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3716" autoAdjust="0"/>
  </p:normalViewPr>
  <p:slideViewPr>
    <p:cSldViewPr snapToGrid="0">
      <p:cViewPr varScale="1">
        <p:scale>
          <a:sx n="118" d="100"/>
          <a:sy n="118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05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, how, export, diseases… Therefore, these miRNAs are considered important in intercellular communication.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What, contents, advantages..</a:t>
            </a:r>
            <a:r>
              <a:rPr lang="en-US" baseline="0" dirty="0" smtClean="0"/>
              <a:t> Hereby, investigating the content can reveal function or irregularities occurring in intercellular communication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little</a:t>
            </a:r>
            <a:r>
              <a:rPr lang="en-US" baseline="0" dirty="0" smtClean="0"/>
              <a:t> is known about miRNA export. Previously non-selective (define). Link to slide as selective. </a:t>
            </a:r>
            <a:r>
              <a:rPr lang="en-US" baseline="0" dirty="0" err="1" smtClean="0"/>
              <a:t>hnRNP</a:t>
            </a:r>
            <a:r>
              <a:rPr lang="en-US" baseline="0" dirty="0" smtClean="0"/>
              <a:t> subset of 30miRs. No known regulation, no known mechanisms for the other </a:t>
            </a:r>
            <a:r>
              <a:rPr lang="en-US" baseline="0" dirty="0" err="1" smtClean="0"/>
              <a:t>miRs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2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Lipid raft composition may be</a:t>
            </a:r>
            <a:r>
              <a:rPr lang="en-US" baseline="0" dirty="0" smtClean="0"/>
              <a:t> key.. Lipid rafts are.. Rafts enriched in.. Investigating the role of these lipid rafts through depletion..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1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GO:0003723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5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0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17/03/2016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Selective export of microRNA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</a:t>
            </a:r>
            <a:r>
              <a:rPr lang="en-US" dirty="0" err="1" smtClean="0"/>
              <a:t>Dr</a:t>
            </a:r>
            <a:r>
              <a:rPr lang="en-US" dirty="0" smtClean="0"/>
              <a:t> Michelle Hill</a:t>
            </a:r>
          </a:p>
          <a:p>
            <a:pPr algn="l"/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2: RT-</a:t>
            </a:r>
            <a:r>
              <a:rPr lang="en-AU" dirty="0" err="1" smtClean="0"/>
              <a:t>qPCR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3" y="2528479"/>
            <a:ext cx="9507185" cy="15430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99584" y="4159731"/>
            <a:ext cx="539026" cy="457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4460" y="4675315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Using kits</a:t>
            </a:r>
            <a:endParaRPr lang="en-A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4660811"/>
            <a:ext cx="227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Addition of poly-A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cDNA conversion  </a:t>
            </a:r>
            <a:endParaRPr lang="en-AU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10826" y="4124596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45134" y="4627716"/>
            <a:ext cx="2268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Average triplicates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ompare GFP to Cavin-1 to find Fold Change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T-Test</a:t>
            </a:r>
            <a:endParaRPr lang="en-AU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62655" y="4124595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339982" y="4159731"/>
            <a:ext cx="530828" cy="43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5562" y="5959425"/>
            <a:ext cx="1021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Expected results: Combination of selective and non-selectively exported miRNAs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solidFill>
                  <a:schemeClr val="bg1"/>
                </a:solidFill>
              </a:rPr>
              <a:t>Aim 2: Identify candidate </a:t>
            </a:r>
            <a:r>
              <a:rPr lang="en-AU" sz="4000" b="1" dirty="0" err="1" smtClean="0">
                <a:solidFill>
                  <a:schemeClr val="bg1"/>
                </a:solidFill>
              </a:rPr>
              <a:t>miR</a:t>
            </a:r>
            <a:r>
              <a:rPr lang="en-AU" sz="4000" b="1" dirty="0" smtClean="0">
                <a:solidFill>
                  <a:schemeClr val="bg1"/>
                </a:solidFill>
              </a:rPr>
              <a:t> binding proteins.</a:t>
            </a:r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5729216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200" dirty="0" smtClean="0"/>
              <a:t>Method 1: Computational analysis. </a:t>
            </a:r>
          </a:p>
          <a:p>
            <a:pPr marL="0" indent="0"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AU" sz="2200" dirty="0" smtClean="0"/>
              <a:t>Previous proteomics data collected for the lipid raft, total membrane and EVs using tandem mass spectrometry for PC3 GFP and PC3 cavin-1 cells. </a:t>
            </a:r>
          </a:p>
          <a:p>
            <a:pPr marL="0" indent="0">
              <a:lnSpc>
                <a:spcPct val="100000"/>
              </a:lnSpc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Identifying proteins enriched in the EV fraction correlating to an increase of </a:t>
            </a:r>
            <a:r>
              <a:rPr lang="en-US" sz="2200" dirty="0" err="1" smtClean="0"/>
              <a:t>miR</a:t>
            </a:r>
            <a:r>
              <a:rPr lang="en-US" sz="2200" dirty="0" smtClean="0"/>
              <a:t> export.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Perform Gene Ontology analyses to identify molecular function: RNA-binding ability. 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3" y="2222784"/>
            <a:ext cx="5239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bg1"/>
                </a:solidFill>
              </a:rPr>
              <a:t>Aim 2: </a:t>
            </a:r>
            <a:r>
              <a:rPr lang="en-AU" sz="3600" b="1" dirty="0">
                <a:solidFill>
                  <a:schemeClr val="bg1"/>
                </a:solidFill>
              </a:rPr>
              <a:t>Identify candidate </a:t>
            </a:r>
            <a:r>
              <a:rPr lang="en-AU" sz="3600" b="1" dirty="0" err="1">
                <a:solidFill>
                  <a:schemeClr val="bg1"/>
                </a:solidFill>
              </a:rPr>
              <a:t>miR</a:t>
            </a:r>
            <a:r>
              <a:rPr lang="en-AU" sz="3600" b="1" dirty="0">
                <a:solidFill>
                  <a:schemeClr val="bg1"/>
                </a:solidFill>
              </a:rPr>
              <a:t> binding proteins</a:t>
            </a:r>
            <a:r>
              <a:rPr lang="en-AU" sz="3600" b="1" dirty="0" smtClean="0">
                <a:solidFill>
                  <a:schemeClr val="bg1"/>
                </a:solidFill>
              </a:rPr>
              <a:t>. cont.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760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Motif discovery.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Literature search for known binding 	motif of candidate protein.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Alternatively…</a:t>
            </a:r>
          </a:p>
          <a:p>
            <a:r>
              <a:rPr lang="en-US" sz="2400" dirty="0" smtClean="0"/>
              <a:t>Gibbs sampling to find shared motif in exported miRNAs</a:t>
            </a:r>
          </a:p>
          <a:p>
            <a:pPr marL="627063" indent="0"/>
            <a:r>
              <a:rPr lang="en-US" sz="2400" dirty="0"/>
              <a:t>	</a:t>
            </a:r>
            <a:r>
              <a:rPr lang="en-US" sz="2400" dirty="0" smtClean="0"/>
              <a:t>Probability based algorithm.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smtClean="0"/>
              <a:t>Expect a motif shared between all the exported miRNAs.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15" y="3276430"/>
            <a:ext cx="1474722" cy="1449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139" y="5128394"/>
            <a:ext cx="438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dirty="0" smtClean="0">
                <a:latin typeface="+mj-lt"/>
              </a:rPr>
              <a:t>miR-198; GGUCCAGAGG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AUAGGUUC</a:t>
            </a:r>
            <a:endParaRPr lang="en-AU" altLang="en-US" dirty="0" smtClean="0"/>
          </a:p>
          <a:p>
            <a:r>
              <a:rPr lang="en-US" altLang="en-US" dirty="0" smtClean="0">
                <a:latin typeface="+mj-lt"/>
              </a:rPr>
              <a:t>miR-887; CUUG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CCCUGUUAGACUC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                    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41071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64137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Verification of </a:t>
            </a:r>
            <a:r>
              <a:rPr lang="en-AU" b="1" dirty="0" err="1" smtClean="0">
                <a:solidFill>
                  <a:schemeClr val="bg1"/>
                </a:solidFill>
              </a:rPr>
              <a:t>miR</a:t>
            </a:r>
            <a:r>
              <a:rPr lang="en-AU" b="1" dirty="0" smtClean="0">
                <a:solidFill>
                  <a:schemeClr val="bg1"/>
                </a:solidFill>
              </a:rPr>
              <a:t> 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1: Pull down assay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397125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</a:t>
            </a:r>
            <a:r>
              <a:rPr lang="en-AU" b="1" dirty="0">
                <a:solidFill>
                  <a:schemeClr val="bg1"/>
                </a:solidFill>
              </a:rPr>
              <a:t>Verification of </a:t>
            </a:r>
            <a:r>
              <a:rPr lang="en-AU" b="1" dirty="0" err="1">
                <a:solidFill>
                  <a:schemeClr val="bg1"/>
                </a:solidFill>
              </a:rPr>
              <a:t>miR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b="1" dirty="0" smtClean="0">
                <a:solidFill>
                  <a:schemeClr val="bg1"/>
                </a:solidFill>
              </a:rPr>
              <a:t>Candidate.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Co-localisation by Immunofluorescence Confocal Microscopy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8" y="2719637"/>
            <a:ext cx="7674062" cy="345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6836" y="3074801"/>
            <a:ext cx="3633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Cells transfected with biotinylated</a:t>
            </a:r>
            <a:r>
              <a:rPr lang="en-AU" sz="2400" dirty="0" smtClean="0"/>
              <a:t> miRNAs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Co-localized miRNA + protein will be visualized as yellow.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Significance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2867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Novel mechanism of lipid raft activity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Understanding underlying mechanisms surrounding miRNAs</a:t>
            </a:r>
          </a:p>
          <a:p>
            <a:endParaRPr lang="en-US" sz="2400" dirty="0" smtClean="0"/>
          </a:p>
          <a:p>
            <a:r>
              <a:rPr lang="en-US" sz="2400" dirty="0" smtClean="0"/>
              <a:t>MicroRNAs exported within EVs have been linked to cancer metastasis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547" y="457531"/>
            <a:ext cx="11400430" cy="121531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microRNAs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8106" y="1690688"/>
            <a:ext cx="3584777" cy="4630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486" y="1690688"/>
            <a:ext cx="65976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Important regulatory function</a:t>
            </a:r>
          </a:p>
          <a:p>
            <a:pPr marL="342900" indent="-342900">
              <a:buFontTx/>
              <a:buChar char="-"/>
            </a:pP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Binding to target mRNA decreases protein function by RISC inhibition and degradation </a:t>
            </a:r>
            <a:r>
              <a:rPr lang="en-US" sz="1200" dirty="0" smtClean="0"/>
              <a:t>(Gregory </a:t>
            </a:r>
            <a:r>
              <a:rPr lang="en-US" sz="1200" i="1" dirty="0" smtClean="0"/>
              <a:t>et al. </a:t>
            </a:r>
            <a:r>
              <a:rPr lang="en-US" sz="1200" dirty="0" smtClean="0"/>
              <a:t>2005)</a:t>
            </a:r>
            <a:endParaRPr lang="en-US" sz="2200" dirty="0" smtClean="0"/>
          </a:p>
          <a:p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Export of microRNAs (</a:t>
            </a:r>
            <a:r>
              <a:rPr lang="en-US" sz="2200" dirty="0" err="1" smtClean="0"/>
              <a:t>miRs</a:t>
            </a:r>
            <a:r>
              <a:rPr lang="en-US" sz="2200" dirty="0" smtClean="0"/>
              <a:t>, miRNAs) regulates pathways in the recipient cells attributed to: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 Cardiac homeostasis </a:t>
            </a:r>
            <a:r>
              <a:rPr lang="en-US" sz="1200" dirty="0" smtClean="0"/>
              <a:t>(Simons &amp; Simons 2002)</a:t>
            </a:r>
            <a:endParaRPr lang="en-US" sz="22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Diabetes </a:t>
            </a:r>
            <a:r>
              <a:rPr lang="en-US" sz="1200" dirty="0" smtClean="0"/>
              <a:t>(Cohen </a:t>
            </a:r>
            <a:r>
              <a:rPr lang="en-US" sz="1200" i="1" dirty="0" smtClean="0"/>
              <a:t>et al </a:t>
            </a:r>
            <a:r>
              <a:rPr lang="en-US" sz="1200" dirty="0" smtClean="0"/>
              <a:t>2003)</a:t>
            </a:r>
            <a:endParaRPr lang="en-US" sz="22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C</a:t>
            </a:r>
            <a:r>
              <a:rPr lang="en-US" sz="2200" dirty="0" smtClean="0"/>
              <a:t>ancer metastasis </a:t>
            </a:r>
            <a:r>
              <a:rPr lang="en-US" sz="1200" dirty="0" smtClean="0"/>
              <a:t>(Falcone </a:t>
            </a:r>
            <a:r>
              <a:rPr lang="en-US" sz="1200" i="1" dirty="0" smtClean="0"/>
              <a:t>et al</a:t>
            </a:r>
            <a:r>
              <a:rPr lang="en-US" sz="1200" dirty="0" smtClean="0"/>
              <a:t> 2015)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Extracellular Vesicles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012" y="1820094"/>
            <a:ext cx="603885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Composed of </a:t>
            </a:r>
            <a:r>
              <a:rPr lang="en-US" sz="2400" dirty="0" err="1"/>
              <a:t>m</a:t>
            </a:r>
            <a:r>
              <a:rPr lang="en-US" sz="2400" dirty="0" err="1" smtClean="0"/>
              <a:t>icrovesicles</a:t>
            </a:r>
            <a:r>
              <a:rPr lang="en-US" sz="2400" dirty="0" smtClean="0"/>
              <a:t> and exosomes.     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Content regulate </a:t>
            </a:r>
            <a:r>
              <a:rPr lang="en-US" sz="2400" dirty="0"/>
              <a:t>processes in </a:t>
            </a:r>
            <a:r>
              <a:rPr lang="en-US" sz="2400" dirty="0" smtClean="0"/>
              <a:t>recipient </a:t>
            </a:r>
            <a:r>
              <a:rPr lang="en-US" sz="2400" dirty="0"/>
              <a:t>cells. 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Surface contains homing proteins to allow for cell specific delivery </a:t>
            </a:r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Important for intercellular communication.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526"/>
            <a:ext cx="4553228" cy="49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3" y="29098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Current miRNA Cargo Sorting Mechanisms.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67" y="2048136"/>
            <a:ext cx="6870680" cy="4047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/>
              <a:t>Previously considered non-selective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longer considered entirely true.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miRNAs exported can change disproportionally to the cellular content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/>
          </a:p>
          <a:p>
            <a:pPr>
              <a:lnSpc>
                <a:spcPct val="100000"/>
              </a:lnSpc>
            </a:pPr>
            <a:r>
              <a:rPr lang="en-AU" dirty="0" err="1" smtClean="0"/>
              <a:t>Sumoylated</a:t>
            </a:r>
            <a:r>
              <a:rPr lang="en-AU" dirty="0" smtClean="0"/>
              <a:t> </a:t>
            </a:r>
            <a:r>
              <a:rPr lang="en-AU" dirty="0" err="1" smtClean="0"/>
              <a:t>hnRNP</a:t>
            </a:r>
            <a:r>
              <a:rPr lang="en-AU" dirty="0" smtClean="0"/>
              <a:t> A2B1 involved in miRNA export via </a:t>
            </a:r>
            <a:r>
              <a:rPr lang="en-AU" dirty="0" err="1" smtClean="0"/>
              <a:t>exosomes</a:t>
            </a:r>
            <a:r>
              <a:rPr lang="en-AU" dirty="0"/>
              <a:t>. </a:t>
            </a:r>
            <a:r>
              <a:rPr lang="en-AU" sz="1700" dirty="0"/>
              <a:t>(</a:t>
            </a:r>
            <a:r>
              <a:rPr lang="en-AU" sz="1700" dirty="0" err="1"/>
              <a:t>Villarroya-Beltri</a:t>
            </a:r>
            <a:r>
              <a:rPr lang="en-AU" sz="1700" dirty="0"/>
              <a:t> </a:t>
            </a:r>
            <a:r>
              <a:rPr lang="en-AU" sz="1700" i="1" dirty="0"/>
              <a:t>et al</a:t>
            </a:r>
            <a:r>
              <a:rPr lang="en-AU" sz="1700" dirty="0"/>
              <a:t> 2013)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Regulation still unknown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98" y="1973180"/>
            <a:ext cx="4122714" cy="3333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2967" y="5391249"/>
            <a:ext cx="302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Villarroya-Beltri</a:t>
            </a:r>
            <a:r>
              <a:rPr lang="en-AU" dirty="0" smtClean="0"/>
              <a:t> </a:t>
            </a:r>
            <a:r>
              <a:rPr lang="en-AU" i="1" dirty="0" smtClean="0"/>
              <a:t>et al</a:t>
            </a:r>
            <a:r>
              <a:rPr lang="en-AU" dirty="0" smtClean="0"/>
              <a:t> 2013)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Lipid Rafts Affecting Cargo Sorting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 smtClean="0"/>
              <a:t>Sorting may be impacted by lipid raft composition. </a:t>
            </a:r>
          </a:p>
          <a:p>
            <a:r>
              <a:rPr lang="en-US" sz="2400" dirty="0" smtClean="0"/>
              <a:t>Both type of EVs contain cholesterol, sphingolipid and ceramide enriched </a:t>
            </a:r>
            <a:r>
              <a:rPr lang="en-US" sz="2400" dirty="0" err="1" smtClean="0"/>
              <a:t>microdomains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617"/>
          <a:stretch/>
        </p:blipFill>
        <p:spPr>
          <a:xfrm>
            <a:off x="838200" y="3349625"/>
            <a:ext cx="3756918" cy="259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9153" y="3349625"/>
            <a:ext cx="657013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Depletion of cholesterol, ceramide and sphingolipid modified EV protein content. </a:t>
            </a:r>
            <a:r>
              <a:rPr lang="en-US" dirty="0" smtClean="0"/>
              <a:t>(</a:t>
            </a:r>
            <a:r>
              <a:rPr lang="en-US" dirty="0" err="1" smtClean="0"/>
              <a:t>Leyt</a:t>
            </a:r>
            <a:r>
              <a:rPr lang="en-US" dirty="0" smtClean="0"/>
              <a:t> </a:t>
            </a:r>
            <a:r>
              <a:rPr lang="en-US" i="1" dirty="0" smtClean="0"/>
              <a:t>et al </a:t>
            </a:r>
            <a:r>
              <a:rPr lang="en-US" dirty="0" smtClean="0"/>
              <a:t>2007; </a:t>
            </a:r>
            <a:r>
              <a:rPr lang="en-US" dirty="0" err="1" smtClean="0"/>
              <a:t>Trajkovic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2008; </a:t>
            </a:r>
            <a:r>
              <a:rPr lang="en-US" dirty="0" err="1" smtClean="0"/>
              <a:t>Phuyal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2014)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Re-distribution of lipid raft cholesterol correlates to protein and miRNA EV content. </a:t>
            </a:r>
            <a:r>
              <a:rPr lang="en-US" dirty="0" smtClean="0"/>
              <a:t>(</a:t>
            </a:r>
            <a:r>
              <a:rPr lang="en-US" dirty="0" err="1" smtClean="0"/>
              <a:t>Inder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2012, 2014)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896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Advanced Prostate Cancer Cell Line: PC3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155"/>
            <a:ext cx="6643977" cy="46196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Increased Caveolin-1 expression without Cavins.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When </a:t>
            </a:r>
            <a:r>
              <a:rPr lang="en-AU" sz="2400" dirty="0"/>
              <a:t>accompanied by </a:t>
            </a:r>
            <a:r>
              <a:rPr lang="en-AU" sz="2400" dirty="0" smtClean="0"/>
              <a:t>Cavin-1 </a:t>
            </a:r>
            <a:r>
              <a:rPr lang="en-AU" sz="2400" dirty="0"/>
              <a:t>it will form caveolae, utilised in Endocytosis.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cholesterol transporter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proposed biomarker for cancer.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74" y="1690688"/>
            <a:ext cx="3533425" cy="43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4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Cavins and lipid rafts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1104"/>
            <a:ext cx="10515600" cy="4582275"/>
          </a:xfrm>
        </p:spPr>
        <p:txBody>
          <a:bodyPr>
            <a:normAutofit/>
          </a:bodyPr>
          <a:lstStyle/>
          <a:p>
            <a:r>
              <a:rPr lang="en-AU" sz="2200" dirty="0" smtClean="0"/>
              <a:t>Introduction </a:t>
            </a:r>
            <a:r>
              <a:rPr lang="en-AU" sz="2200" dirty="0"/>
              <a:t>of Cavin-1 results in modulated </a:t>
            </a:r>
            <a:r>
              <a:rPr lang="en-AU" sz="2200" dirty="0" smtClean="0"/>
              <a:t>cholesterol </a:t>
            </a:r>
            <a:r>
              <a:rPr lang="en-AU" sz="2200" dirty="0"/>
              <a:t>re-distribution, EV protein content and </a:t>
            </a:r>
            <a:r>
              <a:rPr lang="en-AU" sz="2200" dirty="0" err="1"/>
              <a:t>miR</a:t>
            </a:r>
            <a:r>
              <a:rPr lang="en-AU" sz="2200" dirty="0"/>
              <a:t> content. </a:t>
            </a:r>
            <a:endParaRPr lang="en-AU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RNA-binding proteins appear to be enriched within lipid rafts.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Hereby,  modulation of miRNA export could be lipid raft dependent. </a:t>
            </a:r>
            <a:endParaRPr lang="en-AU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/>
        </p:blipFill>
        <p:spPr>
          <a:xfrm>
            <a:off x="1302389" y="2466271"/>
            <a:ext cx="9429631" cy="2325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1929" y="4792133"/>
            <a:ext cx="308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(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2012; 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2014)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Hypotheses and Aims: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870"/>
            <a:ext cx="10515600" cy="39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It is hypothesised that the introduction of Cavin-1 to a PC3 model will modify the EV miRNA content by activity of RNA binding proteins within lipid rafts.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Aims:</a:t>
            </a:r>
          </a:p>
          <a:p>
            <a:pPr marL="542925" indent="-276225"/>
            <a:r>
              <a:rPr lang="en-AU" sz="2400" dirty="0" smtClean="0"/>
              <a:t>Identify the miRNAs that are selectively exported</a:t>
            </a:r>
          </a:p>
          <a:p>
            <a:pPr marL="542925" indent="-276225"/>
            <a:r>
              <a:rPr lang="en-AU" sz="2400" dirty="0" smtClean="0"/>
              <a:t>Identify RNA-binding proteins correlated to the miRNA export</a:t>
            </a:r>
          </a:p>
          <a:p>
            <a:pPr marL="542925" indent="-276225"/>
            <a:r>
              <a:rPr lang="en-AU" sz="2400" dirty="0" smtClean="0"/>
              <a:t>Verify candidate miRNA escort proteins ability to bind to miRNAs and transport to EVs.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0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 smtClean="0"/>
              <a:t>Method 1: Bioinformatics</a:t>
            </a:r>
          </a:p>
          <a:p>
            <a:r>
              <a:rPr lang="en-AU" sz="2200" dirty="0" smtClean="0"/>
              <a:t>Previous miRNA-</a:t>
            </a:r>
            <a:r>
              <a:rPr lang="en-AU" sz="2200" dirty="0" err="1" smtClean="0"/>
              <a:t>seq</a:t>
            </a:r>
            <a:r>
              <a:rPr lang="en-AU" sz="2200" dirty="0" smtClean="0"/>
              <a:t> data compiled for cell and EV fraction of PC3 GFP cells and PC3 cavin-1 transfected cells. </a:t>
            </a:r>
          </a:p>
          <a:p>
            <a:pPr marL="0" indent="0">
              <a:buNone/>
            </a:pPr>
            <a:endParaRPr lang="en-AU" sz="2200" dirty="0" smtClean="0"/>
          </a:p>
          <a:p>
            <a:r>
              <a:rPr lang="en-AU" sz="2200" dirty="0" smtClean="0"/>
              <a:t>Using R packages to find fold change differences between Cavin-1 and GFP</a:t>
            </a:r>
          </a:p>
          <a:p>
            <a:endParaRPr lang="en-AU" sz="2200" dirty="0" smtClean="0"/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endParaRPr lang="en-AU" sz="2200" dirty="0"/>
          </a:p>
          <a:p>
            <a:r>
              <a:rPr lang="en-AU" sz="2200" dirty="0" smtClean="0"/>
              <a:t>Compare FC of cavin-1/GFP between cell and EV to find differentially exported </a:t>
            </a:r>
            <a:r>
              <a:rPr lang="en-AU" sz="2200" dirty="0" err="1" smtClean="0"/>
              <a:t>miRs</a:t>
            </a:r>
            <a:r>
              <a:rPr lang="en-AU" sz="2200" dirty="0" smtClean="0"/>
              <a:t>. </a:t>
            </a:r>
            <a:endParaRPr lang="en-A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09672"/>
              </p:ext>
            </p:extLst>
          </p:nvPr>
        </p:nvGraphicFramePr>
        <p:xfrm>
          <a:off x="2037507" y="4191675"/>
          <a:ext cx="7551554" cy="6686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3759"/>
                <a:gridCol w="1339594"/>
                <a:gridCol w="980085"/>
                <a:gridCol w="1441803"/>
                <a:gridCol w="1094547"/>
                <a:gridCol w="718807"/>
                <a:gridCol w="718807"/>
                <a:gridCol w="784152"/>
              </a:tblGrid>
              <a:tr h="218653"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microRNA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baseMean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log2FoldChange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lfcSE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stat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pvalue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padj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21865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Cell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58.297218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2.229358867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0.471440906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4.72882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2.26E-06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0.000276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21865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EV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22.9440875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5.311894876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0.562070815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9.45058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3.90E-05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0.002001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4794</TotalTime>
  <Words>787</Words>
  <Application>Microsoft Office PowerPoint</Application>
  <PresentationFormat>Widescreen</PresentationFormat>
  <Paragraphs>154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Selective export of microRNA via extracellular vesicles</vt:lpstr>
      <vt:lpstr> microRNAs</vt:lpstr>
      <vt:lpstr>Extracellular Vesicles</vt:lpstr>
      <vt:lpstr>Current miRNA Cargo Sorting Mechanisms.</vt:lpstr>
      <vt:lpstr>Lipid Rafts Affecting Cargo Sorting</vt:lpstr>
      <vt:lpstr>Advanced Prostate Cancer Cell Line: PC3</vt:lpstr>
      <vt:lpstr>Cavins and lipid rafts</vt:lpstr>
      <vt:lpstr>Hypotheses and Aims:</vt:lpstr>
      <vt:lpstr>Aim 1: Analysis of miRNA export</vt:lpstr>
      <vt:lpstr>Aim 1: Analysis of miRNA export. Cont. </vt:lpstr>
      <vt:lpstr>Aim 2: Identify candidate miR binding proteins.</vt:lpstr>
      <vt:lpstr>Aim 2: Identify candidate miR binding proteins. cont.</vt:lpstr>
      <vt:lpstr>Aim 3: Verification of miR Candidate. </vt:lpstr>
      <vt:lpstr>Aim 3: Verification of miR Candidate. Cont. </vt:lpstr>
      <vt:lpstr>Significance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Harley Robinson </cp:lastModifiedBy>
  <cp:revision>104</cp:revision>
  <dcterms:created xsi:type="dcterms:W3CDTF">2016-03-07T05:42:49Z</dcterms:created>
  <dcterms:modified xsi:type="dcterms:W3CDTF">2016-03-17T05:07:26Z</dcterms:modified>
</cp:coreProperties>
</file>