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3716" autoAdjust="0"/>
  </p:normalViewPr>
  <p:slideViewPr>
    <p:cSldViewPr snapToGrid="0">
      <p:cViewPr varScale="1">
        <p:scale>
          <a:sx n="57" d="100"/>
          <a:sy n="57" d="100"/>
        </p:scale>
        <p:origin x="96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05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, how, export, diseases… Therefore, these miRNAs are considered important in intercellular communication.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What, contents, advantages..</a:t>
            </a:r>
            <a:r>
              <a:rPr lang="en-US" baseline="0" dirty="0" smtClean="0"/>
              <a:t> Hereby, investigating the content can reveal function or irregularities occurring in intercellular communication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little</a:t>
            </a:r>
            <a:r>
              <a:rPr lang="en-US" baseline="0" dirty="0" smtClean="0"/>
              <a:t> is known about miRNA export. Previously non-selective (define). Link to slide as selective. </a:t>
            </a:r>
            <a:r>
              <a:rPr lang="en-US" baseline="0" dirty="0" err="1" smtClean="0"/>
              <a:t>hnRNP</a:t>
            </a:r>
            <a:r>
              <a:rPr lang="en-US" baseline="0" dirty="0" smtClean="0"/>
              <a:t> subset of 30miRs. No known regulation, no known mechanisms for the other </a:t>
            </a:r>
            <a:r>
              <a:rPr lang="en-US" baseline="0" dirty="0" err="1" smtClean="0"/>
              <a:t>miRs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2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Lipid raft composition may be</a:t>
            </a:r>
            <a:r>
              <a:rPr lang="en-US" baseline="0" dirty="0" smtClean="0"/>
              <a:t> key.. Lipid rafts are.. Rafts enriched in.. Investigating the role of these lipid rafts through depletion..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1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99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GO:0003723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5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0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 Investigating the mechanism of selective microRNA export via extracellular vesicles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</a:t>
            </a:r>
            <a:r>
              <a:rPr lang="en-US" dirty="0" smtClean="0"/>
              <a:t>A/Prof</a:t>
            </a:r>
            <a:r>
              <a:rPr lang="en-US" dirty="0" smtClean="0"/>
              <a:t> </a:t>
            </a:r>
            <a:r>
              <a:rPr lang="en-US" dirty="0" smtClean="0"/>
              <a:t>Michelle Hill</a:t>
            </a:r>
          </a:p>
          <a:p>
            <a:pPr algn="l"/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574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Expected Results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8333" y="1959522"/>
            <a:ext cx="970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Combination </a:t>
            </a:r>
            <a:r>
              <a:rPr lang="en-US" sz="2800" dirty="0" smtClean="0"/>
              <a:t>of selective and non-selectively exported miRNAs</a:t>
            </a:r>
            <a:endParaRPr lang="en-AU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6780"/>
          <a:stretch/>
        </p:blipFill>
        <p:spPr>
          <a:xfrm>
            <a:off x="1058333" y="3064519"/>
            <a:ext cx="4258733" cy="3217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1878"/>
          <a:stretch/>
        </p:blipFill>
        <p:spPr>
          <a:xfrm>
            <a:off x="6096000" y="3064519"/>
            <a:ext cx="4663016" cy="32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solidFill>
                  <a:schemeClr val="bg1"/>
                </a:solidFill>
              </a:rPr>
              <a:t>Aim 2: Identify candidate </a:t>
            </a:r>
            <a:r>
              <a:rPr lang="en-AU" sz="4000" b="1" dirty="0" err="1" smtClean="0">
                <a:solidFill>
                  <a:schemeClr val="bg1"/>
                </a:solidFill>
              </a:rPr>
              <a:t>miR</a:t>
            </a:r>
            <a:r>
              <a:rPr lang="en-AU" sz="4000" b="1" dirty="0" smtClean="0">
                <a:solidFill>
                  <a:schemeClr val="bg1"/>
                </a:solidFill>
              </a:rPr>
              <a:t> binding proteins.</a:t>
            </a:r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5729216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Method 1: Computational analysis. </a:t>
            </a:r>
          </a:p>
          <a:p>
            <a:pPr marL="0" indent="0"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AU" sz="2200" dirty="0"/>
              <a:t>P</a:t>
            </a:r>
            <a:r>
              <a:rPr lang="en-AU" sz="2200" dirty="0" smtClean="0"/>
              <a:t>roteomics </a:t>
            </a:r>
            <a:r>
              <a:rPr lang="en-AU" sz="2200" dirty="0" smtClean="0"/>
              <a:t>data collected for the lipid raft, total membrane and EVs </a:t>
            </a:r>
            <a:r>
              <a:rPr lang="en-AU" sz="2200" dirty="0" smtClean="0"/>
              <a:t>for PC3 </a:t>
            </a:r>
            <a:r>
              <a:rPr lang="en-AU" sz="2200" dirty="0" smtClean="0"/>
              <a:t>GFP and PC3 cavin-1 cells. </a:t>
            </a:r>
          </a:p>
          <a:p>
            <a:pPr marL="0" indent="0">
              <a:lnSpc>
                <a:spcPct val="100000"/>
              </a:lnSpc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Identify </a:t>
            </a:r>
            <a:r>
              <a:rPr lang="en-US" sz="2200" dirty="0" smtClean="0"/>
              <a:t>proteins enriched in the EV fraction correlating to an increase of </a:t>
            </a:r>
            <a:r>
              <a:rPr lang="en-US" sz="2200" dirty="0" err="1" smtClean="0"/>
              <a:t>miR</a:t>
            </a:r>
            <a:r>
              <a:rPr lang="en-US" sz="2200" dirty="0" smtClean="0"/>
              <a:t> export.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Perform Gene Ontology analyses to identify molecular function: RNA-binding ability. 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3" y="2222784"/>
            <a:ext cx="5239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3" y="344556"/>
            <a:ext cx="10515600" cy="1325563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bg1"/>
                </a:solidFill>
              </a:rPr>
              <a:t>Aim 2: </a:t>
            </a:r>
            <a:r>
              <a:rPr lang="en-AU" sz="3600" b="1" dirty="0">
                <a:solidFill>
                  <a:schemeClr val="bg1"/>
                </a:solidFill>
              </a:rPr>
              <a:t>Identify candidate </a:t>
            </a:r>
            <a:r>
              <a:rPr lang="en-AU" sz="3600" b="1" dirty="0" err="1">
                <a:solidFill>
                  <a:schemeClr val="bg1"/>
                </a:solidFill>
              </a:rPr>
              <a:t>miR</a:t>
            </a:r>
            <a:r>
              <a:rPr lang="en-AU" sz="3600" b="1" dirty="0">
                <a:solidFill>
                  <a:schemeClr val="bg1"/>
                </a:solidFill>
              </a:rPr>
              <a:t> binding proteins</a:t>
            </a:r>
            <a:r>
              <a:rPr lang="en-AU" sz="3600" b="1" dirty="0" smtClean="0">
                <a:solidFill>
                  <a:schemeClr val="bg1"/>
                </a:solidFill>
              </a:rPr>
              <a:t>. cont.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760"/>
            <a:ext cx="10515600" cy="491504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Method 2: Motif discovery. </a:t>
            </a: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Compare</a:t>
            </a:r>
            <a:r>
              <a:rPr lang="en-US" dirty="0" smtClean="0"/>
              <a:t> known RNA-binding motif of </a:t>
            </a:r>
            <a:r>
              <a:rPr lang="en-AU" dirty="0" smtClean="0"/>
              <a:t>candidate protein to miRNA. 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44" y="2873059"/>
            <a:ext cx="2089631" cy="20542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4702" y="2973784"/>
            <a:ext cx="53660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000" dirty="0" smtClean="0"/>
              <a:t>Known binding miRNAs:</a:t>
            </a:r>
            <a:endParaRPr lang="en-US" altLang="en-US" sz="2000" dirty="0" smtClean="0"/>
          </a:p>
          <a:p>
            <a:pPr lvl="0"/>
            <a:r>
              <a:rPr lang="en-US" altLang="en-US" sz="2000" dirty="0" smtClean="0"/>
              <a:t>miR-198</a:t>
            </a:r>
            <a:r>
              <a:rPr lang="en-US" altLang="en-US" sz="2000" dirty="0" smtClean="0"/>
              <a:t>; GGUCCAGAGG</a:t>
            </a:r>
            <a:r>
              <a:rPr lang="en-US" altLang="en-US" sz="2000" dirty="0" smtClean="0">
                <a:solidFill>
                  <a:srgbClr val="FF0000"/>
                </a:solidFill>
              </a:rPr>
              <a:t>GGAG</a:t>
            </a:r>
            <a:r>
              <a:rPr lang="en-US" altLang="en-US" sz="2000" dirty="0" smtClean="0"/>
              <a:t>AUAGGUUC</a:t>
            </a:r>
            <a:endParaRPr lang="en-AU" altLang="en-US" sz="2000" dirty="0" smtClean="0"/>
          </a:p>
          <a:p>
            <a:r>
              <a:rPr lang="en-US" altLang="en-US" sz="2000" dirty="0" smtClean="0"/>
              <a:t>miR-887; </a:t>
            </a:r>
            <a:r>
              <a:rPr lang="en-US" altLang="en-US" sz="2000" dirty="0" smtClean="0"/>
              <a:t>CUUG</a:t>
            </a:r>
            <a:r>
              <a:rPr lang="en-US" altLang="en-US" sz="2000" dirty="0" smtClean="0">
                <a:solidFill>
                  <a:srgbClr val="FF0000"/>
                </a:solidFill>
              </a:rPr>
              <a:t>GGAG</a:t>
            </a:r>
            <a:r>
              <a:rPr lang="en-US" altLang="en-US" sz="2000" dirty="0" smtClean="0"/>
              <a:t>CCCUGUUAGACUC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Non-binding miRNAs:</a:t>
            </a:r>
          </a:p>
          <a:p>
            <a:r>
              <a:rPr lang="en-US" altLang="en-US" sz="2000" dirty="0" smtClean="0"/>
              <a:t> </a:t>
            </a:r>
            <a:r>
              <a:rPr lang="en-US" altLang="en-US" sz="2000" dirty="0" smtClean="0"/>
              <a:t>miR-20b; CAAAGUGCUCAUAGUGCAGGUAG </a:t>
            </a:r>
            <a:endParaRPr lang="en-US" altLang="en-US" sz="20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93053" y="3958027"/>
            <a:ext cx="694266" cy="169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768" y="5508248"/>
            <a:ext cx="110884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Expected Results: </a:t>
            </a:r>
            <a:r>
              <a:rPr lang="en-US" sz="2400" dirty="0" smtClean="0"/>
              <a:t>Selectively exported miRNA should contain the candidate’s RNA-binding motif, where non-selective will not. 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Verification of </a:t>
            </a:r>
            <a:r>
              <a:rPr lang="en-AU" b="1" dirty="0" err="1" smtClean="0">
                <a:solidFill>
                  <a:schemeClr val="bg1"/>
                </a:solidFill>
              </a:rPr>
              <a:t>miR</a:t>
            </a:r>
            <a:r>
              <a:rPr lang="en-AU" b="1" dirty="0" smtClean="0">
                <a:solidFill>
                  <a:schemeClr val="bg1"/>
                </a:solidFill>
              </a:rPr>
              <a:t> 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1: Pull down assay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397125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</a:t>
            </a:r>
            <a:r>
              <a:rPr lang="en-AU" b="1" dirty="0">
                <a:solidFill>
                  <a:schemeClr val="bg1"/>
                </a:solidFill>
              </a:rPr>
              <a:t>Verification of </a:t>
            </a:r>
            <a:r>
              <a:rPr lang="en-AU" b="1" dirty="0" err="1">
                <a:solidFill>
                  <a:schemeClr val="bg1"/>
                </a:solidFill>
              </a:rPr>
              <a:t>miR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b="1" dirty="0" smtClean="0">
                <a:solidFill>
                  <a:schemeClr val="bg1"/>
                </a:solidFill>
              </a:rPr>
              <a:t>Candidate.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Method 2: Co-localisation by Immunofluorescence Confocal Microscopy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276836" y="3074801"/>
            <a:ext cx="36337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Cells transfected with biotinylated</a:t>
            </a:r>
            <a:r>
              <a:rPr lang="en-AU" sz="2800" dirty="0" smtClean="0"/>
              <a:t> miRNAs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Co-localized miRNA + protein will be visualized as yellow.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74"/>
          <a:stretch/>
        </p:blipFill>
        <p:spPr>
          <a:xfrm>
            <a:off x="509980" y="2709333"/>
            <a:ext cx="7619836" cy="34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Significance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286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Novel mechanism of </a:t>
            </a:r>
            <a:r>
              <a:rPr lang="en-US" dirty="0" err="1" smtClean="0"/>
              <a:t>miRNA</a:t>
            </a:r>
            <a:r>
              <a:rPr lang="en-US" dirty="0" smtClean="0"/>
              <a:t> function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MicroRNAs exported within EVs have been linked to cancer metastasis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1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547" y="457531"/>
            <a:ext cx="11400430" cy="121531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microRNAs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876" y="1959562"/>
            <a:ext cx="65976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Important regulatory function</a:t>
            </a:r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Binding to target mRNA decreases protein function by RISC inhibition and degradation </a:t>
            </a:r>
            <a:r>
              <a:rPr lang="en-US" sz="2000" dirty="0" smtClean="0"/>
              <a:t>(Gregory </a:t>
            </a:r>
            <a:r>
              <a:rPr lang="en-US" sz="2000" i="1" dirty="0" smtClean="0"/>
              <a:t>et al. </a:t>
            </a:r>
            <a:r>
              <a:rPr lang="en-US" sz="2000" dirty="0" smtClean="0"/>
              <a:t>2005)</a:t>
            </a:r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Export of microRNAs (</a:t>
            </a:r>
            <a:r>
              <a:rPr lang="en-US" sz="2800" dirty="0" err="1" smtClean="0"/>
              <a:t>miRs</a:t>
            </a:r>
            <a:r>
              <a:rPr lang="en-US" sz="2800" dirty="0" smtClean="0"/>
              <a:t>, miRNAs) regulates pathways in the recipient cells</a:t>
            </a:r>
            <a:endParaRPr lang="en-AU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61189" y="1266535"/>
            <a:ext cx="3805881" cy="51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Extracellular Vesicles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99" y="1820094"/>
            <a:ext cx="60388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Comprised of </a:t>
            </a:r>
            <a:r>
              <a:rPr lang="en-US" dirty="0" err="1"/>
              <a:t>m</a:t>
            </a:r>
            <a:r>
              <a:rPr lang="en-US" dirty="0" err="1" smtClean="0"/>
              <a:t>icrovesicles</a:t>
            </a:r>
            <a:r>
              <a:rPr lang="en-US" dirty="0" smtClean="0"/>
              <a:t> and exosomes. 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Increased stability of contents compared to unbound secretion into extracellular serum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smtClean="0"/>
              <a:t>Important for intercellular communication.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0543"/>
            <a:ext cx="4123266" cy="47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3" y="29098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Current miRNA Cargo Sorting Mechanisms.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67" y="2048136"/>
            <a:ext cx="6870680" cy="4047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/>
              <a:t>Previously considered </a:t>
            </a:r>
            <a:r>
              <a:rPr lang="en-AU" dirty="0" smtClean="0"/>
              <a:t>non-selective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miRNAs </a:t>
            </a:r>
            <a:r>
              <a:rPr lang="en-US" dirty="0" smtClean="0"/>
              <a:t>exported can change disproportionally to the cellular content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/>
          </a:p>
          <a:p>
            <a:pPr>
              <a:lnSpc>
                <a:spcPct val="100000"/>
              </a:lnSpc>
            </a:pPr>
            <a:r>
              <a:rPr lang="en-AU" dirty="0" err="1" smtClean="0"/>
              <a:t>Sumoylated</a:t>
            </a:r>
            <a:r>
              <a:rPr lang="en-AU" dirty="0" smtClean="0"/>
              <a:t> </a:t>
            </a:r>
            <a:r>
              <a:rPr lang="en-AU" dirty="0" err="1" smtClean="0"/>
              <a:t>hnRNP</a:t>
            </a:r>
            <a:r>
              <a:rPr lang="en-AU" dirty="0" smtClean="0"/>
              <a:t> A2B1 involved in miRNA export via </a:t>
            </a:r>
            <a:r>
              <a:rPr lang="en-AU" dirty="0" err="1" smtClean="0"/>
              <a:t>exosomes</a:t>
            </a:r>
            <a:r>
              <a:rPr lang="en-AU" dirty="0"/>
              <a:t>. </a:t>
            </a:r>
            <a:r>
              <a:rPr lang="en-AU" sz="1700" dirty="0"/>
              <a:t>(</a:t>
            </a:r>
            <a:r>
              <a:rPr lang="en-AU" sz="1700" dirty="0" err="1"/>
              <a:t>Villarroya-Beltri</a:t>
            </a:r>
            <a:r>
              <a:rPr lang="en-AU" sz="1700" dirty="0"/>
              <a:t> </a:t>
            </a:r>
            <a:r>
              <a:rPr lang="en-AU" sz="1700" i="1" dirty="0"/>
              <a:t>et al</a:t>
            </a:r>
            <a:r>
              <a:rPr lang="en-AU" sz="1700" dirty="0"/>
              <a:t> 2013)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Regulation </a:t>
            </a:r>
            <a:r>
              <a:rPr lang="en-US" dirty="0" smtClean="0"/>
              <a:t>of export still </a:t>
            </a:r>
            <a:r>
              <a:rPr lang="en-US" dirty="0" smtClean="0"/>
              <a:t>unknown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98" y="1973180"/>
            <a:ext cx="4122714" cy="3333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2967" y="5391249"/>
            <a:ext cx="302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Villarroya-Beltri</a:t>
            </a:r>
            <a:r>
              <a:rPr lang="en-AU" dirty="0" smtClean="0"/>
              <a:t> </a:t>
            </a:r>
            <a:r>
              <a:rPr lang="en-AU" i="1" dirty="0" smtClean="0"/>
              <a:t>et al</a:t>
            </a:r>
            <a:r>
              <a:rPr lang="en-AU" dirty="0" smtClean="0"/>
              <a:t> 2013)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Lipid Rafts Affecting Cargo Sorting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Sorting may be impacted by lipid raft composition. </a:t>
            </a:r>
          </a:p>
          <a:p>
            <a:r>
              <a:rPr lang="en-US" dirty="0" smtClean="0"/>
              <a:t>Both </a:t>
            </a:r>
            <a:r>
              <a:rPr lang="en-US" dirty="0" smtClean="0"/>
              <a:t>types </a:t>
            </a:r>
            <a:r>
              <a:rPr lang="en-US" dirty="0" smtClean="0"/>
              <a:t>of EVs contain cholesterol, sphingolipid and ceramide enriched </a:t>
            </a:r>
            <a:r>
              <a:rPr lang="en-US" dirty="0" err="1" smtClean="0"/>
              <a:t>microdomains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617"/>
          <a:stretch/>
        </p:blipFill>
        <p:spPr>
          <a:xfrm>
            <a:off x="838199" y="3377089"/>
            <a:ext cx="4055127" cy="2799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9658" y="3792141"/>
            <a:ext cx="65701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Depletion of cholesterol, ceramide and sphingolipid modified EV protein content. </a:t>
            </a:r>
            <a:r>
              <a:rPr lang="en-US" sz="2000" dirty="0" smtClean="0"/>
              <a:t>(</a:t>
            </a:r>
            <a:r>
              <a:rPr lang="en-US" sz="2000" dirty="0" err="1" smtClean="0"/>
              <a:t>Leyt</a:t>
            </a:r>
            <a:r>
              <a:rPr lang="en-US" sz="2000" dirty="0" smtClean="0"/>
              <a:t> </a:t>
            </a:r>
            <a:r>
              <a:rPr lang="en-US" sz="2000" i="1" dirty="0" smtClean="0"/>
              <a:t>et al </a:t>
            </a:r>
            <a:r>
              <a:rPr lang="en-US" sz="2000" dirty="0" smtClean="0"/>
              <a:t>2007; </a:t>
            </a:r>
            <a:r>
              <a:rPr lang="en-US" sz="2000" dirty="0" err="1" smtClean="0"/>
              <a:t>Trajkovic</a:t>
            </a:r>
            <a:r>
              <a:rPr lang="en-US" sz="2000" dirty="0" smtClean="0"/>
              <a:t> </a:t>
            </a:r>
            <a:r>
              <a:rPr lang="en-US" sz="2000" i="1" dirty="0" smtClean="0"/>
              <a:t>et al</a:t>
            </a:r>
            <a:r>
              <a:rPr lang="en-US" sz="2000" dirty="0" smtClean="0"/>
              <a:t> 2008; </a:t>
            </a:r>
            <a:r>
              <a:rPr lang="en-US" sz="2000" dirty="0" err="1" smtClean="0"/>
              <a:t>Phuyal</a:t>
            </a:r>
            <a:r>
              <a:rPr lang="en-US" sz="2000" dirty="0" smtClean="0"/>
              <a:t> </a:t>
            </a:r>
            <a:r>
              <a:rPr lang="en-US" sz="2000" i="1" dirty="0" smtClean="0"/>
              <a:t>et al</a:t>
            </a:r>
            <a:r>
              <a:rPr lang="en-US" sz="2000" dirty="0" smtClean="0"/>
              <a:t> 2014)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896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Experimental Model: Cavin-1 in PC3 Cells.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155"/>
            <a:ext cx="6643977" cy="4619625"/>
          </a:xfrm>
        </p:spPr>
        <p:txBody>
          <a:bodyPr>
            <a:normAutofit/>
          </a:bodyPr>
          <a:lstStyle/>
          <a:p>
            <a:r>
              <a:rPr lang="en-AU" dirty="0" smtClean="0"/>
              <a:t>Increased Caveolin-1 expression without </a:t>
            </a:r>
            <a:r>
              <a:rPr lang="en-AU" dirty="0" smtClean="0"/>
              <a:t>Cavins.</a:t>
            </a:r>
          </a:p>
          <a:p>
            <a:endParaRPr lang="en-AU" dirty="0"/>
          </a:p>
          <a:p>
            <a:r>
              <a:rPr lang="en-AU" dirty="0" smtClean="0"/>
              <a:t>Caveolin-1 </a:t>
            </a:r>
            <a:r>
              <a:rPr lang="en-AU" dirty="0"/>
              <a:t>is a cholesterol transporter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When </a:t>
            </a:r>
            <a:r>
              <a:rPr lang="en-AU" dirty="0"/>
              <a:t>accompanied by </a:t>
            </a:r>
            <a:r>
              <a:rPr lang="en-AU" dirty="0" smtClean="0"/>
              <a:t>Cavin-1 </a:t>
            </a:r>
            <a:r>
              <a:rPr lang="en-AU" dirty="0"/>
              <a:t>it will form caveolae, utilised in Endocytosis.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Enrichment </a:t>
            </a:r>
            <a:r>
              <a:rPr lang="en-AU" dirty="0" smtClean="0"/>
              <a:t>of Caveolin-1 on </a:t>
            </a:r>
            <a:r>
              <a:rPr lang="en-AU" dirty="0" smtClean="0"/>
              <a:t>EVs</a:t>
            </a:r>
            <a:endParaRPr lang="en-AU" dirty="0" smtClean="0"/>
          </a:p>
          <a:p>
            <a:endParaRPr lang="en-AU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874" y="1670057"/>
            <a:ext cx="3719926" cy="45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4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Cavins and lipid rafts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638"/>
            <a:ext cx="10515600" cy="4582275"/>
          </a:xfrm>
        </p:spPr>
        <p:txBody>
          <a:bodyPr>
            <a:normAutofit fontScale="85000" lnSpcReduction="20000"/>
          </a:bodyPr>
          <a:lstStyle/>
          <a:p>
            <a:r>
              <a:rPr lang="en-AU" sz="3300" dirty="0" smtClean="0"/>
              <a:t>Introduction </a:t>
            </a:r>
            <a:r>
              <a:rPr lang="en-AU" sz="3300" dirty="0"/>
              <a:t>of Cavin-1 results in modulated </a:t>
            </a:r>
            <a:r>
              <a:rPr lang="en-AU" sz="3300" dirty="0" smtClean="0"/>
              <a:t>cholesterol </a:t>
            </a:r>
            <a:r>
              <a:rPr lang="en-AU" sz="3300" dirty="0"/>
              <a:t>re-distribution, EV protein content and </a:t>
            </a:r>
            <a:r>
              <a:rPr lang="en-AU" sz="3300" dirty="0" err="1"/>
              <a:t>miR</a:t>
            </a:r>
            <a:r>
              <a:rPr lang="en-AU" sz="3300" dirty="0"/>
              <a:t> content. </a:t>
            </a:r>
            <a:endParaRPr lang="en-AU" sz="33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900" dirty="0" smtClean="0"/>
              <a:t>Hereby</a:t>
            </a:r>
            <a:r>
              <a:rPr lang="en-US" sz="2900" dirty="0" smtClean="0"/>
              <a:t>,  modulation of miRNA export </a:t>
            </a:r>
            <a:r>
              <a:rPr lang="en-US" sz="2900" dirty="0" smtClean="0"/>
              <a:t>is dependent of lipid raft composition. </a:t>
            </a:r>
            <a:endParaRPr lang="en-AU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8547796" y="5179733"/>
            <a:ext cx="308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(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2012; 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2014)</a:t>
            </a:r>
            <a:endParaRPr lang="en-AU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72" y="2838702"/>
            <a:ext cx="10633123" cy="22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Hypotheses and Aims: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870"/>
            <a:ext cx="10515600" cy="39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Hypothesis</a:t>
            </a:r>
            <a:r>
              <a:rPr lang="en-AU" sz="2400" dirty="0" smtClean="0"/>
              <a:t>: </a:t>
            </a:r>
          </a:p>
          <a:p>
            <a:pPr marL="0" indent="0">
              <a:buNone/>
            </a:pPr>
            <a:r>
              <a:rPr lang="en-AU" sz="2400" dirty="0" smtClean="0"/>
              <a:t>EV </a:t>
            </a:r>
            <a:r>
              <a:rPr lang="en-AU" sz="2400" dirty="0" smtClean="0"/>
              <a:t>miRNA content </a:t>
            </a:r>
            <a:r>
              <a:rPr lang="en-AU" sz="2400" dirty="0" smtClean="0"/>
              <a:t>is mediated by RNA-binding proteins modulated by lipid raft composition.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b="1" dirty="0" smtClean="0"/>
              <a:t>Aims:</a:t>
            </a:r>
          </a:p>
          <a:p>
            <a:pPr marL="542925" indent="-276225"/>
            <a:r>
              <a:rPr lang="en-AU" sz="2400" dirty="0" smtClean="0"/>
              <a:t>Identify the </a:t>
            </a:r>
            <a:r>
              <a:rPr lang="en-AU" sz="2400" dirty="0"/>
              <a:t>selectively </a:t>
            </a:r>
            <a:r>
              <a:rPr lang="en-AU" sz="2400" dirty="0" smtClean="0"/>
              <a:t>exported </a:t>
            </a:r>
            <a:r>
              <a:rPr lang="en-AU" sz="2400" dirty="0" err="1" smtClean="0"/>
              <a:t>miRNAs</a:t>
            </a:r>
            <a:r>
              <a:rPr lang="en-AU" sz="2400" dirty="0" smtClean="0"/>
              <a:t> </a:t>
            </a:r>
          </a:p>
          <a:p>
            <a:pPr marL="542925" indent="-276225"/>
            <a:r>
              <a:rPr lang="en-AU" sz="2400" dirty="0" smtClean="0"/>
              <a:t>Identify RNA-binding proteins correlated to the miRNA export</a:t>
            </a:r>
          </a:p>
          <a:p>
            <a:pPr marL="542925" indent="-276225"/>
            <a:r>
              <a:rPr lang="en-AU" sz="2400" dirty="0" smtClean="0"/>
              <a:t>Verify candidate miRNA escort proteins ability to bind to miRNAs and transport to EVs.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40" y="1554692"/>
            <a:ext cx="10830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Method 1: Bioinformatics</a:t>
            </a:r>
          </a:p>
          <a:p>
            <a:r>
              <a:rPr lang="en-AU" sz="2400" dirty="0" smtClean="0"/>
              <a:t>miRNA-</a:t>
            </a:r>
            <a:r>
              <a:rPr lang="en-AU" sz="2400" dirty="0" err="1" smtClean="0"/>
              <a:t>seq</a:t>
            </a:r>
            <a:r>
              <a:rPr lang="en-AU" sz="2400" dirty="0" smtClean="0"/>
              <a:t> </a:t>
            </a:r>
            <a:r>
              <a:rPr lang="en-AU" sz="2400" dirty="0" smtClean="0"/>
              <a:t>data </a:t>
            </a:r>
            <a:r>
              <a:rPr lang="en-AU" sz="2400" dirty="0" smtClean="0"/>
              <a:t>compiled: GFP-PC3 and GFP:Cavin1-PC3 cells, EVs and cell pellet</a:t>
            </a:r>
            <a:endParaRPr lang="en-AU" sz="2400" dirty="0" smtClean="0"/>
          </a:p>
          <a:p>
            <a:r>
              <a:rPr lang="en-AU" sz="2400" dirty="0" smtClean="0"/>
              <a:t>DEseq2 </a:t>
            </a:r>
            <a:r>
              <a:rPr lang="en-AU" sz="2400" dirty="0" smtClean="0"/>
              <a:t>and </a:t>
            </a:r>
            <a:r>
              <a:rPr lang="en-AU" sz="2400" dirty="0" err="1" smtClean="0"/>
              <a:t>egdeR</a:t>
            </a:r>
            <a:r>
              <a:rPr lang="en-AU" sz="2400" dirty="0" smtClean="0"/>
              <a:t> </a:t>
            </a:r>
            <a:r>
              <a:rPr lang="en-AU" sz="2400" dirty="0" smtClean="0"/>
              <a:t>find </a:t>
            </a:r>
            <a:r>
              <a:rPr lang="en-AU" sz="2400" dirty="0" smtClean="0"/>
              <a:t>differences in miRNA levels between cell lines</a:t>
            </a:r>
            <a:endParaRPr lang="en-AU" sz="2400" dirty="0"/>
          </a:p>
          <a:p>
            <a:r>
              <a:rPr lang="en-AU" sz="2400" dirty="0" smtClean="0"/>
              <a:t>Compare </a:t>
            </a:r>
            <a:r>
              <a:rPr lang="en-AU" sz="2400" dirty="0" smtClean="0"/>
              <a:t>between </a:t>
            </a:r>
            <a:r>
              <a:rPr lang="en-AU" sz="2400" dirty="0" smtClean="0"/>
              <a:t>cell and </a:t>
            </a:r>
            <a:r>
              <a:rPr lang="en-AU" sz="2400" dirty="0" smtClean="0"/>
              <a:t>EV </a:t>
            </a:r>
            <a:r>
              <a:rPr lang="en-AU" sz="2400" dirty="0" smtClean="0"/>
              <a:t>to find </a:t>
            </a:r>
            <a:r>
              <a:rPr lang="en-AU" sz="2400" dirty="0" smtClean="0"/>
              <a:t>selectively</a:t>
            </a:r>
            <a:r>
              <a:rPr lang="en-AU" sz="2400" dirty="0" smtClean="0"/>
              <a:t> </a:t>
            </a:r>
            <a:r>
              <a:rPr lang="en-AU" sz="2400" dirty="0" smtClean="0"/>
              <a:t>exported </a:t>
            </a:r>
            <a:r>
              <a:rPr lang="en-AU" sz="2400" dirty="0" smtClean="0"/>
              <a:t>miRNAs</a:t>
            </a:r>
            <a:r>
              <a:rPr lang="en-AU" sz="2400" dirty="0" smtClean="0"/>
              <a:t>. </a:t>
            </a:r>
            <a:endParaRPr lang="en-AU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Method 2: RT-qPCR</a:t>
            </a:r>
            <a:endParaRPr lang="en-AU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06" y="4592941"/>
            <a:ext cx="9507185" cy="154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8314</TotalTime>
  <Words>660</Words>
  <Application>Microsoft Office PowerPoint</Application>
  <PresentationFormat>Widescreen</PresentationFormat>
  <Paragraphs>110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Investigating the mechanism of selective microRNA export via extracellular vesicles </vt:lpstr>
      <vt:lpstr> microRNAs</vt:lpstr>
      <vt:lpstr>Extracellular Vesicles</vt:lpstr>
      <vt:lpstr>Current miRNA Cargo Sorting Mechanisms.</vt:lpstr>
      <vt:lpstr>Lipid Rafts Affecting Cargo Sorting</vt:lpstr>
      <vt:lpstr>Experimental Model: Cavin-1 in PC3 Cells. </vt:lpstr>
      <vt:lpstr>Cavins and lipid rafts</vt:lpstr>
      <vt:lpstr>Hypotheses and Aims:</vt:lpstr>
      <vt:lpstr>Aim 1: Analysis of miRNA export</vt:lpstr>
      <vt:lpstr>Aim 1: Expected Results</vt:lpstr>
      <vt:lpstr>Aim 2: Identify candidate miR binding proteins.</vt:lpstr>
      <vt:lpstr>Aim 2: Identify candidate miR binding proteins. cont.</vt:lpstr>
      <vt:lpstr>Aim 3: Verification of miR Candidate. </vt:lpstr>
      <vt:lpstr>Aim 3: Verification of miR Candidate. Cont. </vt:lpstr>
      <vt:lpstr>Significance</vt:lpstr>
      <vt:lpstr>PowerPoint Presentation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Harley Robinson </cp:lastModifiedBy>
  <cp:revision>137</cp:revision>
  <dcterms:created xsi:type="dcterms:W3CDTF">2016-03-07T05:42:49Z</dcterms:created>
  <dcterms:modified xsi:type="dcterms:W3CDTF">2016-03-21T04:38:25Z</dcterms:modified>
</cp:coreProperties>
</file>