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10"/>
  </p:notesMasterIdLst>
  <p:sldIdLst>
    <p:sldId id="256" r:id="rId2"/>
    <p:sldId id="258" r:id="rId3"/>
    <p:sldId id="259" r:id="rId4"/>
    <p:sldId id="264" r:id="rId5"/>
    <p:sldId id="263" r:id="rId6"/>
    <p:sldId id="262" r:id="rId7"/>
    <p:sldId id="257" r:id="rId8"/>
    <p:sldId id="260"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F44816-2DC7-1543-8F5D-1F8634C5A16D}" type="datetimeFigureOut">
              <a:rPr lang="en-US" smtClean="0"/>
              <a:t>9/7/2016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A56C7A-45B0-0C44-8212-8BED285060E9}" type="slidenum">
              <a:rPr lang="en-US" smtClean="0"/>
              <a:t>‹#›</a:t>
            </a:fld>
            <a:endParaRPr lang="en-US"/>
          </a:p>
        </p:txBody>
      </p:sp>
    </p:spTree>
    <p:extLst>
      <p:ext uri="{BB962C8B-B14F-4D97-AF65-F5344CB8AC3E}">
        <p14:creationId xmlns:p14="http://schemas.microsoft.com/office/powerpoint/2010/main" val="403958668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A56C7A-45B0-0C44-8212-8BED285060E9}" type="slidenum">
              <a:rPr lang="en-US" smtClean="0"/>
              <a:t>2</a:t>
            </a:fld>
            <a:endParaRPr lang="en-US"/>
          </a:p>
        </p:txBody>
      </p:sp>
    </p:spTree>
    <p:extLst>
      <p:ext uri="{BB962C8B-B14F-4D97-AF65-F5344CB8AC3E}">
        <p14:creationId xmlns:p14="http://schemas.microsoft.com/office/powerpoint/2010/main" val="16014803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chor="b"/>
          <a:lstStyle>
            <a:lvl1pPr>
              <a:defRPr sz="5400"/>
            </a:lvl1pPr>
          </a:lstStyle>
          <a:p>
            <a:r>
              <a:rPr lang="en-AU"/>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nchor="t">
            <a:normAutofit/>
          </a:bodyPr>
          <a:lstStyle>
            <a:lvl1pPr marL="0" indent="0" algn="ctr">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a:t>Click to edit Master subtitle style</a:t>
            </a:r>
            <a:endParaRPr lang="en-US" dirty="0"/>
          </a:p>
        </p:txBody>
      </p:sp>
      <p:sp>
        <p:nvSpPr>
          <p:cNvPr id="4" name="Date Placeholder 3"/>
          <p:cNvSpPr>
            <a:spLocks noGrp="1"/>
          </p:cNvSpPr>
          <p:nvPr>
            <p:ph type="dt" sz="half" idx="10"/>
          </p:nvPr>
        </p:nvSpPr>
        <p:spPr/>
        <p:txBody>
          <a:bodyPr/>
          <a:lstStyle/>
          <a:p>
            <a:fld id="{D8E983A8-9D74-0D49-ADCF-218E6ECBBE9A}" type="datetimeFigureOut">
              <a:rPr lang="en-US" smtClean="0"/>
              <a:t>9/7/2016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015195-723F-1547-A7BC-2FE24BDC85B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Vertical Text Placeholder 2"/>
          <p:cNvSpPr>
            <a:spLocks noGrp="1"/>
          </p:cNvSpPr>
          <p:nvPr>
            <p:ph type="body" orient="vert" idx="1"/>
          </p:nvPr>
        </p:nvSpPr>
        <p:spPr/>
        <p:txBody>
          <a:bodyPr vert="eaVert" ancho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Date Placeholder 3"/>
          <p:cNvSpPr>
            <a:spLocks noGrp="1"/>
          </p:cNvSpPr>
          <p:nvPr>
            <p:ph type="dt" sz="half" idx="10"/>
          </p:nvPr>
        </p:nvSpPr>
        <p:spPr/>
        <p:txBody>
          <a:bodyPr/>
          <a:lstStyle/>
          <a:p>
            <a:fld id="{D8E983A8-9D74-0D49-ADCF-218E6ECBBE9A}" type="datetimeFigureOut">
              <a:rPr lang="en-US" smtClean="0"/>
              <a:t>9/7/2016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015195-723F-1547-A7BC-2FE24BDC85B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AU"/>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ncho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dirty="0"/>
          </a:p>
        </p:txBody>
      </p:sp>
      <p:sp>
        <p:nvSpPr>
          <p:cNvPr id="4" name="Date Placeholder 3"/>
          <p:cNvSpPr>
            <a:spLocks noGrp="1"/>
          </p:cNvSpPr>
          <p:nvPr>
            <p:ph type="dt" sz="half" idx="10"/>
          </p:nvPr>
        </p:nvSpPr>
        <p:spPr/>
        <p:txBody>
          <a:bodyPr/>
          <a:lstStyle/>
          <a:p>
            <a:fld id="{D8E983A8-9D74-0D49-ADCF-218E6ECBBE9A}" type="datetimeFigureOut">
              <a:rPr lang="en-US" smtClean="0"/>
              <a:t>9/7/2016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015195-723F-1547-A7BC-2FE24BDC85B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dirty="0"/>
          </a:p>
        </p:txBody>
      </p:sp>
      <p:sp>
        <p:nvSpPr>
          <p:cNvPr id="3" name="Content Placeholder 2"/>
          <p:cNvSpPr>
            <a:spLocks noGrp="1"/>
          </p:cNvSpPr>
          <p:nvPr>
            <p:ph idx="1"/>
          </p:nvPr>
        </p:nvSpPr>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dirty="0"/>
          </a:p>
        </p:txBody>
      </p:sp>
      <p:sp>
        <p:nvSpPr>
          <p:cNvPr id="4" name="Date Placeholder 3"/>
          <p:cNvSpPr>
            <a:spLocks noGrp="1"/>
          </p:cNvSpPr>
          <p:nvPr>
            <p:ph type="dt" sz="half" idx="10"/>
          </p:nvPr>
        </p:nvSpPr>
        <p:spPr/>
        <p:txBody>
          <a:bodyPr/>
          <a:lstStyle/>
          <a:p>
            <a:fld id="{D8E983A8-9D74-0D49-ADCF-218E6ECBBE9A}" type="datetimeFigureOut">
              <a:rPr lang="en-US" smtClean="0"/>
              <a:t>9/7/2016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015195-723F-1547-A7BC-2FE24BDC85B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a:t>Click to edit Master text styles</a:t>
            </a:r>
          </a:p>
        </p:txBody>
      </p:sp>
      <p:sp>
        <p:nvSpPr>
          <p:cNvPr id="4" name="Date Placeholder 3"/>
          <p:cNvSpPr>
            <a:spLocks noGrp="1"/>
          </p:cNvSpPr>
          <p:nvPr>
            <p:ph type="dt" sz="half" idx="10"/>
          </p:nvPr>
        </p:nvSpPr>
        <p:spPr/>
        <p:txBody>
          <a:bodyPr/>
          <a:lstStyle/>
          <a:p>
            <a:fld id="{D8E983A8-9D74-0D49-ADCF-218E6ECBBE9A}" type="datetimeFigureOut">
              <a:rPr lang="en-US" smtClean="0"/>
              <a:t>9/7/2016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015195-723F-1547-A7BC-2FE24BDC85B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Date Placeholder 4"/>
          <p:cNvSpPr>
            <a:spLocks noGrp="1"/>
          </p:cNvSpPr>
          <p:nvPr>
            <p:ph type="dt" sz="half" idx="10"/>
          </p:nvPr>
        </p:nvSpPr>
        <p:spPr/>
        <p:txBody>
          <a:bodyPr/>
          <a:lstStyle/>
          <a:p>
            <a:fld id="{D8E983A8-9D74-0D49-ADCF-218E6ECBBE9A}" type="datetimeFigureOut">
              <a:rPr lang="en-US" smtClean="0"/>
              <a:t>9/7/2016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015195-723F-1547-A7BC-2FE24BDC85B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AU"/>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7" name="Date Placeholder 6"/>
          <p:cNvSpPr>
            <a:spLocks noGrp="1"/>
          </p:cNvSpPr>
          <p:nvPr>
            <p:ph type="dt" sz="half" idx="10"/>
          </p:nvPr>
        </p:nvSpPr>
        <p:spPr/>
        <p:txBody>
          <a:bodyPr/>
          <a:lstStyle/>
          <a:p>
            <a:fld id="{D8E983A8-9D74-0D49-ADCF-218E6ECBBE9A}" type="datetimeFigureOut">
              <a:rPr lang="en-US" smtClean="0"/>
              <a:t>9/7/2016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015195-723F-1547-A7BC-2FE24BDC85B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Date Placeholder 2"/>
          <p:cNvSpPr>
            <a:spLocks noGrp="1"/>
          </p:cNvSpPr>
          <p:nvPr>
            <p:ph type="dt" sz="half" idx="10"/>
          </p:nvPr>
        </p:nvSpPr>
        <p:spPr/>
        <p:txBody>
          <a:bodyPr/>
          <a:lstStyle/>
          <a:p>
            <a:fld id="{D8E983A8-9D74-0D49-ADCF-218E6ECBBE9A}" type="datetimeFigureOut">
              <a:rPr lang="en-US" smtClean="0"/>
              <a:t>9/7/2016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015195-723F-1547-A7BC-2FE24BDC85B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E983A8-9D74-0D49-ADCF-218E6ECBBE9A}" type="datetimeFigureOut">
              <a:rPr lang="en-US" smtClean="0"/>
              <a:t>9/7/2016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015195-723F-1547-A7BC-2FE24BDC85B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solidFill>
                  <a:schemeClr val="accent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Date Placeholder 4"/>
          <p:cNvSpPr>
            <a:spLocks noGrp="1"/>
          </p:cNvSpPr>
          <p:nvPr>
            <p:ph type="dt" sz="half" idx="10"/>
          </p:nvPr>
        </p:nvSpPr>
        <p:spPr/>
        <p:txBody>
          <a:bodyPr/>
          <a:lstStyle/>
          <a:p>
            <a:fld id="{D8E983A8-9D74-0D49-ADCF-218E6ECBBE9A}" type="datetimeFigureOut">
              <a:rPr lang="en-US" smtClean="0"/>
              <a:t>9/7/2016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015195-723F-1547-A7BC-2FE24BDC85B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AU"/>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nchor="t"/>
          <a:lstStyle>
            <a:lvl1pPr marL="0" indent="0">
              <a:buNone/>
              <a:defRPr sz="1400">
                <a:solidFill>
                  <a:schemeClr val="accent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Date Placeholder 4"/>
          <p:cNvSpPr>
            <a:spLocks noGrp="1"/>
          </p:cNvSpPr>
          <p:nvPr>
            <p:ph type="dt" sz="half" idx="10"/>
          </p:nvPr>
        </p:nvSpPr>
        <p:spPr/>
        <p:txBody>
          <a:bodyPr/>
          <a:lstStyle/>
          <a:p>
            <a:fld id="{D8E983A8-9D74-0D49-ADCF-218E6ECBBE9A}" type="datetimeFigureOut">
              <a:rPr lang="en-US" smtClean="0"/>
              <a:t>9/7/2016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015195-723F-1547-A7BC-2FE24BDC85B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shade val="100000"/>
                <a:satMod val="300000"/>
                <a:alpha val="37000"/>
              </a:schemeClr>
            </a:gs>
            <a:gs pos="31000">
              <a:schemeClr val="bg1">
                <a:tint val="100000"/>
                <a:satMod val="300000"/>
                <a:alpha val="60000"/>
              </a:schemeClr>
            </a:gs>
            <a:gs pos="62000">
              <a:schemeClr val="bg2">
                <a:tint val="100000"/>
                <a:shade val="100000"/>
                <a:satMod val="100000"/>
              </a:schemeClr>
            </a:gs>
            <a:gs pos="100000">
              <a:schemeClr val="bg2">
                <a:shade val="100000"/>
                <a:hueMod val="93000"/>
                <a:satMod val="50000"/>
                <a:lumMod val="20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57200"/>
            <a:ext cx="8229600" cy="1143000"/>
          </a:xfrm>
          <a:prstGeom prst="rect">
            <a:avLst/>
          </a:prstGeom>
        </p:spPr>
        <p:txBody>
          <a:bodyPr vert="horz" lIns="91440" tIns="45720" rIns="91440" bIns="45720" rtlCol="0" anchor="t">
            <a:normAutofit/>
          </a:bodyPr>
          <a:lstStyle/>
          <a:p>
            <a:r>
              <a:rPr lang="en-AU"/>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chor="ctr">
            <a:normAutofit/>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E983A8-9D74-0D49-ADCF-218E6ECBBE9A}" type="datetimeFigureOut">
              <a:rPr lang="en-US" smtClean="0"/>
              <a:t>9/7/2016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015195-723F-1547-A7BC-2FE24BDC85BD}"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50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50000"/>
        </a:lnSpc>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lnSpc>
          <a:spcPct val="150000"/>
        </a:lnSpc>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50000"/>
        </a:lnSpc>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50000"/>
        </a:lnSpc>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50000"/>
        </a:lnSpc>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killyourdarlings.com.au/2016/01/nesting-by-katerina-gibson" TargetMode="External"/><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6-09-02 at 1.53.08 pm.png"/>
          <p:cNvPicPr>
            <a:picLocks noChangeAspect="1"/>
          </p:cNvPicPr>
          <p:nvPr/>
        </p:nvPicPr>
        <p:blipFill rotWithShape="1">
          <a:blip r:embed="rId2">
            <a:alphaModFix amt="38000"/>
            <a:extLst>
              <a:ext uri="{28A0092B-C50C-407E-A947-70E740481C1C}">
                <a14:useLocalDpi xmlns:a14="http://schemas.microsoft.com/office/drawing/2010/main" val="0"/>
              </a:ext>
            </a:extLst>
          </a:blip>
          <a:srcRect t="8349" r="3443"/>
          <a:stretch/>
        </p:blipFill>
        <p:spPr>
          <a:xfrm>
            <a:off x="-114025" y="0"/>
            <a:ext cx="9258025" cy="6859024"/>
          </a:xfrm>
          <a:prstGeom prst="rect">
            <a:avLst/>
          </a:prstGeom>
        </p:spPr>
      </p:pic>
      <p:sp>
        <p:nvSpPr>
          <p:cNvPr id="2" name="Title 1"/>
          <p:cNvSpPr>
            <a:spLocks noGrp="1"/>
          </p:cNvSpPr>
          <p:nvPr>
            <p:ph type="ctrTitle"/>
          </p:nvPr>
        </p:nvSpPr>
        <p:spPr>
          <a:xfrm>
            <a:off x="685800" y="269154"/>
            <a:ext cx="7772400" cy="1470025"/>
          </a:xfrm>
        </p:spPr>
        <p:txBody>
          <a:bodyPr>
            <a:normAutofit/>
          </a:bodyPr>
          <a:lstStyle/>
          <a:p>
            <a:r>
              <a:rPr lang="en-US" dirty="0">
                <a:latin typeface="Gabriola" panose="04040605051002020D02" pitchFamily="82" charset="0"/>
                <a:cs typeface="Lucida Handwriting"/>
              </a:rPr>
              <a:t>CMN260 Novel Ideas</a:t>
            </a:r>
          </a:p>
        </p:txBody>
      </p:sp>
      <p:sp>
        <p:nvSpPr>
          <p:cNvPr id="3" name="Subtitle 2"/>
          <p:cNvSpPr>
            <a:spLocks noGrp="1"/>
          </p:cNvSpPr>
          <p:nvPr>
            <p:ph type="subTitle" idx="1"/>
          </p:nvPr>
        </p:nvSpPr>
        <p:spPr>
          <a:xfrm>
            <a:off x="1493520" y="3746223"/>
            <a:ext cx="6400800" cy="1752600"/>
          </a:xfrm>
        </p:spPr>
        <p:txBody>
          <a:bodyPr>
            <a:normAutofit/>
          </a:bodyPr>
          <a:lstStyle/>
          <a:p>
            <a:r>
              <a:rPr lang="en-US" sz="3600" dirty="0">
                <a:latin typeface="Gabriola" panose="04040605051002020D02" pitchFamily="82" charset="0"/>
                <a:cs typeface="Lucida Handwriting"/>
              </a:rPr>
              <a:t>Week 7 Tutorial</a:t>
            </a:r>
          </a:p>
        </p:txBody>
      </p:sp>
    </p:spTree>
    <p:extLst>
      <p:ext uri="{BB962C8B-B14F-4D97-AF65-F5344CB8AC3E}">
        <p14:creationId xmlns:p14="http://schemas.microsoft.com/office/powerpoint/2010/main" val="4158052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creen Shot 2016-09-02 at 1.53.08 pm.png"/>
          <p:cNvPicPr>
            <a:picLocks noChangeAspect="1"/>
          </p:cNvPicPr>
          <p:nvPr/>
        </p:nvPicPr>
        <p:blipFill>
          <a:blip r:embed="rId3">
            <a:alphaModFix amt="24000"/>
            <a:extLst>
              <a:ext uri="{28A0092B-C50C-407E-A947-70E740481C1C}">
                <a14:useLocalDpi xmlns:a14="http://schemas.microsoft.com/office/drawing/2010/main" val="0"/>
              </a:ext>
            </a:extLst>
          </a:blip>
          <a:stretch>
            <a:fillRect/>
          </a:stretch>
        </p:blipFill>
        <p:spPr>
          <a:xfrm>
            <a:off x="1" y="-670878"/>
            <a:ext cx="9143999" cy="7528878"/>
          </a:xfrm>
          <a:prstGeom prst="rect">
            <a:avLst/>
          </a:prstGeom>
        </p:spPr>
      </p:pic>
      <p:sp>
        <p:nvSpPr>
          <p:cNvPr id="5" name="Rectangle 4"/>
          <p:cNvSpPr/>
          <p:nvPr/>
        </p:nvSpPr>
        <p:spPr>
          <a:xfrm>
            <a:off x="1018681" y="17183"/>
            <a:ext cx="7236915" cy="1200329"/>
          </a:xfrm>
          <a:prstGeom prst="rect">
            <a:avLst/>
          </a:prstGeom>
        </p:spPr>
        <p:txBody>
          <a:bodyPr wrap="square">
            <a:spAutoFit/>
          </a:bodyPr>
          <a:lstStyle/>
          <a:p>
            <a:pPr algn="ctr"/>
            <a:r>
              <a:rPr lang="en-US" sz="3600" dirty="0">
                <a:latin typeface="Gabriola" panose="04040605051002020D02" pitchFamily="82" charset="0"/>
                <a:cs typeface="Herculanum"/>
              </a:rPr>
              <a:t>‘If you can explain it, then it’s not magical realism.’ (Luis Leal)</a:t>
            </a:r>
          </a:p>
        </p:txBody>
      </p:sp>
      <p:sp>
        <p:nvSpPr>
          <p:cNvPr id="6" name="Rectangle 5"/>
          <p:cNvSpPr/>
          <p:nvPr/>
        </p:nvSpPr>
        <p:spPr>
          <a:xfrm>
            <a:off x="330963" y="5590798"/>
            <a:ext cx="8622107" cy="1077218"/>
          </a:xfrm>
          <a:prstGeom prst="rect">
            <a:avLst/>
          </a:prstGeom>
        </p:spPr>
        <p:txBody>
          <a:bodyPr wrap="square">
            <a:spAutoFit/>
          </a:bodyPr>
          <a:lstStyle/>
          <a:p>
            <a:pPr algn="ctr"/>
            <a:r>
              <a:rPr lang="en-US" sz="3200" dirty="0">
                <a:latin typeface="Gabriola" panose="04040605051002020D02" pitchFamily="82" charset="0"/>
                <a:cs typeface="Herculanum"/>
              </a:rPr>
              <a:t>Real-world setting + fantastical elements </a:t>
            </a:r>
          </a:p>
          <a:p>
            <a:pPr algn="ctr"/>
            <a:r>
              <a:rPr lang="en-US" sz="3200" dirty="0">
                <a:latin typeface="Gabriola" panose="04040605051002020D02" pitchFamily="82" charset="0"/>
                <a:cs typeface="Herculanum"/>
              </a:rPr>
              <a:t>= Magical Realism</a:t>
            </a:r>
          </a:p>
        </p:txBody>
      </p:sp>
      <p:sp>
        <p:nvSpPr>
          <p:cNvPr id="2" name="Rectangle 1"/>
          <p:cNvSpPr/>
          <p:nvPr/>
        </p:nvSpPr>
        <p:spPr>
          <a:xfrm>
            <a:off x="488561" y="2177666"/>
            <a:ext cx="8166870" cy="584775"/>
          </a:xfrm>
          <a:prstGeom prst="rect">
            <a:avLst/>
          </a:prstGeom>
        </p:spPr>
        <p:txBody>
          <a:bodyPr wrap="square">
            <a:spAutoFit/>
          </a:bodyPr>
          <a:lstStyle/>
          <a:p>
            <a:pPr algn="ctr"/>
            <a:r>
              <a:rPr lang="en-US" sz="3200" dirty="0">
                <a:latin typeface="Gabriola" panose="04040605051002020D02" pitchFamily="82" charset="0"/>
                <a:cs typeface="Herculanum"/>
              </a:rPr>
              <a:t>‘...the blending of reality and magic until the edges are blurred.’</a:t>
            </a:r>
          </a:p>
        </p:txBody>
      </p:sp>
      <p:sp>
        <p:nvSpPr>
          <p:cNvPr id="3" name="TextBox 2"/>
          <p:cNvSpPr txBox="1"/>
          <p:nvPr/>
        </p:nvSpPr>
        <p:spPr>
          <a:xfrm>
            <a:off x="3143560" y="1300487"/>
            <a:ext cx="2856872" cy="646331"/>
          </a:xfrm>
          <a:prstGeom prst="rect">
            <a:avLst/>
          </a:prstGeom>
          <a:noFill/>
        </p:spPr>
        <p:txBody>
          <a:bodyPr wrap="none" rtlCol="0">
            <a:spAutoFit/>
          </a:bodyPr>
          <a:lstStyle/>
          <a:p>
            <a:r>
              <a:rPr lang="en-AU" sz="3600" i="1" dirty="0">
                <a:latin typeface="Gabriola" panose="04040605051002020D02" pitchFamily="82" charset="0"/>
              </a:rPr>
              <a:t>Lo real </a:t>
            </a:r>
            <a:r>
              <a:rPr lang="en-AU" sz="3600" i="1" dirty="0" err="1">
                <a:latin typeface="Gabriola" panose="04040605051002020D02" pitchFamily="82" charset="0"/>
              </a:rPr>
              <a:t>maravilloso</a:t>
            </a:r>
            <a:endParaRPr lang="en-AU" sz="3600" i="1" dirty="0">
              <a:latin typeface="Gabriola" panose="04040605051002020D02" pitchFamily="82" charset="0"/>
            </a:endParaRPr>
          </a:p>
        </p:txBody>
      </p:sp>
      <p:sp>
        <p:nvSpPr>
          <p:cNvPr id="4" name="TextBox 3"/>
          <p:cNvSpPr txBox="1"/>
          <p:nvPr/>
        </p:nvSpPr>
        <p:spPr>
          <a:xfrm>
            <a:off x="1187740" y="3273089"/>
            <a:ext cx="6542176" cy="830997"/>
          </a:xfrm>
          <a:prstGeom prst="rect">
            <a:avLst/>
          </a:prstGeom>
          <a:noFill/>
        </p:spPr>
        <p:txBody>
          <a:bodyPr wrap="none" rtlCol="0">
            <a:spAutoFit/>
          </a:bodyPr>
          <a:lstStyle/>
          <a:p>
            <a:pPr algn="ctr"/>
            <a:r>
              <a:rPr lang="en-AU" sz="2400" dirty="0">
                <a:latin typeface="Gabriola" panose="04040605051002020D02" pitchFamily="82" charset="0"/>
              </a:rPr>
              <a:t>‘…convinces us of what we’re always hoped – that magic exists…that</a:t>
            </a:r>
          </a:p>
          <a:p>
            <a:pPr algn="ctr"/>
            <a:r>
              <a:rPr lang="en-AU" sz="2400" dirty="0">
                <a:latin typeface="Gabriola" panose="04040605051002020D02" pitchFamily="82" charset="0"/>
              </a:rPr>
              <a:t>Beyond science exists a reality that defies rational explanation.’</a:t>
            </a:r>
          </a:p>
        </p:txBody>
      </p:sp>
      <p:sp>
        <p:nvSpPr>
          <p:cNvPr id="8" name="Rectangle 7"/>
          <p:cNvSpPr/>
          <p:nvPr/>
        </p:nvSpPr>
        <p:spPr>
          <a:xfrm>
            <a:off x="645043" y="4390470"/>
            <a:ext cx="8010387" cy="954107"/>
          </a:xfrm>
          <a:prstGeom prst="rect">
            <a:avLst/>
          </a:prstGeom>
        </p:spPr>
        <p:txBody>
          <a:bodyPr wrap="square">
            <a:spAutoFit/>
          </a:bodyPr>
          <a:lstStyle/>
          <a:p>
            <a:pPr algn="ctr"/>
            <a:r>
              <a:rPr lang="en-US" sz="2800" dirty="0">
                <a:latin typeface="Gabriola"/>
                <a:cs typeface="Gabriola"/>
              </a:rPr>
              <a:t>‘Fabulous and fantastical events are included in a narrative that otherwise maintains the ‘reliable’ tone of objective realistic report.’</a:t>
            </a:r>
          </a:p>
        </p:txBody>
      </p:sp>
    </p:spTree>
    <p:extLst>
      <p:ext uri="{BB962C8B-B14F-4D97-AF65-F5344CB8AC3E}">
        <p14:creationId xmlns:p14="http://schemas.microsoft.com/office/powerpoint/2010/main" val="2109762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rot="5400000">
            <a:off x="6748472" y="1800093"/>
            <a:ext cx="3960058" cy="830997"/>
          </a:xfrm>
          <a:prstGeom prst="rect">
            <a:avLst/>
          </a:prstGeom>
          <a:noFill/>
        </p:spPr>
        <p:txBody>
          <a:bodyPr wrap="none" rtlCol="0">
            <a:spAutoFit/>
          </a:bodyPr>
          <a:lstStyle/>
          <a:p>
            <a:r>
              <a:rPr lang="en-US" sz="4800" dirty="0">
                <a:solidFill>
                  <a:schemeClr val="accent6">
                    <a:lumMod val="75000"/>
                  </a:schemeClr>
                </a:solidFill>
                <a:latin typeface="Lucida Handwriting"/>
                <a:cs typeface="Lucida Handwriting"/>
              </a:rPr>
              <a:t>discussion</a:t>
            </a:r>
          </a:p>
        </p:txBody>
      </p:sp>
      <p:pic>
        <p:nvPicPr>
          <p:cNvPr id="5" name="Picture 4" descr="Screen Shot 2016-09-05 at 1.46.1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2399" y="379190"/>
            <a:ext cx="2712963" cy="2450963"/>
          </a:xfrm>
          <a:prstGeom prst="rect">
            <a:avLst/>
          </a:prstGeom>
          <a:effectLst>
            <a:glow rad="228600">
              <a:schemeClr val="accent2">
                <a:lumMod val="50000"/>
                <a:alpha val="40000"/>
              </a:schemeClr>
            </a:glow>
            <a:outerShdw blurRad="50800" dist="38100" dir="18900000" algn="bl" rotWithShape="0">
              <a:prstClr val="black">
                <a:alpha val="40000"/>
              </a:prstClr>
            </a:outerShdw>
          </a:effectLst>
        </p:spPr>
      </p:pic>
      <p:sp>
        <p:nvSpPr>
          <p:cNvPr id="7" name="TextBox 6"/>
          <p:cNvSpPr txBox="1"/>
          <p:nvPr/>
        </p:nvSpPr>
        <p:spPr>
          <a:xfrm>
            <a:off x="190924" y="87318"/>
            <a:ext cx="3329758" cy="646331"/>
          </a:xfrm>
          <a:prstGeom prst="rect">
            <a:avLst/>
          </a:prstGeom>
          <a:noFill/>
        </p:spPr>
        <p:txBody>
          <a:bodyPr wrap="none" rtlCol="0">
            <a:spAutoFit/>
          </a:bodyPr>
          <a:lstStyle/>
          <a:p>
            <a:r>
              <a:rPr lang="en-US" sz="3600" dirty="0">
                <a:latin typeface="Gabriola" panose="04040605051002020D02" pitchFamily="82" charset="0"/>
                <a:cs typeface="Herculanum"/>
              </a:rPr>
              <a:t>Why magical realism?</a:t>
            </a:r>
          </a:p>
        </p:txBody>
      </p:sp>
      <p:sp>
        <p:nvSpPr>
          <p:cNvPr id="8" name="TextBox 7"/>
          <p:cNvSpPr txBox="1"/>
          <p:nvPr/>
        </p:nvSpPr>
        <p:spPr>
          <a:xfrm>
            <a:off x="399408" y="733649"/>
            <a:ext cx="4833257" cy="1815882"/>
          </a:xfrm>
          <a:prstGeom prst="rect">
            <a:avLst/>
          </a:prstGeom>
          <a:noFill/>
        </p:spPr>
        <p:txBody>
          <a:bodyPr wrap="square" rtlCol="0">
            <a:spAutoFit/>
          </a:bodyPr>
          <a:lstStyle/>
          <a:p>
            <a:r>
              <a:rPr lang="en-US" sz="2800" dirty="0">
                <a:latin typeface="Gabriola" panose="04040605051002020D02" pitchFamily="82" charset="0"/>
                <a:cs typeface="Herculanum"/>
              </a:rPr>
              <a:t>In groups of 3-4 make a list of reasons of why you might use magical realism as device in </a:t>
            </a:r>
          </a:p>
          <a:p>
            <a:r>
              <a:rPr lang="en-US" sz="2800" dirty="0">
                <a:latin typeface="Gabriola" panose="04040605051002020D02" pitchFamily="82" charset="0"/>
                <a:cs typeface="Herculanum"/>
              </a:rPr>
              <a:t>your work?</a:t>
            </a:r>
          </a:p>
        </p:txBody>
      </p:sp>
      <p:sp>
        <p:nvSpPr>
          <p:cNvPr id="9" name="TextBox 8"/>
          <p:cNvSpPr txBox="1"/>
          <p:nvPr/>
        </p:nvSpPr>
        <p:spPr>
          <a:xfrm>
            <a:off x="444654" y="2838499"/>
            <a:ext cx="7861447" cy="3681008"/>
          </a:xfrm>
          <a:prstGeom prst="rect">
            <a:avLst/>
          </a:prstGeom>
          <a:noFill/>
        </p:spPr>
        <p:txBody>
          <a:bodyPr wrap="none" rtlCol="0">
            <a:spAutoFit/>
          </a:bodyPr>
          <a:lstStyle/>
          <a:p>
            <a:pPr marL="342900" indent="-342900">
              <a:lnSpc>
                <a:spcPct val="110000"/>
              </a:lnSpc>
              <a:buFont typeface="Arial"/>
              <a:buChar char="•"/>
            </a:pPr>
            <a:r>
              <a:rPr lang="en-US" sz="2400" dirty="0">
                <a:latin typeface="Gabriola" panose="04040605051002020D02" pitchFamily="82" charset="0"/>
                <a:cs typeface="Abadi MT Condensed Light"/>
              </a:rPr>
              <a:t>As a means to create a mood and atmosphere in a unique way</a:t>
            </a:r>
          </a:p>
          <a:p>
            <a:pPr marL="342900" indent="-342900">
              <a:lnSpc>
                <a:spcPct val="110000"/>
              </a:lnSpc>
              <a:buFont typeface="Arial"/>
              <a:buChar char="•"/>
            </a:pPr>
            <a:r>
              <a:rPr lang="en-US" sz="2400" dirty="0">
                <a:latin typeface="Gabriola" panose="04040605051002020D02" pitchFamily="82" charset="0"/>
                <a:cs typeface="Abadi MT Condensed Light"/>
              </a:rPr>
              <a:t>To create a sense of wonder, the bizarre or sense of strangeness</a:t>
            </a:r>
          </a:p>
          <a:p>
            <a:pPr marL="342900" indent="-342900">
              <a:lnSpc>
                <a:spcPct val="110000"/>
              </a:lnSpc>
              <a:buFont typeface="Arial"/>
              <a:buChar char="•"/>
            </a:pPr>
            <a:r>
              <a:rPr lang="en-US" sz="2400" dirty="0">
                <a:latin typeface="Gabriola" panose="04040605051002020D02" pitchFamily="82" charset="0"/>
                <a:cs typeface="Abadi MT Condensed Light"/>
              </a:rPr>
              <a:t>Can be used to present ideas/concepts in a story in a unique way</a:t>
            </a:r>
          </a:p>
          <a:p>
            <a:pPr marL="342900" indent="-342900">
              <a:lnSpc>
                <a:spcPct val="110000"/>
              </a:lnSpc>
              <a:buFont typeface="Arial"/>
              <a:buChar char="•"/>
            </a:pPr>
            <a:r>
              <a:rPr lang="en-US" sz="2400" dirty="0">
                <a:latin typeface="Gabriola" panose="04040605051002020D02" pitchFamily="82" charset="0"/>
                <a:cs typeface="Abadi MT Condensed Light"/>
              </a:rPr>
              <a:t>To take metaphor and symbolism a step further (</a:t>
            </a:r>
            <a:r>
              <a:rPr lang="en-US" sz="2400" dirty="0" err="1">
                <a:latin typeface="Gabriola" panose="04040605051002020D02" pitchFamily="82" charset="0"/>
                <a:cs typeface="Abadi MT Condensed Light"/>
              </a:rPr>
              <a:t>eg</a:t>
            </a:r>
            <a:r>
              <a:rPr lang="en-US" sz="2400" dirty="0">
                <a:latin typeface="Gabriola" panose="04040605051002020D02" pitchFamily="82" charset="0"/>
                <a:cs typeface="Abadi MT Condensed Light"/>
              </a:rPr>
              <a:t>. ‘The Thing in the Forest’)</a:t>
            </a:r>
          </a:p>
          <a:p>
            <a:pPr marL="342900" indent="-342900">
              <a:lnSpc>
                <a:spcPct val="110000"/>
              </a:lnSpc>
              <a:buFont typeface="Arial"/>
              <a:buChar char="•"/>
            </a:pPr>
            <a:r>
              <a:rPr lang="en-US" sz="2400" dirty="0">
                <a:latin typeface="Gabriola" panose="04040605051002020D02" pitchFamily="82" charset="0"/>
                <a:cs typeface="Abadi MT Condensed Light"/>
              </a:rPr>
              <a:t> To enhance or bring about the climax of the story (catalyst event)</a:t>
            </a:r>
          </a:p>
          <a:p>
            <a:pPr marL="342900" indent="-342900">
              <a:lnSpc>
                <a:spcPct val="110000"/>
              </a:lnSpc>
              <a:buFont typeface="Arial"/>
              <a:buChar char="•"/>
            </a:pPr>
            <a:r>
              <a:rPr lang="en-US" sz="2400" dirty="0">
                <a:latin typeface="Gabriola" panose="04040605051002020D02" pitchFamily="82" charset="0"/>
                <a:cs typeface="Abadi MT Condensed Light"/>
              </a:rPr>
              <a:t>To convey theme (related to symbolism and metaphor)</a:t>
            </a:r>
          </a:p>
          <a:p>
            <a:pPr marL="342900" indent="-342900">
              <a:lnSpc>
                <a:spcPct val="110000"/>
              </a:lnSpc>
              <a:buFont typeface="Arial"/>
              <a:buChar char="•"/>
            </a:pPr>
            <a:r>
              <a:rPr lang="en-US" sz="2400" dirty="0">
                <a:latin typeface="Gabriola" panose="04040605051002020D02" pitchFamily="82" charset="0"/>
                <a:cs typeface="Abadi MT Condensed Light"/>
              </a:rPr>
              <a:t>To </a:t>
            </a:r>
            <a:r>
              <a:rPr lang="en-US" sz="2400" dirty="0" err="1">
                <a:latin typeface="Gabriola" panose="04040605051002020D02" pitchFamily="82" charset="0"/>
                <a:cs typeface="Abadi MT Condensed Light"/>
              </a:rPr>
              <a:t>colour</a:t>
            </a:r>
            <a:r>
              <a:rPr lang="en-US" sz="2400" dirty="0">
                <a:latin typeface="Gabriola" panose="04040605051002020D02" pitchFamily="82" charset="0"/>
                <a:cs typeface="Abadi MT Condensed Light"/>
              </a:rPr>
              <a:t> or shape the piece or conversely </a:t>
            </a:r>
            <a:r>
              <a:rPr lang="en-US" sz="2400" dirty="0" err="1">
                <a:latin typeface="Gabriola" panose="04040605051002020D02" pitchFamily="82" charset="0"/>
                <a:cs typeface="Abadi MT Condensed Light"/>
              </a:rPr>
              <a:t>emphasise</a:t>
            </a:r>
            <a:r>
              <a:rPr lang="en-US" sz="2400" dirty="0">
                <a:latin typeface="Gabriola" panose="04040605051002020D02" pitchFamily="82" charset="0"/>
                <a:cs typeface="Abadi MT Condensed Light"/>
              </a:rPr>
              <a:t> or distil a single moment</a:t>
            </a:r>
          </a:p>
          <a:p>
            <a:pPr>
              <a:lnSpc>
                <a:spcPct val="110000"/>
              </a:lnSpc>
            </a:pPr>
            <a:r>
              <a:rPr lang="en-US" sz="2400" dirty="0">
                <a:latin typeface="Gabriola" panose="04040605051002020D02" pitchFamily="82" charset="0"/>
                <a:cs typeface="Abadi MT Condensed Light"/>
              </a:rPr>
              <a:t>	 (usually </a:t>
            </a:r>
            <a:r>
              <a:rPr lang="en-US" sz="2400" dirty="0" err="1">
                <a:latin typeface="Gabriola" panose="04040605051002020D02" pitchFamily="82" charset="0"/>
                <a:cs typeface="Abadi MT Condensed Light"/>
              </a:rPr>
              <a:t>forthe</a:t>
            </a:r>
            <a:r>
              <a:rPr lang="en-US" sz="2400" dirty="0">
                <a:latin typeface="Gabriola" panose="04040605051002020D02" pitchFamily="82" charset="0"/>
                <a:cs typeface="Abadi MT Condensed Light"/>
              </a:rPr>
              <a:t> main character)</a:t>
            </a:r>
          </a:p>
          <a:p>
            <a:pPr>
              <a:lnSpc>
                <a:spcPct val="110000"/>
              </a:lnSpc>
            </a:pPr>
            <a:r>
              <a:rPr lang="en-US" sz="2000" dirty="0">
                <a:latin typeface="Baskerville Old Face" panose="02020602080505020303" pitchFamily="18" charset="0"/>
                <a:cs typeface="Abadi MT Condensed Light"/>
              </a:rPr>
              <a:t>	</a:t>
            </a:r>
          </a:p>
        </p:txBody>
      </p:sp>
    </p:spTree>
    <p:extLst>
      <p:ext uri="{BB962C8B-B14F-4D97-AF65-F5344CB8AC3E}">
        <p14:creationId xmlns:p14="http://schemas.microsoft.com/office/powerpoint/2010/main" val="2329905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10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10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10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fade">
                                      <p:cBhvr>
                                        <p:cTn id="27" dur="1000"/>
                                        <p:tgtEl>
                                          <p:spTgt spid="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xEl>
                                              <p:pRg st="5" end="5"/>
                                            </p:txEl>
                                          </p:spTgt>
                                        </p:tgtEl>
                                        <p:attrNameLst>
                                          <p:attrName>style.visibility</p:attrName>
                                        </p:attrNameLst>
                                      </p:cBhvr>
                                      <p:to>
                                        <p:strVal val="visible"/>
                                      </p:to>
                                    </p:set>
                                    <p:animEffect transition="in" filter="fade">
                                      <p:cBhvr>
                                        <p:cTn id="32" dur="1000"/>
                                        <p:tgtEl>
                                          <p:spTgt spid="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
                                            <p:txEl>
                                              <p:pRg st="6" end="6"/>
                                            </p:txEl>
                                          </p:spTgt>
                                        </p:tgtEl>
                                        <p:attrNameLst>
                                          <p:attrName>style.visibility</p:attrName>
                                        </p:attrNameLst>
                                      </p:cBhvr>
                                      <p:to>
                                        <p:strVal val="visible"/>
                                      </p:to>
                                    </p:set>
                                    <p:animEffect transition="in" filter="fade">
                                      <p:cBhvr>
                                        <p:cTn id="37" dur="1000"/>
                                        <p:tgtEl>
                                          <p:spTgt spid="9">
                                            <p:txEl>
                                              <p:pRg st="6" end="6"/>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9">
                                            <p:txEl>
                                              <p:pRg st="7" end="7"/>
                                            </p:txEl>
                                          </p:spTgt>
                                        </p:tgtEl>
                                        <p:attrNameLst>
                                          <p:attrName>style.visibility</p:attrName>
                                        </p:attrNameLst>
                                      </p:cBhvr>
                                      <p:to>
                                        <p:strVal val="visible"/>
                                      </p:to>
                                    </p:set>
                                    <p:animEffect transition="in" filter="fade">
                                      <p:cBhvr>
                                        <p:cTn id="40" dur="1000"/>
                                        <p:tgtEl>
                                          <p:spTgt spid="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rot="5400000">
            <a:off x="6748472" y="1800093"/>
            <a:ext cx="3960058" cy="830997"/>
          </a:xfrm>
          <a:prstGeom prst="rect">
            <a:avLst/>
          </a:prstGeom>
          <a:noFill/>
        </p:spPr>
        <p:txBody>
          <a:bodyPr wrap="none" rtlCol="0">
            <a:spAutoFit/>
          </a:bodyPr>
          <a:lstStyle/>
          <a:p>
            <a:r>
              <a:rPr lang="en-US" sz="4800" dirty="0">
                <a:solidFill>
                  <a:schemeClr val="accent6">
                    <a:lumMod val="75000"/>
                  </a:schemeClr>
                </a:solidFill>
                <a:latin typeface="Lucida Handwriting"/>
                <a:cs typeface="Lucida Handwriting"/>
              </a:rPr>
              <a:t>discussion</a:t>
            </a:r>
          </a:p>
        </p:txBody>
      </p:sp>
      <p:pic>
        <p:nvPicPr>
          <p:cNvPr id="5" name="Picture 4" descr="Screen Shot 2016-09-05 at 1.46.1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9751" y="240283"/>
            <a:ext cx="2902698" cy="2622375"/>
          </a:xfrm>
          <a:prstGeom prst="rect">
            <a:avLst/>
          </a:prstGeom>
          <a:effectLst>
            <a:glow rad="228600">
              <a:schemeClr val="accent2">
                <a:lumMod val="50000"/>
                <a:alpha val="40000"/>
              </a:schemeClr>
            </a:glow>
            <a:outerShdw blurRad="50800" dist="38100" dir="18900000" algn="bl" rotWithShape="0">
              <a:prstClr val="black">
                <a:alpha val="40000"/>
              </a:prstClr>
            </a:outerShdw>
          </a:effectLst>
        </p:spPr>
      </p:pic>
      <p:sp>
        <p:nvSpPr>
          <p:cNvPr id="7" name="TextBox 6"/>
          <p:cNvSpPr txBox="1"/>
          <p:nvPr/>
        </p:nvSpPr>
        <p:spPr>
          <a:xfrm>
            <a:off x="236328" y="100869"/>
            <a:ext cx="5407378" cy="1077218"/>
          </a:xfrm>
          <a:prstGeom prst="rect">
            <a:avLst/>
          </a:prstGeom>
          <a:noFill/>
        </p:spPr>
        <p:txBody>
          <a:bodyPr wrap="square" rtlCol="0">
            <a:spAutoFit/>
          </a:bodyPr>
          <a:lstStyle/>
          <a:p>
            <a:r>
              <a:rPr lang="en-US" sz="3200" dirty="0">
                <a:latin typeface="Gabriola" panose="04040605051002020D02" pitchFamily="82" charset="0"/>
                <a:cs typeface="Herculanum"/>
              </a:rPr>
              <a:t>Do’s &amp; Don’ts for writing </a:t>
            </a:r>
          </a:p>
          <a:p>
            <a:r>
              <a:rPr lang="en-US" sz="3200" dirty="0">
                <a:latin typeface="Gabriola" panose="04040605051002020D02" pitchFamily="82" charset="0"/>
                <a:cs typeface="Herculanum"/>
              </a:rPr>
              <a:t>magical realism</a:t>
            </a:r>
          </a:p>
        </p:txBody>
      </p:sp>
      <p:sp>
        <p:nvSpPr>
          <p:cNvPr id="9" name="TextBox 8"/>
          <p:cNvSpPr txBox="1"/>
          <p:nvPr/>
        </p:nvSpPr>
        <p:spPr>
          <a:xfrm>
            <a:off x="236328" y="3137509"/>
            <a:ext cx="184666" cy="492443"/>
          </a:xfrm>
          <a:prstGeom prst="rect">
            <a:avLst/>
          </a:prstGeom>
          <a:noFill/>
        </p:spPr>
        <p:txBody>
          <a:bodyPr wrap="none" rtlCol="0">
            <a:spAutoFit/>
          </a:bodyPr>
          <a:lstStyle/>
          <a:p>
            <a:pPr>
              <a:lnSpc>
                <a:spcPct val="110000"/>
              </a:lnSpc>
            </a:pPr>
            <a:r>
              <a:rPr lang="en-US" sz="2400" dirty="0">
                <a:latin typeface="Abadi MT Condensed Light"/>
                <a:cs typeface="Abadi MT Condensed Light"/>
              </a:rPr>
              <a:t>	</a:t>
            </a:r>
          </a:p>
        </p:txBody>
      </p:sp>
      <p:sp>
        <p:nvSpPr>
          <p:cNvPr id="3" name="TextBox 2"/>
          <p:cNvSpPr txBox="1"/>
          <p:nvPr/>
        </p:nvSpPr>
        <p:spPr>
          <a:xfrm>
            <a:off x="113212" y="1145669"/>
            <a:ext cx="8966120" cy="5509199"/>
          </a:xfrm>
          <a:prstGeom prst="rect">
            <a:avLst/>
          </a:prstGeom>
          <a:noFill/>
        </p:spPr>
        <p:txBody>
          <a:bodyPr wrap="square" rtlCol="0">
            <a:spAutoFit/>
          </a:bodyPr>
          <a:lstStyle/>
          <a:p>
            <a:pPr marL="342900" indent="-342900">
              <a:buFont typeface="Arial"/>
              <a:buChar char="•"/>
            </a:pPr>
            <a:r>
              <a:rPr lang="en-US" sz="2200" dirty="0">
                <a:latin typeface="Gabriola" panose="04040605051002020D02" pitchFamily="82" charset="0"/>
                <a:cs typeface="Abadi MT Condensed Light"/>
              </a:rPr>
              <a:t>Avoid explaining why the magic happens</a:t>
            </a:r>
          </a:p>
          <a:p>
            <a:pPr marL="342900" indent="-342900">
              <a:buFont typeface="Arial"/>
              <a:buChar char="•"/>
            </a:pPr>
            <a:r>
              <a:rPr lang="en-US" sz="2200" dirty="0">
                <a:latin typeface="Gabriola" panose="04040605051002020D02" pitchFamily="82" charset="0"/>
                <a:cs typeface="Abadi MT Condensed Light"/>
              </a:rPr>
              <a:t>Time can be fluid (doesn’t have to linear or flow in</a:t>
            </a:r>
          </a:p>
          <a:p>
            <a:r>
              <a:rPr lang="en-US" sz="2200" dirty="0">
                <a:latin typeface="Gabriola" panose="04040605051002020D02" pitchFamily="82" charset="0"/>
                <a:cs typeface="Abadi MT Condensed Light"/>
              </a:rPr>
              <a:t>	one direction)</a:t>
            </a:r>
          </a:p>
          <a:p>
            <a:pPr marL="342900" indent="-342900">
              <a:buFont typeface="Arial"/>
              <a:buChar char="•"/>
            </a:pPr>
            <a:r>
              <a:rPr lang="en-US" sz="2200" dirty="0">
                <a:latin typeface="Gabriola" panose="04040605051002020D02" pitchFamily="82" charset="0"/>
                <a:cs typeface="Abadi MT Condensed Light"/>
              </a:rPr>
              <a:t>Present </a:t>
            </a:r>
            <a:r>
              <a:rPr lang="en-US" sz="2200" dirty="0" err="1">
                <a:latin typeface="Gabriola" panose="04040605051002020D02" pitchFamily="82" charset="0"/>
                <a:cs typeface="Abadi MT Condensed Light"/>
              </a:rPr>
              <a:t>marvellous</a:t>
            </a:r>
            <a:r>
              <a:rPr lang="en-US" sz="2200" dirty="0">
                <a:latin typeface="Gabriola" panose="04040605051002020D02" pitchFamily="82" charset="0"/>
                <a:cs typeface="Abadi MT Condensed Light"/>
              </a:rPr>
              <a:t> events as normal, everyday </a:t>
            </a:r>
          </a:p>
          <a:p>
            <a:pPr marL="342900" indent="-342900">
              <a:buFont typeface="Arial"/>
              <a:buChar char="•"/>
            </a:pPr>
            <a:r>
              <a:rPr lang="en-US" sz="2200" dirty="0">
                <a:latin typeface="Gabriola" panose="04040605051002020D02" pitchFamily="82" charset="0"/>
                <a:cs typeface="Abadi MT Condensed Light"/>
              </a:rPr>
              <a:t>things happening to ordinary people (the ordinary </a:t>
            </a:r>
          </a:p>
          <a:p>
            <a:r>
              <a:rPr lang="en-US" sz="2200" dirty="0">
                <a:latin typeface="Gabriola" panose="04040605051002020D02" pitchFamily="82" charset="0"/>
                <a:cs typeface="Abadi MT Condensed Light"/>
              </a:rPr>
              <a:t>	as miraculous and the miraculous as ordinary)</a:t>
            </a:r>
          </a:p>
          <a:p>
            <a:pPr marL="342900" indent="-342900">
              <a:buFont typeface="Arial"/>
              <a:buChar char="•"/>
            </a:pPr>
            <a:r>
              <a:rPr lang="en-US" sz="2200" dirty="0">
                <a:latin typeface="Gabriola" panose="04040605051002020D02" pitchFamily="82" charset="0"/>
                <a:cs typeface="Abadi MT Condensed Light"/>
              </a:rPr>
              <a:t>Don’t forget the ‘reality’ – the magical elements should lead to the creation of an</a:t>
            </a:r>
          </a:p>
          <a:p>
            <a:r>
              <a:rPr lang="en-US" sz="2200" dirty="0">
                <a:latin typeface="Gabriola" panose="04040605051002020D02" pitchFamily="82" charset="0"/>
                <a:cs typeface="Abadi MT Condensed Light"/>
              </a:rPr>
              <a:t>	abnormal reality.  You need reality for the ‘realism’ part (otherwise you’re writing fantasy</a:t>
            </a:r>
          </a:p>
          <a:p>
            <a:pPr marL="342900" indent="-342900">
              <a:buFont typeface="Arial" panose="020B0604020202020204" pitchFamily="34" charset="0"/>
              <a:buChar char="•"/>
            </a:pPr>
            <a:r>
              <a:rPr lang="en-US" sz="2200" dirty="0">
                <a:latin typeface="Gabriola" panose="04040605051002020D02" pitchFamily="82" charset="0"/>
                <a:cs typeface="Abadi MT Condensed Light"/>
              </a:rPr>
              <a:t>The plot doesn’t have to be or revolve around the magic</a:t>
            </a:r>
          </a:p>
          <a:p>
            <a:pPr marL="342900" indent="-342900">
              <a:buFont typeface="Arial" panose="020B0604020202020204" pitchFamily="34" charset="0"/>
              <a:buChar char="•"/>
            </a:pPr>
            <a:r>
              <a:rPr lang="en-US" sz="2200" dirty="0">
                <a:latin typeface="Gabriola" panose="04040605051002020D02" pitchFamily="82" charset="0"/>
                <a:cs typeface="Abadi MT Condensed Light"/>
              </a:rPr>
              <a:t>‘Blending’ is the key element that makes something magical realism as opposed to fantasy or horror.</a:t>
            </a:r>
          </a:p>
          <a:p>
            <a:pPr marL="342900" indent="-342900">
              <a:buFont typeface="Arial" panose="020B0604020202020204" pitchFamily="34" charset="0"/>
              <a:buChar char="•"/>
            </a:pPr>
            <a:r>
              <a:rPr lang="en-US" sz="2200" dirty="0">
                <a:latin typeface="Gabriola" panose="04040605051002020D02" pitchFamily="82" charset="0"/>
                <a:cs typeface="Abadi MT Condensed Light"/>
              </a:rPr>
              <a:t>In ‘catalyst’ Magic Realism characters can react, that is, their actions or choices are motivated or influenced by their interaction/experience with the magical element</a:t>
            </a:r>
          </a:p>
          <a:p>
            <a:pPr marL="342900" indent="-342900">
              <a:buFont typeface="Arial" panose="020B0604020202020204" pitchFamily="34" charset="0"/>
              <a:buChar char="•"/>
            </a:pPr>
            <a:r>
              <a:rPr lang="en-US" sz="2200" dirty="0">
                <a:latin typeface="Gabriola" panose="04040605051002020D02" pitchFamily="82" charset="0"/>
                <a:cs typeface="Abadi MT Condensed Light"/>
              </a:rPr>
              <a:t>Alter the world we exist in, making it new or fresh in some way</a:t>
            </a:r>
          </a:p>
          <a:p>
            <a:pPr marL="342900" indent="-342900">
              <a:buFont typeface="Arial" panose="020B0604020202020204" pitchFamily="34" charset="0"/>
              <a:buChar char="•"/>
            </a:pPr>
            <a:r>
              <a:rPr lang="en-US" sz="2200" dirty="0">
                <a:latin typeface="Gabriola" panose="04040605051002020D02" pitchFamily="82" charset="0"/>
                <a:cs typeface="Abadi MT Condensed Light"/>
              </a:rPr>
              <a:t>Create an air of possibility and/or use foreshadowing so the magical elements don’t ‘come</a:t>
            </a:r>
          </a:p>
          <a:p>
            <a:r>
              <a:rPr lang="en-US" sz="2200" dirty="0">
                <a:latin typeface="Gabriola" panose="04040605051002020D02" pitchFamily="82" charset="0"/>
                <a:cs typeface="Abadi MT Condensed Light"/>
              </a:rPr>
              <a:t>	out of nowhere’. That is, create an atmosphere of expectation (wonder, awe, mystery, strangeness) </a:t>
            </a:r>
          </a:p>
        </p:txBody>
      </p:sp>
    </p:spTree>
    <p:extLst>
      <p:ext uri="{BB962C8B-B14F-4D97-AF65-F5344CB8AC3E}">
        <p14:creationId xmlns:p14="http://schemas.microsoft.com/office/powerpoint/2010/main" val="2095436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rot="5400000">
            <a:off x="7193818" y="1416532"/>
            <a:ext cx="2972609" cy="830997"/>
          </a:xfrm>
          <a:prstGeom prst="rect">
            <a:avLst/>
          </a:prstGeom>
          <a:noFill/>
        </p:spPr>
        <p:txBody>
          <a:bodyPr wrap="none" rtlCol="0">
            <a:spAutoFit/>
          </a:bodyPr>
          <a:lstStyle/>
          <a:p>
            <a:r>
              <a:rPr lang="en-US" sz="4800" dirty="0">
                <a:solidFill>
                  <a:schemeClr val="accent6">
                    <a:lumMod val="75000"/>
                  </a:schemeClr>
                </a:solidFill>
                <a:latin typeface="Lucida Handwriting"/>
                <a:cs typeface="Lucida Handwriting"/>
              </a:rPr>
              <a:t>critical</a:t>
            </a:r>
          </a:p>
        </p:txBody>
      </p:sp>
      <p:sp>
        <p:nvSpPr>
          <p:cNvPr id="3" name="Rectangle 2"/>
          <p:cNvSpPr/>
          <p:nvPr/>
        </p:nvSpPr>
        <p:spPr>
          <a:xfrm>
            <a:off x="3808112" y="188826"/>
            <a:ext cx="4223679" cy="2308324"/>
          </a:xfrm>
          <a:prstGeom prst="rect">
            <a:avLst/>
          </a:prstGeom>
        </p:spPr>
        <p:txBody>
          <a:bodyPr wrap="square">
            <a:spAutoFit/>
          </a:bodyPr>
          <a:lstStyle/>
          <a:p>
            <a:pPr lvl="0"/>
            <a:r>
              <a:rPr lang="en-AU" sz="2800" dirty="0">
                <a:latin typeface="Gabriola" panose="04040605051002020D02" pitchFamily="82" charset="0"/>
                <a:cs typeface="Herculanum"/>
              </a:rPr>
              <a:t>How is Magic Realism different from Fantasy?  Choose one of the week 7 set texts and discuss what elements in this story locates it as a </a:t>
            </a:r>
            <a:r>
              <a:rPr lang="en-AU" sz="2800" u="sng" dirty="0">
                <a:latin typeface="Gabriola" panose="04040605051002020D02" pitchFamily="82" charset="0"/>
                <a:cs typeface="Herculanum"/>
              </a:rPr>
              <a:t>magical</a:t>
            </a:r>
            <a:r>
              <a:rPr lang="en-AU" sz="2800" dirty="0">
                <a:latin typeface="Gabriola" panose="04040605051002020D02" pitchFamily="82" charset="0"/>
                <a:cs typeface="Herculanum"/>
              </a:rPr>
              <a:t> </a:t>
            </a:r>
            <a:r>
              <a:rPr lang="en-AU" sz="2800" u="sng" dirty="0" err="1">
                <a:latin typeface="Gabriola" panose="04040605051002020D02" pitchFamily="82" charset="0"/>
                <a:cs typeface="Herculanum"/>
              </a:rPr>
              <a:t>REAList</a:t>
            </a:r>
            <a:r>
              <a:rPr lang="en-AU" sz="2800" dirty="0">
                <a:latin typeface="Gabriola" panose="04040605051002020D02" pitchFamily="82" charset="0"/>
                <a:cs typeface="Herculanum"/>
              </a:rPr>
              <a:t> text.</a:t>
            </a:r>
            <a:r>
              <a:rPr lang="en-AU" sz="3200" dirty="0">
                <a:latin typeface="French Script MT" panose="03020402040607040605" pitchFamily="66" charset="0"/>
              </a:rPr>
              <a:t> </a:t>
            </a:r>
          </a:p>
        </p:txBody>
      </p:sp>
      <p:sp>
        <p:nvSpPr>
          <p:cNvPr id="4" name="TextBox 3"/>
          <p:cNvSpPr txBox="1"/>
          <p:nvPr/>
        </p:nvSpPr>
        <p:spPr>
          <a:xfrm>
            <a:off x="313948" y="3152504"/>
            <a:ext cx="3036409" cy="461665"/>
          </a:xfrm>
          <a:prstGeom prst="rect">
            <a:avLst/>
          </a:prstGeom>
          <a:noFill/>
        </p:spPr>
        <p:txBody>
          <a:bodyPr wrap="none" rtlCol="0">
            <a:spAutoFit/>
          </a:bodyPr>
          <a:lstStyle/>
          <a:p>
            <a:r>
              <a:rPr lang="en-US" sz="2400" dirty="0">
                <a:latin typeface="Gabriola" panose="04040605051002020D02" pitchFamily="82" charset="0"/>
                <a:cs typeface="Herculanum"/>
              </a:rPr>
              <a:t>Suggested prompts/questions:</a:t>
            </a:r>
          </a:p>
        </p:txBody>
      </p:sp>
      <p:pic>
        <p:nvPicPr>
          <p:cNvPr id="5" name="Picture 4" descr="Screen Shot 2016-09-05 at 1.46.1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450" y="188826"/>
            <a:ext cx="3116383" cy="2815424"/>
          </a:xfrm>
          <a:prstGeom prst="rect">
            <a:avLst/>
          </a:prstGeom>
          <a:effectLst>
            <a:glow rad="228600">
              <a:schemeClr val="accent2">
                <a:lumMod val="50000"/>
                <a:alpha val="40000"/>
              </a:schemeClr>
            </a:glow>
          </a:effectLst>
        </p:spPr>
      </p:pic>
      <p:sp>
        <p:nvSpPr>
          <p:cNvPr id="6" name="TextBox 5"/>
          <p:cNvSpPr txBox="1"/>
          <p:nvPr/>
        </p:nvSpPr>
        <p:spPr>
          <a:xfrm>
            <a:off x="75262" y="4814441"/>
            <a:ext cx="8941982" cy="1569660"/>
          </a:xfrm>
          <a:prstGeom prst="rect">
            <a:avLst/>
          </a:prstGeom>
          <a:noFill/>
        </p:spPr>
        <p:txBody>
          <a:bodyPr wrap="square" rtlCol="0">
            <a:spAutoFit/>
          </a:bodyPr>
          <a:lstStyle/>
          <a:p>
            <a:pPr marL="514350" indent="-514350">
              <a:buAutoNum type="arabicPeriod"/>
            </a:pPr>
            <a:r>
              <a:rPr lang="en-US" sz="2400" dirty="0">
                <a:latin typeface="Gabriola" panose="04040605051002020D02" pitchFamily="82" charset="0"/>
                <a:cs typeface="Abadi MT Condensed Light"/>
              </a:rPr>
              <a:t>In establishing the ‘real world’ before introducing the ‘magical’ elements in ‘The Stone Woman’, Byatt also goes to some length to create the conditions  (including mood and atmosphere) from which the magical elements then arise. Why is this important? And how (by what sort of language and poetic/language devices) does she achieve this? </a:t>
            </a:r>
          </a:p>
        </p:txBody>
      </p:sp>
      <p:sp>
        <p:nvSpPr>
          <p:cNvPr id="7" name="TextBox 6"/>
          <p:cNvSpPr txBox="1"/>
          <p:nvPr/>
        </p:nvSpPr>
        <p:spPr>
          <a:xfrm>
            <a:off x="547402" y="3697422"/>
            <a:ext cx="8048998" cy="830997"/>
          </a:xfrm>
          <a:prstGeom prst="rect">
            <a:avLst/>
          </a:prstGeom>
          <a:noFill/>
        </p:spPr>
        <p:txBody>
          <a:bodyPr wrap="none" rtlCol="0">
            <a:spAutoFit/>
          </a:bodyPr>
          <a:lstStyle/>
          <a:p>
            <a:r>
              <a:rPr lang="en-AU" sz="2400" dirty="0">
                <a:latin typeface="Gabriola" panose="04040605051002020D02" pitchFamily="82" charset="0"/>
              </a:rPr>
              <a:t>Magical realism is literary in scope, tone and style with lyrical quality to the writing.</a:t>
            </a:r>
          </a:p>
          <a:p>
            <a:r>
              <a:rPr lang="en-AU" sz="2400" dirty="0">
                <a:latin typeface="Gabriola" panose="04040605051002020D02" pitchFamily="82" charset="0"/>
              </a:rPr>
              <a:t>With that in mind, consider the following question.</a:t>
            </a:r>
          </a:p>
        </p:txBody>
      </p:sp>
    </p:spTree>
    <p:extLst>
      <p:ext uri="{BB962C8B-B14F-4D97-AF65-F5344CB8AC3E}">
        <p14:creationId xmlns:p14="http://schemas.microsoft.com/office/powerpoint/2010/main" val="2617777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rot="5400000">
            <a:off x="7193818" y="1416532"/>
            <a:ext cx="2972609" cy="830997"/>
          </a:xfrm>
          <a:prstGeom prst="rect">
            <a:avLst/>
          </a:prstGeom>
          <a:noFill/>
        </p:spPr>
        <p:txBody>
          <a:bodyPr wrap="none" rtlCol="0">
            <a:spAutoFit/>
          </a:bodyPr>
          <a:lstStyle/>
          <a:p>
            <a:r>
              <a:rPr lang="en-US" sz="4800" dirty="0">
                <a:solidFill>
                  <a:schemeClr val="accent6">
                    <a:lumMod val="75000"/>
                  </a:schemeClr>
                </a:solidFill>
                <a:latin typeface="Lucida Handwriting"/>
                <a:cs typeface="Lucida Handwriting"/>
              </a:rPr>
              <a:t>critical</a:t>
            </a:r>
          </a:p>
        </p:txBody>
      </p:sp>
      <p:sp>
        <p:nvSpPr>
          <p:cNvPr id="3" name="Rectangle 2"/>
          <p:cNvSpPr/>
          <p:nvPr/>
        </p:nvSpPr>
        <p:spPr>
          <a:xfrm>
            <a:off x="3642649" y="210866"/>
            <a:ext cx="4734997" cy="1877437"/>
          </a:xfrm>
          <a:prstGeom prst="rect">
            <a:avLst/>
          </a:prstGeom>
        </p:spPr>
        <p:txBody>
          <a:bodyPr wrap="square">
            <a:spAutoFit/>
          </a:bodyPr>
          <a:lstStyle/>
          <a:p>
            <a:pPr lvl="0"/>
            <a:r>
              <a:rPr lang="en-AU" sz="2800" dirty="0">
                <a:latin typeface="Gabriola" panose="04040605051002020D02" pitchFamily="82" charset="0"/>
                <a:cs typeface="Herculanum"/>
              </a:rPr>
              <a:t>How is Magic Realism different from Fantasy?  Choose one of the week 7 set texts and discuss what elements in this story locates it as a </a:t>
            </a:r>
            <a:r>
              <a:rPr lang="en-AU" sz="2800" u="sng" dirty="0">
                <a:latin typeface="Gabriola" panose="04040605051002020D02" pitchFamily="82" charset="0"/>
                <a:cs typeface="Herculanum"/>
              </a:rPr>
              <a:t>magical</a:t>
            </a:r>
            <a:r>
              <a:rPr lang="en-AU" sz="2800" dirty="0">
                <a:latin typeface="Gabriola" panose="04040605051002020D02" pitchFamily="82" charset="0"/>
                <a:cs typeface="Herculanum"/>
              </a:rPr>
              <a:t> </a:t>
            </a:r>
            <a:r>
              <a:rPr lang="en-AU" sz="2800" u="sng" dirty="0" err="1">
                <a:latin typeface="Gabriola" panose="04040605051002020D02" pitchFamily="82" charset="0"/>
                <a:cs typeface="Herculanum"/>
              </a:rPr>
              <a:t>REAList</a:t>
            </a:r>
            <a:r>
              <a:rPr lang="en-AU" sz="2800" dirty="0">
                <a:latin typeface="Gabriola" panose="04040605051002020D02" pitchFamily="82" charset="0"/>
                <a:cs typeface="Herculanum"/>
              </a:rPr>
              <a:t> text.</a:t>
            </a:r>
            <a:r>
              <a:rPr lang="en-AU" sz="3200" dirty="0">
                <a:latin typeface="French Script MT" panose="03020402040607040605" pitchFamily="66" charset="0"/>
              </a:rPr>
              <a:t> </a:t>
            </a:r>
          </a:p>
        </p:txBody>
      </p:sp>
      <p:sp>
        <p:nvSpPr>
          <p:cNvPr id="4" name="TextBox 3"/>
          <p:cNvSpPr txBox="1"/>
          <p:nvPr/>
        </p:nvSpPr>
        <p:spPr>
          <a:xfrm>
            <a:off x="3867044" y="2544000"/>
            <a:ext cx="3036409" cy="461665"/>
          </a:xfrm>
          <a:prstGeom prst="rect">
            <a:avLst/>
          </a:prstGeom>
          <a:noFill/>
        </p:spPr>
        <p:txBody>
          <a:bodyPr wrap="none" rtlCol="0">
            <a:spAutoFit/>
          </a:bodyPr>
          <a:lstStyle/>
          <a:p>
            <a:r>
              <a:rPr lang="en-US" sz="2400" dirty="0">
                <a:latin typeface="Gabriola" panose="04040605051002020D02" pitchFamily="82" charset="0"/>
                <a:cs typeface="Herculanum"/>
              </a:rPr>
              <a:t>Suggested prompts/questions:</a:t>
            </a:r>
          </a:p>
        </p:txBody>
      </p:sp>
      <p:pic>
        <p:nvPicPr>
          <p:cNvPr id="5" name="Picture 4" descr="Screen Shot 2016-09-05 at 1.46.1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450" y="188826"/>
            <a:ext cx="3116383" cy="2815424"/>
          </a:xfrm>
          <a:prstGeom prst="rect">
            <a:avLst/>
          </a:prstGeom>
          <a:effectLst>
            <a:glow rad="228600">
              <a:schemeClr val="accent2">
                <a:lumMod val="50000"/>
                <a:alpha val="40000"/>
              </a:schemeClr>
            </a:glow>
          </a:effectLst>
        </p:spPr>
      </p:pic>
      <p:sp>
        <p:nvSpPr>
          <p:cNvPr id="6" name="TextBox 5"/>
          <p:cNvSpPr txBox="1"/>
          <p:nvPr/>
        </p:nvSpPr>
        <p:spPr>
          <a:xfrm>
            <a:off x="317863" y="4548483"/>
            <a:ext cx="8547149" cy="1569660"/>
          </a:xfrm>
          <a:prstGeom prst="rect">
            <a:avLst/>
          </a:prstGeom>
          <a:noFill/>
        </p:spPr>
        <p:txBody>
          <a:bodyPr wrap="square" rtlCol="0">
            <a:spAutoFit/>
          </a:bodyPr>
          <a:lstStyle/>
          <a:p>
            <a:r>
              <a:rPr lang="en-US" sz="2400" dirty="0">
                <a:latin typeface="Gabriola" panose="04040605051002020D02" pitchFamily="82" charset="0"/>
                <a:cs typeface="Abadi MT Condensed Light"/>
              </a:rPr>
              <a:t>2</a:t>
            </a:r>
            <a:r>
              <a:rPr lang="en-US" sz="2400" dirty="0">
                <a:latin typeface="Baskerville Old Face" panose="02020602080505020303" pitchFamily="18" charset="0"/>
                <a:cs typeface="Abadi MT Condensed Light"/>
              </a:rPr>
              <a:t>.  </a:t>
            </a:r>
            <a:r>
              <a:rPr lang="en-US" sz="2400" dirty="0">
                <a:latin typeface="Gabriola"/>
                <a:cs typeface="Gabriola"/>
              </a:rPr>
              <a:t>Considering the above statement what is the magical element that Marquez  introduces in </a:t>
            </a:r>
            <a:r>
              <a:rPr lang="en-US" sz="2400" dirty="0">
                <a:latin typeface="Baskerville Old Face" panose="02020602080505020303" pitchFamily="18" charset="0"/>
                <a:cs typeface="Abadi MT Condensed Light"/>
              </a:rPr>
              <a:t>‘</a:t>
            </a:r>
            <a:r>
              <a:rPr lang="en-US" sz="2400" dirty="0">
                <a:latin typeface="Gabriola"/>
                <a:cs typeface="Gabriola"/>
              </a:rPr>
              <a:t>The Handsomest Drowned Man in the World’ that changes the villagers and the place they live. How is the element introduced and how does it transform the characters in the story?</a:t>
            </a:r>
            <a:endParaRPr lang="en-US" sz="2400" dirty="0">
              <a:latin typeface="Baskerville Old Face" panose="02020602080505020303" pitchFamily="18" charset="0"/>
              <a:cs typeface="Abadi MT Condensed Light"/>
            </a:endParaRPr>
          </a:p>
        </p:txBody>
      </p:sp>
      <p:sp>
        <p:nvSpPr>
          <p:cNvPr id="7" name="TextBox 6"/>
          <p:cNvSpPr txBox="1"/>
          <p:nvPr/>
        </p:nvSpPr>
        <p:spPr>
          <a:xfrm>
            <a:off x="317863" y="3390540"/>
            <a:ext cx="8015987" cy="830997"/>
          </a:xfrm>
          <a:prstGeom prst="rect">
            <a:avLst/>
          </a:prstGeom>
          <a:noFill/>
        </p:spPr>
        <p:txBody>
          <a:bodyPr wrap="none" rtlCol="0">
            <a:spAutoFit/>
          </a:bodyPr>
          <a:lstStyle/>
          <a:p>
            <a:r>
              <a:rPr lang="en-US" sz="2400" dirty="0">
                <a:latin typeface="Gabriola"/>
                <a:cs typeface="Gabriola"/>
              </a:rPr>
              <a:t>In catalyst magical realism characters are influenced or changed in some way by the </a:t>
            </a:r>
          </a:p>
          <a:p>
            <a:r>
              <a:rPr lang="en-US" sz="2400" dirty="0">
                <a:latin typeface="Gabriola"/>
                <a:cs typeface="Gabriola"/>
              </a:rPr>
              <a:t>magical elements in the story. </a:t>
            </a:r>
          </a:p>
        </p:txBody>
      </p:sp>
    </p:spTree>
    <p:extLst>
      <p:ext uri="{BB962C8B-B14F-4D97-AF65-F5344CB8AC3E}">
        <p14:creationId xmlns:p14="http://schemas.microsoft.com/office/powerpoint/2010/main" val="2614615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Screen Shot 2016-09-02 at 2.25.04 pm.png"/>
          <p:cNvPicPr>
            <a:picLocks noChangeAspect="1"/>
          </p:cNvPicPr>
          <p:nvPr/>
        </p:nvPicPr>
        <p:blipFill rotWithShape="1">
          <a:blip r:embed="rId2">
            <a:alphaModFix amt="37000"/>
            <a:extLst>
              <a:ext uri="{28A0092B-C50C-407E-A947-70E740481C1C}">
                <a14:useLocalDpi xmlns:a14="http://schemas.microsoft.com/office/drawing/2010/main" val="0"/>
              </a:ext>
            </a:extLst>
          </a:blip>
          <a:srcRect t="3657" b="10228"/>
          <a:stretch/>
        </p:blipFill>
        <p:spPr>
          <a:xfrm>
            <a:off x="572435" y="0"/>
            <a:ext cx="7586492" cy="6871063"/>
          </a:xfrm>
          <a:prstGeom prst="rect">
            <a:avLst/>
          </a:prstGeom>
        </p:spPr>
      </p:pic>
      <p:sp>
        <p:nvSpPr>
          <p:cNvPr id="7" name="TextBox 6"/>
          <p:cNvSpPr txBox="1"/>
          <p:nvPr/>
        </p:nvSpPr>
        <p:spPr>
          <a:xfrm rot="5400000">
            <a:off x="6898547" y="1245988"/>
            <a:ext cx="3177793" cy="830997"/>
          </a:xfrm>
          <a:prstGeom prst="rect">
            <a:avLst/>
          </a:prstGeom>
          <a:noFill/>
        </p:spPr>
        <p:txBody>
          <a:bodyPr wrap="none" rtlCol="0">
            <a:spAutoFit/>
          </a:bodyPr>
          <a:lstStyle/>
          <a:p>
            <a:r>
              <a:rPr lang="en-US" sz="4800" dirty="0">
                <a:solidFill>
                  <a:srgbClr val="953735"/>
                </a:solidFill>
                <a:latin typeface="Lucida Handwriting"/>
                <a:cs typeface="Lucida Handwriting"/>
              </a:rPr>
              <a:t>creative</a:t>
            </a:r>
          </a:p>
        </p:txBody>
      </p:sp>
      <p:sp>
        <p:nvSpPr>
          <p:cNvPr id="5" name="Rectangle 4"/>
          <p:cNvSpPr/>
          <p:nvPr/>
        </p:nvSpPr>
        <p:spPr>
          <a:xfrm>
            <a:off x="1113372" y="12774"/>
            <a:ext cx="7341295" cy="523220"/>
          </a:xfrm>
          <a:prstGeom prst="rect">
            <a:avLst/>
          </a:prstGeom>
        </p:spPr>
        <p:txBody>
          <a:bodyPr wrap="square">
            <a:spAutoFit/>
          </a:bodyPr>
          <a:lstStyle/>
          <a:p>
            <a:r>
              <a:rPr lang="en-AU" sz="2800" dirty="0">
                <a:latin typeface="Gabriola" panose="04040605051002020D02" pitchFamily="82" charset="0"/>
                <a:cs typeface="Herculanum"/>
              </a:rPr>
              <a:t>Write a Magic Realist piece:</a:t>
            </a:r>
          </a:p>
        </p:txBody>
      </p:sp>
      <p:sp>
        <p:nvSpPr>
          <p:cNvPr id="6" name="Rectangle 5"/>
          <p:cNvSpPr/>
          <p:nvPr/>
        </p:nvSpPr>
        <p:spPr>
          <a:xfrm>
            <a:off x="1113372" y="1492722"/>
            <a:ext cx="7045555" cy="2529923"/>
          </a:xfrm>
          <a:prstGeom prst="rect">
            <a:avLst/>
          </a:prstGeom>
        </p:spPr>
        <p:txBody>
          <a:bodyPr wrap="square">
            <a:spAutoFit/>
          </a:bodyPr>
          <a:lstStyle/>
          <a:p>
            <a:pPr>
              <a:lnSpc>
                <a:spcPct val="110000"/>
              </a:lnSpc>
            </a:pPr>
            <a:r>
              <a:rPr lang="en-AU" sz="2400" dirty="0">
                <a:latin typeface="Gabriola" panose="04040605051002020D02" pitchFamily="82" charset="0"/>
                <a:cs typeface="Herculanum"/>
              </a:rPr>
              <a:t>Establish the familiar, then lift the veil.</a:t>
            </a:r>
          </a:p>
          <a:p>
            <a:pPr>
              <a:lnSpc>
                <a:spcPct val="110000"/>
              </a:lnSpc>
            </a:pPr>
            <a:r>
              <a:rPr lang="en-AU" sz="2400" dirty="0">
                <a:latin typeface="Gabriola" panose="04040605051002020D02" pitchFamily="82" charset="0"/>
                <a:cs typeface="Herculanum"/>
              </a:rPr>
              <a:t>Make your real world REAL.</a:t>
            </a:r>
          </a:p>
          <a:p>
            <a:pPr>
              <a:lnSpc>
                <a:spcPct val="110000"/>
              </a:lnSpc>
            </a:pPr>
            <a:r>
              <a:rPr lang="en-AU" sz="2400" dirty="0">
                <a:latin typeface="Gabriola" panose="04040605051002020D02" pitchFamily="82" charset="0"/>
                <a:cs typeface="Herculanum"/>
              </a:rPr>
              <a:t>Push yourself over the edge.</a:t>
            </a:r>
          </a:p>
          <a:p>
            <a:pPr>
              <a:lnSpc>
                <a:spcPct val="110000"/>
              </a:lnSpc>
            </a:pPr>
            <a:r>
              <a:rPr lang="en-AU" sz="2400" dirty="0">
                <a:latin typeface="Gabriola" panose="04040605051002020D02" pitchFamily="82" charset="0"/>
                <a:cs typeface="Herculanum"/>
              </a:rPr>
              <a:t>Suspend disbelief, and believe what you write.</a:t>
            </a:r>
          </a:p>
          <a:p>
            <a:pPr>
              <a:lnSpc>
                <a:spcPct val="110000"/>
              </a:lnSpc>
            </a:pPr>
            <a:r>
              <a:rPr lang="en-AU" sz="2400" dirty="0">
                <a:latin typeface="Gabriola" panose="04040605051002020D02" pitchFamily="82" charset="0"/>
                <a:cs typeface="Herculanum"/>
              </a:rPr>
              <a:t>Don’t be afraid to leave the door open. </a:t>
            </a:r>
          </a:p>
          <a:p>
            <a:pPr>
              <a:lnSpc>
                <a:spcPct val="110000"/>
              </a:lnSpc>
            </a:pPr>
            <a:r>
              <a:rPr lang="en-AU" sz="2400" dirty="0">
                <a:latin typeface="Gabriola" panose="04040605051002020D02" pitchFamily="82" charset="0"/>
                <a:cs typeface="Herculanum"/>
              </a:rPr>
              <a:t>Make sure that you are writing Magic Realism and NOT fantasy</a:t>
            </a:r>
          </a:p>
        </p:txBody>
      </p:sp>
      <p:sp>
        <p:nvSpPr>
          <p:cNvPr id="8" name="Rectangle 7"/>
          <p:cNvSpPr/>
          <p:nvPr/>
        </p:nvSpPr>
        <p:spPr>
          <a:xfrm rot="21423529">
            <a:off x="2870766" y="5642797"/>
            <a:ext cx="4592657" cy="1052596"/>
          </a:xfrm>
          <a:prstGeom prst="rect">
            <a:avLst/>
          </a:prstGeom>
        </p:spPr>
        <p:txBody>
          <a:bodyPr wrap="square">
            <a:spAutoFit/>
          </a:bodyPr>
          <a:lstStyle/>
          <a:p>
            <a:pPr>
              <a:lnSpc>
                <a:spcPct val="120000"/>
              </a:lnSpc>
            </a:pPr>
            <a:r>
              <a:rPr lang="en-US" sz="3200" dirty="0">
                <a:solidFill>
                  <a:srgbClr val="008000"/>
                </a:solidFill>
                <a:latin typeface="Gabriola" panose="04040605051002020D02" pitchFamily="82" charset="0"/>
                <a:cs typeface="Lucida Handwriting"/>
                <a:hlinkClick r:id="rId3"/>
              </a:rPr>
              <a:t>‘Nesting’ by Katerina Gibson  </a:t>
            </a:r>
          </a:p>
          <a:p>
            <a:pPr>
              <a:lnSpc>
                <a:spcPct val="120000"/>
              </a:lnSpc>
            </a:pPr>
            <a:endParaRPr lang="en-US" sz="2000" dirty="0">
              <a:solidFill>
                <a:srgbClr val="008000"/>
              </a:solidFill>
              <a:latin typeface="Lucida Handwriting"/>
              <a:cs typeface="Lucida Handwriting"/>
              <a:hlinkClick r:id="rId3"/>
            </a:endParaRPr>
          </a:p>
        </p:txBody>
      </p:sp>
      <p:sp>
        <p:nvSpPr>
          <p:cNvPr id="2" name="TextBox 1"/>
          <p:cNvSpPr txBox="1"/>
          <p:nvPr/>
        </p:nvSpPr>
        <p:spPr>
          <a:xfrm>
            <a:off x="1113372" y="4859052"/>
            <a:ext cx="4278735" cy="523220"/>
          </a:xfrm>
          <a:prstGeom prst="rect">
            <a:avLst/>
          </a:prstGeom>
          <a:noFill/>
        </p:spPr>
        <p:txBody>
          <a:bodyPr wrap="none" rtlCol="0">
            <a:spAutoFit/>
          </a:bodyPr>
          <a:lstStyle/>
          <a:p>
            <a:r>
              <a:rPr lang="en-US" sz="2800" dirty="0">
                <a:latin typeface="Gabriola" panose="04040605051002020D02" pitchFamily="82" charset="0"/>
                <a:cs typeface="Herculanum"/>
              </a:rPr>
              <a:t>A man who has a canary for a heart...</a:t>
            </a:r>
          </a:p>
        </p:txBody>
      </p:sp>
    </p:spTree>
    <p:extLst>
      <p:ext uri="{BB962C8B-B14F-4D97-AF65-F5344CB8AC3E}">
        <p14:creationId xmlns:p14="http://schemas.microsoft.com/office/powerpoint/2010/main" val="3569720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Screen Shot 2016-09-02 at 2.25.04 pm.png"/>
          <p:cNvPicPr>
            <a:picLocks noChangeAspect="1"/>
          </p:cNvPicPr>
          <p:nvPr/>
        </p:nvPicPr>
        <p:blipFill rotWithShape="1">
          <a:blip r:embed="rId2">
            <a:alphaModFix amt="37000"/>
            <a:extLst>
              <a:ext uri="{28A0092B-C50C-407E-A947-70E740481C1C}">
                <a14:useLocalDpi xmlns:a14="http://schemas.microsoft.com/office/drawing/2010/main" val="0"/>
              </a:ext>
            </a:extLst>
          </a:blip>
          <a:srcRect t="1453" b="11416"/>
          <a:stretch/>
        </p:blipFill>
        <p:spPr>
          <a:xfrm>
            <a:off x="650740" y="-8708"/>
            <a:ext cx="7803927" cy="6879771"/>
          </a:xfrm>
          <a:prstGeom prst="rect">
            <a:avLst/>
          </a:prstGeom>
        </p:spPr>
      </p:pic>
      <p:sp>
        <p:nvSpPr>
          <p:cNvPr id="7" name="TextBox 6"/>
          <p:cNvSpPr txBox="1"/>
          <p:nvPr/>
        </p:nvSpPr>
        <p:spPr>
          <a:xfrm rot="5400000">
            <a:off x="7007399" y="1225833"/>
            <a:ext cx="3177793" cy="830997"/>
          </a:xfrm>
          <a:prstGeom prst="rect">
            <a:avLst/>
          </a:prstGeom>
          <a:noFill/>
        </p:spPr>
        <p:txBody>
          <a:bodyPr wrap="none" rtlCol="0">
            <a:spAutoFit/>
          </a:bodyPr>
          <a:lstStyle/>
          <a:p>
            <a:r>
              <a:rPr lang="en-US" sz="4800" dirty="0">
                <a:solidFill>
                  <a:srgbClr val="953735"/>
                </a:solidFill>
                <a:latin typeface="Lucida Handwriting"/>
                <a:cs typeface="Lucida Handwriting"/>
              </a:rPr>
              <a:t>creative</a:t>
            </a:r>
          </a:p>
        </p:txBody>
      </p:sp>
      <p:sp>
        <p:nvSpPr>
          <p:cNvPr id="5" name="Rectangle 4"/>
          <p:cNvSpPr/>
          <p:nvPr/>
        </p:nvSpPr>
        <p:spPr>
          <a:xfrm>
            <a:off x="1113372" y="12774"/>
            <a:ext cx="7341295" cy="523220"/>
          </a:xfrm>
          <a:prstGeom prst="rect">
            <a:avLst/>
          </a:prstGeom>
        </p:spPr>
        <p:txBody>
          <a:bodyPr wrap="square">
            <a:spAutoFit/>
          </a:bodyPr>
          <a:lstStyle/>
          <a:p>
            <a:r>
              <a:rPr lang="en-AU" sz="2800" dirty="0">
                <a:latin typeface="Gabriola" panose="04040605051002020D02" pitchFamily="82" charset="0"/>
                <a:cs typeface="Herculanum"/>
              </a:rPr>
              <a:t>Write a Magic Realist piece:</a:t>
            </a:r>
          </a:p>
        </p:txBody>
      </p:sp>
      <p:sp>
        <p:nvSpPr>
          <p:cNvPr id="6" name="Rectangle 5"/>
          <p:cNvSpPr/>
          <p:nvPr/>
        </p:nvSpPr>
        <p:spPr>
          <a:xfrm>
            <a:off x="1026390" y="997549"/>
            <a:ext cx="7045555" cy="4598182"/>
          </a:xfrm>
          <a:prstGeom prst="rect">
            <a:avLst/>
          </a:prstGeom>
        </p:spPr>
        <p:txBody>
          <a:bodyPr wrap="square">
            <a:spAutoFit/>
          </a:bodyPr>
          <a:lstStyle/>
          <a:p>
            <a:pPr>
              <a:lnSpc>
                <a:spcPct val="110000"/>
              </a:lnSpc>
            </a:pPr>
            <a:r>
              <a:rPr lang="en-AU" sz="2400" dirty="0">
                <a:latin typeface="Gabriola" panose="04040605051002020D02" pitchFamily="82" charset="0"/>
                <a:cs typeface="Herculanum"/>
              </a:rPr>
              <a:t>Suggested prompt:</a:t>
            </a:r>
          </a:p>
          <a:p>
            <a:r>
              <a:rPr lang="en-US" sz="2400" dirty="0">
                <a:latin typeface="Gabriola" panose="04040605051002020D02" pitchFamily="82" charset="0"/>
                <a:cs typeface="Herculanum"/>
              </a:rPr>
              <a:t>take an ordinary person in this world and pick one aspect of their life that is fantastic.</a:t>
            </a:r>
          </a:p>
          <a:p>
            <a:endParaRPr lang="en-US" sz="2400" dirty="0">
              <a:latin typeface="Gabriola" panose="04040605051002020D02" pitchFamily="82" charset="0"/>
              <a:cs typeface="Herculanum"/>
            </a:endParaRPr>
          </a:p>
          <a:p>
            <a:r>
              <a:rPr lang="en-US" sz="2400" dirty="0">
                <a:latin typeface="Gabriola" panose="04040605051002020D02" pitchFamily="82" charset="0"/>
                <a:cs typeface="Herculanum"/>
              </a:rPr>
              <a:t>For example...</a:t>
            </a:r>
          </a:p>
          <a:p>
            <a:endParaRPr lang="en-US" sz="2400" dirty="0">
              <a:latin typeface="Gabriola" panose="04040605051002020D02" pitchFamily="82" charset="0"/>
              <a:cs typeface="Herculanum"/>
            </a:endParaRPr>
          </a:p>
          <a:p>
            <a:pPr marL="342900" indent="-342900">
              <a:buFont typeface="Arial"/>
              <a:buChar char="•"/>
            </a:pPr>
            <a:r>
              <a:rPr lang="en-US" sz="2400" dirty="0">
                <a:latin typeface="Gabriola" panose="04040605051002020D02" pitchFamily="82" charset="0"/>
                <a:cs typeface="Herculanum"/>
              </a:rPr>
              <a:t>A girl who cries blue (red, purple?) ink instead of water</a:t>
            </a:r>
          </a:p>
          <a:p>
            <a:pPr marL="342900" indent="-342900">
              <a:buFont typeface="Arial"/>
              <a:buChar char="•"/>
            </a:pPr>
            <a:r>
              <a:rPr lang="en-US" sz="2400" dirty="0">
                <a:latin typeface="Gabriola" panose="04040605051002020D02" pitchFamily="82" charset="0"/>
                <a:cs typeface="Herculanum"/>
              </a:rPr>
              <a:t>A child who levitates if not tethered to something</a:t>
            </a:r>
          </a:p>
          <a:p>
            <a:pPr marL="342900" indent="-342900">
              <a:buFont typeface="Arial"/>
              <a:buChar char="•"/>
            </a:pPr>
            <a:r>
              <a:rPr lang="en-US" sz="2400" dirty="0">
                <a:latin typeface="Gabriola" panose="04040605051002020D02" pitchFamily="82" charset="0"/>
                <a:cs typeface="Herculanum"/>
              </a:rPr>
              <a:t>A person who does not have a shadow</a:t>
            </a:r>
          </a:p>
          <a:p>
            <a:pPr marL="342900" indent="-342900">
              <a:buFont typeface="Arial"/>
              <a:buChar char="•"/>
            </a:pPr>
            <a:r>
              <a:rPr lang="en-US" sz="2400" dirty="0">
                <a:latin typeface="Gabriola" panose="04040605051002020D02" pitchFamily="82" charset="0"/>
                <a:cs typeface="Herculanum"/>
              </a:rPr>
              <a:t>A family who all have tails like cats and/or dogs</a:t>
            </a:r>
          </a:p>
          <a:p>
            <a:pPr marL="342900" indent="-342900">
              <a:buFont typeface="Arial"/>
              <a:buChar char="•"/>
            </a:pPr>
            <a:r>
              <a:rPr lang="en-US" sz="2400" dirty="0">
                <a:latin typeface="Gabriola" panose="04040605051002020D02" pitchFamily="82" charset="0"/>
                <a:cs typeface="Herculanum"/>
              </a:rPr>
              <a:t>A girl or boy whose emotions can change the weather</a:t>
            </a:r>
          </a:p>
          <a:p>
            <a:pPr>
              <a:lnSpc>
                <a:spcPct val="110000"/>
              </a:lnSpc>
            </a:pPr>
            <a:endParaRPr lang="en-AU" sz="2400" dirty="0">
              <a:latin typeface="Herculanum"/>
              <a:cs typeface="Herculanum"/>
            </a:endParaRPr>
          </a:p>
        </p:txBody>
      </p:sp>
    </p:spTree>
    <p:extLst>
      <p:ext uri="{BB962C8B-B14F-4D97-AF65-F5344CB8AC3E}">
        <p14:creationId xmlns:p14="http://schemas.microsoft.com/office/powerpoint/2010/main" val="2470826168"/>
      </p:ext>
    </p:extLst>
  </p:cSld>
  <p:clrMapOvr>
    <a:masterClrMapping/>
  </p:clrMapOvr>
</p:sld>
</file>

<file path=ppt/theme/theme1.xml><?xml version="1.0" encoding="utf-8"?>
<a:theme xmlns:a="http://schemas.openxmlformats.org/drawingml/2006/main" name="Twilight">
  <a:themeElements>
    <a:clrScheme name="Twilight">
      <a:dk1>
        <a:sysClr val="windowText" lastClr="000000"/>
      </a:dk1>
      <a:lt1>
        <a:sysClr val="window" lastClr="FFFFFF"/>
      </a:lt1>
      <a:dk2>
        <a:srgbClr val="24213E"/>
      </a:dk2>
      <a:lt2>
        <a:srgbClr val="E9EAF0"/>
      </a:lt2>
      <a:accent1>
        <a:srgbClr val="E8BC4A"/>
      </a:accent1>
      <a:accent2>
        <a:srgbClr val="83C1C6"/>
      </a:accent2>
      <a:accent3>
        <a:srgbClr val="E78D35"/>
      </a:accent3>
      <a:accent4>
        <a:srgbClr val="909CE1"/>
      </a:accent4>
      <a:accent5>
        <a:srgbClr val="839C41"/>
      </a:accent5>
      <a:accent6>
        <a:srgbClr val="CC5439"/>
      </a:accent6>
      <a:hlink>
        <a:srgbClr val="1C6CF1"/>
      </a:hlink>
      <a:folHlink>
        <a:srgbClr val="C649E0"/>
      </a:folHlink>
    </a:clrScheme>
    <a:fontScheme name="Twilight">
      <a:majorFont>
        <a:latin typeface="Corbel"/>
        <a:ea typeface=""/>
        <a:cs typeface=""/>
        <a:font script="Jpan" typeface="ヒラギノ角ゴ Pro W3"/>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ヒラギノ角ゴ Pro W3"/>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wi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fov="600000">
              <a:rot lat="0" lon="0" rev="0"/>
            </a:camera>
            <a:lightRig rig="threePt" dir="t">
              <a:rot lat="0" lon="0" rev="1200000"/>
            </a:lightRig>
          </a:scene3d>
          <a:sp3d>
            <a:bevelT w="63500" h="25400"/>
          </a:sp3d>
        </a:effectStyle>
      </a:effectStyleLst>
      <a:bgFillStyleLst>
        <a:solidFill>
          <a:schemeClr val="phClr"/>
        </a:solidFill>
        <a:gradFill rotWithShape="1">
          <a:gsLst>
            <a:gs pos="0">
              <a:schemeClr val="bg1">
                <a:shade val="100000"/>
                <a:satMod val="300000"/>
              </a:schemeClr>
            </a:gs>
            <a:gs pos="31000">
              <a:schemeClr val="bg1">
                <a:tint val="100000"/>
                <a:satMod val="300000"/>
              </a:schemeClr>
            </a:gs>
            <a:gs pos="62000">
              <a:schemeClr val="phClr">
                <a:tint val="100000"/>
                <a:shade val="100000"/>
                <a:satMod val="100000"/>
              </a:schemeClr>
            </a:gs>
            <a:gs pos="100000">
              <a:schemeClr val="phClr">
                <a:shade val="100000"/>
                <a:hueMod val="93000"/>
                <a:satMod val="50000"/>
                <a:lumMod val="200000"/>
              </a:schemeClr>
            </a:gs>
          </a:gsLst>
          <a:lin ang="5400000" scaled="0"/>
        </a:gradFill>
        <a:gradFill rotWithShape="1">
          <a:gsLst>
            <a:gs pos="0">
              <a:schemeClr val="phClr">
                <a:tint val="100000"/>
                <a:satMod val="100000"/>
              </a:schemeClr>
            </a:gs>
            <a:gs pos="100000">
              <a:schemeClr val="phClr">
                <a:tint val="100000"/>
                <a:shade val="100000"/>
                <a:alpha val="100000"/>
                <a:hueMod val="100000"/>
                <a:satMod val="150000"/>
                <a:lumMod val="5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Twilight.thmx</Template>
  <TotalTime>457</TotalTime>
  <Words>584</Words>
  <Application>Microsoft Office PowerPoint</Application>
  <PresentationFormat>On-screen Show (4:3)</PresentationFormat>
  <Paragraphs>76</Paragraphs>
  <Slides>8</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vt:i4>
      </vt:variant>
    </vt:vector>
  </HeadingPairs>
  <TitlesOfParts>
    <vt:vector size="18" baseType="lpstr">
      <vt:lpstr>Abadi MT Condensed Light</vt:lpstr>
      <vt:lpstr>Arial</vt:lpstr>
      <vt:lpstr>Baskerville Old Face</vt:lpstr>
      <vt:lpstr>Calibri</vt:lpstr>
      <vt:lpstr>Corbel</vt:lpstr>
      <vt:lpstr>French Script MT</vt:lpstr>
      <vt:lpstr>Gabriola</vt:lpstr>
      <vt:lpstr>Herculanum</vt:lpstr>
      <vt:lpstr>Lucida Handwriting</vt:lpstr>
      <vt:lpstr>Twilight</vt:lpstr>
      <vt:lpstr>CMN260 Novel Ideas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Blakkopykat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CMN260 Novel Ideas</dc:title>
  <dc:creator>Melanie Myers</dc:creator>
  <cp:lastModifiedBy>Jacob Cumner</cp:lastModifiedBy>
  <cp:revision>29</cp:revision>
  <dcterms:created xsi:type="dcterms:W3CDTF">2016-09-02T03:48:27Z</dcterms:created>
  <dcterms:modified xsi:type="dcterms:W3CDTF">2016-09-07T09:24:18Z</dcterms:modified>
</cp:coreProperties>
</file>