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7"/>
  </p:notesMasterIdLst>
  <p:sldIdLst>
    <p:sldId id="256" r:id="rId2"/>
    <p:sldId id="257" r:id="rId3"/>
    <p:sldId id="258" r:id="rId4"/>
    <p:sldId id="279" r:id="rId5"/>
    <p:sldId id="259" r:id="rId6"/>
    <p:sldId id="280" r:id="rId7"/>
    <p:sldId id="260" r:id="rId8"/>
    <p:sldId id="261" r:id="rId9"/>
    <p:sldId id="270" r:id="rId10"/>
    <p:sldId id="262" r:id="rId11"/>
    <p:sldId id="269" r:id="rId12"/>
    <p:sldId id="263" r:id="rId13"/>
    <p:sldId id="281" r:id="rId14"/>
    <p:sldId id="271" r:id="rId15"/>
    <p:sldId id="264" r:id="rId16"/>
    <p:sldId id="272" r:id="rId17"/>
    <p:sldId id="265" r:id="rId18"/>
    <p:sldId id="273" r:id="rId19"/>
    <p:sldId id="274" r:id="rId20"/>
    <p:sldId id="275" r:id="rId21"/>
    <p:sldId id="266" r:id="rId22"/>
    <p:sldId id="277" r:id="rId23"/>
    <p:sldId id="276" r:id="rId24"/>
    <p:sldId id="26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38" d="100"/>
          <a:sy n="38" d="100"/>
        </p:scale>
        <p:origin x="48" y="42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26/10/2016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059477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2486399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21</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00" baseline="0" dirty="0" smtClean="0"/>
              <a:t>These small non-coding RNAs get processed into a hairpin, then shuttled out of the nucleus where after further maturation allows complimentary binding to protein transcripts. This results in their degradation….. As </a:t>
            </a:r>
            <a:r>
              <a:rPr lang="en-AU" sz="800" baseline="0" dirty="0" err="1" smtClean="0"/>
              <a:t>Micrornas</a:t>
            </a:r>
            <a:r>
              <a:rPr lang="en-AU" sz="800" baseline="0" dirty="0" smtClean="0"/>
              <a:t> can bind to hundreds of transcripts, thus mediating many pathways, tight temporal and spatial regulation is required to prevent dysregulation. However many of the details surrounding its regulation, such as compartmentalization in the cell, is mostly unknown. Originally, microRNAs were believed to only be contained with their host cell which was facilitated by </a:t>
            </a:r>
            <a:r>
              <a:rPr lang="en-AU" sz="800" baseline="0" dirty="0" err="1" smtClean="0"/>
              <a:t>RNAses</a:t>
            </a:r>
            <a:r>
              <a:rPr lang="en-AU" sz="800" baseline="0" dirty="0" smtClean="0"/>
              <a:t> in the intracellular space.  Yet fairly recent studies found that these </a:t>
            </a:r>
            <a:r>
              <a:rPr lang="en-AU" sz="800" baseline="0" dirty="0" err="1" smtClean="0"/>
              <a:t>miRs</a:t>
            </a:r>
            <a:r>
              <a:rPr lang="en-AU" sz="800" baseline="0" dirty="0" smtClean="0"/>
              <a:t> are able to be shuttled </a:t>
            </a:r>
            <a:r>
              <a:rPr lang="en-AU" sz="800" baseline="0" dirty="0" err="1" smtClean="0"/>
              <a:t>intercellularly</a:t>
            </a:r>
            <a:r>
              <a:rPr lang="en-AU" sz="800" baseline="0" dirty="0" smtClean="0"/>
              <a:t> via EVs</a:t>
            </a:r>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244769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0180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26/10/2016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26/10/2016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26/10/2016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26/10/2016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26/10/2016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26/10/2016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26/10/2016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26/10/2016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endParaRPr lang="en-US" cap="none" dirty="0" smtClean="0"/>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108795" y="1682958"/>
            <a:ext cx="4817659" cy="455509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a:solidFill>
                  <a:prstClr val="white"/>
                </a:solidFill>
                <a:ea typeface="+mj-ea"/>
                <a:cs typeface="+mj-cs"/>
              </a:rPr>
              <a:t>Presence in EVs due to sampling or selective </a:t>
            </a:r>
            <a:r>
              <a:rPr lang="en-AU" sz="2000" dirty="0" smtClean="0">
                <a:solidFill>
                  <a:prstClr val="white"/>
                </a:solidFill>
                <a:ea typeface="+mj-ea"/>
                <a:cs typeface="+mj-cs"/>
              </a:rPr>
              <a:t>export: predict by comparing to cell</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US" sz="2000" b="1" dirty="0" smtClean="0">
                <a:solidFill>
                  <a:prstClr val="white"/>
                </a:solidFill>
                <a:ea typeface="+mj-ea"/>
                <a:cs typeface="+mj-cs"/>
              </a:rPr>
              <a:t>5</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with reduced export by cavin-1, </a:t>
            </a:r>
            <a:r>
              <a:rPr lang="en-US" sz="2000" b="1" dirty="0" smtClean="0">
                <a:solidFill>
                  <a:prstClr val="white"/>
                </a:solidFill>
                <a:ea typeface="+mj-ea"/>
                <a:cs typeface="+mj-cs"/>
              </a:rPr>
              <a:t>6</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sampled and </a:t>
            </a:r>
            <a:r>
              <a:rPr lang="en-US" sz="2000" b="1" dirty="0" smtClean="0">
                <a:solidFill>
                  <a:prstClr val="white"/>
                </a:solidFill>
                <a:ea typeface="+mj-ea"/>
                <a:cs typeface="+mj-cs"/>
              </a:rPr>
              <a:t>1 </a:t>
            </a:r>
            <a:r>
              <a:rPr lang="en-US" sz="2000" dirty="0" err="1" smtClean="0">
                <a:solidFill>
                  <a:prstClr val="white"/>
                </a:solidFill>
                <a:ea typeface="+mj-ea"/>
                <a:cs typeface="+mj-cs"/>
              </a:rPr>
              <a:t>miR</a:t>
            </a:r>
            <a:r>
              <a:rPr lang="en-US" sz="2000" dirty="0" smtClean="0">
                <a:solidFill>
                  <a:prstClr val="white"/>
                </a:solidFill>
                <a:ea typeface="+mj-ea"/>
                <a:cs typeface="+mj-cs"/>
              </a:rPr>
              <a:t> induced export by cavin-1.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882186" y="1695962"/>
            <a:ext cx="5390866" cy="4031873"/>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r>
              <a:rPr lang="en-US" dirty="0"/>
              <a:t>Export proteins should:</a:t>
            </a:r>
          </a:p>
          <a:p>
            <a:pPr lvl="1"/>
            <a:r>
              <a:rPr lang="en-US" dirty="0"/>
              <a:t>Possess differential export due to cavin-1</a:t>
            </a:r>
          </a:p>
          <a:p>
            <a:pPr lvl="1"/>
            <a:r>
              <a:rPr lang="en-US" dirty="0"/>
              <a:t>Possess RNA binding ability</a:t>
            </a:r>
            <a:endParaRPr lang="en-AU" dirty="0"/>
          </a:p>
          <a:p>
            <a:pPr lvl="1"/>
            <a:r>
              <a:rPr lang="en-US" dirty="0"/>
              <a:t>Predicted to bind the exported </a:t>
            </a:r>
            <a:r>
              <a:rPr lang="en-US" dirty="0" err="1"/>
              <a:t>miRs</a:t>
            </a:r>
            <a:r>
              <a:rPr lang="en-US" dirty="0"/>
              <a:t>. </a:t>
            </a: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sp>
        <p:nvSpPr>
          <p:cNvPr id="7" name="Rectangle 6"/>
          <p:cNvSpPr/>
          <p:nvPr/>
        </p:nvSpPr>
        <p:spPr>
          <a:xfrm>
            <a:off x="5802086" y="4038600"/>
            <a:ext cx="5279571" cy="16892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lstStyle/>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indent="0">
              <a:buNone/>
            </a:pPr>
            <a:endParaRPr lang="en-US" dirty="0" smtClean="0"/>
          </a:p>
          <a:p>
            <a:r>
              <a:rPr lang="en-US" dirty="0" err="1" smtClean="0"/>
              <a:t>hnRNPK</a:t>
            </a:r>
            <a:r>
              <a:rPr lang="en-US" dirty="0" smtClean="0"/>
              <a:t> binds to miR-122 at AGUGUG region. 		</a:t>
            </a:r>
            <a:r>
              <a:rPr lang="en-US" sz="1200" dirty="0" smtClean="0"/>
              <a:t>(Fan 2015)</a:t>
            </a:r>
            <a:endParaRPr lang="en-US" sz="1600" dirty="0" smtClean="0"/>
          </a:p>
          <a:p>
            <a:pPr lvl="1"/>
            <a:r>
              <a:rPr lang="en-US" dirty="0" smtClean="0"/>
              <a:t>FIMO prediction matches motif to this region (p=0.0435)</a:t>
            </a:r>
          </a:p>
          <a:p>
            <a:pPr marL="285750" lvl="1"/>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86864" y="335480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2941586" y="2501218"/>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7" name="TextBox 6"/>
          <p:cNvSpPr txBox="1"/>
          <p:nvPr/>
        </p:nvSpPr>
        <p:spPr>
          <a:xfrm rot="16200000">
            <a:off x="2492673" y="5095877"/>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376744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
        <p:nvSpPr>
          <p:cNvPr id="5" name="TextBox 4"/>
          <p:cNvSpPr txBox="1"/>
          <p:nvPr/>
        </p:nvSpPr>
        <p:spPr>
          <a:xfrm rot="16200000">
            <a:off x="827037" y="25107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6" name="TextBox 5"/>
          <p:cNvSpPr txBox="1"/>
          <p:nvPr/>
        </p:nvSpPr>
        <p:spPr>
          <a:xfrm rot="16200000">
            <a:off x="378124" y="51054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234341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
        <p:nvSpPr>
          <p:cNvPr id="8" name="TextBox 7"/>
          <p:cNvSpPr txBox="1"/>
          <p:nvPr/>
        </p:nvSpPr>
        <p:spPr>
          <a:xfrm rot="16200000">
            <a:off x="2594624" y="2500312"/>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3741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036" y="2158425"/>
            <a:ext cx="3257672" cy="1400530"/>
          </a:xfrm>
        </p:spPr>
        <p:txBody>
          <a:bodyPr/>
          <a:lstStyle/>
          <a:p>
            <a:r>
              <a:rPr lang="en-US" sz="2400" dirty="0" smtClean="0"/>
              <a:t>Scrambled 148a as control. Won’t bind </a:t>
            </a:r>
            <a:r>
              <a:rPr lang="en-US" sz="2400" dirty="0" err="1" smtClean="0"/>
              <a:t>hnRNPK</a:t>
            </a:r>
            <a:r>
              <a:rPr lang="en-US" sz="2400" dirty="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2"/>
          <a:stretch>
            <a:fillRect/>
          </a:stretch>
        </p:blipFill>
        <p:spPr>
          <a:xfrm>
            <a:off x="823911" y="528918"/>
            <a:ext cx="7746756" cy="5559602"/>
          </a:xfrm>
          <a:prstGeom prst="rect">
            <a:avLst/>
          </a:prstGeom>
        </p:spPr>
      </p:pic>
      <p:pic>
        <p:nvPicPr>
          <p:cNvPr id="3" name="Picture 2"/>
          <p:cNvPicPr>
            <a:picLocks noChangeAspect="1"/>
          </p:cNvPicPr>
          <p:nvPr/>
        </p:nvPicPr>
        <p:blipFill>
          <a:blip r:embed="rId3"/>
          <a:stretch>
            <a:fillRect/>
          </a:stretch>
        </p:blipFill>
        <p:spPr>
          <a:xfrm>
            <a:off x="957284" y="3537321"/>
            <a:ext cx="7515180" cy="2447312"/>
          </a:xfrm>
          <a:prstGeom prst="rect">
            <a:avLst/>
          </a:prstGeom>
        </p:spPr>
      </p:pic>
      <p:sp>
        <p:nvSpPr>
          <p:cNvPr id="5" name="TextBox 4"/>
          <p:cNvSpPr txBox="1"/>
          <p:nvPr/>
        </p:nvSpPr>
        <p:spPr>
          <a:xfrm rot="16200000">
            <a:off x="317796" y="2123844"/>
            <a:ext cx="642898" cy="369332"/>
          </a:xfrm>
          <a:prstGeom prst="rect">
            <a:avLst/>
          </a:prstGeom>
          <a:noFill/>
        </p:spPr>
        <p:txBody>
          <a:bodyPr wrap="square" rtlCol="0">
            <a:spAutoFit/>
          </a:bodyPr>
          <a:lstStyle/>
          <a:p>
            <a:r>
              <a:rPr lang="en-AU" dirty="0" smtClean="0"/>
              <a:t>GFP</a:t>
            </a:r>
            <a:endParaRPr lang="en-AU" dirty="0"/>
          </a:p>
        </p:txBody>
      </p:sp>
      <p:sp>
        <p:nvSpPr>
          <p:cNvPr id="6" name="TextBox 5"/>
          <p:cNvSpPr txBox="1"/>
          <p:nvPr/>
        </p:nvSpPr>
        <p:spPr>
          <a:xfrm rot="16200000">
            <a:off x="85466" y="4576311"/>
            <a:ext cx="1050288" cy="369332"/>
          </a:xfrm>
          <a:prstGeom prst="rect">
            <a:avLst/>
          </a:prstGeom>
          <a:noFill/>
        </p:spPr>
        <p:txBody>
          <a:bodyPr wrap="none" rtlCol="0">
            <a:spAutoFit/>
          </a:bodyPr>
          <a:lstStyle/>
          <a:p>
            <a:r>
              <a:rPr lang="en-AU" dirty="0" smtClean="0"/>
              <a:t>Cavin-1</a:t>
            </a:r>
            <a:endParaRPr lang="en-AU" dirty="0"/>
          </a:p>
        </p:txBody>
      </p:sp>
      <p:sp>
        <p:nvSpPr>
          <p:cNvPr id="7" name="TextBox 6"/>
          <p:cNvSpPr txBox="1"/>
          <p:nvPr/>
        </p:nvSpPr>
        <p:spPr>
          <a:xfrm rot="16200000">
            <a:off x="268864" y="2078987"/>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180049" y="46736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597688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8" y="1786951"/>
            <a:ext cx="3073402" cy="1400530"/>
          </a:xfrm>
        </p:spPr>
        <p:txBody>
          <a:bodyPr/>
          <a:lstStyle/>
          <a:p>
            <a:r>
              <a:rPr lang="en-US" sz="2400" dirty="0" smtClean="0"/>
              <a:t>miR-589 is believed </a:t>
            </a:r>
            <a:br>
              <a:rPr lang="en-US" sz="2400" dirty="0" smtClean="0"/>
            </a:br>
            <a:r>
              <a:rPr lang="en-US" sz="2400" dirty="0" smtClean="0"/>
              <a:t>to be exported </a:t>
            </a:r>
            <a:br>
              <a:rPr lang="en-US" sz="2400" dirty="0" smtClean="0"/>
            </a:br>
            <a:r>
              <a:rPr lang="en-US" sz="2400" dirty="0" smtClean="0"/>
              <a:t>due to sampling</a:t>
            </a:r>
            <a:endParaRPr lang="en-AU" sz="2400" dirty="0"/>
          </a:p>
        </p:txBody>
      </p:sp>
      <p:pic>
        <p:nvPicPr>
          <p:cNvPr id="4" name="Content Placeholder 3"/>
          <p:cNvPicPr>
            <a:picLocks noGrp="1" noChangeAspect="1"/>
          </p:cNvPicPr>
          <p:nvPr>
            <p:ph idx="1"/>
          </p:nvPr>
        </p:nvPicPr>
        <p:blipFill>
          <a:blip r:embed="rId2"/>
          <a:stretch>
            <a:fillRect/>
          </a:stretch>
        </p:blipFill>
        <p:spPr>
          <a:xfrm>
            <a:off x="3438160" y="861646"/>
            <a:ext cx="8340058" cy="5373749"/>
          </a:xfrm>
          <a:prstGeom prst="rect">
            <a:avLst/>
          </a:prstGeom>
        </p:spPr>
      </p:pic>
      <p:pic>
        <p:nvPicPr>
          <p:cNvPr id="5" name="Picture 4"/>
          <p:cNvPicPr/>
          <p:nvPr/>
        </p:nvPicPr>
        <p:blipFill rotWithShape="1">
          <a:blip r:embed="rId3"/>
          <a:srcRect l="10303" t="17128"/>
          <a:stretch/>
        </p:blipFill>
        <p:spPr>
          <a:xfrm>
            <a:off x="364758" y="3548520"/>
            <a:ext cx="2835642" cy="2526970"/>
          </a:xfrm>
          <a:prstGeom prst="rect">
            <a:avLst/>
          </a:prstGeom>
        </p:spPr>
      </p:pic>
      <p:cxnSp>
        <p:nvCxnSpPr>
          <p:cNvPr id="6" name="Straight Connector 5"/>
          <p:cNvCxnSpPr/>
          <p:nvPr/>
        </p:nvCxnSpPr>
        <p:spPr>
          <a:xfrm>
            <a:off x="1557338" y="2971800"/>
            <a:ext cx="271462" cy="1843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3357564" y="20154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2908651" y="46101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333127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63008760"/>
              </p:ext>
            </p:extLst>
          </p:nvPr>
        </p:nvGraphicFramePr>
        <p:xfrm>
          <a:off x="6847115" y="1610560"/>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AU" dirty="0"/>
          </a:p>
        </p:txBody>
      </p:sp>
      <p:sp>
        <p:nvSpPr>
          <p:cNvPr id="8" name="Content Placeholder 7"/>
          <p:cNvSpPr>
            <a:spLocks noGrp="1"/>
          </p:cNvSpPr>
          <p:nvPr>
            <p:ph idx="1"/>
          </p:nvPr>
        </p:nvSpPr>
        <p:spPr>
          <a:xfrm>
            <a:off x="4954402" y="4023094"/>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736418" y="1434374"/>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brings </a:t>
            </a:r>
            <a:r>
              <a:rPr lang="en-AU" sz="2200" dirty="0" err="1">
                <a:solidFill>
                  <a:srgbClr val="FFFF00"/>
                </a:solidFill>
              </a:rPr>
              <a:t>miR</a:t>
            </a:r>
            <a:r>
              <a:rPr lang="en-AU" sz="2200" dirty="0">
                <a:solidFill>
                  <a:srgbClr val="FFFF00"/>
                </a:solidFill>
              </a:rPr>
              <a:t> targets 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err="1">
                <a:solidFill>
                  <a:srgbClr val="FFFF00"/>
                </a:solidFill>
              </a:rPr>
              <a:t>miR</a:t>
            </a:r>
            <a:r>
              <a:rPr lang="en-AU" sz="2200" dirty="0">
                <a:solidFill>
                  <a:srgbClr val="FFFF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MicroRNAs: biogenesis and function</a:t>
            </a:r>
            <a:endParaRPr lang="en-AU" sz="4000" dirty="0"/>
          </a:p>
        </p:txBody>
      </p:sp>
      <p:pic>
        <p:nvPicPr>
          <p:cNvPr id="4" name="Content Placeholder 3"/>
          <p:cNvPicPr>
            <a:picLocks noGrp="1" noChangeAspect="1"/>
          </p:cNvPicPr>
          <p:nvPr>
            <p:ph idx="1"/>
          </p:nvPr>
        </p:nvPicPr>
        <p:blipFill>
          <a:blip r:embed="rId3"/>
          <a:stretch>
            <a:fillRect/>
          </a:stretch>
        </p:blipFill>
        <p:spPr>
          <a:xfrm>
            <a:off x="1977372" y="1339943"/>
            <a:ext cx="7554934" cy="5112172"/>
          </a:xfrm>
          <a:prstGeom prst="rect">
            <a:avLst/>
          </a:prstGeom>
        </p:spPr>
      </p:pic>
      <p:sp>
        <p:nvSpPr>
          <p:cNvPr id="5" name="TextBox 4"/>
          <p:cNvSpPr txBox="1"/>
          <p:nvPr/>
        </p:nvSpPr>
        <p:spPr>
          <a:xfrm>
            <a:off x="9532306" y="6082783"/>
            <a:ext cx="1662635" cy="369332"/>
          </a:xfrm>
          <a:prstGeom prst="rect">
            <a:avLst/>
          </a:prstGeom>
          <a:noFill/>
        </p:spPr>
        <p:txBody>
          <a:bodyPr wrap="none" rtlCol="0">
            <a:spAutoFit/>
          </a:bodyPr>
          <a:lstStyle/>
          <a:p>
            <a:r>
              <a:rPr lang="en-AU" dirty="0" smtClean="0"/>
              <a:t>Kai et al 2010</a:t>
            </a:r>
            <a:endParaRPr lang="en-AU" dirty="0"/>
          </a:p>
        </p:txBody>
      </p:sp>
    </p:spTree>
    <p:extLst>
      <p:ext uri="{BB962C8B-B14F-4D97-AF65-F5344CB8AC3E}">
        <p14:creationId xmlns:p14="http://schemas.microsoft.com/office/powerpoint/2010/main" val="3091755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1881207"/>
            <a:ext cx="4306889" cy="4195481"/>
          </a:xfrm>
        </p:spPr>
        <p:txBody>
          <a:bodyPr>
            <a:normAutofit/>
          </a:bodyPr>
          <a:lstStyle/>
          <a:p>
            <a:r>
              <a:rPr lang="en-US" dirty="0" err="1" smtClean="0"/>
              <a:t>miRNAome</a:t>
            </a:r>
            <a:r>
              <a:rPr lang="en-US" dirty="0" smtClean="0"/>
              <a:t> of EVs</a:t>
            </a:r>
          </a:p>
          <a:p>
            <a:r>
              <a:rPr lang="en-US" dirty="0" err="1" smtClean="0"/>
              <a:t>miRNAome</a:t>
            </a:r>
            <a:r>
              <a:rPr lang="en-US" dirty="0" smtClean="0"/>
              <a:t> of cells</a:t>
            </a:r>
          </a:p>
          <a:p>
            <a:endParaRPr lang="en-US" dirty="0" smtClean="0"/>
          </a:p>
          <a:p>
            <a:r>
              <a:rPr lang="en-US" dirty="0" smtClean="0"/>
              <a:t>3 replicates prepared by Jayde Ruelcke</a:t>
            </a:r>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1605389"/>
            <a:ext cx="5579026" cy="3486150"/>
          </a:xfrm>
          <a:prstGeom prst="rect">
            <a:avLst/>
          </a:prstGeom>
        </p:spPr>
      </p:pic>
      <p:sp>
        <p:nvSpPr>
          <p:cNvPr id="5" name="TextBox 4"/>
          <p:cNvSpPr txBox="1"/>
          <p:nvPr/>
        </p:nvSpPr>
        <p:spPr>
          <a:xfrm>
            <a:off x="7200900" y="2332264"/>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446814"/>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4326</TotalTime>
  <Words>1362</Words>
  <Application>Microsoft Office PowerPoint</Application>
  <PresentationFormat>Widescreen</PresentationFormat>
  <Paragraphs>229</Paragraphs>
  <Slides>25</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 biogenesis and function</vt:lpstr>
      <vt:lpstr>MicroRNAs in EVs</vt:lpstr>
      <vt:lpstr>PowerPoint Presentation</vt:lpstr>
      <vt:lpstr>Aim 1. Identify miRNAs exported in this system</vt:lpstr>
      <vt:lpstr>MicroRNAs are selectively exported</vt:lpstr>
      <vt:lpstr>RT-qPCR validation</vt:lpstr>
      <vt:lpstr>Distribution of miR export</vt:lpstr>
      <vt:lpstr>Aim 2. Identify candidate export protein</vt:lpstr>
      <vt:lpstr>Motifs enriched in exported microRNAs</vt:lpstr>
      <vt:lpstr>Quantitative proteomics of EVs</vt:lpstr>
      <vt:lpstr>hnRNPK: viable export protein</vt:lpstr>
      <vt:lpstr>Subcellular localization of hnRNPK modified</vt:lpstr>
      <vt:lpstr>hnRNPK changes between MVB and ER</vt:lpstr>
      <vt:lpstr>hnRNPK in ER in cavin-1 cells</vt:lpstr>
      <vt:lpstr>Aim 3. Investigate the interaction between export protein and microRNA.    microRNA in situ hybridization</vt:lpstr>
      <vt:lpstr>hnRNPK co-localizes with miR-148a</vt:lpstr>
      <vt:lpstr>Scrambled 148a as control. Won’t bind hnRNPK or localize to nucleolus </vt:lpstr>
      <vt:lpstr>miR-589 is believed  to be exported  due to sampling</vt:lpstr>
      <vt:lpstr>hnRNPK co-localizes with miR-148a, but does it bind?</vt:lpstr>
      <vt:lpstr>Conclusion and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Microsoft account</cp:lastModifiedBy>
  <cp:revision>117</cp:revision>
  <dcterms:created xsi:type="dcterms:W3CDTF">2016-09-13T09:36:59Z</dcterms:created>
  <dcterms:modified xsi:type="dcterms:W3CDTF">2016-10-26T10:37:38Z</dcterms:modified>
</cp:coreProperties>
</file>