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7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-12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09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8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09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6715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26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87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47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65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39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0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9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9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49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5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8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4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0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411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Control of extracellular vesicle </a:t>
            </a:r>
            <a:r>
              <a:rPr lang="en-AU" dirty="0" err="1" smtClean="0"/>
              <a:t>microRna</a:t>
            </a:r>
            <a:r>
              <a:rPr lang="en-AU" dirty="0" smtClean="0"/>
              <a:t> export in prostate cancer. 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8038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Hnrnpk</a:t>
            </a:r>
            <a:r>
              <a:rPr lang="en-US" dirty="0" smtClean="0"/>
              <a:t> </a:t>
            </a:r>
            <a:r>
              <a:rPr lang="en-US" dirty="0" err="1" smtClean="0"/>
              <a:t>colocalize</a:t>
            </a:r>
            <a:r>
              <a:rPr lang="en-US" dirty="0" smtClean="0"/>
              <a:t> with mir-148a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274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HnrNpk</a:t>
            </a:r>
            <a:r>
              <a:rPr lang="en-US" dirty="0" smtClean="0"/>
              <a:t> pull down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1; </a:t>
            </a:r>
            <a:r>
              <a:rPr lang="en-US" dirty="0" err="1" smtClean="0"/>
              <a:t>cont</a:t>
            </a:r>
            <a:r>
              <a:rPr lang="en-US" dirty="0" smtClean="0"/>
              <a:t> (1.4ng/</a:t>
            </a:r>
            <a:r>
              <a:rPr lang="en-US" dirty="0" err="1" smtClean="0"/>
              <a:t>ul</a:t>
            </a:r>
            <a:r>
              <a:rPr lang="en-US" dirty="0" smtClean="0"/>
              <a:t>), K: 11.78ng/</a:t>
            </a:r>
            <a:r>
              <a:rPr lang="en-US" dirty="0" err="1" smtClean="0"/>
              <a:t>ul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cont</a:t>
            </a:r>
            <a:r>
              <a:rPr lang="en-US" dirty="0" smtClean="0"/>
              <a:t> (0.2ng/</a:t>
            </a:r>
            <a:r>
              <a:rPr lang="en-US" dirty="0" err="1" smtClean="0"/>
              <a:t>ul</a:t>
            </a:r>
            <a:r>
              <a:rPr lang="en-US" dirty="0" smtClean="0"/>
              <a:t>), K: 4.2ng/</a:t>
            </a:r>
            <a:r>
              <a:rPr lang="en-US" dirty="0" err="1" smtClean="0"/>
              <a:t>ul</a:t>
            </a:r>
            <a:endParaRPr lang="en-US" dirty="0" smtClean="0"/>
          </a:p>
          <a:p>
            <a:r>
              <a:rPr lang="en-US" dirty="0" smtClean="0"/>
              <a:t>3. </a:t>
            </a:r>
            <a:r>
              <a:rPr lang="en-US" dirty="0" smtClean="0"/>
              <a:t>control (0.8ng/</a:t>
            </a:r>
            <a:r>
              <a:rPr lang="en-US" dirty="0" err="1" smtClean="0"/>
              <a:t>ul</a:t>
            </a:r>
            <a:r>
              <a:rPr lang="en-US" dirty="0" smtClean="0"/>
              <a:t>), K: 14</a:t>
            </a:r>
            <a:r>
              <a:rPr lang="en-AU" dirty="0" smtClean="0"/>
              <a:t>.7ng/</a:t>
            </a:r>
            <a:r>
              <a:rPr lang="en-AU" dirty="0" err="1" smtClean="0"/>
              <a:t>ul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607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Prostate cancer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193" y="2124744"/>
            <a:ext cx="5142429" cy="3541714"/>
          </a:xfrm>
        </p:spPr>
        <p:txBody>
          <a:bodyPr/>
          <a:lstStyle/>
          <a:p>
            <a:r>
              <a:rPr lang="en-AU" dirty="0" smtClean="0"/>
              <a:t>Highest diagnosed cancer in men worldwide</a:t>
            </a:r>
          </a:p>
          <a:p>
            <a:r>
              <a:rPr lang="en-AU" dirty="0" smtClean="0"/>
              <a:t>Metastasis reduced 5 year survival to 29.3%</a:t>
            </a:r>
          </a:p>
          <a:p>
            <a:r>
              <a:rPr lang="en-AU" dirty="0" smtClean="0"/>
              <a:t>Bone metastasis leads to poor outcome. </a:t>
            </a:r>
          </a:p>
          <a:p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5951622" y="1138990"/>
            <a:ext cx="5487408" cy="5389325"/>
            <a:chOff x="4282838" y="1532127"/>
            <a:chExt cx="4742580" cy="5126201"/>
          </a:xfrm>
        </p:grpSpPr>
        <p:sp>
          <p:nvSpPr>
            <p:cNvPr id="5" name="Rectangle 4"/>
            <p:cNvSpPr/>
            <p:nvPr/>
          </p:nvSpPr>
          <p:spPr>
            <a:xfrm>
              <a:off x="7380312" y="6381329"/>
              <a:ext cx="151216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1200" dirty="0" err="1" smtClean="0"/>
                <a:t>Ferlay</a:t>
              </a:r>
              <a:r>
                <a:rPr lang="en-AU" sz="1200" dirty="0" smtClean="0"/>
                <a:t> J et al. (2012). </a:t>
              </a:r>
              <a:endParaRPr lang="en-AU" sz="1200" dirty="0"/>
            </a:p>
          </p:txBody>
        </p:sp>
        <p:pic>
          <p:nvPicPr>
            <p:cNvPr id="6" name="Picture 6" descr="http://globocan.iarc.fr/old/Factsheets/populations/graphs/bc9001.png"/>
            <p:cNvPicPr>
              <a:picLocks noChangeAspect="1" noChangeArrowheads="1"/>
            </p:cNvPicPr>
            <p:nvPr/>
          </p:nvPicPr>
          <p:blipFill>
            <a:blip r:embed="rId2" cstate="print"/>
            <a:srcRect l="607" r="3030"/>
            <a:stretch>
              <a:fillRect/>
            </a:stretch>
          </p:blipFill>
          <p:spPr bwMode="auto">
            <a:xfrm>
              <a:off x="4283968" y="1556792"/>
              <a:ext cx="4741450" cy="4824537"/>
            </a:xfrm>
            <a:prstGeom prst="rect">
              <a:avLst/>
            </a:prstGeom>
            <a:noFill/>
          </p:spPr>
        </p:pic>
        <p:grpSp>
          <p:nvGrpSpPr>
            <p:cNvPr id="7" name="Group 6"/>
            <p:cNvGrpSpPr/>
            <p:nvPr/>
          </p:nvGrpSpPr>
          <p:grpSpPr>
            <a:xfrm>
              <a:off x="4282838" y="1532127"/>
              <a:ext cx="1700519" cy="432048"/>
              <a:chOff x="4282838" y="1532127"/>
              <a:chExt cx="1700519" cy="432048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282838" y="1532127"/>
                <a:ext cx="1076520" cy="43204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" name="Rectangle 9"/>
              <p:cNvSpPr/>
              <p:nvPr/>
            </p:nvSpPr>
            <p:spPr>
              <a:xfrm flipV="1">
                <a:off x="5320883" y="1532127"/>
                <a:ext cx="662474" cy="11772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5400000">
                <a:off x="5328393" y="1588887"/>
                <a:ext cx="355819" cy="29163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8" name="Straight Arrow Connector 7"/>
            <p:cNvCxnSpPr/>
            <p:nvPr/>
          </p:nvCxnSpPr>
          <p:spPr>
            <a:xfrm>
              <a:off x="4283968" y="1988840"/>
              <a:ext cx="1152128" cy="0"/>
            </a:xfrm>
            <a:prstGeom prst="straightConnector1">
              <a:avLst/>
            </a:prstGeom>
            <a:ln w="76200"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734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1257"/>
            <a:ext cx="9905998" cy="1478570"/>
          </a:xfrm>
        </p:spPr>
        <p:txBody>
          <a:bodyPr/>
          <a:lstStyle/>
          <a:p>
            <a:r>
              <a:rPr lang="en-AU" sz="3200" dirty="0" smtClean="0"/>
              <a:t>Caveolin-1</a:t>
            </a:r>
            <a:r>
              <a:rPr lang="en-AU" dirty="0" smtClean="0"/>
              <a:t>: Biomarker of progression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57137"/>
            <a:ext cx="6462546" cy="3834064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Caveolin-1 overexpressed in prostate </a:t>
            </a:r>
            <a:r>
              <a:rPr lang="en-AU" dirty="0" smtClean="0"/>
              <a:t>cancer</a:t>
            </a:r>
          </a:p>
          <a:p>
            <a:endParaRPr lang="en-AU" dirty="0" smtClean="0"/>
          </a:p>
          <a:p>
            <a:r>
              <a:rPr lang="en-AU" dirty="0" smtClean="0"/>
              <a:t>Knockout caveolin-1 in prostate cancer reduces metastatic phenotype. 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Cavin-1 expression also truncates metastasis. 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Use model to assess the role of </a:t>
            </a:r>
            <a:r>
              <a:rPr lang="en-AU" dirty="0" err="1" smtClean="0"/>
              <a:t>caveolin</a:t>
            </a:r>
            <a:r>
              <a:rPr lang="en-AU" dirty="0" smtClean="0"/>
              <a:t> in cancer. 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 b="3747"/>
          <a:stretch>
            <a:fillRect/>
          </a:stretch>
        </p:blipFill>
        <p:spPr bwMode="auto">
          <a:xfrm>
            <a:off x="8070293" y="1419379"/>
            <a:ext cx="3742471" cy="193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 rotWithShape="1">
          <a:blip r:embed="rId3" cstate="print"/>
          <a:srcRect t="2092" b="3364"/>
          <a:stretch/>
        </p:blipFill>
        <p:spPr bwMode="auto">
          <a:xfrm>
            <a:off x="8070293" y="3356992"/>
            <a:ext cx="3742471" cy="3380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417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866" y="201423"/>
            <a:ext cx="9905998" cy="1478570"/>
          </a:xfrm>
        </p:spPr>
        <p:txBody>
          <a:bodyPr/>
          <a:lstStyle/>
          <a:p>
            <a:r>
              <a:rPr lang="en-AU" dirty="0" err="1" smtClean="0"/>
              <a:t>Evs</a:t>
            </a:r>
            <a:r>
              <a:rPr lang="en-AU" dirty="0" smtClean="0"/>
              <a:t> and microRNAs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2111" y="1480488"/>
            <a:ext cx="6109617" cy="4496218"/>
          </a:xfrm>
        </p:spPr>
        <p:txBody>
          <a:bodyPr>
            <a:normAutofit/>
          </a:bodyPr>
          <a:lstStyle/>
          <a:p>
            <a:r>
              <a:rPr lang="en-AU" dirty="0" smtClean="0"/>
              <a:t>Cavin-1 </a:t>
            </a:r>
            <a:r>
              <a:rPr lang="en-AU" dirty="0" smtClean="0"/>
              <a:t>expressed in PC3 cell line modifies EV content.  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/>
              <a:t>EVs transfer biological material </a:t>
            </a:r>
            <a:r>
              <a:rPr lang="en-AU" dirty="0" err="1"/>
              <a:t>intercellularly</a:t>
            </a:r>
            <a:r>
              <a:rPr lang="en-AU" dirty="0"/>
              <a:t>. </a:t>
            </a:r>
          </a:p>
          <a:p>
            <a:endParaRPr lang="en-AU" dirty="0" smtClean="0"/>
          </a:p>
          <a:p>
            <a:r>
              <a:rPr lang="en-AU" dirty="0" smtClean="0"/>
              <a:t>reduced EV export of </a:t>
            </a:r>
            <a:r>
              <a:rPr lang="en-AU" dirty="0" err="1" smtClean="0"/>
              <a:t>oncomiR</a:t>
            </a:r>
            <a:r>
              <a:rPr lang="en-AU" dirty="0" smtClean="0"/>
              <a:t>: </a:t>
            </a:r>
            <a:r>
              <a:rPr lang="en-AU" dirty="0" smtClean="0"/>
              <a:t>miR-148a</a:t>
            </a:r>
          </a:p>
          <a:p>
            <a:endParaRPr lang="en-AU" dirty="0"/>
          </a:p>
          <a:p>
            <a:r>
              <a:rPr lang="en-AU" dirty="0" smtClean="0"/>
              <a:t>But how?</a:t>
            </a:r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65" y="1679993"/>
            <a:ext cx="4107931" cy="363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8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4139"/>
            <a:ext cx="9905998" cy="1478570"/>
          </a:xfrm>
        </p:spPr>
        <p:txBody>
          <a:bodyPr/>
          <a:lstStyle/>
          <a:p>
            <a:r>
              <a:rPr lang="en-AU" dirty="0" smtClean="0"/>
              <a:t>Hypothesis and aims: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96716"/>
            <a:ext cx="9905999" cy="39944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dirty="0" smtClean="0"/>
              <a:t>Cavin-1 expression attenuates EV export of microRNAs by manipulating RNA-binding protein export. </a:t>
            </a:r>
          </a:p>
          <a:p>
            <a:pPr marL="0" indent="0" algn="ctr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Aims: </a:t>
            </a:r>
            <a:endParaRPr lang="en-AU" dirty="0" smtClean="0"/>
          </a:p>
          <a:p>
            <a:pPr marL="898525"/>
            <a:r>
              <a:rPr lang="en-AU" dirty="0" smtClean="0"/>
              <a:t> </a:t>
            </a:r>
            <a:r>
              <a:rPr lang="en-AU" dirty="0" smtClean="0"/>
              <a:t>Identify additional </a:t>
            </a:r>
            <a:r>
              <a:rPr lang="en-AU" dirty="0" err="1" smtClean="0"/>
              <a:t>miRs</a:t>
            </a:r>
            <a:r>
              <a:rPr lang="en-AU" dirty="0" smtClean="0"/>
              <a:t> that are modified by cavin-1</a:t>
            </a:r>
          </a:p>
          <a:p>
            <a:pPr marL="898525"/>
            <a:r>
              <a:rPr lang="en-AU" dirty="0"/>
              <a:t> </a:t>
            </a:r>
            <a:r>
              <a:rPr lang="en-AU" dirty="0" smtClean="0"/>
              <a:t>Identify </a:t>
            </a:r>
            <a:r>
              <a:rPr lang="en-AU" dirty="0" smtClean="0"/>
              <a:t>RNA-binding proteins modified by </a:t>
            </a:r>
            <a:r>
              <a:rPr lang="en-AU" dirty="0" smtClean="0"/>
              <a:t>cavin-1in EVs</a:t>
            </a:r>
            <a:endParaRPr lang="en-AU" dirty="0" smtClean="0"/>
          </a:p>
          <a:p>
            <a:pPr marL="898525"/>
            <a:r>
              <a:rPr lang="en-AU" dirty="0" smtClean="0"/>
              <a:t> Investigate the interaction between escort protein and </a:t>
            </a:r>
            <a:r>
              <a:rPr lang="en-AU" dirty="0" err="1" smtClean="0"/>
              <a:t>microrna</a:t>
            </a:r>
            <a:r>
              <a:rPr lang="en-AU" dirty="0" smtClean="0"/>
              <a:t>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930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945" y="618519"/>
            <a:ext cx="4703617" cy="1478570"/>
          </a:xfrm>
        </p:spPr>
        <p:txBody>
          <a:bodyPr/>
          <a:lstStyle/>
          <a:p>
            <a:r>
              <a:rPr lang="en-AU" dirty="0" err="1" smtClean="0"/>
              <a:t>Micrornas</a:t>
            </a:r>
            <a:r>
              <a:rPr lang="en-AU" dirty="0" smtClean="0"/>
              <a:t> selectively exported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9"/>
            <a:ext cx="4023301" cy="3950786"/>
          </a:xfrm>
        </p:spPr>
        <p:txBody>
          <a:bodyPr>
            <a:normAutofit/>
          </a:bodyPr>
          <a:lstStyle/>
          <a:p>
            <a:r>
              <a:rPr lang="en-AU" dirty="0" smtClean="0"/>
              <a:t>RNA-</a:t>
            </a:r>
            <a:r>
              <a:rPr lang="en-AU" dirty="0" err="1" smtClean="0"/>
              <a:t>seq</a:t>
            </a:r>
            <a:r>
              <a:rPr lang="en-AU" dirty="0" smtClean="0"/>
              <a:t> data revealed that not all </a:t>
            </a:r>
            <a:r>
              <a:rPr lang="en-AU" dirty="0" err="1" smtClean="0"/>
              <a:t>miRs</a:t>
            </a:r>
            <a:r>
              <a:rPr lang="en-AU" dirty="0" smtClean="0"/>
              <a:t> differentially export were proportionately changed in the EVs. </a:t>
            </a:r>
          </a:p>
          <a:p>
            <a:endParaRPr lang="en-AU" dirty="0" smtClean="0"/>
          </a:p>
          <a:p>
            <a:r>
              <a:rPr lang="en-AU" dirty="0" smtClean="0"/>
              <a:t>Down-</a:t>
            </a:r>
            <a:r>
              <a:rPr lang="en-AU" dirty="0" err="1" smtClean="0"/>
              <a:t>reg</a:t>
            </a:r>
            <a:r>
              <a:rPr lang="en-AU" dirty="0" smtClean="0"/>
              <a:t> </a:t>
            </a:r>
            <a:r>
              <a:rPr lang="en-AU" dirty="0" err="1" smtClean="0"/>
              <a:t>miRs</a:t>
            </a:r>
            <a:r>
              <a:rPr lang="en-AU" dirty="0" smtClean="0"/>
              <a:t> share roles in cancer progression. 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562" y="265501"/>
            <a:ext cx="5882698" cy="611225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8726905" y="618519"/>
            <a:ext cx="16042" cy="3006997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028947" y="618519"/>
            <a:ext cx="16042" cy="3006997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76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03700"/>
            <a:ext cx="9905998" cy="1478570"/>
          </a:xfrm>
        </p:spPr>
        <p:txBody>
          <a:bodyPr/>
          <a:lstStyle/>
          <a:p>
            <a:r>
              <a:rPr lang="en-AU" dirty="0" smtClean="0"/>
              <a:t>Exported </a:t>
            </a:r>
            <a:r>
              <a:rPr lang="en-AU" dirty="0" err="1" smtClean="0"/>
              <a:t>micrornas</a:t>
            </a:r>
            <a:r>
              <a:rPr lang="en-AU" dirty="0" smtClean="0"/>
              <a:t> share motif</a:t>
            </a:r>
            <a:endParaRPr lang="en-AU" dirty="0"/>
          </a:p>
        </p:txBody>
      </p:sp>
      <p:cxnSp>
        <p:nvCxnSpPr>
          <p:cNvPr id="7" name="Elbow Connector 6"/>
          <p:cNvCxnSpPr/>
          <p:nvPr/>
        </p:nvCxnSpPr>
        <p:spPr>
          <a:xfrm>
            <a:off x="5020888" y="1593392"/>
            <a:ext cx="1546167" cy="86268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5020888" y="2628944"/>
            <a:ext cx="1546167" cy="10472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94014" y="1541632"/>
            <a:ext cx="26025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miR-148a-3p: AGUGCA</a:t>
            </a:r>
          </a:p>
          <a:p>
            <a:r>
              <a:rPr lang="en-US" dirty="0" smtClean="0"/>
              <a:t>miR-148b-3p: AGUGCA</a:t>
            </a:r>
          </a:p>
          <a:p>
            <a:r>
              <a:rPr lang="en-US" dirty="0" smtClean="0"/>
              <a:t>miR-429: 		</a:t>
            </a:r>
            <a:r>
              <a:rPr lang="en-AU" dirty="0" smtClean="0"/>
              <a:t>UGCAAU</a:t>
            </a:r>
            <a:r>
              <a:rPr lang="en-US" dirty="0" smtClean="0"/>
              <a:t> </a:t>
            </a:r>
          </a:p>
          <a:p>
            <a:r>
              <a:rPr lang="en-US" dirty="0" smtClean="0"/>
              <a:t>miR-32-5p:	AUUGCA</a:t>
            </a:r>
          </a:p>
          <a:p>
            <a:r>
              <a:rPr lang="en-US" dirty="0" smtClean="0"/>
              <a:t>miR-17-5p:	AGUGCU</a:t>
            </a:r>
          </a:p>
          <a:p>
            <a:r>
              <a:rPr lang="en-US" dirty="0" smtClean="0"/>
              <a:t>miR-20b-5p: 	AGUGCU</a:t>
            </a:r>
          </a:p>
          <a:p>
            <a:r>
              <a:rPr lang="en-US" dirty="0" smtClean="0"/>
              <a:t>miR-19a-3p:	UGUGCA</a:t>
            </a:r>
          </a:p>
          <a:p>
            <a:r>
              <a:rPr lang="en-US" dirty="0" smtClean="0"/>
              <a:t>miR-30e-5p: 	UGUAAA</a:t>
            </a:r>
          </a:p>
          <a:p>
            <a:endParaRPr lang="en-US" dirty="0" smtClean="0"/>
          </a:p>
          <a:p>
            <a:r>
              <a:rPr lang="en-US" dirty="0" smtClean="0"/>
              <a:t>No10a-3p, 186-5p, 3615, 98, 200a, </a:t>
            </a:r>
          </a:p>
          <a:p>
            <a:endParaRPr lang="en-AU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761" y="1766263"/>
            <a:ext cx="3746474" cy="17370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9223492" y="1593392"/>
            <a:ext cx="29954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miR-30a-3p: 	UGUAAA</a:t>
            </a:r>
          </a:p>
          <a:p>
            <a:r>
              <a:rPr lang="en-US" dirty="0"/>
              <a:t>miR-16-2-3p:	UGUGCU</a:t>
            </a:r>
          </a:p>
          <a:p>
            <a:r>
              <a:rPr lang="en-US" dirty="0"/>
              <a:t>miR-125a-3p: 	AGUGGA</a:t>
            </a:r>
          </a:p>
          <a:p>
            <a:r>
              <a:rPr lang="en-US" dirty="0"/>
              <a:t>miR-147b: 	UGUGCG</a:t>
            </a:r>
          </a:p>
          <a:p>
            <a:r>
              <a:rPr lang="en-US" dirty="0"/>
              <a:t>miR-10b-5p: 	</a:t>
            </a:r>
            <a:r>
              <a:rPr lang="en-US" dirty="0" smtClean="0"/>
              <a:t>UGUAGA</a:t>
            </a:r>
          </a:p>
          <a:p>
            <a:endParaRPr lang="en-US" dirty="0"/>
          </a:p>
          <a:p>
            <a:r>
              <a:rPr lang="en-US" dirty="0" smtClean="0"/>
              <a:t>Matches 13/20 Diff. </a:t>
            </a:r>
            <a:r>
              <a:rPr lang="en-US" dirty="0" err="1" smtClean="0"/>
              <a:t>miRs</a:t>
            </a:r>
            <a:endParaRPr lang="en-US" dirty="0"/>
          </a:p>
        </p:txBody>
      </p:sp>
      <p:pic>
        <p:nvPicPr>
          <p:cNvPr id="16" name="Pictur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6594014" y="4109273"/>
            <a:ext cx="4879340" cy="1790700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rot="10800000" flipV="1">
            <a:off x="5938350" y="4060285"/>
            <a:ext cx="1007884" cy="9361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0800000">
            <a:off x="5938349" y="5135511"/>
            <a:ext cx="1030562" cy="8326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87761" y="4077704"/>
            <a:ext cx="29838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miR-22-3p: 	</a:t>
            </a:r>
            <a:r>
              <a:rPr lang="en-AU" dirty="0" smtClean="0"/>
              <a:t>UGAAGAACU</a:t>
            </a:r>
            <a:endParaRPr lang="en-US" dirty="0" smtClean="0"/>
          </a:p>
          <a:p>
            <a:r>
              <a:rPr lang="en-US" dirty="0" smtClean="0"/>
              <a:t>miR-148b-3p: 	</a:t>
            </a:r>
            <a:r>
              <a:rPr lang="en-AU" dirty="0"/>
              <a:t>CACAGAACU</a:t>
            </a:r>
            <a:endParaRPr lang="en-US" dirty="0" smtClean="0"/>
          </a:p>
          <a:p>
            <a:r>
              <a:rPr lang="en-US" dirty="0" smtClean="0"/>
              <a:t>miR-148a-3p:	</a:t>
            </a:r>
            <a:r>
              <a:rPr lang="en-AU" dirty="0"/>
              <a:t>UACAGAACU</a:t>
            </a:r>
            <a:endParaRPr lang="en-US" dirty="0" smtClean="0"/>
          </a:p>
          <a:p>
            <a:r>
              <a:rPr lang="en-US" dirty="0" smtClean="0"/>
              <a:t>miR-19a-3p:	</a:t>
            </a:r>
            <a:r>
              <a:rPr lang="en-AU" dirty="0"/>
              <a:t>UGCAAAUCU</a:t>
            </a:r>
            <a:endParaRPr lang="en-US" dirty="0" smtClean="0"/>
          </a:p>
          <a:p>
            <a:r>
              <a:rPr lang="en-US" dirty="0" smtClean="0"/>
              <a:t>miR-30a-5p:	</a:t>
            </a:r>
            <a:r>
              <a:rPr lang="en-AU" dirty="0"/>
              <a:t>UAAACAUCC</a:t>
            </a:r>
            <a:endParaRPr lang="en-US" dirty="0" smtClean="0"/>
          </a:p>
          <a:p>
            <a:r>
              <a:rPr lang="en-US" dirty="0" smtClean="0"/>
              <a:t>miR-30e-5p:	</a:t>
            </a:r>
            <a:r>
              <a:rPr lang="en-AU" dirty="0"/>
              <a:t>UAAACAUCC</a:t>
            </a:r>
            <a:endParaRPr lang="en-US" dirty="0" smtClean="0"/>
          </a:p>
          <a:p>
            <a:r>
              <a:rPr lang="en-US" dirty="0" smtClean="0"/>
              <a:t>miR-151a-3p:	</a:t>
            </a:r>
            <a:r>
              <a:rPr lang="en-AU" dirty="0"/>
              <a:t>UGAAGCUCC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60785" y="4628507"/>
            <a:ext cx="1164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Matches 7/20 Diff. </a:t>
            </a:r>
            <a:r>
              <a:rPr lang="en-US" dirty="0" err="1" smtClean="0"/>
              <a:t>miRs</a:t>
            </a:r>
            <a:endParaRPr lang="en-AU" dirty="0"/>
          </a:p>
        </p:txBody>
      </p:sp>
      <p:sp>
        <p:nvSpPr>
          <p:cNvPr id="31" name="TextBox 30"/>
          <p:cNvSpPr txBox="1"/>
          <p:nvPr/>
        </p:nvSpPr>
        <p:spPr>
          <a:xfrm>
            <a:off x="5020888" y="6061506"/>
            <a:ext cx="6521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Together, motifs match to 15/20 differentially exported </a:t>
            </a:r>
            <a:r>
              <a:rPr lang="en-US" sz="2000" dirty="0" err="1" smtClean="0"/>
              <a:t>miRs</a:t>
            </a:r>
            <a:r>
              <a:rPr lang="en-US" sz="2000" dirty="0" smtClean="0"/>
              <a:t>.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79390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77886"/>
            <a:ext cx="9905998" cy="1478570"/>
          </a:xfrm>
        </p:spPr>
        <p:txBody>
          <a:bodyPr/>
          <a:lstStyle/>
          <a:p>
            <a:r>
              <a:rPr lang="en-US" dirty="0" smtClean="0"/>
              <a:t>Differentially exported </a:t>
            </a:r>
            <a:r>
              <a:rPr lang="en-US" dirty="0" err="1" smtClean="0"/>
              <a:t>hnRNPK</a:t>
            </a:r>
            <a:r>
              <a:rPr lang="en-US" dirty="0" smtClean="0"/>
              <a:t> binds similar motif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49668"/>
            <a:ext cx="5051076" cy="35818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16043" y="1532198"/>
            <a:ext cx="43313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hnRNPK</a:t>
            </a:r>
            <a:r>
              <a:rPr lang="en-US" sz="2400" dirty="0" smtClean="0"/>
              <a:t>:</a:t>
            </a:r>
          </a:p>
          <a:p>
            <a:endParaRPr lang="en-AU" sz="2400" dirty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Protein family previously implicated in related function</a:t>
            </a:r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Known to bind to </a:t>
            </a:r>
            <a:r>
              <a:rPr lang="en-US" sz="2400" dirty="0" err="1" smtClean="0"/>
              <a:t>miRs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Binds AGUGUG region on miR-122-5p (found by </a:t>
            </a:r>
            <a:r>
              <a:rPr lang="en-US" sz="2400" dirty="0" err="1" smtClean="0"/>
              <a:t>mut</a:t>
            </a:r>
            <a:r>
              <a:rPr lang="en-US" sz="2400" dirty="0" smtClean="0"/>
              <a:t>. assay)</a:t>
            </a:r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Region matches to AGUGCA motif (p= 0.0593, using FIMO)</a:t>
            </a:r>
          </a:p>
          <a:p>
            <a:endParaRPr lang="en-US" sz="1600" dirty="0" smtClean="0"/>
          </a:p>
          <a:p>
            <a:pPr marL="285750" indent="-285750">
              <a:buFontTx/>
              <a:buChar char="-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91945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hnRNPK</a:t>
            </a:r>
            <a:r>
              <a:rPr lang="en-US" dirty="0" smtClean="0"/>
              <a:t> and its subcellular localization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CD9 overlap and ER overlap. 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91" y="1691481"/>
            <a:ext cx="68103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1241</TotalTime>
  <Words>301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Control of extracellular vesicle microRna export in prostate cancer. </vt:lpstr>
      <vt:lpstr>Prostate cancer</vt:lpstr>
      <vt:lpstr>Caveolin-1: Biomarker of progression </vt:lpstr>
      <vt:lpstr>Evs and microRNAs</vt:lpstr>
      <vt:lpstr>Hypothesis and aims: </vt:lpstr>
      <vt:lpstr>Micrornas selectively exported</vt:lpstr>
      <vt:lpstr>Exported micrornas share motif</vt:lpstr>
      <vt:lpstr>Differentially exported hnRNPK binds similar motif</vt:lpstr>
      <vt:lpstr>hnRNPK and its subcellular localization</vt:lpstr>
      <vt:lpstr>Hnrnpk colocalize with mir-148a</vt:lpstr>
      <vt:lpstr>HnrNpk pull down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Harley Robinson </cp:lastModifiedBy>
  <cp:revision>49</cp:revision>
  <dcterms:created xsi:type="dcterms:W3CDTF">2016-08-23T08:27:43Z</dcterms:created>
  <dcterms:modified xsi:type="dcterms:W3CDTF">2016-09-06T05:01:34Z</dcterms:modified>
</cp:coreProperties>
</file>