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8" d="100"/>
          <a:sy n="58" d="100"/>
        </p:scale>
        <p:origin x="96" y="1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96DFF08F-DC6B-4601-B491-B0F83F6DD2DA}" type="datetimeFigureOut">
              <a:rPr lang="en-US" smtClean="0"/>
              <a:t>9/5/2016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090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9/5/2016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285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9/5/2016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092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9/5/2016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467157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9/5/2016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3267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9/5/2016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1875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9/5/2016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5472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6658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395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502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890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997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493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455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584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445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305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9/5/2016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4114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Control of extracellular vesicle </a:t>
            </a:r>
            <a:r>
              <a:rPr lang="en-AU" dirty="0" err="1" smtClean="0"/>
              <a:t>microRna</a:t>
            </a:r>
            <a:r>
              <a:rPr lang="en-AU" dirty="0" smtClean="0"/>
              <a:t> export in prostate cancer. 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380381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HnrNpk</a:t>
            </a:r>
            <a:r>
              <a:rPr lang="en-US" dirty="0" smtClean="0"/>
              <a:t> pull down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86070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Prostate cancer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9193" y="2124744"/>
            <a:ext cx="5142429" cy="3541714"/>
          </a:xfrm>
        </p:spPr>
        <p:txBody>
          <a:bodyPr/>
          <a:lstStyle/>
          <a:p>
            <a:r>
              <a:rPr lang="en-AU" dirty="0" smtClean="0"/>
              <a:t>Highest diagnosed cancer in men worldwide</a:t>
            </a:r>
          </a:p>
          <a:p>
            <a:r>
              <a:rPr lang="en-AU" dirty="0" smtClean="0"/>
              <a:t>Metastasis reduced 5 year survival to 29.3%</a:t>
            </a:r>
          </a:p>
          <a:p>
            <a:r>
              <a:rPr lang="en-AU" dirty="0" smtClean="0"/>
              <a:t>Bone metastasis leads to poor outcome. </a:t>
            </a:r>
          </a:p>
          <a:p>
            <a:endParaRPr lang="en-AU" dirty="0"/>
          </a:p>
        </p:txBody>
      </p:sp>
      <p:grpSp>
        <p:nvGrpSpPr>
          <p:cNvPr id="4" name="Group 3"/>
          <p:cNvGrpSpPr/>
          <p:nvPr/>
        </p:nvGrpSpPr>
        <p:grpSpPr>
          <a:xfrm>
            <a:off x="5951622" y="1138990"/>
            <a:ext cx="5487408" cy="5389325"/>
            <a:chOff x="4282838" y="1532127"/>
            <a:chExt cx="4742580" cy="5126201"/>
          </a:xfrm>
        </p:grpSpPr>
        <p:sp>
          <p:nvSpPr>
            <p:cNvPr id="5" name="Rectangle 4"/>
            <p:cNvSpPr/>
            <p:nvPr/>
          </p:nvSpPr>
          <p:spPr>
            <a:xfrm>
              <a:off x="7380312" y="6381329"/>
              <a:ext cx="1512168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AU" sz="1200" dirty="0" err="1" smtClean="0"/>
                <a:t>Ferlay</a:t>
              </a:r>
              <a:r>
                <a:rPr lang="en-AU" sz="1200" dirty="0" smtClean="0"/>
                <a:t> J et al. (2012). </a:t>
              </a:r>
              <a:endParaRPr lang="en-AU" sz="1200" dirty="0"/>
            </a:p>
          </p:txBody>
        </p:sp>
        <p:pic>
          <p:nvPicPr>
            <p:cNvPr id="6" name="Picture 6" descr="http://globocan.iarc.fr/old/Factsheets/populations/graphs/bc9001.png"/>
            <p:cNvPicPr>
              <a:picLocks noChangeAspect="1" noChangeArrowheads="1"/>
            </p:cNvPicPr>
            <p:nvPr/>
          </p:nvPicPr>
          <p:blipFill>
            <a:blip r:embed="rId2" cstate="print"/>
            <a:srcRect l="607" r="3030"/>
            <a:stretch>
              <a:fillRect/>
            </a:stretch>
          </p:blipFill>
          <p:spPr bwMode="auto">
            <a:xfrm>
              <a:off x="4283968" y="1556792"/>
              <a:ext cx="4741450" cy="4824537"/>
            </a:xfrm>
            <a:prstGeom prst="rect">
              <a:avLst/>
            </a:prstGeom>
            <a:noFill/>
          </p:spPr>
        </p:pic>
        <p:grpSp>
          <p:nvGrpSpPr>
            <p:cNvPr id="7" name="Group 6"/>
            <p:cNvGrpSpPr/>
            <p:nvPr/>
          </p:nvGrpSpPr>
          <p:grpSpPr>
            <a:xfrm>
              <a:off x="4282838" y="1532127"/>
              <a:ext cx="1700519" cy="432048"/>
              <a:chOff x="4282838" y="1532127"/>
              <a:chExt cx="1700519" cy="432048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4282838" y="1532127"/>
                <a:ext cx="1076520" cy="43204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0" name="Rectangle 9"/>
              <p:cNvSpPr/>
              <p:nvPr/>
            </p:nvSpPr>
            <p:spPr>
              <a:xfrm flipV="1">
                <a:off x="5320883" y="1532127"/>
                <a:ext cx="662474" cy="11772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1" name="Rectangle 10"/>
              <p:cNvSpPr/>
              <p:nvPr/>
            </p:nvSpPr>
            <p:spPr>
              <a:xfrm rot="5400000">
                <a:off x="5328393" y="1588887"/>
                <a:ext cx="355819" cy="29163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8" name="Straight Arrow Connector 7"/>
            <p:cNvCxnSpPr/>
            <p:nvPr/>
          </p:nvCxnSpPr>
          <p:spPr>
            <a:xfrm>
              <a:off x="4283968" y="1988840"/>
              <a:ext cx="1152128" cy="0"/>
            </a:xfrm>
            <a:prstGeom prst="straightConnector1">
              <a:avLst/>
            </a:prstGeom>
            <a:ln w="76200"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67348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331257"/>
            <a:ext cx="9905998" cy="1478570"/>
          </a:xfrm>
        </p:spPr>
        <p:txBody>
          <a:bodyPr/>
          <a:lstStyle/>
          <a:p>
            <a:r>
              <a:rPr lang="en-AU" sz="3200" dirty="0" smtClean="0"/>
              <a:t>Caveolin-1</a:t>
            </a:r>
            <a:r>
              <a:rPr lang="en-AU" dirty="0" smtClean="0"/>
              <a:t>: Biomarker of progression 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957137"/>
            <a:ext cx="6462546" cy="3834064"/>
          </a:xfrm>
        </p:spPr>
        <p:txBody>
          <a:bodyPr>
            <a:normAutofit/>
          </a:bodyPr>
          <a:lstStyle/>
          <a:p>
            <a:r>
              <a:rPr lang="en-AU" dirty="0" smtClean="0"/>
              <a:t>Caveolin-1 overexpressed in prostate cancer</a:t>
            </a:r>
          </a:p>
          <a:p>
            <a:r>
              <a:rPr lang="en-AU" dirty="0" smtClean="0"/>
              <a:t>Knockout caveolin-1 in prostate cancer reduces metastatic phenotype. </a:t>
            </a:r>
          </a:p>
          <a:p>
            <a:r>
              <a:rPr lang="en-AU" dirty="0" smtClean="0"/>
              <a:t>Cavin-1 expression also truncates metastasis. </a:t>
            </a:r>
          </a:p>
          <a:p>
            <a:r>
              <a:rPr lang="en-AU" dirty="0" smtClean="0"/>
              <a:t>Use model to assess the role of </a:t>
            </a:r>
            <a:r>
              <a:rPr lang="en-AU" dirty="0" err="1" smtClean="0"/>
              <a:t>caveolin</a:t>
            </a:r>
            <a:r>
              <a:rPr lang="en-AU" dirty="0" smtClean="0"/>
              <a:t> in cancer. </a:t>
            </a:r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 cstate="print"/>
          <a:srcRect b="3747"/>
          <a:stretch>
            <a:fillRect/>
          </a:stretch>
        </p:blipFill>
        <p:spPr bwMode="auto">
          <a:xfrm>
            <a:off x="8070293" y="1419379"/>
            <a:ext cx="3742471" cy="1937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6"/>
          <p:cNvPicPr>
            <a:picLocks noChangeAspect="1" noChangeArrowheads="1"/>
          </p:cNvPicPr>
          <p:nvPr/>
        </p:nvPicPr>
        <p:blipFill rotWithShape="1">
          <a:blip r:embed="rId3" cstate="print"/>
          <a:srcRect t="2092" b="3364"/>
          <a:stretch/>
        </p:blipFill>
        <p:spPr bwMode="auto">
          <a:xfrm>
            <a:off x="8070293" y="3356992"/>
            <a:ext cx="3742471" cy="33806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84171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2866" y="201423"/>
            <a:ext cx="9905998" cy="1478570"/>
          </a:xfrm>
        </p:spPr>
        <p:txBody>
          <a:bodyPr/>
          <a:lstStyle/>
          <a:p>
            <a:r>
              <a:rPr lang="en-AU" dirty="0" err="1" smtClean="0"/>
              <a:t>Evs</a:t>
            </a:r>
            <a:r>
              <a:rPr lang="en-AU" dirty="0" smtClean="0"/>
              <a:t> and microRNAs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2867" y="1679993"/>
            <a:ext cx="6109617" cy="4496218"/>
          </a:xfrm>
        </p:spPr>
        <p:txBody>
          <a:bodyPr>
            <a:normAutofit/>
          </a:bodyPr>
          <a:lstStyle/>
          <a:p>
            <a:r>
              <a:rPr lang="en-AU" dirty="0" smtClean="0"/>
              <a:t>EVs transfer biological material </a:t>
            </a:r>
            <a:r>
              <a:rPr lang="en-AU" dirty="0" err="1" smtClean="0"/>
              <a:t>intercellularly</a:t>
            </a:r>
            <a:r>
              <a:rPr lang="en-AU" dirty="0" smtClean="0"/>
              <a:t>. </a:t>
            </a:r>
          </a:p>
          <a:p>
            <a:r>
              <a:rPr lang="en-AU" dirty="0" smtClean="0"/>
              <a:t>Cavin-1 expressed in PC3 cell line modifies EV content.  </a:t>
            </a:r>
          </a:p>
          <a:p>
            <a:r>
              <a:rPr lang="en-AU" dirty="0" smtClean="0"/>
              <a:t>reduced EV export of </a:t>
            </a:r>
            <a:r>
              <a:rPr lang="en-AU" dirty="0" err="1" smtClean="0"/>
              <a:t>oncogmiR</a:t>
            </a:r>
            <a:r>
              <a:rPr lang="en-AU" dirty="0" smtClean="0"/>
              <a:t>: miR-148a</a:t>
            </a:r>
            <a:endParaRPr lang="en-AU" dirty="0"/>
          </a:p>
          <a:p>
            <a:r>
              <a:rPr lang="en-AU" dirty="0" smtClean="0"/>
              <a:t>But how?</a:t>
            </a:r>
          </a:p>
          <a:p>
            <a:endParaRPr lang="en-AU" dirty="0" smtClean="0"/>
          </a:p>
          <a:p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9887" y="1679993"/>
            <a:ext cx="3658111" cy="3238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283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4139"/>
            <a:ext cx="9905998" cy="1478570"/>
          </a:xfrm>
        </p:spPr>
        <p:txBody>
          <a:bodyPr/>
          <a:lstStyle/>
          <a:p>
            <a:r>
              <a:rPr lang="en-AU" dirty="0" smtClean="0"/>
              <a:t>Hypothesis and aims: 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796716"/>
            <a:ext cx="9905999" cy="399448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AU" dirty="0" smtClean="0"/>
              <a:t>Cavin-1 expression attenuates EV export of microRNAs by manipulating RNA-binding protein export. </a:t>
            </a:r>
          </a:p>
          <a:p>
            <a:pPr marL="0" indent="0" algn="ctr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 smtClean="0"/>
              <a:t>Aims: </a:t>
            </a:r>
          </a:p>
          <a:p>
            <a:pPr>
              <a:buFontTx/>
              <a:buChar char="-"/>
            </a:pPr>
            <a:r>
              <a:rPr lang="en-AU" dirty="0" smtClean="0"/>
              <a:t> Identify additional </a:t>
            </a:r>
            <a:r>
              <a:rPr lang="en-AU" dirty="0" err="1" smtClean="0"/>
              <a:t>miRs</a:t>
            </a:r>
            <a:r>
              <a:rPr lang="en-AU" dirty="0" smtClean="0"/>
              <a:t> that are modified by cavin-1</a:t>
            </a:r>
          </a:p>
          <a:p>
            <a:pPr>
              <a:buFontTx/>
              <a:buChar char="-"/>
            </a:pPr>
            <a:r>
              <a:rPr lang="en-AU" dirty="0"/>
              <a:t> </a:t>
            </a:r>
            <a:r>
              <a:rPr lang="en-AU" dirty="0" smtClean="0"/>
              <a:t>Identify RNA-binding proteins modified by cavin-1</a:t>
            </a:r>
          </a:p>
          <a:p>
            <a:pPr>
              <a:buFontTx/>
              <a:buChar char="-"/>
            </a:pPr>
            <a:r>
              <a:rPr lang="en-AU" dirty="0" smtClean="0"/>
              <a:t> Investigate the interaction between escort protein and </a:t>
            </a:r>
            <a:r>
              <a:rPr lang="en-AU" dirty="0" err="1" smtClean="0"/>
              <a:t>microrna</a:t>
            </a:r>
            <a:r>
              <a:rPr lang="en-AU" dirty="0" smtClean="0"/>
              <a:t>.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79307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248876"/>
            <a:ext cx="9905998" cy="1478570"/>
          </a:xfrm>
        </p:spPr>
        <p:txBody>
          <a:bodyPr/>
          <a:lstStyle/>
          <a:p>
            <a:r>
              <a:rPr lang="en-AU" dirty="0" err="1" smtClean="0"/>
              <a:t>Micrornas</a:t>
            </a:r>
            <a:r>
              <a:rPr lang="en-AU" dirty="0" smtClean="0"/>
              <a:t> selectively exported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097089"/>
            <a:ext cx="4023301" cy="3950786"/>
          </a:xfrm>
        </p:spPr>
        <p:txBody>
          <a:bodyPr>
            <a:normAutofit/>
          </a:bodyPr>
          <a:lstStyle/>
          <a:p>
            <a:r>
              <a:rPr lang="en-US" dirty="0" smtClean="0"/>
              <a:t>RNA-</a:t>
            </a:r>
            <a:r>
              <a:rPr lang="en-US" dirty="0" err="1" smtClean="0"/>
              <a:t>seq</a:t>
            </a:r>
            <a:r>
              <a:rPr lang="en-US" dirty="0" smtClean="0"/>
              <a:t> data revealed exported miR-148a, 200a, 30a, 19a, and 10b to be truncated by expression of cavin-1. </a:t>
            </a:r>
          </a:p>
          <a:p>
            <a:r>
              <a:rPr lang="en-US" dirty="0" smtClean="0"/>
              <a:t>These share roles in cancer progression. </a:t>
            </a:r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4713" y="1357803"/>
            <a:ext cx="5882698" cy="5003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7694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Exported </a:t>
            </a:r>
            <a:r>
              <a:rPr lang="en-AU" dirty="0" err="1" smtClean="0"/>
              <a:t>micrornas</a:t>
            </a:r>
            <a:r>
              <a:rPr lang="en-AU" dirty="0" smtClean="0"/>
              <a:t> share motif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752182"/>
            <a:ext cx="9905999" cy="3541714"/>
          </a:xfrm>
        </p:spPr>
        <p:txBody>
          <a:bodyPr/>
          <a:lstStyle/>
          <a:p>
            <a:r>
              <a:rPr lang="en-AU" dirty="0" smtClean="0"/>
              <a:t>Motif with </a:t>
            </a:r>
            <a:r>
              <a:rPr lang="en-AU" dirty="0" err="1" smtClean="0"/>
              <a:t>mirs</a:t>
            </a:r>
            <a:r>
              <a:rPr lang="en-AU" dirty="0" smtClean="0"/>
              <a:t> that it associates to.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93909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hnRNPK</a:t>
            </a:r>
            <a:r>
              <a:rPr lang="en-US" dirty="0" smtClean="0"/>
              <a:t> and its subcellular localization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CD9 overlap and ER overlap. </a:t>
            </a:r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2" y="2796381"/>
            <a:ext cx="6810375" cy="24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10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Hnrnpk</a:t>
            </a:r>
            <a:r>
              <a:rPr lang="en-US" dirty="0" smtClean="0"/>
              <a:t> </a:t>
            </a:r>
            <a:r>
              <a:rPr lang="en-US" dirty="0" err="1" smtClean="0"/>
              <a:t>colocalize</a:t>
            </a:r>
            <a:r>
              <a:rPr lang="en-US" dirty="0" smtClean="0"/>
              <a:t> with mir-148a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827496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863</TotalTime>
  <Words>213</Words>
  <Application>Microsoft Office PowerPoint</Application>
  <PresentationFormat>Widescreen</PresentationFormat>
  <Paragraphs>32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Tw Cen MT</vt:lpstr>
      <vt:lpstr>Circuit</vt:lpstr>
      <vt:lpstr>Control of extracellular vesicle microRna export in prostate cancer. </vt:lpstr>
      <vt:lpstr>Prostate cancer</vt:lpstr>
      <vt:lpstr>Caveolin-1: Biomarker of progression </vt:lpstr>
      <vt:lpstr>Evs and microRNAs</vt:lpstr>
      <vt:lpstr>Hypothesis and aims: </vt:lpstr>
      <vt:lpstr>Micrornas selectively exported</vt:lpstr>
      <vt:lpstr>Exported micrornas share motif</vt:lpstr>
      <vt:lpstr>hnRNPK and its subcellular localization</vt:lpstr>
      <vt:lpstr>Hnrnpk colocalize with mir-148a</vt:lpstr>
      <vt:lpstr>HnrNpk pull down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Harley Robinson </cp:lastModifiedBy>
  <cp:revision>31</cp:revision>
  <dcterms:created xsi:type="dcterms:W3CDTF">2016-08-23T08:27:43Z</dcterms:created>
  <dcterms:modified xsi:type="dcterms:W3CDTF">2016-09-05T06:20:28Z</dcterms:modified>
</cp:coreProperties>
</file>