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5"/>
  </p:notesMasterIdLst>
  <p:sldIdLst>
    <p:sldId id="256" r:id="rId2"/>
    <p:sldId id="257" r:id="rId3"/>
    <p:sldId id="258" r:id="rId4"/>
    <p:sldId id="279" r:id="rId5"/>
    <p:sldId id="259" r:id="rId6"/>
    <p:sldId id="260" r:id="rId7"/>
    <p:sldId id="261" r:id="rId8"/>
    <p:sldId id="270" r:id="rId9"/>
    <p:sldId id="262" r:id="rId10"/>
    <p:sldId id="269" r:id="rId11"/>
    <p:sldId id="281" r:id="rId12"/>
    <p:sldId id="263" r:id="rId13"/>
    <p:sldId id="271" r:id="rId14"/>
    <p:sldId id="264" r:id="rId15"/>
    <p:sldId id="272" r:id="rId16"/>
    <p:sldId id="265" r:id="rId17"/>
    <p:sldId id="273" r:id="rId18"/>
    <p:sldId id="274" r:id="rId19"/>
    <p:sldId id="275" r:id="rId20"/>
    <p:sldId id="266" r:id="rId21"/>
    <p:sldId id="277" r:id="rId22"/>
    <p:sldId id="26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42" y="103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1/11/2016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486399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05947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1/11/2016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1/11/2016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1/11/2016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1/11/2016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1/11/2016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1/11/2016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1/11/2016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1/11/2016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882186" y="1695962"/>
            <a:ext cx="5390866" cy="4031873"/>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r>
              <a:rPr lang="en-US" dirty="0"/>
              <a:t>Export proteins should:</a:t>
            </a:r>
          </a:p>
          <a:p>
            <a:pPr lvl="1"/>
            <a:r>
              <a:rPr lang="en-US" dirty="0"/>
              <a:t>Possess differential export due to cavin-1</a:t>
            </a:r>
          </a:p>
          <a:p>
            <a:pPr lvl="1"/>
            <a:r>
              <a:rPr lang="en-US" dirty="0"/>
              <a:t>Possess RNA binding ability</a:t>
            </a:r>
            <a:endParaRPr lang="en-AU" dirty="0"/>
          </a:p>
          <a:p>
            <a:pPr lvl="1"/>
            <a:r>
              <a:rPr lang="en-US" dirty="0"/>
              <a:t>Predicted to bind the exported </a:t>
            </a:r>
            <a:r>
              <a:rPr lang="en-US" dirty="0" err="1"/>
              <a:t>miRs</a:t>
            </a:r>
            <a:r>
              <a:rPr lang="en-US" dirty="0"/>
              <a:t>. </a:t>
            </a: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sp>
        <p:nvSpPr>
          <p:cNvPr id="7" name="Rectangle 6"/>
          <p:cNvSpPr/>
          <p:nvPr/>
        </p:nvSpPr>
        <p:spPr>
          <a:xfrm>
            <a:off x="5802086" y="4038600"/>
            <a:ext cx="5279571" cy="16892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normAutofit/>
          </a:bodyPr>
          <a:lstStyle/>
          <a:p>
            <a:r>
              <a:rPr lang="en-US" dirty="0" err="1"/>
              <a:t>hnRNPK</a:t>
            </a:r>
            <a:r>
              <a:rPr lang="en-US" dirty="0"/>
              <a:t> binds to miR-122 at AGUGUG region. 		</a:t>
            </a:r>
            <a:r>
              <a:rPr lang="en-US" sz="1200" dirty="0"/>
              <a:t>(Fan 2015)</a:t>
            </a:r>
            <a:endParaRPr lang="en-US" sz="1600" dirty="0"/>
          </a:p>
          <a:p>
            <a:pPr lvl="1"/>
            <a:r>
              <a:rPr lang="en-US" dirty="0"/>
              <a:t>FIMO prediction matches motif to this region (p=0.0435)</a:t>
            </a:r>
          </a:p>
          <a:p>
            <a:endParaRPr lang="en-US" dirty="0" smtClean="0"/>
          </a:p>
          <a:p>
            <a:r>
              <a:rPr lang="en-US" dirty="0" smtClean="0"/>
              <a:t>hnRNPA2B1 </a:t>
            </a:r>
            <a:r>
              <a:rPr lang="en-US" dirty="0" smtClean="0"/>
              <a:t>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lvl="1" indent="0">
              <a:buNone/>
            </a:pPr>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51695" y="195427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2941586" y="2501218"/>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7" name="TextBox 6"/>
          <p:cNvSpPr txBox="1"/>
          <p:nvPr/>
        </p:nvSpPr>
        <p:spPr>
          <a:xfrm rot="16200000">
            <a:off x="2492673" y="5095877"/>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376744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
        <p:nvSpPr>
          <p:cNvPr id="5" name="TextBox 4"/>
          <p:cNvSpPr txBox="1"/>
          <p:nvPr/>
        </p:nvSpPr>
        <p:spPr>
          <a:xfrm rot="16200000">
            <a:off x="827037" y="25107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6" name="TextBox 5"/>
          <p:cNvSpPr txBox="1"/>
          <p:nvPr/>
        </p:nvSpPr>
        <p:spPr>
          <a:xfrm rot="16200000">
            <a:off x="378124" y="51054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234341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
        <p:nvSpPr>
          <p:cNvPr id="8" name="TextBox 7"/>
          <p:cNvSpPr txBox="1"/>
          <p:nvPr/>
        </p:nvSpPr>
        <p:spPr>
          <a:xfrm rot="16200000">
            <a:off x="2594624" y="2500312"/>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3741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88002" y="528917"/>
            <a:ext cx="369333" cy="374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11488" y="528918"/>
            <a:ext cx="369333" cy="37682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Content Placeholder 3"/>
          <p:cNvPicPr>
            <a:picLocks noChangeAspect="1"/>
          </p:cNvPicPr>
          <p:nvPr/>
        </p:nvPicPr>
        <p:blipFill>
          <a:blip r:embed="rId2"/>
          <a:stretch>
            <a:fillRect/>
          </a:stretch>
        </p:blipFill>
        <p:spPr>
          <a:xfrm>
            <a:off x="6176869" y="869544"/>
            <a:ext cx="5302665" cy="3427657"/>
          </a:xfrm>
          <a:prstGeom prst="rect">
            <a:avLst/>
          </a:prstGeom>
        </p:spPr>
      </p:pic>
      <p:sp>
        <p:nvSpPr>
          <p:cNvPr id="2" name="Title 1"/>
          <p:cNvSpPr>
            <a:spLocks noGrp="1"/>
          </p:cNvSpPr>
          <p:nvPr>
            <p:ph type="title"/>
          </p:nvPr>
        </p:nvSpPr>
        <p:spPr>
          <a:xfrm>
            <a:off x="1073156" y="4779558"/>
            <a:ext cx="4544515" cy="1400530"/>
          </a:xfrm>
        </p:spPr>
        <p:txBody>
          <a:bodyPr/>
          <a:lstStyle/>
          <a:p>
            <a:r>
              <a:rPr lang="en-US" sz="2400" dirty="0" smtClean="0"/>
              <a:t>Scrambled 148a </a:t>
            </a:r>
            <a:r>
              <a:rPr lang="en-US" sz="2400" dirty="0" smtClean="0"/>
              <a:t>as control</a:t>
            </a:r>
            <a:r>
              <a:rPr lang="en-US" sz="2400" dirty="0" smtClean="0"/>
              <a:t>. Won’t </a:t>
            </a:r>
            <a:r>
              <a:rPr lang="en-US" sz="2400" dirty="0" smtClean="0"/>
              <a:t>bind </a:t>
            </a:r>
            <a:r>
              <a:rPr lang="en-US" sz="2400" dirty="0" err="1" smtClean="0"/>
              <a:t>hnRNPK</a:t>
            </a:r>
            <a:r>
              <a:rPr lang="en-US" sz="2400" dirty="0" smtClean="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3"/>
          <a:stretch>
            <a:fillRect/>
          </a:stretch>
        </p:blipFill>
        <p:spPr>
          <a:xfrm>
            <a:off x="982175" y="634428"/>
            <a:ext cx="5103713" cy="3662773"/>
          </a:xfrm>
          <a:prstGeom prst="rect">
            <a:avLst/>
          </a:prstGeom>
        </p:spPr>
      </p:pic>
      <p:pic>
        <p:nvPicPr>
          <p:cNvPr id="3" name="Picture 2"/>
          <p:cNvPicPr>
            <a:picLocks noChangeAspect="1"/>
          </p:cNvPicPr>
          <p:nvPr/>
        </p:nvPicPr>
        <p:blipFill>
          <a:blip r:embed="rId4"/>
          <a:stretch>
            <a:fillRect/>
          </a:stretch>
        </p:blipFill>
        <p:spPr>
          <a:xfrm>
            <a:off x="1073156" y="2645428"/>
            <a:ext cx="4951146" cy="1612336"/>
          </a:xfrm>
          <a:prstGeom prst="rect">
            <a:avLst/>
          </a:prstGeom>
        </p:spPr>
      </p:pic>
      <p:sp>
        <p:nvSpPr>
          <p:cNvPr id="7" name="TextBox 6"/>
          <p:cNvSpPr txBox="1"/>
          <p:nvPr/>
        </p:nvSpPr>
        <p:spPr>
          <a:xfrm rot="16200000">
            <a:off x="438837" y="140907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4988" y="322917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2" name="TextBox 11"/>
          <p:cNvSpPr txBox="1"/>
          <p:nvPr/>
        </p:nvSpPr>
        <p:spPr>
          <a:xfrm rot="16200000">
            <a:off x="5942632" y="140907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13" name="TextBox 12"/>
          <p:cNvSpPr txBox="1"/>
          <p:nvPr/>
        </p:nvSpPr>
        <p:spPr>
          <a:xfrm rot="16200000">
            <a:off x="5508783" y="322917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4" name="Title 1"/>
          <p:cNvSpPr txBox="1">
            <a:spLocks/>
          </p:cNvSpPr>
          <p:nvPr/>
        </p:nvSpPr>
        <p:spPr>
          <a:xfrm>
            <a:off x="6484616" y="4713376"/>
            <a:ext cx="534107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miR-589: ‘sampling’. </a:t>
            </a:r>
          </a:p>
          <a:p>
            <a:r>
              <a:rPr lang="en-US" sz="2400" dirty="0" smtClean="0"/>
              <a:t>No co-localization with </a:t>
            </a:r>
            <a:r>
              <a:rPr lang="en-US" sz="2400" dirty="0" err="1" smtClean="0"/>
              <a:t>hnRNPK</a:t>
            </a:r>
            <a:r>
              <a:rPr lang="en-US" sz="2400" dirty="0" smtClean="0"/>
              <a:t> or be found in puncta.</a:t>
            </a:r>
            <a:endParaRPr lang="en-AU" sz="2400" dirty="0"/>
          </a:p>
        </p:txBody>
      </p:sp>
      <p:sp>
        <p:nvSpPr>
          <p:cNvPr id="15" name="TextBox 14"/>
          <p:cNvSpPr txBox="1"/>
          <p:nvPr/>
        </p:nvSpPr>
        <p:spPr>
          <a:xfrm>
            <a:off x="6176869" y="528918"/>
            <a:ext cx="5302665"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
        <p:nvSpPr>
          <p:cNvPr id="17" name="TextBox 16"/>
          <p:cNvSpPr txBox="1"/>
          <p:nvPr/>
        </p:nvSpPr>
        <p:spPr>
          <a:xfrm>
            <a:off x="980821" y="531283"/>
            <a:ext cx="5117998"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Tree>
    <p:extLst>
      <p:ext uri="{BB962C8B-B14F-4D97-AF65-F5344CB8AC3E}">
        <p14:creationId xmlns:p14="http://schemas.microsoft.com/office/powerpoint/2010/main" val="1597688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63008760"/>
              </p:ext>
            </p:extLst>
          </p:nvPr>
        </p:nvGraphicFramePr>
        <p:xfrm>
          <a:off x="6847115" y="1610560"/>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AU" dirty="0"/>
          </a:p>
        </p:txBody>
      </p:sp>
      <p:sp>
        <p:nvSpPr>
          <p:cNvPr id="8" name="Content Placeholder 7"/>
          <p:cNvSpPr>
            <a:spLocks noGrp="1"/>
          </p:cNvSpPr>
          <p:nvPr>
            <p:ph idx="1"/>
          </p:nvPr>
        </p:nvSpPr>
        <p:spPr>
          <a:xfrm>
            <a:off x="4954402" y="4023094"/>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736418" y="1434374"/>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brings </a:t>
            </a:r>
            <a:r>
              <a:rPr lang="en-AU" sz="2200" dirty="0" err="1">
                <a:solidFill>
                  <a:srgbClr val="FFFF00"/>
                </a:solidFill>
              </a:rPr>
              <a:t>miR</a:t>
            </a:r>
            <a:r>
              <a:rPr lang="en-AU" sz="2200" dirty="0">
                <a:solidFill>
                  <a:srgbClr val="FFFF00"/>
                </a:solidFill>
              </a:rPr>
              <a:t> targets 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err="1">
                <a:solidFill>
                  <a:srgbClr val="FFFF00"/>
                </a:solidFill>
              </a:rPr>
              <a:t>miR</a:t>
            </a:r>
            <a:r>
              <a:rPr lang="en-AU" sz="2200" dirty="0">
                <a:solidFill>
                  <a:srgbClr val="FFFF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2021887"/>
            <a:ext cx="4306889" cy="4195481"/>
          </a:xfrm>
        </p:spPr>
        <p:txBody>
          <a:bodyPr>
            <a:normAutofit/>
          </a:bodyPr>
          <a:lstStyle/>
          <a:p>
            <a:r>
              <a:rPr lang="en-US" dirty="0" smtClean="0"/>
              <a:t>Selective vs sampling export.</a:t>
            </a:r>
          </a:p>
          <a:p>
            <a:endParaRPr lang="en-US" dirty="0" smtClean="0"/>
          </a:p>
          <a:p>
            <a:r>
              <a:rPr lang="en-US" dirty="0" smtClean="0"/>
              <a:t>3 replicates prepared by Jayde </a:t>
            </a:r>
            <a:r>
              <a:rPr lang="en-US" dirty="0" err="1" smtClean="0"/>
              <a:t>Ruelcke</a:t>
            </a:r>
            <a:endParaRPr lang="en-US" dirty="0" smtClean="0"/>
          </a:p>
          <a:p>
            <a:endParaRPr lang="en-US" dirty="0" smtClean="0"/>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108795" y="1682958"/>
            <a:ext cx="4817659" cy="2759730"/>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8200</TotalTime>
  <Words>1222</Words>
  <Application>Microsoft Office PowerPoint</Application>
  <PresentationFormat>Widescreen</PresentationFormat>
  <Paragraphs>224</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 in EVs</vt:lpstr>
      <vt:lpstr>PowerPoint Presentation</vt:lpstr>
      <vt:lpstr>Aim 1. Identify miRNAs exported in this system</vt:lpstr>
      <vt:lpstr>MicroRNAs are selectively exported</vt:lpstr>
      <vt:lpstr>RT-qPCR validation</vt:lpstr>
      <vt:lpstr>Aim 2. Identify candidate export protein</vt:lpstr>
      <vt:lpstr>Distribution of miR export</vt:lpstr>
      <vt:lpstr>Motifs enriched in exported microRNAs</vt:lpstr>
      <vt:lpstr>Quantitative proteomics of EVs</vt:lpstr>
      <vt:lpstr>hnRNPK: viable export protein</vt:lpstr>
      <vt:lpstr>Subcellular localization of hnRNPK modified</vt:lpstr>
      <vt:lpstr>hnRNPK changes between MVB and ER</vt:lpstr>
      <vt:lpstr>hnRNPK in ER in cavin-1 cells</vt:lpstr>
      <vt:lpstr>Aim 3. Investigate the interaction between export protein and microRNA.    microRNA in situ hybridization</vt:lpstr>
      <vt:lpstr>hnRNPK co-localizes with miR-148a</vt:lpstr>
      <vt:lpstr>Scrambled 148a as control. Won’t bind hnRNPK or localize to nucleolus </vt:lpstr>
      <vt:lpstr>hnRNPK co-localizes with miR-148a, but does it bind?</vt:lpstr>
      <vt:lpstr>Conclusion and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132</cp:revision>
  <dcterms:created xsi:type="dcterms:W3CDTF">2016-09-13T09:36:59Z</dcterms:created>
  <dcterms:modified xsi:type="dcterms:W3CDTF">2016-11-01T06:32:56Z</dcterms:modified>
</cp:coreProperties>
</file>