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57" d="100"/>
          <a:sy n="57" d="100"/>
        </p:scale>
        <p:origin x="9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3" y="2528479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9584" y="4159731"/>
            <a:ext cx="539026" cy="45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4460" y="467531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kits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660811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10826" y="4124596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45134" y="4627716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62655" y="4124595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39982" y="4159731"/>
            <a:ext cx="530828" cy="43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5562" y="5959425"/>
            <a:ext cx="1021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results: Combination of selective and non-selectively exported miRNAs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total 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" y="2719637"/>
            <a:ext cx="7674062" cy="3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836" y="3074801"/>
            <a:ext cx="363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Cells transfected with biotinylated</a:t>
            </a:r>
            <a:r>
              <a:rPr lang="en-AU" sz="24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Novel mechanism of lipid raft activity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Understanding underlying mechanisms surrounding miRNAs</a:t>
            </a:r>
          </a:p>
          <a:p>
            <a:endParaRPr lang="en-US" sz="2400" dirty="0" smtClean="0"/>
          </a:p>
          <a:p>
            <a:r>
              <a:rPr lang="en-US" sz="2400" dirty="0" smtClean="0"/>
              <a:t>MicroRNAs exported within EVs have been linked to cancer metastasis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8106" y="1690688"/>
            <a:ext cx="3584777" cy="4630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5976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Binding to target mRNA decreases protein function by RISC inhibition and degradation </a:t>
            </a:r>
            <a:r>
              <a:rPr lang="en-US" sz="1200" dirty="0" smtClean="0"/>
              <a:t>(Gregory </a:t>
            </a:r>
            <a:r>
              <a:rPr lang="en-US" sz="1200" i="1" dirty="0" smtClean="0"/>
              <a:t>et al. </a:t>
            </a:r>
            <a:r>
              <a:rPr lang="en-US" sz="1200" dirty="0" smtClean="0"/>
              <a:t>2005)</a:t>
            </a:r>
            <a:endParaRPr lang="en-US" sz="2200" dirty="0" smtClean="0"/>
          </a:p>
          <a:p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Export of microRNAs (</a:t>
            </a:r>
            <a:r>
              <a:rPr lang="en-US" sz="2200" dirty="0" err="1" smtClean="0"/>
              <a:t>miRs</a:t>
            </a:r>
            <a:r>
              <a:rPr lang="en-US" sz="2200" dirty="0" smtClean="0"/>
              <a:t>, miRNAs)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 Cardiac homeostasis </a:t>
            </a:r>
            <a:r>
              <a:rPr lang="en-US" sz="1200" dirty="0" smtClean="0"/>
              <a:t>(Simons &amp; Simons 2002)</a:t>
            </a:r>
            <a:endParaRPr lang="en-US" sz="2200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Diabetes </a:t>
            </a:r>
            <a:r>
              <a:rPr lang="en-US" sz="1200" dirty="0" smtClean="0"/>
              <a:t>(Cohen </a:t>
            </a:r>
            <a:r>
              <a:rPr lang="en-US" sz="1200" i="1" dirty="0" smtClean="0"/>
              <a:t>et al </a:t>
            </a:r>
            <a:r>
              <a:rPr lang="en-US" sz="1200" dirty="0" smtClean="0"/>
              <a:t>2003)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200" dirty="0"/>
              <a:t>C</a:t>
            </a:r>
            <a:r>
              <a:rPr lang="en-US" sz="2200" dirty="0" smtClean="0"/>
              <a:t>ancer metastasis </a:t>
            </a:r>
            <a:r>
              <a:rPr lang="en-US" sz="1200" dirty="0" smtClean="0"/>
              <a:t>(Falcone </a:t>
            </a:r>
            <a:r>
              <a:rPr lang="en-US" sz="1200" i="1" dirty="0" smtClean="0"/>
              <a:t>et al</a:t>
            </a:r>
            <a:r>
              <a:rPr lang="en-US" sz="1200" dirty="0" smtClean="0"/>
              <a:t> 2015)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401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Surface contains homing proteins to allow for cell 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</a:t>
            </a:r>
            <a:r>
              <a:rPr lang="en-US" b="1" dirty="0" smtClean="0">
                <a:solidFill>
                  <a:schemeClr val="bg1"/>
                </a:solidFill>
              </a:rPr>
              <a:t>Sorting </a:t>
            </a:r>
            <a:r>
              <a:rPr lang="en-US" b="1" dirty="0" smtClean="0">
                <a:solidFill>
                  <a:schemeClr val="bg1"/>
                </a:solidFill>
              </a:rPr>
              <a:t>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 smtClean="0"/>
              <a:t>longer </a:t>
            </a:r>
            <a:r>
              <a:rPr lang="en-US" dirty="0" smtClean="0"/>
              <a:t>considered entirely </a:t>
            </a:r>
            <a:r>
              <a:rPr lang="en-US" dirty="0" smtClean="0"/>
              <a:t>true.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9153" y="3349625"/>
            <a:ext cx="65701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  <a:r>
              <a:rPr lang="en-US" dirty="0" smtClean="0"/>
              <a:t>(</a:t>
            </a:r>
            <a:r>
              <a:rPr lang="en-US" dirty="0" err="1" smtClean="0"/>
              <a:t>Leyt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2007; </a:t>
            </a:r>
            <a:r>
              <a:rPr lang="en-US" dirty="0" err="1" smtClean="0"/>
              <a:t>Trajkovic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2008; </a:t>
            </a:r>
            <a:r>
              <a:rPr lang="en-US" dirty="0" err="1" smtClean="0"/>
              <a:t>Phuyal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2014)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Re-distribution of lipid raft cholesterol correlates to protein and miRNA EV content. </a:t>
            </a:r>
            <a:r>
              <a:rPr lang="en-US" dirty="0" smtClean="0"/>
              <a:t>(</a:t>
            </a:r>
            <a:r>
              <a:rPr lang="en-US" dirty="0" err="1" smtClean="0"/>
              <a:t>Inder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2012, 2014)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Advanced Prostate Cancer Cell Line: PC3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Caveolin-1 expression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</a:t>
            </a:r>
            <a:r>
              <a:rPr lang="en-AU" sz="2400" dirty="0" smtClean="0"/>
              <a:t>Cavin-1 </a:t>
            </a:r>
            <a:r>
              <a:rPr lang="en-AU" sz="2400" dirty="0"/>
              <a:t>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74" y="1690688"/>
            <a:ext cx="3533425" cy="4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582275"/>
          </a:xfrm>
        </p:spPr>
        <p:txBody>
          <a:bodyPr>
            <a:normAutofit/>
          </a:bodyPr>
          <a:lstStyle/>
          <a:p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929" y="47921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by activity of RNA binding proteins within lipid rafts.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miRNAs that are selectively exported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Bioinformatics</a:t>
            </a:r>
          </a:p>
          <a:p>
            <a:r>
              <a:rPr lang="en-AU" sz="2200" dirty="0" smtClean="0"/>
              <a:t>Previous miRNA-</a:t>
            </a:r>
            <a:r>
              <a:rPr lang="en-AU" sz="2200" dirty="0" err="1" smtClean="0"/>
              <a:t>seq</a:t>
            </a:r>
            <a:r>
              <a:rPr lang="en-AU" sz="2200" dirty="0" smtClean="0"/>
              <a:t> data compiled for cell and EV fraction of PC3 GFP cells and PC3 cavin-1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672"/>
              </p:ext>
            </p:extLst>
          </p:nvPr>
        </p:nvGraphicFramePr>
        <p:xfrm>
          <a:off x="2037507" y="4191675"/>
          <a:ext cx="7551554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3759"/>
                <a:gridCol w="1339594"/>
                <a:gridCol w="980085"/>
                <a:gridCol w="1441803"/>
                <a:gridCol w="1094547"/>
                <a:gridCol w="718807"/>
                <a:gridCol w="718807"/>
                <a:gridCol w="784152"/>
              </a:tblGrid>
              <a:tr h="218653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4730</TotalTime>
  <Words>787</Words>
  <Application>Microsoft Office PowerPoint</Application>
  <PresentationFormat>Widescreen</PresentationFormat>
  <Paragraphs>154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Selective export of microRNA via extracellular vesicles</vt:lpstr>
      <vt:lpstr> microRNAs</vt:lpstr>
      <vt:lpstr>Extracellular Vesicles</vt:lpstr>
      <vt:lpstr>Current miRNA Cargo Sorting Mechanisms.</vt:lpstr>
      <vt:lpstr>Lipid Rafts Affecting Cargo Sorting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104</cp:revision>
  <dcterms:created xsi:type="dcterms:W3CDTF">2016-03-07T05:42:49Z</dcterms:created>
  <dcterms:modified xsi:type="dcterms:W3CDTF">2016-03-16T10:20:30Z</dcterms:modified>
</cp:coreProperties>
</file>