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79" r:id="rId4"/>
    <p:sldId id="283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88" r:id="rId15"/>
    <p:sldId id="268" r:id="rId16"/>
    <p:sldId id="269" r:id="rId17"/>
    <p:sldId id="270" r:id="rId18"/>
    <p:sldId id="271" r:id="rId19"/>
    <p:sldId id="289" r:id="rId20"/>
    <p:sldId id="272" r:id="rId21"/>
    <p:sldId id="273" r:id="rId22"/>
    <p:sldId id="281" r:id="rId23"/>
    <p:sldId id="282" r:id="rId24"/>
    <p:sldId id="290" r:id="rId25"/>
    <p:sldId id="285" r:id="rId26"/>
    <p:sldId id="286" r:id="rId27"/>
    <p:sldId id="291" r:id="rId28"/>
    <p:sldId id="287" r:id="rId29"/>
    <p:sldId id="292" r:id="rId30"/>
    <p:sldId id="284" r:id="rId3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3200" kern="1200">
        <a:solidFill>
          <a:schemeClr val="tx1"/>
        </a:solidFill>
        <a:latin typeface="OUP Argo Light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3200" kern="1200">
        <a:solidFill>
          <a:schemeClr val="tx1"/>
        </a:solidFill>
        <a:latin typeface="OUP Argo Light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3200" kern="1200">
        <a:solidFill>
          <a:schemeClr val="tx1"/>
        </a:solidFill>
        <a:latin typeface="OUP Argo Light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3200" kern="1200">
        <a:solidFill>
          <a:schemeClr val="tx1"/>
        </a:solidFill>
        <a:latin typeface="OUP Argo Light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3200" kern="1200">
        <a:solidFill>
          <a:schemeClr val="tx1"/>
        </a:solidFill>
        <a:latin typeface="OUP Argo Light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OUP Argo Light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OUP Argo Light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OUP Argo Light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OUP Argo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9933"/>
    <a:srgbClr val="6699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66343" autoAdjust="0"/>
  </p:normalViewPr>
  <p:slideViewPr>
    <p:cSldViewPr>
      <p:cViewPr varScale="1">
        <p:scale>
          <a:sx n="58" d="100"/>
          <a:sy n="58" d="100"/>
        </p:scale>
        <p:origin x="-216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6258" cy="52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01" tIns="44700" rIns="89401" bIns="447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136" y="0"/>
            <a:ext cx="2966258" cy="52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01" tIns="44700" rIns="89401" bIns="447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7459"/>
            <a:ext cx="2966258" cy="52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01" tIns="44700" rIns="89401" bIns="447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136" y="9417459"/>
            <a:ext cx="2966258" cy="52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01" tIns="44700" rIns="89401" bIns="447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8EA3D5-BF32-47BB-911E-AB677D77F5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363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75" cy="49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01" tIns="44700" rIns="89401" bIns="447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6" y="0"/>
            <a:ext cx="2946175" cy="49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01" tIns="44700" rIns="89401" bIns="447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4958"/>
            <a:ext cx="5438140" cy="446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01" tIns="44700" rIns="89401" bIns="44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360"/>
            <a:ext cx="2946175" cy="49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01" tIns="44700" rIns="89401" bIns="447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6" y="9428360"/>
            <a:ext cx="2946175" cy="49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01" tIns="44700" rIns="89401" bIns="447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EADEB0C-D540-43EB-B047-06A0ABCE01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4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8685D-2359-418B-8EC0-5C959FB3CA8C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871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DA670-F38B-4EFD-BAEA-14750713C027}" type="slidenum">
              <a:rPr lang="en-AU" smtClean="0"/>
              <a:pPr/>
              <a:t>15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773854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049B69-2A77-49EF-92B6-47C998C6299A}" type="slidenum">
              <a:rPr lang="en-AU" smtClean="0"/>
              <a:pPr/>
              <a:t>17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614993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D59A8-EA53-4784-910B-0822F4098E5A}" type="slidenum">
              <a:rPr lang="en-AU" smtClean="0"/>
              <a:pPr/>
              <a:t>18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541285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F27FB-FE0C-4A09-8A34-3D9F097331EF}" type="slidenum">
              <a:rPr lang="en-AU" smtClean="0"/>
              <a:pPr/>
              <a:t>20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432450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18F04-6C3C-4A28-9A2A-151D0A02DCB4}" type="slidenum">
              <a:rPr lang="en-AU" smtClean="0"/>
              <a:pPr/>
              <a:t>21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89218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AU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000BD-EA94-4D6E-A412-3E90AF6AA70F}" type="slidenum">
              <a:rPr lang="en-AU" smtClean="0"/>
              <a:pPr/>
              <a:t>5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83757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07EAFB-030F-4E68-82D5-1F44D697D1E0}" type="slidenum">
              <a:rPr lang="en-AU" smtClean="0"/>
              <a:pPr/>
              <a:t>6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7382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3C83F-4E0C-419F-B7BD-4C1A3B1A131C}" type="slidenum">
              <a:rPr lang="en-AU" smtClean="0"/>
              <a:pPr/>
              <a:t>8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93452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A7264-FEF8-42E6-9400-30A123E6525D}" type="slidenum">
              <a:rPr lang="en-AU" smtClean="0"/>
              <a:pPr/>
              <a:t>9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87766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79A35-330B-4ECD-9241-C44D9189D345}" type="slidenum">
              <a:rPr lang="en-AU" smtClean="0"/>
              <a:pPr/>
              <a:t>10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23957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150D0-90E3-4B02-97D7-E340FCE6AA88}" type="slidenum">
              <a:rPr lang="en-AU" smtClean="0"/>
              <a:pPr/>
              <a:t>11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87907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445F6-31E7-4D26-BA6E-A40884093B8F}" type="slidenum">
              <a:rPr lang="en-AU" smtClean="0"/>
              <a:pPr/>
              <a:t>12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99770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FD5C5-D438-4E7B-82E7-12662BC33A01}" type="slidenum">
              <a:rPr lang="en-AU" smtClean="0"/>
              <a:pPr/>
              <a:t>13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4157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35F44725-7748-4BA3-A1B7-0F626A723BFC}" type="datetimeFigureOut">
              <a:rPr lang="en-US" smtClean="0"/>
              <a:pPr>
                <a:defRPr/>
              </a:pPr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B3CA931-7DE0-48AD-A143-3B29071696A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058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1521A-0A1C-4883-80AC-DA18CBB96535}" type="datetimeFigureOut">
              <a:rPr lang="en-US" smtClean="0"/>
              <a:pPr>
                <a:defRPr/>
              </a:pPr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3997F-1862-4C5A-BB7F-BDD522A7A89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24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3A91A1-71E3-4F5E-8821-A8B47DB0119D}" type="datetimeFigureOut">
              <a:rPr lang="en-US" smtClean="0"/>
              <a:pPr>
                <a:defRPr/>
              </a:pPr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235A1-BCC1-4EF3-B5E4-67AD01648AC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C4C68-ABDD-4D36-9263-17B45896FF8E}" type="datetimeFigureOut">
              <a:rPr lang="en-US" smtClean="0"/>
              <a:pPr>
                <a:defRPr/>
              </a:pPr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A46A-5CAC-4299-B5BA-7BA171C30A0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72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84870AB-9279-4D89-87C9-1F11CB86952F}" type="datetimeFigureOut">
              <a:rPr lang="en-US" smtClean="0"/>
              <a:pPr>
                <a:defRPr/>
              </a:pPr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34BCD3-2B86-45EF-9019-80BB55C04B0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333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12C94C-6818-4D46-A020-F053C3809042}" type="datetimeFigureOut">
              <a:rPr lang="en-US" smtClean="0"/>
              <a:pPr>
                <a:defRPr/>
              </a:pPr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7657E-5F62-4005-8320-F20A8BDCC88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807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65D38-63CE-4F96-A03A-6425241DCA55}" type="datetimeFigureOut">
              <a:rPr lang="en-US" smtClean="0"/>
              <a:pPr>
                <a:defRPr/>
              </a:pPr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2C871-916A-4720-81A0-455203596AA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604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BC98F-BE01-44A6-9216-16E33A6B8F3E}" type="datetimeFigureOut">
              <a:rPr lang="en-US" smtClean="0"/>
              <a:pPr>
                <a:defRPr/>
              </a:pPr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DE1C8A-3799-466E-9743-4BC803A2A9E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B9B53F-DF59-4643-B4AA-30DDA76C8BA7}" type="datetimeFigureOut">
              <a:rPr lang="en-US" smtClean="0"/>
              <a:pPr>
                <a:defRPr/>
              </a:pPr>
              <a:t>8/8/2016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ECD53-F231-40A1-AACE-E248B1F814A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49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pPr>
              <a:defRPr/>
            </a:pPr>
            <a:fld id="{7E25CEDC-621D-4E24-9B8E-15839E373436}" type="datetimeFigureOut">
              <a:rPr lang="en-US" smtClean="0"/>
              <a:pPr>
                <a:defRPr/>
              </a:pPr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pPr>
              <a:defRPr/>
            </a:pPr>
            <a:fld id="{43F38074-C6F5-40F0-9622-9CE5B705D3A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4334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pPr>
              <a:defRPr/>
            </a:pPr>
            <a:fld id="{35F9F8B7-478D-4577-A586-792856278DBB}" type="datetimeFigureOut">
              <a:rPr lang="en-US" smtClean="0"/>
              <a:pPr>
                <a:defRPr/>
              </a:pPr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pPr>
              <a:defRPr/>
            </a:pPr>
            <a:fld id="{6992B38B-25C6-461C-B3C4-D358D56D61C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15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27A218D-7A2F-4A84-99B9-419035BB03AC}" type="datetimeFigureOut">
              <a:rPr lang="en-US" smtClean="0"/>
              <a:pPr>
                <a:defRPr/>
              </a:pPr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1B1C7CB0-18F3-4C4E-94BB-B99B090CF8E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1559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594">
          <p15:clr>
            <a:srgbClr val="F26B43"/>
          </p15:clr>
        </p15:guide>
        <p15:guide id="4294967295" pos="54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025" y="1930637"/>
            <a:ext cx="8315356" cy="1800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CMN130 </a:t>
            </a:r>
            <a:br>
              <a:rPr lang="en-US" sz="4000" dirty="0" smtClean="0"/>
            </a:br>
            <a:r>
              <a:rPr lang="en-US" sz="4000" dirty="0" smtClean="0"/>
              <a:t>Introduction to Journalism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2988558"/>
            <a:ext cx="6034030" cy="742279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Week 3</a:t>
            </a:r>
          </a:p>
          <a:p>
            <a:r>
              <a:rPr lang="en-US" sz="2400" dirty="0" smtClean="0"/>
              <a:t>Intro writing and </a:t>
            </a:r>
          </a:p>
          <a:p>
            <a:r>
              <a:rPr lang="en-US" sz="2400" dirty="0" smtClean="0"/>
              <a:t>story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 example of a poor intro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Gil Gibson spent yesterday afternoon surrounded by children in a schoolyard, which was no great novelty given that he works as a school bus driver.</a:t>
            </a:r>
          </a:p>
          <a:p>
            <a:endParaRPr lang="en-AU" sz="2800" dirty="0" smtClean="0"/>
          </a:p>
          <a:p>
            <a:r>
              <a:rPr lang="en-AU" sz="2800" dirty="0" smtClean="0"/>
              <a:t>Residents of Katherine Schweitzer’s apartment block in the upmarket Brisbane suburb of Paddington were used to surprises.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Vague intros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3600" dirty="0" smtClean="0"/>
              <a:t>Sunshine Coast Regional Council last night discussed ways to reduce vandalism.</a:t>
            </a:r>
          </a:p>
          <a:p>
            <a:endParaRPr lang="en-AU" sz="3600" dirty="0" smtClean="0"/>
          </a:p>
          <a:p>
            <a:r>
              <a:rPr lang="en-AU" sz="3600" dirty="0" smtClean="0"/>
              <a:t>Refugee advocates this morning struck a heavy blow against the Turnbull government’s off-shore processing policy.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Obvious intros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Queensland Police are investigating a murder at Glass House Mountains.</a:t>
            </a:r>
          </a:p>
          <a:p>
            <a:pPr marL="0" indent="0">
              <a:buNone/>
            </a:pPr>
            <a:r>
              <a:rPr lang="en-AU" sz="2800" dirty="0" smtClean="0"/>
              <a:t>(It would be a story if they weren’t investigating it!!)</a:t>
            </a:r>
          </a:p>
          <a:p>
            <a:endParaRPr lang="en-AU" sz="2800" dirty="0"/>
          </a:p>
          <a:p>
            <a:r>
              <a:rPr lang="en-AU" sz="2800" dirty="0" smtClean="0"/>
              <a:t>Sunshine Coast Mayor Mark Jamieson spoke at a press conference he called about a rate rise.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Sensational intros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4904"/>
            <a:ext cx="8229600" cy="4525963"/>
          </a:xfrm>
        </p:spPr>
        <p:txBody>
          <a:bodyPr/>
          <a:lstStyle/>
          <a:p>
            <a:r>
              <a:rPr lang="en-AU" sz="2800" dirty="0" smtClean="0"/>
              <a:t>An horrific assault shocked Alice Springs last night, leaving its residents in the grip of fear.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Deliver on your promises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Make sure you can deliver on the promises made in the intro!!! Your reader won’t forgive you if you don’t.</a:t>
            </a:r>
          </a:p>
          <a:p>
            <a:endParaRPr lang="en-AU" dirty="0" smtClean="0"/>
          </a:p>
          <a:p>
            <a:r>
              <a:rPr lang="en-AU" dirty="0" smtClean="0"/>
              <a:t>This means that if you mention something in the intro, you must back it up in the body of your story.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442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Qualities of a good intro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sz="3200" dirty="0" smtClean="0"/>
              <a:t>Gets to the point quickly</a:t>
            </a:r>
          </a:p>
          <a:p>
            <a:r>
              <a:rPr lang="en-AU" sz="3200" dirty="0" smtClean="0"/>
              <a:t>Is simple</a:t>
            </a:r>
          </a:p>
          <a:p>
            <a:r>
              <a:rPr lang="en-AU" sz="3200" dirty="0" smtClean="0"/>
              <a:t>Grabs attention</a:t>
            </a:r>
          </a:p>
          <a:p>
            <a:r>
              <a:rPr lang="en-AU" sz="3200" dirty="0" smtClean="0"/>
              <a:t>Makes sense</a:t>
            </a:r>
          </a:p>
          <a:p>
            <a:r>
              <a:rPr lang="en-AU" sz="3200" dirty="0" smtClean="0"/>
              <a:t>Does not overwhelm with too much information</a:t>
            </a:r>
          </a:p>
          <a:p>
            <a:r>
              <a:rPr lang="en-AU" sz="3200" dirty="0" smtClean="0"/>
              <a:t>Is catchy, sometimes quirky, but not smart or too clever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/>
              <a:t>Rules for writing a strong intro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Autofit/>
          </a:bodyPr>
          <a:lstStyle/>
          <a:p>
            <a:r>
              <a:rPr lang="en-AU" sz="3200" dirty="0" smtClean="0"/>
              <a:t>As a general rule news story intros should be </a:t>
            </a:r>
            <a:r>
              <a:rPr lang="en-AU" sz="3200" b="1" dirty="0" smtClean="0"/>
              <a:t>a single sentence </a:t>
            </a:r>
            <a:r>
              <a:rPr lang="en-AU" sz="3200" dirty="0" smtClean="0"/>
              <a:t>in a stand-alone paragraph ranging from 20 to 25 words. </a:t>
            </a:r>
          </a:p>
          <a:p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2800" dirty="0" smtClean="0"/>
              <a:t>(In news, press enter after each full stop!!)</a:t>
            </a:r>
          </a:p>
          <a:p>
            <a:endParaRPr lang="en-AU" sz="2800" dirty="0" smtClean="0"/>
          </a:p>
          <a:p>
            <a:r>
              <a:rPr lang="en-AU" sz="3200" dirty="0" smtClean="0"/>
              <a:t>An intro can be shorter but rarely longer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8328"/>
            <a:ext cx="8686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4400" dirty="0" smtClean="0"/>
              <a:t>More “rules” for strong intros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707300" y="1481328"/>
            <a:ext cx="8229600" cy="5116024"/>
          </a:xfrm>
        </p:spPr>
        <p:txBody>
          <a:bodyPr>
            <a:normAutofit lnSpcReduction="10000"/>
          </a:bodyPr>
          <a:lstStyle/>
          <a:p>
            <a:r>
              <a:rPr lang="en-AU" sz="3200" dirty="0" smtClean="0"/>
              <a:t>Do not beat up, promising more than a story can deliver</a:t>
            </a:r>
          </a:p>
          <a:p>
            <a:r>
              <a:rPr lang="en-AU" sz="3200" dirty="0" smtClean="0"/>
              <a:t>Avoid intros that begin with long or boring words</a:t>
            </a:r>
          </a:p>
          <a:p>
            <a:r>
              <a:rPr lang="en-AU" sz="3200" dirty="0" smtClean="0"/>
              <a:t>Use active voice</a:t>
            </a:r>
          </a:p>
          <a:p>
            <a:r>
              <a:rPr lang="en-AU" sz="3200" dirty="0" smtClean="0"/>
              <a:t>Sum up the story - Imagine how you would explain a story verbally</a:t>
            </a:r>
          </a:p>
          <a:p>
            <a:r>
              <a:rPr lang="en-AU" sz="3200" dirty="0" smtClean="0"/>
              <a:t>Don’t begin with the ‘when’</a:t>
            </a:r>
          </a:p>
          <a:p>
            <a:r>
              <a:rPr lang="en-AU" sz="3200" dirty="0" smtClean="0"/>
              <a:t>Have a ‘hook’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Different types of intros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2564904"/>
            <a:ext cx="7467600" cy="35283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600" dirty="0" smtClean="0"/>
              <a:t>Direct</a:t>
            </a:r>
          </a:p>
          <a:p>
            <a:pPr>
              <a:lnSpc>
                <a:spcPct val="90000"/>
              </a:lnSpc>
            </a:pPr>
            <a:r>
              <a:rPr lang="en-AU" sz="3600" dirty="0" smtClean="0"/>
              <a:t>Attribution</a:t>
            </a:r>
          </a:p>
          <a:p>
            <a:pPr>
              <a:lnSpc>
                <a:spcPct val="90000"/>
              </a:lnSpc>
            </a:pPr>
            <a:r>
              <a:rPr lang="en-AU" sz="3600" dirty="0" smtClean="0"/>
              <a:t>Summary</a:t>
            </a:r>
          </a:p>
          <a:p>
            <a:pPr>
              <a:lnSpc>
                <a:spcPct val="90000"/>
              </a:lnSpc>
            </a:pPr>
            <a:r>
              <a:rPr lang="en-AU" sz="3600" dirty="0" smtClean="0"/>
              <a:t>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AU" sz="4400" dirty="0"/>
              <a:t/>
            </a:r>
            <a:br>
              <a:rPr lang="en-AU" sz="4400" dirty="0"/>
            </a:br>
            <a:r>
              <a:rPr lang="en-AU" sz="4400" dirty="0"/>
              <a:t>Sometimes – but not in this course!!</a:t>
            </a:r>
            <a:br>
              <a:rPr lang="en-AU" sz="4400" dirty="0"/>
            </a:b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9672" y="2924944"/>
            <a:ext cx="8229600" cy="35143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dirty="0" smtClean="0"/>
              <a:t>Delayed</a:t>
            </a:r>
            <a:endParaRPr lang="en-AU" sz="2800" dirty="0"/>
          </a:p>
          <a:p>
            <a:pPr>
              <a:lnSpc>
                <a:spcPct val="90000"/>
              </a:lnSpc>
            </a:pPr>
            <a:r>
              <a:rPr lang="en-AU" sz="2800" dirty="0"/>
              <a:t>Question</a:t>
            </a:r>
          </a:p>
          <a:p>
            <a:pPr>
              <a:lnSpc>
                <a:spcPct val="90000"/>
              </a:lnSpc>
            </a:pPr>
            <a:r>
              <a:rPr lang="en-AU" sz="2800" dirty="0"/>
              <a:t>Quotation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412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8101042" cy="11144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/>
              <a:t>Introduction: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The vital importance of a news story’s “intro”</a:t>
            </a:r>
          </a:p>
          <a:p>
            <a:r>
              <a:rPr lang="en-AU" sz="2400" dirty="0" smtClean="0"/>
              <a:t>Different types of intros</a:t>
            </a:r>
          </a:p>
          <a:p>
            <a:r>
              <a:rPr lang="en-AU" sz="2400" dirty="0" smtClean="0"/>
              <a:t>Traps to avoid when writing intros</a:t>
            </a:r>
          </a:p>
          <a:p>
            <a:r>
              <a:rPr lang="en-AU" sz="2400" dirty="0" smtClean="0"/>
              <a:t>Tips for strong intro writing</a:t>
            </a:r>
          </a:p>
          <a:p>
            <a:r>
              <a:rPr lang="en-AU" sz="2400" dirty="0" smtClean="0"/>
              <a:t>Story planning and organisation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Examples of each type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59216" cy="4873752"/>
          </a:xfrm>
        </p:spPr>
        <p:txBody>
          <a:bodyPr>
            <a:noAutofit/>
          </a:bodyPr>
          <a:lstStyle/>
          <a:p>
            <a:r>
              <a:rPr lang="en-AU" sz="2800" b="1" dirty="0" smtClean="0"/>
              <a:t>Direct: </a:t>
            </a:r>
            <a:r>
              <a:rPr lang="en-AU" sz="2800" dirty="0" smtClean="0"/>
              <a:t>Two people died when an explosion rocked a </a:t>
            </a:r>
            <a:r>
              <a:rPr lang="en-AU" sz="2800" dirty="0" err="1" smtClean="0"/>
              <a:t>Kunda</a:t>
            </a:r>
            <a:r>
              <a:rPr lang="en-AU" sz="2800" dirty="0" smtClean="0"/>
              <a:t> Park chemical factory yesterday.</a:t>
            </a:r>
          </a:p>
          <a:p>
            <a:endParaRPr lang="en-AU" sz="2800" dirty="0"/>
          </a:p>
          <a:p>
            <a:endParaRPr lang="en-AU" sz="2800" dirty="0" smtClean="0"/>
          </a:p>
          <a:p>
            <a:r>
              <a:rPr lang="en-AU" sz="2800" b="1" dirty="0" smtClean="0"/>
              <a:t>Attribution: </a:t>
            </a:r>
            <a:r>
              <a:rPr lang="en-AU" sz="2800" dirty="0" smtClean="0"/>
              <a:t>Australians in Syria escaped injury when a bomb exploded on a bus, Australian foreign affairs officials said.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620688"/>
            <a:ext cx="8229600" cy="5386603"/>
          </a:xfrm>
        </p:spPr>
        <p:txBody>
          <a:bodyPr>
            <a:normAutofit/>
          </a:bodyPr>
          <a:lstStyle/>
          <a:p>
            <a:r>
              <a:rPr lang="en-AU" sz="2800" b="1" dirty="0"/>
              <a:t>Summary: </a:t>
            </a:r>
            <a:r>
              <a:rPr lang="en-AU" sz="2800" dirty="0"/>
              <a:t>A man charged with the shooting murder of another man in Melbourne has been denied bail. </a:t>
            </a:r>
          </a:p>
          <a:p>
            <a:endParaRPr lang="en-AU" sz="2800" dirty="0"/>
          </a:p>
          <a:p>
            <a:endParaRPr lang="en-AU" sz="2800" dirty="0" smtClean="0"/>
          </a:p>
          <a:p>
            <a:r>
              <a:rPr lang="en-AU" sz="2800" b="1" dirty="0" smtClean="0"/>
              <a:t>Decisions: </a:t>
            </a:r>
            <a:r>
              <a:rPr lang="en-AU" sz="2800" dirty="0" smtClean="0"/>
              <a:t>The High Court has upheld a decision to refuse a Maroochydore man a liquor licence because of his criminal history.</a:t>
            </a:r>
          </a:p>
          <a:p>
            <a:endParaRPr lang="en-A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3626" y="1412776"/>
            <a:ext cx="8229600" cy="4819674"/>
          </a:xfrm>
        </p:spPr>
        <p:txBody>
          <a:bodyPr>
            <a:normAutofit fontScale="77500" lnSpcReduction="20000"/>
          </a:bodyPr>
          <a:lstStyle/>
          <a:p>
            <a:r>
              <a:rPr lang="en-AU" sz="4400" dirty="0"/>
              <a:t>The intro should </a:t>
            </a:r>
            <a:r>
              <a:rPr lang="en-AU" sz="4400" dirty="0" smtClean="0"/>
              <a:t>be</a:t>
            </a:r>
          </a:p>
          <a:p>
            <a:pPr lvl="1"/>
            <a:r>
              <a:rPr lang="en-AU" sz="4000" dirty="0" smtClean="0"/>
              <a:t>newsworthy</a:t>
            </a:r>
            <a:endParaRPr lang="en-AU" sz="4000" dirty="0"/>
          </a:p>
          <a:p>
            <a:pPr lvl="1"/>
            <a:r>
              <a:rPr lang="en-AU" sz="4000" dirty="0"/>
              <a:t>a</a:t>
            </a:r>
            <a:r>
              <a:rPr lang="en-AU" sz="4000" dirty="0" smtClean="0"/>
              <a:t>bout 20-25 words</a:t>
            </a:r>
          </a:p>
          <a:p>
            <a:pPr lvl="1"/>
            <a:r>
              <a:rPr lang="en-AU" sz="4000" dirty="0"/>
              <a:t>o</a:t>
            </a:r>
            <a:r>
              <a:rPr lang="en-AU" sz="4000" dirty="0" smtClean="0"/>
              <a:t>ne sentence</a:t>
            </a:r>
          </a:p>
          <a:p>
            <a:pPr lvl="1"/>
            <a:r>
              <a:rPr lang="en-AU" sz="4000" dirty="0" smtClean="0"/>
              <a:t>active </a:t>
            </a:r>
          </a:p>
          <a:p>
            <a:pPr lvl="1"/>
            <a:r>
              <a:rPr lang="en-AU" sz="4000" dirty="0" smtClean="0"/>
              <a:t>answer 5Ws and H (at least some of them) </a:t>
            </a:r>
          </a:p>
          <a:p>
            <a:pPr lvl="1"/>
            <a:r>
              <a:rPr lang="en-AU" sz="4000" dirty="0" smtClean="0"/>
              <a:t>sum up the story</a:t>
            </a:r>
          </a:p>
          <a:p>
            <a:pPr lvl="1"/>
            <a:r>
              <a:rPr lang="en-AU" sz="4000" dirty="0"/>
              <a:t>h</a:t>
            </a:r>
            <a:r>
              <a:rPr lang="en-AU" sz="4000" dirty="0" smtClean="0"/>
              <a:t>ave a hook</a:t>
            </a:r>
            <a:endParaRPr lang="en-AU" sz="40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815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write it?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4000" dirty="0"/>
              <a:t>When writing your </a:t>
            </a:r>
            <a:r>
              <a:rPr lang="en-AU" sz="4000" dirty="0" smtClean="0"/>
              <a:t>story:</a:t>
            </a:r>
            <a:endParaRPr lang="en-AU" sz="4000" dirty="0"/>
          </a:p>
          <a:p>
            <a:pPr lvl="1"/>
            <a:r>
              <a:rPr lang="en-AU" sz="3600" dirty="0"/>
              <a:t>List the key points</a:t>
            </a:r>
          </a:p>
          <a:p>
            <a:pPr lvl="1"/>
            <a:r>
              <a:rPr lang="en-AU" sz="3600" dirty="0"/>
              <a:t>Put the key points in order of importance.</a:t>
            </a:r>
          </a:p>
          <a:p>
            <a:pPr lvl="1"/>
            <a:r>
              <a:rPr lang="en-AU" sz="3600" dirty="0"/>
              <a:t>Choose the main key points as </a:t>
            </a:r>
            <a:r>
              <a:rPr lang="en-AU" sz="3600" dirty="0" smtClean="0"/>
              <a:t>the </a:t>
            </a:r>
            <a:r>
              <a:rPr lang="en-AU" sz="3600" dirty="0"/>
              <a:t>news angle for the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5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a great intro will come to you while you’re out in the field… write it down right away!!!!</a:t>
            </a:r>
          </a:p>
          <a:p>
            <a:endParaRPr lang="en-US" dirty="0"/>
          </a:p>
          <a:p>
            <a:r>
              <a:rPr lang="en-US" dirty="0" smtClean="0"/>
              <a:t>Keep a notebook with you</a:t>
            </a:r>
          </a:p>
          <a:p>
            <a:endParaRPr lang="en-US" dirty="0"/>
          </a:p>
          <a:p>
            <a:r>
              <a:rPr lang="en-US" dirty="0" smtClean="0"/>
              <a:t>How do you sum up your story – if you were telling your </a:t>
            </a:r>
            <a:r>
              <a:rPr lang="en-US" dirty="0" err="1" smtClean="0"/>
              <a:t>neighbour</a:t>
            </a:r>
            <a:r>
              <a:rPr lang="en-US" dirty="0" smtClean="0"/>
              <a:t> about this story, what would you say?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0437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story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412776"/>
            <a:ext cx="7633742" cy="4466817"/>
          </a:xfrm>
        </p:spPr>
        <p:txBody>
          <a:bodyPr/>
          <a:lstStyle/>
          <a:p>
            <a:r>
              <a:rPr lang="en-US" dirty="0" smtClean="0"/>
              <a:t>Inverted pyramids</a:t>
            </a:r>
          </a:p>
          <a:p>
            <a:r>
              <a:rPr lang="en-US" dirty="0" smtClean="0"/>
              <a:t>Start with a cracker first sentence, then 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2896"/>
            <a:ext cx="600613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Keys to story building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0056" y="1856058"/>
            <a:ext cx="7633742" cy="3593591"/>
          </a:xfrm>
        </p:spPr>
        <p:txBody>
          <a:bodyPr>
            <a:noAutofit/>
          </a:bodyPr>
          <a:lstStyle/>
          <a:p>
            <a:r>
              <a:rPr lang="en-AU" sz="2800" dirty="0" smtClean="0"/>
              <a:t>An accurate, clear, attention-grabbing intro that makes the reader want to read on</a:t>
            </a:r>
          </a:p>
          <a:p>
            <a:r>
              <a:rPr lang="en-AU" sz="2800" dirty="0" smtClean="0"/>
              <a:t>Offer up some </a:t>
            </a:r>
            <a:r>
              <a:rPr lang="en-AU" sz="2800" dirty="0" smtClean="0"/>
              <a:t>detail that follows on</a:t>
            </a:r>
            <a:endParaRPr lang="en-AU" sz="2800" dirty="0" smtClean="0"/>
          </a:p>
          <a:p>
            <a:r>
              <a:rPr lang="en-AU" sz="2800" dirty="0" smtClean="0"/>
              <a:t>Amplify </a:t>
            </a:r>
            <a:r>
              <a:rPr lang="en-AU" sz="2800" dirty="0" smtClean="0"/>
              <a:t>that – more facts</a:t>
            </a:r>
            <a:endParaRPr lang="en-AU" sz="2800" dirty="0" smtClean="0"/>
          </a:p>
          <a:p>
            <a:r>
              <a:rPr lang="en-AU" sz="2800" dirty="0" smtClean="0"/>
              <a:t>Use a direct quote</a:t>
            </a:r>
          </a:p>
          <a:p>
            <a:r>
              <a:rPr lang="en-AU" sz="2800" dirty="0" smtClean="0"/>
              <a:t>Dissenting opinion</a:t>
            </a:r>
          </a:p>
          <a:p>
            <a:r>
              <a:rPr lang="en-AU" sz="2800" dirty="0" smtClean="0"/>
              <a:t>Dissenting </a:t>
            </a:r>
            <a:r>
              <a:rPr lang="en-AU" sz="2800" dirty="0" smtClean="0"/>
              <a:t>quote</a:t>
            </a:r>
            <a:endParaRPr lang="en-AU" sz="2800" dirty="0" smtClean="0"/>
          </a:p>
          <a:p>
            <a:r>
              <a:rPr lang="en-AU" sz="2800" dirty="0" smtClean="0"/>
              <a:t>Background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1180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Readers sample via the first sentence</a:t>
            </a:r>
          </a:p>
          <a:p>
            <a:endParaRPr lang="en-US" sz="2800" dirty="0" smtClean="0"/>
          </a:p>
          <a:p>
            <a:r>
              <a:rPr lang="en-US" sz="2800" dirty="0" smtClean="0"/>
              <a:t>They only continue </a:t>
            </a:r>
            <a:r>
              <a:rPr lang="en-US" sz="2800" b="1" dirty="0" smtClean="0"/>
              <a:t>if</a:t>
            </a:r>
            <a:r>
              <a:rPr lang="en-US" sz="2800" dirty="0" smtClean="0"/>
              <a:t> they’re interested….</a:t>
            </a:r>
          </a:p>
          <a:p>
            <a:endParaRPr lang="en-US" sz="2800" dirty="0"/>
          </a:p>
          <a:p>
            <a:r>
              <a:rPr lang="en-US" sz="2800" dirty="0" smtClean="0"/>
              <a:t>And only as far as they are interested.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9723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long?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628800"/>
            <a:ext cx="7633742" cy="5112568"/>
          </a:xfrm>
        </p:spPr>
        <p:txBody>
          <a:bodyPr>
            <a:normAutofit fontScale="85000" lnSpcReduction="20000"/>
          </a:bodyPr>
          <a:lstStyle/>
          <a:p>
            <a:r>
              <a:rPr lang="en-AU" sz="4000" dirty="0" smtClean="0"/>
              <a:t>As long as it needs to be to:</a:t>
            </a:r>
          </a:p>
          <a:p>
            <a:pPr lvl="1"/>
            <a:r>
              <a:rPr lang="en-AU" sz="4000" dirty="0" smtClean="0"/>
              <a:t>Be </a:t>
            </a:r>
            <a:r>
              <a:rPr lang="en-AU" sz="4000" dirty="0" smtClean="0"/>
              <a:t>fair, accurate, </a:t>
            </a:r>
            <a:r>
              <a:rPr lang="en-AU" sz="4000" dirty="0" smtClean="0"/>
              <a:t>balanced</a:t>
            </a:r>
          </a:p>
          <a:p>
            <a:pPr lvl="1"/>
            <a:r>
              <a:rPr lang="en-AU" sz="4000" dirty="0" smtClean="0"/>
              <a:t>Give </a:t>
            </a:r>
            <a:r>
              <a:rPr lang="en-AU" sz="4000" dirty="0" smtClean="0"/>
              <a:t>those criticised the right of reply</a:t>
            </a:r>
          </a:p>
          <a:p>
            <a:pPr lvl="1"/>
            <a:r>
              <a:rPr lang="en-AU" sz="4000" dirty="0" smtClean="0"/>
              <a:t>Include some direct speech as well as indirect </a:t>
            </a:r>
            <a:r>
              <a:rPr lang="en-AU" sz="4000" dirty="0" smtClean="0"/>
              <a:t>speech</a:t>
            </a:r>
          </a:p>
          <a:p>
            <a:pPr lvl="1"/>
            <a:endParaRPr lang="en-AU" sz="4000" dirty="0" smtClean="0"/>
          </a:p>
          <a:p>
            <a:pPr marL="457200" lvl="1" indent="0">
              <a:buNone/>
            </a:pPr>
            <a:r>
              <a:rPr lang="en-AU" sz="4000" b="1" dirty="0"/>
              <a:t>News has no concluding sentence </a:t>
            </a:r>
            <a:r>
              <a:rPr lang="en-AU" sz="4000" dirty="0"/>
              <a:t>– just let it end where it </a:t>
            </a:r>
            <a:r>
              <a:rPr lang="en-AU" sz="4000" dirty="0" smtClean="0"/>
              <a:t>does</a:t>
            </a:r>
          </a:p>
          <a:p>
            <a:pPr marL="457200" lvl="1" indent="0">
              <a:buNone/>
            </a:pPr>
            <a:r>
              <a:rPr lang="en-AU" sz="4000" dirty="0" smtClean="0"/>
              <a:t>  </a:t>
            </a:r>
            <a:endParaRPr lang="en-AU" sz="4000" dirty="0"/>
          </a:p>
          <a:p>
            <a:pPr lvl="1"/>
            <a:endParaRPr lang="en-AU" sz="40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288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700808"/>
            <a:ext cx="7633742" cy="41787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 NOT build to a conclusion.</a:t>
            </a:r>
          </a:p>
          <a:p>
            <a:r>
              <a:rPr lang="en-US" sz="3600" dirty="0" smtClean="0"/>
              <a:t>Do NOT finish off with your opinion.</a:t>
            </a:r>
          </a:p>
          <a:p>
            <a:r>
              <a:rPr lang="en-US" sz="3600" dirty="0" smtClean="0"/>
              <a:t>RESIST the need to finish if off ‘nicely’.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383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Times" pitchFamily="18" charset="0"/>
              </a:rPr>
              <a:t>Before you write 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sz="3600" dirty="0" smtClean="0"/>
              <a:t>Do the research and gather facts</a:t>
            </a:r>
          </a:p>
          <a:p>
            <a:r>
              <a:rPr lang="en-AU" sz="3600" dirty="0" smtClean="0"/>
              <a:t>Conduct interviews</a:t>
            </a:r>
          </a:p>
          <a:p>
            <a:r>
              <a:rPr lang="en-AU" sz="3600" dirty="0" smtClean="0"/>
              <a:t>Prioritise information</a:t>
            </a:r>
          </a:p>
          <a:p>
            <a:endParaRPr lang="en-AU" sz="3600" dirty="0"/>
          </a:p>
          <a:p>
            <a:r>
              <a:rPr lang="en-AU" sz="3600" dirty="0" smtClean="0"/>
              <a:t>What is the most interesting or newsworthy thing? </a:t>
            </a:r>
          </a:p>
          <a:p>
            <a:r>
              <a:rPr lang="en-AU" sz="3600" dirty="0" smtClean="0"/>
              <a:t>Remember news values??</a:t>
            </a:r>
          </a:p>
          <a:p>
            <a:pPr marL="109728" indent="0">
              <a:buNone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9672" y="1481328"/>
            <a:ext cx="7067128" cy="4900000"/>
          </a:xfrm>
        </p:spPr>
        <p:txBody>
          <a:bodyPr>
            <a:normAutofit/>
          </a:bodyPr>
          <a:lstStyle/>
          <a:p>
            <a:r>
              <a:rPr lang="en-AU" dirty="0" smtClean="0"/>
              <a:t>You will put these tips into practice in the tutorials, the first assignment, and beyond ...</a:t>
            </a:r>
          </a:p>
          <a:p>
            <a:endParaRPr lang="en-AU" dirty="0" smtClean="0"/>
          </a:p>
          <a:p>
            <a:r>
              <a:rPr lang="en-AU" dirty="0" smtClean="0"/>
              <a:t>The first assignment is due on August 19 at midnight (Friday of Week 4)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 </a:t>
            </a:r>
            <a:r>
              <a:rPr lang="en-AU" dirty="0"/>
              <a:t>C</a:t>
            </a:r>
            <a:r>
              <a:rPr lang="en-AU" dirty="0" smtClean="0"/>
              <a:t>hapter 8 – Writing news for print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3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write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988840"/>
            <a:ext cx="7633742" cy="4536504"/>
          </a:xfrm>
        </p:spPr>
        <p:txBody>
          <a:bodyPr>
            <a:normAutofit fontScale="92500" lnSpcReduction="20000"/>
          </a:bodyPr>
          <a:lstStyle/>
          <a:p>
            <a:r>
              <a:rPr lang="en-AU" sz="3600" dirty="0"/>
              <a:t>Consider the approach/angle:</a:t>
            </a:r>
          </a:p>
          <a:p>
            <a:pPr lvl="1"/>
            <a:r>
              <a:rPr lang="en-AU" sz="3600" dirty="0"/>
              <a:t>What is the </a:t>
            </a:r>
            <a:r>
              <a:rPr lang="en-AU" sz="3600" dirty="0" smtClean="0"/>
              <a:t>key point?</a:t>
            </a:r>
          </a:p>
          <a:p>
            <a:pPr lvl="1"/>
            <a:r>
              <a:rPr lang="en-AU" sz="3600" dirty="0" smtClean="0"/>
              <a:t>What happened?</a:t>
            </a:r>
          </a:p>
          <a:p>
            <a:pPr lvl="1"/>
            <a:endParaRPr lang="en-AU" sz="3600" dirty="0"/>
          </a:p>
          <a:p>
            <a:r>
              <a:rPr lang="en-AU" sz="3600" dirty="0"/>
              <a:t>Identify Who, What, When, Where, How and </a:t>
            </a:r>
            <a:r>
              <a:rPr lang="en-AU" sz="3600" dirty="0" smtClean="0"/>
              <a:t>Why</a:t>
            </a:r>
          </a:p>
          <a:p>
            <a:endParaRPr lang="en-AU" sz="3600" dirty="0"/>
          </a:p>
          <a:p>
            <a:r>
              <a:rPr lang="en-AU" sz="3600" dirty="0" smtClean="0"/>
              <a:t>Think of the inverted pyramid</a:t>
            </a:r>
            <a:endParaRPr lang="en-AU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13" y="332656"/>
            <a:ext cx="800323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/>
              <a:t>Why is an intro so important?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 reporter’s first, best and possibly </a:t>
            </a:r>
            <a:r>
              <a:rPr lang="en-AU" sz="2400" b="1" dirty="0" smtClean="0"/>
              <a:t>only</a:t>
            </a:r>
            <a:r>
              <a:rPr lang="en-AU" sz="2400" dirty="0" smtClean="0"/>
              <a:t> chance to attract readers</a:t>
            </a:r>
          </a:p>
          <a:p>
            <a:r>
              <a:rPr lang="en-AU" sz="2400" dirty="0" smtClean="0"/>
              <a:t>No matter how interesting a story is, there is no point writing it if you cannot interest people in reading it</a:t>
            </a:r>
          </a:p>
          <a:p>
            <a:r>
              <a:rPr lang="en-AU" sz="2400" dirty="0" smtClean="0"/>
              <a:t>Newspaper and online readers look at a headline first, then an intro</a:t>
            </a:r>
          </a:p>
          <a:p>
            <a:pPr lvl="1"/>
            <a:r>
              <a:rPr lang="en-AU" sz="2400" dirty="0" smtClean="0"/>
              <a:t>Then they decide whether to read 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0429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AU" sz="4000" dirty="0" smtClean="0"/>
              <a:t>Intros important for all media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AU" sz="2800" dirty="0" smtClean="0"/>
              <a:t>Intros are as important to radio, television and online articles as they are for print</a:t>
            </a:r>
          </a:p>
          <a:p>
            <a:pPr>
              <a:lnSpc>
                <a:spcPct val="90000"/>
              </a:lnSpc>
            </a:pPr>
            <a:r>
              <a:rPr lang="en-AU" sz="2800" dirty="0" smtClean="0"/>
              <a:t>Radio intros grab attention</a:t>
            </a:r>
          </a:p>
          <a:p>
            <a:pPr>
              <a:lnSpc>
                <a:spcPct val="90000"/>
              </a:lnSpc>
            </a:pPr>
            <a:r>
              <a:rPr lang="en-AU" sz="2800" dirty="0" smtClean="0"/>
              <a:t>Television intros often contain the most compelling information from a story</a:t>
            </a:r>
          </a:p>
          <a:p>
            <a:pPr>
              <a:lnSpc>
                <a:spcPct val="90000"/>
              </a:lnSpc>
            </a:pPr>
            <a:r>
              <a:rPr lang="en-AU" sz="2800" dirty="0" smtClean="0"/>
              <a:t>Web intros work much the same way as print intros</a:t>
            </a:r>
          </a:p>
          <a:p>
            <a:pPr>
              <a:lnSpc>
                <a:spcPct val="90000"/>
              </a:lnSpc>
            </a:pPr>
            <a:r>
              <a:rPr lang="en-AU" sz="2800" dirty="0" smtClean="0"/>
              <a:t>All are vital in attracting the audience’s attention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perfect intro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352" y="2076872"/>
            <a:ext cx="7467600" cy="4781128"/>
          </a:xfrm>
        </p:spPr>
        <p:txBody>
          <a:bodyPr/>
          <a:lstStyle/>
          <a:p>
            <a:r>
              <a:rPr lang="en-AU" sz="2800" dirty="0" smtClean="0"/>
              <a:t>Should </a:t>
            </a:r>
            <a:r>
              <a:rPr lang="en-AU" sz="2800" dirty="0"/>
              <a:t>be based on the most newsworthy aspect of the </a:t>
            </a:r>
            <a:r>
              <a:rPr lang="en-AU" sz="2800" dirty="0" smtClean="0"/>
              <a:t>story</a:t>
            </a:r>
            <a:endParaRPr lang="en-AU" sz="2800" dirty="0"/>
          </a:p>
          <a:p>
            <a:r>
              <a:rPr lang="en-AU" sz="2800" dirty="0"/>
              <a:t>S</a:t>
            </a:r>
            <a:r>
              <a:rPr lang="en-AU" sz="2800" dirty="0" smtClean="0"/>
              <a:t>hould </a:t>
            </a:r>
            <a:r>
              <a:rPr lang="en-AU" sz="2800" dirty="0"/>
              <a:t>be kept short, uncluttered and relevant to the main story. </a:t>
            </a:r>
          </a:p>
          <a:p>
            <a:r>
              <a:rPr lang="en-AU" sz="2800" dirty="0" smtClean="0"/>
              <a:t>Should </a:t>
            </a:r>
            <a:r>
              <a:rPr lang="en-AU" sz="2800" dirty="0"/>
              <a:t>be simple </a:t>
            </a:r>
            <a:r>
              <a:rPr lang="en-AU" sz="2800" dirty="0" smtClean="0"/>
              <a:t>grammatically</a:t>
            </a:r>
            <a:endParaRPr lang="en-AU" sz="2800" dirty="0"/>
          </a:p>
          <a:p>
            <a:r>
              <a:rPr lang="en-AU" sz="2800" dirty="0"/>
              <a:t>S</a:t>
            </a:r>
            <a:r>
              <a:rPr lang="en-AU" sz="2800" dirty="0" smtClean="0"/>
              <a:t>hould </a:t>
            </a:r>
            <a:r>
              <a:rPr lang="en-AU" sz="2800" dirty="0"/>
              <a:t>make the reader want to read the rest of the </a:t>
            </a:r>
            <a:r>
              <a:rPr lang="en-AU" sz="2800" dirty="0" smtClean="0"/>
              <a:t>story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18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Examples of a good intro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A Toowoomba teenager at the centre of a six-month police search has been found safe and well on the Sunshine Coast.</a:t>
            </a:r>
          </a:p>
          <a:p>
            <a:endParaRPr lang="en-AU" sz="2800" dirty="0" smtClean="0"/>
          </a:p>
          <a:p>
            <a:r>
              <a:rPr lang="en-AU" sz="2800" dirty="0"/>
              <a:t>A horse that died at a stud in central Queensland at the weekend had Hendra virus. </a:t>
            </a:r>
          </a:p>
          <a:p>
            <a:endParaRPr lang="en-A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Examples of a good intro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412776"/>
            <a:ext cx="7633742" cy="4466817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At least nine climbers are dead and several more missing on the world's second-highest peak after a column of ice collapsed.</a:t>
            </a:r>
          </a:p>
          <a:p>
            <a:endParaRPr lang="en-AU" sz="2800" dirty="0" smtClean="0"/>
          </a:p>
          <a:p>
            <a:r>
              <a:rPr lang="en-AU" sz="2800" dirty="0" smtClean="0"/>
              <a:t>A man has been killed after being sucked into a plane engine at a New Zealand airport this morning.</a:t>
            </a:r>
          </a:p>
          <a:p>
            <a:endParaRPr lang="en-AU" sz="2800" dirty="0" smtClean="0"/>
          </a:p>
          <a:p>
            <a:r>
              <a:rPr lang="en-AU" sz="2800" dirty="0" smtClean="0"/>
              <a:t>Why are they good???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976</TotalTime>
  <Words>1076</Words>
  <Application>Microsoft Office PowerPoint</Application>
  <PresentationFormat>On-screen Show (4:3)</PresentationFormat>
  <Paragraphs>177</Paragraphs>
  <Slides>30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Badge</vt:lpstr>
      <vt:lpstr>CMN130  Introduction to Journalism </vt:lpstr>
      <vt:lpstr>Introduction:</vt:lpstr>
      <vt:lpstr>Before you write the story</vt:lpstr>
      <vt:lpstr>Before you write</vt:lpstr>
      <vt:lpstr>Why is an intro so important?</vt:lpstr>
      <vt:lpstr>Intros important for all media</vt:lpstr>
      <vt:lpstr>The perfect intro</vt:lpstr>
      <vt:lpstr>Examples of a good intro</vt:lpstr>
      <vt:lpstr>Examples of a good intro</vt:lpstr>
      <vt:lpstr>An example of a poor intro</vt:lpstr>
      <vt:lpstr>Vague intros</vt:lpstr>
      <vt:lpstr>Obvious intros</vt:lpstr>
      <vt:lpstr>Sensational intros</vt:lpstr>
      <vt:lpstr>Deliver on your promises</vt:lpstr>
      <vt:lpstr>Qualities of a good intro</vt:lpstr>
      <vt:lpstr>Rules for writing a strong intro</vt:lpstr>
      <vt:lpstr>More “rules” for strong intros</vt:lpstr>
      <vt:lpstr>Different types of intros</vt:lpstr>
      <vt:lpstr> Sometimes – but not in this course!! </vt:lpstr>
      <vt:lpstr>Examples of each type</vt:lpstr>
      <vt:lpstr>PowerPoint Presentation</vt:lpstr>
      <vt:lpstr>Intros</vt:lpstr>
      <vt:lpstr>How do I write it?</vt:lpstr>
      <vt:lpstr>PowerPoint Presentation</vt:lpstr>
      <vt:lpstr>Building the story</vt:lpstr>
      <vt:lpstr>Keys to story building</vt:lpstr>
      <vt:lpstr>Why?</vt:lpstr>
      <vt:lpstr>How long?</vt:lpstr>
      <vt:lpstr>PowerPoint Presentation</vt:lpstr>
      <vt:lpstr>PowerPoint Presentation</vt:lpstr>
    </vt:vector>
  </TitlesOfParts>
  <Company>Oxford University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Kate Hilton</dc:creator>
  <cp:lastModifiedBy>Natoli, Rosanna</cp:lastModifiedBy>
  <cp:revision>136</cp:revision>
  <cp:lastPrinted>2014-08-07T02:49:15Z</cp:lastPrinted>
  <dcterms:created xsi:type="dcterms:W3CDTF">2004-05-24T13:26:03Z</dcterms:created>
  <dcterms:modified xsi:type="dcterms:W3CDTF">2016-08-08T03:09:28Z</dcterms:modified>
</cp:coreProperties>
</file>