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7620000" cx="101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of "what we need" corresponds to a UNIX system call, which we will see later.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Click on function names to see the man page for the command.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"binding" the address to the socket, we mean telling the OS to redirect the connection requests over this address (port #) to this socket.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of "what we need" corresponds to a UNIX system call, which we will see later.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should demo the examples at this stage.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46342" y="1103074"/>
            <a:ext cx="9467400" cy="3040799"/>
          </a:xfrm>
          <a:prstGeom prst="rect">
            <a:avLst/>
          </a:prstGeom>
        </p:spPr>
        <p:txBody>
          <a:bodyPr anchorCtr="0" anchor="b" bIns="112875" lIns="112875" rIns="112875" tIns="112875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46333" y="4198703"/>
            <a:ext cx="9467400" cy="1174200"/>
          </a:xfrm>
          <a:prstGeom prst="rect">
            <a:avLst/>
          </a:prstGeom>
        </p:spPr>
        <p:txBody>
          <a:bodyPr anchorCtr="0" anchor="t" bIns="112875" lIns="112875" rIns="112875" tIns="1128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46333" y="1638703"/>
            <a:ext cx="9467400" cy="2908799"/>
          </a:xfrm>
          <a:prstGeom prst="rect">
            <a:avLst/>
          </a:prstGeom>
        </p:spPr>
        <p:txBody>
          <a:bodyPr anchorCtr="0" anchor="b" bIns="112875" lIns="112875" rIns="112875" tIns="112875"/>
          <a:lstStyle>
            <a:lvl1pPr lvl="0" algn="ctr">
              <a:spcBef>
                <a:spcPts val="0"/>
              </a:spcBef>
              <a:buSzPct val="100000"/>
              <a:defRPr sz="14800"/>
            </a:lvl1pPr>
            <a:lvl2pPr lvl="1" algn="ctr">
              <a:spcBef>
                <a:spcPts val="0"/>
              </a:spcBef>
              <a:buSzPct val="100000"/>
              <a:defRPr sz="14800"/>
            </a:lvl2pPr>
            <a:lvl3pPr lvl="2" algn="ctr">
              <a:spcBef>
                <a:spcPts val="0"/>
              </a:spcBef>
              <a:buSzPct val="100000"/>
              <a:defRPr sz="14800"/>
            </a:lvl3pPr>
            <a:lvl4pPr lvl="3" algn="ctr">
              <a:spcBef>
                <a:spcPts val="0"/>
              </a:spcBef>
              <a:buSzPct val="100000"/>
              <a:defRPr sz="14800"/>
            </a:lvl4pPr>
            <a:lvl5pPr lvl="4" algn="ctr">
              <a:spcBef>
                <a:spcPts val="0"/>
              </a:spcBef>
              <a:buSzPct val="100000"/>
              <a:defRPr sz="14800"/>
            </a:lvl5pPr>
            <a:lvl6pPr lvl="5" algn="ctr">
              <a:spcBef>
                <a:spcPts val="0"/>
              </a:spcBef>
              <a:buSzPct val="100000"/>
              <a:defRPr sz="14800"/>
            </a:lvl6pPr>
            <a:lvl7pPr lvl="6" algn="ctr">
              <a:spcBef>
                <a:spcPts val="0"/>
              </a:spcBef>
              <a:buSzPct val="100000"/>
              <a:defRPr sz="14800"/>
            </a:lvl7pPr>
            <a:lvl8pPr lvl="7" algn="ctr">
              <a:spcBef>
                <a:spcPts val="0"/>
              </a:spcBef>
              <a:buSzPct val="100000"/>
              <a:defRPr sz="14800"/>
            </a:lvl8pPr>
            <a:lvl9pPr lvl="8" algn="ctr">
              <a:spcBef>
                <a:spcPts val="0"/>
              </a:spcBef>
              <a:buSzPct val="100000"/>
              <a:defRPr sz="14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46333" y="4669962"/>
            <a:ext cx="9467400" cy="1927200"/>
          </a:xfrm>
          <a:prstGeom prst="rect">
            <a:avLst/>
          </a:prstGeom>
        </p:spPr>
        <p:txBody>
          <a:bodyPr anchorCtr="0" anchor="t" bIns="112875" lIns="112875" rIns="112875" tIns="11287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46333" y="3186444"/>
            <a:ext cx="9467400" cy="1247099"/>
          </a:xfrm>
          <a:prstGeom prst="rect">
            <a:avLst/>
          </a:prstGeom>
        </p:spPr>
        <p:txBody>
          <a:bodyPr anchorCtr="0" anchor="ctr" bIns="112875" lIns="112875" rIns="112875" tIns="112875"/>
          <a:lstStyle>
            <a:lvl1pPr lvl="0" algn="ctr">
              <a:spcBef>
                <a:spcPts val="0"/>
              </a:spcBef>
              <a:buSzPct val="100000"/>
              <a:defRPr sz="4400"/>
            </a:lvl1pPr>
            <a:lvl2pPr lvl="1" algn="ctr">
              <a:spcBef>
                <a:spcPts val="0"/>
              </a:spcBef>
              <a:buSzPct val="100000"/>
              <a:defRPr sz="4400"/>
            </a:lvl2pPr>
            <a:lvl3pPr lvl="2" algn="ctr">
              <a:spcBef>
                <a:spcPts val="0"/>
              </a:spcBef>
              <a:buSzPct val="100000"/>
              <a:defRPr sz="4400"/>
            </a:lvl3pPr>
            <a:lvl4pPr lvl="3" algn="ctr">
              <a:spcBef>
                <a:spcPts val="0"/>
              </a:spcBef>
              <a:buSzPct val="100000"/>
              <a:defRPr sz="4400"/>
            </a:lvl4pPr>
            <a:lvl5pPr lvl="4" algn="ctr">
              <a:spcBef>
                <a:spcPts val="0"/>
              </a:spcBef>
              <a:buSzPct val="100000"/>
              <a:defRPr sz="4400"/>
            </a:lvl5pPr>
            <a:lvl6pPr lvl="5" algn="ctr">
              <a:spcBef>
                <a:spcPts val="0"/>
              </a:spcBef>
              <a:buSzPct val="100000"/>
              <a:defRPr sz="4400"/>
            </a:lvl6pPr>
            <a:lvl7pPr lvl="6" algn="ctr">
              <a:spcBef>
                <a:spcPts val="0"/>
              </a:spcBef>
              <a:buSzPct val="100000"/>
              <a:defRPr sz="4400"/>
            </a:lvl7pPr>
            <a:lvl8pPr lvl="7" algn="ctr">
              <a:spcBef>
                <a:spcPts val="0"/>
              </a:spcBef>
              <a:buSzPct val="100000"/>
              <a:defRPr sz="4400"/>
            </a:lvl8pPr>
            <a:lvl9pPr lvl="8" algn="ctr">
              <a:spcBef>
                <a:spcPts val="0"/>
              </a:spcBef>
              <a:buSzPct val="100000"/>
              <a:defRPr sz="4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</p:spPr>
        <p:txBody>
          <a:bodyPr anchorCtr="0" anchor="t" bIns="112875" lIns="112875" rIns="112875" tIns="1128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46333" y="1707370"/>
            <a:ext cx="9467400" cy="5061300"/>
          </a:xfrm>
          <a:prstGeom prst="rect">
            <a:avLst/>
          </a:prstGeom>
        </p:spPr>
        <p:txBody>
          <a:bodyPr anchorCtr="0" anchor="t" bIns="112875" lIns="112875" rIns="112875" tIns="1128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</p:spPr>
        <p:txBody>
          <a:bodyPr anchorCtr="0" anchor="t" bIns="112875" lIns="112875" rIns="112875" tIns="1128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46333" y="1707370"/>
            <a:ext cx="4444200" cy="5061300"/>
          </a:xfrm>
          <a:prstGeom prst="rect">
            <a:avLst/>
          </a:prstGeom>
        </p:spPr>
        <p:txBody>
          <a:bodyPr anchorCtr="0" anchor="t" bIns="112875" lIns="112875" rIns="112875" tIns="112875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5369333" y="1707370"/>
            <a:ext cx="4444200" cy="5061300"/>
          </a:xfrm>
          <a:prstGeom prst="rect">
            <a:avLst/>
          </a:prstGeom>
        </p:spPr>
        <p:txBody>
          <a:bodyPr anchorCtr="0" anchor="t" bIns="112875" lIns="112875" rIns="112875" tIns="112875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</p:spPr>
        <p:txBody>
          <a:bodyPr anchorCtr="0" anchor="t" bIns="112875" lIns="112875" rIns="112875" tIns="1128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46333" y="823111"/>
            <a:ext cx="3120000" cy="1119600"/>
          </a:xfrm>
          <a:prstGeom prst="rect">
            <a:avLst/>
          </a:prstGeom>
        </p:spPr>
        <p:txBody>
          <a:bodyPr anchorCtr="0" anchor="b" bIns="112875" lIns="112875" rIns="112875" tIns="11287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46333" y="2058666"/>
            <a:ext cx="3120000" cy="4710300"/>
          </a:xfrm>
          <a:prstGeom prst="rect">
            <a:avLst/>
          </a:prstGeom>
        </p:spPr>
        <p:txBody>
          <a:bodyPr anchorCtr="0" anchor="t" bIns="112875" lIns="112875" rIns="112875" tIns="112875"/>
          <a:lstStyle>
            <a:lvl1pPr lvl="0">
              <a:spcBef>
                <a:spcPts val="0"/>
              </a:spcBef>
              <a:buSzPct val="100000"/>
              <a:defRPr sz="15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44722" y="666888"/>
            <a:ext cx="7075200" cy="6060299"/>
          </a:xfrm>
          <a:prstGeom prst="rect">
            <a:avLst/>
          </a:prstGeom>
        </p:spPr>
        <p:txBody>
          <a:bodyPr anchorCtr="0" anchor="ctr" bIns="112875" lIns="112875" rIns="112875" tIns="112875"/>
          <a:lstStyle>
            <a:lvl1pPr lvl="0">
              <a:spcBef>
                <a:spcPts val="0"/>
              </a:spcBef>
              <a:buSzPct val="100000"/>
              <a:defRPr sz="5900"/>
            </a:lvl1pPr>
            <a:lvl2pPr lvl="1">
              <a:spcBef>
                <a:spcPts val="0"/>
              </a:spcBef>
              <a:buSzPct val="100000"/>
              <a:defRPr sz="5900"/>
            </a:lvl2pPr>
            <a:lvl3pPr lvl="2">
              <a:spcBef>
                <a:spcPts val="0"/>
              </a:spcBef>
              <a:buSzPct val="100000"/>
              <a:defRPr sz="5900"/>
            </a:lvl3pPr>
            <a:lvl4pPr lvl="3">
              <a:spcBef>
                <a:spcPts val="0"/>
              </a:spcBef>
              <a:buSzPct val="100000"/>
              <a:defRPr sz="5900"/>
            </a:lvl4pPr>
            <a:lvl5pPr lvl="4">
              <a:spcBef>
                <a:spcPts val="0"/>
              </a:spcBef>
              <a:buSzPct val="100000"/>
              <a:defRPr sz="5900"/>
            </a:lvl5pPr>
            <a:lvl6pPr lvl="5">
              <a:spcBef>
                <a:spcPts val="0"/>
              </a:spcBef>
              <a:buSzPct val="100000"/>
              <a:defRPr sz="5900"/>
            </a:lvl6pPr>
            <a:lvl7pPr lvl="6">
              <a:spcBef>
                <a:spcPts val="0"/>
              </a:spcBef>
              <a:buSzPct val="100000"/>
              <a:defRPr sz="5900"/>
            </a:lvl7pPr>
            <a:lvl8pPr lvl="7">
              <a:spcBef>
                <a:spcPts val="0"/>
              </a:spcBef>
              <a:buSzPct val="100000"/>
              <a:defRPr sz="5900"/>
            </a:lvl8pPr>
            <a:lvl9pPr lvl="8">
              <a:spcBef>
                <a:spcPts val="0"/>
              </a:spcBef>
              <a:buSzPct val="100000"/>
              <a:defRPr sz="59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5080000" y="-185"/>
            <a:ext cx="5079900" cy="76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95000" y="1826925"/>
            <a:ext cx="4494600" cy="2196000"/>
          </a:xfrm>
          <a:prstGeom prst="rect">
            <a:avLst/>
          </a:prstGeom>
        </p:spPr>
        <p:txBody>
          <a:bodyPr anchorCtr="0" anchor="b" bIns="112875" lIns="112875" rIns="112875" tIns="11287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95000" y="4152703"/>
            <a:ext cx="4494600" cy="1829700"/>
          </a:xfrm>
          <a:prstGeom prst="rect">
            <a:avLst/>
          </a:prstGeom>
        </p:spPr>
        <p:txBody>
          <a:bodyPr anchorCtr="0" anchor="t" bIns="112875" lIns="112875" rIns="112875" tIns="1128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5488333" y="1072703"/>
            <a:ext cx="4263300" cy="5474100"/>
          </a:xfrm>
          <a:prstGeom prst="rect">
            <a:avLst/>
          </a:prstGeom>
        </p:spPr>
        <p:txBody>
          <a:bodyPr anchorCtr="0" anchor="ctr" bIns="112875" lIns="112875" rIns="112875" tIns="1128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46333" y="6267518"/>
            <a:ext cx="6665400" cy="896399"/>
          </a:xfrm>
          <a:prstGeom prst="rect">
            <a:avLst/>
          </a:prstGeom>
        </p:spPr>
        <p:txBody>
          <a:bodyPr anchorCtr="0" anchor="ctr" bIns="112875" lIns="112875" rIns="112875" tIns="1128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ctr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75" lIns="112875" rIns="112875" tIns="11287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46333" y="1707370"/>
            <a:ext cx="9467400" cy="5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75" lIns="112875" rIns="112875" tIns="11287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75" lIns="112875" rIns="112875" tIns="11287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857250" y="1625600"/>
            <a:ext cx="8439150" cy="169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</a:t>
            </a:r>
            <a:r>
              <a:rPr lang="en-US" sz="48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 and IPC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766875" y="3782145"/>
            <a:ext cx="66150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lang="en-US" sz="32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Chris Solinas</a:t>
            </a: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t/>
            </a:r>
            <a:endParaRPr sz="32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3200" u="none" cap="none" strike="noStrik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CMPUT</a:t>
            </a:r>
            <a:r>
              <a:rPr lang="en-US" sz="32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3200" u="none" cap="none" strike="noStrik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379 </a:t>
            </a: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3200" u="none" cap="none" strike="noStrik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Lab </a:t>
            </a:r>
            <a:r>
              <a:rPr lang="en-US" sz="32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3200" u="none" cap="none" strike="noStrike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Fall </a:t>
            </a:r>
            <a:r>
              <a:rPr lang="en-US" sz="32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2016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281600" y="7014025"/>
            <a:ext cx="801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Some material taken from Fall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36537" y="293687"/>
            <a:ext cx="9663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47600" y="1557150"/>
            <a:ext cx="966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ssentially file descriptors: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read/write 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just like a file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IPC on local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machine: UNIX Sockets.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36537" y="293687"/>
            <a:ext cx="9663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47600" y="1557150"/>
            <a:ext cx="966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ssentially file descriptors: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read/write 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just like a file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IPC on local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machine: UNIX Sockets.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IPC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over network: INET Sockets.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36537" y="293687"/>
            <a:ext cx="9663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47600" y="1557150"/>
            <a:ext cx="966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ssentially file descriptors: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read/write 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just like a file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IPC on local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machine: UNIX Sockets.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IPC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over network: INET Sockets.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in client-server applications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47650" y="304800"/>
            <a:ext cx="9664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 </a:t>
            </a:r>
            <a:r>
              <a:rPr lang="en-US" sz="4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Initialization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50825" y="1830386"/>
            <a:ext cx="9669462" cy="548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Creates a socket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Binds its “ID” to the socket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istens for incoming connections.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Accepts connections.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47650" y="304800"/>
            <a:ext cx="9664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 Initialization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247650" y="1828800"/>
            <a:ext cx="96647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socket 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server info (identifier):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sockaddr_un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sockaddr_in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Bind socket identifier: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 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listening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connections: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 incoming connections: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 </a:t>
            </a: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47650" y="304800"/>
            <a:ext cx="966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</a:t>
            </a:r>
            <a:r>
              <a:rPr lang="en-US" sz="4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Initialization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47650" y="1828800"/>
            <a:ext cx="96647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nitiates 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connection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Needs: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server "identifier".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socket to use for the connection.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47650" y="304800"/>
            <a:ext cx="9664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Initialization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47650" y="1828800"/>
            <a:ext cx="96647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address info (server identifier)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 </a:t>
            </a: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sockaddr_un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 </a:t>
            </a: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sockaddr_in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 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connection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47650" y="304800"/>
            <a:ext cx="9664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lang="en-US" sz="4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Communicating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47650" y="1828800"/>
            <a:ext cx="96647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Just like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regular file descriptors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read()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write()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Socket-specific options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send()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recv()</a:t>
            </a:r>
          </a:p>
          <a:p>
            <a: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POSIX conformant</a:t>
            </a:r>
          </a:p>
          <a:p>
            <a:pPr indent="-381000" lvl="0" marL="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not read or write the whole message in one call</a:t>
            </a:r>
          </a:p>
          <a:p>
            <a:pPr indent="-381000" lvl="0" marL="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number of bytes read/written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78337" y="384237"/>
            <a:ext cx="9663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Byte orders and IPC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36537" y="1824036"/>
            <a:ext cx="9663112" cy="5478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﻿Different machines may have different byte orders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Little-Endian vs. Big-Endian.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Byte Orde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Guarantees bytes will be sent/received in proper order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Convert all values to and from Network Byte Order before sending and after receiving:</a:t>
            </a:r>
          </a:p>
          <a:p>
            <a:pPr indent="-228600" lvl="3" marL="1257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▪"/>
            </a:pPr>
            <a:r>
              <a:rPr b="0" i="0" lang="en-US" sz="24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htons() </a:t>
            </a:r>
          </a:p>
          <a:p>
            <a:pPr indent="-228600" lvl="3" marL="1257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▪"/>
            </a:pPr>
            <a:r>
              <a:rPr b="0" i="0" lang="en-US" sz="24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ntohs()</a:t>
            </a:r>
          </a:p>
          <a:p>
            <a:pPr indent="-228600" lvl="3" marL="1257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▪"/>
            </a:pPr>
            <a:r>
              <a:rPr b="0" i="0" lang="en-US" sz="24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htonl()</a:t>
            </a:r>
          </a:p>
          <a:p>
            <a:pPr indent="-228600" lvl="3" marL="1257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▪"/>
            </a:pPr>
            <a:r>
              <a:rPr b="0" i="0" lang="en-US" sz="24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ntohl()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47650" y="304800"/>
            <a:ext cx="9664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Closing the connection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247650" y="1828800"/>
            <a:ext cx="96647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 clean up!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close()</a:t>
            </a:r>
          </a:p>
          <a:p>
            <a:pPr indent="-3810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8888"/>
              <a:buFont typeface="Times New Roman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loses the file descripto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</a:p>
          <a:p>
            <a: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0" i="0" lang="en-US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shutdown()</a:t>
            </a:r>
          </a:p>
          <a:p>
            <a:pPr indent="-3810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8888"/>
              <a:buFont typeface="Times New Roman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closes parts of a socket functionality.</a:t>
            </a:r>
          </a:p>
          <a:p>
            <a:pPr indent="-3810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8888"/>
              <a:buFont typeface="Times New Roman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not free the file descriptor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36537" y="293687"/>
            <a:ext cx="9663112" cy="908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lang="en-US" sz="4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Inter-process Communication (IPC)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47650" y="1828800"/>
            <a:ext cx="96647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 x needs to share some information with process 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247650" y="3352799"/>
            <a:ext cx="966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</p:spPr>
        <p:txBody>
          <a:bodyPr anchorCtr="0" anchor="t" bIns="112875" lIns="112875" rIns="112875" tIns="112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Exercise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46333" y="1707370"/>
            <a:ext cx="9467400" cy="5061300"/>
          </a:xfrm>
          <a:prstGeom prst="rect">
            <a:avLst/>
          </a:prstGeom>
        </p:spPr>
        <p:txBody>
          <a:bodyPr anchorCtr="0" anchor="t" bIns="112875" lIns="112875" rIns="112875" tIns="1128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Pick a friend in the lab and connect to their server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Use the example client/server code to start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47650" y="304800"/>
            <a:ext cx="9664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References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47650" y="1828800"/>
            <a:ext cx="96647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B. Hall, "Beej's Guide to Network Programming", </a:t>
            </a:r>
            <a:r>
              <a:rPr b="0" i="0" lang="en-US" sz="27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http://beej.us/guide/bgnet/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Accessed: Oct 18, 2011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 Pages!!!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36537" y="293687"/>
            <a:ext cx="9663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lang="en-US" sz="4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Inter-process Communication (IPC)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47650" y="1828800"/>
            <a:ext cx="966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 x needs to share some information with process Y.</a:t>
            </a:r>
          </a:p>
          <a:p>
            <a:pPr indent="-40005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 needs data from X to perform its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36537" y="293687"/>
            <a:ext cx="9663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lang="en-US" sz="4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Inter-process Communication (IPC)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47650" y="1828800"/>
            <a:ext cx="966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 x needs to share some information with process Y.</a:t>
            </a:r>
          </a:p>
          <a:p>
            <a:pPr indent="-40005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 needs data from X to perform its work</a:t>
            </a:r>
          </a:p>
          <a:p>
            <a:pPr indent="-40005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is responsible for telling Y when to stop doing 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36537" y="293687"/>
            <a:ext cx="9663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lang="en-US" sz="4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Inter-process Communication (IPC)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7650" y="1828800"/>
            <a:ext cx="966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 x needs to share some information with process Y.</a:t>
            </a:r>
          </a:p>
          <a:p>
            <a:pPr indent="-40005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 needs data from X to perform its work</a:t>
            </a:r>
          </a:p>
          <a:p>
            <a:pPr indent="-40005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is responsible for telling Y when to stop doing work</a:t>
            </a:r>
          </a:p>
          <a:p>
            <a:pPr indent="-40005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needs to know the status of Y before performing some operation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36537" y="293687"/>
            <a:ext cx="9663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lang="en-US" sz="4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Inter-process Communication (IPC)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47650" y="1828800"/>
            <a:ext cx="966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provides various IPC mechanisms.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36537" y="293687"/>
            <a:ext cx="9663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lang="en-US" sz="4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Inter-process Communication (IPC)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47650" y="1828800"/>
            <a:ext cx="966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provides various IPC mechanisms.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examples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Pipes 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ignals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36537" y="293687"/>
            <a:ext cx="9663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lang="en-US" sz="4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Inter-process Communication (IPC)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47650" y="1828800"/>
            <a:ext cx="966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provides various IPC mechanisms.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examples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Pipes 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ignals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 provide a channel f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36537" y="293687"/>
            <a:ext cx="9663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mic Sans MS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47600" y="1557150"/>
            <a:ext cx="966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1" marL="45720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ssentially file descriptors:</a:t>
            </a:r>
          </a:p>
          <a:p>
            <a:pPr indent="-285750" lvl="2" marL="857250" marR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i="0" lang="en-US" sz="2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read/write </a:t>
            </a:r>
            <a:r>
              <a:rPr lang="en-US" sz="2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just like a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