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9" r:id="rId3"/>
    <p:sldId id="261" r:id="rId4"/>
    <p:sldId id="262" r:id="rId5"/>
    <p:sldId id="263"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FAFAC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1" autoAdjust="0"/>
    <p:restoredTop sz="94714" autoAdjust="0"/>
  </p:normalViewPr>
  <p:slideViewPr>
    <p:cSldViewPr>
      <p:cViewPr varScale="1">
        <p:scale>
          <a:sx n="84" d="100"/>
          <a:sy n="84" d="100"/>
        </p:scale>
        <p:origin x="-118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524DF-F865-487B-9404-22B66D391741}" type="datetimeFigureOut">
              <a:rPr lang="en-US" smtClean="0"/>
              <a:pPr/>
              <a:t>2/15/2011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079F0D-1904-43D7-92AB-8FD89136405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2/15/2011</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Copyright © Tidgewell Associates, Inc. 2010, All Rights Reserved</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A15E77C-246F-46FE-AA42-F12F194BCC71}" type="slidenum">
              <a:rPr lang="en-US" smtClean="0"/>
              <a:pPr/>
              <a:t>‹#›</a:t>
            </a:fld>
            <a:endParaRPr lang="en-US" dirty="0"/>
          </a:p>
        </p:txBody>
      </p:sp>
      <p:pic>
        <p:nvPicPr>
          <p:cNvPr id="12" name="Picture 6" descr="C:\Users\smazurczyk\AppData\Local\Microsoft\Windows\Temporary Internet Files\Content.Outlook\RLMQF8ZA\TAI_Logo_Color_2 (2).jpg"/>
          <p:cNvPicPr>
            <a:picLocks noChangeAspect="1" noChangeArrowheads="1"/>
          </p:cNvPicPr>
          <p:nvPr userDrawn="1"/>
        </p:nvPicPr>
        <p:blipFill>
          <a:blip r:embed="rId2" cstate="print"/>
          <a:srcRect/>
          <a:stretch>
            <a:fillRect/>
          </a:stretch>
        </p:blipFill>
        <p:spPr bwMode="auto">
          <a:xfrm>
            <a:off x="0" y="6324600"/>
            <a:ext cx="838200" cy="533400"/>
          </a:xfrm>
          <a:prstGeom prst="rect">
            <a:avLst/>
          </a:prstGeom>
          <a:noFill/>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Copyright © Tidgewell Associates, Inc. 2010, All Rights Reserved</a:t>
            </a:r>
            <a:endParaRPr lang="en-US" dirty="0"/>
          </a:p>
        </p:txBody>
      </p:sp>
      <p:sp>
        <p:nvSpPr>
          <p:cNvPr id="6" name="Slide Number Placeholder 5"/>
          <p:cNvSpPr>
            <a:spLocks noGrp="1"/>
          </p:cNvSpPr>
          <p:nvPr>
            <p:ph type="sldNum" sz="quarter" idx="12"/>
          </p:nvPr>
        </p:nvSpPr>
        <p:spPr/>
        <p:txBody>
          <a:bodyPr/>
          <a:lstStyle/>
          <a:p>
            <a:fld id="{9A15E77C-246F-46FE-AA42-F12F194BCC7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smtClean="0"/>
              <a:t>Copyright © Tidgewell Associates, Inc. 2010, All Rights Reserved</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A15E77C-246F-46FE-AA42-F12F194BCC7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2/15/2011</a:t>
            </a:fld>
            <a:endParaRPr lang="en-US" dirty="0"/>
          </a:p>
        </p:txBody>
      </p:sp>
      <p:sp>
        <p:nvSpPr>
          <p:cNvPr id="5" name="Footer Placeholder 4"/>
          <p:cNvSpPr>
            <a:spLocks noGrp="1"/>
          </p:cNvSpPr>
          <p:nvPr>
            <p:ph type="ftr" sz="quarter" idx="11"/>
          </p:nvPr>
        </p:nvSpPr>
        <p:spPr/>
        <p:txBody>
          <a:bodyPr/>
          <a:lstStyle/>
          <a:p>
            <a:r>
              <a:rPr lang="en-US" smtClean="0"/>
              <a:t>Copyright © Tidgewell Associates, Inc. 2010, All Rights Reserved</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A15E77C-246F-46FE-AA42-F12F194BCC71}"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7" name="Picture 6" descr="C:\Users\smazurczyk\AppData\Local\Microsoft\Windows\Temporary Internet Files\Content.Outlook\RLMQF8ZA\TAI_Logo_Color_2 (2).jpg"/>
          <p:cNvPicPr>
            <a:picLocks noChangeAspect="1" noChangeArrowheads="1"/>
          </p:cNvPicPr>
          <p:nvPr userDrawn="1"/>
        </p:nvPicPr>
        <p:blipFill>
          <a:blip r:embed="rId2" cstate="print"/>
          <a:srcRect/>
          <a:stretch>
            <a:fillRect/>
          </a:stretch>
        </p:blipFill>
        <p:spPr bwMode="auto">
          <a:xfrm>
            <a:off x="0" y="6324600"/>
            <a:ext cx="838200" cy="5334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A15E77C-246F-46FE-AA42-F12F194BCC71}"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smtClean="0"/>
              <a:t>Copyright © Tidgewell Associates, Inc. 2010, All Rights Reserved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endParaRPr lang="en-US" dirty="0"/>
          </a:p>
        </p:txBody>
      </p:sp>
      <p:sp>
        <p:nvSpPr>
          <p:cNvPr id="10" name="Slide Number Placeholder 9"/>
          <p:cNvSpPr>
            <a:spLocks noGrp="1"/>
          </p:cNvSpPr>
          <p:nvPr>
            <p:ph type="sldNum" sz="quarter" idx="16"/>
          </p:nvPr>
        </p:nvSpPr>
        <p:spPr/>
        <p:txBody>
          <a:bodyPr rtlCol="0"/>
          <a:lstStyle/>
          <a:p>
            <a:fld id="{9A15E77C-246F-46FE-AA42-F12F194BCC71}" type="slidenum">
              <a:rPr lang="en-US" smtClean="0"/>
              <a:pPr/>
              <a:t>‹#›</a:t>
            </a:fld>
            <a:endParaRPr lang="en-US" dirty="0"/>
          </a:p>
        </p:txBody>
      </p:sp>
      <p:sp>
        <p:nvSpPr>
          <p:cNvPr id="12" name="Footer Placeholder 11"/>
          <p:cNvSpPr>
            <a:spLocks noGrp="1"/>
          </p:cNvSpPr>
          <p:nvPr>
            <p:ph type="ftr" sz="quarter" idx="17"/>
          </p:nvPr>
        </p:nvSpPr>
        <p:spPr/>
        <p:txBody>
          <a:bodyPr rtlCol="0"/>
          <a:lstStyle/>
          <a:p>
            <a:r>
              <a:rPr lang="en-US" smtClean="0"/>
              <a:t>Copyright © Tidgewell Associates, Inc. 2010, All Rights Reserved</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dirty="0"/>
          </a:p>
        </p:txBody>
      </p:sp>
      <p:sp>
        <p:nvSpPr>
          <p:cNvPr id="12" name="Slide Number Placeholder 11"/>
          <p:cNvSpPr>
            <a:spLocks noGrp="1"/>
          </p:cNvSpPr>
          <p:nvPr>
            <p:ph type="sldNum" sz="quarter" idx="16"/>
          </p:nvPr>
        </p:nvSpPr>
        <p:spPr/>
        <p:txBody>
          <a:bodyPr rtlCol="0"/>
          <a:lstStyle/>
          <a:p>
            <a:fld id="{9A15E77C-246F-46FE-AA42-F12F194BCC71}"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smtClean="0"/>
              <a:t>Copyright © Tidgewell Associates, Inc. 2010, All Rights Reserved</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Copyright © Tidgewell Associates, Inc. 2010, All Rights Reserved</a:t>
            </a: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A15E77C-246F-46FE-AA42-F12F194BCC7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pPr/>
              <a:t>2/15/2011</a:t>
            </a:fld>
            <a:endParaRPr lang="en-US" dirty="0"/>
          </a:p>
        </p:txBody>
      </p:sp>
      <p:sp>
        <p:nvSpPr>
          <p:cNvPr id="3" name="Footer Placeholder 2"/>
          <p:cNvSpPr>
            <a:spLocks noGrp="1"/>
          </p:cNvSpPr>
          <p:nvPr>
            <p:ph type="ftr" sz="quarter" idx="11"/>
          </p:nvPr>
        </p:nvSpPr>
        <p:spPr/>
        <p:txBody>
          <a:bodyPr/>
          <a:lstStyle/>
          <a:p>
            <a:r>
              <a:rPr lang="en-US" smtClean="0"/>
              <a:t>Copyright © Tidgewell Associates, Inc. 2010, All Rights Reserved</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A15E77C-246F-46FE-AA42-F12F194BCC7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Copyright © Tidgewell Associates, Inc. 2010, All Rights Reserved</a:t>
            </a: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A15E77C-246F-46FE-AA42-F12F194BCC71}"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A15E77C-246F-46FE-AA42-F12F194BCC71}"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Copyright © Tidgewell Associates, Inc. 2010, All Rights Reserved</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3A271A1-F6D6-438B-A432-4747EE7ECD40}" type="datetimeFigureOut">
              <a:rPr lang="en-US" smtClean="0"/>
              <a:pPr/>
              <a:t>2/15/2011</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Copyright © Tidgewell Associates, Inc. 2010, All Rights Reserved</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A15E77C-246F-46FE-AA42-F12F194BCC71}" type="slidenum">
              <a:rPr lang="en-US" smtClean="0"/>
              <a:pPr/>
              <a:t>‹#›</a:t>
            </a:fld>
            <a:endParaRPr lang="en-US" dirty="0"/>
          </a:p>
        </p:txBody>
      </p:sp>
      <p:pic>
        <p:nvPicPr>
          <p:cNvPr id="10" name="Picture 9" descr="C:\Users\smazurczyk\AppData\Local\Microsoft\Windows\Temporary Internet Files\Content.Outlook\RLMQF8ZA\TAI_Logo_Color_2 (2).jpg"/>
          <p:cNvPicPr>
            <a:picLocks noChangeAspect="1" noChangeArrowheads="1"/>
          </p:cNvPicPr>
          <p:nvPr userDrawn="1"/>
        </p:nvPicPr>
        <p:blipFill>
          <a:blip r:embed="rId13" cstate="print"/>
          <a:srcRect/>
          <a:stretch>
            <a:fillRect/>
          </a:stretch>
        </p:blipFill>
        <p:spPr bwMode="auto">
          <a:xfrm>
            <a:off x="0" y="6324600"/>
            <a:ext cx="838200" cy="533400"/>
          </a:xfrm>
          <a:prstGeom prst="rect">
            <a:avLst/>
          </a:prstGeom>
          <a:noFill/>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848600" cy="3200399"/>
          </a:xfrm>
        </p:spPr>
        <p:txBody>
          <a:bodyPr>
            <a:normAutofit/>
          </a:bodyPr>
          <a:lstStyle/>
          <a:p>
            <a:pPr algn="ctr"/>
            <a:r>
              <a:rPr lang="en-US" dirty="0" smtClean="0"/>
              <a:t>TAI Query reporter</a:t>
            </a:r>
            <a:br>
              <a:rPr lang="en-US" dirty="0" smtClean="0"/>
            </a:br>
            <a:r>
              <a:rPr lang="en-US" dirty="0" smtClean="0"/>
              <a:t>Users guide</a:t>
            </a:r>
            <a:br>
              <a:rPr lang="en-US" dirty="0" smtClean="0"/>
            </a:br>
            <a:r>
              <a:rPr lang="en-US" dirty="0" smtClean="0"/>
              <a:t/>
            </a:r>
            <a:br>
              <a:rPr lang="en-US" dirty="0" smtClean="0"/>
            </a:br>
            <a:r>
              <a:rPr lang="en-US" sz="3600" dirty="0" smtClean="0"/>
              <a:t>version 1.0.0.1</a:t>
            </a:r>
            <a:r>
              <a:rPr lang="en-US" dirty="0" smtClean="0"/>
              <a:t/>
            </a:r>
            <a:br>
              <a:rPr lang="en-US" dirty="0" smtClean="0"/>
            </a:br>
            <a:endParaRPr lang="en-US" sz="1400" i="1" dirty="0">
              <a:solidFill>
                <a:srgbClr val="C00000"/>
              </a:solidFill>
            </a:endParaRPr>
          </a:p>
        </p:txBody>
      </p:sp>
      <p:sp>
        <p:nvSpPr>
          <p:cNvPr id="3" name="Subtitle 2"/>
          <p:cNvSpPr>
            <a:spLocks noGrp="1"/>
          </p:cNvSpPr>
          <p:nvPr>
            <p:ph type="subTitle" idx="1"/>
          </p:nvPr>
        </p:nvSpPr>
        <p:spPr/>
        <p:txBody>
          <a:bodyPr/>
          <a:lstStyle/>
          <a:p>
            <a:r>
              <a:rPr lang="en-US" smtClean="0"/>
              <a:t>February 9, </a:t>
            </a:r>
            <a:r>
              <a:rPr lang="en-US" dirty="0" smtClean="0"/>
              <a:t>2011</a:t>
            </a:r>
            <a:endParaRPr lang="en-US" dirty="0"/>
          </a:p>
        </p:txBody>
      </p:sp>
      <p:sp>
        <p:nvSpPr>
          <p:cNvPr id="8" name="Footer Placeholder 7"/>
          <p:cNvSpPr>
            <a:spLocks noGrp="1"/>
          </p:cNvSpPr>
          <p:nvPr>
            <p:ph type="ftr" sz="quarter" idx="11"/>
          </p:nvPr>
        </p:nvSpPr>
        <p:spPr>
          <a:xfrm>
            <a:off x="4953000" y="6248400"/>
            <a:ext cx="4191000" cy="365125"/>
          </a:xfrm>
        </p:spPr>
        <p:txBody>
          <a:bodyPr/>
          <a:lstStyle/>
          <a:p>
            <a:r>
              <a:rPr lang="en-US" sz="1000" b="1" dirty="0" smtClean="0"/>
              <a:t>Copyright © Tidgewell Associates, Inc. 2011 All Rights Reserved</a:t>
            </a:r>
            <a:endParaRPr lang="en-US" sz="1000" b="1" dirty="0"/>
          </a:p>
        </p:txBody>
      </p:sp>
      <p:sp>
        <p:nvSpPr>
          <p:cNvPr id="7" name="Slide Number Placeholder 6"/>
          <p:cNvSpPr>
            <a:spLocks noGrp="1"/>
          </p:cNvSpPr>
          <p:nvPr>
            <p:ph type="sldNum" sz="quarter" idx="12"/>
          </p:nvPr>
        </p:nvSpPr>
        <p:spPr/>
        <p:txBody>
          <a:bodyPr/>
          <a:lstStyle/>
          <a:p>
            <a:fld id="{9A15E77C-246F-46FE-AA42-F12F194BCC71}"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Lookup (Join)</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10</a:t>
            </a:fld>
            <a:endParaRPr lang="en-US" dirty="0"/>
          </a:p>
        </p:txBody>
      </p:sp>
      <p:sp>
        <p:nvSpPr>
          <p:cNvPr id="5" name="Content Placeholder 4"/>
          <p:cNvSpPr>
            <a:spLocks noGrp="1"/>
          </p:cNvSpPr>
          <p:nvPr>
            <p:ph sz="quarter" idx="1"/>
          </p:nvPr>
        </p:nvSpPr>
        <p:spPr>
          <a:xfrm>
            <a:off x="228600" y="1600200"/>
            <a:ext cx="8915400" cy="2286000"/>
          </a:xfrm>
        </p:spPr>
        <p:txBody>
          <a:bodyPr>
            <a:normAutofit fontScale="40000" lnSpcReduction="20000"/>
          </a:bodyPr>
          <a:lstStyle/>
          <a:p>
            <a:r>
              <a:rPr lang="en-US" sz="4000" b="1" dirty="0" smtClean="0"/>
              <a:t>This functionality allows you to collect data from two different tables where both tables have a field that is common.  This field will link the two tables.  </a:t>
            </a:r>
          </a:p>
          <a:p>
            <a:r>
              <a:rPr lang="en-US" sz="4000" b="1" dirty="0" smtClean="0"/>
              <a:t>For example, if you need to pull data that spans among multiple tables (i.e. partly in </a:t>
            </a:r>
            <a:r>
              <a:rPr lang="en-US" sz="4000" b="1" dirty="0" err="1" smtClean="0"/>
              <a:t>Claims_all</a:t>
            </a:r>
            <a:r>
              <a:rPr lang="en-US" sz="4000" b="1" dirty="0" smtClean="0"/>
              <a:t> and partly in Lag_detail2), a field that is common to both in this case is “</a:t>
            </a:r>
            <a:r>
              <a:rPr lang="en-US" sz="4000" b="1" dirty="0" err="1" smtClean="0"/>
              <a:t>claim_num</a:t>
            </a:r>
            <a:r>
              <a:rPr lang="en-US" sz="4000" b="1" dirty="0" smtClean="0"/>
              <a:t>” and “</a:t>
            </a:r>
            <a:r>
              <a:rPr lang="en-US" sz="4000" b="1" dirty="0" err="1" smtClean="0"/>
              <a:t>claim_number</a:t>
            </a:r>
            <a:r>
              <a:rPr lang="en-US" sz="4000" b="1" dirty="0" smtClean="0"/>
              <a:t>” in the Lag_detail2 table.</a:t>
            </a:r>
          </a:p>
          <a:p>
            <a:endParaRPr lang="en-US" sz="4000" b="1" dirty="0" smtClean="0"/>
          </a:p>
          <a:p>
            <a:endParaRPr lang="en-US" sz="4000" b="1" dirty="0" smtClean="0"/>
          </a:p>
          <a:p>
            <a:endParaRPr lang="en-US" sz="2800" b="1" dirty="0" smtClean="0"/>
          </a:p>
          <a:p>
            <a:pPr>
              <a:buNone/>
            </a:pPr>
            <a:r>
              <a:rPr lang="en-US" sz="2800" b="1" dirty="0" smtClean="0"/>
              <a:t>        </a:t>
            </a:r>
          </a:p>
          <a:p>
            <a:endParaRPr lang="en-US" sz="2800" b="1" dirty="0" smtClean="0"/>
          </a:p>
          <a:p>
            <a:pPr>
              <a:buNone/>
            </a:pPr>
            <a:endParaRPr lang="en-US" sz="2800" b="1" dirty="0" smtClean="0"/>
          </a:p>
          <a:p>
            <a:endParaRPr lang="en-US" sz="2800" b="1" dirty="0" smtClean="0"/>
          </a:p>
          <a:p>
            <a:endParaRPr lang="en-US" sz="3200" dirty="0"/>
          </a:p>
        </p:txBody>
      </p:sp>
      <p:pic>
        <p:nvPicPr>
          <p:cNvPr id="9219" name="Picture 3"/>
          <p:cNvPicPr>
            <a:picLocks noChangeAspect="1" noChangeArrowheads="1"/>
          </p:cNvPicPr>
          <p:nvPr/>
        </p:nvPicPr>
        <p:blipFill>
          <a:blip r:embed="rId2" cstate="print"/>
          <a:srcRect/>
          <a:stretch>
            <a:fillRect/>
          </a:stretch>
        </p:blipFill>
        <p:spPr bwMode="auto">
          <a:xfrm>
            <a:off x="381000" y="2895600"/>
            <a:ext cx="8477250" cy="326707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Lookup detail</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11</a:t>
            </a:fld>
            <a:endParaRPr lang="en-US" dirty="0"/>
          </a:p>
        </p:txBody>
      </p:sp>
      <p:sp>
        <p:nvSpPr>
          <p:cNvPr id="5" name="Content Placeholder 4"/>
          <p:cNvSpPr>
            <a:spLocks noGrp="1"/>
          </p:cNvSpPr>
          <p:nvPr>
            <p:ph sz="quarter" idx="1"/>
          </p:nvPr>
        </p:nvSpPr>
        <p:spPr>
          <a:xfrm>
            <a:off x="228600" y="1600200"/>
            <a:ext cx="4876800" cy="4114800"/>
          </a:xfrm>
        </p:spPr>
        <p:txBody>
          <a:bodyPr>
            <a:normAutofit fontScale="77500" lnSpcReduction="20000"/>
          </a:bodyPr>
          <a:lstStyle/>
          <a:p>
            <a:r>
              <a:rPr lang="en-US" sz="4000" b="1" dirty="0" smtClean="0"/>
              <a:t>This will result in a Lookup_1 image in your work space</a:t>
            </a:r>
          </a:p>
          <a:p>
            <a:endParaRPr lang="en-US" sz="4000" b="1" dirty="0" smtClean="0"/>
          </a:p>
          <a:p>
            <a:r>
              <a:rPr lang="en-US" sz="4000" b="1" dirty="0" smtClean="0"/>
              <a:t>It will also add to the query on the bottom, below the workspace.</a:t>
            </a:r>
          </a:p>
          <a:p>
            <a:endParaRPr lang="en-US" sz="4000" b="1" dirty="0" smtClean="0"/>
          </a:p>
          <a:p>
            <a:endParaRPr lang="en-US" sz="2800" b="1" dirty="0" smtClean="0"/>
          </a:p>
          <a:p>
            <a:pPr>
              <a:buNone/>
            </a:pPr>
            <a:r>
              <a:rPr lang="en-US" sz="2800" b="1" dirty="0" smtClean="0"/>
              <a:t>        </a:t>
            </a:r>
          </a:p>
          <a:p>
            <a:endParaRPr lang="en-US" sz="2800" b="1" dirty="0" smtClean="0"/>
          </a:p>
          <a:p>
            <a:pPr>
              <a:buNone/>
            </a:pPr>
            <a:endParaRPr lang="en-US" sz="2800" b="1" dirty="0" smtClean="0"/>
          </a:p>
          <a:p>
            <a:endParaRPr lang="en-US" sz="2800" b="1" dirty="0" smtClean="0"/>
          </a:p>
          <a:p>
            <a:endParaRPr lang="en-US" sz="3200" dirty="0"/>
          </a:p>
        </p:txBody>
      </p:sp>
      <p:pic>
        <p:nvPicPr>
          <p:cNvPr id="10242" name="Picture 2"/>
          <p:cNvPicPr>
            <a:picLocks noChangeAspect="1" noChangeArrowheads="1"/>
          </p:cNvPicPr>
          <p:nvPr/>
        </p:nvPicPr>
        <p:blipFill>
          <a:blip r:embed="rId2" cstate="print"/>
          <a:srcRect/>
          <a:stretch>
            <a:fillRect/>
          </a:stretch>
        </p:blipFill>
        <p:spPr bwMode="auto">
          <a:xfrm>
            <a:off x="5410200" y="1600200"/>
            <a:ext cx="2895600" cy="1676400"/>
          </a:xfrm>
          <a:prstGeom prst="rect">
            <a:avLst/>
          </a:prstGeom>
          <a:ln>
            <a:noFill/>
          </a:ln>
          <a:effectLst>
            <a:outerShdw blurRad="190500" algn="tl" rotWithShape="0">
              <a:srgbClr val="000000">
                <a:alpha val="70000"/>
              </a:srgbClr>
            </a:outerShdw>
          </a:effectLst>
        </p:spPr>
      </p:pic>
      <p:pic>
        <p:nvPicPr>
          <p:cNvPr id="10244" name="Picture 4"/>
          <p:cNvPicPr>
            <a:picLocks noChangeAspect="1" noChangeArrowheads="1"/>
          </p:cNvPicPr>
          <p:nvPr/>
        </p:nvPicPr>
        <p:blipFill>
          <a:blip r:embed="rId3" cstate="print"/>
          <a:srcRect/>
          <a:stretch>
            <a:fillRect/>
          </a:stretch>
        </p:blipFill>
        <p:spPr bwMode="auto">
          <a:xfrm>
            <a:off x="2286000" y="4572000"/>
            <a:ext cx="6157912" cy="128111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err="1" smtClean="0"/>
              <a:t>HCLookup</a:t>
            </a:r>
            <a:r>
              <a:rPr lang="en-US" dirty="0" smtClean="0"/>
              <a:t> (Select)</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12</a:t>
            </a:fld>
            <a:endParaRPr lang="en-US" dirty="0"/>
          </a:p>
        </p:txBody>
      </p:sp>
      <p:sp>
        <p:nvSpPr>
          <p:cNvPr id="5" name="Content Placeholder 4"/>
          <p:cNvSpPr>
            <a:spLocks noGrp="1"/>
          </p:cNvSpPr>
          <p:nvPr>
            <p:ph sz="quarter" idx="1"/>
          </p:nvPr>
        </p:nvSpPr>
        <p:spPr>
          <a:xfrm>
            <a:off x="228600" y="1600200"/>
            <a:ext cx="8458200" cy="4114800"/>
          </a:xfrm>
        </p:spPr>
        <p:txBody>
          <a:bodyPr>
            <a:normAutofit fontScale="77500" lnSpcReduction="20000"/>
          </a:bodyPr>
          <a:lstStyle/>
          <a:p>
            <a:r>
              <a:rPr lang="en-US" sz="4000" dirty="0" smtClean="0"/>
              <a:t>This function is similar to the other Lookup with the exception that is does a “ Select TOP 1”  </a:t>
            </a:r>
            <a:r>
              <a:rPr lang="en-US" sz="4000" dirty="0" err="1" smtClean="0"/>
              <a:t>subquery</a:t>
            </a:r>
            <a:r>
              <a:rPr lang="en-US" sz="4000" dirty="0" smtClean="0"/>
              <a:t> rather than a Join.  The purpose is to ensure that data element from only one record is used for joining.  This may be useful in an environment with duplicate records – such as duplicate members</a:t>
            </a:r>
          </a:p>
          <a:p>
            <a:endParaRPr lang="en-US" sz="4000" dirty="0" smtClean="0"/>
          </a:p>
          <a:p>
            <a:endParaRPr lang="en-US" sz="4000" b="1" dirty="0" smtClean="0"/>
          </a:p>
          <a:p>
            <a:endParaRPr lang="en-US" sz="2800" b="1" dirty="0" smtClean="0"/>
          </a:p>
          <a:p>
            <a:pPr>
              <a:buNone/>
            </a:pPr>
            <a:r>
              <a:rPr lang="en-US" sz="2800" b="1" dirty="0" smtClean="0"/>
              <a:t>        </a:t>
            </a:r>
          </a:p>
          <a:p>
            <a:endParaRPr lang="en-US" sz="2800" b="1" dirty="0" smtClean="0"/>
          </a:p>
          <a:p>
            <a:pPr>
              <a:buNone/>
            </a:pPr>
            <a:endParaRPr lang="en-US" sz="2800" b="1" dirty="0" smtClean="0"/>
          </a:p>
          <a:p>
            <a:endParaRPr lang="en-US" sz="2800" b="1" dirty="0" smtClean="0"/>
          </a:p>
          <a:p>
            <a:endParaRPr lang="en-US" sz="3200" dirty="0"/>
          </a:p>
        </p:txBody>
      </p:sp>
      <p:pic>
        <p:nvPicPr>
          <p:cNvPr id="11267" name="Picture 3"/>
          <p:cNvPicPr>
            <a:picLocks noChangeAspect="1" noChangeArrowheads="1"/>
          </p:cNvPicPr>
          <p:nvPr/>
        </p:nvPicPr>
        <p:blipFill>
          <a:blip r:embed="rId2" cstate="print"/>
          <a:srcRect/>
          <a:stretch>
            <a:fillRect/>
          </a:stretch>
        </p:blipFill>
        <p:spPr bwMode="auto">
          <a:xfrm>
            <a:off x="685800" y="4114800"/>
            <a:ext cx="7877175" cy="17145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Calculation</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13</a:t>
            </a:fld>
            <a:endParaRPr lang="en-US" dirty="0"/>
          </a:p>
        </p:txBody>
      </p:sp>
      <p:sp>
        <p:nvSpPr>
          <p:cNvPr id="5" name="Content Placeholder 4"/>
          <p:cNvSpPr>
            <a:spLocks noGrp="1"/>
          </p:cNvSpPr>
          <p:nvPr>
            <p:ph sz="quarter" idx="1"/>
          </p:nvPr>
        </p:nvSpPr>
        <p:spPr>
          <a:xfrm>
            <a:off x="228600" y="1600200"/>
            <a:ext cx="8915400" cy="4648200"/>
          </a:xfrm>
        </p:spPr>
        <p:txBody>
          <a:bodyPr>
            <a:normAutofit fontScale="62500" lnSpcReduction="20000"/>
          </a:bodyPr>
          <a:lstStyle/>
          <a:p>
            <a:r>
              <a:rPr lang="en-US" sz="4000" dirty="0" smtClean="0"/>
              <a:t>This function allows users to run a total on a specific data field.</a:t>
            </a:r>
          </a:p>
          <a:p>
            <a:r>
              <a:rPr lang="en-US" sz="4000" dirty="0" smtClean="0"/>
              <a:t>If you notice, the actual query is displayed in the Calculation text box.  </a:t>
            </a:r>
          </a:p>
          <a:p>
            <a:r>
              <a:rPr lang="en-US" sz="4000" dirty="0" smtClean="0"/>
              <a:t>You can name the resulting displayed field to something more meaningful in the Calculation Alias text box.</a:t>
            </a:r>
          </a:p>
          <a:p>
            <a:r>
              <a:rPr lang="en-US" sz="4000" dirty="0" smtClean="0"/>
              <a:t>Clicking Accept button</a:t>
            </a:r>
          </a:p>
          <a:p>
            <a:pPr>
              <a:buNone/>
            </a:pPr>
            <a:r>
              <a:rPr lang="en-US" sz="4000" dirty="0" smtClean="0"/>
              <a:t>will add this function</a:t>
            </a:r>
          </a:p>
          <a:p>
            <a:pPr>
              <a:buNone/>
            </a:pPr>
            <a:r>
              <a:rPr lang="en-US" sz="4000" dirty="0" smtClean="0"/>
              <a:t>into the query in your</a:t>
            </a:r>
          </a:p>
          <a:p>
            <a:pPr>
              <a:buNone/>
            </a:pPr>
            <a:r>
              <a:rPr lang="en-US" sz="4000" dirty="0" smtClean="0"/>
              <a:t>work space and it </a:t>
            </a:r>
          </a:p>
          <a:p>
            <a:pPr>
              <a:buNone/>
            </a:pPr>
            <a:r>
              <a:rPr lang="en-US" sz="4000" dirty="0" smtClean="0"/>
              <a:t>appears as SUM</a:t>
            </a:r>
            <a:endParaRPr lang="en-US" sz="4000" b="1" dirty="0" smtClean="0"/>
          </a:p>
          <a:p>
            <a:endParaRPr lang="en-US" sz="2800" b="1" dirty="0" smtClean="0"/>
          </a:p>
          <a:p>
            <a:pPr>
              <a:buNone/>
            </a:pPr>
            <a:r>
              <a:rPr lang="en-US" sz="2800" b="1" dirty="0" smtClean="0"/>
              <a:t>        </a:t>
            </a:r>
          </a:p>
          <a:p>
            <a:endParaRPr lang="en-US" sz="2800" b="1" dirty="0" smtClean="0"/>
          </a:p>
          <a:p>
            <a:pPr>
              <a:buNone/>
            </a:pPr>
            <a:endParaRPr lang="en-US" sz="2800" b="1" dirty="0" smtClean="0"/>
          </a:p>
          <a:p>
            <a:endParaRPr lang="en-US" sz="2800" b="1" dirty="0" smtClean="0"/>
          </a:p>
          <a:p>
            <a:endParaRPr lang="en-US" sz="3200" dirty="0"/>
          </a:p>
        </p:txBody>
      </p:sp>
      <p:pic>
        <p:nvPicPr>
          <p:cNvPr id="12290" name="Picture 2"/>
          <p:cNvPicPr>
            <a:picLocks noChangeAspect="1" noChangeArrowheads="1"/>
          </p:cNvPicPr>
          <p:nvPr/>
        </p:nvPicPr>
        <p:blipFill>
          <a:blip r:embed="rId2" cstate="print"/>
          <a:srcRect/>
          <a:stretch>
            <a:fillRect/>
          </a:stretch>
        </p:blipFill>
        <p:spPr bwMode="auto">
          <a:xfrm>
            <a:off x="3657600" y="3429000"/>
            <a:ext cx="5486400" cy="2895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 SQL SUM</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14</a:t>
            </a:fld>
            <a:endParaRPr lang="en-US" dirty="0"/>
          </a:p>
        </p:txBody>
      </p:sp>
      <p:sp>
        <p:nvSpPr>
          <p:cNvPr id="5" name="Content Placeholder 4"/>
          <p:cNvSpPr>
            <a:spLocks noGrp="1"/>
          </p:cNvSpPr>
          <p:nvPr>
            <p:ph sz="quarter" idx="1"/>
          </p:nvPr>
        </p:nvSpPr>
        <p:spPr>
          <a:xfrm>
            <a:off x="228600" y="1600200"/>
            <a:ext cx="4267200" cy="4419600"/>
          </a:xfrm>
        </p:spPr>
        <p:txBody>
          <a:bodyPr>
            <a:normAutofit fontScale="77500" lnSpcReduction="20000"/>
          </a:bodyPr>
          <a:lstStyle/>
          <a:p>
            <a:r>
              <a:rPr lang="en-US" sz="4000" dirty="0" smtClean="0"/>
              <a:t>Image Calc is displayed in the work area.</a:t>
            </a:r>
          </a:p>
          <a:p>
            <a:endParaRPr lang="en-US" sz="4000" dirty="0" smtClean="0"/>
          </a:p>
          <a:p>
            <a:endParaRPr lang="en-US" sz="4000" dirty="0" smtClean="0"/>
          </a:p>
          <a:p>
            <a:r>
              <a:rPr lang="en-US" sz="4000" dirty="0" smtClean="0"/>
              <a:t>Sum line is added into the query.</a:t>
            </a:r>
          </a:p>
          <a:p>
            <a:endParaRPr lang="en-US" sz="4000" dirty="0" smtClean="0"/>
          </a:p>
          <a:p>
            <a:pPr>
              <a:buNone/>
            </a:pPr>
            <a:endParaRPr lang="en-US" sz="4000" b="1" dirty="0" smtClean="0"/>
          </a:p>
          <a:p>
            <a:endParaRPr lang="en-US" sz="2800" b="1" dirty="0" smtClean="0"/>
          </a:p>
          <a:p>
            <a:pPr>
              <a:buNone/>
            </a:pPr>
            <a:r>
              <a:rPr lang="en-US" sz="2800" b="1" dirty="0" smtClean="0"/>
              <a:t>        </a:t>
            </a:r>
          </a:p>
          <a:p>
            <a:endParaRPr lang="en-US" sz="2800" b="1" dirty="0" smtClean="0"/>
          </a:p>
          <a:p>
            <a:pPr>
              <a:buNone/>
            </a:pPr>
            <a:endParaRPr lang="en-US" sz="2800" b="1" dirty="0" smtClean="0"/>
          </a:p>
          <a:p>
            <a:endParaRPr lang="en-US" sz="2800" b="1" dirty="0" smtClean="0"/>
          </a:p>
          <a:p>
            <a:endParaRPr lang="en-US" sz="3200" dirty="0"/>
          </a:p>
        </p:txBody>
      </p:sp>
      <p:pic>
        <p:nvPicPr>
          <p:cNvPr id="13314" name="Picture 2"/>
          <p:cNvPicPr>
            <a:picLocks noChangeAspect="1" noChangeArrowheads="1"/>
          </p:cNvPicPr>
          <p:nvPr/>
        </p:nvPicPr>
        <p:blipFill>
          <a:blip r:embed="rId2" cstate="print"/>
          <a:srcRect/>
          <a:stretch>
            <a:fillRect/>
          </a:stretch>
        </p:blipFill>
        <p:spPr bwMode="auto">
          <a:xfrm>
            <a:off x="5334000" y="1600200"/>
            <a:ext cx="2838450" cy="142875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2057400" y="4572000"/>
            <a:ext cx="3752850" cy="2381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Synthetic Field</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15</a:t>
            </a:fld>
            <a:endParaRPr lang="en-US" dirty="0"/>
          </a:p>
        </p:txBody>
      </p:sp>
      <p:sp>
        <p:nvSpPr>
          <p:cNvPr id="5" name="Content Placeholder 4"/>
          <p:cNvSpPr>
            <a:spLocks noGrp="1"/>
          </p:cNvSpPr>
          <p:nvPr>
            <p:ph sz="quarter" idx="1"/>
          </p:nvPr>
        </p:nvSpPr>
        <p:spPr>
          <a:xfrm>
            <a:off x="228600" y="1600200"/>
            <a:ext cx="3505200" cy="4419600"/>
          </a:xfrm>
        </p:spPr>
        <p:txBody>
          <a:bodyPr>
            <a:normAutofit fontScale="77500" lnSpcReduction="20000"/>
          </a:bodyPr>
          <a:lstStyle/>
          <a:p>
            <a:r>
              <a:rPr lang="en-US" sz="4000" dirty="0" smtClean="0"/>
              <a:t>This function serves the purpose of doing additional calculations or manipulation of data fields.  For example if you want to add two existing fields to create a new field on the report.  </a:t>
            </a:r>
            <a:r>
              <a:rPr lang="en-US" sz="2800" b="1" dirty="0" smtClean="0"/>
              <a:t>        </a:t>
            </a:r>
          </a:p>
          <a:p>
            <a:endParaRPr lang="en-US" sz="2800" b="1" dirty="0" smtClean="0"/>
          </a:p>
          <a:p>
            <a:pPr>
              <a:buNone/>
            </a:pPr>
            <a:endParaRPr lang="en-US" sz="2800" b="1" dirty="0" smtClean="0"/>
          </a:p>
          <a:p>
            <a:endParaRPr lang="en-US" sz="2800" b="1" dirty="0" smtClean="0"/>
          </a:p>
          <a:p>
            <a:endParaRPr lang="en-US" sz="3200" dirty="0"/>
          </a:p>
        </p:txBody>
      </p:sp>
      <p:pic>
        <p:nvPicPr>
          <p:cNvPr id="14338" name="Picture 2"/>
          <p:cNvPicPr>
            <a:picLocks noChangeAspect="1" noChangeArrowheads="1"/>
          </p:cNvPicPr>
          <p:nvPr/>
        </p:nvPicPr>
        <p:blipFill>
          <a:blip r:embed="rId2" cstate="print"/>
          <a:srcRect/>
          <a:stretch>
            <a:fillRect/>
          </a:stretch>
        </p:blipFill>
        <p:spPr bwMode="auto">
          <a:xfrm>
            <a:off x="3962400" y="1524000"/>
            <a:ext cx="5181600" cy="4572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Delimiter Field</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16</a:t>
            </a:fld>
            <a:endParaRPr lang="en-US" dirty="0"/>
          </a:p>
        </p:txBody>
      </p:sp>
      <p:sp>
        <p:nvSpPr>
          <p:cNvPr id="5" name="Content Placeholder 4"/>
          <p:cNvSpPr>
            <a:spLocks noGrp="1"/>
          </p:cNvSpPr>
          <p:nvPr>
            <p:ph sz="quarter" idx="1"/>
          </p:nvPr>
        </p:nvSpPr>
        <p:spPr>
          <a:xfrm>
            <a:off x="228600" y="1600200"/>
            <a:ext cx="3962400" cy="4648200"/>
          </a:xfrm>
        </p:spPr>
        <p:txBody>
          <a:bodyPr>
            <a:normAutofit fontScale="77500" lnSpcReduction="20000"/>
          </a:bodyPr>
          <a:lstStyle/>
          <a:p>
            <a:r>
              <a:rPr lang="en-US" sz="4000" dirty="0" smtClean="0"/>
              <a:t>This function gives you the control over how many records will be returned from the query.  For example, this may be useful if you’re interested in the top 100 members only.  This will translate to “SELECT TOP 100” in the query.</a:t>
            </a:r>
            <a:endParaRPr lang="en-US" sz="3200" dirty="0"/>
          </a:p>
        </p:txBody>
      </p:sp>
      <p:pic>
        <p:nvPicPr>
          <p:cNvPr id="15362" name="Picture 12" descr="image012"/>
          <p:cNvPicPr>
            <a:picLocks noChangeAspect="1" noChangeArrowheads="1"/>
          </p:cNvPicPr>
          <p:nvPr/>
        </p:nvPicPr>
        <p:blipFill>
          <a:blip r:embed="rId2" cstate="print"/>
          <a:srcRect/>
          <a:stretch>
            <a:fillRect/>
          </a:stretch>
        </p:blipFill>
        <p:spPr bwMode="auto">
          <a:xfrm>
            <a:off x="4267200" y="2057400"/>
            <a:ext cx="4876800" cy="2286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Rollup</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17</a:t>
            </a:fld>
            <a:endParaRPr lang="en-US" dirty="0"/>
          </a:p>
        </p:txBody>
      </p:sp>
      <p:sp>
        <p:nvSpPr>
          <p:cNvPr id="5" name="Content Placeholder 4"/>
          <p:cNvSpPr>
            <a:spLocks noGrp="1"/>
          </p:cNvSpPr>
          <p:nvPr>
            <p:ph sz="quarter" idx="1"/>
          </p:nvPr>
        </p:nvSpPr>
        <p:spPr>
          <a:xfrm>
            <a:off x="228600" y="1600200"/>
            <a:ext cx="8534400" cy="4495800"/>
          </a:xfrm>
        </p:spPr>
        <p:txBody>
          <a:bodyPr>
            <a:normAutofit fontScale="85000" lnSpcReduction="10000"/>
          </a:bodyPr>
          <a:lstStyle/>
          <a:p>
            <a:r>
              <a:rPr lang="en-US" sz="3300" dirty="0" smtClean="0"/>
              <a:t>Rollup function lets you group or organize your records that will be displayed  by selected fields you chose to be in the results set</a:t>
            </a:r>
            <a:r>
              <a:rPr lang="en-US" sz="3300" dirty="0" smtClean="0"/>
              <a:t>.  Rollup is performed on rows of informational record set with same </a:t>
            </a:r>
            <a:r>
              <a:rPr lang="en-US" sz="3300" dirty="0" smtClean="0"/>
              <a:t>values.</a:t>
            </a:r>
          </a:p>
          <a:p>
            <a:endParaRPr lang="en-US" sz="3300" dirty="0" smtClean="0"/>
          </a:p>
          <a:p>
            <a:r>
              <a:rPr lang="en-US" sz="3300" dirty="0" smtClean="0"/>
              <a:t>A </a:t>
            </a:r>
            <a:r>
              <a:rPr lang="en-US" sz="3300" dirty="0" smtClean="0"/>
              <a:t>Rollup image will be added to graphical portion of the work area</a:t>
            </a:r>
          </a:p>
          <a:p>
            <a:endParaRPr lang="en-US" sz="4000" dirty="0" smtClean="0"/>
          </a:p>
          <a:p>
            <a:r>
              <a:rPr lang="en-US" sz="3200" dirty="0" smtClean="0"/>
              <a:t>SQL “GROUP BY” listing selected fields will be added to the query</a:t>
            </a:r>
            <a:endParaRPr lang="en-US" sz="4000" dirty="0" smtClean="0"/>
          </a:p>
        </p:txBody>
      </p:sp>
      <p:pic>
        <p:nvPicPr>
          <p:cNvPr id="17410" name="Picture 2"/>
          <p:cNvPicPr>
            <a:picLocks noChangeAspect="1" noChangeArrowheads="1"/>
          </p:cNvPicPr>
          <p:nvPr/>
        </p:nvPicPr>
        <p:blipFill>
          <a:blip r:embed="rId2" cstate="print"/>
          <a:srcRect/>
          <a:stretch>
            <a:fillRect/>
          </a:stretch>
        </p:blipFill>
        <p:spPr bwMode="auto">
          <a:xfrm>
            <a:off x="3352800" y="4343400"/>
            <a:ext cx="1485900" cy="419100"/>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2590800" y="5638800"/>
            <a:ext cx="5800725" cy="4476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Filter</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18</a:t>
            </a:fld>
            <a:endParaRPr lang="en-US" dirty="0"/>
          </a:p>
        </p:txBody>
      </p:sp>
      <p:sp>
        <p:nvSpPr>
          <p:cNvPr id="5" name="Content Placeholder 4"/>
          <p:cNvSpPr>
            <a:spLocks noGrp="1"/>
          </p:cNvSpPr>
          <p:nvPr>
            <p:ph sz="quarter" idx="1"/>
          </p:nvPr>
        </p:nvSpPr>
        <p:spPr>
          <a:xfrm>
            <a:off x="228600" y="1600200"/>
            <a:ext cx="3962400" cy="4648200"/>
          </a:xfrm>
        </p:spPr>
        <p:txBody>
          <a:bodyPr>
            <a:normAutofit fontScale="62500" lnSpcReduction="20000"/>
          </a:bodyPr>
          <a:lstStyle/>
          <a:p>
            <a:r>
              <a:rPr lang="en-US" sz="4000" dirty="0" smtClean="0"/>
              <a:t>Filtering allows you to narrow down your results set.  For example, you may only be interested in claims that were paid in the month of December 2010.</a:t>
            </a:r>
          </a:p>
          <a:p>
            <a:endParaRPr lang="en-US" sz="4000" dirty="0" smtClean="0"/>
          </a:p>
          <a:p>
            <a:r>
              <a:rPr lang="en-US" sz="4000" dirty="0" smtClean="0"/>
              <a:t>You can also filter on number fields or fields containing certain values.</a:t>
            </a:r>
          </a:p>
          <a:p>
            <a:endParaRPr lang="en-US" sz="4000" dirty="0" smtClean="0"/>
          </a:p>
          <a:p>
            <a:r>
              <a:rPr lang="en-US" sz="4000" dirty="0" smtClean="0"/>
              <a:t>Filters translate to SQL “WHERE” clause.</a:t>
            </a:r>
            <a:endParaRPr lang="en-US" sz="3200" dirty="0"/>
          </a:p>
        </p:txBody>
      </p:sp>
      <p:pic>
        <p:nvPicPr>
          <p:cNvPr id="18434" name="Picture 2"/>
          <p:cNvPicPr>
            <a:picLocks noChangeAspect="1" noChangeArrowheads="1"/>
          </p:cNvPicPr>
          <p:nvPr/>
        </p:nvPicPr>
        <p:blipFill>
          <a:blip r:embed="rId2" cstate="print"/>
          <a:srcRect/>
          <a:stretch>
            <a:fillRect/>
          </a:stretch>
        </p:blipFill>
        <p:spPr bwMode="auto">
          <a:xfrm>
            <a:off x="4419600" y="990600"/>
            <a:ext cx="4572000" cy="51816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Constraint</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19</a:t>
            </a:fld>
            <a:endParaRPr lang="en-US" dirty="0"/>
          </a:p>
        </p:txBody>
      </p:sp>
      <p:sp>
        <p:nvSpPr>
          <p:cNvPr id="5" name="Content Placeholder 4"/>
          <p:cNvSpPr>
            <a:spLocks noGrp="1"/>
          </p:cNvSpPr>
          <p:nvPr>
            <p:ph sz="quarter" idx="1"/>
          </p:nvPr>
        </p:nvSpPr>
        <p:spPr>
          <a:xfrm>
            <a:off x="228600" y="1600200"/>
            <a:ext cx="8610600" cy="2133600"/>
          </a:xfrm>
        </p:spPr>
        <p:txBody>
          <a:bodyPr>
            <a:normAutofit fontScale="62500" lnSpcReduction="20000"/>
          </a:bodyPr>
          <a:lstStyle/>
          <a:p>
            <a:r>
              <a:rPr lang="en-US" sz="4000" dirty="0" smtClean="0"/>
              <a:t>This function works on the field(s) you’ve created with the Add Synthetic Field button.</a:t>
            </a:r>
          </a:p>
          <a:p>
            <a:r>
              <a:rPr lang="en-US" sz="4000" dirty="0" smtClean="0"/>
              <a:t>It lets you sets limits or constraints on the values of the created field.  </a:t>
            </a:r>
          </a:p>
          <a:p>
            <a:r>
              <a:rPr lang="en-US" sz="4000" dirty="0" smtClean="0"/>
              <a:t>For example, if you’re interested in claims whose payment is $5000</a:t>
            </a:r>
            <a:endParaRPr lang="en-US" sz="3200" dirty="0"/>
          </a:p>
        </p:txBody>
      </p:sp>
      <p:pic>
        <p:nvPicPr>
          <p:cNvPr id="19458" name="Picture 2"/>
          <p:cNvPicPr>
            <a:picLocks noChangeAspect="1" noChangeArrowheads="1"/>
          </p:cNvPicPr>
          <p:nvPr/>
        </p:nvPicPr>
        <p:blipFill>
          <a:blip r:embed="rId2" cstate="print"/>
          <a:srcRect/>
          <a:stretch>
            <a:fillRect/>
          </a:stretch>
        </p:blipFill>
        <p:spPr bwMode="auto">
          <a:xfrm>
            <a:off x="381000" y="3505200"/>
            <a:ext cx="8305800" cy="272891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2</a:t>
            </a:fld>
            <a:endParaRPr lang="en-US" dirty="0"/>
          </a:p>
        </p:txBody>
      </p:sp>
      <p:sp>
        <p:nvSpPr>
          <p:cNvPr id="5" name="Content Placeholder 4"/>
          <p:cNvSpPr>
            <a:spLocks noGrp="1"/>
          </p:cNvSpPr>
          <p:nvPr>
            <p:ph sz="quarter" idx="1"/>
          </p:nvPr>
        </p:nvSpPr>
        <p:spPr>
          <a:xfrm>
            <a:off x="612648" y="1600200"/>
            <a:ext cx="8531352" cy="4495800"/>
          </a:xfrm>
        </p:spPr>
        <p:txBody>
          <a:bodyPr>
            <a:normAutofit lnSpcReduction="10000"/>
          </a:bodyPr>
          <a:lstStyle/>
          <a:p>
            <a:r>
              <a:rPr lang="en-US" sz="2800" b="1" dirty="0" smtClean="0"/>
              <a:t>TAI Query Tool provides users with ad hoc ability to generate customized reports and analytics to monitor  and improve their daily operations.</a:t>
            </a:r>
          </a:p>
          <a:p>
            <a:endParaRPr lang="en-US" sz="2800" b="1" dirty="0" smtClean="0"/>
          </a:p>
          <a:p>
            <a:r>
              <a:rPr lang="en-US" sz="2800" b="1" dirty="0" smtClean="0"/>
              <a:t>The tool’s graphical capability enables users to visualize the results.</a:t>
            </a:r>
          </a:p>
          <a:p>
            <a:endParaRPr lang="en-US" sz="2800" b="1" dirty="0" smtClean="0"/>
          </a:p>
          <a:p>
            <a:r>
              <a:rPr lang="en-US" sz="2800" b="1" dirty="0" smtClean="0"/>
              <a:t>Query tool’s functionality resembles that of Microsoft SQL Query Analyzer where a user has the flexibility to manipulate data at the lowest level.</a:t>
            </a:r>
          </a:p>
          <a:p>
            <a:endParaRPr lang="en-US" sz="3200" b="1" dirty="0" smtClean="0"/>
          </a:p>
          <a:p>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Sorting Ops</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20</a:t>
            </a:fld>
            <a:endParaRPr lang="en-US" dirty="0"/>
          </a:p>
        </p:txBody>
      </p:sp>
      <p:sp>
        <p:nvSpPr>
          <p:cNvPr id="5" name="Content Placeholder 4"/>
          <p:cNvSpPr>
            <a:spLocks noGrp="1"/>
          </p:cNvSpPr>
          <p:nvPr>
            <p:ph sz="quarter" idx="1"/>
          </p:nvPr>
        </p:nvSpPr>
        <p:spPr>
          <a:xfrm>
            <a:off x="228600" y="1600200"/>
            <a:ext cx="3962400" cy="4648200"/>
          </a:xfrm>
        </p:spPr>
        <p:txBody>
          <a:bodyPr>
            <a:normAutofit fontScale="62500" lnSpcReduction="20000"/>
          </a:bodyPr>
          <a:lstStyle/>
          <a:p>
            <a:r>
              <a:rPr lang="en-US" sz="4000" dirty="0" smtClean="0"/>
              <a:t>Sorting helps you to force your results set to be arranged or ordered by certain fields and also in either ascending or descending.  </a:t>
            </a:r>
          </a:p>
          <a:p>
            <a:r>
              <a:rPr lang="en-US" sz="4000" dirty="0" smtClean="0"/>
              <a:t>For example, you may want to display the results by member’s last name in the ascending order or claims by service date.</a:t>
            </a:r>
          </a:p>
          <a:p>
            <a:r>
              <a:rPr lang="en-US" sz="4000" dirty="0" smtClean="0"/>
              <a:t>This function translates to SQL “ORDER BY”.</a:t>
            </a:r>
            <a:endParaRPr lang="en-US" sz="3200" dirty="0"/>
          </a:p>
        </p:txBody>
      </p:sp>
      <p:pic>
        <p:nvPicPr>
          <p:cNvPr id="20482" name="Picture 2"/>
          <p:cNvPicPr>
            <a:picLocks noChangeAspect="1" noChangeArrowheads="1"/>
          </p:cNvPicPr>
          <p:nvPr/>
        </p:nvPicPr>
        <p:blipFill>
          <a:blip r:embed="rId2" cstate="print"/>
          <a:srcRect/>
          <a:stretch>
            <a:fillRect/>
          </a:stretch>
        </p:blipFill>
        <p:spPr bwMode="auto">
          <a:xfrm>
            <a:off x="4700588" y="914400"/>
            <a:ext cx="4443412" cy="5334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Execute Query</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21</a:t>
            </a:fld>
            <a:endParaRPr lang="en-US" dirty="0"/>
          </a:p>
        </p:txBody>
      </p:sp>
      <p:sp>
        <p:nvSpPr>
          <p:cNvPr id="5" name="Content Placeholder 4"/>
          <p:cNvSpPr>
            <a:spLocks noGrp="1"/>
          </p:cNvSpPr>
          <p:nvPr>
            <p:ph sz="quarter" idx="1"/>
          </p:nvPr>
        </p:nvSpPr>
        <p:spPr>
          <a:xfrm>
            <a:off x="228600" y="1600200"/>
            <a:ext cx="8534400" cy="2362200"/>
          </a:xfrm>
        </p:spPr>
        <p:txBody>
          <a:bodyPr>
            <a:normAutofit fontScale="85000" lnSpcReduction="20000"/>
          </a:bodyPr>
          <a:lstStyle/>
          <a:p>
            <a:r>
              <a:rPr lang="en-US" sz="4000" dirty="0" smtClean="0"/>
              <a:t>This button is self explanatory – clicking it will run the query that was created. </a:t>
            </a:r>
          </a:p>
          <a:p>
            <a:endParaRPr lang="en-US" sz="4000" dirty="0" smtClean="0"/>
          </a:p>
          <a:p>
            <a:r>
              <a:rPr lang="en-US" sz="4000" dirty="0" smtClean="0"/>
              <a:t> The outcome/results will be displayed in the area under the Results tab.</a:t>
            </a:r>
            <a:endParaRPr lang="en-US" sz="3200" dirty="0"/>
          </a:p>
        </p:txBody>
      </p:sp>
      <p:pic>
        <p:nvPicPr>
          <p:cNvPr id="16386" name="Picture 2"/>
          <p:cNvPicPr>
            <a:picLocks noChangeAspect="1" noChangeArrowheads="1"/>
          </p:cNvPicPr>
          <p:nvPr/>
        </p:nvPicPr>
        <p:blipFill>
          <a:blip r:embed="rId2" cstate="print"/>
          <a:srcRect/>
          <a:stretch>
            <a:fillRect/>
          </a:stretch>
        </p:blipFill>
        <p:spPr bwMode="auto">
          <a:xfrm>
            <a:off x="1752600" y="4343400"/>
            <a:ext cx="5867400" cy="1219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queries</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22</a:t>
            </a:fld>
            <a:endParaRPr lang="en-US" dirty="0"/>
          </a:p>
        </p:txBody>
      </p:sp>
      <p:sp>
        <p:nvSpPr>
          <p:cNvPr id="5" name="Content Placeholder 4"/>
          <p:cNvSpPr>
            <a:spLocks noGrp="1"/>
          </p:cNvSpPr>
          <p:nvPr>
            <p:ph sz="quarter" idx="1"/>
          </p:nvPr>
        </p:nvSpPr>
        <p:spPr>
          <a:xfrm>
            <a:off x="228600" y="1600200"/>
            <a:ext cx="8534400" cy="4114800"/>
          </a:xfrm>
        </p:spPr>
        <p:txBody>
          <a:bodyPr>
            <a:normAutofit fontScale="70000" lnSpcReduction="20000"/>
          </a:bodyPr>
          <a:lstStyle/>
          <a:p>
            <a:r>
              <a:rPr lang="en-US" sz="4000" dirty="0" smtClean="0"/>
              <a:t>Once you have created a query that works (gives you what you need), you can save it and run it as required with possibly changing some filters such as check dates, etc.</a:t>
            </a:r>
          </a:p>
          <a:p>
            <a:endParaRPr lang="en-US" sz="4000" dirty="0" smtClean="0"/>
          </a:p>
          <a:p>
            <a:r>
              <a:rPr lang="en-US" sz="4000" dirty="0" smtClean="0"/>
              <a:t>To </a:t>
            </a:r>
            <a:r>
              <a:rPr lang="en-US" sz="4000" dirty="0" smtClean="0"/>
              <a:t>Save </a:t>
            </a:r>
            <a:r>
              <a:rPr lang="en-US" sz="4000" dirty="0" smtClean="0"/>
              <a:t>a query, click on File then select a folder that may be designated for queries.  </a:t>
            </a:r>
          </a:p>
          <a:p>
            <a:endParaRPr lang="en-US" sz="4000" dirty="0" smtClean="0"/>
          </a:p>
          <a:p>
            <a:r>
              <a:rPr lang="en-US" sz="4000" dirty="0" smtClean="0"/>
              <a:t>You can then File/Open at some later date and just Execute the saved query to produce the desired report.</a:t>
            </a:r>
          </a:p>
          <a:p>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3</a:t>
            </a:fld>
            <a:endParaRPr lang="en-US" dirty="0"/>
          </a:p>
        </p:txBody>
      </p:sp>
      <p:sp>
        <p:nvSpPr>
          <p:cNvPr id="5" name="Content Placeholder 4"/>
          <p:cNvSpPr>
            <a:spLocks noGrp="1"/>
          </p:cNvSpPr>
          <p:nvPr>
            <p:ph sz="quarter" idx="1"/>
          </p:nvPr>
        </p:nvSpPr>
        <p:spPr>
          <a:xfrm>
            <a:off x="612648" y="1600200"/>
            <a:ext cx="8531352" cy="4495800"/>
          </a:xfrm>
        </p:spPr>
        <p:txBody>
          <a:bodyPr>
            <a:normAutofit fontScale="92500" lnSpcReduction="10000"/>
          </a:bodyPr>
          <a:lstStyle/>
          <a:p>
            <a:r>
              <a:rPr lang="en-US" sz="2800" b="1" dirty="0" smtClean="0"/>
              <a:t>The Query tool enables users, familiar with data elements of a database and knowledge of where to find certain information,  to explore the depth and wealth of data.</a:t>
            </a:r>
          </a:p>
          <a:p>
            <a:endParaRPr lang="en-US" sz="2800" b="1" dirty="0" smtClean="0"/>
          </a:p>
          <a:p>
            <a:r>
              <a:rPr lang="en-US" sz="2800" b="1" dirty="0" smtClean="0"/>
              <a:t>Data dictionary document, if available,   is a good reference material describing data elements in tables and databases.</a:t>
            </a:r>
          </a:p>
          <a:p>
            <a:endParaRPr lang="en-US" sz="2800" b="1" dirty="0" smtClean="0"/>
          </a:p>
          <a:p>
            <a:r>
              <a:rPr lang="en-US" sz="2800" b="1" dirty="0" smtClean="0"/>
              <a:t>This version of the tool requires .NET 4 Framework to be installed on the machine on which the tool is executed/run from.</a:t>
            </a:r>
          </a:p>
          <a:p>
            <a:endParaRPr lang="en-US" b="1" dirty="0" smtClean="0"/>
          </a:p>
          <a:p>
            <a:endParaRPr lang="en-US" sz="3200" b="1" dirty="0" smtClean="0"/>
          </a:p>
          <a:p>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Functionality</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4</a:t>
            </a:fld>
            <a:endParaRPr lang="en-US" dirty="0"/>
          </a:p>
        </p:txBody>
      </p:sp>
      <p:sp>
        <p:nvSpPr>
          <p:cNvPr id="5" name="Content Placeholder 4"/>
          <p:cNvSpPr>
            <a:spLocks noGrp="1"/>
          </p:cNvSpPr>
          <p:nvPr>
            <p:ph sz="quarter" idx="1"/>
          </p:nvPr>
        </p:nvSpPr>
        <p:spPr>
          <a:xfrm>
            <a:off x="612648" y="1600200"/>
            <a:ext cx="2968752" cy="4495800"/>
          </a:xfrm>
        </p:spPr>
        <p:txBody>
          <a:bodyPr>
            <a:normAutofit/>
          </a:bodyPr>
          <a:lstStyle/>
          <a:p>
            <a:r>
              <a:rPr lang="en-US" sz="2800" b="1" dirty="0" smtClean="0"/>
              <a:t>The following lists key functionality of the tool as depicted by the buttons to the right in a partial screen capture:</a:t>
            </a:r>
          </a:p>
          <a:p>
            <a:endParaRPr lang="en-US" sz="2800" b="1" dirty="0" smtClean="0"/>
          </a:p>
          <a:p>
            <a:endParaRPr lang="en-US" b="1" dirty="0" smtClean="0"/>
          </a:p>
          <a:p>
            <a:endParaRPr lang="en-US" sz="3200" b="1" dirty="0" smtClean="0"/>
          </a:p>
          <a:p>
            <a:endParaRPr lang="en-US" sz="3200" dirty="0"/>
          </a:p>
        </p:txBody>
      </p:sp>
      <p:pic>
        <p:nvPicPr>
          <p:cNvPr id="1028" name="Picture 4"/>
          <p:cNvPicPr>
            <a:picLocks noChangeAspect="1" noChangeArrowheads="1"/>
          </p:cNvPicPr>
          <p:nvPr/>
        </p:nvPicPr>
        <p:blipFill>
          <a:blip r:embed="rId2" cstate="print"/>
          <a:srcRect/>
          <a:stretch>
            <a:fillRect/>
          </a:stretch>
        </p:blipFill>
        <p:spPr bwMode="auto">
          <a:xfrm>
            <a:off x="4572000" y="1524000"/>
            <a:ext cx="3619500" cy="44577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to a Server</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5</a:t>
            </a:fld>
            <a:endParaRPr lang="en-US" dirty="0"/>
          </a:p>
        </p:txBody>
      </p:sp>
      <p:sp>
        <p:nvSpPr>
          <p:cNvPr id="5" name="Content Placeholder 4"/>
          <p:cNvSpPr>
            <a:spLocks noGrp="1"/>
          </p:cNvSpPr>
          <p:nvPr>
            <p:ph sz="quarter" idx="1"/>
          </p:nvPr>
        </p:nvSpPr>
        <p:spPr>
          <a:xfrm>
            <a:off x="612648" y="1600200"/>
            <a:ext cx="3730752" cy="4495800"/>
          </a:xfrm>
        </p:spPr>
        <p:txBody>
          <a:bodyPr>
            <a:normAutofit fontScale="77500" lnSpcReduction="20000"/>
          </a:bodyPr>
          <a:lstStyle/>
          <a:p>
            <a:r>
              <a:rPr lang="en-US" sz="2800" b="1" dirty="0" smtClean="0"/>
              <a:t>The first step is to find a database server.  Click on the</a:t>
            </a:r>
          </a:p>
          <a:p>
            <a:pPr>
              <a:buNone/>
            </a:pPr>
            <a:r>
              <a:rPr lang="en-US" sz="2800" b="1" dirty="0" smtClean="0"/>
              <a:t>    button.  </a:t>
            </a:r>
          </a:p>
          <a:p>
            <a:pPr>
              <a:buNone/>
            </a:pPr>
            <a:endParaRPr lang="en-US" sz="2800" b="1" dirty="0" smtClean="0"/>
          </a:p>
          <a:p>
            <a:r>
              <a:rPr lang="en-US" sz="2800" b="1" dirty="0" smtClean="0"/>
              <a:t>The tool will automatically search and display a list of available database servers that are accessible to the tool.</a:t>
            </a:r>
          </a:p>
          <a:p>
            <a:endParaRPr lang="en-US" sz="2800" b="1" dirty="0" smtClean="0"/>
          </a:p>
          <a:p>
            <a:r>
              <a:rPr lang="en-US" sz="2800" b="1" dirty="0" smtClean="0"/>
              <a:t>Users will need a SQL login to the server to which they’ll be connecting.</a:t>
            </a:r>
          </a:p>
          <a:p>
            <a:endParaRPr lang="en-US" sz="2800" b="1" dirty="0" smtClean="0"/>
          </a:p>
          <a:p>
            <a:endParaRPr lang="en-US" b="1" dirty="0" smtClean="0"/>
          </a:p>
          <a:p>
            <a:endParaRPr lang="en-US" sz="3200" b="1" dirty="0" smtClean="0"/>
          </a:p>
          <a:p>
            <a:endParaRPr lang="en-US" sz="3200" dirty="0"/>
          </a:p>
        </p:txBody>
      </p:sp>
      <p:pic>
        <p:nvPicPr>
          <p:cNvPr id="2050" name="Picture 2"/>
          <p:cNvPicPr>
            <a:picLocks noChangeAspect="1" noChangeArrowheads="1"/>
          </p:cNvPicPr>
          <p:nvPr/>
        </p:nvPicPr>
        <p:blipFill>
          <a:blip r:embed="rId2" cstate="print"/>
          <a:srcRect/>
          <a:stretch>
            <a:fillRect/>
          </a:stretch>
        </p:blipFill>
        <p:spPr bwMode="auto">
          <a:xfrm>
            <a:off x="4343400" y="1676400"/>
            <a:ext cx="4600575" cy="4295775"/>
          </a:xfrm>
          <a:prstGeom prst="rect">
            <a:avLst/>
          </a:prstGeom>
          <a:ln>
            <a:noFill/>
          </a:ln>
          <a:effectLst>
            <a:outerShdw blurRad="190500" algn="tl" rotWithShape="0">
              <a:srgbClr val="000000">
                <a:alpha val="70000"/>
              </a:srgbClr>
            </a:outerShdw>
          </a:effectLst>
        </p:spPr>
      </p:pic>
      <p:pic>
        <p:nvPicPr>
          <p:cNvPr id="2052" name="Picture 4"/>
          <p:cNvPicPr>
            <a:picLocks noChangeAspect="1" noChangeArrowheads="1"/>
          </p:cNvPicPr>
          <p:nvPr/>
        </p:nvPicPr>
        <p:blipFill>
          <a:blip r:embed="rId3" cstate="print"/>
          <a:srcRect/>
          <a:stretch>
            <a:fillRect/>
          </a:stretch>
        </p:blipFill>
        <p:spPr bwMode="auto">
          <a:xfrm>
            <a:off x="1676400" y="2209800"/>
            <a:ext cx="1390650" cy="3238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Server &amp; dB</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6</a:t>
            </a:fld>
            <a:endParaRPr lang="en-US" dirty="0"/>
          </a:p>
        </p:txBody>
      </p:sp>
      <p:sp>
        <p:nvSpPr>
          <p:cNvPr id="5" name="Content Placeholder 4"/>
          <p:cNvSpPr>
            <a:spLocks noGrp="1"/>
          </p:cNvSpPr>
          <p:nvPr>
            <p:ph sz="quarter" idx="1"/>
          </p:nvPr>
        </p:nvSpPr>
        <p:spPr>
          <a:xfrm>
            <a:off x="533400" y="1600200"/>
            <a:ext cx="4648200" cy="4953000"/>
          </a:xfrm>
        </p:spPr>
        <p:txBody>
          <a:bodyPr>
            <a:normAutofit fontScale="77500" lnSpcReduction="20000"/>
          </a:bodyPr>
          <a:lstStyle/>
          <a:p>
            <a:r>
              <a:rPr lang="en-US" sz="2800" b="1" dirty="0" smtClean="0"/>
              <a:t>Click on one of the servers that appear in the Available Servers box.</a:t>
            </a:r>
          </a:p>
          <a:p>
            <a:endParaRPr lang="en-US" sz="2800" b="1" dirty="0" smtClean="0"/>
          </a:p>
          <a:p>
            <a:r>
              <a:rPr lang="en-US" sz="2800" b="1" dirty="0" smtClean="0"/>
              <a:t>Then click on the Read Databases button.  A list of available databases will be displayed in the Databases on Selected Server box.</a:t>
            </a:r>
          </a:p>
          <a:p>
            <a:endParaRPr lang="en-US" sz="2800" b="1" dirty="0" smtClean="0"/>
          </a:p>
          <a:p>
            <a:r>
              <a:rPr lang="en-US" sz="2800" b="1" dirty="0" smtClean="0"/>
              <a:t>Click on the database</a:t>
            </a:r>
          </a:p>
          <a:p>
            <a:pPr>
              <a:buNone/>
            </a:pPr>
            <a:r>
              <a:rPr lang="en-US" sz="2800" b="1" dirty="0" smtClean="0"/>
              <a:t> you would like to work</a:t>
            </a:r>
          </a:p>
          <a:p>
            <a:pPr>
              <a:buNone/>
            </a:pPr>
            <a:r>
              <a:rPr lang="en-US" sz="2800" b="1" dirty="0" smtClean="0"/>
              <a:t> with – i.e. </a:t>
            </a:r>
            <a:r>
              <a:rPr lang="en-US" sz="2800" b="1" dirty="0" err="1" smtClean="0"/>
              <a:t>BlairHC</a:t>
            </a:r>
            <a:r>
              <a:rPr lang="en-US" sz="2800" b="1" dirty="0" smtClean="0"/>
              <a:t>.  </a:t>
            </a:r>
          </a:p>
          <a:p>
            <a:pPr>
              <a:buNone/>
            </a:pPr>
            <a:r>
              <a:rPr lang="en-US" sz="2800" b="1" dirty="0" smtClean="0"/>
              <a:t>Then click on the Accept</a:t>
            </a:r>
          </a:p>
          <a:p>
            <a:pPr>
              <a:buNone/>
            </a:pPr>
            <a:r>
              <a:rPr lang="en-US" sz="2800" b="1" dirty="0" smtClean="0"/>
              <a:t> button </a:t>
            </a:r>
          </a:p>
          <a:p>
            <a:pPr>
              <a:buNone/>
            </a:pPr>
            <a:r>
              <a:rPr lang="en-US" sz="2800" b="1" dirty="0" smtClean="0"/>
              <a:t>        </a:t>
            </a:r>
          </a:p>
          <a:p>
            <a:endParaRPr lang="en-US" sz="2800" b="1" dirty="0" smtClean="0"/>
          </a:p>
          <a:p>
            <a:pPr>
              <a:buNone/>
            </a:pPr>
            <a:endParaRPr lang="en-US" sz="2800" b="1" dirty="0" smtClean="0"/>
          </a:p>
          <a:p>
            <a:endParaRPr lang="en-US" sz="2800" b="1" dirty="0" smtClean="0"/>
          </a:p>
          <a:p>
            <a:endParaRPr lang="en-US" sz="3200" dirty="0"/>
          </a:p>
        </p:txBody>
      </p:sp>
      <p:pic>
        <p:nvPicPr>
          <p:cNvPr id="4099" name="Picture 3"/>
          <p:cNvPicPr>
            <a:picLocks noChangeAspect="1" noChangeArrowheads="1"/>
          </p:cNvPicPr>
          <p:nvPr/>
        </p:nvPicPr>
        <p:blipFill>
          <a:blip r:embed="rId2" cstate="print"/>
          <a:srcRect/>
          <a:stretch>
            <a:fillRect/>
          </a:stretch>
        </p:blipFill>
        <p:spPr bwMode="auto">
          <a:xfrm>
            <a:off x="3733800" y="3962400"/>
            <a:ext cx="2971800" cy="1924050"/>
          </a:xfrm>
          <a:prstGeom prst="rect">
            <a:avLst/>
          </a:prstGeom>
          <a:ln>
            <a:noFill/>
          </a:ln>
          <a:effectLst>
            <a:softEdge rad="112500"/>
          </a:effectLst>
        </p:spPr>
      </p:pic>
      <p:pic>
        <p:nvPicPr>
          <p:cNvPr id="3074" name="Picture 2"/>
          <p:cNvPicPr>
            <a:picLocks noChangeAspect="1" noChangeArrowheads="1"/>
          </p:cNvPicPr>
          <p:nvPr/>
        </p:nvPicPr>
        <p:blipFill>
          <a:blip r:embed="rId3" cstate="print"/>
          <a:srcRect/>
          <a:stretch>
            <a:fillRect/>
          </a:stretch>
        </p:blipFill>
        <p:spPr bwMode="auto">
          <a:xfrm>
            <a:off x="5638800" y="1752600"/>
            <a:ext cx="3200400" cy="3505200"/>
          </a:xfrm>
          <a:prstGeom prst="rect">
            <a:avLst/>
          </a:prstGeom>
          <a:ln>
            <a:noFill/>
          </a:ln>
          <a:effectLst>
            <a:outerShdw blurRad="190500" algn="tl" rotWithShape="0">
              <a:srgbClr val="000000">
                <a:alpha val="70000"/>
              </a:srgbClr>
            </a:outerShdw>
          </a:effectLst>
        </p:spPr>
      </p:pic>
      <p:sp>
        <p:nvSpPr>
          <p:cNvPr id="9" name="Rectangle 8"/>
          <p:cNvSpPr/>
          <p:nvPr/>
        </p:nvSpPr>
        <p:spPr>
          <a:xfrm>
            <a:off x="7543800" y="4191000"/>
            <a:ext cx="10668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 Current Query</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7</a:t>
            </a:fld>
            <a:endParaRPr lang="en-US" dirty="0"/>
          </a:p>
        </p:txBody>
      </p:sp>
      <p:sp>
        <p:nvSpPr>
          <p:cNvPr id="5" name="Content Placeholder 4"/>
          <p:cNvSpPr>
            <a:spLocks noGrp="1"/>
          </p:cNvSpPr>
          <p:nvPr>
            <p:ph sz="quarter" idx="1"/>
          </p:nvPr>
        </p:nvSpPr>
        <p:spPr>
          <a:xfrm>
            <a:off x="609600" y="1600200"/>
            <a:ext cx="7315200" cy="1676400"/>
          </a:xfrm>
        </p:spPr>
        <p:txBody>
          <a:bodyPr>
            <a:normAutofit fontScale="62500" lnSpcReduction="20000"/>
          </a:bodyPr>
          <a:lstStyle/>
          <a:p>
            <a:r>
              <a:rPr lang="en-US" sz="4000" b="1" dirty="0" smtClean="0"/>
              <a:t>Clicking on the Clear Current Query button will erase the work area in preparation for a new query.</a:t>
            </a:r>
          </a:p>
          <a:p>
            <a:endParaRPr lang="en-US" sz="2800" b="1" dirty="0" smtClean="0"/>
          </a:p>
          <a:p>
            <a:pPr>
              <a:buNone/>
            </a:pPr>
            <a:r>
              <a:rPr lang="en-US" sz="2800" b="1" dirty="0" smtClean="0"/>
              <a:t>        </a:t>
            </a:r>
          </a:p>
          <a:p>
            <a:endParaRPr lang="en-US" sz="2800" b="1" dirty="0" smtClean="0"/>
          </a:p>
          <a:p>
            <a:pPr>
              <a:buNone/>
            </a:pPr>
            <a:endParaRPr lang="en-US" sz="2800" b="1" dirty="0" smtClean="0"/>
          </a:p>
          <a:p>
            <a:endParaRPr lang="en-US" sz="2800" b="1" dirty="0" smtClean="0"/>
          </a:p>
          <a:p>
            <a:endParaRPr lang="en-US" sz="3200" dirty="0"/>
          </a:p>
        </p:txBody>
      </p:sp>
      <p:sp>
        <p:nvSpPr>
          <p:cNvPr id="9" name="Rectangle 8"/>
          <p:cNvSpPr/>
          <p:nvPr/>
        </p:nvSpPr>
        <p:spPr>
          <a:xfrm>
            <a:off x="7543800" y="4191000"/>
            <a:ext cx="10668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7" name="Picture 3"/>
          <p:cNvPicPr>
            <a:picLocks noChangeAspect="1" noChangeArrowheads="1"/>
          </p:cNvPicPr>
          <p:nvPr/>
        </p:nvPicPr>
        <p:blipFill>
          <a:blip r:embed="rId2" cstate="print"/>
          <a:srcRect/>
          <a:stretch>
            <a:fillRect/>
          </a:stretch>
        </p:blipFill>
        <p:spPr bwMode="auto">
          <a:xfrm>
            <a:off x="1066800" y="2667000"/>
            <a:ext cx="7143750" cy="3333750"/>
          </a:xfrm>
          <a:prstGeom prst="rect">
            <a:avLst/>
          </a:prstGeom>
          <a:noFill/>
          <a:ln w="9525">
            <a:noFill/>
            <a:miter lim="800000"/>
            <a:headEnd/>
            <a:tailEnd/>
          </a:ln>
        </p:spPr>
      </p:pic>
      <p:cxnSp>
        <p:nvCxnSpPr>
          <p:cNvPr id="13" name="Straight Arrow Connector 12"/>
          <p:cNvCxnSpPr/>
          <p:nvPr/>
        </p:nvCxnSpPr>
        <p:spPr>
          <a:xfrm rot="16200000" flipH="1">
            <a:off x="3162300" y="2400300"/>
            <a:ext cx="1295400" cy="914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Table Source</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8</a:t>
            </a:fld>
            <a:endParaRPr lang="en-US" dirty="0"/>
          </a:p>
        </p:txBody>
      </p:sp>
      <p:sp>
        <p:nvSpPr>
          <p:cNvPr id="5" name="Content Placeholder 4"/>
          <p:cNvSpPr>
            <a:spLocks noGrp="1"/>
          </p:cNvSpPr>
          <p:nvPr>
            <p:ph sz="quarter" idx="1"/>
          </p:nvPr>
        </p:nvSpPr>
        <p:spPr>
          <a:xfrm>
            <a:off x="609600" y="1600200"/>
            <a:ext cx="8305800" cy="4419600"/>
          </a:xfrm>
        </p:spPr>
        <p:txBody>
          <a:bodyPr>
            <a:normAutofit fontScale="55000" lnSpcReduction="20000"/>
          </a:bodyPr>
          <a:lstStyle/>
          <a:p>
            <a:r>
              <a:rPr lang="en-US" sz="4000" b="1" dirty="0" smtClean="0"/>
              <a:t>Before you can start creating queries, you will need to select the tables, their fields/data elements, etc.</a:t>
            </a:r>
          </a:p>
          <a:p>
            <a:r>
              <a:rPr lang="en-US" sz="4000" b="1" dirty="0" smtClean="0"/>
              <a:t>To obtain a list of tables, expand them by clicking on the plus sign to the left of the Tables.  </a:t>
            </a:r>
          </a:p>
          <a:p>
            <a:endParaRPr lang="en-US" sz="4000" b="1" dirty="0" smtClean="0"/>
          </a:p>
          <a:p>
            <a:endParaRPr lang="en-US" sz="4000" b="1" dirty="0" smtClean="0"/>
          </a:p>
          <a:p>
            <a:endParaRPr lang="en-US" sz="4000" b="1" dirty="0" smtClean="0"/>
          </a:p>
          <a:p>
            <a:r>
              <a:rPr lang="en-US" sz="4000" b="1" dirty="0" smtClean="0"/>
              <a:t>Then click on the actual table – i.e. ACCESSLOG and the list of its fields will be displayed in the area to the right.  Select the individual fields by clicking to the left of each and then press Accept button.</a:t>
            </a:r>
          </a:p>
          <a:p>
            <a:endParaRPr lang="en-US" sz="4000" b="1" dirty="0" smtClean="0"/>
          </a:p>
          <a:p>
            <a:endParaRPr lang="en-US" sz="2800" b="1" dirty="0" smtClean="0"/>
          </a:p>
          <a:p>
            <a:pPr>
              <a:buNone/>
            </a:pPr>
            <a:r>
              <a:rPr lang="en-US" sz="2800" b="1" dirty="0" smtClean="0"/>
              <a:t>        </a:t>
            </a:r>
          </a:p>
          <a:p>
            <a:endParaRPr lang="en-US" sz="2800" b="1" dirty="0" smtClean="0"/>
          </a:p>
          <a:p>
            <a:pPr>
              <a:buNone/>
            </a:pPr>
            <a:endParaRPr lang="en-US" sz="2800" b="1" dirty="0" smtClean="0"/>
          </a:p>
          <a:p>
            <a:endParaRPr lang="en-US" sz="2800" b="1" dirty="0" smtClean="0"/>
          </a:p>
          <a:p>
            <a:endParaRPr lang="en-US" sz="3200" dirty="0"/>
          </a:p>
        </p:txBody>
      </p:sp>
      <p:pic>
        <p:nvPicPr>
          <p:cNvPr id="7170" name="Picture 2"/>
          <p:cNvPicPr>
            <a:picLocks noChangeAspect="1" noChangeArrowheads="1"/>
          </p:cNvPicPr>
          <p:nvPr/>
        </p:nvPicPr>
        <p:blipFill>
          <a:blip r:embed="rId2" cstate="print"/>
          <a:srcRect/>
          <a:stretch>
            <a:fillRect/>
          </a:stretch>
        </p:blipFill>
        <p:spPr bwMode="auto">
          <a:xfrm>
            <a:off x="1828800" y="2895600"/>
            <a:ext cx="6772275" cy="9144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1981200" y="5105400"/>
            <a:ext cx="6724650" cy="1219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Display</a:t>
            </a:r>
            <a:endParaRPr lang="en-US" dirty="0"/>
          </a:p>
        </p:txBody>
      </p:sp>
      <p:sp>
        <p:nvSpPr>
          <p:cNvPr id="3" name="Footer Placeholder 2"/>
          <p:cNvSpPr>
            <a:spLocks noGrp="1"/>
          </p:cNvSpPr>
          <p:nvPr>
            <p:ph type="ftr" sz="quarter" idx="11"/>
          </p:nvPr>
        </p:nvSpPr>
        <p:spPr/>
        <p:txBody>
          <a:bodyPr/>
          <a:lstStyle/>
          <a:p>
            <a:r>
              <a:rPr lang="en-US" dirty="0" smtClean="0"/>
              <a:t>Copyright © Tidgewell Associates, Inc. 2011, All Rights Reserved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9A15E77C-246F-46FE-AA42-F12F194BCC71}" type="slidenum">
              <a:rPr lang="en-US" smtClean="0"/>
              <a:pPr/>
              <a:t>9</a:t>
            </a:fld>
            <a:endParaRPr lang="en-US" dirty="0"/>
          </a:p>
        </p:txBody>
      </p:sp>
      <p:sp>
        <p:nvSpPr>
          <p:cNvPr id="5" name="Content Placeholder 4"/>
          <p:cNvSpPr>
            <a:spLocks noGrp="1"/>
          </p:cNvSpPr>
          <p:nvPr>
            <p:ph sz="quarter" idx="1"/>
          </p:nvPr>
        </p:nvSpPr>
        <p:spPr>
          <a:xfrm>
            <a:off x="609600" y="1600200"/>
            <a:ext cx="8305800" cy="4267200"/>
          </a:xfrm>
        </p:spPr>
        <p:txBody>
          <a:bodyPr>
            <a:normAutofit fontScale="55000" lnSpcReduction="20000"/>
          </a:bodyPr>
          <a:lstStyle/>
          <a:p>
            <a:r>
              <a:rPr lang="en-US" sz="4000" b="1" dirty="0" smtClean="0"/>
              <a:t>Clicking on the Field Browser button will display table data.</a:t>
            </a:r>
          </a:p>
          <a:p>
            <a:endParaRPr lang="en-US" sz="4000" b="1" dirty="0" smtClean="0"/>
          </a:p>
          <a:p>
            <a:endParaRPr lang="en-US" sz="4000" b="1" dirty="0" smtClean="0"/>
          </a:p>
          <a:p>
            <a:r>
              <a:rPr lang="en-US" sz="4000" b="1" dirty="0" smtClean="0"/>
              <a:t>The basic query was started when you accepted the fields.  This is illustrated by the DATASOURCE image in the work area.  Below the work space is the actual SQL query that is created for you. </a:t>
            </a:r>
          </a:p>
          <a:p>
            <a:r>
              <a:rPr lang="en-US" sz="4000" b="1" dirty="0" smtClean="0"/>
              <a:t> If you mouse over the image, you’ll see the details such as the table and fields selected.</a:t>
            </a:r>
          </a:p>
          <a:p>
            <a:endParaRPr lang="en-US" sz="4000" b="1" dirty="0" smtClean="0"/>
          </a:p>
          <a:p>
            <a:endParaRPr lang="en-US" sz="4000" b="1" dirty="0" smtClean="0"/>
          </a:p>
          <a:p>
            <a:endParaRPr lang="en-US" sz="2800" b="1" dirty="0" smtClean="0"/>
          </a:p>
          <a:p>
            <a:pPr>
              <a:buNone/>
            </a:pPr>
            <a:r>
              <a:rPr lang="en-US" sz="2800" b="1" dirty="0" smtClean="0"/>
              <a:t>        </a:t>
            </a:r>
          </a:p>
          <a:p>
            <a:endParaRPr lang="en-US" sz="2800" b="1" dirty="0" smtClean="0"/>
          </a:p>
          <a:p>
            <a:pPr>
              <a:buNone/>
            </a:pPr>
            <a:endParaRPr lang="en-US" sz="2800" b="1" dirty="0" smtClean="0"/>
          </a:p>
          <a:p>
            <a:endParaRPr lang="en-US" sz="2800" b="1" dirty="0" smtClean="0"/>
          </a:p>
          <a:p>
            <a:endParaRPr lang="en-US" sz="3200" dirty="0"/>
          </a:p>
        </p:txBody>
      </p:sp>
      <p:pic>
        <p:nvPicPr>
          <p:cNvPr id="8195" name="Picture 3"/>
          <p:cNvPicPr>
            <a:picLocks noChangeAspect="1" noChangeArrowheads="1"/>
          </p:cNvPicPr>
          <p:nvPr/>
        </p:nvPicPr>
        <p:blipFill>
          <a:blip r:embed="rId2" cstate="print"/>
          <a:srcRect/>
          <a:stretch>
            <a:fillRect/>
          </a:stretch>
        </p:blipFill>
        <p:spPr bwMode="auto">
          <a:xfrm>
            <a:off x="1295400" y="1981200"/>
            <a:ext cx="5867400" cy="609600"/>
          </a:xfrm>
          <a:prstGeom prst="rect">
            <a:avLst/>
          </a:prstGeom>
          <a:noFill/>
          <a:ln w="9525">
            <a:noFill/>
            <a:miter lim="800000"/>
            <a:headEnd/>
            <a:tailEnd/>
          </a:ln>
        </p:spPr>
      </p:pic>
      <p:pic>
        <p:nvPicPr>
          <p:cNvPr id="8196" name="Picture 4"/>
          <p:cNvPicPr>
            <a:picLocks noChangeAspect="1" noChangeArrowheads="1"/>
          </p:cNvPicPr>
          <p:nvPr/>
        </p:nvPicPr>
        <p:blipFill>
          <a:blip r:embed="rId3" cstate="print"/>
          <a:srcRect/>
          <a:stretch>
            <a:fillRect/>
          </a:stretch>
        </p:blipFill>
        <p:spPr bwMode="auto">
          <a:xfrm>
            <a:off x="1447800" y="4343400"/>
            <a:ext cx="6376987" cy="16764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2788</TotalTime>
  <Words>1448</Words>
  <Application>Microsoft Office PowerPoint</Application>
  <PresentationFormat>On-screen Show (4:3)</PresentationFormat>
  <Paragraphs>201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Median</vt:lpstr>
      <vt:lpstr>TAI Query reporter Users guide  version 1.0.0.1 </vt:lpstr>
      <vt:lpstr>Introduction</vt:lpstr>
      <vt:lpstr>General</vt:lpstr>
      <vt:lpstr>Key Functionality</vt:lpstr>
      <vt:lpstr>Connect to a Server</vt:lpstr>
      <vt:lpstr>Select Server &amp; dB</vt:lpstr>
      <vt:lpstr>Clear Current Query</vt:lpstr>
      <vt:lpstr>Select Table Source</vt:lpstr>
      <vt:lpstr>Query Display</vt:lpstr>
      <vt:lpstr>Add Lookup (Join)</vt:lpstr>
      <vt:lpstr>Lookup detail</vt:lpstr>
      <vt:lpstr>Add HCLookup (Select)</vt:lpstr>
      <vt:lpstr>Add Calculation</vt:lpstr>
      <vt:lpstr>Calculation – SQL SUM</vt:lpstr>
      <vt:lpstr>Add Synthetic Field</vt:lpstr>
      <vt:lpstr>Add Delimiter Field</vt:lpstr>
      <vt:lpstr>Add Rollup</vt:lpstr>
      <vt:lpstr>Add Filter</vt:lpstr>
      <vt:lpstr>Add Constraint</vt:lpstr>
      <vt:lpstr>Add Sorting Ops</vt:lpstr>
      <vt:lpstr>Execute Query</vt:lpstr>
      <vt:lpstr>Saving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 Development Standards Guidelines</dc:title>
  <dc:creator>smazurczyk</dc:creator>
  <cp:lastModifiedBy>Sophia</cp:lastModifiedBy>
  <cp:revision>444</cp:revision>
  <dcterms:created xsi:type="dcterms:W3CDTF">2009-12-28T05:44:19Z</dcterms:created>
  <dcterms:modified xsi:type="dcterms:W3CDTF">2011-02-15T14:04:02Z</dcterms:modified>
</cp:coreProperties>
</file>