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Override1.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1" r:id="rId4"/>
  </p:sldMasterIdLst>
  <p:notesMasterIdLst>
    <p:notesMasterId r:id="rId29"/>
  </p:notesMasterIdLst>
  <p:handoutMasterIdLst>
    <p:handoutMasterId r:id="rId30"/>
  </p:handoutMasterIdLst>
  <p:sldIdLst>
    <p:sldId id="256" r:id="rId5"/>
    <p:sldId id="280" r:id="rId6"/>
    <p:sldId id="263" r:id="rId7"/>
    <p:sldId id="279" r:id="rId8"/>
    <p:sldId id="264" r:id="rId9"/>
    <p:sldId id="283" r:id="rId10"/>
    <p:sldId id="265" r:id="rId11"/>
    <p:sldId id="274" r:id="rId12"/>
    <p:sldId id="284" r:id="rId13"/>
    <p:sldId id="286" r:id="rId14"/>
    <p:sldId id="278" r:id="rId15"/>
    <p:sldId id="266" r:id="rId16"/>
    <p:sldId id="281" r:id="rId17"/>
    <p:sldId id="282" r:id="rId18"/>
    <p:sldId id="276" r:id="rId19"/>
    <p:sldId id="268" r:id="rId20"/>
    <p:sldId id="275" r:id="rId21"/>
    <p:sldId id="271" r:id="rId22"/>
    <p:sldId id="270" r:id="rId23"/>
    <p:sldId id="285" r:id="rId24"/>
    <p:sldId id="287" r:id="rId25"/>
    <p:sldId id="288" r:id="rId26"/>
    <p:sldId id="277" r:id="rId27"/>
    <p:sldId id="262" r:id="rId28"/>
  </p:sldIdLst>
  <p:sldSz cx="9144000" cy="6858000" type="screen4x3"/>
  <p:notesSz cx="7023100" cy="93091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 userDrawn="1">
          <p15:clr>
            <a:srgbClr val="A4A3A4"/>
          </p15:clr>
        </p15:guide>
        <p15:guide id="2" orient="horz" pos="4230" userDrawn="1">
          <p15:clr>
            <a:srgbClr val="A4A3A4"/>
          </p15:clr>
        </p15:guide>
        <p15:guide id="3" orient="horz" pos="716" userDrawn="1">
          <p15:clr>
            <a:srgbClr val="A4A3A4"/>
          </p15:clr>
        </p15:guide>
        <p15:guide id="4" orient="horz" pos="1085" userDrawn="1">
          <p15:clr>
            <a:srgbClr val="A4A3A4"/>
          </p15:clr>
        </p15:guide>
        <p15:guide id="5" orient="horz" pos="4275" userDrawn="1">
          <p15:clr>
            <a:srgbClr val="A4A3A4"/>
          </p15:clr>
        </p15:guide>
        <p15:guide id="6" pos="250" userDrawn="1">
          <p15:clr>
            <a:srgbClr val="A4A3A4"/>
          </p15:clr>
        </p15:guide>
        <p15:guide id="7" pos="5515" userDrawn="1">
          <p15:clr>
            <a:srgbClr val="A4A3A4"/>
          </p15:clr>
        </p15:guide>
        <p15:guide id="8" pos="106" userDrawn="1">
          <p15:clr>
            <a:srgbClr val="A4A3A4"/>
          </p15:clr>
        </p15:guide>
        <p15:guide id="9" pos="61"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rera, Mal" initials="HM" lastIdx="10" clrIdx="0">
    <p:extLst>
      <p:ext uri="{19B8F6BF-5375-455C-9EA6-DF929625EA0E}">
        <p15:presenceInfo xmlns:p15="http://schemas.microsoft.com/office/powerpoint/2012/main" userId="S-1-5-21-1292428093-484763869-725345543-6324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C"/>
    <a:srgbClr val="66ACD8"/>
    <a:srgbClr val="147EC2"/>
    <a:srgbClr val="9FC0E1"/>
    <a:srgbClr val="0082DA"/>
    <a:srgbClr val="518CC9"/>
    <a:srgbClr val="0063A7"/>
    <a:srgbClr val="000000"/>
    <a:srgbClr val="2485C4"/>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71" autoAdjust="0"/>
    <p:restoredTop sz="93990" autoAdjust="0"/>
  </p:normalViewPr>
  <p:slideViewPr>
    <p:cSldViewPr snapToGrid="0" snapToObjects="1" showGuides="1">
      <p:cViewPr varScale="1">
        <p:scale>
          <a:sx n="124" d="100"/>
          <a:sy n="124" d="100"/>
        </p:scale>
        <p:origin x="1352" y="68"/>
      </p:cViewPr>
      <p:guideLst>
        <p:guide orient="horz" pos="510"/>
        <p:guide orient="horz" pos="4230"/>
        <p:guide orient="horz" pos="716"/>
        <p:guide orient="horz" pos="1085"/>
        <p:guide orient="horz" pos="4275"/>
        <p:guide pos="250"/>
        <p:guide pos="5515"/>
        <p:guide pos="106"/>
        <p:guide pos="6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97" d="100"/>
          <a:sy n="97" d="100"/>
        </p:scale>
        <p:origin x="3072" y="21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08T15:11:27.823" idx="1">
    <p:pos x="2200" y="1327"/>
    <p:text>Is this testing only or are the teams expected to do more?</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39EE5-6850-4F25-A230-D957862A812B}"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F1A75952-48E3-4E1A-9322-A861A9B4CBD5}">
      <dgm:prSet phldrT="[Text]" custT="1"/>
      <dgm:spPr/>
      <dgm:t>
        <a:bodyPr anchor="t"/>
        <a:lstStyle/>
        <a:p>
          <a:r>
            <a:rPr lang="en-US" sz="1100" dirty="0" smtClean="0"/>
            <a:t>Execution Kickoff</a:t>
          </a:r>
        </a:p>
        <a:p>
          <a:r>
            <a:rPr lang="en-US" sz="1100" b="1" dirty="0" smtClean="0"/>
            <a:t>10/9/19</a:t>
          </a:r>
          <a:endParaRPr lang="en-US" sz="1100" b="1" dirty="0"/>
        </a:p>
      </dgm:t>
    </dgm:pt>
    <dgm:pt modelId="{D90D1E24-CF06-487E-A2B0-B774D17FC740}" type="sibTrans" cxnId="{B375F450-DDF6-49C9-B7F8-B589A5980596}">
      <dgm:prSet/>
      <dgm:spPr/>
      <dgm:t>
        <a:bodyPr/>
        <a:lstStyle/>
        <a:p>
          <a:endParaRPr lang="en-US" sz="1400"/>
        </a:p>
      </dgm:t>
    </dgm:pt>
    <dgm:pt modelId="{4FD398CB-ADA5-4CDA-8722-8D164CAEB8D3}" type="parTrans" cxnId="{B375F450-DDF6-49C9-B7F8-B589A5980596}">
      <dgm:prSet/>
      <dgm:spPr/>
      <dgm:t>
        <a:bodyPr/>
        <a:lstStyle/>
        <a:p>
          <a:endParaRPr lang="en-US" sz="1400"/>
        </a:p>
      </dgm:t>
    </dgm:pt>
    <dgm:pt modelId="{6EA455B0-EE87-4039-B100-49ECA56376A5}">
      <dgm:prSet phldrT="[Text]" custT="1"/>
      <dgm:spPr/>
      <dgm:t>
        <a:bodyPr anchor="b"/>
        <a:lstStyle/>
        <a:p>
          <a:r>
            <a:rPr lang="en-US" sz="1100" b="0" dirty="0" smtClean="0"/>
            <a:t>Alignment for Lower Environments</a:t>
          </a:r>
        </a:p>
        <a:p>
          <a:r>
            <a:rPr lang="en-US" sz="1100" b="1" dirty="0" smtClean="0"/>
            <a:t>&lt;tbd&gt;</a:t>
          </a:r>
          <a:endParaRPr lang="en-US" sz="1100" b="1" dirty="0"/>
        </a:p>
      </dgm:t>
    </dgm:pt>
    <dgm:pt modelId="{866FD9B3-3BA0-47C1-9351-0A1B1375EA00}" type="parTrans" cxnId="{397459E3-2C7B-49E7-A622-E736E3ECB290}">
      <dgm:prSet/>
      <dgm:spPr/>
      <dgm:t>
        <a:bodyPr/>
        <a:lstStyle/>
        <a:p>
          <a:endParaRPr lang="en-US"/>
        </a:p>
      </dgm:t>
    </dgm:pt>
    <dgm:pt modelId="{991D0185-AC47-489B-8290-56AD115704AD}" type="sibTrans" cxnId="{397459E3-2C7B-49E7-A622-E736E3ECB290}">
      <dgm:prSet/>
      <dgm:spPr/>
      <dgm:t>
        <a:bodyPr/>
        <a:lstStyle/>
        <a:p>
          <a:endParaRPr lang="en-US"/>
        </a:p>
      </dgm:t>
    </dgm:pt>
    <dgm:pt modelId="{9F96491E-0A8D-4B16-B444-9A5AC72A91F8}">
      <dgm:prSet phldrT="[Text]" custT="1"/>
      <dgm:spPr/>
      <dgm:t>
        <a:bodyPr anchor="t"/>
        <a:lstStyle/>
        <a:p>
          <a:r>
            <a:rPr lang="en-US" sz="1100" b="0" dirty="0" smtClean="0"/>
            <a:t>Execution Checkpoint </a:t>
          </a:r>
          <a:r>
            <a:rPr lang="en-US" sz="1100" b="1" dirty="0" smtClean="0"/>
            <a:t>11/9/19</a:t>
          </a:r>
          <a:endParaRPr lang="en-US" sz="1100" b="1" dirty="0"/>
        </a:p>
      </dgm:t>
    </dgm:pt>
    <dgm:pt modelId="{6C030685-65DD-4714-BE67-86E0188BEB7B}" type="parTrans" cxnId="{9792201C-303F-4503-9B18-162FA32AAF46}">
      <dgm:prSet/>
      <dgm:spPr/>
      <dgm:t>
        <a:bodyPr/>
        <a:lstStyle/>
        <a:p>
          <a:endParaRPr lang="en-US"/>
        </a:p>
      </dgm:t>
    </dgm:pt>
    <dgm:pt modelId="{C46A6369-E409-42A3-A143-ACE4B3B8FA92}" type="sibTrans" cxnId="{9792201C-303F-4503-9B18-162FA32AAF46}">
      <dgm:prSet/>
      <dgm:spPr/>
      <dgm:t>
        <a:bodyPr/>
        <a:lstStyle/>
        <a:p>
          <a:endParaRPr lang="en-US"/>
        </a:p>
      </dgm:t>
    </dgm:pt>
    <dgm:pt modelId="{FABE2174-4EC9-449B-A8F5-1F4CBE1C543A}">
      <dgm:prSet phldrT="[Text]" custT="1"/>
      <dgm:spPr/>
      <dgm:t>
        <a:bodyPr anchor="b"/>
        <a:lstStyle/>
        <a:p>
          <a:r>
            <a:rPr lang="en-US" sz="1100" b="0" dirty="0" smtClean="0"/>
            <a:t>SIT Complete</a:t>
          </a:r>
          <a:r>
            <a:rPr lang="en-US" sz="1100" b="1" dirty="0" smtClean="0"/>
            <a:t> 11/14/19</a:t>
          </a:r>
          <a:endParaRPr lang="en-US" sz="1100" b="1" dirty="0"/>
        </a:p>
      </dgm:t>
    </dgm:pt>
    <dgm:pt modelId="{C7C66C26-1312-4C9A-8057-AB7EE390C924}" type="parTrans" cxnId="{0E61056C-34C4-40AC-8923-E64B7B329FC6}">
      <dgm:prSet/>
      <dgm:spPr/>
      <dgm:t>
        <a:bodyPr/>
        <a:lstStyle/>
        <a:p>
          <a:endParaRPr lang="en-US"/>
        </a:p>
      </dgm:t>
    </dgm:pt>
    <dgm:pt modelId="{8487DFFB-6E00-4E53-ACB2-850D3E00FDA1}" type="sibTrans" cxnId="{0E61056C-34C4-40AC-8923-E64B7B329FC6}">
      <dgm:prSet/>
      <dgm:spPr/>
      <dgm:t>
        <a:bodyPr/>
        <a:lstStyle/>
        <a:p>
          <a:endParaRPr lang="en-US"/>
        </a:p>
      </dgm:t>
    </dgm:pt>
    <dgm:pt modelId="{A0E625DC-440C-4993-9568-DD2D0A16CC99}">
      <dgm:prSet phldrT="[Text]" custT="1"/>
      <dgm:spPr/>
      <dgm:t>
        <a:bodyPr anchor="t"/>
        <a:lstStyle/>
        <a:p>
          <a:r>
            <a:rPr lang="en-US" sz="1100" b="0" dirty="0" smtClean="0"/>
            <a:t>UAT Complete </a:t>
          </a:r>
          <a:r>
            <a:rPr lang="en-US" sz="1100" b="1" dirty="0" smtClean="0"/>
            <a:t>12/6/19</a:t>
          </a:r>
          <a:endParaRPr lang="en-US" sz="1100" b="1" dirty="0"/>
        </a:p>
      </dgm:t>
    </dgm:pt>
    <dgm:pt modelId="{0D5F7C60-8ECC-4349-9B48-B8D8C67CF640}" type="parTrans" cxnId="{8FAC9589-7DA4-478E-9E51-52D980FB5A7D}">
      <dgm:prSet/>
      <dgm:spPr/>
      <dgm:t>
        <a:bodyPr/>
        <a:lstStyle/>
        <a:p>
          <a:endParaRPr lang="en-US"/>
        </a:p>
      </dgm:t>
    </dgm:pt>
    <dgm:pt modelId="{1DAD1138-1FDA-4522-92F6-D4D45F6153F5}" type="sibTrans" cxnId="{8FAC9589-7DA4-478E-9E51-52D980FB5A7D}">
      <dgm:prSet/>
      <dgm:spPr/>
      <dgm:t>
        <a:bodyPr/>
        <a:lstStyle/>
        <a:p>
          <a:endParaRPr lang="en-US"/>
        </a:p>
      </dgm:t>
    </dgm:pt>
    <dgm:pt modelId="{55CA4DC7-3C68-426D-B929-4EEB4EE85DC6}">
      <dgm:prSet phldrT="[Text]" custT="1"/>
      <dgm:spPr/>
      <dgm:t>
        <a:bodyPr anchor="b"/>
        <a:lstStyle/>
        <a:p>
          <a:r>
            <a:rPr lang="en-US" sz="1100" b="0" dirty="0" smtClean="0"/>
            <a:t>IT Dev Complete</a:t>
          </a:r>
          <a:r>
            <a:rPr lang="en-US" sz="1100" b="1" dirty="0" smtClean="0"/>
            <a:t> &lt;tbd&gt;</a:t>
          </a:r>
          <a:endParaRPr lang="en-US" sz="1100" b="1" dirty="0"/>
        </a:p>
      </dgm:t>
    </dgm:pt>
    <dgm:pt modelId="{DBC933E1-24BC-4B8D-B957-0959853E305F}" type="parTrans" cxnId="{8812FAF6-7740-4D47-8F70-E8536D585B32}">
      <dgm:prSet/>
      <dgm:spPr/>
      <dgm:t>
        <a:bodyPr/>
        <a:lstStyle/>
        <a:p>
          <a:endParaRPr lang="en-US"/>
        </a:p>
      </dgm:t>
    </dgm:pt>
    <dgm:pt modelId="{9D316AA3-F8F0-419A-ADA3-ED10A9595E82}" type="sibTrans" cxnId="{8812FAF6-7740-4D47-8F70-E8536D585B32}">
      <dgm:prSet/>
      <dgm:spPr/>
      <dgm:t>
        <a:bodyPr/>
        <a:lstStyle/>
        <a:p>
          <a:endParaRPr lang="en-US"/>
        </a:p>
      </dgm:t>
    </dgm:pt>
    <dgm:pt modelId="{551E2DAC-BFE3-477C-ACDA-B34E9DACACFD}">
      <dgm:prSet phldrT="[Text]" custT="1"/>
      <dgm:spPr/>
      <dgm:t>
        <a:bodyPr anchor="t"/>
        <a:lstStyle/>
        <a:p>
          <a:r>
            <a:rPr lang="en-US" sz="1100" b="0" dirty="0" smtClean="0"/>
            <a:t>Requested Delivery </a:t>
          </a:r>
          <a:r>
            <a:rPr lang="en-US" sz="1100" b="1" dirty="0" smtClean="0"/>
            <a:t>12/13/19</a:t>
          </a:r>
          <a:endParaRPr lang="en-US" sz="1100" b="1" dirty="0"/>
        </a:p>
      </dgm:t>
    </dgm:pt>
    <dgm:pt modelId="{2C3CEDB4-0557-4EF0-A52D-3432EE4DB876}" type="parTrans" cxnId="{B74540C8-FD78-4947-AF94-0550560A730E}">
      <dgm:prSet/>
      <dgm:spPr/>
      <dgm:t>
        <a:bodyPr/>
        <a:lstStyle/>
        <a:p>
          <a:endParaRPr lang="en-US"/>
        </a:p>
      </dgm:t>
    </dgm:pt>
    <dgm:pt modelId="{634F55A5-B08E-4871-83CB-F7F9457C70CB}" type="sibTrans" cxnId="{B74540C8-FD78-4947-AF94-0550560A730E}">
      <dgm:prSet/>
      <dgm:spPr/>
      <dgm:t>
        <a:bodyPr/>
        <a:lstStyle/>
        <a:p>
          <a:endParaRPr lang="en-US"/>
        </a:p>
      </dgm:t>
    </dgm:pt>
    <dgm:pt modelId="{62559322-F090-47E7-9CC5-65E68A805C42}">
      <dgm:prSet phldrT="[Text]" custT="1"/>
      <dgm:spPr/>
      <dgm:t>
        <a:bodyPr anchor="b"/>
        <a:lstStyle/>
        <a:p>
          <a:r>
            <a:rPr lang="en-US" sz="1100" b="0" dirty="0" smtClean="0"/>
            <a:t>Go-Live</a:t>
          </a:r>
          <a:r>
            <a:rPr lang="en-US" sz="1100" b="1" dirty="0" smtClean="0"/>
            <a:t> 1/1/20</a:t>
          </a:r>
          <a:endParaRPr lang="en-US" sz="1100" b="1" dirty="0"/>
        </a:p>
      </dgm:t>
    </dgm:pt>
    <dgm:pt modelId="{00836757-3986-443A-9BCB-12B0948A83D3}" type="parTrans" cxnId="{EC5354BE-E820-4133-B468-95F2CA89FF09}">
      <dgm:prSet/>
      <dgm:spPr/>
      <dgm:t>
        <a:bodyPr/>
        <a:lstStyle/>
        <a:p>
          <a:endParaRPr lang="en-US"/>
        </a:p>
      </dgm:t>
    </dgm:pt>
    <dgm:pt modelId="{D7B80F09-B8AF-4D66-9DA4-4F7A5E05A411}" type="sibTrans" cxnId="{EC5354BE-E820-4133-B468-95F2CA89FF09}">
      <dgm:prSet/>
      <dgm:spPr/>
      <dgm:t>
        <a:bodyPr/>
        <a:lstStyle/>
        <a:p>
          <a:endParaRPr lang="en-US"/>
        </a:p>
      </dgm:t>
    </dgm:pt>
    <dgm:pt modelId="{48849215-1914-4E31-BA5B-BB717F5DF410}" type="pres">
      <dgm:prSet presAssocID="{08439EE5-6850-4F25-A230-D957862A812B}" presName="Name0" presStyleCnt="0">
        <dgm:presLayoutVars>
          <dgm:dir/>
          <dgm:resizeHandles val="exact"/>
        </dgm:presLayoutVars>
      </dgm:prSet>
      <dgm:spPr/>
      <dgm:t>
        <a:bodyPr/>
        <a:lstStyle/>
        <a:p>
          <a:endParaRPr lang="en-US"/>
        </a:p>
      </dgm:t>
    </dgm:pt>
    <dgm:pt modelId="{3C57545C-80CE-44FE-873A-0588566A5714}" type="pres">
      <dgm:prSet presAssocID="{08439EE5-6850-4F25-A230-D957862A812B}" presName="arrow" presStyleLbl="bgShp" presStyleIdx="0" presStyleCnt="1" custLinFactNeighborX="4140" custLinFactNeighborY="1"/>
      <dgm:spPr/>
      <dgm:t>
        <a:bodyPr/>
        <a:lstStyle/>
        <a:p>
          <a:endParaRPr lang="en-US"/>
        </a:p>
      </dgm:t>
    </dgm:pt>
    <dgm:pt modelId="{DA3E6D84-46C2-4511-8128-01D5892A2E8A}" type="pres">
      <dgm:prSet presAssocID="{08439EE5-6850-4F25-A230-D957862A812B}" presName="points" presStyleCnt="0"/>
      <dgm:spPr/>
    </dgm:pt>
    <dgm:pt modelId="{D1FF38FB-D17C-40C3-A447-7464A96C8576}" type="pres">
      <dgm:prSet presAssocID="{F1A75952-48E3-4E1A-9322-A861A9B4CBD5}" presName="compositeA" presStyleCnt="0"/>
      <dgm:spPr/>
    </dgm:pt>
    <dgm:pt modelId="{CDCA1485-DB31-48B2-8871-6DFFA6C3D5EB}" type="pres">
      <dgm:prSet presAssocID="{F1A75952-48E3-4E1A-9322-A861A9B4CBD5}" presName="textA" presStyleLbl="revTx" presStyleIdx="0" presStyleCnt="8" custScaleX="199802" custScaleY="35238" custLinFactY="33791" custLinFactNeighborX="-7909" custLinFactNeighborY="100000">
        <dgm:presLayoutVars>
          <dgm:bulletEnabled val="1"/>
        </dgm:presLayoutVars>
      </dgm:prSet>
      <dgm:spPr/>
      <dgm:t>
        <a:bodyPr/>
        <a:lstStyle/>
        <a:p>
          <a:endParaRPr lang="en-US"/>
        </a:p>
      </dgm:t>
    </dgm:pt>
    <dgm:pt modelId="{BFB2D8AC-7241-438E-9FE3-934A75568E7E}" type="pres">
      <dgm:prSet presAssocID="{F1A75952-48E3-4E1A-9322-A861A9B4CBD5}" presName="circleA" presStyleLbl="node1" presStyleIdx="0" presStyleCnt="8" custLinFactNeighborX="32100" custLinFactNeighborY="59859"/>
      <dgm:spPr/>
    </dgm:pt>
    <dgm:pt modelId="{7D5E24D8-214B-439A-8BA3-1A677DFA2C12}" type="pres">
      <dgm:prSet presAssocID="{F1A75952-48E3-4E1A-9322-A861A9B4CBD5}" presName="spaceA" presStyleCnt="0"/>
      <dgm:spPr/>
    </dgm:pt>
    <dgm:pt modelId="{21EE29A0-635D-4790-A411-B811647CBD06}" type="pres">
      <dgm:prSet presAssocID="{D90D1E24-CF06-487E-A2B0-B774D17FC740}" presName="space" presStyleCnt="0"/>
      <dgm:spPr/>
    </dgm:pt>
    <dgm:pt modelId="{E217385F-54F6-4BCB-956E-7BE15676CEC5}" type="pres">
      <dgm:prSet presAssocID="{6EA455B0-EE87-4039-B100-49ECA56376A5}" presName="compositeB" presStyleCnt="0"/>
      <dgm:spPr/>
    </dgm:pt>
    <dgm:pt modelId="{C6932FEF-21E0-4B56-91C9-2507F22FB11B}" type="pres">
      <dgm:prSet presAssocID="{6EA455B0-EE87-4039-B100-49ECA56376A5}" presName="textB" presStyleLbl="revTx" presStyleIdx="1" presStyleCnt="8" custScaleX="138614" custLinFactY="-50000" custLinFactNeighborY="-100000">
        <dgm:presLayoutVars>
          <dgm:bulletEnabled val="1"/>
        </dgm:presLayoutVars>
      </dgm:prSet>
      <dgm:spPr/>
      <dgm:t>
        <a:bodyPr/>
        <a:lstStyle/>
        <a:p>
          <a:endParaRPr lang="en-US"/>
        </a:p>
      </dgm:t>
    </dgm:pt>
    <dgm:pt modelId="{F0C296A3-9015-4C78-8176-DE7630FACF06}" type="pres">
      <dgm:prSet presAssocID="{6EA455B0-EE87-4039-B100-49ECA56376A5}" presName="circleB" presStyleLbl="node1" presStyleIdx="1" presStyleCnt="8"/>
      <dgm:spPr/>
    </dgm:pt>
    <dgm:pt modelId="{24C2F978-97EA-468B-9BAC-4913D34F7F34}" type="pres">
      <dgm:prSet presAssocID="{6EA455B0-EE87-4039-B100-49ECA56376A5}" presName="spaceB" presStyleCnt="0"/>
      <dgm:spPr/>
    </dgm:pt>
    <dgm:pt modelId="{C4488F9D-6C96-44F2-8F75-A1853B07AC6C}" type="pres">
      <dgm:prSet presAssocID="{991D0185-AC47-489B-8290-56AD115704AD}" presName="space" presStyleCnt="0"/>
      <dgm:spPr/>
    </dgm:pt>
    <dgm:pt modelId="{38316924-388F-4691-98F7-B20B0AF7852A}" type="pres">
      <dgm:prSet presAssocID="{9F96491E-0A8D-4B16-B444-9A5AC72A91F8}" presName="compositeA" presStyleCnt="0"/>
      <dgm:spPr/>
    </dgm:pt>
    <dgm:pt modelId="{A16EA886-A329-4DAA-BD4A-C880B62902C9}" type="pres">
      <dgm:prSet presAssocID="{9F96491E-0A8D-4B16-B444-9A5AC72A91F8}" presName="textA" presStyleLbl="revTx" presStyleIdx="2" presStyleCnt="8" custScaleX="128576" custLinFactY="50000" custLinFactNeighborX="-6632" custLinFactNeighborY="100000">
        <dgm:presLayoutVars>
          <dgm:bulletEnabled val="1"/>
        </dgm:presLayoutVars>
      </dgm:prSet>
      <dgm:spPr/>
      <dgm:t>
        <a:bodyPr/>
        <a:lstStyle/>
        <a:p>
          <a:endParaRPr lang="en-US"/>
        </a:p>
      </dgm:t>
    </dgm:pt>
    <dgm:pt modelId="{37E7914C-079F-4303-BA29-A34B8A4E2A5C}" type="pres">
      <dgm:prSet presAssocID="{9F96491E-0A8D-4B16-B444-9A5AC72A91F8}" presName="circleA" presStyleLbl="node1" presStyleIdx="2" presStyleCnt="8"/>
      <dgm:spPr/>
    </dgm:pt>
    <dgm:pt modelId="{1176F821-3200-49C8-8346-F30F588F4983}" type="pres">
      <dgm:prSet presAssocID="{9F96491E-0A8D-4B16-B444-9A5AC72A91F8}" presName="spaceA" presStyleCnt="0"/>
      <dgm:spPr/>
    </dgm:pt>
    <dgm:pt modelId="{1BE91A45-ABC2-4EC5-9CA9-B786B7B187F9}" type="pres">
      <dgm:prSet presAssocID="{C46A6369-E409-42A3-A143-ACE4B3B8FA92}" presName="space" presStyleCnt="0"/>
      <dgm:spPr/>
    </dgm:pt>
    <dgm:pt modelId="{0678BBA5-1215-422E-9975-8FCC9FEB1381}" type="pres">
      <dgm:prSet presAssocID="{FABE2174-4EC9-449B-A8F5-1F4CBE1C543A}" presName="compositeB" presStyleCnt="0"/>
      <dgm:spPr/>
    </dgm:pt>
    <dgm:pt modelId="{8D21385C-7C0A-4491-8BB2-4407150F9EA2}" type="pres">
      <dgm:prSet presAssocID="{FABE2174-4EC9-449B-A8F5-1F4CBE1C543A}" presName="textB" presStyleLbl="revTx" presStyleIdx="3" presStyleCnt="8" custLinFactY="-50000" custLinFactNeighborX="-4413" custLinFactNeighborY="-100000">
        <dgm:presLayoutVars>
          <dgm:bulletEnabled val="1"/>
        </dgm:presLayoutVars>
      </dgm:prSet>
      <dgm:spPr/>
      <dgm:t>
        <a:bodyPr/>
        <a:lstStyle/>
        <a:p>
          <a:endParaRPr lang="en-US"/>
        </a:p>
      </dgm:t>
    </dgm:pt>
    <dgm:pt modelId="{EE1689D5-D204-418D-AEF2-7BB70D45CB0E}" type="pres">
      <dgm:prSet presAssocID="{FABE2174-4EC9-449B-A8F5-1F4CBE1C543A}" presName="circleB" presStyleLbl="node1" presStyleIdx="3" presStyleCnt="8"/>
      <dgm:spPr/>
    </dgm:pt>
    <dgm:pt modelId="{51A885B7-5137-40A3-A500-EAFD2B110224}" type="pres">
      <dgm:prSet presAssocID="{FABE2174-4EC9-449B-A8F5-1F4CBE1C543A}" presName="spaceB" presStyleCnt="0"/>
      <dgm:spPr/>
    </dgm:pt>
    <dgm:pt modelId="{010134D6-198A-4D62-AFDB-AE8305BDCE13}" type="pres">
      <dgm:prSet presAssocID="{8487DFFB-6E00-4E53-ACB2-850D3E00FDA1}" presName="space" presStyleCnt="0"/>
      <dgm:spPr/>
    </dgm:pt>
    <dgm:pt modelId="{D21F72AE-16F5-49FF-91A7-BD1DBD865904}" type="pres">
      <dgm:prSet presAssocID="{A0E625DC-440C-4993-9568-DD2D0A16CC99}" presName="compositeA" presStyleCnt="0"/>
      <dgm:spPr/>
    </dgm:pt>
    <dgm:pt modelId="{2420D340-BFB0-47DF-B0A8-954EFAB535AD}" type="pres">
      <dgm:prSet presAssocID="{A0E625DC-440C-4993-9568-DD2D0A16CC99}" presName="textA" presStyleLbl="revTx" presStyleIdx="4" presStyleCnt="8" custLinFactY="50873" custLinFactNeighborX="-3678" custLinFactNeighborY="100000">
        <dgm:presLayoutVars>
          <dgm:bulletEnabled val="1"/>
        </dgm:presLayoutVars>
      </dgm:prSet>
      <dgm:spPr/>
      <dgm:t>
        <a:bodyPr/>
        <a:lstStyle/>
        <a:p>
          <a:endParaRPr lang="en-US"/>
        </a:p>
      </dgm:t>
    </dgm:pt>
    <dgm:pt modelId="{666F529A-A1BD-4670-BBA4-B326A632F833}" type="pres">
      <dgm:prSet presAssocID="{A0E625DC-440C-4993-9568-DD2D0A16CC99}" presName="circleA" presStyleLbl="node1" presStyleIdx="4" presStyleCnt="8"/>
      <dgm:spPr/>
    </dgm:pt>
    <dgm:pt modelId="{B32B7DD7-3048-4F9E-89FB-2882A89CDFDA}" type="pres">
      <dgm:prSet presAssocID="{A0E625DC-440C-4993-9568-DD2D0A16CC99}" presName="spaceA" presStyleCnt="0"/>
      <dgm:spPr/>
    </dgm:pt>
    <dgm:pt modelId="{DBA2F715-54D4-4A75-AAED-227EBC9970A0}" type="pres">
      <dgm:prSet presAssocID="{1DAD1138-1FDA-4522-92F6-D4D45F6153F5}" presName="space" presStyleCnt="0"/>
      <dgm:spPr/>
    </dgm:pt>
    <dgm:pt modelId="{1BD4F13E-3023-4703-A675-8306599C77C9}" type="pres">
      <dgm:prSet presAssocID="{55CA4DC7-3C68-426D-B929-4EEB4EE85DC6}" presName="compositeB" presStyleCnt="0"/>
      <dgm:spPr/>
    </dgm:pt>
    <dgm:pt modelId="{C747ED1B-73C6-41A3-BBCF-96007996C9B9}" type="pres">
      <dgm:prSet presAssocID="{55CA4DC7-3C68-426D-B929-4EEB4EE85DC6}" presName="textB" presStyleLbl="revTx" presStyleIdx="5" presStyleCnt="8" custLinFactY="-47846" custLinFactNeighborX="5148" custLinFactNeighborY="-100000">
        <dgm:presLayoutVars>
          <dgm:bulletEnabled val="1"/>
        </dgm:presLayoutVars>
      </dgm:prSet>
      <dgm:spPr/>
      <dgm:t>
        <a:bodyPr/>
        <a:lstStyle/>
        <a:p>
          <a:endParaRPr lang="en-US"/>
        </a:p>
      </dgm:t>
    </dgm:pt>
    <dgm:pt modelId="{FED2E987-3449-46B7-82B1-BA1A8AB37656}" type="pres">
      <dgm:prSet presAssocID="{55CA4DC7-3C68-426D-B929-4EEB4EE85DC6}" presName="circleB" presStyleLbl="node1" presStyleIdx="5" presStyleCnt="8"/>
      <dgm:spPr/>
    </dgm:pt>
    <dgm:pt modelId="{43C9187F-0E73-45D1-8194-45AC9EAB3A11}" type="pres">
      <dgm:prSet presAssocID="{55CA4DC7-3C68-426D-B929-4EEB4EE85DC6}" presName="spaceB" presStyleCnt="0"/>
      <dgm:spPr/>
    </dgm:pt>
    <dgm:pt modelId="{5391CEB0-4A28-449F-AA07-65739FC3C6B3}" type="pres">
      <dgm:prSet presAssocID="{9D316AA3-F8F0-419A-ADA3-ED10A9595E82}" presName="space" presStyleCnt="0"/>
      <dgm:spPr/>
    </dgm:pt>
    <dgm:pt modelId="{3A8083CA-0155-4467-8398-3E2214C9EE0B}" type="pres">
      <dgm:prSet presAssocID="{551E2DAC-BFE3-477C-ACDA-B34E9DACACFD}" presName="compositeA" presStyleCnt="0"/>
      <dgm:spPr/>
    </dgm:pt>
    <dgm:pt modelId="{5D152385-B4E6-4B8C-B579-19A650472226}" type="pres">
      <dgm:prSet presAssocID="{551E2DAC-BFE3-477C-ACDA-B34E9DACACFD}" presName="textA" presStyleLbl="revTx" presStyleIdx="6" presStyleCnt="8" custScaleX="117272" custLinFactY="50000" custLinFactNeighborX="-10699" custLinFactNeighborY="100000">
        <dgm:presLayoutVars>
          <dgm:bulletEnabled val="1"/>
        </dgm:presLayoutVars>
      </dgm:prSet>
      <dgm:spPr/>
      <dgm:t>
        <a:bodyPr/>
        <a:lstStyle/>
        <a:p>
          <a:endParaRPr lang="en-US"/>
        </a:p>
      </dgm:t>
    </dgm:pt>
    <dgm:pt modelId="{B5A8F64D-A33D-4B04-8BEE-D73066A86AB8}" type="pres">
      <dgm:prSet presAssocID="{551E2DAC-BFE3-477C-ACDA-B34E9DACACFD}" presName="circleA" presStyleLbl="node1" presStyleIdx="6" presStyleCnt="8"/>
      <dgm:spPr/>
    </dgm:pt>
    <dgm:pt modelId="{A49BE124-57C8-43E4-B65A-B9628342B049}" type="pres">
      <dgm:prSet presAssocID="{551E2DAC-BFE3-477C-ACDA-B34E9DACACFD}" presName="spaceA" presStyleCnt="0"/>
      <dgm:spPr/>
    </dgm:pt>
    <dgm:pt modelId="{00D92FD8-36E9-40BC-BFDD-2F5F697597AC}" type="pres">
      <dgm:prSet presAssocID="{634F55A5-B08E-4871-83CB-F7F9457C70CB}" presName="space" presStyleCnt="0"/>
      <dgm:spPr/>
    </dgm:pt>
    <dgm:pt modelId="{6398D836-E5D1-4691-B779-76831C62D802}" type="pres">
      <dgm:prSet presAssocID="{62559322-F090-47E7-9CC5-65E68A805C42}" presName="compositeB" presStyleCnt="0"/>
      <dgm:spPr/>
    </dgm:pt>
    <dgm:pt modelId="{ED1E404D-20A7-4F95-9980-856D751EC6F4}" type="pres">
      <dgm:prSet presAssocID="{62559322-F090-47E7-9CC5-65E68A805C42}" presName="textB" presStyleLbl="revTx" presStyleIdx="7" presStyleCnt="8" custLinFactY="-50000" custLinFactNeighborX="-16181" custLinFactNeighborY="-100000">
        <dgm:presLayoutVars>
          <dgm:bulletEnabled val="1"/>
        </dgm:presLayoutVars>
      </dgm:prSet>
      <dgm:spPr/>
      <dgm:t>
        <a:bodyPr/>
        <a:lstStyle/>
        <a:p>
          <a:endParaRPr lang="en-US"/>
        </a:p>
      </dgm:t>
    </dgm:pt>
    <dgm:pt modelId="{0DE37D29-D451-4371-A7B8-2801BFE0B02C}" type="pres">
      <dgm:prSet presAssocID="{62559322-F090-47E7-9CC5-65E68A805C42}" presName="circleB" presStyleLbl="node1" presStyleIdx="7" presStyleCnt="8"/>
      <dgm:spPr/>
    </dgm:pt>
    <dgm:pt modelId="{0A494ABF-327B-4F7F-9C30-C37B5151DA4D}" type="pres">
      <dgm:prSet presAssocID="{62559322-F090-47E7-9CC5-65E68A805C42}" presName="spaceB" presStyleCnt="0"/>
      <dgm:spPr/>
    </dgm:pt>
  </dgm:ptLst>
  <dgm:cxnLst>
    <dgm:cxn modelId="{B375F450-DDF6-49C9-B7F8-B589A5980596}" srcId="{08439EE5-6850-4F25-A230-D957862A812B}" destId="{F1A75952-48E3-4E1A-9322-A861A9B4CBD5}" srcOrd="0" destOrd="0" parTransId="{4FD398CB-ADA5-4CDA-8722-8D164CAEB8D3}" sibTransId="{D90D1E24-CF06-487E-A2B0-B774D17FC740}"/>
    <dgm:cxn modelId="{0E61056C-34C4-40AC-8923-E64B7B329FC6}" srcId="{08439EE5-6850-4F25-A230-D957862A812B}" destId="{FABE2174-4EC9-449B-A8F5-1F4CBE1C543A}" srcOrd="3" destOrd="0" parTransId="{C7C66C26-1312-4C9A-8057-AB7EE390C924}" sibTransId="{8487DFFB-6E00-4E53-ACB2-850D3E00FDA1}"/>
    <dgm:cxn modelId="{8FAC9589-7DA4-478E-9E51-52D980FB5A7D}" srcId="{08439EE5-6850-4F25-A230-D957862A812B}" destId="{A0E625DC-440C-4993-9568-DD2D0A16CC99}" srcOrd="4" destOrd="0" parTransId="{0D5F7C60-8ECC-4349-9B48-B8D8C67CF640}" sibTransId="{1DAD1138-1FDA-4522-92F6-D4D45F6153F5}"/>
    <dgm:cxn modelId="{9792201C-303F-4503-9B18-162FA32AAF46}" srcId="{08439EE5-6850-4F25-A230-D957862A812B}" destId="{9F96491E-0A8D-4B16-B444-9A5AC72A91F8}" srcOrd="2" destOrd="0" parTransId="{6C030685-65DD-4714-BE67-86E0188BEB7B}" sibTransId="{C46A6369-E409-42A3-A143-ACE4B3B8FA92}"/>
    <dgm:cxn modelId="{AEC07671-4B23-4D07-AC12-16ADF8B9F6BD}" type="presOf" srcId="{A0E625DC-440C-4993-9568-DD2D0A16CC99}" destId="{2420D340-BFB0-47DF-B0A8-954EFAB535AD}" srcOrd="0" destOrd="0" presId="urn:microsoft.com/office/officeart/2005/8/layout/hProcess11"/>
    <dgm:cxn modelId="{51D7F26F-0BDB-4EF8-9B7A-A66710322A48}" type="presOf" srcId="{551E2DAC-BFE3-477C-ACDA-B34E9DACACFD}" destId="{5D152385-B4E6-4B8C-B579-19A650472226}" srcOrd="0" destOrd="0" presId="urn:microsoft.com/office/officeart/2005/8/layout/hProcess11"/>
    <dgm:cxn modelId="{BB15746F-1C04-4935-A26F-54A18F4B7977}" type="presOf" srcId="{FABE2174-4EC9-449B-A8F5-1F4CBE1C543A}" destId="{8D21385C-7C0A-4491-8BB2-4407150F9EA2}" srcOrd="0" destOrd="0" presId="urn:microsoft.com/office/officeart/2005/8/layout/hProcess11"/>
    <dgm:cxn modelId="{95BB2406-F64E-4DA4-B516-278293A71085}" type="presOf" srcId="{9F96491E-0A8D-4B16-B444-9A5AC72A91F8}" destId="{A16EA886-A329-4DAA-BD4A-C880B62902C9}" srcOrd="0" destOrd="0" presId="urn:microsoft.com/office/officeart/2005/8/layout/hProcess11"/>
    <dgm:cxn modelId="{397459E3-2C7B-49E7-A622-E736E3ECB290}" srcId="{08439EE5-6850-4F25-A230-D957862A812B}" destId="{6EA455B0-EE87-4039-B100-49ECA56376A5}" srcOrd="1" destOrd="0" parTransId="{866FD9B3-3BA0-47C1-9351-0A1B1375EA00}" sibTransId="{991D0185-AC47-489B-8290-56AD115704AD}"/>
    <dgm:cxn modelId="{4B7307E4-6F87-4F51-9653-2A7A4DD78559}" type="presOf" srcId="{6EA455B0-EE87-4039-B100-49ECA56376A5}" destId="{C6932FEF-21E0-4B56-91C9-2507F22FB11B}" srcOrd="0" destOrd="0" presId="urn:microsoft.com/office/officeart/2005/8/layout/hProcess11"/>
    <dgm:cxn modelId="{3CDE977F-051C-491D-862F-AFB8D7DC7661}" type="presOf" srcId="{08439EE5-6850-4F25-A230-D957862A812B}" destId="{48849215-1914-4E31-BA5B-BB717F5DF410}" srcOrd="0" destOrd="0" presId="urn:microsoft.com/office/officeart/2005/8/layout/hProcess11"/>
    <dgm:cxn modelId="{5328514E-B1B0-4F0F-B827-9970AF11D844}" type="presOf" srcId="{62559322-F090-47E7-9CC5-65E68A805C42}" destId="{ED1E404D-20A7-4F95-9980-856D751EC6F4}" srcOrd="0" destOrd="0" presId="urn:microsoft.com/office/officeart/2005/8/layout/hProcess11"/>
    <dgm:cxn modelId="{8812FAF6-7740-4D47-8F70-E8536D585B32}" srcId="{08439EE5-6850-4F25-A230-D957862A812B}" destId="{55CA4DC7-3C68-426D-B929-4EEB4EE85DC6}" srcOrd="5" destOrd="0" parTransId="{DBC933E1-24BC-4B8D-B957-0959853E305F}" sibTransId="{9D316AA3-F8F0-419A-ADA3-ED10A9595E82}"/>
    <dgm:cxn modelId="{4C192BFE-F39C-409D-ACBB-67F873C5A679}" type="presOf" srcId="{55CA4DC7-3C68-426D-B929-4EEB4EE85DC6}" destId="{C747ED1B-73C6-41A3-BBCF-96007996C9B9}" srcOrd="0" destOrd="0" presId="urn:microsoft.com/office/officeart/2005/8/layout/hProcess11"/>
    <dgm:cxn modelId="{EC5354BE-E820-4133-B468-95F2CA89FF09}" srcId="{08439EE5-6850-4F25-A230-D957862A812B}" destId="{62559322-F090-47E7-9CC5-65E68A805C42}" srcOrd="7" destOrd="0" parTransId="{00836757-3986-443A-9BCB-12B0948A83D3}" sibTransId="{D7B80F09-B8AF-4D66-9DA4-4F7A5E05A411}"/>
    <dgm:cxn modelId="{D3775CC8-3581-4920-A99F-B168B1C11244}" type="presOf" srcId="{F1A75952-48E3-4E1A-9322-A861A9B4CBD5}" destId="{CDCA1485-DB31-48B2-8871-6DFFA6C3D5EB}" srcOrd="0" destOrd="0" presId="urn:microsoft.com/office/officeart/2005/8/layout/hProcess11"/>
    <dgm:cxn modelId="{B74540C8-FD78-4947-AF94-0550560A730E}" srcId="{08439EE5-6850-4F25-A230-D957862A812B}" destId="{551E2DAC-BFE3-477C-ACDA-B34E9DACACFD}" srcOrd="6" destOrd="0" parTransId="{2C3CEDB4-0557-4EF0-A52D-3432EE4DB876}" sibTransId="{634F55A5-B08E-4871-83CB-F7F9457C70CB}"/>
    <dgm:cxn modelId="{EC13321C-EB28-4B24-BB41-37B59BE3F2BB}" type="presParOf" srcId="{48849215-1914-4E31-BA5B-BB717F5DF410}" destId="{3C57545C-80CE-44FE-873A-0588566A5714}" srcOrd="0" destOrd="0" presId="urn:microsoft.com/office/officeart/2005/8/layout/hProcess11"/>
    <dgm:cxn modelId="{539E2425-685A-4715-9F48-E1ACEE9DFDEB}" type="presParOf" srcId="{48849215-1914-4E31-BA5B-BB717F5DF410}" destId="{DA3E6D84-46C2-4511-8128-01D5892A2E8A}" srcOrd="1" destOrd="0" presId="urn:microsoft.com/office/officeart/2005/8/layout/hProcess11"/>
    <dgm:cxn modelId="{CFBBC555-CAC6-4D44-806A-0B07B1D4E569}" type="presParOf" srcId="{DA3E6D84-46C2-4511-8128-01D5892A2E8A}" destId="{D1FF38FB-D17C-40C3-A447-7464A96C8576}" srcOrd="0" destOrd="0" presId="urn:microsoft.com/office/officeart/2005/8/layout/hProcess11"/>
    <dgm:cxn modelId="{65D091E2-BD0D-4E24-AA4D-985445BF5E19}" type="presParOf" srcId="{D1FF38FB-D17C-40C3-A447-7464A96C8576}" destId="{CDCA1485-DB31-48B2-8871-6DFFA6C3D5EB}" srcOrd="0" destOrd="0" presId="urn:microsoft.com/office/officeart/2005/8/layout/hProcess11"/>
    <dgm:cxn modelId="{641A7AA2-628C-4ECE-83C2-6AD0A4EFE16E}" type="presParOf" srcId="{D1FF38FB-D17C-40C3-A447-7464A96C8576}" destId="{BFB2D8AC-7241-438E-9FE3-934A75568E7E}" srcOrd="1" destOrd="0" presId="urn:microsoft.com/office/officeart/2005/8/layout/hProcess11"/>
    <dgm:cxn modelId="{16475F25-3C34-4F70-9C69-22BAA3FADF93}" type="presParOf" srcId="{D1FF38FB-D17C-40C3-A447-7464A96C8576}" destId="{7D5E24D8-214B-439A-8BA3-1A677DFA2C12}" srcOrd="2" destOrd="0" presId="urn:microsoft.com/office/officeart/2005/8/layout/hProcess11"/>
    <dgm:cxn modelId="{9A34BEA1-56A7-4F60-87DA-499099560430}" type="presParOf" srcId="{DA3E6D84-46C2-4511-8128-01D5892A2E8A}" destId="{21EE29A0-635D-4790-A411-B811647CBD06}" srcOrd="1" destOrd="0" presId="urn:microsoft.com/office/officeart/2005/8/layout/hProcess11"/>
    <dgm:cxn modelId="{AFF46228-24F9-4FD1-8B25-3006710807E1}" type="presParOf" srcId="{DA3E6D84-46C2-4511-8128-01D5892A2E8A}" destId="{E217385F-54F6-4BCB-956E-7BE15676CEC5}" srcOrd="2" destOrd="0" presId="urn:microsoft.com/office/officeart/2005/8/layout/hProcess11"/>
    <dgm:cxn modelId="{E5EF2FA9-CB5C-4D57-A252-940963F29072}" type="presParOf" srcId="{E217385F-54F6-4BCB-956E-7BE15676CEC5}" destId="{C6932FEF-21E0-4B56-91C9-2507F22FB11B}" srcOrd="0" destOrd="0" presId="urn:microsoft.com/office/officeart/2005/8/layout/hProcess11"/>
    <dgm:cxn modelId="{D1B22833-02F4-4269-AC39-7E52B86CA301}" type="presParOf" srcId="{E217385F-54F6-4BCB-956E-7BE15676CEC5}" destId="{F0C296A3-9015-4C78-8176-DE7630FACF06}" srcOrd="1" destOrd="0" presId="urn:microsoft.com/office/officeart/2005/8/layout/hProcess11"/>
    <dgm:cxn modelId="{07C4346D-3867-4390-B56F-32216E14F3C7}" type="presParOf" srcId="{E217385F-54F6-4BCB-956E-7BE15676CEC5}" destId="{24C2F978-97EA-468B-9BAC-4913D34F7F34}" srcOrd="2" destOrd="0" presId="urn:microsoft.com/office/officeart/2005/8/layout/hProcess11"/>
    <dgm:cxn modelId="{01F15350-AD61-4BF7-ADE0-A463048234EC}" type="presParOf" srcId="{DA3E6D84-46C2-4511-8128-01D5892A2E8A}" destId="{C4488F9D-6C96-44F2-8F75-A1853B07AC6C}" srcOrd="3" destOrd="0" presId="urn:microsoft.com/office/officeart/2005/8/layout/hProcess11"/>
    <dgm:cxn modelId="{0D4BC41B-7678-4BA0-A9D0-658C8325F910}" type="presParOf" srcId="{DA3E6D84-46C2-4511-8128-01D5892A2E8A}" destId="{38316924-388F-4691-98F7-B20B0AF7852A}" srcOrd="4" destOrd="0" presId="urn:microsoft.com/office/officeart/2005/8/layout/hProcess11"/>
    <dgm:cxn modelId="{3EE5920D-DE67-41B4-8B4E-CBC19BC94150}" type="presParOf" srcId="{38316924-388F-4691-98F7-B20B0AF7852A}" destId="{A16EA886-A329-4DAA-BD4A-C880B62902C9}" srcOrd="0" destOrd="0" presId="urn:microsoft.com/office/officeart/2005/8/layout/hProcess11"/>
    <dgm:cxn modelId="{FBEB1E8A-4E6D-487C-B64A-702F14ABB966}" type="presParOf" srcId="{38316924-388F-4691-98F7-B20B0AF7852A}" destId="{37E7914C-079F-4303-BA29-A34B8A4E2A5C}" srcOrd="1" destOrd="0" presId="urn:microsoft.com/office/officeart/2005/8/layout/hProcess11"/>
    <dgm:cxn modelId="{ED59D69B-A1ED-4ED1-A0DB-9E93D2A06496}" type="presParOf" srcId="{38316924-388F-4691-98F7-B20B0AF7852A}" destId="{1176F821-3200-49C8-8346-F30F588F4983}" srcOrd="2" destOrd="0" presId="urn:microsoft.com/office/officeart/2005/8/layout/hProcess11"/>
    <dgm:cxn modelId="{F84BEA55-261B-486E-8880-85C87C023B90}" type="presParOf" srcId="{DA3E6D84-46C2-4511-8128-01D5892A2E8A}" destId="{1BE91A45-ABC2-4EC5-9CA9-B786B7B187F9}" srcOrd="5" destOrd="0" presId="urn:microsoft.com/office/officeart/2005/8/layout/hProcess11"/>
    <dgm:cxn modelId="{0BFDFB6A-2EFE-45D3-946D-6743DAF44BB3}" type="presParOf" srcId="{DA3E6D84-46C2-4511-8128-01D5892A2E8A}" destId="{0678BBA5-1215-422E-9975-8FCC9FEB1381}" srcOrd="6" destOrd="0" presId="urn:microsoft.com/office/officeart/2005/8/layout/hProcess11"/>
    <dgm:cxn modelId="{8F368D6C-C577-4EA8-B132-A5B51C54FFFD}" type="presParOf" srcId="{0678BBA5-1215-422E-9975-8FCC9FEB1381}" destId="{8D21385C-7C0A-4491-8BB2-4407150F9EA2}" srcOrd="0" destOrd="0" presId="urn:microsoft.com/office/officeart/2005/8/layout/hProcess11"/>
    <dgm:cxn modelId="{DE5F424F-EB34-4712-8D69-1D497A0EC092}" type="presParOf" srcId="{0678BBA5-1215-422E-9975-8FCC9FEB1381}" destId="{EE1689D5-D204-418D-AEF2-7BB70D45CB0E}" srcOrd="1" destOrd="0" presId="urn:microsoft.com/office/officeart/2005/8/layout/hProcess11"/>
    <dgm:cxn modelId="{38AC4BB6-48CB-4453-B7D2-CA6C7757AF68}" type="presParOf" srcId="{0678BBA5-1215-422E-9975-8FCC9FEB1381}" destId="{51A885B7-5137-40A3-A500-EAFD2B110224}" srcOrd="2" destOrd="0" presId="urn:microsoft.com/office/officeart/2005/8/layout/hProcess11"/>
    <dgm:cxn modelId="{459484CA-72A3-4645-B6AB-7991FD1D4B49}" type="presParOf" srcId="{DA3E6D84-46C2-4511-8128-01D5892A2E8A}" destId="{010134D6-198A-4D62-AFDB-AE8305BDCE13}" srcOrd="7" destOrd="0" presId="urn:microsoft.com/office/officeart/2005/8/layout/hProcess11"/>
    <dgm:cxn modelId="{FFB4B3F3-C323-4F36-9AD0-D19A8ECE91F9}" type="presParOf" srcId="{DA3E6D84-46C2-4511-8128-01D5892A2E8A}" destId="{D21F72AE-16F5-49FF-91A7-BD1DBD865904}" srcOrd="8" destOrd="0" presId="urn:microsoft.com/office/officeart/2005/8/layout/hProcess11"/>
    <dgm:cxn modelId="{F19305FC-D09A-49B4-9914-9EBBEFD44EA6}" type="presParOf" srcId="{D21F72AE-16F5-49FF-91A7-BD1DBD865904}" destId="{2420D340-BFB0-47DF-B0A8-954EFAB535AD}" srcOrd="0" destOrd="0" presId="urn:microsoft.com/office/officeart/2005/8/layout/hProcess11"/>
    <dgm:cxn modelId="{D095C382-D96D-4020-BCB7-1ECDEAB159C7}" type="presParOf" srcId="{D21F72AE-16F5-49FF-91A7-BD1DBD865904}" destId="{666F529A-A1BD-4670-BBA4-B326A632F833}" srcOrd="1" destOrd="0" presId="urn:microsoft.com/office/officeart/2005/8/layout/hProcess11"/>
    <dgm:cxn modelId="{D9FBE05E-83EB-40B3-A32F-0EB0ED1B0CCA}" type="presParOf" srcId="{D21F72AE-16F5-49FF-91A7-BD1DBD865904}" destId="{B32B7DD7-3048-4F9E-89FB-2882A89CDFDA}" srcOrd="2" destOrd="0" presId="urn:microsoft.com/office/officeart/2005/8/layout/hProcess11"/>
    <dgm:cxn modelId="{C16C269A-6D7A-4E7C-B8A8-67F25A72C32F}" type="presParOf" srcId="{DA3E6D84-46C2-4511-8128-01D5892A2E8A}" destId="{DBA2F715-54D4-4A75-AAED-227EBC9970A0}" srcOrd="9" destOrd="0" presId="urn:microsoft.com/office/officeart/2005/8/layout/hProcess11"/>
    <dgm:cxn modelId="{38FB165E-6759-4689-A0E5-F0A60D58869A}" type="presParOf" srcId="{DA3E6D84-46C2-4511-8128-01D5892A2E8A}" destId="{1BD4F13E-3023-4703-A675-8306599C77C9}" srcOrd="10" destOrd="0" presId="urn:microsoft.com/office/officeart/2005/8/layout/hProcess11"/>
    <dgm:cxn modelId="{FF8CB5D0-A69A-45B5-B365-EA309E6CB76F}" type="presParOf" srcId="{1BD4F13E-3023-4703-A675-8306599C77C9}" destId="{C747ED1B-73C6-41A3-BBCF-96007996C9B9}" srcOrd="0" destOrd="0" presId="urn:microsoft.com/office/officeart/2005/8/layout/hProcess11"/>
    <dgm:cxn modelId="{72CDA58B-D06A-4673-8077-1A8AB51E882C}" type="presParOf" srcId="{1BD4F13E-3023-4703-A675-8306599C77C9}" destId="{FED2E987-3449-46B7-82B1-BA1A8AB37656}" srcOrd="1" destOrd="0" presId="urn:microsoft.com/office/officeart/2005/8/layout/hProcess11"/>
    <dgm:cxn modelId="{75802006-CFD8-4033-9230-8CD8EA3640BD}" type="presParOf" srcId="{1BD4F13E-3023-4703-A675-8306599C77C9}" destId="{43C9187F-0E73-45D1-8194-45AC9EAB3A11}" srcOrd="2" destOrd="0" presId="urn:microsoft.com/office/officeart/2005/8/layout/hProcess11"/>
    <dgm:cxn modelId="{9F3726F1-6BA0-4563-AD0C-E19A809956F7}" type="presParOf" srcId="{DA3E6D84-46C2-4511-8128-01D5892A2E8A}" destId="{5391CEB0-4A28-449F-AA07-65739FC3C6B3}" srcOrd="11" destOrd="0" presId="urn:microsoft.com/office/officeart/2005/8/layout/hProcess11"/>
    <dgm:cxn modelId="{C2BA970B-72C3-4C0F-A71A-DC1F21BE48F9}" type="presParOf" srcId="{DA3E6D84-46C2-4511-8128-01D5892A2E8A}" destId="{3A8083CA-0155-4467-8398-3E2214C9EE0B}" srcOrd="12" destOrd="0" presId="urn:microsoft.com/office/officeart/2005/8/layout/hProcess11"/>
    <dgm:cxn modelId="{B9B86BCC-1959-4134-898E-CAAD41F2B9EA}" type="presParOf" srcId="{3A8083CA-0155-4467-8398-3E2214C9EE0B}" destId="{5D152385-B4E6-4B8C-B579-19A650472226}" srcOrd="0" destOrd="0" presId="urn:microsoft.com/office/officeart/2005/8/layout/hProcess11"/>
    <dgm:cxn modelId="{C582313D-97CF-42E1-9F96-C4BD756D36E9}" type="presParOf" srcId="{3A8083CA-0155-4467-8398-3E2214C9EE0B}" destId="{B5A8F64D-A33D-4B04-8BEE-D73066A86AB8}" srcOrd="1" destOrd="0" presId="urn:microsoft.com/office/officeart/2005/8/layout/hProcess11"/>
    <dgm:cxn modelId="{300CC159-2C73-4E6E-B392-D1469863A462}" type="presParOf" srcId="{3A8083CA-0155-4467-8398-3E2214C9EE0B}" destId="{A49BE124-57C8-43E4-B65A-B9628342B049}" srcOrd="2" destOrd="0" presId="urn:microsoft.com/office/officeart/2005/8/layout/hProcess11"/>
    <dgm:cxn modelId="{2319F8C5-AD62-4C1F-B86F-CD4355DC84A5}" type="presParOf" srcId="{DA3E6D84-46C2-4511-8128-01D5892A2E8A}" destId="{00D92FD8-36E9-40BC-BFDD-2F5F697597AC}" srcOrd="13" destOrd="0" presId="urn:microsoft.com/office/officeart/2005/8/layout/hProcess11"/>
    <dgm:cxn modelId="{7B3C1AEF-8F86-40F0-8C36-00CDBBB687FC}" type="presParOf" srcId="{DA3E6D84-46C2-4511-8128-01D5892A2E8A}" destId="{6398D836-E5D1-4691-B779-76831C62D802}" srcOrd="14" destOrd="0" presId="urn:microsoft.com/office/officeart/2005/8/layout/hProcess11"/>
    <dgm:cxn modelId="{826A1480-B97D-46B5-8469-FBA26C2E1B85}" type="presParOf" srcId="{6398D836-E5D1-4691-B779-76831C62D802}" destId="{ED1E404D-20A7-4F95-9980-856D751EC6F4}" srcOrd="0" destOrd="0" presId="urn:microsoft.com/office/officeart/2005/8/layout/hProcess11"/>
    <dgm:cxn modelId="{9EC27C5B-BF08-4A4F-9753-9BB74EE33DCB}" type="presParOf" srcId="{6398D836-E5D1-4691-B779-76831C62D802}" destId="{0DE37D29-D451-4371-A7B8-2801BFE0B02C}" srcOrd="1" destOrd="0" presId="urn:microsoft.com/office/officeart/2005/8/layout/hProcess11"/>
    <dgm:cxn modelId="{23A6B00D-8B3E-47F8-A03C-0009D532B936}" type="presParOf" srcId="{6398D836-E5D1-4691-B779-76831C62D802}" destId="{0A494ABF-327B-4F7F-9C30-C37B5151DA4D}" srcOrd="2" destOrd="0" presId="urn:microsoft.com/office/officeart/2005/8/layout/hProcess1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57545C-80CE-44FE-873A-0588566A5714}">
      <dsp:nvSpPr>
        <dsp:cNvPr id="0" name=""/>
        <dsp:cNvSpPr/>
      </dsp:nvSpPr>
      <dsp:spPr>
        <a:xfrm>
          <a:off x="0" y="1480488"/>
          <a:ext cx="8438706" cy="197395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CA1485-DB31-48B2-8871-6DFFA6C3D5EB}">
      <dsp:nvSpPr>
        <dsp:cNvPr id="0" name=""/>
        <dsp:cNvSpPr/>
      </dsp:nvSpPr>
      <dsp:spPr>
        <a:xfrm>
          <a:off x="0" y="2960573"/>
          <a:ext cx="1487454" cy="69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kern="1200" dirty="0" smtClean="0"/>
            <a:t>Execution Kickoff</a:t>
          </a:r>
        </a:p>
        <a:p>
          <a:pPr lvl="0" algn="ctr" defTabSz="488950">
            <a:lnSpc>
              <a:spcPct val="90000"/>
            </a:lnSpc>
            <a:spcBef>
              <a:spcPct val="0"/>
            </a:spcBef>
            <a:spcAft>
              <a:spcPct val="35000"/>
            </a:spcAft>
          </a:pPr>
          <a:r>
            <a:rPr lang="en-US" sz="1100" b="1" kern="1200" dirty="0" smtClean="0"/>
            <a:t>10/9/19</a:t>
          </a:r>
          <a:endParaRPr lang="en-US" sz="1100" b="1" kern="1200" dirty="0"/>
        </a:p>
      </dsp:txBody>
      <dsp:txXfrm>
        <a:off x="0" y="2960573"/>
        <a:ext cx="1487454" cy="695583"/>
      </dsp:txXfrm>
    </dsp:sp>
    <dsp:sp modelId="{BFB2D8AC-7241-438E-9FE3-934A75568E7E}">
      <dsp:nvSpPr>
        <dsp:cNvPr id="0" name=""/>
        <dsp:cNvSpPr/>
      </dsp:nvSpPr>
      <dsp:spPr>
        <a:xfrm>
          <a:off x="658781" y="2196507"/>
          <a:ext cx="493489" cy="4934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932FEF-21E0-4B56-91C9-2507F22FB11B}">
      <dsp:nvSpPr>
        <dsp:cNvPr id="0" name=""/>
        <dsp:cNvSpPr/>
      </dsp:nvSpPr>
      <dsp:spPr>
        <a:xfrm>
          <a:off x="1528066" y="0"/>
          <a:ext cx="1031931" cy="197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0" kern="1200" dirty="0" smtClean="0"/>
            <a:t>Alignment for Lower Environments</a:t>
          </a:r>
        </a:p>
        <a:p>
          <a:pPr lvl="0" algn="ctr" defTabSz="488950">
            <a:lnSpc>
              <a:spcPct val="90000"/>
            </a:lnSpc>
            <a:spcBef>
              <a:spcPct val="0"/>
            </a:spcBef>
            <a:spcAft>
              <a:spcPct val="35000"/>
            </a:spcAft>
          </a:pPr>
          <a:r>
            <a:rPr lang="en-US" sz="1100" b="1" kern="1200" dirty="0" smtClean="0"/>
            <a:t>&lt;tbd&gt;</a:t>
          </a:r>
          <a:endParaRPr lang="en-US" sz="1100" b="1" kern="1200" dirty="0"/>
        </a:p>
      </dsp:txBody>
      <dsp:txXfrm>
        <a:off x="1528066" y="0"/>
        <a:ext cx="1031931" cy="1973958"/>
      </dsp:txXfrm>
    </dsp:sp>
    <dsp:sp modelId="{F0C296A3-9015-4C78-8176-DE7630FACF06}">
      <dsp:nvSpPr>
        <dsp:cNvPr id="0" name=""/>
        <dsp:cNvSpPr/>
      </dsp:nvSpPr>
      <dsp:spPr>
        <a:xfrm>
          <a:off x="1797287" y="2220703"/>
          <a:ext cx="493489" cy="4934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6EA886-A329-4DAA-BD4A-C880B62902C9}">
      <dsp:nvSpPr>
        <dsp:cNvPr id="0" name=""/>
        <dsp:cNvSpPr/>
      </dsp:nvSpPr>
      <dsp:spPr>
        <a:xfrm>
          <a:off x="2547848" y="2960938"/>
          <a:ext cx="957202" cy="197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0" kern="1200" dirty="0" smtClean="0"/>
            <a:t>Execution Checkpoint </a:t>
          </a:r>
          <a:r>
            <a:rPr lang="en-US" sz="1100" b="1" kern="1200" dirty="0" smtClean="0"/>
            <a:t>11/9/19</a:t>
          </a:r>
          <a:endParaRPr lang="en-US" sz="1100" b="1" kern="1200" dirty="0"/>
        </a:p>
      </dsp:txBody>
      <dsp:txXfrm>
        <a:off x="2547848" y="2960938"/>
        <a:ext cx="957202" cy="1973958"/>
      </dsp:txXfrm>
    </dsp:sp>
    <dsp:sp modelId="{37E7914C-079F-4303-BA29-A34B8A4E2A5C}">
      <dsp:nvSpPr>
        <dsp:cNvPr id="0" name=""/>
        <dsp:cNvSpPr/>
      </dsp:nvSpPr>
      <dsp:spPr>
        <a:xfrm>
          <a:off x="2829078" y="2220703"/>
          <a:ext cx="493489" cy="4934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21385C-7C0A-4491-8BB2-4407150F9EA2}">
      <dsp:nvSpPr>
        <dsp:cNvPr id="0" name=""/>
        <dsp:cNvSpPr/>
      </dsp:nvSpPr>
      <dsp:spPr>
        <a:xfrm>
          <a:off x="3558794" y="0"/>
          <a:ext cx="744464" cy="197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0" kern="1200" dirty="0" smtClean="0"/>
            <a:t>SIT Complete</a:t>
          </a:r>
          <a:r>
            <a:rPr lang="en-US" sz="1100" b="1" kern="1200" dirty="0" smtClean="0"/>
            <a:t> 11/14/19</a:t>
          </a:r>
          <a:endParaRPr lang="en-US" sz="1100" b="1" kern="1200" dirty="0"/>
        </a:p>
      </dsp:txBody>
      <dsp:txXfrm>
        <a:off x="3558794" y="0"/>
        <a:ext cx="744464" cy="1973958"/>
      </dsp:txXfrm>
    </dsp:sp>
    <dsp:sp modelId="{EE1689D5-D204-418D-AEF2-7BB70D45CB0E}">
      <dsp:nvSpPr>
        <dsp:cNvPr id="0" name=""/>
        <dsp:cNvSpPr/>
      </dsp:nvSpPr>
      <dsp:spPr>
        <a:xfrm>
          <a:off x="3717135" y="2220703"/>
          <a:ext cx="493489" cy="4934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20D340-BFB0-47DF-B0A8-954EFAB535AD}">
      <dsp:nvSpPr>
        <dsp:cNvPr id="0" name=""/>
        <dsp:cNvSpPr/>
      </dsp:nvSpPr>
      <dsp:spPr>
        <a:xfrm>
          <a:off x="4345954" y="2960938"/>
          <a:ext cx="744464" cy="197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0" kern="1200" dirty="0" smtClean="0"/>
            <a:t>UAT Complete </a:t>
          </a:r>
          <a:r>
            <a:rPr lang="en-US" sz="1100" b="1" kern="1200" dirty="0" smtClean="0"/>
            <a:t>12/6/19</a:t>
          </a:r>
          <a:endParaRPr lang="en-US" sz="1100" b="1" kern="1200" dirty="0"/>
        </a:p>
      </dsp:txBody>
      <dsp:txXfrm>
        <a:off x="4345954" y="2960938"/>
        <a:ext cx="744464" cy="1973958"/>
      </dsp:txXfrm>
    </dsp:sp>
    <dsp:sp modelId="{666F529A-A1BD-4670-BBA4-B326A632F833}">
      <dsp:nvSpPr>
        <dsp:cNvPr id="0" name=""/>
        <dsp:cNvSpPr/>
      </dsp:nvSpPr>
      <dsp:spPr>
        <a:xfrm>
          <a:off x="4498822" y="2220703"/>
          <a:ext cx="493489" cy="4934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47ED1B-73C6-41A3-BBCF-96007996C9B9}">
      <dsp:nvSpPr>
        <dsp:cNvPr id="0" name=""/>
        <dsp:cNvSpPr/>
      </dsp:nvSpPr>
      <dsp:spPr>
        <a:xfrm>
          <a:off x="5193348" y="42519"/>
          <a:ext cx="744464" cy="197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0" kern="1200" dirty="0" smtClean="0"/>
            <a:t>IT Dev Complete</a:t>
          </a:r>
          <a:r>
            <a:rPr lang="en-US" sz="1100" b="1" kern="1200" dirty="0" smtClean="0"/>
            <a:t> &lt;tbd&gt;</a:t>
          </a:r>
          <a:endParaRPr lang="en-US" sz="1100" b="1" kern="1200" dirty="0"/>
        </a:p>
      </dsp:txBody>
      <dsp:txXfrm>
        <a:off x="5193348" y="42519"/>
        <a:ext cx="744464" cy="1973958"/>
      </dsp:txXfrm>
    </dsp:sp>
    <dsp:sp modelId="{FED2E987-3449-46B7-82B1-BA1A8AB37656}">
      <dsp:nvSpPr>
        <dsp:cNvPr id="0" name=""/>
        <dsp:cNvSpPr/>
      </dsp:nvSpPr>
      <dsp:spPr>
        <a:xfrm>
          <a:off x="5280510" y="2220703"/>
          <a:ext cx="493489" cy="4934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52385-B4E6-4B8C-B579-19A650472226}">
      <dsp:nvSpPr>
        <dsp:cNvPr id="0" name=""/>
        <dsp:cNvSpPr/>
      </dsp:nvSpPr>
      <dsp:spPr>
        <a:xfrm>
          <a:off x="5857060" y="2960938"/>
          <a:ext cx="873048" cy="197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0" kern="1200" dirty="0" smtClean="0"/>
            <a:t>Requested Delivery </a:t>
          </a:r>
          <a:r>
            <a:rPr lang="en-US" sz="1100" b="1" kern="1200" dirty="0" smtClean="0"/>
            <a:t>12/13/19</a:t>
          </a:r>
          <a:endParaRPr lang="en-US" sz="1100" b="1" kern="1200" dirty="0"/>
        </a:p>
      </dsp:txBody>
      <dsp:txXfrm>
        <a:off x="5857060" y="2960938"/>
        <a:ext cx="873048" cy="1973958"/>
      </dsp:txXfrm>
    </dsp:sp>
    <dsp:sp modelId="{B5A8F64D-A33D-4B04-8BEE-D73066A86AB8}">
      <dsp:nvSpPr>
        <dsp:cNvPr id="0" name=""/>
        <dsp:cNvSpPr/>
      </dsp:nvSpPr>
      <dsp:spPr>
        <a:xfrm>
          <a:off x="6126490" y="2220703"/>
          <a:ext cx="493489" cy="4934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1E404D-20A7-4F95-9980-856D751EC6F4}">
      <dsp:nvSpPr>
        <dsp:cNvPr id="0" name=""/>
        <dsp:cNvSpPr/>
      </dsp:nvSpPr>
      <dsp:spPr>
        <a:xfrm>
          <a:off x="6726520" y="0"/>
          <a:ext cx="744464" cy="197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0" kern="1200" dirty="0" smtClean="0"/>
            <a:t>Go-Live</a:t>
          </a:r>
          <a:r>
            <a:rPr lang="en-US" sz="1100" b="1" kern="1200" dirty="0" smtClean="0"/>
            <a:t> 1/1/20</a:t>
          </a:r>
          <a:endParaRPr lang="en-US" sz="1100" b="1" kern="1200" dirty="0"/>
        </a:p>
      </dsp:txBody>
      <dsp:txXfrm>
        <a:off x="6726520" y="0"/>
        <a:ext cx="744464" cy="1973958"/>
      </dsp:txXfrm>
    </dsp:sp>
    <dsp:sp modelId="{0DE37D29-D451-4371-A7B8-2801BFE0B02C}">
      <dsp:nvSpPr>
        <dsp:cNvPr id="0" name=""/>
        <dsp:cNvSpPr/>
      </dsp:nvSpPr>
      <dsp:spPr>
        <a:xfrm>
          <a:off x="6972469" y="2220703"/>
          <a:ext cx="493489" cy="4934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0" y="8461612"/>
            <a:ext cx="7023100" cy="853952"/>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3" name="Date Placeholder 2"/>
          <p:cNvSpPr>
            <a:spLocks noGrp="1"/>
          </p:cNvSpPr>
          <p:nvPr>
            <p:ph type="dt" sz="quarter" idx="1"/>
          </p:nvPr>
        </p:nvSpPr>
        <p:spPr>
          <a:xfrm>
            <a:off x="0" y="8850110"/>
            <a:ext cx="3043343" cy="465455"/>
          </a:xfrm>
          <a:prstGeom prst="rect">
            <a:avLst/>
          </a:prstGeom>
        </p:spPr>
        <p:txBody>
          <a:bodyPr vert="horz" lIns="93324" tIns="46662" rIns="93324" bIns="46662" rtlCol="0" anchor="ctr"/>
          <a:lstStyle>
            <a:lvl1pPr algn="r">
              <a:defRPr sz="1200"/>
            </a:lvl1pPr>
          </a:lstStyle>
          <a:p>
            <a:pPr algn="l"/>
            <a:fld id="{BBC83403-A46B-1E47-8326-7356D40B5C29}" type="datetimeFigureOut">
              <a:rPr lang="en-US" sz="1000">
                <a:latin typeface="Calibri" panose="020F0502020204030204" pitchFamily="34" charset="0"/>
                <a:cs typeface="Arial" panose="020B0604020202020204" pitchFamily="34" charset="0"/>
              </a:rPr>
              <a:pPr algn="l"/>
              <a:t>10/9/2019</a:t>
            </a:fld>
            <a:endParaRPr lang="en-US" sz="1000" dirty="0">
              <a:latin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3"/>
          </p:nvPr>
        </p:nvSpPr>
        <p:spPr>
          <a:xfrm>
            <a:off x="6474259" y="8850110"/>
            <a:ext cx="547216" cy="465455"/>
          </a:xfrm>
          <a:prstGeom prst="rect">
            <a:avLst/>
          </a:prstGeom>
        </p:spPr>
        <p:txBody>
          <a:bodyPr vert="horz" lIns="93324" tIns="46662" rIns="93324" bIns="46662" rtlCol="0" anchor="ctr"/>
          <a:lstStyle>
            <a:lvl1pPr algn="r">
              <a:defRPr sz="1200"/>
            </a:lvl1pPr>
          </a:lstStyle>
          <a:p>
            <a:fld id="{29AB3EC6-FA96-1C46-91E9-729685CB0A5E}" type="slidenum">
              <a:rPr lang="en-US" sz="1000">
                <a:solidFill>
                  <a:schemeClr val="bg1"/>
                </a:solidFill>
                <a:latin typeface="Calibri" panose="020F0502020204030204" pitchFamily="34" charset="0"/>
                <a:cs typeface="Arial" panose="020B0604020202020204" pitchFamily="34" charset="0"/>
              </a:rPr>
              <a:t>‹#›</a:t>
            </a:fld>
            <a:endParaRPr lang="en-US" sz="1000" dirty="0">
              <a:solidFill>
                <a:schemeClr val="bg1"/>
              </a:solidFill>
              <a:latin typeface="Calibri" panose="020F050202020403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7205" y="8768222"/>
            <a:ext cx="1416994" cy="448300"/>
          </a:xfrm>
          <a:prstGeom prst="rect">
            <a:avLst/>
          </a:prstGeom>
        </p:spPr>
      </p:pic>
    </p:spTree>
    <p:extLst>
      <p:ext uri="{BB962C8B-B14F-4D97-AF65-F5344CB8AC3E}">
        <p14:creationId xmlns:p14="http://schemas.microsoft.com/office/powerpoint/2010/main" val="244216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7745" y="150813"/>
            <a:ext cx="2493962" cy="1870075"/>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327745" y="2190931"/>
            <a:ext cx="6367611" cy="6275179"/>
          </a:xfrm>
          <a:prstGeom prst="rect">
            <a:avLst/>
          </a:prstGeom>
        </p:spPr>
        <p:txBody>
          <a:bodyPr vert="horz" lIns="93324" tIns="46662" rIns="93324" bIns="46662"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6"/>
          <p:cNvSpPr>
            <a:spLocks noGrp="1"/>
          </p:cNvSpPr>
          <p:nvPr>
            <p:ph type="sldNum" sz="quarter" idx="5"/>
          </p:nvPr>
        </p:nvSpPr>
        <p:spPr>
          <a:xfrm>
            <a:off x="6461251" y="8842029"/>
            <a:ext cx="560223" cy="465455"/>
          </a:xfrm>
          <a:prstGeom prst="rect">
            <a:avLst/>
          </a:prstGeom>
        </p:spPr>
        <p:txBody>
          <a:bodyPr vert="horz" lIns="93324" tIns="46662" rIns="93324" bIns="46662" rtlCol="0" anchor="ct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C5742524-B4E0-48CC-A130-9440D65D0EAF}" type="slidenum">
              <a:rPr lang="en-US" smtClean="0">
                <a:latin typeface="Calibri" panose="020F0502020204030204" pitchFamily="34" charset="0"/>
              </a:rPr>
              <a:pPr/>
              <a:t>‹#›</a:t>
            </a:fld>
            <a:endParaRPr lang="en-US" dirty="0">
              <a:latin typeface="Calibri" panose="020F0502020204030204" pitchFamily="34" charset="0"/>
            </a:endParaRPr>
          </a:p>
        </p:txBody>
      </p:sp>
      <p:sp>
        <p:nvSpPr>
          <p:cNvPr id="11" name="Date Placeholder 10"/>
          <p:cNvSpPr>
            <a:spLocks noGrp="1"/>
          </p:cNvSpPr>
          <p:nvPr>
            <p:ph type="dt" idx="1"/>
          </p:nvPr>
        </p:nvSpPr>
        <p:spPr>
          <a:xfrm>
            <a:off x="0" y="8906308"/>
            <a:ext cx="842772" cy="336897"/>
          </a:xfrm>
          <a:prstGeom prst="rect">
            <a:avLst/>
          </a:prstGeom>
        </p:spPr>
        <p:txBody>
          <a:bodyPr vert="horz" lIns="93324" tIns="46662" rIns="93324" bIns="46662" rtlCol="0" anchor="ctr"/>
          <a:lstStyle>
            <a:lvl1pPr algn="l">
              <a:defRPr sz="1000">
                <a:latin typeface="Arial" panose="020B0604020202020204" pitchFamily="34" charset="0"/>
                <a:cs typeface="Arial" panose="020B0604020202020204" pitchFamily="34" charset="0"/>
              </a:defRPr>
            </a:lvl1pPr>
          </a:lstStyle>
          <a:p>
            <a:fld id="{F9606CD7-3C0F-4F08-8F4B-D4704564BD7E}" type="datetimeFigureOut">
              <a:rPr lang="en-US" smtClean="0">
                <a:latin typeface="Calibri" panose="020F0502020204030204" pitchFamily="34" charset="0"/>
              </a:rPr>
              <a:pPr/>
              <a:t>10/9/2019</a:t>
            </a:fld>
            <a:endParaRPr lang="en-US" dirty="0">
              <a:latin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5741" y="8906308"/>
            <a:ext cx="1237712" cy="336897"/>
          </a:xfrm>
          <a:prstGeom prst="rect">
            <a:avLst/>
          </a:prstGeom>
        </p:spPr>
      </p:pic>
    </p:spTree>
    <p:extLst>
      <p:ext uri="{BB962C8B-B14F-4D97-AF65-F5344CB8AC3E}">
        <p14:creationId xmlns:p14="http://schemas.microsoft.com/office/powerpoint/2010/main" val="26013515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00000"/>
      </a:lnSpc>
      <a:spcBef>
        <a:spcPts val="0"/>
      </a:spcBef>
      <a:defRPr sz="1400" kern="1200">
        <a:solidFill>
          <a:schemeClr val="tx1"/>
        </a:solidFill>
        <a:latin typeface="Cambria" panose="02040503050406030204" pitchFamily="18" charset="0"/>
        <a:ea typeface="+mn-ea"/>
        <a:cs typeface="+mn-cs"/>
      </a:defRPr>
    </a:lvl1pPr>
    <a:lvl2pPr marL="177800" indent="-1778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Cambria" panose="02040503050406030204" pitchFamily="18" charset="0"/>
        <a:ea typeface="+mn-ea"/>
        <a:cs typeface="+mn-cs"/>
      </a:defRPr>
    </a:lvl2pPr>
    <a:lvl3pPr marL="403225" indent="-169863" algn="l" defTabSz="914400" rtl="0" eaLnBrk="1" latinLnBrk="0" hangingPunct="1">
      <a:lnSpc>
        <a:spcPct val="100000"/>
      </a:lnSpc>
      <a:spcBef>
        <a:spcPts val="0"/>
      </a:spcBef>
      <a:buFont typeface="Calibri" panose="020F0502020204030204" pitchFamily="34" charset="0"/>
      <a:buChar char="̶"/>
      <a:defRPr sz="1400" kern="1200">
        <a:solidFill>
          <a:schemeClr val="tx1"/>
        </a:solidFill>
        <a:latin typeface="Cambria" panose="02040503050406030204" pitchFamily="18" charset="0"/>
        <a:ea typeface="+mn-ea"/>
        <a:cs typeface="+mn-cs"/>
      </a:defRPr>
    </a:lvl3pPr>
    <a:lvl4pPr marL="914400" indent="-1778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Cambria" panose="02040503050406030204" pitchFamily="18" charset="0"/>
        <a:ea typeface="+mn-ea"/>
        <a:cs typeface="+mn-cs"/>
      </a:defRPr>
    </a:lvl4pPr>
    <a:lvl5pPr marL="1828800" algn="l" defTabSz="914400" rtl="0" eaLnBrk="1" latinLnBrk="0" hangingPunct="1">
      <a:lnSpc>
        <a:spcPct val="100000"/>
      </a:lnSpc>
      <a:spcBef>
        <a:spcPts val="300"/>
      </a:spcBef>
      <a:defRPr sz="1400" kern="1200">
        <a:solidFill>
          <a:schemeClr val="tx1"/>
        </a:solidFill>
        <a:latin typeface="Cambria" panose="0204050305040603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png"/><Relationship Id="rId2" Type="http://schemas.openxmlformats.org/officeDocument/2006/relationships/vmlDrawing" Target="../drawings/vmlDrawing5.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Pix">
    <p:bg>
      <p:bgPr>
        <a:solidFill>
          <a:schemeClr val="bg1"/>
        </a:solidFill>
        <a:effectLst/>
      </p:bgPr>
    </p:bg>
    <p:spTree>
      <p:nvGrpSpPr>
        <p:cNvPr id="1" name=""/>
        <p:cNvGrpSpPr/>
        <p:nvPr/>
      </p:nvGrpSpPr>
      <p:grpSpPr>
        <a:xfrm>
          <a:off x="0" y="0"/>
          <a:ext cx="0" cy="0"/>
          <a:chOff x="0" y="0"/>
          <a:chExt cx="0" cy="0"/>
        </a:xfrm>
      </p:grpSpPr>
      <p:sp>
        <p:nvSpPr>
          <p:cNvPr id="14" name="Freeform 13"/>
          <p:cNvSpPr/>
          <p:nvPr userDrawn="1"/>
        </p:nvSpPr>
        <p:spPr>
          <a:xfrm rot="16200000">
            <a:off x="7068776" y="4782777"/>
            <a:ext cx="650589" cy="3499865"/>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6" name="Freeform 15"/>
          <p:cNvSpPr/>
          <p:nvPr userDrawn="1"/>
        </p:nvSpPr>
        <p:spPr>
          <a:xfrm>
            <a:off x="0" y="2"/>
            <a:ext cx="9144000" cy="3631159"/>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02754389"/>
              </p:ext>
            </p:extLst>
          </p:nvPr>
        </p:nvGraphicFramePr>
        <p:xfrm>
          <a:off x="1191" y="1593"/>
          <a:ext cx="1191" cy="1587"/>
        </p:xfrm>
        <a:graphic>
          <a:graphicData uri="http://schemas.openxmlformats.org/presentationml/2006/ole">
            <mc:AlternateContent xmlns:mc="http://schemas.openxmlformats.org/markup-compatibility/2006">
              <mc:Choice xmlns:v="urn:schemas-microsoft-com:vml" Requires="v">
                <p:oleObj spid="_x0000_s2166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1" y="1593"/>
                        <a:ext cx="1191" cy="1587"/>
                      </a:xfrm>
                      <a:prstGeom prst="rect">
                        <a:avLst/>
                      </a:prstGeom>
                    </p:spPr>
                  </p:pic>
                </p:oleObj>
              </mc:Fallback>
            </mc:AlternateContent>
          </a:graphicData>
        </a:graphic>
      </p:graphicFrame>
      <p:sp>
        <p:nvSpPr>
          <p:cNvPr id="11" name="Text Placeholder 10"/>
          <p:cNvSpPr>
            <a:spLocks noGrp="1"/>
          </p:cNvSpPr>
          <p:nvPr>
            <p:ph type="body" sz="quarter" idx="11"/>
          </p:nvPr>
        </p:nvSpPr>
        <p:spPr>
          <a:xfrm>
            <a:off x="641680" y="4971389"/>
            <a:ext cx="7830043" cy="1236024"/>
          </a:xfrm>
        </p:spPr>
        <p:txBody>
          <a:bodyPr>
            <a:normAutofit/>
          </a:bodyPr>
          <a:lstStyle>
            <a:lvl1pPr marL="0" indent="0">
              <a:buNone/>
              <a:defRPr sz="2801" b="0">
                <a:solidFill>
                  <a:schemeClr val="accent1"/>
                </a:solidFill>
              </a:defRPr>
            </a:lvl1pPr>
          </a:lstStyle>
          <a:p>
            <a:pPr lvl="0"/>
            <a:r>
              <a:rPr lang="en-US" smtClean="0"/>
              <a:t>Click to edit Master text styles</a:t>
            </a:r>
          </a:p>
        </p:txBody>
      </p:sp>
      <p:sp>
        <p:nvSpPr>
          <p:cNvPr id="24" name="Title 23"/>
          <p:cNvSpPr>
            <a:spLocks noGrp="1"/>
          </p:cNvSpPr>
          <p:nvPr>
            <p:ph type="title"/>
          </p:nvPr>
        </p:nvSpPr>
        <p:spPr>
          <a:xfrm>
            <a:off x="642436" y="3893619"/>
            <a:ext cx="7826307" cy="1005840"/>
          </a:xfrm>
        </p:spPr>
        <p:txBody>
          <a:bodyPr/>
          <a:lstStyle>
            <a:lvl1pPr>
              <a:defRPr sz="4400">
                <a:solidFill>
                  <a:schemeClr val="accent1"/>
                </a:solidFill>
              </a:defRPr>
            </a:lvl1pPr>
          </a:lstStyle>
          <a:p>
            <a:r>
              <a:rPr lang="en-US" smtClean="0"/>
              <a:t>Click to edit Master title style</a:t>
            </a:r>
            <a:endParaRPr lang="en-US" dirty="0"/>
          </a:p>
        </p:txBody>
      </p:sp>
      <p:sp>
        <p:nvSpPr>
          <p:cNvPr id="5" name="Picture Placeholder 4"/>
          <p:cNvSpPr>
            <a:spLocks noGrp="1"/>
          </p:cNvSpPr>
          <p:nvPr>
            <p:ph type="pic" sz="quarter" idx="12"/>
          </p:nvPr>
        </p:nvSpPr>
        <p:spPr>
          <a:xfrm>
            <a:off x="4272455" y="745440"/>
            <a:ext cx="3899588" cy="3148703"/>
          </a:xfrm>
        </p:spPr>
        <p:txBody>
          <a:bodyPr/>
          <a:lstStyle/>
          <a:p>
            <a:r>
              <a:rPr lang="en-US" dirty="0" smtClean="0"/>
              <a:t>Click icon to add picture</a:t>
            </a:r>
            <a:endParaRPr lang="en-US" dirty="0"/>
          </a:p>
        </p:txBody>
      </p:sp>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25660" y="1143000"/>
            <a:ext cx="2814152" cy="890324"/>
          </a:xfrm>
          <a:prstGeom prst="rect">
            <a:avLst/>
          </a:prstGeom>
        </p:spPr>
      </p:pic>
      <p:sp>
        <p:nvSpPr>
          <p:cNvPr id="10" name="Footer Placeholder 3"/>
          <p:cNvSpPr>
            <a:spLocks noGrp="1"/>
          </p:cNvSpPr>
          <p:nvPr>
            <p:ph type="ftr" sz="quarter" idx="13"/>
          </p:nvPr>
        </p:nvSpPr>
        <p:spPr>
          <a:xfrm>
            <a:off x="641680" y="6636675"/>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352081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BlueLogo">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477578" y="5495807"/>
            <a:ext cx="7667613"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373181466"/>
              </p:ext>
            </p:extLst>
          </p:nvPr>
        </p:nvGraphicFramePr>
        <p:xfrm>
          <a:off x="1191" y="1593"/>
          <a:ext cx="1191" cy="1587"/>
        </p:xfrm>
        <a:graphic>
          <a:graphicData uri="http://schemas.openxmlformats.org/presentationml/2006/ole">
            <mc:AlternateContent xmlns:mc="http://schemas.openxmlformats.org/markup-compatibility/2006">
              <mc:Choice xmlns:v="urn:schemas-microsoft-com:vml" Requires="v">
                <p:oleObj spid="_x0000_s1244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1" y="1593"/>
                        <a:ext cx="1191" cy="1587"/>
                      </a:xfrm>
                      <a:prstGeom prst="rect">
                        <a:avLst/>
                      </a:prstGeom>
                    </p:spPr>
                  </p:pic>
                </p:oleObj>
              </mc:Fallback>
            </mc:AlternateContent>
          </a:graphicData>
        </a:graphic>
      </p:graphicFrame>
      <p:sp>
        <p:nvSpPr>
          <p:cNvPr id="7" name="Title 6"/>
          <p:cNvSpPr>
            <a:spLocks noGrp="1"/>
          </p:cNvSpPr>
          <p:nvPr>
            <p:ph type="title"/>
          </p:nvPr>
        </p:nvSpPr>
        <p:spPr/>
        <p:txBody>
          <a:bodyPr/>
          <a:lstStyle>
            <a:lvl1pPr>
              <a:defRPr>
                <a:solidFill>
                  <a:schemeClr val="bg2"/>
                </a:solidFill>
              </a:defRPr>
            </a:lvl1pPr>
          </a:lstStyle>
          <a:p>
            <a:r>
              <a:rPr lang="en-US" smtClean="0"/>
              <a:t>Click to edit Master title style</a:t>
            </a:r>
            <a:endParaRPr lang="en-US"/>
          </a:p>
        </p:txBody>
      </p:sp>
      <p:sp>
        <p:nvSpPr>
          <p:cNvPr id="8" name="Slide Number Placeholder 5"/>
          <p:cNvSpPr txBox="1">
            <a:spLocks/>
          </p:cNvSpPr>
          <p:nvPr userDrawn="1"/>
        </p:nvSpPr>
        <p:spPr>
          <a:xfrm>
            <a:off x="8401050" y="6472468"/>
            <a:ext cx="62865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solidFill>
                  <a:schemeClr val="bg2"/>
                </a:solidFill>
              </a:rPr>
              <a:pPr/>
              <a:t>‹#›</a:t>
            </a:fld>
            <a:endParaRPr lang="en-US" dirty="0">
              <a:solidFill>
                <a:schemeClr val="bg2"/>
              </a:solidFill>
            </a:endParaRPr>
          </a:p>
        </p:txBody>
      </p:sp>
      <p:pic>
        <p:nvPicPr>
          <p:cNvPr id="10" name="Picture 9"/>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7388" y="6001015"/>
            <a:ext cx="1373884" cy="434661"/>
          </a:xfrm>
          <a:prstGeom prst="rect">
            <a:avLst/>
          </a:prstGeom>
        </p:spPr>
      </p:pic>
      <p:sp>
        <p:nvSpPr>
          <p:cNvPr id="11"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532290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Blu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34143130"/>
              </p:ext>
            </p:extLst>
          </p:nvPr>
        </p:nvGraphicFramePr>
        <p:xfrm>
          <a:off x="1191" y="1593"/>
          <a:ext cx="1191" cy="1587"/>
        </p:xfrm>
        <a:graphic>
          <a:graphicData uri="http://schemas.openxmlformats.org/presentationml/2006/ole">
            <mc:AlternateContent xmlns:mc="http://schemas.openxmlformats.org/markup-compatibility/2006">
              <mc:Choice xmlns:v="urn:schemas-microsoft-com:vml" Requires="v">
                <p:oleObj spid="_x0000_s3392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1" y="1593"/>
                        <a:ext cx="1191"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8401050" y="6472468"/>
            <a:ext cx="628650" cy="365125"/>
          </a:xfrm>
          <a:prstGeom prst="rect">
            <a:avLst/>
          </a:prstGeom>
        </p:spPr>
        <p:txBody>
          <a:bodyPr vert="horz" lIns="91440" tIns="45720" rIns="91440" bIns="45720" rtlCol="0" anchor="ctr"/>
          <a:lstStyle>
            <a:lvl1pPr algn="r">
              <a:defRPr sz="900">
                <a:solidFill>
                  <a:schemeClr val="bg2"/>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p:txBody>
          <a:bodyPr/>
          <a:lstStyle>
            <a:lvl1pPr>
              <a:defRPr>
                <a:solidFill>
                  <a:schemeClr val="bg2"/>
                </a:solidFill>
              </a:defRPr>
            </a:lvl1pPr>
          </a:lstStyle>
          <a:p>
            <a:r>
              <a:rPr lang="en-US" smtClean="0"/>
              <a:t>Click to edit Master title style</a:t>
            </a:r>
            <a:endParaRPr lang="en-US"/>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890509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061648736"/>
              </p:ext>
            </p:extLst>
          </p:nvPr>
        </p:nvGraphicFramePr>
        <p:xfrm>
          <a:off x="1191" y="1593"/>
          <a:ext cx="1191" cy="1587"/>
        </p:xfrm>
        <a:graphic>
          <a:graphicData uri="http://schemas.openxmlformats.org/presentationml/2006/ole">
            <mc:AlternateContent xmlns:mc="http://schemas.openxmlformats.org/markup-compatibility/2006">
              <mc:Choice xmlns:v="urn:schemas-microsoft-com:vml" Requires="v">
                <p:oleObj spid="_x0000_s1551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1" y="1593"/>
                        <a:ext cx="1191"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8401050" y="6472468"/>
            <a:ext cx="628650" cy="365125"/>
          </a:xfrm>
          <a:prstGeom prst="rect">
            <a:avLst/>
          </a:prstGeom>
        </p:spPr>
        <p:txBody>
          <a:bodyPr vert="horz" lIns="91440" tIns="45720" rIns="91440" bIns="45720" rtlCol="0" anchor="ctr"/>
          <a:lstStyle>
            <a:lvl1pPr algn="r">
              <a:defRPr sz="900">
                <a:solidFill>
                  <a:schemeClr val="tx1">
                    <a:lumMod val="50000"/>
                    <a:lumOff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2846206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NoPix">
    <p:bg>
      <p:bgPr>
        <a:solidFill>
          <a:schemeClr val="bg1"/>
        </a:solidFill>
        <a:effectLst/>
      </p:bgPr>
    </p:bg>
    <p:spTree>
      <p:nvGrpSpPr>
        <p:cNvPr id="1" name=""/>
        <p:cNvGrpSpPr/>
        <p:nvPr/>
      </p:nvGrpSpPr>
      <p:grpSpPr>
        <a:xfrm>
          <a:off x="0" y="0"/>
          <a:ext cx="0" cy="0"/>
          <a:chOff x="0" y="0"/>
          <a:chExt cx="0" cy="0"/>
        </a:xfrm>
      </p:grpSpPr>
      <p:sp>
        <p:nvSpPr>
          <p:cNvPr id="9" name="Freeform 8"/>
          <p:cNvSpPr/>
          <p:nvPr userDrawn="1"/>
        </p:nvSpPr>
        <p:spPr>
          <a:xfrm rot="16200000">
            <a:off x="7068776" y="4782777"/>
            <a:ext cx="650589" cy="3499865"/>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1" name="Freeform 10"/>
          <p:cNvSpPr/>
          <p:nvPr userDrawn="1"/>
        </p:nvSpPr>
        <p:spPr>
          <a:xfrm>
            <a:off x="0" y="2"/>
            <a:ext cx="9144000" cy="3631159"/>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4844960"/>
              </p:ext>
            </p:extLst>
          </p:nvPr>
        </p:nvGraphicFramePr>
        <p:xfrm>
          <a:off x="1191" y="1593"/>
          <a:ext cx="1191" cy="1587"/>
        </p:xfrm>
        <a:graphic>
          <a:graphicData uri="http://schemas.openxmlformats.org/presentationml/2006/ole">
            <mc:AlternateContent xmlns:mc="http://schemas.openxmlformats.org/markup-compatibility/2006">
              <mc:Choice xmlns:v="urn:schemas-microsoft-com:vml" Requires="v">
                <p:oleObj spid="_x0000_s2881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1" y="1593"/>
                        <a:ext cx="1191" cy="1587"/>
                      </a:xfrm>
                      <a:prstGeom prst="rect">
                        <a:avLst/>
                      </a:prstGeom>
                    </p:spPr>
                  </p:pic>
                </p:oleObj>
              </mc:Fallback>
            </mc:AlternateContent>
          </a:graphicData>
        </a:graphic>
      </p:graphicFrame>
      <p:pic>
        <p:nvPicPr>
          <p:cNvPr id="16" name="Picture 1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25660" y="1143000"/>
            <a:ext cx="2814152" cy="890324"/>
          </a:xfrm>
          <a:prstGeom prst="rect">
            <a:avLst/>
          </a:prstGeom>
        </p:spPr>
      </p:pic>
      <p:sp>
        <p:nvSpPr>
          <p:cNvPr id="17" name="Text Placeholder 10"/>
          <p:cNvSpPr>
            <a:spLocks noGrp="1"/>
          </p:cNvSpPr>
          <p:nvPr>
            <p:ph type="body" sz="quarter" idx="11"/>
          </p:nvPr>
        </p:nvSpPr>
        <p:spPr>
          <a:xfrm>
            <a:off x="641680" y="4971389"/>
            <a:ext cx="7830043" cy="1236024"/>
          </a:xfrm>
        </p:spPr>
        <p:txBody>
          <a:bodyPr>
            <a:normAutofit/>
          </a:bodyPr>
          <a:lstStyle>
            <a:lvl1pPr marL="0" indent="0">
              <a:buNone/>
              <a:defRPr sz="2801" b="0">
                <a:solidFill>
                  <a:schemeClr val="accent1"/>
                </a:solidFill>
              </a:defRPr>
            </a:lvl1pPr>
          </a:lstStyle>
          <a:p>
            <a:pPr lvl="0"/>
            <a:r>
              <a:rPr lang="en-US" smtClean="0"/>
              <a:t>Click to edit Master text styles</a:t>
            </a:r>
          </a:p>
        </p:txBody>
      </p:sp>
      <p:sp>
        <p:nvSpPr>
          <p:cNvPr id="18" name="Title 23"/>
          <p:cNvSpPr>
            <a:spLocks noGrp="1"/>
          </p:cNvSpPr>
          <p:nvPr>
            <p:ph type="title"/>
          </p:nvPr>
        </p:nvSpPr>
        <p:spPr>
          <a:xfrm>
            <a:off x="642436" y="3893619"/>
            <a:ext cx="7826307" cy="1005840"/>
          </a:xfrm>
        </p:spPr>
        <p:txBody>
          <a:bodyPr/>
          <a:lstStyle>
            <a:lvl1pPr>
              <a:defRPr sz="4400">
                <a:solidFill>
                  <a:schemeClr val="accent1"/>
                </a:solidFill>
              </a:defRPr>
            </a:lvl1pPr>
          </a:lstStyle>
          <a:p>
            <a:r>
              <a:rPr lang="en-US" smtClean="0"/>
              <a:t>Click to edit Master title style</a:t>
            </a:r>
            <a:endParaRPr lang="en-US" dirty="0"/>
          </a:p>
        </p:txBody>
      </p:sp>
      <p:sp>
        <p:nvSpPr>
          <p:cNvPr id="8" name="Footer Placeholder 3"/>
          <p:cNvSpPr>
            <a:spLocks noGrp="1"/>
          </p:cNvSpPr>
          <p:nvPr>
            <p:ph type="ftr" sz="quarter" idx="13"/>
          </p:nvPr>
        </p:nvSpPr>
        <p:spPr>
          <a:xfrm>
            <a:off x="641680" y="6636675"/>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720019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_No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57008910"/>
              </p:ext>
            </p:extLst>
          </p:nvPr>
        </p:nvGraphicFramePr>
        <p:xfrm>
          <a:off x="1191" y="1593"/>
          <a:ext cx="1191" cy="1587"/>
        </p:xfrm>
        <a:graphic>
          <a:graphicData uri="http://schemas.openxmlformats.org/presentationml/2006/ole">
            <mc:AlternateContent xmlns:mc="http://schemas.openxmlformats.org/markup-compatibility/2006">
              <mc:Choice xmlns:v="urn:schemas-microsoft-com:vml" Requires="v">
                <p:oleObj spid="_x0000_s323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1" y="1593"/>
                        <a:ext cx="1191"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8401050" y="6472468"/>
            <a:ext cx="628650"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pic>
        <p:nvPicPr>
          <p:cNvPr id="16" name="Picture 1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31853" y="6326441"/>
            <a:ext cx="1106480"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1427022" y="-1421464"/>
            <a:ext cx="650589" cy="3499865"/>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Freeform 14"/>
          <p:cNvSpPr/>
          <p:nvPr userDrawn="1"/>
        </p:nvSpPr>
        <p:spPr>
          <a:xfrm>
            <a:off x="1477578" y="5495807"/>
            <a:ext cx="7667613"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1" name="Slide Number Placeholder 5"/>
          <p:cNvSpPr txBox="1">
            <a:spLocks/>
          </p:cNvSpPr>
          <p:nvPr userDrawn="1"/>
        </p:nvSpPr>
        <p:spPr>
          <a:xfrm>
            <a:off x="8401050" y="6472468"/>
            <a:ext cx="62865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solidFill>
                  <a:schemeClr val="bg2"/>
                </a:solidFill>
              </a:rPr>
              <a:pPr/>
              <a:t>‹#›</a:t>
            </a:fld>
            <a:endParaRPr lang="en-US" dirty="0">
              <a:solidFill>
                <a:schemeClr val="bg2"/>
              </a:solidFill>
            </a:endParaRPr>
          </a:p>
        </p:txBody>
      </p:sp>
      <p:pic>
        <p:nvPicPr>
          <p:cNvPr id="12" name="Picture 11"/>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7437388" y="6001015"/>
            <a:ext cx="1373884" cy="434661"/>
          </a:xfrm>
          <a:prstGeom prst="rect">
            <a:avLst/>
          </a:prstGeom>
        </p:spPr>
      </p:pic>
      <p:sp>
        <p:nvSpPr>
          <p:cNvPr id="13"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83654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_Content">
    <p:bg>
      <p:bgRef idx="1001">
        <a:schemeClr val="bg2"/>
      </p:bgRef>
    </p:bg>
    <p:spTree>
      <p:nvGrpSpPr>
        <p:cNvPr id="1" name=""/>
        <p:cNvGrpSpPr/>
        <p:nvPr/>
      </p:nvGrpSpPr>
      <p:grpSpPr>
        <a:xfrm>
          <a:off x="0" y="0"/>
          <a:ext cx="0" cy="0"/>
          <a:chOff x="0" y="0"/>
          <a:chExt cx="0" cy="0"/>
        </a:xfrm>
      </p:grpSpPr>
      <p:sp>
        <p:nvSpPr>
          <p:cNvPr id="9" name="Freeform 8"/>
          <p:cNvSpPr/>
          <p:nvPr userDrawn="1"/>
        </p:nvSpPr>
        <p:spPr>
          <a:xfrm rot="5400000">
            <a:off x="1427022" y="-1421464"/>
            <a:ext cx="650589" cy="3499865"/>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1" name="Freeform 10"/>
          <p:cNvSpPr/>
          <p:nvPr userDrawn="1"/>
        </p:nvSpPr>
        <p:spPr>
          <a:xfrm>
            <a:off x="1477578" y="5495807"/>
            <a:ext cx="7667613"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502700880"/>
              </p:ext>
            </p:extLst>
          </p:nvPr>
        </p:nvGraphicFramePr>
        <p:xfrm>
          <a:off x="1191" y="1593"/>
          <a:ext cx="1191" cy="1587"/>
        </p:xfrm>
        <a:graphic>
          <a:graphicData uri="http://schemas.openxmlformats.org/presentationml/2006/ole">
            <mc:AlternateContent xmlns:mc="http://schemas.openxmlformats.org/markup-compatibility/2006">
              <mc:Choice xmlns:v="urn:schemas-microsoft-com:vml" Requires="v">
                <p:oleObj spid="_x0000_s2983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191" y="1593"/>
                        <a:ext cx="1191"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8401050" y="6472468"/>
            <a:ext cx="628650" cy="365125"/>
          </a:xfrm>
          <a:prstGeom prst="rect">
            <a:avLst/>
          </a:prstGeom>
        </p:spPr>
        <p:txBody>
          <a:bodyPr vert="horz" lIns="91440" tIns="45720" rIns="91440" bIns="45720" rtlCol="0" anchor="ctr"/>
          <a:lstStyle>
            <a:lvl1pPr algn="r">
              <a:defRPr sz="900">
                <a:solidFill>
                  <a:schemeClr val="bg2"/>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0"/>
          </p:nvPr>
        </p:nvSpPr>
        <p:spPr>
          <a:xfrm>
            <a:off x="396584" y="1341787"/>
            <a:ext cx="8357983" cy="4343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7437388" y="6001015"/>
            <a:ext cx="1373884" cy="434661"/>
          </a:xfrm>
          <a:prstGeom prst="rect">
            <a:avLst/>
          </a:prstGeom>
        </p:spPr>
      </p:pic>
      <p:sp>
        <p:nvSpPr>
          <p:cNvPr id="10"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2372502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lainHead_Content">
    <p:spTree>
      <p:nvGrpSpPr>
        <p:cNvPr id="1" name=""/>
        <p:cNvGrpSpPr/>
        <p:nvPr/>
      </p:nvGrpSpPr>
      <p:grpSpPr>
        <a:xfrm>
          <a:off x="0" y="0"/>
          <a:ext cx="0" cy="0"/>
          <a:chOff x="0" y="0"/>
          <a:chExt cx="0" cy="0"/>
        </a:xfrm>
      </p:grpSpPr>
      <p:sp>
        <p:nvSpPr>
          <p:cNvPr id="11" name="Freeform 10"/>
          <p:cNvSpPr/>
          <p:nvPr userDrawn="1"/>
        </p:nvSpPr>
        <p:spPr>
          <a:xfrm>
            <a:off x="1476387" y="5495807"/>
            <a:ext cx="7667613"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41609038"/>
              </p:ext>
            </p:extLst>
          </p:nvPr>
        </p:nvGraphicFramePr>
        <p:xfrm>
          <a:off x="1191" y="1593"/>
          <a:ext cx="1191" cy="1587"/>
        </p:xfrm>
        <a:graphic>
          <a:graphicData uri="http://schemas.openxmlformats.org/presentationml/2006/ole">
            <mc:AlternateContent xmlns:mc="http://schemas.openxmlformats.org/markup-compatibility/2006">
              <mc:Choice xmlns:v="urn:schemas-microsoft-com:vml" Requires="v">
                <p:oleObj spid="_x0000_s2472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1" y="1593"/>
                        <a:ext cx="1191" cy="1587"/>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0"/>
          </p:nvPr>
        </p:nvSpPr>
        <p:spPr>
          <a:xfrm>
            <a:off x="396582" y="1321283"/>
            <a:ext cx="8358482" cy="4522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4"/>
          </p:nvPr>
        </p:nvSpPr>
        <p:spPr>
          <a:xfrm>
            <a:off x="8399859" y="6472468"/>
            <a:ext cx="628650" cy="365125"/>
          </a:xfrm>
          <a:prstGeom prst="rect">
            <a:avLst/>
          </a:prstGeom>
        </p:spPr>
        <p:txBody>
          <a:bodyPr vert="horz" lIns="91440" tIns="45720" rIns="91440" bIns="45720" rtlCol="0" anchor="ctr"/>
          <a:lstStyle>
            <a:lvl1pPr algn="r">
              <a:defRPr sz="900">
                <a:solidFill>
                  <a:schemeClr val="bg2"/>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pic>
        <p:nvPicPr>
          <p:cNvPr id="9" name="Picture 8"/>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6197" y="6001015"/>
            <a:ext cx="1373884" cy="434661"/>
          </a:xfrm>
          <a:prstGeom prst="rect">
            <a:avLst/>
          </a:prstGeom>
        </p:spPr>
      </p:pic>
      <p:sp>
        <p:nvSpPr>
          <p:cNvPr id="13"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195474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lainHead_NoContent">
    <p:spTree>
      <p:nvGrpSpPr>
        <p:cNvPr id="1" name=""/>
        <p:cNvGrpSpPr/>
        <p:nvPr/>
      </p:nvGrpSpPr>
      <p:grpSpPr>
        <a:xfrm>
          <a:off x="0" y="0"/>
          <a:ext cx="0" cy="0"/>
          <a:chOff x="0" y="0"/>
          <a:chExt cx="0" cy="0"/>
        </a:xfrm>
      </p:grpSpPr>
      <p:sp>
        <p:nvSpPr>
          <p:cNvPr id="7" name="Freeform 6"/>
          <p:cNvSpPr/>
          <p:nvPr userDrawn="1"/>
        </p:nvSpPr>
        <p:spPr>
          <a:xfrm>
            <a:off x="1477578" y="5495807"/>
            <a:ext cx="7667613"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3015055"/>
              </p:ext>
            </p:extLst>
          </p:nvPr>
        </p:nvGraphicFramePr>
        <p:xfrm>
          <a:off x="1191" y="1593"/>
          <a:ext cx="1191" cy="1587"/>
        </p:xfrm>
        <a:graphic>
          <a:graphicData uri="http://schemas.openxmlformats.org/presentationml/2006/ole">
            <mc:AlternateContent xmlns:mc="http://schemas.openxmlformats.org/markup-compatibility/2006">
              <mc:Choice xmlns:v="urn:schemas-microsoft-com:vml" Requires="v">
                <p:oleObj spid="_x0000_s3086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1" y="1593"/>
                        <a:ext cx="1191" cy="1587"/>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smtClean="0"/>
              <a:t>Click to edit Master title style</a:t>
            </a:r>
            <a:endParaRPr lang="en-US"/>
          </a:p>
        </p:txBody>
      </p:sp>
      <p:sp>
        <p:nvSpPr>
          <p:cNvPr id="10" name="Slide Number Placeholder 5"/>
          <p:cNvSpPr>
            <a:spLocks noGrp="1"/>
          </p:cNvSpPr>
          <p:nvPr>
            <p:ph type="sldNum" sz="quarter" idx="4"/>
          </p:nvPr>
        </p:nvSpPr>
        <p:spPr>
          <a:xfrm>
            <a:off x="8399859" y="6472468"/>
            <a:ext cx="628650" cy="365125"/>
          </a:xfrm>
          <a:prstGeom prst="rect">
            <a:avLst/>
          </a:prstGeom>
        </p:spPr>
        <p:txBody>
          <a:bodyPr vert="horz" lIns="91440" tIns="45720" rIns="91440" bIns="45720" rtlCol="0" anchor="ctr"/>
          <a:lstStyle>
            <a:lvl1pPr algn="r">
              <a:defRPr sz="900">
                <a:solidFill>
                  <a:schemeClr val="bg2"/>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pic>
        <p:nvPicPr>
          <p:cNvPr id="11" name="Picture 1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6197" y="6001015"/>
            <a:ext cx="1373884" cy="434661"/>
          </a:xfrm>
          <a:prstGeom prst="rect">
            <a:avLst/>
          </a:prstGeom>
        </p:spPr>
      </p:pic>
      <p:sp>
        <p:nvSpPr>
          <p:cNvPr id="12"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17766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BluePanel.log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043925840"/>
              </p:ext>
            </p:extLst>
          </p:nvPr>
        </p:nvGraphicFramePr>
        <p:xfrm>
          <a:off x="1191" y="1593"/>
          <a:ext cx="1191" cy="1587"/>
        </p:xfrm>
        <a:graphic>
          <a:graphicData uri="http://schemas.openxmlformats.org/presentationml/2006/ole">
            <mc:AlternateContent xmlns:mc="http://schemas.openxmlformats.org/markup-compatibility/2006">
              <mc:Choice xmlns:v="urn:schemas-microsoft-com:vml" Requires="v">
                <p:oleObj spid="_x0000_s425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1" y="1593"/>
                        <a:ext cx="1191" cy="1587"/>
                      </a:xfrm>
                      <a:prstGeom prst="rect">
                        <a:avLst/>
                      </a:prstGeom>
                    </p:spPr>
                  </p:pic>
                </p:oleObj>
              </mc:Fallback>
            </mc:AlternateContent>
          </a:graphicData>
        </a:graphic>
      </p:graphicFrame>
      <p:sp>
        <p:nvSpPr>
          <p:cNvPr id="3" name="Rectangle 2"/>
          <p:cNvSpPr/>
          <p:nvPr userDrawn="1"/>
        </p:nvSpPr>
        <p:spPr>
          <a:xfrm>
            <a:off x="0" y="0"/>
            <a:ext cx="4547579"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6" name="Slide Number Placeholder 5"/>
          <p:cNvSpPr>
            <a:spLocks noGrp="1"/>
          </p:cNvSpPr>
          <p:nvPr>
            <p:ph type="sldNum" sz="quarter" idx="4"/>
          </p:nvPr>
        </p:nvSpPr>
        <p:spPr>
          <a:xfrm>
            <a:off x="8401050" y="6472468"/>
            <a:ext cx="628650"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5" name="Content Placeholder 4"/>
          <p:cNvSpPr>
            <a:spLocks noGrp="1"/>
          </p:cNvSpPr>
          <p:nvPr>
            <p:ph sz="quarter" idx="10"/>
          </p:nvPr>
        </p:nvSpPr>
        <p:spPr>
          <a:xfrm>
            <a:off x="4547579" y="0"/>
            <a:ext cx="4596421" cy="6858000"/>
          </a:xfrm>
        </p:spPr>
        <p:txBody>
          <a:bodyPr/>
          <a:lstStyle>
            <a:lvl1pPr marL="287348" indent="-171456">
              <a:defRPr/>
            </a:lvl1pPr>
            <a:lvl2pPr marL="860454" indent="-225433">
              <a:defRPr/>
            </a:lvl2pPr>
            <a:lvl3pPr marL="1255755" indent="-228608">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188843" y="1244794"/>
            <a:ext cx="4225280" cy="2758494"/>
          </a:xfrm>
        </p:spPr>
        <p:txBody>
          <a:bodyPr/>
          <a:lstStyle>
            <a:lvl1pPr>
              <a:defRPr>
                <a:solidFill>
                  <a:schemeClr val="bg1"/>
                </a:solidFill>
              </a:defRPr>
            </a:lvl1pPr>
          </a:lstStyle>
          <a:p>
            <a:r>
              <a:rPr lang="en-US" smtClean="0"/>
              <a:t>Click to edit Master title style</a:t>
            </a:r>
            <a:endParaRPr lang="en-US" dirty="0"/>
          </a:p>
        </p:txBody>
      </p:sp>
      <p:pic>
        <p:nvPicPr>
          <p:cNvPr id="10" name="Picture 9"/>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1586847" y="6110344"/>
            <a:ext cx="1373884" cy="434661"/>
          </a:xfrm>
          <a:prstGeom prst="rect">
            <a:avLst/>
          </a:prstGeom>
        </p:spPr>
      </p:pic>
      <p:sp>
        <p:nvSpPr>
          <p:cNvPr id="8" name="Slide Number Placeholder 5"/>
          <p:cNvSpPr txBox="1">
            <a:spLocks/>
          </p:cNvSpPr>
          <p:nvPr userDrawn="1"/>
        </p:nvSpPr>
        <p:spPr>
          <a:xfrm>
            <a:off x="8401050" y="6472468"/>
            <a:ext cx="62865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solidFill>
                  <a:schemeClr val="tx1">
                    <a:lumMod val="50000"/>
                    <a:lumOff val="50000"/>
                  </a:schemeClr>
                </a:solidFill>
              </a:rPr>
              <a:pPr/>
              <a:t>‹#›</a:t>
            </a:fld>
            <a:endParaRPr lang="en-US" dirty="0">
              <a:solidFill>
                <a:schemeClr val="tx1">
                  <a:lumMod val="50000"/>
                  <a:lumOff val="50000"/>
                </a:schemeClr>
              </a:solidFill>
            </a:endParaRPr>
          </a:p>
        </p:txBody>
      </p:sp>
      <p:sp>
        <p:nvSpPr>
          <p:cNvPr id="11" name="Footer Placeholder 3"/>
          <p:cNvSpPr>
            <a:spLocks noGrp="1"/>
          </p:cNvSpPr>
          <p:nvPr>
            <p:ph type="ftr" sz="quarter" idx="13"/>
          </p:nvPr>
        </p:nvSpPr>
        <p:spPr>
          <a:xfrm>
            <a:off x="3960108"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365352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BluePanel.NoLogo">
    <p:spTree>
      <p:nvGrpSpPr>
        <p:cNvPr id="1" name=""/>
        <p:cNvGrpSpPr/>
        <p:nvPr/>
      </p:nvGrpSpPr>
      <p:grpSpPr>
        <a:xfrm>
          <a:off x="0" y="0"/>
          <a:ext cx="0" cy="0"/>
          <a:chOff x="0" y="0"/>
          <a:chExt cx="0" cy="0"/>
        </a:xfrm>
      </p:grpSpPr>
      <p:sp>
        <p:nvSpPr>
          <p:cNvPr id="5" name="Rectangle 4"/>
          <p:cNvSpPr/>
          <p:nvPr userDrawn="1"/>
        </p:nvSpPr>
        <p:spPr>
          <a:xfrm>
            <a:off x="0" y="0"/>
            <a:ext cx="4547579"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35374304"/>
              </p:ext>
            </p:extLst>
          </p:nvPr>
        </p:nvGraphicFramePr>
        <p:xfrm>
          <a:off x="1191" y="1593"/>
          <a:ext cx="1191" cy="1587"/>
        </p:xfrm>
        <a:graphic>
          <a:graphicData uri="http://schemas.openxmlformats.org/presentationml/2006/ole">
            <mc:AlternateContent xmlns:mc="http://schemas.openxmlformats.org/markup-compatibility/2006">
              <mc:Choice xmlns:v="urn:schemas-microsoft-com:vml" Requires="v">
                <p:oleObj spid="_x0000_s3188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1" y="1593"/>
                        <a:ext cx="1191" cy="1587"/>
                      </a:xfrm>
                      <a:prstGeom prst="rect">
                        <a:avLst/>
                      </a:prstGeom>
                    </p:spPr>
                  </p:pic>
                </p:oleObj>
              </mc:Fallback>
            </mc:AlternateContent>
          </a:graphicData>
        </a:graphic>
      </p:graphicFrame>
      <p:sp>
        <p:nvSpPr>
          <p:cNvPr id="11" name="Slide Number Placeholder 5"/>
          <p:cNvSpPr txBox="1">
            <a:spLocks/>
          </p:cNvSpPr>
          <p:nvPr userDrawn="1"/>
        </p:nvSpPr>
        <p:spPr>
          <a:xfrm>
            <a:off x="8401050" y="6472468"/>
            <a:ext cx="62865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solidFill>
                  <a:schemeClr val="tx1">
                    <a:lumMod val="50000"/>
                    <a:lumOff val="50000"/>
                  </a:schemeClr>
                </a:solidFill>
              </a:rPr>
              <a:pPr/>
              <a:t>‹#›</a:t>
            </a:fld>
            <a:endParaRPr lang="en-US" dirty="0">
              <a:solidFill>
                <a:schemeClr val="tx1">
                  <a:lumMod val="50000"/>
                  <a:lumOff val="50000"/>
                </a:schemeClr>
              </a:solidFill>
            </a:endParaRPr>
          </a:p>
        </p:txBody>
      </p:sp>
      <p:sp>
        <p:nvSpPr>
          <p:cNvPr id="12" name="Footer Placeholder 3"/>
          <p:cNvSpPr>
            <a:spLocks noGrp="1"/>
          </p:cNvSpPr>
          <p:nvPr>
            <p:ph type="ftr" sz="quarter" idx="13"/>
          </p:nvPr>
        </p:nvSpPr>
        <p:spPr>
          <a:xfrm>
            <a:off x="3960108"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834433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ightBluePan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174090584"/>
              </p:ext>
            </p:extLst>
          </p:nvPr>
        </p:nvGraphicFramePr>
        <p:xfrm>
          <a:off x="1191" y="1593"/>
          <a:ext cx="1191" cy="1587"/>
        </p:xfrm>
        <a:graphic>
          <a:graphicData uri="http://schemas.openxmlformats.org/presentationml/2006/ole">
            <mc:AlternateContent xmlns:mc="http://schemas.openxmlformats.org/markup-compatibility/2006">
              <mc:Choice xmlns:v="urn:schemas-microsoft-com:vml" Requires="v">
                <p:oleObj spid="_x0000_s3290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1" y="1593"/>
                        <a:ext cx="1191" cy="1587"/>
                      </a:xfrm>
                      <a:prstGeom prst="rect">
                        <a:avLst/>
                      </a:prstGeom>
                    </p:spPr>
                  </p:pic>
                </p:oleObj>
              </mc:Fallback>
            </mc:AlternateContent>
          </a:graphicData>
        </a:graphic>
      </p:graphicFrame>
      <p:sp>
        <p:nvSpPr>
          <p:cNvPr id="3" name="Rectangle 2"/>
          <p:cNvSpPr/>
          <p:nvPr userDrawn="1"/>
        </p:nvSpPr>
        <p:spPr>
          <a:xfrm>
            <a:off x="4596422" y="0"/>
            <a:ext cx="4547579"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6" name="Slide Number Placeholder 5"/>
          <p:cNvSpPr>
            <a:spLocks noGrp="1"/>
          </p:cNvSpPr>
          <p:nvPr>
            <p:ph type="sldNum" sz="quarter" idx="4"/>
          </p:nvPr>
        </p:nvSpPr>
        <p:spPr>
          <a:xfrm>
            <a:off x="8401050" y="6472468"/>
            <a:ext cx="628650" cy="365125"/>
          </a:xfrm>
          <a:prstGeom prst="rect">
            <a:avLst/>
          </a:prstGeom>
        </p:spPr>
        <p:txBody>
          <a:bodyPr vert="horz" lIns="91440" tIns="45720" rIns="91440" bIns="45720" rtlCol="0" anchor="ctr"/>
          <a:lstStyle>
            <a:lvl1pPr algn="r">
              <a:defRPr sz="900">
                <a:solidFill>
                  <a:schemeClr val="bg2"/>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396877" y="274638"/>
            <a:ext cx="4078659"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396582" y="1371600"/>
            <a:ext cx="4078952" cy="520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Footer Placeholder 3"/>
          <p:cNvSpPr txBox="1">
            <a:spLocks/>
          </p:cNvSpPr>
          <p:nvPr userDrawn="1"/>
        </p:nvSpPr>
        <p:spPr>
          <a:xfrm>
            <a:off x="3960108" y="6586980"/>
            <a:ext cx="4755268" cy="141812"/>
          </a:xfrm>
          <a:prstGeom prst="rect">
            <a:avLst/>
          </a:prstGeom>
        </p:spPr>
        <p:txBody>
          <a:bodyPr vert="horz" lIns="0" tIns="45720" rIns="0" bIns="45720" rtlCol="0" anchor="ctr"/>
          <a:lstStyle>
            <a:defPPr>
              <a:defRPr lang="en-US"/>
            </a:defPPr>
            <a:lvl1pPr marL="0" algn="r" defTabSz="457200" rtl="0" eaLnBrk="1" latinLnBrk="0" hangingPunct="1">
              <a:defRPr sz="900" kern="120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chemeClr val="bg1">
                    <a:lumMod val="85000"/>
                  </a:schemeClr>
                </a:solidFill>
              </a:rPr>
              <a:t>COMPANY CONFIDENTIAL  |  FOR INTERNAL USE ONLY  |  DO NOT COPY</a:t>
            </a:r>
            <a:endParaRPr lang="en-US" dirty="0">
              <a:solidFill>
                <a:schemeClr val="bg1">
                  <a:lumMod val="85000"/>
                </a:schemeClr>
              </a:solidFill>
            </a:endParaRPr>
          </a:p>
        </p:txBody>
      </p:sp>
    </p:spTree>
    <p:extLst>
      <p:ext uri="{BB962C8B-B14F-4D97-AF65-F5344CB8AC3E}">
        <p14:creationId xmlns:p14="http://schemas.microsoft.com/office/powerpoint/2010/main" val="3221411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5"/>
            </p:custDataLst>
            <p:extLst>
              <p:ext uri="{D42A27DB-BD31-4B8C-83A1-F6EECF244321}">
                <p14:modId xmlns:p14="http://schemas.microsoft.com/office/powerpoint/2010/main" val="1468343101"/>
              </p:ext>
            </p:extLst>
          </p:nvPr>
        </p:nvGraphicFramePr>
        <p:xfrm>
          <a:off x="1191" y="1593"/>
          <a:ext cx="1191" cy="1587"/>
        </p:xfrm>
        <a:graphic>
          <a:graphicData uri="http://schemas.openxmlformats.org/presentationml/2006/ole">
            <mc:AlternateContent xmlns:mc="http://schemas.openxmlformats.org/markup-compatibility/2006">
              <mc:Choice xmlns:v="urn:schemas-microsoft-com:vml" Requires="v">
                <p:oleObj spid="_x0000_s1192"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191" y="1593"/>
                        <a:ext cx="1191" cy="1587"/>
                      </a:xfrm>
                      <a:prstGeom prst="rect">
                        <a:avLst/>
                      </a:prstGeom>
                    </p:spPr>
                  </p:pic>
                </p:oleObj>
              </mc:Fallback>
            </mc:AlternateContent>
          </a:graphicData>
        </a:graphic>
      </p:graphicFrame>
      <p:sp>
        <p:nvSpPr>
          <p:cNvPr id="2" name="Title Placeholder 1"/>
          <p:cNvSpPr>
            <a:spLocks noGrp="1"/>
          </p:cNvSpPr>
          <p:nvPr>
            <p:ph type="title"/>
          </p:nvPr>
        </p:nvSpPr>
        <p:spPr>
          <a:xfrm>
            <a:off x="396876" y="274638"/>
            <a:ext cx="8358188" cy="996950"/>
          </a:xfrm>
          <a:prstGeom prst="rect">
            <a:avLst/>
          </a:prstGeom>
        </p:spPr>
        <p:txBody>
          <a:bodyPr vert="horz" lIns="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96876" y="1385889"/>
            <a:ext cx="8358188" cy="4740275"/>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Footer Placeholder 4"/>
          <p:cNvSpPr>
            <a:spLocks noGrp="1"/>
          </p:cNvSpPr>
          <p:nvPr>
            <p:ph type="ftr" sz="quarter" idx="3"/>
          </p:nvPr>
        </p:nvSpPr>
        <p:spPr>
          <a:xfrm>
            <a:off x="457200" y="6472468"/>
            <a:ext cx="5562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p:cNvSpPr>
            <a:spLocks noGrp="1"/>
          </p:cNvSpPr>
          <p:nvPr>
            <p:ph type="sldNum" sz="quarter" idx="4"/>
          </p:nvPr>
        </p:nvSpPr>
        <p:spPr>
          <a:xfrm>
            <a:off x="8401050" y="6472468"/>
            <a:ext cx="628650" cy="365125"/>
          </a:xfrm>
          <a:prstGeom prst="rect">
            <a:avLst/>
          </a:prstGeom>
        </p:spPr>
        <p:txBody>
          <a:bodyPr vert="horz" lIns="91440" tIns="45720" rIns="91440" bIns="45720" rtlCol="0" anchor="ctr"/>
          <a:lstStyle>
            <a:lvl1pPr algn="r">
              <a:defRPr sz="900">
                <a:solidFill>
                  <a:schemeClr val="bg1">
                    <a:lumMod val="6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Tree>
    <p:extLst>
      <p:ext uri="{BB962C8B-B14F-4D97-AF65-F5344CB8AC3E}">
        <p14:creationId xmlns:p14="http://schemas.microsoft.com/office/powerpoint/2010/main" val="3057574411"/>
      </p:ext>
    </p:extLst>
  </p:cSld>
  <p:clrMap bg1="lt1" tx1="dk1" bg2="lt2" tx2="dk2" accent1="accent1" accent2="accent2" accent3="accent3" accent4="accent4" accent5="accent5" accent6="accent6" hlink="hlink" folHlink="folHlink"/>
  <p:sldLayoutIdLst>
    <p:sldLayoutId id="2147483914" r:id="rId1"/>
    <p:sldLayoutId id="2147483920" r:id="rId2"/>
    <p:sldLayoutId id="2147483911" r:id="rId3"/>
    <p:sldLayoutId id="2147483921" r:id="rId4"/>
    <p:sldLayoutId id="2147483916" r:id="rId5"/>
    <p:sldLayoutId id="2147483922" r:id="rId6"/>
    <p:sldLayoutId id="2147483901" r:id="rId7"/>
    <p:sldLayoutId id="2147483923" r:id="rId8"/>
    <p:sldLayoutId id="2147483924" r:id="rId9"/>
    <p:sldLayoutId id="2147483912" r:id="rId10"/>
    <p:sldLayoutId id="2147483925" r:id="rId11"/>
    <p:sldLayoutId id="2147483913" r:id="rId12"/>
  </p:sldLayoutIdLst>
  <p:timing>
    <p:tnLst>
      <p:par>
        <p:cTn id="1" dur="indefinite" restart="never" nodeType="tmRoot"/>
      </p:par>
    </p:tnLst>
  </p:timing>
  <p:hf hdr="0" ftr="0" dt="0"/>
  <p:txStyles>
    <p:titleStyle>
      <a:lvl1pPr algn="l" defTabSz="914430" rtl="0" eaLnBrk="1" latinLnBrk="0" hangingPunct="1">
        <a:spcBef>
          <a:spcPct val="0"/>
        </a:spcBef>
        <a:buNone/>
        <a:defRPr sz="3600" b="1" kern="1200">
          <a:solidFill>
            <a:schemeClr val="accent1"/>
          </a:solidFill>
          <a:latin typeface="+mn-lt"/>
          <a:ea typeface="+mj-ea"/>
          <a:cs typeface="Arial" panose="020B0604020202020204" pitchFamily="34" charset="0"/>
        </a:defRPr>
      </a:lvl1pPr>
    </p:titleStyle>
    <p:bodyStyle>
      <a:lvl1pPr marL="171456" indent="-171456" algn="l" defTabSz="914430" rtl="0" eaLnBrk="1" latinLnBrk="0" hangingPunct="1">
        <a:spcBef>
          <a:spcPts val="1200"/>
        </a:spcBef>
        <a:buFont typeface="Arial" panose="020B0604020202020204" pitchFamily="34" charset="0"/>
        <a:buChar char="•"/>
        <a:defRPr sz="2399" kern="1200">
          <a:solidFill>
            <a:schemeClr val="tx1">
              <a:lumMod val="65000"/>
              <a:lumOff val="35000"/>
            </a:schemeClr>
          </a:solidFill>
          <a:latin typeface="+mn-lt"/>
          <a:ea typeface="+mn-ea"/>
          <a:cs typeface="+mn-cs"/>
        </a:defRPr>
      </a:lvl1pPr>
      <a:lvl2pPr marL="682648" indent="-225433" algn="l" defTabSz="914430" rtl="0" eaLnBrk="1" latinLnBrk="0" hangingPunct="1">
        <a:spcBef>
          <a:spcPts val="4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40" indent="-228608" algn="l" defTabSz="914430" rtl="0" eaLnBrk="1" latinLnBrk="0" hangingPunct="1">
        <a:spcBef>
          <a:spcPts val="2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53" indent="-228608" algn="l" defTabSz="914430" rtl="0" eaLnBrk="1" latinLnBrk="0" hangingPunct="1">
        <a:spcBef>
          <a:spcPts val="2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68" indent="-228608" algn="l" defTabSz="914430" rtl="0" eaLnBrk="1" latinLnBrk="0" hangingPunct="1">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514683" indent="-228608" algn="l" defTabSz="9144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98" indent="-228608" algn="l" defTabSz="9144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115" indent="-228608" algn="l" defTabSz="9144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328" indent="-228608" algn="l" defTabSz="9144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30" rtl="0" eaLnBrk="1" latinLnBrk="0" hangingPunct="1">
        <a:defRPr sz="1800" kern="1200">
          <a:solidFill>
            <a:schemeClr val="tx1"/>
          </a:solidFill>
          <a:latin typeface="+mn-lt"/>
          <a:ea typeface="+mn-ea"/>
          <a:cs typeface="+mn-cs"/>
        </a:defRPr>
      </a:lvl1pPr>
      <a:lvl2pPr marL="457215" algn="l" defTabSz="914430" rtl="0" eaLnBrk="1" latinLnBrk="0" hangingPunct="1">
        <a:defRPr sz="1800" kern="1200">
          <a:solidFill>
            <a:schemeClr val="tx1"/>
          </a:solidFill>
          <a:latin typeface="+mn-lt"/>
          <a:ea typeface="+mn-ea"/>
          <a:cs typeface="+mn-cs"/>
        </a:defRPr>
      </a:lvl2pPr>
      <a:lvl3pPr marL="914430" algn="l" defTabSz="914430" rtl="0" eaLnBrk="1" latinLnBrk="0" hangingPunct="1">
        <a:defRPr sz="1800" kern="1200">
          <a:solidFill>
            <a:schemeClr val="tx1"/>
          </a:solidFill>
          <a:latin typeface="+mn-lt"/>
          <a:ea typeface="+mn-ea"/>
          <a:cs typeface="+mn-cs"/>
        </a:defRPr>
      </a:lvl3pPr>
      <a:lvl4pPr marL="1371645" algn="l" defTabSz="914430" rtl="0" eaLnBrk="1" latinLnBrk="0" hangingPunct="1">
        <a:defRPr sz="1800" kern="1200">
          <a:solidFill>
            <a:schemeClr val="tx1"/>
          </a:solidFill>
          <a:latin typeface="+mn-lt"/>
          <a:ea typeface="+mn-ea"/>
          <a:cs typeface="+mn-cs"/>
        </a:defRPr>
      </a:lvl4pPr>
      <a:lvl5pPr marL="1828861" algn="l" defTabSz="914430" rtl="0" eaLnBrk="1" latinLnBrk="0" hangingPunct="1">
        <a:defRPr sz="1800" kern="1200">
          <a:solidFill>
            <a:schemeClr val="tx1"/>
          </a:solidFill>
          <a:latin typeface="+mn-lt"/>
          <a:ea typeface="+mn-ea"/>
          <a:cs typeface="+mn-cs"/>
        </a:defRPr>
      </a:lvl5pPr>
      <a:lvl6pPr marL="2286076" algn="l" defTabSz="914430" rtl="0" eaLnBrk="1" latinLnBrk="0" hangingPunct="1">
        <a:defRPr sz="1800" kern="1200">
          <a:solidFill>
            <a:schemeClr val="tx1"/>
          </a:solidFill>
          <a:latin typeface="+mn-lt"/>
          <a:ea typeface="+mn-ea"/>
          <a:cs typeface="+mn-cs"/>
        </a:defRPr>
      </a:lvl6pPr>
      <a:lvl7pPr marL="2743291" algn="l" defTabSz="914430" rtl="0" eaLnBrk="1" latinLnBrk="0" hangingPunct="1">
        <a:defRPr sz="1800" kern="1200">
          <a:solidFill>
            <a:schemeClr val="tx1"/>
          </a:solidFill>
          <a:latin typeface="+mn-lt"/>
          <a:ea typeface="+mn-ea"/>
          <a:cs typeface="+mn-cs"/>
        </a:defRPr>
      </a:lvl7pPr>
      <a:lvl8pPr marL="3200506" algn="l" defTabSz="914430" rtl="0" eaLnBrk="1" latinLnBrk="0" hangingPunct="1">
        <a:defRPr sz="1800" kern="1200">
          <a:solidFill>
            <a:schemeClr val="tx1"/>
          </a:solidFill>
          <a:latin typeface="+mn-lt"/>
          <a:ea typeface="+mn-ea"/>
          <a:cs typeface="+mn-cs"/>
        </a:defRPr>
      </a:lvl8pPr>
      <a:lvl9pPr marL="3657721" algn="l" defTabSz="91443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enterprisecontentmanagement-ECM@anthem.com"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hyperlink" Target="https://applications.antheminc.com/sites/imo/WVFosterCare2020/Lists/Risks%20Log/AllItems.aspx"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applications.antheminc.com/sites/imo/WVFosterCare2020/default.aspx" TargetMode="External"/><Relationship Id="rId2" Type="http://schemas.openxmlformats.org/officeDocument/2006/relationships/hyperlink" Target="https://share.antheminc.com/sites/SEGov/Lists/Small%20Enhancement%20Request/DispForm.aspx?ID=50329" TargetMode="External"/><Relationship Id="rId1" Type="http://schemas.openxmlformats.org/officeDocument/2006/relationships/slideLayout" Target="../slideLayouts/slideLayout4.xml"/><Relationship Id="rId4" Type="http://schemas.openxmlformats.org/officeDocument/2006/relationships/hyperlink" Target="https://share.antheminc.com/sites/SEGov/Initiation%20Project%20Docs/Forms/AllItems.aspx?RootFolder=/sites/SEGov/Initiation%20Project%20Docs/One%20Anthem/Medicaid%20New-Existing%20Markets%20Growth/WV%20Foster%20Care%202020&amp;FolderCTID=0x012000C9DAA2A2A1360F4BB3C8EE7D9F429AE7"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slideLayout" Target="../slideLayouts/slideLayout3.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0038210 WV Foster Care; SNS</a:t>
            </a:r>
          </a:p>
          <a:p>
            <a:r>
              <a:rPr lang="en-US" dirty="0" smtClean="0">
                <a:solidFill>
                  <a:schemeClr val="tx1"/>
                </a:solidFill>
              </a:rPr>
              <a:t>10/9/2019</a:t>
            </a:r>
            <a:endParaRPr lang="en-US" dirty="0">
              <a:solidFill>
                <a:schemeClr val="tx1"/>
              </a:solidFill>
            </a:endParaRPr>
          </a:p>
        </p:txBody>
      </p:sp>
      <p:sp>
        <p:nvSpPr>
          <p:cNvPr id="3" name="Title 2"/>
          <p:cNvSpPr>
            <a:spLocks noGrp="1"/>
          </p:cNvSpPr>
          <p:nvPr>
            <p:ph type="title"/>
          </p:nvPr>
        </p:nvSpPr>
        <p:spPr/>
        <p:txBody>
          <a:bodyPr/>
          <a:lstStyle/>
          <a:p>
            <a:r>
              <a:rPr lang="en-US" sz="4000" dirty="0" smtClean="0"/>
              <a:t>Project Execution Kick-Off</a:t>
            </a:r>
            <a:endParaRPr lang="en-US" sz="4000" dirty="0"/>
          </a:p>
        </p:txBody>
      </p:sp>
      <p:pic>
        <p:nvPicPr>
          <p:cNvPr id="5" name="Picture Placeholder 4"/>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4676171" y="439837"/>
            <a:ext cx="4027315" cy="3020486"/>
          </a:xfrm>
          <a:prstGeom prst="rect">
            <a:avLst/>
          </a:prstGeom>
          <a:ln>
            <a:noFill/>
          </a:ln>
          <a:effectLst>
            <a:outerShdw blurRad="292100" dist="139700" dir="2700000" algn="tl" rotWithShape="0">
              <a:srgbClr val="333333">
                <a:alpha val="65000"/>
              </a:srgbClr>
            </a:outerShdw>
          </a:effectLst>
        </p:spPr>
      </p:pic>
      <p:sp>
        <p:nvSpPr>
          <p:cNvPr id="7" name="Footer Placeholder 3"/>
          <p:cNvSpPr>
            <a:spLocks noGrp="1"/>
          </p:cNvSpPr>
          <p:nvPr>
            <p:ph type="ftr" sz="quarter" idx="13"/>
          </p:nvPr>
        </p:nvSpPr>
        <p:spPr>
          <a:xfrm>
            <a:off x="641680" y="6636675"/>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357977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10</a:t>
            </a:fld>
            <a:endParaRPr lang="en-US" dirty="0">
              <a:solidFill>
                <a:schemeClr val="bg1"/>
              </a:solidFill>
            </a:endParaRPr>
          </a:p>
        </p:txBody>
      </p:sp>
      <p:sp>
        <p:nvSpPr>
          <p:cNvPr id="3" name="Title 2"/>
          <p:cNvSpPr>
            <a:spLocks noGrp="1"/>
          </p:cNvSpPr>
          <p:nvPr>
            <p:ph type="title"/>
          </p:nvPr>
        </p:nvSpPr>
        <p:spPr>
          <a:xfrm>
            <a:off x="396876" y="187307"/>
            <a:ext cx="8358188" cy="996950"/>
          </a:xfrm>
        </p:spPr>
        <p:txBody>
          <a:bodyPr/>
          <a:lstStyle/>
          <a:p>
            <a:r>
              <a:rPr lang="en-US" b="0" dirty="0" smtClean="0"/>
              <a:t>Impacted Systems Point of Contacts – cont.</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76976540"/>
              </p:ext>
            </p:extLst>
          </p:nvPr>
        </p:nvGraphicFramePr>
        <p:xfrm>
          <a:off x="396876" y="1127107"/>
          <a:ext cx="8358188" cy="3973567"/>
        </p:xfrm>
        <a:graphic>
          <a:graphicData uri="http://schemas.openxmlformats.org/drawingml/2006/table">
            <a:tbl>
              <a:tblPr/>
              <a:tblGrid>
                <a:gridCol w="2864953"/>
                <a:gridCol w="5493235"/>
              </a:tblGrid>
              <a:tr h="180617">
                <a:tc>
                  <a:txBody>
                    <a:bodyPr/>
                    <a:lstStyle/>
                    <a:p>
                      <a:pPr algn="l" fontAlgn="ctr"/>
                      <a:r>
                        <a:rPr lang="en-US" sz="1100" b="1" i="0" u="none" strike="noStrike" dirty="0">
                          <a:solidFill>
                            <a:srgbClr val="000000"/>
                          </a:solidFill>
                          <a:effectLst/>
                          <a:latin typeface="Calibri" panose="020F0502020204030204" pitchFamily="34" charset="0"/>
                        </a:rPr>
                        <a:t>Impacted system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none" strike="noStrike" dirty="0" smtClean="0">
                          <a:solidFill>
                            <a:srgbClr val="7030A0"/>
                          </a:solidFill>
                          <a:effectLst/>
                          <a:latin typeface="Calibri" panose="020F0502020204030204" pitchFamily="34" charset="0"/>
                        </a:rPr>
                        <a:t>Point of Contact</a:t>
                      </a:r>
                      <a:r>
                        <a:rPr lang="en-US" sz="1100" b="1" i="0" u="none" strike="noStrike" baseline="0" dirty="0" smtClean="0">
                          <a:solidFill>
                            <a:srgbClr val="7030A0"/>
                          </a:solidFill>
                          <a:effectLst/>
                          <a:latin typeface="Calibri" panose="020F0502020204030204" pitchFamily="34" charset="0"/>
                        </a:rPr>
                        <a:t> </a:t>
                      </a:r>
                      <a:r>
                        <a:rPr lang="en-US" sz="1100" b="1" i="0" u="none" strike="noStrike" baseline="0" dirty="0" smtClean="0">
                          <a:solidFill>
                            <a:schemeClr val="tx1"/>
                          </a:solidFill>
                          <a:effectLst/>
                          <a:latin typeface="Calibri" panose="020F0502020204030204" pitchFamily="34" charset="0"/>
                        </a:rPr>
                        <a:t>or</a:t>
                      </a:r>
                      <a:r>
                        <a:rPr lang="en-US" sz="1100" b="1" i="0" u="none" strike="noStrike" baseline="0" dirty="0" smtClean="0">
                          <a:solidFill>
                            <a:srgbClr val="00B050"/>
                          </a:solidFill>
                          <a:effectLst/>
                          <a:latin typeface="Calibri" panose="020F0502020204030204" pitchFamily="34" charset="0"/>
                        </a:rPr>
                        <a:t> </a:t>
                      </a:r>
                      <a:r>
                        <a:rPr lang="en-US" sz="1100" b="1" i="0" u="none" strike="noStrike" dirty="0" smtClean="0">
                          <a:solidFill>
                            <a:srgbClr val="00B050"/>
                          </a:solidFill>
                          <a:effectLst/>
                          <a:latin typeface="Calibri" panose="020F0502020204030204" pitchFamily="34" charset="0"/>
                        </a:rPr>
                        <a:t>Effort Estimator</a:t>
                      </a:r>
                      <a:endParaRPr lang="en-US" sz="1100" b="1" i="0" u="none" strike="noStrike" dirty="0">
                        <a:solidFill>
                          <a:srgbClr val="000000"/>
                        </a:solidFill>
                        <a:effectLst/>
                        <a:latin typeface="Calibri" panose="020F0502020204030204" pitchFamily="34" charset="0"/>
                      </a:endParaRP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17">
                <a:tc>
                  <a:txBody>
                    <a:bodyPr/>
                    <a:lstStyle/>
                    <a:p>
                      <a:pPr algn="l" fontAlgn="t"/>
                      <a:r>
                        <a:rPr lang="en-US" sz="1100" b="0" i="0" u="none" strike="noStrike" dirty="0">
                          <a:solidFill>
                            <a:srgbClr val="000000"/>
                          </a:solidFill>
                          <a:effectLst/>
                          <a:latin typeface="Calibri" panose="020F0502020204030204" pitchFamily="34" charset="0"/>
                        </a:rPr>
                        <a:t>FileNet</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dirty="0">
                          <a:solidFill>
                            <a:srgbClr val="00B050"/>
                          </a:solidFill>
                          <a:effectLst/>
                          <a:latin typeface="Calibri" panose="020F0502020204030204" pitchFamily="34" charset="0"/>
                          <a:hlinkClick r:id="rId2"/>
                        </a:rPr>
                        <a:t>enterprisecontentmanagement-ECM@anthem.com</a:t>
                      </a:r>
                      <a:endParaRPr lang="en-US" sz="1100" b="0" i="0" u="sng" strike="noStrike" dirty="0">
                        <a:solidFill>
                          <a:srgbClr val="00B050"/>
                        </a:solidFill>
                        <a:effectLst/>
                        <a:latin typeface="Calibri" panose="020F0502020204030204" pitchFamily="34" charset="0"/>
                      </a:endParaRP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17">
                <a:tc>
                  <a:txBody>
                    <a:bodyPr/>
                    <a:lstStyle/>
                    <a:p>
                      <a:pPr algn="l" fontAlgn="t"/>
                      <a:r>
                        <a:rPr lang="en-US" sz="1100" b="0" i="0" u="none" strike="noStrike" dirty="0">
                          <a:solidFill>
                            <a:srgbClr val="000000"/>
                          </a:solidFill>
                          <a:effectLst/>
                          <a:latin typeface="Calibri" panose="020F0502020204030204" pitchFamily="34" charset="0"/>
                        </a:rPr>
                        <a:t>GBD MACESS</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B050"/>
                          </a:solidFill>
                          <a:effectLst/>
                          <a:latin typeface="Calibri" panose="020F0502020204030204" pitchFamily="34" charset="0"/>
                        </a:rPr>
                        <a:t>William D. Nipper</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1850">
                <a:tc>
                  <a:txBody>
                    <a:bodyPr/>
                    <a:lstStyle/>
                    <a:p>
                      <a:pPr algn="l" fontAlgn="t"/>
                      <a:r>
                        <a:rPr lang="en-US" sz="1100" b="0" i="0" u="none" strike="noStrike" dirty="0">
                          <a:solidFill>
                            <a:srgbClr val="000000"/>
                          </a:solidFill>
                          <a:effectLst/>
                          <a:latin typeface="Calibri" panose="020F0502020204030204" pitchFamily="34" charset="0"/>
                        </a:rPr>
                        <a:t>GBD Member Portal</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sv-SE" sz="1100" b="0" i="0" u="none" strike="noStrike">
                          <a:solidFill>
                            <a:srgbClr val="00B050"/>
                          </a:solidFill>
                          <a:effectLst/>
                          <a:latin typeface="Calibri" panose="020F0502020204030204" pitchFamily="34" charset="0"/>
                        </a:rPr>
                        <a:t>Kimberly Z. Hammett</a:t>
                      </a:r>
                      <a:br>
                        <a:rPr lang="sv-SE" sz="1100" b="0" i="0" u="none" strike="noStrike">
                          <a:solidFill>
                            <a:srgbClr val="00B050"/>
                          </a:solidFill>
                          <a:effectLst/>
                          <a:latin typeface="Calibri" panose="020F0502020204030204" pitchFamily="34" charset="0"/>
                        </a:rPr>
                      </a:br>
                      <a:r>
                        <a:rPr lang="sv-SE" sz="1100" b="0" i="0" u="none" strike="noStrike">
                          <a:solidFill>
                            <a:srgbClr val="00B050"/>
                          </a:solidFill>
                          <a:effectLst/>
                          <a:latin typeface="Calibri" panose="020F0502020204030204" pitchFamily="34" charset="0"/>
                        </a:rPr>
                        <a:t>Karen Palmer</a:t>
                      </a:r>
                      <a:br>
                        <a:rPr lang="sv-SE" sz="1100" b="0" i="0" u="none" strike="noStrike">
                          <a:solidFill>
                            <a:srgbClr val="00B050"/>
                          </a:solidFill>
                          <a:effectLst/>
                          <a:latin typeface="Calibri" panose="020F0502020204030204" pitchFamily="34" charset="0"/>
                        </a:rPr>
                      </a:br>
                      <a:r>
                        <a:rPr lang="sv-SE" sz="1100" b="0" i="0" u="none" strike="noStrike">
                          <a:solidFill>
                            <a:srgbClr val="00B050"/>
                          </a:solidFill>
                          <a:effectLst/>
                          <a:latin typeface="Calibri" panose="020F0502020204030204" pitchFamily="34" charset="0"/>
                        </a:rPr>
                        <a:t>Jae Pickard</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1850">
                <a:tc>
                  <a:txBody>
                    <a:bodyPr/>
                    <a:lstStyle/>
                    <a:p>
                      <a:pPr algn="l" fontAlgn="t"/>
                      <a:r>
                        <a:rPr lang="en-US" sz="1100" b="0" i="0" u="none" strike="noStrike" dirty="0">
                          <a:solidFill>
                            <a:srgbClr val="000000"/>
                          </a:solidFill>
                          <a:effectLst/>
                          <a:latin typeface="Calibri" panose="020F0502020204030204" pitchFamily="34" charset="0"/>
                        </a:rPr>
                        <a:t>GBD Provider Portal / Availity</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B050"/>
                          </a:solidFill>
                          <a:effectLst/>
                          <a:latin typeface="Calibri" panose="020F0502020204030204" pitchFamily="34" charset="0"/>
                        </a:rPr>
                        <a:t>Sathish Kothamasa</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Dan Scalfaro</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Holly Henry</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3699">
                <a:tc>
                  <a:txBody>
                    <a:bodyPr/>
                    <a:lstStyle/>
                    <a:p>
                      <a:pPr algn="l" fontAlgn="t"/>
                      <a:r>
                        <a:rPr lang="en-US" sz="1100" b="0" i="0" u="none" strike="noStrike" dirty="0">
                          <a:solidFill>
                            <a:srgbClr val="000000"/>
                          </a:solidFill>
                          <a:effectLst/>
                          <a:latin typeface="Calibri" panose="020F0502020204030204" pitchFamily="34" charset="0"/>
                        </a:rPr>
                        <a:t>ICR (Interactive Care Reviewer)</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B050"/>
                          </a:solidFill>
                          <a:effectLst/>
                          <a:latin typeface="Calibri" panose="020F0502020204030204" pitchFamily="34" charset="0"/>
                        </a:rPr>
                        <a:t>Prabhpreet Gill</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Chander S. Chaudhary</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Hari P. Boddani</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Prathyusha Dasari</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Amalia VanMatre</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Sharada Chandran</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17">
                <a:tc>
                  <a:txBody>
                    <a:bodyPr/>
                    <a:lstStyle/>
                    <a:p>
                      <a:pPr algn="l" fontAlgn="t"/>
                      <a:r>
                        <a:rPr lang="en-US" sz="1100" b="0" i="0" u="none" strike="noStrike" dirty="0">
                          <a:solidFill>
                            <a:srgbClr val="000000"/>
                          </a:solidFill>
                          <a:effectLst/>
                          <a:latin typeface="Calibri" panose="020F0502020204030204" pitchFamily="34" charset="0"/>
                        </a:rPr>
                        <a:t>NextGen PEGA Appeals System</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B050"/>
                          </a:solidFill>
                          <a:effectLst/>
                          <a:latin typeface="Calibri" panose="020F0502020204030204" pitchFamily="34" charset="0"/>
                        </a:rPr>
                        <a:t>Rohit K. Guttula</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3083">
                <a:tc>
                  <a:txBody>
                    <a:bodyPr/>
                    <a:lstStyle/>
                    <a:p>
                      <a:pPr algn="l" fontAlgn="t"/>
                      <a:r>
                        <a:rPr lang="en-US" sz="1100" b="0" i="0" u="none" strike="noStrike" dirty="0">
                          <a:solidFill>
                            <a:srgbClr val="000000"/>
                          </a:solidFill>
                          <a:effectLst/>
                          <a:latin typeface="Calibri" panose="020F0502020204030204" pitchFamily="34" charset="0"/>
                        </a:rPr>
                        <a:t>SSB - Medicaid DW Encounter</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B050"/>
                          </a:solidFill>
                          <a:effectLst/>
                          <a:latin typeface="Calibri" panose="020F0502020204030204" pitchFamily="34" charset="0"/>
                        </a:rPr>
                        <a:t>Chuck Marshburn</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Jason Tesoro</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Norman Lyster,</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Abhilash Krishnan Nair</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Chenthil Vanamamalai</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17">
                <a:tc>
                  <a:txBody>
                    <a:bodyPr/>
                    <a:lstStyle/>
                    <a:p>
                      <a:pPr algn="l" fontAlgn="t"/>
                      <a:r>
                        <a:rPr lang="en-US" sz="1100" b="0" i="0" u="none" strike="noStrike" dirty="0">
                          <a:solidFill>
                            <a:srgbClr val="000000"/>
                          </a:solidFill>
                          <a:effectLst/>
                          <a:latin typeface="Calibri" panose="020F0502020204030204" pitchFamily="34" charset="0"/>
                        </a:rPr>
                        <a:t>Strategic Provider System (SPS)</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B050"/>
                          </a:solidFill>
                          <a:effectLst/>
                          <a:latin typeface="Calibri" panose="020F0502020204030204" pitchFamily="34" charset="0"/>
                        </a:rPr>
                        <a:t>DL-ProviderFoundationsEstimation</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65147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11</a:t>
            </a:fld>
            <a:endParaRPr lang="en-US" dirty="0"/>
          </a:p>
        </p:txBody>
      </p:sp>
      <p:sp>
        <p:nvSpPr>
          <p:cNvPr id="3" name="Title 2"/>
          <p:cNvSpPr>
            <a:spLocks noGrp="1"/>
          </p:cNvSpPr>
          <p:nvPr>
            <p:ph type="title"/>
          </p:nvPr>
        </p:nvSpPr>
        <p:spPr>
          <a:xfrm>
            <a:off x="544928" y="274638"/>
            <a:ext cx="8210136" cy="918747"/>
          </a:xfrm>
        </p:spPr>
        <p:txBody>
          <a:bodyPr/>
          <a:lstStyle/>
          <a:p>
            <a:r>
              <a:rPr lang="en-US" b="0" dirty="0"/>
              <a:t>Impacted Systems &amp; </a:t>
            </a:r>
            <a:r>
              <a:rPr lang="en-US" b="0" dirty="0" smtClean="0"/>
              <a:t>Deliverables</a:t>
            </a:r>
            <a:endParaRPr lang="en-US" b="0"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3019651753"/>
              </p:ext>
            </p:extLst>
          </p:nvPr>
        </p:nvGraphicFramePr>
        <p:xfrm>
          <a:off x="544928" y="1193385"/>
          <a:ext cx="8210137" cy="4048760"/>
        </p:xfrm>
        <a:graphic>
          <a:graphicData uri="http://schemas.openxmlformats.org/drawingml/2006/table">
            <a:tbl>
              <a:tblPr firstRow="1" bandRow="1">
                <a:tableStyleId>{3B4B98B0-60AC-42C2-AFA5-B58CD77FA1E5}</a:tableStyleId>
              </a:tblPr>
              <a:tblGrid>
                <a:gridCol w="2512298"/>
                <a:gridCol w="3834390"/>
                <a:gridCol w="1863449"/>
              </a:tblGrid>
              <a:tr h="370840">
                <a:tc>
                  <a:txBody>
                    <a:bodyPr/>
                    <a:lstStyle/>
                    <a:p>
                      <a:pPr algn="ctr"/>
                      <a:r>
                        <a:rPr lang="en-US" dirty="0" smtClean="0"/>
                        <a:t>Area</a:t>
                      </a:r>
                      <a:endParaRPr lang="en-US" dirty="0"/>
                    </a:p>
                  </a:txBody>
                  <a:tcPr/>
                </a:tc>
                <a:tc>
                  <a:txBody>
                    <a:bodyPr/>
                    <a:lstStyle/>
                    <a:p>
                      <a:pPr algn="ctr"/>
                      <a:r>
                        <a:rPr lang="en-US" dirty="0" smtClean="0"/>
                        <a:t>Deliverable</a:t>
                      </a:r>
                      <a:endParaRPr lang="en-US" dirty="0"/>
                    </a:p>
                  </a:txBody>
                  <a:tcPr/>
                </a:tc>
                <a:tc>
                  <a:txBody>
                    <a:bodyPr/>
                    <a:lstStyle/>
                    <a:p>
                      <a:pPr algn="ctr"/>
                      <a:r>
                        <a:rPr lang="en-US" dirty="0" smtClean="0"/>
                        <a:t>Target Delivery</a:t>
                      </a:r>
                      <a:r>
                        <a:rPr lang="en-US" baseline="0" dirty="0" smtClean="0"/>
                        <a:t> Date*</a:t>
                      </a:r>
                      <a:endParaRPr lang="en-US" dirty="0"/>
                    </a:p>
                  </a:txBody>
                  <a:tcPr/>
                </a:tc>
              </a:tr>
              <a:tr h="370840">
                <a:tc>
                  <a:txBody>
                    <a:bodyPr/>
                    <a:lstStyle/>
                    <a:p>
                      <a:pPr algn="l"/>
                      <a:r>
                        <a:rPr lang="en-US" sz="1400" dirty="0" smtClean="0"/>
                        <a:t>Corporate,</a:t>
                      </a:r>
                      <a:r>
                        <a:rPr lang="en-US" sz="1400" baseline="0" dirty="0" smtClean="0"/>
                        <a:t> Care &amp; Consumer Engagement (CCCE)</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tbd</a:t>
                      </a:r>
                      <a:endParaRPr lang="en-US" sz="1400" dirty="0" smtClean="0">
                        <a:solidFill>
                          <a:schemeClr val="tx1"/>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12/13/19</a:t>
                      </a:r>
                      <a:endParaRPr lang="en-US" sz="1400" dirty="0" smtClean="0">
                        <a:solidFill>
                          <a:schemeClr val="tx1"/>
                        </a:solidFill>
                        <a:latin typeface="+mn-lt"/>
                      </a:endParaRPr>
                    </a:p>
                  </a:txBody>
                  <a:tcPr/>
                </a:tc>
              </a:tr>
              <a:tr h="370840">
                <a:tc>
                  <a:txBody>
                    <a:bodyPr/>
                    <a:lstStyle/>
                    <a:p>
                      <a:pPr algn="l"/>
                      <a:r>
                        <a:rPr lang="en-US" sz="1400" dirty="0" smtClean="0"/>
                        <a:t>Commercial Product, Sales &amp; Underwriting</a:t>
                      </a:r>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tbd</a:t>
                      </a:r>
                      <a:endParaRPr lang="en-US" altLang="en-US" sz="1400" baseline="0" dirty="0" smtClean="0">
                        <a:solidFill>
                          <a:schemeClr val="tx1"/>
                        </a:solidFill>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12/13/19</a:t>
                      </a:r>
                      <a:endParaRPr lang="en-US" altLang="en-US" sz="1400" baseline="0" dirty="0" smtClean="0">
                        <a:solidFill>
                          <a:schemeClr val="tx1"/>
                        </a:solidFill>
                        <a:latin typeface="+mn-lt"/>
                      </a:endParaRPr>
                    </a:p>
                  </a:txBody>
                  <a:tcPr/>
                </a:tc>
              </a:tr>
              <a:tr h="370840">
                <a:tc>
                  <a:txBody>
                    <a:bodyPr/>
                    <a:lstStyle/>
                    <a:p>
                      <a:pPr algn="l"/>
                      <a:r>
                        <a:rPr lang="en-US" sz="1400" dirty="0" smtClean="0"/>
                        <a:t>Commercial</a:t>
                      </a:r>
                      <a:r>
                        <a:rPr lang="en-US" sz="1400" baseline="0" dirty="0" smtClean="0"/>
                        <a:t> Claims Technology</a:t>
                      </a:r>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tbd</a:t>
                      </a:r>
                      <a:endParaRPr lang="en-US" altLang="en-US" sz="1400" baseline="0" dirty="0" smtClean="0">
                        <a:solidFill>
                          <a:schemeClr val="tx1"/>
                        </a:solidFill>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12/13/19</a:t>
                      </a:r>
                      <a:endParaRPr lang="en-US" altLang="en-US" sz="1400" baseline="0" dirty="0" smtClean="0">
                        <a:solidFill>
                          <a:schemeClr val="tx1"/>
                        </a:solidFill>
                        <a:latin typeface="+mn-lt"/>
                      </a:endParaRPr>
                    </a:p>
                  </a:txBody>
                  <a:tcPr/>
                </a:tc>
              </a:tr>
              <a:tr h="370840">
                <a:tc>
                  <a:txBody>
                    <a:bodyPr/>
                    <a:lstStyle/>
                    <a:p>
                      <a:pPr algn="l"/>
                      <a:r>
                        <a:rPr lang="en-US" sz="1400" dirty="0" smtClean="0"/>
                        <a:t>Digital Technologies</a:t>
                      </a:r>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tbd</a:t>
                      </a:r>
                      <a:endParaRPr lang="en-US" altLang="en-US" sz="1400" baseline="0" dirty="0" smtClean="0">
                        <a:solidFill>
                          <a:schemeClr val="tx1"/>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12/13/19</a:t>
                      </a:r>
                      <a:endParaRPr lang="en-US" altLang="en-US" sz="1400" baseline="0" dirty="0" smtClean="0">
                        <a:solidFill>
                          <a:schemeClr val="tx1"/>
                        </a:solidFill>
                        <a:latin typeface="+mn-lt"/>
                      </a:endParaRPr>
                    </a:p>
                  </a:txBody>
                  <a:tcPr/>
                </a:tc>
              </a:tr>
              <a:tr h="370840">
                <a:tc>
                  <a:txBody>
                    <a:bodyPr/>
                    <a:lstStyle/>
                    <a:p>
                      <a:pPr algn="l"/>
                      <a:r>
                        <a:rPr lang="en-US" sz="1400" dirty="0" smtClean="0"/>
                        <a:t>Government Business Division</a:t>
                      </a:r>
                      <a:r>
                        <a:rPr lang="en-US" sz="1400" baseline="0" dirty="0" smtClean="0"/>
                        <a:t> (GBD)</a:t>
                      </a:r>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tbd</a:t>
                      </a:r>
                      <a:endParaRPr lang="en-US" altLang="en-US" sz="1400" baseline="0" dirty="0" smtClean="0">
                        <a:solidFill>
                          <a:schemeClr val="tx1"/>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12/13/19</a:t>
                      </a:r>
                      <a:endParaRPr lang="en-US" altLang="en-US" sz="1400" baseline="0" dirty="0" smtClean="0">
                        <a:solidFill>
                          <a:schemeClr val="tx1"/>
                        </a:solidFill>
                        <a:latin typeface="+mn-lt"/>
                      </a:endParaRPr>
                    </a:p>
                  </a:txBody>
                  <a:tcPr/>
                </a:tc>
              </a:tr>
              <a:tr h="370840">
                <a:tc>
                  <a:txBody>
                    <a:bodyPr/>
                    <a:lstStyle/>
                    <a:p>
                      <a:pPr algn="l"/>
                      <a:r>
                        <a:rPr lang="en-US" sz="1400" dirty="0" smtClean="0"/>
                        <a:t>IT Clinical Analytics</a:t>
                      </a:r>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tbd</a:t>
                      </a:r>
                      <a:endParaRPr lang="en-US" altLang="en-US" sz="1400" baseline="0" dirty="0" smtClean="0">
                        <a:solidFill>
                          <a:schemeClr val="tx1"/>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12/13/19</a:t>
                      </a:r>
                      <a:endParaRPr lang="en-US" altLang="en-US" sz="1400" baseline="0" dirty="0" smtClean="0">
                        <a:solidFill>
                          <a:schemeClr val="tx1"/>
                        </a:solidFill>
                        <a:latin typeface="+mn-lt"/>
                      </a:endParaRPr>
                    </a:p>
                  </a:txBody>
                  <a:tcPr/>
                </a:tc>
              </a:tr>
              <a:tr h="370840">
                <a:tc>
                  <a:txBody>
                    <a:bodyPr/>
                    <a:lstStyle/>
                    <a:p>
                      <a:pPr algn="l"/>
                      <a:r>
                        <a:rPr lang="en-US" sz="1400" dirty="0" smtClean="0"/>
                        <a:t>Health Care Analytics</a:t>
                      </a:r>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tbd</a:t>
                      </a:r>
                      <a:endParaRPr lang="en-US" altLang="en-US" sz="1400" baseline="0" dirty="0" smtClean="0">
                        <a:solidFill>
                          <a:schemeClr val="tx1"/>
                        </a:solidFill>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12/13/19</a:t>
                      </a:r>
                      <a:endParaRPr lang="en-US" altLang="en-US" sz="1400" baseline="0" dirty="0" smtClean="0">
                        <a:solidFill>
                          <a:schemeClr val="tx1"/>
                        </a:solidFill>
                        <a:latin typeface="+mn-lt"/>
                      </a:endParaRPr>
                    </a:p>
                  </a:txBody>
                  <a:tcPr/>
                </a:tc>
              </a:tr>
              <a:tr h="370840">
                <a:tc>
                  <a:txBody>
                    <a:bodyPr/>
                    <a:lstStyle/>
                    <a:p>
                      <a:pPr algn="l"/>
                      <a:r>
                        <a:rPr lang="en-US" sz="1400" dirty="0" smtClean="0"/>
                        <a:t>LCT/ASCA</a:t>
                      </a:r>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400" baseline="0" dirty="0" smtClean="0"/>
                        <a:t>tbd</a:t>
                      </a:r>
                      <a:endParaRPr lang="en-US" altLang="en-US" sz="1400" baseline="0" dirty="0" smtClean="0">
                        <a:solidFill>
                          <a:schemeClr val="tx1"/>
                        </a:solidFill>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12/13/19</a:t>
                      </a:r>
                      <a:endParaRPr lang="en-US" altLang="en-US" sz="1400" baseline="0" dirty="0" smtClean="0">
                        <a:solidFill>
                          <a:schemeClr val="tx1"/>
                        </a:solidFill>
                        <a:latin typeface="+mn-lt"/>
                      </a:endParaRPr>
                    </a:p>
                  </a:txBody>
                  <a:tcPr/>
                </a:tc>
              </a:tr>
            </a:tbl>
          </a:graphicData>
        </a:graphic>
      </p:graphicFrame>
      <p:sp>
        <p:nvSpPr>
          <p:cNvPr id="6" name="TextBox 5"/>
          <p:cNvSpPr txBox="1"/>
          <p:nvPr/>
        </p:nvSpPr>
        <p:spPr>
          <a:xfrm>
            <a:off x="408498" y="5602229"/>
            <a:ext cx="7322660" cy="507831"/>
          </a:xfrm>
          <a:prstGeom prst="rect">
            <a:avLst/>
          </a:prstGeom>
          <a:noFill/>
        </p:spPr>
        <p:txBody>
          <a:bodyPr wrap="square" rtlCol="0">
            <a:spAutoFit/>
          </a:bodyPr>
          <a:lstStyle/>
          <a:p>
            <a:r>
              <a:rPr lang="en-US" sz="1350" dirty="0" smtClean="0"/>
              <a:t>*Target Delivery Date is the requested delivery date per the release calendar. Further details to be developed by IT Teams. Code Freeze begins 12/17/19.</a:t>
            </a:r>
          </a:p>
        </p:txBody>
      </p:sp>
    </p:spTree>
    <p:extLst>
      <p:ext uri="{BB962C8B-B14F-4D97-AF65-F5344CB8AC3E}">
        <p14:creationId xmlns:p14="http://schemas.microsoft.com/office/powerpoint/2010/main" val="288639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12</a:t>
            </a:fld>
            <a:endParaRPr lang="en-US" dirty="0">
              <a:solidFill>
                <a:schemeClr val="bg1"/>
              </a:solidFill>
            </a:endParaRPr>
          </a:p>
        </p:txBody>
      </p:sp>
      <p:sp>
        <p:nvSpPr>
          <p:cNvPr id="3" name="Title 2"/>
          <p:cNvSpPr>
            <a:spLocks noGrp="1"/>
          </p:cNvSpPr>
          <p:nvPr>
            <p:ph type="title"/>
          </p:nvPr>
        </p:nvSpPr>
        <p:spPr/>
        <p:txBody>
          <a:bodyPr/>
          <a:lstStyle/>
          <a:p>
            <a:r>
              <a:rPr lang="en-US" b="0" dirty="0" smtClean="0"/>
              <a:t>Conceptual Solution Design</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4" name="TextBox 3"/>
          <p:cNvSpPr txBox="1"/>
          <p:nvPr/>
        </p:nvSpPr>
        <p:spPr>
          <a:xfrm>
            <a:off x="396876" y="1156677"/>
            <a:ext cx="8528293" cy="5293757"/>
          </a:xfrm>
          <a:prstGeom prst="rect">
            <a:avLst/>
          </a:prstGeom>
          <a:noFill/>
        </p:spPr>
        <p:txBody>
          <a:bodyPr wrap="square" rtlCol="0">
            <a:spAutoFit/>
          </a:bodyPr>
          <a:lstStyle/>
          <a:p>
            <a:r>
              <a:rPr lang="en-US" sz="1600" dirty="0">
                <a:solidFill>
                  <a:schemeClr val="accent1">
                    <a:lumMod val="75000"/>
                  </a:schemeClr>
                </a:solidFill>
              </a:rPr>
              <a:t>WGS Membership and Billing – CSD</a:t>
            </a:r>
          </a:p>
          <a:p>
            <a:pPr marL="742950" lvl="1" indent="-285750">
              <a:buFont typeface="Arial" panose="020B0604020202020204" pitchFamily="34" charset="0"/>
              <a:buChar char="•"/>
            </a:pPr>
            <a:r>
              <a:rPr lang="en-US" sz="1600" dirty="0"/>
              <a:t>As the membership system, need to be able to ensure a member can be identified as being a part of the West Virginia Foster Care program, so that the system can enroll them accurately (New MBU, Product line, Case and Groups will be required). </a:t>
            </a:r>
          </a:p>
          <a:p>
            <a:r>
              <a:rPr lang="en-US" sz="1600" dirty="0">
                <a:solidFill>
                  <a:schemeClr val="accent1">
                    <a:lumMod val="75000"/>
                  </a:schemeClr>
                </a:solidFill>
              </a:rPr>
              <a:t>eWPD, EBA </a:t>
            </a:r>
          </a:p>
          <a:p>
            <a:pPr marL="742950" lvl="1" indent="-285750">
              <a:buFont typeface="Arial" panose="020B0604020202020204" pitchFamily="34" charset="0"/>
              <a:buChar char="•"/>
            </a:pPr>
            <a:r>
              <a:rPr lang="en-US" sz="1600" dirty="0"/>
              <a:t>As the Product Configuration team, need to create new Benefit Contract Code for all West Virginia Foster Care program, so that the product/plan is accurate. </a:t>
            </a:r>
          </a:p>
          <a:p>
            <a:r>
              <a:rPr lang="en-US" sz="1600" dirty="0">
                <a:solidFill>
                  <a:schemeClr val="accent1">
                    <a:lumMod val="75000"/>
                  </a:schemeClr>
                </a:solidFill>
              </a:rPr>
              <a:t>WGS Provider, SPS</a:t>
            </a:r>
          </a:p>
          <a:p>
            <a:pPr marL="742950" lvl="1" indent="-285750">
              <a:buFont typeface="Arial" panose="020B0604020202020204" pitchFamily="34" charset="0"/>
              <a:buChar char="•"/>
            </a:pPr>
            <a:r>
              <a:rPr lang="en-US" sz="1600" dirty="0"/>
              <a:t>As Provider Configuration team, need to ensure the SNS referral providers are used for West Virginia Foster Care providers as PCPs, so that providers are identified appropriately. As Anthem, need to be able to accept and store monthly provider status/summaries sent from the provider/s of services</a:t>
            </a:r>
          </a:p>
          <a:p>
            <a:r>
              <a:rPr lang="en-US" sz="1600" dirty="0" smtClean="0">
                <a:solidFill>
                  <a:schemeClr val="accent1">
                    <a:lumMod val="75000"/>
                  </a:schemeClr>
                </a:solidFill>
              </a:rPr>
              <a:t>LCT/ASCA</a:t>
            </a:r>
            <a:endParaRPr lang="en-US" sz="1600" dirty="0">
              <a:solidFill>
                <a:schemeClr val="accent1">
                  <a:lumMod val="75000"/>
                </a:schemeClr>
              </a:solidFill>
            </a:endParaRPr>
          </a:p>
          <a:p>
            <a:pPr marL="742950" lvl="1" indent="-285750">
              <a:buFont typeface="Arial" panose="020B0604020202020204" pitchFamily="34" charset="0"/>
              <a:buChar char="•"/>
            </a:pPr>
            <a:r>
              <a:rPr lang="en-US" sz="1600" dirty="0"/>
              <a:t>Accept SNS requests., provider authorizations and send out approval/denial of referrals to </a:t>
            </a:r>
            <a:r>
              <a:rPr lang="en-US" sz="1600" dirty="0" smtClean="0"/>
              <a:t>FACTS</a:t>
            </a:r>
          </a:p>
          <a:p>
            <a:r>
              <a:rPr lang="en-US" sz="1600" dirty="0">
                <a:solidFill>
                  <a:schemeClr val="accent1">
                    <a:lumMod val="75000"/>
                  </a:schemeClr>
                </a:solidFill>
              </a:rPr>
              <a:t>Member Portal</a:t>
            </a:r>
          </a:p>
          <a:p>
            <a:pPr marL="742950" lvl="1" indent="-285750">
              <a:buFont typeface="Arial" panose="020B0604020202020204" pitchFamily="34" charset="0"/>
              <a:buChar char="•"/>
            </a:pPr>
            <a:r>
              <a:rPr lang="en-US" sz="1600" dirty="0"/>
              <a:t>As the Member Portal team, need to ensure a member is able to view, print, and download the West Virginia Foster Care products benefits</a:t>
            </a:r>
          </a:p>
          <a:p>
            <a:pPr marL="468630" lvl="1" indent="-285750"/>
            <a:endParaRPr lang="en-US" sz="1400" dirty="0">
              <a:solidFill>
                <a:schemeClr val="accent1"/>
              </a:solidFill>
            </a:endParaRPr>
          </a:p>
          <a:p>
            <a:pPr lvl="1" indent="0">
              <a:buNone/>
            </a:pPr>
            <a:endParaRPr lang="en-US" dirty="0">
              <a:solidFill>
                <a:schemeClr val="accent1">
                  <a:lumMod val="75000"/>
                </a:schemeClr>
              </a:solidFill>
            </a:endParaRPr>
          </a:p>
          <a:p>
            <a:pPr lvl="1" indent="0">
              <a:buNone/>
            </a:pPr>
            <a:r>
              <a:rPr lang="en-US" dirty="0">
                <a:solidFill>
                  <a:schemeClr val="accent1">
                    <a:lumMod val="75000"/>
                  </a:schemeClr>
                </a:solidFill>
              </a:rPr>
              <a:t>  </a:t>
            </a:r>
          </a:p>
        </p:txBody>
      </p:sp>
    </p:spTree>
    <p:extLst>
      <p:ext uri="{BB962C8B-B14F-4D97-AF65-F5344CB8AC3E}">
        <p14:creationId xmlns:p14="http://schemas.microsoft.com/office/powerpoint/2010/main" val="1301963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13</a:t>
            </a:fld>
            <a:endParaRPr lang="en-US" dirty="0">
              <a:solidFill>
                <a:schemeClr val="bg1"/>
              </a:solidFill>
            </a:endParaRPr>
          </a:p>
        </p:txBody>
      </p:sp>
      <p:sp>
        <p:nvSpPr>
          <p:cNvPr id="3" name="Title 2"/>
          <p:cNvSpPr>
            <a:spLocks noGrp="1"/>
          </p:cNvSpPr>
          <p:nvPr>
            <p:ph type="title"/>
          </p:nvPr>
        </p:nvSpPr>
        <p:spPr/>
        <p:txBody>
          <a:bodyPr/>
          <a:lstStyle/>
          <a:p>
            <a:r>
              <a:rPr lang="en-US" b="0" dirty="0" smtClean="0"/>
              <a:t>Conceptual Solution Design</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4" name="TextBox 3"/>
          <p:cNvSpPr txBox="1"/>
          <p:nvPr/>
        </p:nvSpPr>
        <p:spPr>
          <a:xfrm>
            <a:off x="396876" y="1156677"/>
            <a:ext cx="8528293" cy="4770537"/>
          </a:xfrm>
          <a:prstGeom prst="rect">
            <a:avLst/>
          </a:prstGeom>
          <a:noFill/>
        </p:spPr>
        <p:txBody>
          <a:bodyPr wrap="square" rtlCol="0">
            <a:spAutoFit/>
          </a:bodyPr>
          <a:lstStyle/>
          <a:p>
            <a:r>
              <a:rPr lang="en-US" sz="1600" dirty="0" smtClean="0">
                <a:solidFill>
                  <a:schemeClr val="accent1">
                    <a:lumMod val="75000"/>
                  </a:schemeClr>
                </a:solidFill>
              </a:rPr>
              <a:t>ACMP</a:t>
            </a:r>
            <a:endParaRPr lang="en-US" sz="1600" dirty="0">
              <a:solidFill>
                <a:schemeClr val="accent1">
                  <a:lumMod val="75000"/>
                </a:schemeClr>
              </a:solidFill>
            </a:endParaRPr>
          </a:p>
          <a:p>
            <a:pPr marL="742950" lvl="1" indent="-285750">
              <a:buFont typeface="Arial" panose="020B0604020202020204" pitchFamily="34" charset="0"/>
              <a:buChar char="•"/>
            </a:pPr>
            <a:r>
              <a:rPr lang="en-US" sz="1600" dirty="0"/>
              <a:t>As the Care Management system, need to ensure product authorizations and referrals process uses the West Virginia Foster Care , so authorizations and referrals are accurate. </a:t>
            </a:r>
          </a:p>
          <a:p>
            <a:pPr marL="742950" lvl="1" indent="-285750">
              <a:buFont typeface="Arial" panose="020B0604020202020204" pitchFamily="34" charset="0"/>
              <a:buChar char="•"/>
            </a:pPr>
            <a:r>
              <a:rPr lang="en-US" sz="1600" dirty="0"/>
              <a:t>Care Management system need to be able to send/ receive referral approval/denial status back to FACTS WV State system.</a:t>
            </a:r>
          </a:p>
          <a:p>
            <a:pPr marL="742950" lvl="1" indent="-285750">
              <a:buFont typeface="Arial" panose="020B0604020202020204" pitchFamily="34" charset="0"/>
              <a:buChar char="•"/>
            </a:pPr>
            <a:r>
              <a:rPr lang="en-US" sz="1600" dirty="0"/>
              <a:t>Care Management need to be able to accept additional information from the Case Workers so we can incorporate into our Care Management for existing members or members that become a member in the future.</a:t>
            </a:r>
          </a:p>
          <a:p>
            <a:r>
              <a:rPr lang="en-US" sz="1600" dirty="0">
                <a:solidFill>
                  <a:schemeClr val="accent1">
                    <a:lumMod val="75000"/>
                  </a:schemeClr>
                </a:solidFill>
              </a:rPr>
              <a:t>Next Gen PEGA Appeals</a:t>
            </a:r>
          </a:p>
          <a:p>
            <a:pPr marL="742950" lvl="1" indent="-285750">
              <a:buFont typeface="Arial" panose="020B0604020202020204" pitchFamily="34" charset="0"/>
              <a:buChar char="•"/>
            </a:pPr>
            <a:r>
              <a:rPr lang="en-US" sz="1600" dirty="0"/>
              <a:t>Need to be able to handle WV Foster Care Program Grievance and Appeals for the WV Foster Care program as we do for other services </a:t>
            </a:r>
            <a:endParaRPr lang="en-US" sz="1600" dirty="0" smtClean="0"/>
          </a:p>
          <a:p>
            <a:r>
              <a:rPr lang="en-US" sz="1600" dirty="0">
                <a:solidFill>
                  <a:schemeClr val="accent1">
                    <a:lumMod val="75000"/>
                  </a:schemeClr>
                </a:solidFill>
              </a:rPr>
              <a:t>Clarity/Welcome Kits Processing  </a:t>
            </a:r>
            <a:endParaRPr lang="en-US" sz="1600" dirty="0" smtClean="0">
              <a:solidFill>
                <a:schemeClr val="accent1">
                  <a:lumMod val="75000"/>
                </a:schemeClr>
              </a:solidFill>
            </a:endParaRPr>
          </a:p>
          <a:p>
            <a:pPr marL="742950" lvl="1" indent="-285750">
              <a:buFont typeface="Arial" panose="020B0604020202020204" pitchFamily="34" charset="0"/>
              <a:buChar char="•"/>
            </a:pPr>
            <a:r>
              <a:rPr lang="en-US" sz="1600" dirty="0" smtClean="0"/>
              <a:t>As </a:t>
            </a:r>
            <a:r>
              <a:rPr lang="en-US" sz="1600" dirty="0"/>
              <a:t>the ID Card team, need to ensure to display all required fields related to West Virginia Foster Care so that the ID card is accurate (Copay??).</a:t>
            </a:r>
          </a:p>
          <a:p>
            <a:r>
              <a:rPr lang="en-US" sz="1600" dirty="0">
                <a:solidFill>
                  <a:schemeClr val="accent1">
                    <a:lumMod val="75000"/>
                  </a:schemeClr>
                </a:solidFill>
              </a:rPr>
              <a:t>CCB-West, Solution </a:t>
            </a:r>
            <a:r>
              <a:rPr lang="en-US" sz="1600" dirty="0" smtClean="0">
                <a:solidFill>
                  <a:schemeClr val="accent1">
                    <a:lumMod val="75000"/>
                  </a:schemeClr>
                </a:solidFill>
              </a:rPr>
              <a:t>Central</a:t>
            </a:r>
          </a:p>
          <a:p>
            <a:pPr marL="742950" lvl="1" indent="-285750">
              <a:buFont typeface="Arial" panose="020B0604020202020204" pitchFamily="34" charset="0"/>
              <a:buChar char="•"/>
            </a:pPr>
            <a:r>
              <a:rPr lang="en-US" sz="1600" dirty="0" smtClean="0"/>
              <a:t>As </a:t>
            </a:r>
            <a:r>
              <a:rPr lang="en-US" sz="1600" dirty="0"/>
              <a:t>the Customer Service tool(s), need to ensure tools are updated to accurately display eligibility, benefits, and claims information related to West Virginia Foster Care, so that Customer Service Reps obtain accurate information. </a:t>
            </a:r>
          </a:p>
          <a:p>
            <a:pPr marL="742950" lvl="1" indent="-285750">
              <a:buFont typeface="Arial" panose="020B0604020202020204" pitchFamily="34" charset="0"/>
              <a:buChar char="•"/>
            </a:pPr>
            <a:endParaRPr lang="en-US" sz="1600" dirty="0">
              <a:solidFill>
                <a:schemeClr val="accent1">
                  <a:lumMod val="75000"/>
                </a:schemeClr>
              </a:solidFill>
            </a:endParaRPr>
          </a:p>
        </p:txBody>
      </p:sp>
    </p:spTree>
    <p:extLst>
      <p:ext uri="{BB962C8B-B14F-4D97-AF65-F5344CB8AC3E}">
        <p14:creationId xmlns:p14="http://schemas.microsoft.com/office/powerpoint/2010/main" val="2971885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14</a:t>
            </a:fld>
            <a:endParaRPr lang="en-US" dirty="0">
              <a:solidFill>
                <a:schemeClr val="bg1"/>
              </a:solidFill>
            </a:endParaRPr>
          </a:p>
        </p:txBody>
      </p:sp>
      <p:sp>
        <p:nvSpPr>
          <p:cNvPr id="3" name="Title 2"/>
          <p:cNvSpPr>
            <a:spLocks noGrp="1"/>
          </p:cNvSpPr>
          <p:nvPr>
            <p:ph type="title"/>
          </p:nvPr>
        </p:nvSpPr>
        <p:spPr/>
        <p:txBody>
          <a:bodyPr/>
          <a:lstStyle/>
          <a:p>
            <a:r>
              <a:rPr lang="en-US" b="0" dirty="0" smtClean="0"/>
              <a:t>Conceptual Solution Design</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4" name="TextBox 3"/>
          <p:cNvSpPr txBox="1"/>
          <p:nvPr/>
        </p:nvSpPr>
        <p:spPr>
          <a:xfrm>
            <a:off x="396876" y="1156677"/>
            <a:ext cx="8528293" cy="2862322"/>
          </a:xfrm>
          <a:prstGeom prst="rect">
            <a:avLst/>
          </a:prstGeom>
          <a:noFill/>
        </p:spPr>
        <p:txBody>
          <a:bodyPr wrap="square" rtlCol="0">
            <a:spAutoFit/>
          </a:bodyPr>
          <a:lstStyle/>
          <a:p>
            <a:r>
              <a:rPr lang="en-US" dirty="0">
                <a:solidFill>
                  <a:schemeClr val="accent1">
                    <a:lumMod val="75000"/>
                  </a:schemeClr>
                </a:solidFill>
              </a:rPr>
              <a:t>SSB </a:t>
            </a:r>
            <a:r>
              <a:rPr lang="en-US" dirty="0" smtClean="0">
                <a:solidFill>
                  <a:schemeClr val="accent1">
                    <a:lumMod val="75000"/>
                  </a:schemeClr>
                </a:solidFill>
              </a:rPr>
              <a:t>– DW</a:t>
            </a:r>
          </a:p>
          <a:p>
            <a:pPr marL="742950" lvl="1" indent="-285750">
              <a:buFont typeface="Arial" panose="020B0604020202020204" pitchFamily="34" charset="0"/>
              <a:buChar char="•"/>
            </a:pPr>
            <a:r>
              <a:rPr lang="en-US" dirty="0"/>
              <a:t>As Anthem Data Analytics, need to ensure that we can crosswalk FACTS case id to our internal indicator/s so that data can be traced to our members</a:t>
            </a:r>
          </a:p>
          <a:p>
            <a:r>
              <a:rPr lang="en-US" dirty="0">
                <a:solidFill>
                  <a:schemeClr val="accent1">
                    <a:lumMod val="75000"/>
                  </a:schemeClr>
                </a:solidFill>
              </a:rPr>
              <a:t>FileNet</a:t>
            </a:r>
          </a:p>
          <a:p>
            <a:pPr marL="742950" lvl="1" indent="-285750">
              <a:buFont typeface="Arial" panose="020B0604020202020204" pitchFamily="34" charset="0"/>
              <a:buChar char="•"/>
            </a:pPr>
            <a:r>
              <a:rPr lang="en-US" dirty="0"/>
              <a:t>As Anthem, we need to be able to accept and store Individual Education Plans (IEP) from the schools.</a:t>
            </a:r>
          </a:p>
          <a:p>
            <a:r>
              <a:rPr lang="en-US" dirty="0">
                <a:solidFill>
                  <a:schemeClr val="accent1">
                    <a:lumMod val="75000"/>
                  </a:schemeClr>
                </a:solidFill>
              </a:rPr>
              <a:t>Hiebus</a:t>
            </a:r>
          </a:p>
          <a:p>
            <a:pPr marL="742950" lvl="1" indent="-285750">
              <a:buFont typeface="Arial" panose="020B0604020202020204" pitchFamily="34" charset="0"/>
              <a:buChar char="•"/>
            </a:pPr>
            <a:r>
              <a:rPr lang="en-US" dirty="0"/>
              <a:t>Needs to feeding data to Hiebus to be displayed on Member360 and Patient 360 in the LPR (longitudinal patient record) for viewing. Once in Hiebus it is also accessible to the nurses via Care Compass</a:t>
            </a:r>
          </a:p>
        </p:txBody>
      </p:sp>
    </p:spTree>
    <p:extLst>
      <p:ext uri="{BB962C8B-B14F-4D97-AF65-F5344CB8AC3E}">
        <p14:creationId xmlns:p14="http://schemas.microsoft.com/office/powerpoint/2010/main" val="726392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15</a:t>
            </a:fld>
            <a:endParaRPr lang="en-US" dirty="0">
              <a:solidFill>
                <a:schemeClr val="bg1"/>
              </a:solidFill>
            </a:endParaRPr>
          </a:p>
        </p:txBody>
      </p:sp>
      <p:sp>
        <p:nvSpPr>
          <p:cNvPr id="3" name="Title 2"/>
          <p:cNvSpPr>
            <a:spLocks noGrp="1"/>
          </p:cNvSpPr>
          <p:nvPr>
            <p:ph type="title"/>
          </p:nvPr>
        </p:nvSpPr>
        <p:spPr/>
        <p:txBody>
          <a:bodyPr/>
          <a:lstStyle/>
          <a:p>
            <a:r>
              <a:rPr lang="en-US" b="0" dirty="0" smtClean="0"/>
              <a:t>Conceptual Architecture Diagram</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91547145"/>
              </p:ext>
            </p:extLst>
          </p:nvPr>
        </p:nvGraphicFramePr>
        <p:xfrm>
          <a:off x="220022" y="1235242"/>
          <a:ext cx="8809678" cy="3991899"/>
        </p:xfrm>
        <a:graphic>
          <a:graphicData uri="http://schemas.openxmlformats.org/presentationml/2006/ole">
            <mc:AlternateContent xmlns:mc="http://schemas.openxmlformats.org/markup-compatibility/2006">
              <mc:Choice xmlns:v="urn:schemas-microsoft-com:vml" Requires="v">
                <p:oleObj spid="_x0000_s36911" name="Visio" r:id="rId3" imgW="10950480" imgH="6811560" progId="Visio.Drawing.15">
                  <p:embed/>
                </p:oleObj>
              </mc:Choice>
              <mc:Fallback>
                <p:oleObj name="Visio" r:id="rId3" imgW="10950480" imgH="6811560" progId="Visio.Drawing.15">
                  <p:embed/>
                  <p:pic>
                    <p:nvPicPr>
                      <p:cNvPr id="0" name=""/>
                      <p:cNvPicPr/>
                      <p:nvPr/>
                    </p:nvPicPr>
                    <p:blipFill>
                      <a:blip r:embed="rId4"/>
                      <a:stretch>
                        <a:fillRect/>
                      </a:stretch>
                    </p:blipFill>
                    <p:spPr>
                      <a:xfrm>
                        <a:off x="220022" y="1235242"/>
                        <a:ext cx="8809678" cy="3991899"/>
                      </a:xfrm>
                      <a:prstGeom prst="rect">
                        <a:avLst/>
                      </a:prstGeom>
                    </p:spPr>
                  </p:pic>
                </p:oleObj>
              </mc:Fallback>
            </mc:AlternateContent>
          </a:graphicData>
        </a:graphic>
      </p:graphicFrame>
    </p:spTree>
    <p:extLst>
      <p:ext uri="{BB962C8B-B14F-4D97-AF65-F5344CB8AC3E}">
        <p14:creationId xmlns:p14="http://schemas.microsoft.com/office/powerpoint/2010/main" val="640208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16</a:t>
            </a:fld>
            <a:endParaRPr lang="en-US" dirty="0">
              <a:solidFill>
                <a:schemeClr val="bg1"/>
              </a:solidFill>
            </a:endParaRPr>
          </a:p>
        </p:txBody>
      </p:sp>
      <p:sp>
        <p:nvSpPr>
          <p:cNvPr id="3" name="Title 2"/>
          <p:cNvSpPr>
            <a:spLocks noGrp="1"/>
          </p:cNvSpPr>
          <p:nvPr>
            <p:ph type="title"/>
          </p:nvPr>
        </p:nvSpPr>
        <p:spPr/>
        <p:txBody>
          <a:bodyPr/>
          <a:lstStyle/>
          <a:p>
            <a:r>
              <a:rPr lang="en-US" b="0" dirty="0" smtClean="0"/>
              <a:t>Project Delivery Model</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pic>
        <p:nvPicPr>
          <p:cNvPr id="31" name="Picture 30"/>
          <p:cNvPicPr>
            <a:picLocks noChangeAspect="1"/>
          </p:cNvPicPr>
          <p:nvPr/>
        </p:nvPicPr>
        <p:blipFill>
          <a:blip r:embed="rId2"/>
          <a:stretch>
            <a:fillRect/>
          </a:stretch>
        </p:blipFill>
        <p:spPr>
          <a:xfrm>
            <a:off x="162955" y="1065962"/>
            <a:ext cx="8808050" cy="4966459"/>
          </a:xfrm>
          <a:prstGeom prst="rect">
            <a:avLst/>
          </a:prstGeom>
        </p:spPr>
      </p:pic>
      <p:sp>
        <p:nvSpPr>
          <p:cNvPr id="4" name="5-Point Star 3"/>
          <p:cNvSpPr/>
          <p:nvPr/>
        </p:nvSpPr>
        <p:spPr>
          <a:xfrm>
            <a:off x="7234386" y="2628999"/>
            <a:ext cx="464024" cy="354842"/>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563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027524" y="3606234"/>
            <a:ext cx="2116476" cy="127609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17</a:t>
            </a:fld>
            <a:endParaRPr lang="en-US" dirty="0">
              <a:solidFill>
                <a:schemeClr val="bg1"/>
              </a:solidFill>
            </a:endParaRPr>
          </a:p>
        </p:txBody>
      </p:sp>
      <p:sp>
        <p:nvSpPr>
          <p:cNvPr id="3" name="Title 2"/>
          <p:cNvSpPr>
            <a:spLocks noGrp="1"/>
          </p:cNvSpPr>
          <p:nvPr>
            <p:ph type="title"/>
          </p:nvPr>
        </p:nvSpPr>
        <p:spPr/>
        <p:txBody>
          <a:bodyPr/>
          <a:lstStyle/>
          <a:p>
            <a:r>
              <a:rPr lang="en-US" b="0" dirty="0" smtClean="0"/>
              <a:t>Target Milestone Dates</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graphicFrame>
        <p:nvGraphicFramePr>
          <p:cNvPr id="4" name="Diagram 3"/>
          <p:cNvGraphicFramePr/>
          <p:nvPr>
            <p:extLst>
              <p:ext uri="{D42A27DB-BD31-4B8C-83A1-F6EECF244321}">
                <p14:modId xmlns:p14="http://schemas.microsoft.com/office/powerpoint/2010/main" val="1717860908"/>
              </p:ext>
            </p:extLst>
          </p:nvPr>
        </p:nvGraphicFramePr>
        <p:xfrm>
          <a:off x="455059" y="1135294"/>
          <a:ext cx="8438706" cy="4934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p:nvPr/>
        </p:nvGrpSpPr>
        <p:grpSpPr>
          <a:xfrm>
            <a:off x="7027524" y="4393256"/>
            <a:ext cx="2431763" cy="838467"/>
            <a:chOff x="5559795" y="2419473"/>
            <a:chExt cx="1244654" cy="838467"/>
          </a:xfrm>
        </p:grpSpPr>
        <p:sp>
          <p:nvSpPr>
            <p:cNvPr id="8" name="Rectangle 7"/>
            <p:cNvSpPr/>
            <p:nvPr/>
          </p:nvSpPr>
          <p:spPr>
            <a:xfrm>
              <a:off x="5559795" y="2419473"/>
              <a:ext cx="1083280" cy="80836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Rectangle 8"/>
            <p:cNvSpPr/>
            <p:nvPr/>
          </p:nvSpPr>
          <p:spPr>
            <a:xfrm>
              <a:off x="5559795" y="2449578"/>
              <a:ext cx="1244654" cy="80836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2456" tIns="92456" rIns="92456" bIns="92456" numCol="1" spcCol="1270" anchor="t" anchorCtr="0">
              <a:noAutofit/>
            </a:bodyPr>
            <a:lstStyle/>
            <a:p>
              <a:pPr lvl="0" algn="ctr" defTabSz="577850">
                <a:lnSpc>
                  <a:spcPct val="90000"/>
                </a:lnSpc>
                <a:spcBef>
                  <a:spcPct val="0"/>
                </a:spcBef>
                <a:spcAft>
                  <a:spcPct val="35000"/>
                </a:spcAft>
              </a:pPr>
              <a:r>
                <a:rPr lang="en-US" sz="1100" i="1" kern="1200" dirty="0" smtClean="0"/>
                <a:t>Code Freeze Window</a:t>
              </a:r>
            </a:p>
            <a:p>
              <a:pPr lvl="0" algn="ctr" defTabSz="577850">
                <a:lnSpc>
                  <a:spcPct val="90000"/>
                </a:lnSpc>
                <a:spcBef>
                  <a:spcPct val="0"/>
                </a:spcBef>
                <a:spcAft>
                  <a:spcPct val="35000"/>
                </a:spcAft>
              </a:pPr>
              <a:r>
                <a:rPr lang="en-US" sz="1100" b="1" i="1" kern="1200" dirty="0" smtClean="0"/>
                <a:t>~12/17/19 thru ~1/4/20</a:t>
              </a:r>
            </a:p>
            <a:p>
              <a:pPr lvl="0" algn="ctr" defTabSz="577850">
                <a:lnSpc>
                  <a:spcPct val="90000"/>
                </a:lnSpc>
                <a:spcBef>
                  <a:spcPct val="0"/>
                </a:spcBef>
                <a:spcAft>
                  <a:spcPct val="35000"/>
                </a:spcAft>
              </a:pPr>
              <a:endParaRPr lang="en-US" sz="1100" b="1" i="1" kern="1200" dirty="0"/>
            </a:p>
          </p:txBody>
        </p:sp>
      </p:grpSp>
      <p:sp>
        <p:nvSpPr>
          <p:cNvPr id="11" name="5-Point Star 10"/>
          <p:cNvSpPr/>
          <p:nvPr/>
        </p:nvSpPr>
        <p:spPr>
          <a:xfrm>
            <a:off x="1157222" y="2983841"/>
            <a:ext cx="464024" cy="354842"/>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01624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18</a:t>
            </a:fld>
            <a:endParaRPr lang="en-US" dirty="0">
              <a:solidFill>
                <a:schemeClr val="bg1"/>
              </a:solidFill>
            </a:endParaRPr>
          </a:p>
        </p:txBody>
      </p:sp>
      <p:sp>
        <p:nvSpPr>
          <p:cNvPr id="3" name="Title 2"/>
          <p:cNvSpPr>
            <a:spLocks noGrp="1"/>
          </p:cNvSpPr>
          <p:nvPr>
            <p:ph type="title"/>
          </p:nvPr>
        </p:nvSpPr>
        <p:spPr/>
        <p:txBody>
          <a:bodyPr/>
          <a:lstStyle/>
          <a:p>
            <a:r>
              <a:rPr lang="en-US" b="0" dirty="0" smtClean="0"/>
              <a:t>Risks</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4" name="TextBox 3"/>
          <p:cNvSpPr txBox="1"/>
          <p:nvPr/>
        </p:nvSpPr>
        <p:spPr>
          <a:xfrm>
            <a:off x="396876" y="1271588"/>
            <a:ext cx="810318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Requested Delivery Date is 12/13/19. This date is aligned with the IT Release calendar. This will reduce the execution/delivery time.</a:t>
            </a:r>
          </a:p>
          <a:p>
            <a:pPr marL="285750" indent="-285750">
              <a:buFont typeface="Arial" panose="020B0604020202020204" pitchFamily="34" charset="0"/>
              <a:buChar char="•"/>
            </a:pPr>
            <a:r>
              <a:rPr lang="en-US" dirty="0" smtClean="0"/>
              <a:t>IT Teams are not yet identified. Scrum Teams are not in place.</a:t>
            </a:r>
          </a:p>
          <a:p>
            <a:pPr marL="285750" indent="-285750">
              <a:buFont typeface="Arial" panose="020B0604020202020204" pitchFamily="34" charset="0"/>
              <a:buChar char="•"/>
            </a:pPr>
            <a:r>
              <a:rPr lang="en-US" dirty="0" smtClean="0"/>
              <a:t>Foundational Services scope is not clear. IT deliverables are not identified. As per IMO, the requirements may not be final until 10/18/19.</a:t>
            </a:r>
          </a:p>
          <a:p>
            <a:endParaRPr lang="en-US" dirty="0">
              <a:solidFill>
                <a:srgbClr val="C00000"/>
              </a:solidFill>
            </a:endParaRPr>
          </a:p>
          <a:p>
            <a:pPr lvl="1"/>
            <a:r>
              <a:rPr lang="en-US" dirty="0" smtClean="0">
                <a:hlinkClick r:id="rId2"/>
              </a:rPr>
              <a:t>Risk Management Plan</a:t>
            </a:r>
            <a:endParaRPr lang="en-US" dirty="0">
              <a:solidFill>
                <a:srgbClr val="C00000"/>
              </a:solidFill>
            </a:endParaRPr>
          </a:p>
          <a:p>
            <a:endParaRPr lang="en-US" dirty="0" smtClean="0">
              <a:solidFill>
                <a:srgbClr val="C00000"/>
              </a:solidFill>
            </a:endParaRPr>
          </a:p>
        </p:txBody>
      </p:sp>
      <p:sp>
        <p:nvSpPr>
          <p:cNvPr id="7" name="Rectangle 6"/>
          <p:cNvSpPr/>
          <p:nvPr/>
        </p:nvSpPr>
        <p:spPr>
          <a:xfrm>
            <a:off x="396876" y="3762616"/>
            <a:ext cx="2709973" cy="646331"/>
          </a:xfrm>
          <a:prstGeom prst="rect">
            <a:avLst/>
          </a:prstGeom>
        </p:spPr>
        <p:txBody>
          <a:bodyPr wrap="none">
            <a:spAutoFit/>
          </a:bodyPr>
          <a:lstStyle/>
          <a:p>
            <a:r>
              <a:rPr lang="en-US" sz="3600" dirty="0" smtClean="0">
                <a:solidFill>
                  <a:srgbClr val="0063A7"/>
                </a:solidFill>
                <a:ea typeface="+mj-ea"/>
                <a:cs typeface="Arial" panose="020B0604020202020204" pitchFamily="34" charset="0"/>
              </a:rPr>
              <a:t>Known Issues</a:t>
            </a:r>
            <a:endParaRPr lang="en-US" dirty="0"/>
          </a:p>
        </p:txBody>
      </p:sp>
      <p:sp>
        <p:nvSpPr>
          <p:cNvPr id="8" name="TextBox 7"/>
          <p:cNvSpPr txBox="1"/>
          <p:nvPr/>
        </p:nvSpPr>
        <p:spPr>
          <a:xfrm>
            <a:off x="396876" y="4408947"/>
            <a:ext cx="7639541"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 of 10/8/19, award notification has not been communicated. While the award is not communicated, Anthem remains in a blackout period where no questions can be posed to the state.</a:t>
            </a:r>
          </a:p>
          <a:p>
            <a:pPr marL="285750" indent="-285750">
              <a:buFont typeface="Arial" panose="020B0604020202020204" pitchFamily="34" charset="0"/>
              <a:buChar char="•"/>
            </a:pPr>
            <a:r>
              <a:rPr lang="en-US" dirty="0" smtClean="0"/>
              <a:t>As of 10/9/19, project is submitted for approval to Execution. We are waiting on approval.</a:t>
            </a:r>
            <a:endParaRPr lang="en-US" dirty="0"/>
          </a:p>
        </p:txBody>
      </p:sp>
    </p:spTree>
    <p:extLst>
      <p:ext uri="{BB962C8B-B14F-4D97-AF65-F5344CB8AC3E}">
        <p14:creationId xmlns:p14="http://schemas.microsoft.com/office/powerpoint/2010/main" val="3364159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19</a:t>
            </a:fld>
            <a:endParaRPr lang="en-US" dirty="0">
              <a:solidFill>
                <a:schemeClr val="bg1"/>
              </a:solidFill>
            </a:endParaRPr>
          </a:p>
        </p:txBody>
      </p:sp>
      <p:sp>
        <p:nvSpPr>
          <p:cNvPr id="3" name="Title 2"/>
          <p:cNvSpPr>
            <a:spLocks noGrp="1"/>
          </p:cNvSpPr>
          <p:nvPr>
            <p:ph type="title"/>
          </p:nvPr>
        </p:nvSpPr>
        <p:spPr/>
        <p:txBody>
          <a:bodyPr/>
          <a:lstStyle/>
          <a:p>
            <a:r>
              <a:rPr lang="en-US" b="0" dirty="0" smtClean="0"/>
              <a:t>Next Steps</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08145037"/>
              </p:ext>
            </p:extLst>
          </p:nvPr>
        </p:nvGraphicFramePr>
        <p:xfrm>
          <a:off x="396876" y="1073648"/>
          <a:ext cx="8512139" cy="4343400"/>
        </p:xfrm>
        <a:graphic>
          <a:graphicData uri="http://schemas.openxmlformats.org/drawingml/2006/table">
            <a:tbl>
              <a:tblPr firstRow="1" bandRow="1">
                <a:tableStyleId>{69012ECD-51FC-41F1-AA8D-1B2483CD663E}</a:tableStyleId>
              </a:tblPr>
              <a:tblGrid>
                <a:gridCol w="3351225"/>
                <a:gridCol w="1680575"/>
                <a:gridCol w="3480339"/>
              </a:tblGrid>
              <a:tr h="370840">
                <a:tc>
                  <a:txBody>
                    <a:bodyPr/>
                    <a:lstStyle/>
                    <a:p>
                      <a:r>
                        <a:rPr lang="en-US" sz="900" dirty="0" smtClean="0"/>
                        <a:t>Description</a:t>
                      </a:r>
                      <a:endParaRPr lang="en-US" sz="900" dirty="0"/>
                    </a:p>
                  </a:txBody>
                  <a:tcPr/>
                </a:tc>
                <a:tc>
                  <a:txBody>
                    <a:bodyPr/>
                    <a:lstStyle/>
                    <a:p>
                      <a:r>
                        <a:rPr lang="en-US" sz="900" dirty="0" smtClean="0"/>
                        <a:t>Ownership</a:t>
                      </a:r>
                      <a:endParaRPr lang="en-US" sz="900" dirty="0"/>
                    </a:p>
                  </a:txBody>
                  <a:tcPr/>
                </a:tc>
                <a:tc>
                  <a:txBody>
                    <a:bodyPr/>
                    <a:lstStyle/>
                    <a:p>
                      <a:r>
                        <a:rPr lang="en-US" sz="900" dirty="0" smtClean="0"/>
                        <a:t>Notes</a:t>
                      </a:r>
                      <a:endParaRPr lang="en-US" sz="900" dirty="0"/>
                    </a:p>
                  </a:txBody>
                  <a:tcPr/>
                </a:tc>
              </a:tr>
              <a:tr h="370840">
                <a:tc>
                  <a:txBody>
                    <a:bodyPr/>
                    <a:lstStyle/>
                    <a:p>
                      <a:r>
                        <a:rPr lang="en-US" sz="900" dirty="0" smtClean="0"/>
                        <a:t>Receive Confirmation of RFP</a:t>
                      </a:r>
                      <a:endParaRPr lang="en-US" sz="900" dirty="0"/>
                    </a:p>
                  </a:txBody>
                  <a:tcPr/>
                </a:tc>
                <a:tc>
                  <a:txBody>
                    <a:bodyPr/>
                    <a:lstStyle/>
                    <a:p>
                      <a:r>
                        <a:rPr lang="en-US" sz="900" dirty="0" smtClean="0"/>
                        <a:t>IMO</a:t>
                      </a:r>
                      <a:endParaRPr lang="en-US" sz="900" dirty="0"/>
                    </a:p>
                  </a:txBody>
                  <a:tcPr/>
                </a:tc>
                <a:tc>
                  <a:txBody>
                    <a:bodyPr/>
                    <a:lstStyle/>
                    <a:p>
                      <a:r>
                        <a:rPr lang="en-US" sz="900" dirty="0" smtClean="0"/>
                        <a:t>This</a:t>
                      </a:r>
                      <a:r>
                        <a:rPr lang="en-US" sz="900" baseline="0" dirty="0" smtClean="0"/>
                        <a:t> may not occur until 10/15/19</a:t>
                      </a:r>
                      <a:endParaRPr lang="en-US" sz="900" dirty="0"/>
                    </a:p>
                  </a:txBody>
                  <a:tcPr/>
                </a:tc>
              </a:tr>
              <a:tr h="370840">
                <a:tc>
                  <a:txBody>
                    <a:bodyPr/>
                    <a:lstStyle/>
                    <a:p>
                      <a:r>
                        <a:rPr lang="en-US" sz="900" dirty="0" smtClean="0"/>
                        <a:t>Receive Confirmation of Funding Approval</a:t>
                      </a:r>
                      <a:endParaRPr lang="en-US" sz="900" dirty="0"/>
                    </a:p>
                  </a:txBody>
                  <a:tcPr/>
                </a:tc>
                <a:tc>
                  <a:txBody>
                    <a:bodyPr/>
                    <a:lstStyle/>
                    <a:p>
                      <a:r>
                        <a:rPr lang="en-US" sz="900" dirty="0" smtClean="0"/>
                        <a:t>IT-CAM</a:t>
                      </a:r>
                      <a:endParaRPr lang="en-US" sz="900" dirty="0"/>
                    </a:p>
                  </a:txBody>
                  <a:tcPr/>
                </a:tc>
                <a:tc>
                  <a:txBody>
                    <a:bodyPr/>
                    <a:lstStyle/>
                    <a:p>
                      <a:endParaRPr lang="en-US" sz="900" dirty="0"/>
                    </a:p>
                  </a:txBody>
                  <a:tcPr/>
                </a:tc>
              </a:tr>
              <a:tr h="370840">
                <a:tc>
                  <a:txBody>
                    <a:bodyPr/>
                    <a:lstStyle/>
                    <a:p>
                      <a:r>
                        <a:rPr lang="en-US" sz="900" dirty="0" smtClean="0"/>
                        <a:t>Finalize</a:t>
                      </a:r>
                      <a:r>
                        <a:rPr lang="en-US" sz="900" baseline="0" dirty="0" smtClean="0"/>
                        <a:t> HLBR’s</a:t>
                      </a:r>
                      <a:endParaRPr lang="en-US" sz="900" dirty="0"/>
                    </a:p>
                  </a:txBody>
                  <a:tcPr/>
                </a:tc>
                <a:tc>
                  <a:txBody>
                    <a:bodyPr/>
                    <a:lstStyle/>
                    <a:p>
                      <a:r>
                        <a:rPr lang="en-US" sz="900" dirty="0" smtClean="0"/>
                        <a:t>IMO</a:t>
                      </a:r>
                      <a:endParaRPr lang="en-US" sz="900" dirty="0"/>
                    </a:p>
                  </a:txBody>
                  <a:tcPr/>
                </a:tc>
                <a:tc>
                  <a:txBody>
                    <a:bodyPr/>
                    <a:lstStyle/>
                    <a:p>
                      <a:r>
                        <a:rPr lang="en-US" sz="900" dirty="0" smtClean="0"/>
                        <a:t>This applies to foundational; SNS HLBR’s were completed by initiation management</a:t>
                      </a:r>
                      <a:endParaRPr lang="en-US" sz="900" dirty="0"/>
                    </a:p>
                  </a:txBody>
                  <a:tcPr/>
                </a:tc>
              </a:tr>
              <a:tr h="370840">
                <a:tc>
                  <a:txBody>
                    <a:bodyPr/>
                    <a:lstStyle/>
                    <a:p>
                      <a:pPr marL="0" marR="0" lvl="0" indent="0" algn="l" defTabSz="914430" rtl="0" eaLnBrk="1" fontAlgn="auto" latinLnBrk="0" hangingPunct="1">
                        <a:lnSpc>
                          <a:spcPct val="100000"/>
                        </a:lnSpc>
                        <a:spcBef>
                          <a:spcPts val="0"/>
                        </a:spcBef>
                        <a:spcAft>
                          <a:spcPts val="0"/>
                        </a:spcAft>
                        <a:buClrTx/>
                        <a:buSzTx/>
                        <a:buFontTx/>
                        <a:buNone/>
                        <a:tabLst/>
                        <a:defRPr/>
                      </a:pPr>
                      <a:r>
                        <a:rPr lang="en-US" sz="900" dirty="0" smtClean="0"/>
                        <a:t>Break</a:t>
                      </a:r>
                      <a:r>
                        <a:rPr lang="en-US" sz="900" baseline="0" dirty="0" smtClean="0"/>
                        <a:t>down HLBR’s into detailed business requirements</a:t>
                      </a:r>
                      <a:endParaRPr lang="en-US" sz="900" dirty="0" smtClean="0"/>
                    </a:p>
                    <a:p>
                      <a:endParaRPr lang="en-US" sz="900" dirty="0"/>
                    </a:p>
                  </a:txBody>
                  <a:tcPr/>
                </a:tc>
                <a:tc>
                  <a:txBody>
                    <a:bodyPr/>
                    <a:lstStyle/>
                    <a:p>
                      <a:r>
                        <a:rPr lang="en-US" sz="900" dirty="0" smtClean="0"/>
                        <a:t>IMO</a:t>
                      </a:r>
                      <a:endParaRPr lang="en-US" sz="900" dirty="0"/>
                    </a:p>
                  </a:txBody>
                  <a:tcPr/>
                </a:tc>
                <a:tc>
                  <a:txBody>
                    <a:bodyPr/>
                    <a:lstStyle/>
                    <a:p>
                      <a:endParaRPr lang="en-US" sz="900" dirty="0"/>
                    </a:p>
                  </a:txBody>
                  <a:tcPr/>
                </a:tc>
              </a:tr>
              <a:tr h="370840">
                <a:tc>
                  <a:txBody>
                    <a:bodyPr/>
                    <a:lstStyle/>
                    <a:p>
                      <a:r>
                        <a:rPr lang="en-US" sz="900" dirty="0" smtClean="0"/>
                        <a:t>SNS Solution Overview for Business/IT</a:t>
                      </a:r>
                      <a:r>
                        <a:rPr lang="en-US" sz="900" baseline="0" dirty="0" smtClean="0"/>
                        <a:t> Teams</a:t>
                      </a:r>
                      <a:endParaRPr lang="en-US" sz="900" dirty="0"/>
                    </a:p>
                  </a:txBody>
                  <a:tcPr/>
                </a:tc>
                <a:tc>
                  <a:txBody>
                    <a:bodyPr/>
                    <a:lstStyle/>
                    <a:p>
                      <a:r>
                        <a:rPr lang="en-US" sz="900" dirty="0" smtClean="0"/>
                        <a:t>IT-CAM, DMs, Solution</a:t>
                      </a:r>
                      <a:r>
                        <a:rPr lang="en-US" sz="900" baseline="0" dirty="0" smtClean="0"/>
                        <a:t> Architect</a:t>
                      </a:r>
                      <a:endParaRPr lang="en-US" sz="900" dirty="0"/>
                    </a:p>
                  </a:txBody>
                  <a:tcPr/>
                </a:tc>
                <a:tc>
                  <a:txBody>
                    <a:bodyPr/>
                    <a:lstStyle/>
                    <a:p>
                      <a:r>
                        <a:rPr lang="en-US" sz="900" dirty="0" smtClean="0"/>
                        <a:t>DMs to schedule, IT-CAM to lead</a:t>
                      </a:r>
                      <a:endParaRPr lang="en-US" sz="900" dirty="0"/>
                    </a:p>
                  </a:txBody>
                  <a:tcPr/>
                </a:tc>
              </a:tr>
              <a:tr h="370840">
                <a:tc>
                  <a:txBody>
                    <a:bodyPr/>
                    <a:lstStyle/>
                    <a:p>
                      <a:pPr marL="0" marR="0" lvl="0" indent="0" algn="l" defTabSz="914430" rtl="0" eaLnBrk="1" fontAlgn="auto" latinLnBrk="0" hangingPunct="1">
                        <a:lnSpc>
                          <a:spcPct val="100000"/>
                        </a:lnSpc>
                        <a:spcBef>
                          <a:spcPts val="0"/>
                        </a:spcBef>
                        <a:spcAft>
                          <a:spcPts val="0"/>
                        </a:spcAft>
                        <a:buClrTx/>
                        <a:buSzTx/>
                        <a:buFontTx/>
                        <a:buNone/>
                        <a:tabLst/>
                        <a:defRPr/>
                      </a:pPr>
                      <a:r>
                        <a:rPr lang="en-US" sz="900" dirty="0" smtClean="0"/>
                        <a:t>Develop Dependency</a:t>
                      </a:r>
                      <a:r>
                        <a:rPr lang="en-US" sz="900" baseline="0" dirty="0" smtClean="0"/>
                        <a:t> Matrix Log</a:t>
                      </a:r>
                      <a:endParaRPr lang="en-US" sz="900" dirty="0" smtClean="0"/>
                    </a:p>
                    <a:p>
                      <a:endParaRPr lang="en-US" sz="900" dirty="0"/>
                    </a:p>
                  </a:txBody>
                  <a:tcPr/>
                </a:tc>
                <a:tc>
                  <a:txBody>
                    <a:bodyPr/>
                    <a:lstStyle/>
                    <a:p>
                      <a:pPr marL="0" marR="0" lvl="0" indent="0" algn="l" defTabSz="914430" rtl="0" eaLnBrk="1" fontAlgn="auto" latinLnBrk="0" hangingPunct="1">
                        <a:lnSpc>
                          <a:spcPct val="100000"/>
                        </a:lnSpc>
                        <a:spcBef>
                          <a:spcPts val="0"/>
                        </a:spcBef>
                        <a:spcAft>
                          <a:spcPts val="0"/>
                        </a:spcAft>
                        <a:buClrTx/>
                        <a:buSzTx/>
                        <a:buFontTx/>
                        <a:buNone/>
                        <a:tabLst/>
                        <a:defRPr/>
                      </a:pPr>
                      <a:r>
                        <a:rPr lang="en-US" sz="900" dirty="0" smtClean="0"/>
                        <a:t>IT-CAM,</a:t>
                      </a:r>
                      <a:r>
                        <a:rPr lang="en-US" sz="900" baseline="0" dirty="0" smtClean="0"/>
                        <a:t> DMs, Solution Architect, IT Team Leads</a:t>
                      </a:r>
                      <a:endParaRPr lang="en-US" sz="900" dirty="0" smtClean="0"/>
                    </a:p>
                    <a:p>
                      <a:endParaRPr lang="en-US" sz="900" dirty="0"/>
                    </a:p>
                  </a:txBody>
                  <a:tcPr/>
                </a:tc>
                <a:tc>
                  <a:txBody>
                    <a:bodyPr/>
                    <a:lstStyle/>
                    <a:p>
                      <a:r>
                        <a:rPr lang="en-US" sz="900" dirty="0" smtClean="0"/>
                        <a:t>Will help</a:t>
                      </a:r>
                      <a:r>
                        <a:rPr lang="en-US" sz="900" baseline="0" dirty="0" smtClean="0"/>
                        <a:t> define critical path &amp; delivery timeline</a:t>
                      </a:r>
                      <a:endParaRPr lang="en-US" sz="900" dirty="0"/>
                    </a:p>
                  </a:txBody>
                  <a:tcPr/>
                </a:tc>
              </a:tr>
              <a:tr h="370840">
                <a:tc>
                  <a:txBody>
                    <a:bodyPr/>
                    <a:lstStyle/>
                    <a:p>
                      <a:pPr marL="0" marR="0" lvl="0" indent="0" algn="l" defTabSz="914430" rtl="0" eaLnBrk="1" fontAlgn="auto" latinLnBrk="0" hangingPunct="1">
                        <a:lnSpc>
                          <a:spcPct val="100000"/>
                        </a:lnSpc>
                        <a:spcBef>
                          <a:spcPts val="0"/>
                        </a:spcBef>
                        <a:spcAft>
                          <a:spcPts val="0"/>
                        </a:spcAft>
                        <a:buClrTx/>
                        <a:buSzTx/>
                        <a:buFontTx/>
                        <a:buNone/>
                        <a:tabLst/>
                        <a:defRPr/>
                      </a:pPr>
                      <a:r>
                        <a:rPr lang="en-US" sz="900" dirty="0" smtClean="0"/>
                        <a:t>Creation</a:t>
                      </a:r>
                      <a:r>
                        <a:rPr lang="en-US" sz="900" baseline="0" dirty="0" smtClean="0"/>
                        <a:t> of User Stories &amp; LOEs based upon detailed business requirements</a:t>
                      </a:r>
                      <a:endParaRPr lang="en-US" sz="900" dirty="0" smtClean="0"/>
                    </a:p>
                    <a:p>
                      <a:endParaRPr lang="en-US" sz="900" dirty="0"/>
                    </a:p>
                  </a:txBody>
                  <a:tcPr/>
                </a:tc>
                <a:tc>
                  <a:txBody>
                    <a:bodyPr/>
                    <a:lstStyle/>
                    <a:p>
                      <a:pPr marL="0" marR="0" lvl="0" indent="0" algn="l" defTabSz="914430" rtl="0" eaLnBrk="1" fontAlgn="auto" latinLnBrk="0" hangingPunct="1">
                        <a:lnSpc>
                          <a:spcPct val="100000"/>
                        </a:lnSpc>
                        <a:spcBef>
                          <a:spcPts val="0"/>
                        </a:spcBef>
                        <a:spcAft>
                          <a:spcPts val="0"/>
                        </a:spcAft>
                        <a:buClrTx/>
                        <a:buSzTx/>
                        <a:buFontTx/>
                        <a:buNone/>
                        <a:tabLst/>
                        <a:defRPr/>
                      </a:pPr>
                      <a:r>
                        <a:rPr lang="en-US" sz="900" dirty="0" smtClean="0"/>
                        <a:t>Dev Teams</a:t>
                      </a:r>
                    </a:p>
                    <a:p>
                      <a:pPr marL="0" marR="0" lvl="0" indent="0" algn="l" defTabSz="914430" rtl="0" eaLnBrk="1" fontAlgn="auto" latinLnBrk="0" hangingPunct="1">
                        <a:lnSpc>
                          <a:spcPct val="100000"/>
                        </a:lnSpc>
                        <a:spcBef>
                          <a:spcPts val="0"/>
                        </a:spcBef>
                        <a:spcAft>
                          <a:spcPts val="0"/>
                        </a:spcAft>
                        <a:buClrTx/>
                        <a:buSzTx/>
                        <a:buFontTx/>
                        <a:buNone/>
                        <a:tabLst/>
                        <a:defRPr/>
                      </a:pPr>
                      <a:endParaRPr lang="en-US" sz="900" dirty="0" smtClean="0"/>
                    </a:p>
                  </a:txBody>
                  <a:tcPr/>
                </a:tc>
                <a:tc>
                  <a:txBody>
                    <a:bodyPr/>
                    <a:lstStyle/>
                    <a:p>
                      <a:pPr marL="0" marR="0" lvl="0" indent="0" algn="l" defTabSz="914430" rtl="0" eaLnBrk="1" fontAlgn="auto" latinLnBrk="0" hangingPunct="1">
                        <a:lnSpc>
                          <a:spcPct val="100000"/>
                        </a:lnSpc>
                        <a:spcBef>
                          <a:spcPts val="0"/>
                        </a:spcBef>
                        <a:spcAft>
                          <a:spcPts val="0"/>
                        </a:spcAft>
                        <a:buClrTx/>
                        <a:buSzTx/>
                        <a:buFontTx/>
                        <a:buNone/>
                        <a:tabLst/>
                        <a:defRPr/>
                      </a:pPr>
                      <a:r>
                        <a:rPr lang="en-US" sz="900" dirty="0" smtClean="0"/>
                        <a:t>To be completed once IMO provides</a:t>
                      </a:r>
                      <a:r>
                        <a:rPr lang="en-US" sz="900" baseline="0" dirty="0" smtClean="0"/>
                        <a:t> detailed business requirements</a:t>
                      </a:r>
                      <a:endParaRPr lang="en-US" sz="900" dirty="0" smtClean="0"/>
                    </a:p>
                    <a:p>
                      <a:endParaRPr lang="en-US" sz="900" dirty="0"/>
                    </a:p>
                  </a:txBody>
                  <a:tcPr/>
                </a:tc>
              </a:tr>
              <a:tr h="370840">
                <a:tc>
                  <a:txBody>
                    <a:bodyPr/>
                    <a:lstStyle/>
                    <a:p>
                      <a:pPr marL="0" marR="0" lvl="0" indent="0" algn="l" defTabSz="914430" rtl="0" eaLnBrk="1" fontAlgn="auto" latinLnBrk="0" hangingPunct="1">
                        <a:lnSpc>
                          <a:spcPct val="100000"/>
                        </a:lnSpc>
                        <a:spcBef>
                          <a:spcPts val="0"/>
                        </a:spcBef>
                        <a:spcAft>
                          <a:spcPts val="0"/>
                        </a:spcAft>
                        <a:buClrTx/>
                        <a:buSzTx/>
                        <a:buFontTx/>
                        <a:buNone/>
                        <a:tabLst/>
                        <a:defRPr/>
                      </a:pPr>
                      <a:r>
                        <a:rPr lang="en-US" sz="900" dirty="0" smtClean="0"/>
                        <a:t>Develop Team Roster</a:t>
                      </a:r>
                      <a:r>
                        <a:rPr lang="en-US" sz="900" baseline="0" dirty="0" smtClean="0"/>
                        <a:t> – roles &amp; responsibilities</a:t>
                      </a:r>
                      <a:endParaRPr lang="en-US" sz="900" dirty="0" smtClean="0"/>
                    </a:p>
                  </a:txBody>
                  <a:tcPr/>
                </a:tc>
                <a:tc>
                  <a:txBody>
                    <a:bodyPr/>
                    <a:lstStyle/>
                    <a:p>
                      <a:r>
                        <a:rPr lang="en-US" sz="900" dirty="0" smtClean="0"/>
                        <a:t>DMs</a:t>
                      </a:r>
                      <a:endParaRPr lang="en-US" sz="900" dirty="0"/>
                    </a:p>
                  </a:txBody>
                  <a:tcPr/>
                </a:tc>
                <a:tc>
                  <a:txBody>
                    <a:bodyPr/>
                    <a:lstStyle/>
                    <a:p>
                      <a:endParaRPr lang="en-US" sz="900" dirty="0"/>
                    </a:p>
                  </a:txBody>
                  <a:tcPr/>
                </a:tc>
              </a:tr>
              <a:tr h="370840">
                <a:tc>
                  <a:txBody>
                    <a:bodyPr/>
                    <a:lstStyle/>
                    <a:p>
                      <a:r>
                        <a:rPr lang="en-US" sz="900" dirty="0" smtClean="0"/>
                        <a:t>Develop Communication Plan</a:t>
                      </a:r>
                      <a:endParaRPr lang="en-US" sz="900" dirty="0"/>
                    </a:p>
                  </a:txBody>
                  <a:tcPr/>
                </a:tc>
                <a:tc>
                  <a:txBody>
                    <a:bodyPr/>
                    <a:lstStyle/>
                    <a:p>
                      <a:r>
                        <a:rPr lang="en-US" sz="900" dirty="0" smtClean="0"/>
                        <a:t>DMs</a:t>
                      </a:r>
                      <a:endParaRPr lang="en-US" sz="900" dirty="0"/>
                    </a:p>
                  </a:txBody>
                  <a:tcPr/>
                </a:tc>
                <a:tc>
                  <a:txBody>
                    <a:bodyPr/>
                    <a:lstStyle/>
                    <a:p>
                      <a:endParaRPr lang="en-US" sz="900" dirty="0"/>
                    </a:p>
                  </a:txBody>
                  <a:tcPr/>
                </a:tc>
              </a:tr>
              <a:tr h="370840">
                <a:tc>
                  <a:txBody>
                    <a:bodyPr/>
                    <a:lstStyle/>
                    <a:p>
                      <a:r>
                        <a:rPr lang="en-US" sz="900" dirty="0" smtClean="0"/>
                        <a:t>Further Define Risk Management</a:t>
                      </a:r>
                      <a:r>
                        <a:rPr lang="en-US" sz="900" baseline="0" dirty="0" smtClean="0"/>
                        <a:t> Plan </a:t>
                      </a:r>
                      <a:endParaRPr lang="en-US" sz="900" dirty="0"/>
                    </a:p>
                  </a:txBody>
                  <a:tcPr/>
                </a:tc>
                <a:tc>
                  <a:txBody>
                    <a:bodyPr/>
                    <a:lstStyle/>
                    <a:p>
                      <a:r>
                        <a:rPr lang="en-US" sz="900" dirty="0" smtClean="0"/>
                        <a:t>DMs</a:t>
                      </a:r>
                      <a:endParaRPr lang="en-US" sz="900" dirty="0"/>
                    </a:p>
                  </a:txBody>
                  <a:tcPr/>
                </a:tc>
                <a:tc>
                  <a:txBody>
                    <a:bodyPr/>
                    <a:lstStyle/>
                    <a:p>
                      <a:r>
                        <a:rPr lang="en-US" sz="900" dirty="0" smtClean="0"/>
                        <a:t>Utilize</a:t>
                      </a:r>
                      <a:r>
                        <a:rPr lang="en-US" sz="900" baseline="0" dirty="0" smtClean="0"/>
                        <a:t> IMO Risk Management Plan</a:t>
                      </a:r>
                      <a:endParaRPr lang="en-US" sz="900" dirty="0"/>
                    </a:p>
                  </a:txBody>
                  <a:tcPr/>
                </a:tc>
              </a:tr>
            </a:tbl>
          </a:graphicData>
        </a:graphic>
      </p:graphicFrame>
    </p:spTree>
    <p:extLst>
      <p:ext uri="{BB962C8B-B14F-4D97-AF65-F5344CB8AC3E}">
        <p14:creationId xmlns:p14="http://schemas.microsoft.com/office/powerpoint/2010/main" val="2084157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2</a:t>
            </a:fld>
            <a:endParaRPr lang="en-US" dirty="0">
              <a:solidFill>
                <a:schemeClr val="bg1"/>
              </a:solidFill>
            </a:endParaRPr>
          </a:p>
        </p:txBody>
      </p:sp>
      <p:sp>
        <p:nvSpPr>
          <p:cNvPr id="3" name="Title 2"/>
          <p:cNvSpPr>
            <a:spLocks noGrp="1"/>
          </p:cNvSpPr>
          <p:nvPr>
            <p:ph type="title"/>
          </p:nvPr>
        </p:nvSpPr>
        <p:spPr/>
        <p:txBody>
          <a:bodyPr/>
          <a:lstStyle/>
          <a:p>
            <a:r>
              <a:rPr lang="en-US" b="0" dirty="0" smtClean="0"/>
              <a:t>Housekeeping</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65874029"/>
              </p:ext>
            </p:extLst>
          </p:nvPr>
        </p:nvGraphicFramePr>
        <p:xfrm>
          <a:off x="485713" y="1185334"/>
          <a:ext cx="8472019" cy="4470399"/>
        </p:xfrm>
        <a:graphic>
          <a:graphicData uri="http://schemas.openxmlformats.org/drawingml/2006/table">
            <a:tbl>
              <a:tblPr/>
              <a:tblGrid>
                <a:gridCol w="8472019"/>
              </a:tblGrid>
              <a:tr h="4470399">
                <a:tc>
                  <a:txBody>
                    <a:bodyPr/>
                    <a:lstStyle/>
                    <a:p>
                      <a:pPr marL="285750" indent="-285750">
                        <a:buFont typeface="Arial" panose="020B0604020202020204" pitchFamily="34" charset="0"/>
                        <a:buChar char="•"/>
                      </a:pPr>
                      <a:r>
                        <a:rPr lang="en-US" dirty="0" smtClean="0">
                          <a:solidFill>
                            <a:schemeClr val="tx1"/>
                          </a:solidFill>
                          <a:effectLst/>
                        </a:rPr>
                        <a:t>Please mute</a:t>
                      </a:r>
                      <a:r>
                        <a:rPr lang="en-US" baseline="0" dirty="0" smtClean="0">
                          <a:solidFill>
                            <a:schemeClr val="tx1"/>
                          </a:solidFill>
                          <a:effectLst/>
                        </a:rPr>
                        <a:t> your lines if you are not speaking to avoid background noise.</a:t>
                      </a:r>
                    </a:p>
                    <a:p>
                      <a:pPr marL="285750" indent="-285750">
                        <a:buFont typeface="Arial" panose="020B0604020202020204" pitchFamily="34" charset="0"/>
                        <a:buChar char="•"/>
                      </a:pPr>
                      <a:endParaRPr lang="en-US" baseline="0" dirty="0" smtClean="0">
                        <a:solidFill>
                          <a:schemeClr val="tx1"/>
                        </a:solidFill>
                        <a:effectLst/>
                      </a:endParaRPr>
                    </a:p>
                    <a:p>
                      <a:pPr marL="285750" indent="-285750">
                        <a:buFont typeface="Arial" panose="020B0604020202020204" pitchFamily="34" charset="0"/>
                        <a:buChar char="•"/>
                      </a:pPr>
                      <a:r>
                        <a:rPr lang="en-US" baseline="0" dirty="0" smtClean="0">
                          <a:solidFill>
                            <a:schemeClr val="tx1"/>
                          </a:solidFill>
                          <a:effectLst/>
                        </a:rPr>
                        <a:t>Please announce yourself and your area before speaking.</a:t>
                      </a:r>
                    </a:p>
                    <a:p>
                      <a:pPr marL="285750" indent="-285750">
                        <a:buFont typeface="Arial" panose="020B0604020202020204" pitchFamily="34" charset="0"/>
                        <a:buChar char="•"/>
                      </a:pPr>
                      <a:endParaRPr lang="en-US" baseline="0" dirty="0" smtClean="0">
                        <a:solidFill>
                          <a:schemeClr val="tx1"/>
                        </a:solidFill>
                        <a:effectLst/>
                      </a:endParaRPr>
                    </a:p>
                    <a:p>
                      <a:pPr marL="285750" indent="-285750">
                        <a:buFont typeface="Arial" panose="020B0604020202020204" pitchFamily="34" charset="0"/>
                        <a:buChar char="•"/>
                      </a:pPr>
                      <a:r>
                        <a:rPr lang="en-US" baseline="0" dirty="0" smtClean="0">
                          <a:solidFill>
                            <a:schemeClr val="tx1"/>
                          </a:solidFill>
                          <a:effectLst/>
                        </a:rPr>
                        <a:t>Please do not place the call on hold.</a:t>
                      </a:r>
                      <a:endParaRPr lang="en-US" dirty="0">
                        <a:solidFill>
                          <a:schemeClr val="tx1"/>
                        </a:solidFill>
                        <a:effectLst/>
                      </a:endParaRPr>
                    </a:p>
                  </a:txBody>
                  <a:tcPr marL="0" marR="0" marT="38100" marB="38100">
                    <a:lnL>
                      <a:noFill/>
                    </a:lnL>
                    <a:lnR>
                      <a:noFill/>
                    </a:lnR>
                    <a:lnT>
                      <a:noFill/>
                    </a:lnT>
                    <a:lnB>
                      <a:noFill/>
                    </a:lnB>
                  </a:tcPr>
                </a:tc>
              </a:tr>
            </a:tbl>
          </a:graphicData>
        </a:graphic>
      </p:graphicFrame>
    </p:spTree>
    <p:extLst>
      <p:ext uri="{BB962C8B-B14F-4D97-AF65-F5344CB8AC3E}">
        <p14:creationId xmlns:p14="http://schemas.microsoft.com/office/powerpoint/2010/main" val="2477394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20</a:t>
            </a:fld>
            <a:endParaRPr lang="en-US" dirty="0">
              <a:solidFill>
                <a:schemeClr val="bg1"/>
              </a:solidFill>
            </a:endParaRPr>
          </a:p>
        </p:txBody>
      </p:sp>
      <p:sp>
        <p:nvSpPr>
          <p:cNvPr id="3" name="Title 2"/>
          <p:cNvSpPr>
            <a:spLocks noGrp="1"/>
          </p:cNvSpPr>
          <p:nvPr>
            <p:ph type="title"/>
          </p:nvPr>
        </p:nvSpPr>
        <p:spPr/>
        <p:txBody>
          <a:bodyPr/>
          <a:lstStyle/>
          <a:p>
            <a:r>
              <a:rPr lang="en-US" b="0" dirty="0" smtClean="0"/>
              <a:t>Next Steps - continued</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878705563"/>
              </p:ext>
            </p:extLst>
          </p:nvPr>
        </p:nvGraphicFramePr>
        <p:xfrm>
          <a:off x="396876" y="1073648"/>
          <a:ext cx="8512139" cy="2225040"/>
        </p:xfrm>
        <a:graphic>
          <a:graphicData uri="http://schemas.openxmlformats.org/drawingml/2006/table">
            <a:tbl>
              <a:tblPr firstRow="1" bandRow="1">
                <a:tableStyleId>{69012ECD-51FC-41F1-AA8D-1B2483CD663E}</a:tableStyleId>
              </a:tblPr>
              <a:tblGrid>
                <a:gridCol w="3351225"/>
                <a:gridCol w="1680575"/>
                <a:gridCol w="3480339"/>
              </a:tblGrid>
              <a:tr h="370840">
                <a:tc>
                  <a:txBody>
                    <a:bodyPr/>
                    <a:lstStyle/>
                    <a:p>
                      <a:r>
                        <a:rPr lang="en-US" sz="900" dirty="0" smtClean="0"/>
                        <a:t>Description</a:t>
                      </a:r>
                      <a:endParaRPr lang="en-US" sz="900" dirty="0"/>
                    </a:p>
                  </a:txBody>
                  <a:tcPr/>
                </a:tc>
                <a:tc>
                  <a:txBody>
                    <a:bodyPr/>
                    <a:lstStyle/>
                    <a:p>
                      <a:r>
                        <a:rPr lang="en-US" sz="900" dirty="0" smtClean="0"/>
                        <a:t>Ownership</a:t>
                      </a:r>
                      <a:endParaRPr lang="en-US" sz="900" dirty="0"/>
                    </a:p>
                  </a:txBody>
                  <a:tcPr/>
                </a:tc>
                <a:tc>
                  <a:txBody>
                    <a:bodyPr/>
                    <a:lstStyle/>
                    <a:p>
                      <a:r>
                        <a:rPr lang="en-US" sz="900" dirty="0" smtClean="0"/>
                        <a:t>Notes</a:t>
                      </a:r>
                      <a:endParaRPr lang="en-US" sz="900" dirty="0"/>
                    </a:p>
                  </a:txBody>
                  <a:tcPr/>
                </a:tc>
              </a:tr>
              <a:tr h="370840">
                <a:tc>
                  <a:txBody>
                    <a:bodyPr/>
                    <a:lstStyle/>
                    <a:p>
                      <a:pPr marL="0" marR="0" lvl="0" indent="0" algn="l" defTabSz="914430" rtl="0" eaLnBrk="1" fontAlgn="auto" latinLnBrk="0" hangingPunct="1">
                        <a:lnSpc>
                          <a:spcPct val="100000"/>
                        </a:lnSpc>
                        <a:spcBef>
                          <a:spcPts val="0"/>
                        </a:spcBef>
                        <a:spcAft>
                          <a:spcPts val="0"/>
                        </a:spcAft>
                        <a:buClrTx/>
                        <a:buSzTx/>
                        <a:buFontTx/>
                        <a:buNone/>
                        <a:tabLst/>
                        <a:defRPr/>
                      </a:pPr>
                      <a:r>
                        <a:rPr lang="en-US" sz="900" dirty="0" smtClean="0"/>
                        <a:t>Spin Up</a:t>
                      </a:r>
                      <a:r>
                        <a:rPr lang="en-US" sz="900" baseline="0" dirty="0" smtClean="0"/>
                        <a:t> Individual Team Meetings </a:t>
                      </a:r>
                      <a:endParaRPr lang="en-US" sz="900" dirty="0" smtClean="0"/>
                    </a:p>
                  </a:txBody>
                  <a:tcPr/>
                </a:tc>
                <a:tc>
                  <a:txBody>
                    <a:bodyPr/>
                    <a:lstStyle/>
                    <a:p>
                      <a:pPr marL="0" marR="0" lvl="0" indent="0" algn="l" defTabSz="914430" rtl="0" eaLnBrk="1" fontAlgn="auto" latinLnBrk="0" hangingPunct="1">
                        <a:lnSpc>
                          <a:spcPct val="100000"/>
                        </a:lnSpc>
                        <a:spcBef>
                          <a:spcPts val="0"/>
                        </a:spcBef>
                        <a:spcAft>
                          <a:spcPts val="0"/>
                        </a:spcAft>
                        <a:buClrTx/>
                        <a:buSzTx/>
                        <a:buFontTx/>
                        <a:buNone/>
                        <a:tabLst/>
                        <a:defRPr/>
                      </a:pPr>
                      <a:r>
                        <a:rPr lang="en-US" sz="900" dirty="0" smtClean="0"/>
                        <a:t>DMs</a:t>
                      </a:r>
                    </a:p>
                  </a:txBody>
                  <a:tcPr/>
                </a:tc>
                <a:tc>
                  <a:txBody>
                    <a:bodyPr/>
                    <a:lstStyle/>
                    <a:p>
                      <a:pPr marL="0" marR="0" lvl="0" indent="0" algn="l" defTabSz="914430" rtl="0" eaLnBrk="1" fontAlgn="auto" latinLnBrk="0" hangingPunct="1">
                        <a:lnSpc>
                          <a:spcPct val="100000"/>
                        </a:lnSpc>
                        <a:spcBef>
                          <a:spcPts val="0"/>
                        </a:spcBef>
                        <a:spcAft>
                          <a:spcPts val="0"/>
                        </a:spcAft>
                        <a:buClrTx/>
                        <a:buSzTx/>
                        <a:buFontTx/>
                        <a:buNone/>
                        <a:tabLst/>
                        <a:defRPr/>
                      </a:pPr>
                      <a:r>
                        <a:rPr lang="en-US" sz="900" dirty="0" smtClean="0"/>
                        <a:t>Meetings will be will each development team (once identified) to make sure</a:t>
                      </a:r>
                      <a:r>
                        <a:rPr lang="en-US" sz="900" baseline="0" dirty="0" smtClean="0"/>
                        <a:t> there are no pending questions</a:t>
                      </a:r>
                    </a:p>
                  </a:txBody>
                  <a:tcPr/>
                </a:tc>
              </a:tr>
              <a:tr h="370840">
                <a:tc>
                  <a:txBody>
                    <a:bodyPr/>
                    <a:lstStyle/>
                    <a:p>
                      <a:r>
                        <a:rPr lang="en-US" sz="900" dirty="0" smtClean="0"/>
                        <a:t>Schedule</a:t>
                      </a:r>
                      <a:r>
                        <a:rPr lang="en-US" sz="900" baseline="0" dirty="0" smtClean="0"/>
                        <a:t> weekly status meeting w/IT Leads</a:t>
                      </a:r>
                      <a:endParaRPr lang="en-US" sz="900" dirty="0"/>
                    </a:p>
                  </a:txBody>
                  <a:tcPr/>
                </a:tc>
                <a:tc>
                  <a:txBody>
                    <a:bodyPr/>
                    <a:lstStyle/>
                    <a:p>
                      <a:pPr marL="0" marR="0" lvl="0" indent="0" algn="l" defTabSz="914430" rtl="0" eaLnBrk="1" fontAlgn="auto" latinLnBrk="0" hangingPunct="1">
                        <a:lnSpc>
                          <a:spcPct val="100000"/>
                        </a:lnSpc>
                        <a:spcBef>
                          <a:spcPts val="0"/>
                        </a:spcBef>
                        <a:spcAft>
                          <a:spcPts val="0"/>
                        </a:spcAft>
                        <a:buClrTx/>
                        <a:buSzTx/>
                        <a:buFontTx/>
                        <a:buNone/>
                        <a:tabLst/>
                        <a:defRPr/>
                      </a:pPr>
                      <a:r>
                        <a:rPr lang="en-US" sz="900" dirty="0" smtClean="0"/>
                        <a:t>DMs</a:t>
                      </a:r>
                    </a:p>
                  </a:txBody>
                  <a:tcPr/>
                </a:tc>
                <a:tc>
                  <a:txBody>
                    <a:bodyPr/>
                    <a:lstStyle/>
                    <a:p>
                      <a:endParaRPr lang="en-US" sz="900" baseline="0" dirty="0" smtClean="0"/>
                    </a:p>
                  </a:txBody>
                  <a:tcPr/>
                </a:tc>
              </a:tr>
              <a:tr h="370840">
                <a:tc>
                  <a:txBody>
                    <a:bodyPr/>
                    <a:lstStyle/>
                    <a:p>
                      <a:r>
                        <a:rPr lang="en-US" sz="900" dirty="0" smtClean="0"/>
                        <a:t>Creation</a:t>
                      </a:r>
                      <a:r>
                        <a:rPr lang="en-US" sz="900" baseline="0" dirty="0" smtClean="0"/>
                        <a:t> of </a:t>
                      </a:r>
                      <a:r>
                        <a:rPr lang="en-US" sz="900" dirty="0" smtClean="0"/>
                        <a:t>Status Report/APM</a:t>
                      </a:r>
                      <a:r>
                        <a:rPr lang="en-US" sz="900" baseline="0" dirty="0" smtClean="0"/>
                        <a:t> Score Card </a:t>
                      </a:r>
                      <a:endParaRPr lang="en-US" sz="900" dirty="0"/>
                    </a:p>
                  </a:txBody>
                  <a:tcPr/>
                </a:tc>
                <a:tc>
                  <a:txBody>
                    <a:bodyPr/>
                    <a:lstStyle/>
                    <a:p>
                      <a:pPr marL="0" marR="0" lvl="0" indent="0" algn="l" defTabSz="914430" rtl="0" eaLnBrk="1" fontAlgn="auto" latinLnBrk="0" hangingPunct="1">
                        <a:lnSpc>
                          <a:spcPct val="100000"/>
                        </a:lnSpc>
                        <a:spcBef>
                          <a:spcPts val="0"/>
                        </a:spcBef>
                        <a:spcAft>
                          <a:spcPts val="0"/>
                        </a:spcAft>
                        <a:buClrTx/>
                        <a:buSzTx/>
                        <a:buFontTx/>
                        <a:buNone/>
                        <a:tabLst/>
                        <a:defRPr/>
                      </a:pPr>
                      <a:r>
                        <a:rPr lang="en-US" sz="900" dirty="0" smtClean="0"/>
                        <a:t>DMs</a:t>
                      </a:r>
                    </a:p>
                  </a:txBody>
                  <a:tcPr/>
                </a:tc>
                <a:tc>
                  <a:txBody>
                    <a:bodyPr/>
                    <a:lstStyle/>
                    <a:p>
                      <a:endParaRPr lang="en-US" sz="900" baseline="0" dirty="0" smtClean="0"/>
                    </a:p>
                  </a:txBody>
                  <a:tcPr/>
                </a:tc>
              </a:tr>
              <a:tr h="370840">
                <a:tc>
                  <a:txBody>
                    <a:bodyPr/>
                    <a:lstStyle/>
                    <a:p>
                      <a:pPr marL="0" marR="0" lvl="0" indent="0" algn="l" defTabSz="914430" rtl="0" eaLnBrk="1" fontAlgn="auto" latinLnBrk="0" hangingPunct="1">
                        <a:lnSpc>
                          <a:spcPct val="100000"/>
                        </a:lnSpc>
                        <a:spcBef>
                          <a:spcPts val="0"/>
                        </a:spcBef>
                        <a:spcAft>
                          <a:spcPts val="0"/>
                        </a:spcAft>
                        <a:buClrTx/>
                        <a:buSzTx/>
                        <a:buFontTx/>
                        <a:buNone/>
                        <a:tabLst/>
                        <a:defRPr/>
                      </a:pPr>
                      <a:r>
                        <a:rPr lang="en-US" sz="900" dirty="0" smtClean="0"/>
                        <a:t>Develop SNS</a:t>
                      </a:r>
                      <a:r>
                        <a:rPr lang="en-US" sz="900" baseline="0" dirty="0" smtClean="0"/>
                        <a:t> Delivery Plan</a:t>
                      </a:r>
                      <a:endParaRPr lang="en-US" sz="900" dirty="0" smtClean="0"/>
                    </a:p>
                  </a:txBody>
                  <a:tcPr/>
                </a:tc>
                <a:tc>
                  <a:txBody>
                    <a:bodyPr/>
                    <a:lstStyle/>
                    <a:p>
                      <a:pPr marL="0" marR="0" lvl="0" indent="0" algn="l" defTabSz="914430" rtl="0" eaLnBrk="1" fontAlgn="auto" latinLnBrk="0" hangingPunct="1">
                        <a:lnSpc>
                          <a:spcPct val="100000"/>
                        </a:lnSpc>
                        <a:spcBef>
                          <a:spcPts val="0"/>
                        </a:spcBef>
                        <a:spcAft>
                          <a:spcPts val="0"/>
                        </a:spcAft>
                        <a:buClrTx/>
                        <a:buSzTx/>
                        <a:buFontTx/>
                        <a:buNone/>
                        <a:tabLst/>
                        <a:defRPr/>
                      </a:pPr>
                      <a:r>
                        <a:rPr lang="en-US" sz="900" dirty="0" smtClean="0"/>
                        <a:t>IT-CAM,</a:t>
                      </a:r>
                      <a:r>
                        <a:rPr lang="en-US" sz="900" baseline="0" dirty="0" smtClean="0"/>
                        <a:t> DMs, IDO, Solution Architect</a:t>
                      </a:r>
                      <a:endParaRPr lang="en-US" sz="900" dirty="0" smtClean="0"/>
                    </a:p>
                  </a:txBody>
                  <a:tcPr/>
                </a:tc>
                <a:tc>
                  <a:txBody>
                    <a:bodyPr/>
                    <a:lstStyle/>
                    <a:p>
                      <a:endParaRPr lang="en-US" sz="900" dirty="0"/>
                    </a:p>
                  </a:txBody>
                  <a:tcPr/>
                </a:tc>
              </a:tr>
              <a:tr h="370840">
                <a:tc>
                  <a:txBody>
                    <a:bodyPr/>
                    <a:lstStyle/>
                    <a:p>
                      <a:pPr marL="0" marR="0" lvl="0" indent="0" algn="l" defTabSz="914430" rtl="0" eaLnBrk="1" fontAlgn="auto" latinLnBrk="0" hangingPunct="1">
                        <a:lnSpc>
                          <a:spcPct val="100000"/>
                        </a:lnSpc>
                        <a:spcBef>
                          <a:spcPts val="0"/>
                        </a:spcBef>
                        <a:spcAft>
                          <a:spcPts val="0"/>
                        </a:spcAft>
                        <a:buClrTx/>
                        <a:buSzTx/>
                        <a:buFontTx/>
                        <a:buNone/>
                        <a:tabLst/>
                        <a:defRPr/>
                      </a:pPr>
                      <a:r>
                        <a:rPr lang="en-US" sz="900" dirty="0" smtClean="0"/>
                        <a:t>Develop</a:t>
                      </a:r>
                      <a:r>
                        <a:rPr lang="en-US" sz="900" baseline="0" dirty="0" smtClean="0"/>
                        <a:t> development plan w/LCT</a:t>
                      </a:r>
                      <a:endParaRPr lang="en-US" sz="900" dirty="0" smtClean="0"/>
                    </a:p>
                  </a:txBody>
                  <a:tcPr/>
                </a:tc>
                <a:tc>
                  <a:txBody>
                    <a:bodyPr/>
                    <a:lstStyle/>
                    <a:p>
                      <a:pPr marL="0" marR="0" lvl="0" indent="0" algn="l" defTabSz="914430" rtl="0" eaLnBrk="1" fontAlgn="auto" latinLnBrk="0" hangingPunct="1">
                        <a:lnSpc>
                          <a:spcPct val="100000"/>
                        </a:lnSpc>
                        <a:spcBef>
                          <a:spcPts val="0"/>
                        </a:spcBef>
                        <a:spcAft>
                          <a:spcPts val="0"/>
                        </a:spcAft>
                        <a:buClrTx/>
                        <a:buSzTx/>
                        <a:buFontTx/>
                        <a:buNone/>
                        <a:tabLst/>
                        <a:defRPr/>
                      </a:pPr>
                      <a:r>
                        <a:rPr lang="en-US" sz="900" dirty="0" smtClean="0"/>
                        <a:t>IT-CAM,</a:t>
                      </a:r>
                      <a:r>
                        <a:rPr lang="en-US" sz="900" baseline="0" dirty="0" smtClean="0"/>
                        <a:t> DMs, IDO, Solution Architect</a:t>
                      </a:r>
                      <a:endParaRPr lang="en-US" sz="900" dirty="0" smtClean="0"/>
                    </a:p>
                  </a:txBody>
                  <a:tcPr/>
                </a:tc>
                <a:tc>
                  <a:txBody>
                    <a:bodyPr/>
                    <a:lstStyle/>
                    <a:p>
                      <a:endParaRPr lang="en-US" sz="900" baseline="0" dirty="0" smtClean="0"/>
                    </a:p>
                  </a:txBody>
                  <a:tcPr/>
                </a:tc>
              </a:tr>
            </a:tbl>
          </a:graphicData>
        </a:graphic>
      </p:graphicFrame>
    </p:spTree>
    <p:extLst>
      <p:ext uri="{BB962C8B-B14F-4D97-AF65-F5344CB8AC3E}">
        <p14:creationId xmlns:p14="http://schemas.microsoft.com/office/powerpoint/2010/main" val="33763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21</a:t>
            </a:fld>
            <a:endParaRPr lang="en-US" dirty="0">
              <a:solidFill>
                <a:schemeClr val="bg1"/>
              </a:solidFill>
            </a:endParaRPr>
          </a:p>
        </p:txBody>
      </p:sp>
      <p:sp>
        <p:nvSpPr>
          <p:cNvPr id="3" name="Title 2"/>
          <p:cNvSpPr>
            <a:spLocks noGrp="1"/>
          </p:cNvSpPr>
          <p:nvPr>
            <p:ph type="title"/>
          </p:nvPr>
        </p:nvSpPr>
        <p:spPr/>
        <p:txBody>
          <a:bodyPr/>
          <a:lstStyle/>
          <a:p>
            <a:r>
              <a:rPr lang="en-US" b="0" dirty="0" smtClean="0"/>
              <a:t>Communication Plan (Meetings)*</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8" name="TextBox 7"/>
          <p:cNvSpPr txBox="1"/>
          <p:nvPr/>
        </p:nvSpPr>
        <p:spPr>
          <a:xfrm>
            <a:off x="298777" y="6172386"/>
            <a:ext cx="7322660" cy="300082"/>
          </a:xfrm>
          <a:prstGeom prst="rect">
            <a:avLst/>
          </a:prstGeom>
          <a:noFill/>
        </p:spPr>
        <p:txBody>
          <a:bodyPr wrap="square" rtlCol="0">
            <a:spAutoFit/>
          </a:bodyPr>
          <a:lstStyle/>
          <a:p>
            <a:r>
              <a:rPr lang="en-US" sz="1350" dirty="0" smtClean="0"/>
              <a:t>*Further details to be developed with IT Teams</a:t>
            </a:r>
          </a:p>
        </p:txBody>
      </p:sp>
      <p:graphicFrame>
        <p:nvGraphicFramePr>
          <p:cNvPr id="9" name="Table 8"/>
          <p:cNvGraphicFramePr>
            <a:graphicFrameLocks noGrp="1"/>
          </p:cNvGraphicFramePr>
          <p:nvPr>
            <p:extLst>
              <p:ext uri="{D42A27DB-BD31-4B8C-83A1-F6EECF244321}">
                <p14:modId xmlns:p14="http://schemas.microsoft.com/office/powerpoint/2010/main" val="1573479389"/>
              </p:ext>
            </p:extLst>
          </p:nvPr>
        </p:nvGraphicFramePr>
        <p:xfrm>
          <a:off x="396876" y="1039552"/>
          <a:ext cx="8245011" cy="4754880"/>
        </p:xfrm>
        <a:graphic>
          <a:graphicData uri="http://schemas.openxmlformats.org/drawingml/2006/table">
            <a:tbl>
              <a:tblPr firstRow="1" bandRow="1">
                <a:tableStyleId>{69012ECD-51FC-41F1-AA8D-1B2483CD663E}</a:tableStyleId>
              </a:tblPr>
              <a:tblGrid>
                <a:gridCol w="1031850"/>
                <a:gridCol w="1030451"/>
                <a:gridCol w="1030451"/>
                <a:gridCol w="1030453"/>
                <a:gridCol w="1030453"/>
                <a:gridCol w="1030451"/>
                <a:gridCol w="1030451"/>
                <a:gridCol w="1030451"/>
              </a:tblGrid>
              <a:tr h="0">
                <a:tc>
                  <a:txBody>
                    <a:bodyPr/>
                    <a:lstStyle/>
                    <a:p>
                      <a:r>
                        <a:rPr lang="en-US" sz="900" dirty="0" smtClean="0"/>
                        <a:t>Work Streams</a:t>
                      </a:r>
                      <a:endParaRPr lang="en-US" sz="900" dirty="0"/>
                    </a:p>
                  </a:txBody>
                  <a:tcPr/>
                </a:tc>
                <a:tc>
                  <a:txBody>
                    <a:bodyPr/>
                    <a:lstStyle/>
                    <a:p>
                      <a:r>
                        <a:rPr lang="en-US" sz="900" dirty="0" smtClean="0"/>
                        <a:t>Meeting Name</a:t>
                      </a:r>
                      <a:endParaRPr lang="en-US" sz="900" dirty="0"/>
                    </a:p>
                  </a:txBody>
                  <a:tcPr/>
                </a:tc>
                <a:tc>
                  <a:txBody>
                    <a:bodyPr/>
                    <a:lstStyle/>
                    <a:p>
                      <a:r>
                        <a:rPr lang="en-US" sz="900" dirty="0" smtClean="0"/>
                        <a:t>Agenda</a:t>
                      </a:r>
                      <a:endParaRPr lang="en-US" sz="900" dirty="0"/>
                    </a:p>
                  </a:txBody>
                  <a:tcPr/>
                </a:tc>
                <a:tc>
                  <a:txBody>
                    <a:bodyPr/>
                    <a:lstStyle/>
                    <a:p>
                      <a:r>
                        <a:rPr lang="en-US" sz="900" dirty="0" smtClean="0"/>
                        <a:t>Participants</a:t>
                      </a:r>
                      <a:endParaRPr lang="en-US" sz="900" dirty="0"/>
                    </a:p>
                  </a:txBody>
                  <a:tcPr/>
                </a:tc>
                <a:tc>
                  <a:txBody>
                    <a:bodyPr/>
                    <a:lstStyle/>
                    <a:p>
                      <a:r>
                        <a:rPr lang="en-US" sz="900" dirty="0" smtClean="0"/>
                        <a:t>Ownership</a:t>
                      </a:r>
                      <a:endParaRPr lang="en-US" sz="900" dirty="0"/>
                    </a:p>
                  </a:txBody>
                  <a:tcPr/>
                </a:tc>
                <a:tc>
                  <a:txBody>
                    <a:bodyPr/>
                    <a:lstStyle/>
                    <a:p>
                      <a:r>
                        <a:rPr lang="en-US" sz="900" dirty="0" smtClean="0"/>
                        <a:t>Frequency</a:t>
                      </a:r>
                      <a:endParaRPr lang="en-US" sz="900" dirty="0"/>
                    </a:p>
                  </a:txBody>
                  <a:tcPr/>
                </a:tc>
                <a:tc>
                  <a:txBody>
                    <a:bodyPr/>
                    <a:lstStyle/>
                    <a:p>
                      <a:r>
                        <a:rPr lang="en-US" sz="900" dirty="0" smtClean="0"/>
                        <a:t>Facilitator/Scribe</a:t>
                      </a:r>
                      <a:endParaRPr lang="en-US" sz="900" dirty="0"/>
                    </a:p>
                  </a:txBody>
                  <a:tcPr/>
                </a:tc>
                <a:tc>
                  <a:txBody>
                    <a:bodyPr/>
                    <a:lstStyle/>
                    <a:p>
                      <a:r>
                        <a:rPr lang="en-US" sz="900" dirty="0" smtClean="0"/>
                        <a:t>Meeting Notes Sender</a:t>
                      </a:r>
                      <a:endParaRPr lang="en-US" sz="900" dirty="0"/>
                    </a:p>
                  </a:txBody>
                  <a:tcPr/>
                </a:tc>
              </a:tr>
              <a:tr h="370840">
                <a:tc>
                  <a:txBody>
                    <a:bodyPr/>
                    <a:lstStyle/>
                    <a:p>
                      <a:pPr algn="ctr"/>
                      <a:r>
                        <a:rPr lang="en-US" sz="1100" b="0" i="0" u="none" strike="noStrike" dirty="0" smtClean="0">
                          <a:solidFill>
                            <a:srgbClr val="000000"/>
                          </a:solidFill>
                          <a:effectLst/>
                          <a:latin typeface="+mn-lt"/>
                        </a:rPr>
                        <a:t>SNS</a:t>
                      </a:r>
                      <a:endParaRPr lang="en-US" sz="1100" dirty="0">
                        <a:latin typeface="+mn-lt"/>
                      </a:endParaRPr>
                    </a:p>
                  </a:txBody>
                  <a:tcPr/>
                </a:tc>
                <a:tc>
                  <a:txBody>
                    <a:bodyPr/>
                    <a:lstStyle/>
                    <a:p>
                      <a:pPr marL="0" algn="ctr" defTabSz="914430" rtl="0" eaLnBrk="1" fontAlgn="ctr" latinLnBrk="0" hangingPunct="1"/>
                      <a:r>
                        <a:rPr lang="en-US" sz="1100" kern="1200" dirty="0" smtClean="0">
                          <a:solidFill>
                            <a:schemeClr val="tx1"/>
                          </a:solidFill>
                          <a:latin typeface="+mn-lt"/>
                          <a:ea typeface="+mn-ea"/>
                          <a:cs typeface="+mn-cs"/>
                        </a:rPr>
                        <a:t>Status Meeting </a:t>
                      </a:r>
                    </a:p>
                    <a:p>
                      <a:pPr marL="0" algn="ctr" defTabSz="914430" rtl="0" eaLnBrk="1" fontAlgn="ctr" latinLnBrk="0" hangingPunct="1"/>
                      <a:r>
                        <a:rPr lang="en-US" sz="1100" kern="1200" dirty="0" smtClean="0">
                          <a:solidFill>
                            <a:schemeClr val="tx1"/>
                          </a:solidFill>
                          <a:latin typeface="+mn-lt"/>
                          <a:ea typeface="+mn-ea"/>
                          <a:cs typeface="+mn-cs"/>
                        </a:rPr>
                        <a:t>(Business and IT)</a:t>
                      </a:r>
                      <a:endParaRPr lang="en-US" sz="1100" kern="1200" dirty="0">
                        <a:solidFill>
                          <a:schemeClr val="tx1"/>
                        </a:solidFill>
                        <a:latin typeface="+mn-lt"/>
                        <a:ea typeface="+mn-ea"/>
                        <a:cs typeface="+mn-cs"/>
                      </a:endParaRPr>
                    </a:p>
                  </a:txBody>
                  <a:tcPr/>
                </a:tc>
                <a:tc>
                  <a:txBody>
                    <a:bodyPr/>
                    <a:lstStyle/>
                    <a:p>
                      <a:pPr marL="0" marR="0" lvl="0" indent="0" algn="ctr" defTabSz="91443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Review Overall Status (Business, IT)</a:t>
                      </a:r>
                    </a:p>
                    <a:p>
                      <a:pPr algn="ctr"/>
                      <a:endParaRPr lang="en-US" sz="1100" dirty="0">
                        <a:latin typeface="+mn-lt"/>
                      </a:endParaRPr>
                    </a:p>
                  </a:txBody>
                  <a:tcPr/>
                </a:tc>
                <a:tc>
                  <a:txBody>
                    <a:bodyPr/>
                    <a:lstStyle/>
                    <a:p>
                      <a:pPr marL="0" marR="0" lvl="0" indent="0" algn="ctr" defTabSz="91443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DMs, IMO, Solution Architect, IT Team Leads, POs, Key Stakeholders</a:t>
                      </a:r>
                    </a:p>
                    <a:p>
                      <a:pPr algn="ctr"/>
                      <a:endParaRPr lang="en-US" sz="1100" dirty="0">
                        <a:latin typeface="+mn-lt"/>
                      </a:endParaRPr>
                    </a:p>
                  </a:txBody>
                  <a:tcPr/>
                </a:tc>
                <a:tc>
                  <a:txBody>
                    <a:bodyPr/>
                    <a:lstStyle/>
                    <a:p>
                      <a:pPr algn="ctr"/>
                      <a:r>
                        <a:rPr lang="en-US" sz="1100" dirty="0" smtClean="0">
                          <a:latin typeface="+mn-lt"/>
                        </a:rPr>
                        <a:t>DM</a:t>
                      </a:r>
                      <a:endParaRPr lang="en-US" sz="1100" dirty="0">
                        <a:latin typeface="+mn-lt"/>
                      </a:endParaRPr>
                    </a:p>
                  </a:txBody>
                  <a:tcPr/>
                </a:tc>
                <a:tc>
                  <a:txBody>
                    <a:bodyPr/>
                    <a:lstStyle/>
                    <a:p>
                      <a:pPr algn="ctr"/>
                      <a:r>
                        <a:rPr lang="en-US" sz="1100" dirty="0" smtClean="0">
                          <a:latin typeface="+mn-lt"/>
                        </a:rPr>
                        <a:t>Weekly</a:t>
                      </a:r>
                      <a:endParaRPr lang="en-US" sz="1100" dirty="0">
                        <a:latin typeface="+mn-lt"/>
                      </a:endParaRPr>
                    </a:p>
                  </a:txBody>
                  <a:tcPr/>
                </a:tc>
                <a:tc>
                  <a:txBody>
                    <a:bodyPr/>
                    <a:lstStyle/>
                    <a:p>
                      <a:pPr algn="ctr"/>
                      <a:r>
                        <a:rPr lang="en-US" sz="1100" dirty="0" smtClean="0">
                          <a:latin typeface="+mn-lt"/>
                        </a:rPr>
                        <a:t>DM</a:t>
                      </a:r>
                      <a:endParaRPr lang="en-US" sz="1100" dirty="0">
                        <a:latin typeface="+mn-lt"/>
                      </a:endParaRPr>
                    </a:p>
                  </a:txBody>
                  <a:tcPr/>
                </a:tc>
                <a:tc>
                  <a:txBody>
                    <a:bodyPr/>
                    <a:lstStyle/>
                    <a:p>
                      <a:pPr algn="ctr"/>
                      <a:r>
                        <a:rPr lang="en-US" sz="1100" dirty="0" smtClean="0">
                          <a:latin typeface="+mn-lt"/>
                        </a:rPr>
                        <a:t>DM</a:t>
                      </a:r>
                      <a:endParaRPr lang="en-US" sz="1100" dirty="0">
                        <a:latin typeface="+mn-lt"/>
                      </a:endParaRPr>
                    </a:p>
                  </a:txBody>
                  <a:tcPr/>
                </a:tc>
              </a:tr>
              <a:tr h="370840">
                <a:tc>
                  <a:txBody>
                    <a:bodyPr/>
                    <a:lstStyle/>
                    <a:p>
                      <a:pPr algn="ctr"/>
                      <a:r>
                        <a:rPr lang="en-US" sz="1100" dirty="0" smtClean="0">
                          <a:latin typeface="+mn-lt"/>
                        </a:rPr>
                        <a:t>SNS</a:t>
                      </a:r>
                      <a:endParaRPr lang="en-US" sz="1100" dirty="0">
                        <a:latin typeface="+mn-lt"/>
                      </a:endParaRPr>
                    </a:p>
                  </a:txBody>
                  <a:tcPr/>
                </a:tc>
                <a:tc>
                  <a:txBody>
                    <a:bodyPr/>
                    <a:lstStyle/>
                    <a:p>
                      <a:pPr marL="0" marR="0" lvl="0" indent="0" algn="ctr" defTabSz="91443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Risks &amp; Decision Log Review</a:t>
                      </a:r>
                    </a:p>
                    <a:p>
                      <a:pPr algn="ctr"/>
                      <a:endParaRPr lang="en-US" sz="1100" dirty="0">
                        <a:latin typeface="+mn-lt"/>
                      </a:endParaRPr>
                    </a:p>
                  </a:txBody>
                  <a:tcPr/>
                </a:tc>
                <a:tc>
                  <a:txBody>
                    <a:bodyPr/>
                    <a:lstStyle/>
                    <a:p>
                      <a:pPr marL="0" marR="0" lvl="0" indent="0" algn="ctr" defTabSz="91443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Review Risks &amp; Decisions to be made</a:t>
                      </a:r>
                    </a:p>
                    <a:p>
                      <a:pPr algn="ctr"/>
                      <a:endParaRPr lang="en-US" sz="1100" dirty="0">
                        <a:latin typeface="+mn-lt"/>
                      </a:endParaRPr>
                    </a:p>
                  </a:txBody>
                  <a:tcPr/>
                </a:tc>
                <a:tc>
                  <a:txBody>
                    <a:bodyPr/>
                    <a:lstStyle/>
                    <a:p>
                      <a:pPr marL="0" marR="0" lvl="0" indent="0" algn="ctr" defTabSz="91443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D</a:t>
                      </a:r>
                      <a:r>
                        <a:rPr lang="pl-PL" sz="1100" kern="1200" dirty="0" smtClean="0">
                          <a:solidFill>
                            <a:schemeClr val="tx1"/>
                          </a:solidFill>
                          <a:latin typeface="+mn-lt"/>
                          <a:ea typeface="+mn-ea"/>
                          <a:cs typeface="+mn-cs"/>
                        </a:rPr>
                        <a:t>M, SM, Tech. Lead, PO, SA(s)</a:t>
                      </a:r>
                    </a:p>
                    <a:p>
                      <a:pPr algn="ctr"/>
                      <a:endParaRPr lang="en-US" sz="1100" dirty="0">
                        <a:latin typeface="+mn-lt"/>
                      </a:endParaRPr>
                    </a:p>
                  </a:txBody>
                  <a:tcPr/>
                </a:tc>
                <a:tc>
                  <a:txBody>
                    <a:bodyPr/>
                    <a:lstStyle/>
                    <a:p>
                      <a:pPr algn="ctr"/>
                      <a:r>
                        <a:rPr lang="en-US" sz="1100" dirty="0" smtClean="0">
                          <a:latin typeface="+mn-lt"/>
                        </a:rPr>
                        <a:t>DM</a:t>
                      </a:r>
                      <a:endParaRPr lang="en-US" sz="1100" dirty="0">
                        <a:latin typeface="+mn-lt"/>
                      </a:endParaRPr>
                    </a:p>
                  </a:txBody>
                  <a:tcPr/>
                </a:tc>
                <a:tc>
                  <a:txBody>
                    <a:bodyPr/>
                    <a:lstStyle/>
                    <a:p>
                      <a:pPr algn="ctr"/>
                      <a:r>
                        <a:rPr lang="en-US" sz="1100" dirty="0" smtClean="0">
                          <a:latin typeface="+mn-lt"/>
                        </a:rPr>
                        <a:t>Weekly</a:t>
                      </a:r>
                      <a:endParaRPr lang="en-US" sz="1100" dirty="0">
                        <a:latin typeface="+mn-lt"/>
                      </a:endParaRPr>
                    </a:p>
                  </a:txBody>
                  <a:tcPr/>
                </a:tc>
                <a:tc>
                  <a:txBody>
                    <a:bodyPr/>
                    <a:lstStyle/>
                    <a:p>
                      <a:pPr algn="ctr"/>
                      <a:r>
                        <a:rPr lang="en-US" sz="1100" dirty="0" smtClean="0">
                          <a:latin typeface="+mn-lt"/>
                        </a:rPr>
                        <a:t>DM</a:t>
                      </a:r>
                      <a:endParaRPr lang="en-US" sz="1100" dirty="0">
                        <a:latin typeface="+mn-lt"/>
                      </a:endParaRPr>
                    </a:p>
                  </a:txBody>
                  <a:tcPr/>
                </a:tc>
                <a:tc>
                  <a:txBody>
                    <a:bodyPr/>
                    <a:lstStyle/>
                    <a:p>
                      <a:pPr algn="ctr"/>
                      <a:r>
                        <a:rPr lang="en-US" sz="1100" dirty="0" smtClean="0">
                          <a:latin typeface="+mn-lt"/>
                        </a:rPr>
                        <a:t>DM</a:t>
                      </a:r>
                      <a:endParaRPr lang="en-US" sz="1100" dirty="0">
                        <a:latin typeface="+mn-lt"/>
                      </a:endParaRPr>
                    </a:p>
                  </a:txBody>
                  <a:tcPr/>
                </a:tc>
              </a:tr>
              <a:tr h="370840">
                <a:tc>
                  <a:txBody>
                    <a:bodyPr/>
                    <a:lstStyle/>
                    <a:p>
                      <a:pPr algn="ctr"/>
                      <a:r>
                        <a:rPr lang="en-US" sz="1100" dirty="0" smtClean="0">
                          <a:latin typeface="+mn-lt"/>
                        </a:rPr>
                        <a:t>SNS</a:t>
                      </a:r>
                      <a:endParaRPr lang="en-US" sz="1100" dirty="0">
                        <a:latin typeface="+mn-lt"/>
                      </a:endParaRPr>
                    </a:p>
                  </a:txBody>
                  <a:tcPr/>
                </a:tc>
                <a:tc>
                  <a:txBody>
                    <a:bodyPr/>
                    <a:lstStyle/>
                    <a:p>
                      <a:pPr marL="0" marR="0" lvl="0" indent="0" algn="ctr" defTabSz="91443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SNS Solution Overview</a:t>
                      </a:r>
                    </a:p>
                    <a:p>
                      <a:pPr algn="ctr"/>
                      <a:endParaRPr lang="en-US" sz="1100" dirty="0">
                        <a:latin typeface="+mn-lt"/>
                      </a:endParaRPr>
                    </a:p>
                  </a:txBody>
                  <a:tcPr/>
                </a:tc>
                <a:tc>
                  <a:txBody>
                    <a:bodyPr/>
                    <a:lstStyle/>
                    <a:p>
                      <a:pPr marL="0" marR="0" lvl="0" indent="0" algn="ctr" defTabSz="91443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Review overarching solution </a:t>
                      </a:r>
                    </a:p>
                    <a:p>
                      <a:pPr algn="ctr"/>
                      <a:endParaRPr lang="en-US" sz="1100" dirty="0">
                        <a:latin typeface="+mn-lt"/>
                      </a:endParaRPr>
                    </a:p>
                  </a:txBody>
                  <a:tcPr/>
                </a:tc>
                <a:tc>
                  <a:txBody>
                    <a:bodyPr/>
                    <a:lstStyle/>
                    <a:p>
                      <a:pPr marL="0" marR="0" lvl="0" indent="0" algn="ctr" defTabSz="91443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DMs, IT-CAM, Solution Architect, IT Team Leads, Dev Teams</a:t>
                      </a:r>
                    </a:p>
                    <a:p>
                      <a:pPr algn="ctr"/>
                      <a:endParaRPr lang="en-US" sz="1100" dirty="0">
                        <a:latin typeface="+mn-lt"/>
                      </a:endParaRPr>
                    </a:p>
                  </a:txBody>
                  <a:tcPr/>
                </a:tc>
                <a:tc>
                  <a:txBody>
                    <a:bodyPr/>
                    <a:lstStyle/>
                    <a:p>
                      <a:pPr algn="ctr"/>
                      <a:r>
                        <a:rPr lang="en-US" sz="1100" dirty="0" smtClean="0">
                          <a:latin typeface="+mn-lt"/>
                        </a:rPr>
                        <a:t>DM</a:t>
                      </a:r>
                      <a:endParaRPr lang="en-US" sz="1100" dirty="0">
                        <a:latin typeface="+mn-lt"/>
                      </a:endParaRPr>
                    </a:p>
                  </a:txBody>
                  <a:tcPr/>
                </a:tc>
                <a:tc>
                  <a:txBody>
                    <a:bodyPr/>
                    <a:lstStyle/>
                    <a:p>
                      <a:pPr algn="ctr"/>
                      <a:r>
                        <a:rPr lang="en-US" sz="1100" dirty="0" smtClean="0">
                          <a:latin typeface="+mn-lt"/>
                        </a:rPr>
                        <a:t>10/17/19</a:t>
                      </a:r>
                      <a:endParaRPr lang="en-US" sz="1100" dirty="0">
                        <a:latin typeface="+mn-lt"/>
                      </a:endParaRPr>
                    </a:p>
                  </a:txBody>
                  <a:tcPr/>
                </a:tc>
                <a:tc>
                  <a:txBody>
                    <a:bodyPr/>
                    <a:lstStyle/>
                    <a:p>
                      <a:pPr algn="ctr"/>
                      <a:r>
                        <a:rPr lang="en-US" sz="1100" dirty="0" smtClean="0">
                          <a:latin typeface="+mn-lt"/>
                        </a:rPr>
                        <a:t>DM</a:t>
                      </a:r>
                      <a:endParaRPr lang="en-US" sz="1100" dirty="0">
                        <a:latin typeface="+mn-lt"/>
                      </a:endParaRPr>
                    </a:p>
                  </a:txBody>
                  <a:tcPr/>
                </a:tc>
                <a:tc>
                  <a:txBody>
                    <a:bodyPr/>
                    <a:lstStyle/>
                    <a:p>
                      <a:pPr algn="ctr"/>
                      <a:r>
                        <a:rPr lang="en-US" sz="1100" dirty="0" smtClean="0">
                          <a:latin typeface="+mn-lt"/>
                        </a:rPr>
                        <a:t>DM</a:t>
                      </a:r>
                      <a:endParaRPr lang="en-US" sz="1100" dirty="0">
                        <a:latin typeface="+mn-lt"/>
                      </a:endParaRPr>
                    </a:p>
                  </a:txBody>
                  <a:tcPr/>
                </a:tc>
              </a:tr>
              <a:tr h="370840">
                <a:tc>
                  <a:txBody>
                    <a:bodyPr/>
                    <a:lstStyle/>
                    <a:p>
                      <a:pPr algn="ctr"/>
                      <a:r>
                        <a:rPr lang="en-US" sz="1100" dirty="0" smtClean="0">
                          <a:latin typeface="+mn-lt"/>
                        </a:rPr>
                        <a:t>SNS</a:t>
                      </a:r>
                      <a:endParaRPr lang="en-US" sz="1100" dirty="0">
                        <a:latin typeface="+mn-lt"/>
                      </a:endParaRPr>
                    </a:p>
                  </a:txBody>
                  <a:tcPr/>
                </a:tc>
                <a:tc>
                  <a:txBody>
                    <a:bodyPr/>
                    <a:lstStyle/>
                    <a:p>
                      <a:pPr marL="0" marR="0" lvl="0" indent="0" algn="ctr" defTabSz="91443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Individual Technical Team Sessions </a:t>
                      </a:r>
                    </a:p>
                    <a:p>
                      <a:pPr algn="ctr"/>
                      <a:endParaRPr lang="en-US" sz="1100" dirty="0">
                        <a:latin typeface="+mn-lt"/>
                      </a:endParaRPr>
                    </a:p>
                  </a:txBody>
                  <a:tcPr/>
                </a:tc>
                <a:tc>
                  <a:txBody>
                    <a:bodyPr/>
                    <a:lstStyle/>
                    <a:p>
                      <a:pPr algn="ctr"/>
                      <a:r>
                        <a:rPr lang="en-US" sz="1100" dirty="0" smtClean="0">
                          <a:latin typeface="+mn-lt"/>
                        </a:rPr>
                        <a:t>Project</a:t>
                      </a:r>
                      <a:r>
                        <a:rPr lang="en-US" sz="1100" baseline="0" dirty="0" smtClean="0">
                          <a:latin typeface="+mn-lt"/>
                        </a:rPr>
                        <a:t> Delivery &amp; Planning</a:t>
                      </a:r>
                      <a:endParaRPr lang="en-US" sz="1100" dirty="0">
                        <a:latin typeface="+mn-lt"/>
                      </a:endParaRPr>
                    </a:p>
                  </a:txBody>
                  <a:tcPr/>
                </a:tc>
                <a:tc>
                  <a:txBody>
                    <a:bodyPr/>
                    <a:lstStyle/>
                    <a:p>
                      <a:pPr algn="ctr"/>
                      <a:r>
                        <a:rPr lang="en-US" sz="1100" kern="1200" dirty="0" smtClean="0">
                          <a:solidFill>
                            <a:schemeClr val="tx1"/>
                          </a:solidFill>
                          <a:latin typeface="+mn-lt"/>
                          <a:ea typeface="+mn-ea"/>
                          <a:cs typeface="+mn-cs"/>
                        </a:rPr>
                        <a:t>DMs, Solution Architect, IT Team Leads, Dev Teams</a:t>
                      </a:r>
                      <a:endParaRPr lang="en-US" sz="1100" dirty="0">
                        <a:latin typeface="+mn-lt"/>
                      </a:endParaRPr>
                    </a:p>
                  </a:txBody>
                  <a:tcPr/>
                </a:tc>
                <a:tc>
                  <a:txBody>
                    <a:bodyPr/>
                    <a:lstStyle/>
                    <a:p>
                      <a:pPr algn="ctr"/>
                      <a:r>
                        <a:rPr lang="en-US" sz="1100" dirty="0" smtClean="0">
                          <a:latin typeface="+mn-lt"/>
                        </a:rPr>
                        <a:t>DM</a:t>
                      </a:r>
                      <a:endParaRPr lang="en-US" sz="1100" dirty="0">
                        <a:latin typeface="+mn-lt"/>
                      </a:endParaRPr>
                    </a:p>
                  </a:txBody>
                  <a:tcPr/>
                </a:tc>
                <a:tc>
                  <a:txBody>
                    <a:bodyPr/>
                    <a:lstStyle/>
                    <a:p>
                      <a:pPr marL="0" marR="0" lvl="0" indent="0" algn="ctr" defTabSz="91443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Initial meeting to be schedule. Future sessions as needed</a:t>
                      </a:r>
                    </a:p>
                    <a:p>
                      <a:pPr algn="ctr"/>
                      <a:endParaRPr lang="en-US" sz="1100" dirty="0">
                        <a:latin typeface="+mn-lt"/>
                      </a:endParaRPr>
                    </a:p>
                  </a:txBody>
                  <a:tcPr/>
                </a:tc>
                <a:tc>
                  <a:txBody>
                    <a:bodyPr/>
                    <a:lstStyle/>
                    <a:p>
                      <a:pPr algn="ctr"/>
                      <a:r>
                        <a:rPr lang="en-US" sz="1100" dirty="0" smtClean="0">
                          <a:latin typeface="+mn-lt"/>
                        </a:rPr>
                        <a:t>DM</a:t>
                      </a:r>
                      <a:endParaRPr lang="en-US" sz="1100" dirty="0">
                        <a:latin typeface="+mn-lt"/>
                      </a:endParaRPr>
                    </a:p>
                  </a:txBody>
                  <a:tcPr/>
                </a:tc>
                <a:tc>
                  <a:txBody>
                    <a:bodyPr/>
                    <a:lstStyle/>
                    <a:p>
                      <a:pPr algn="ctr"/>
                      <a:r>
                        <a:rPr lang="en-US" sz="1100" dirty="0" smtClean="0">
                          <a:latin typeface="+mn-lt"/>
                        </a:rPr>
                        <a:t>DM</a:t>
                      </a:r>
                      <a:endParaRPr lang="en-US" sz="1100" dirty="0">
                        <a:latin typeface="+mn-lt"/>
                      </a:endParaRPr>
                    </a:p>
                  </a:txBody>
                  <a:tcPr/>
                </a:tc>
              </a:tr>
            </a:tbl>
          </a:graphicData>
        </a:graphic>
      </p:graphicFrame>
    </p:spTree>
    <p:extLst>
      <p:ext uri="{BB962C8B-B14F-4D97-AF65-F5344CB8AC3E}">
        <p14:creationId xmlns:p14="http://schemas.microsoft.com/office/powerpoint/2010/main" val="3142369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22</a:t>
            </a:fld>
            <a:endParaRPr lang="en-US" dirty="0">
              <a:solidFill>
                <a:schemeClr val="bg1"/>
              </a:solidFill>
            </a:endParaRPr>
          </a:p>
        </p:txBody>
      </p:sp>
      <p:sp>
        <p:nvSpPr>
          <p:cNvPr id="3" name="Title 2"/>
          <p:cNvSpPr>
            <a:spLocks noGrp="1"/>
          </p:cNvSpPr>
          <p:nvPr>
            <p:ph type="title"/>
          </p:nvPr>
        </p:nvSpPr>
        <p:spPr/>
        <p:txBody>
          <a:bodyPr/>
          <a:lstStyle/>
          <a:p>
            <a:r>
              <a:rPr lang="en-US" b="0" dirty="0" smtClean="0"/>
              <a:t>Communication Plan (Reports)*</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10" name="TextBox 9"/>
          <p:cNvSpPr txBox="1"/>
          <p:nvPr/>
        </p:nvSpPr>
        <p:spPr>
          <a:xfrm>
            <a:off x="298777" y="6172386"/>
            <a:ext cx="7322660" cy="300082"/>
          </a:xfrm>
          <a:prstGeom prst="rect">
            <a:avLst/>
          </a:prstGeom>
          <a:noFill/>
        </p:spPr>
        <p:txBody>
          <a:bodyPr wrap="square" rtlCol="0">
            <a:spAutoFit/>
          </a:bodyPr>
          <a:lstStyle/>
          <a:p>
            <a:r>
              <a:rPr lang="en-US" sz="1350" dirty="0" smtClean="0"/>
              <a:t>*Further details to be developed with IT Teams</a:t>
            </a:r>
          </a:p>
        </p:txBody>
      </p:sp>
      <p:graphicFrame>
        <p:nvGraphicFramePr>
          <p:cNvPr id="11" name="Table 10"/>
          <p:cNvGraphicFramePr>
            <a:graphicFrameLocks noGrp="1"/>
          </p:cNvGraphicFramePr>
          <p:nvPr>
            <p:extLst>
              <p:ext uri="{D42A27DB-BD31-4B8C-83A1-F6EECF244321}">
                <p14:modId xmlns:p14="http://schemas.microsoft.com/office/powerpoint/2010/main" val="2066879406"/>
              </p:ext>
            </p:extLst>
          </p:nvPr>
        </p:nvGraphicFramePr>
        <p:xfrm>
          <a:off x="396876" y="1199170"/>
          <a:ext cx="8245011" cy="3063240"/>
        </p:xfrm>
        <a:graphic>
          <a:graphicData uri="http://schemas.openxmlformats.org/drawingml/2006/table">
            <a:tbl>
              <a:tblPr firstRow="1" bandRow="1">
                <a:tableStyleId>{69012ECD-51FC-41F1-AA8D-1B2483CD663E}</a:tableStyleId>
              </a:tblPr>
              <a:tblGrid>
                <a:gridCol w="1031850"/>
                <a:gridCol w="1030451"/>
                <a:gridCol w="1030451"/>
                <a:gridCol w="1030453"/>
                <a:gridCol w="1030453"/>
                <a:gridCol w="1030451"/>
                <a:gridCol w="1030451"/>
                <a:gridCol w="1030451"/>
              </a:tblGrid>
              <a:tr h="0">
                <a:tc>
                  <a:txBody>
                    <a:bodyPr/>
                    <a:lstStyle/>
                    <a:p>
                      <a:r>
                        <a:rPr lang="en-US" sz="900" dirty="0" smtClean="0"/>
                        <a:t>Work Streams</a:t>
                      </a:r>
                      <a:endParaRPr lang="en-US" sz="900" dirty="0"/>
                    </a:p>
                  </a:txBody>
                  <a:tcPr/>
                </a:tc>
                <a:tc>
                  <a:txBody>
                    <a:bodyPr/>
                    <a:lstStyle/>
                    <a:p>
                      <a:r>
                        <a:rPr lang="en-US" sz="900" dirty="0" smtClean="0"/>
                        <a:t>Report Name</a:t>
                      </a:r>
                      <a:endParaRPr lang="en-US" sz="900" dirty="0"/>
                    </a:p>
                  </a:txBody>
                  <a:tcPr/>
                </a:tc>
                <a:tc>
                  <a:txBody>
                    <a:bodyPr/>
                    <a:lstStyle/>
                    <a:p>
                      <a:r>
                        <a:rPr lang="en-US" sz="900" dirty="0" smtClean="0"/>
                        <a:t>Ownership</a:t>
                      </a:r>
                      <a:endParaRPr lang="en-US" sz="900" dirty="0"/>
                    </a:p>
                  </a:txBody>
                  <a:tcPr/>
                </a:tc>
                <a:tc>
                  <a:txBody>
                    <a:bodyPr/>
                    <a:lstStyle/>
                    <a:p>
                      <a:r>
                        <a:rPr lang="en-US" sz="900" dirty="0" smtClean="0"/>
                        <a:t>Frequency</a:t>
                      </a:r>
                      <a:endParaRPr lang="en-US" sz="900" dirty="0"/>
                    </a:p>
                  </a:txBody>
                  <a:tcPr/>
                </a:tc>
                <a:tc>
                  <a:txBody>
                    <a:bodyPr/>
                    <a:lstStyle/>
                    <a:p>
                      <a:r>
                        <a:rPr lang="en-US" sz="900" dirty="0" smtClean="0"/>
                        <a:t>Distribution Method</a:t>
                      </a:r>
                      <a:endParaRPr lang="en-US" sz="900" dirty="0"/>
                    </a:p>
                  </a:txBody>
                  <a:tcPr/>
                </a:tc>
                <a:tc>
                  <a:txBody>
                    <a:bodyPr/>
                    <a:lstStyle/>
                    <a:p>
                      <a:r>
                        <a:rPr lang="en-US" sz="900" dirty="0" smtClean="0"/>
                        <a:t>Contents/Metrics</a:t>
                      </a:r>
                      <a:endParaRPr lang="en-US" sz="900" dirty="0"/>
                    </a:p>
                  </a:txBody>
                  <a:tcPr/>
                </a:tc>
                <a:tc>
                  <a:txBody>
                    <a:bodyPr/>
                    <a:lstStyle/>
                    <a:p>
                      <a:r>
                        <a:rPr lang="en-US" sz="900" dirty="0" smtClean="0"/>
                        <a:t>Contributors</a:t>
                      </a:r>
                      <a:endParaRPr lang="en-US" sz="900" dirty="0"/>
                    </a:p>
                  </a:txBody>
                  <a:tcPr/>
                </a:tc>
                <a:tc>
                  <a:txBody>
                    <a:bodyPr/>
                    <a:lstStyle/>
                    <a:p>
                      <a:r>
                        <a:rPr lang="en-US" sz="900" dirty="0" smtClean="0"/>
                        <a:t>Recipient</a:t>
                      </a:r>
                      <a:r>
                        <a:rPr lang="en-US" sz="900" baseline="0" dirty="0" smtClean="0"/>
                        <a:t> of Report</a:t>
                      </a:r>
                      <a:endParaRPr lang="en-US" sz="900" dirty="0"/>
                    </a:p>
                  </a:txBody>
                  <a:tcPr/>
                </a:tc>
              </a:tr>
              <a:tr h="370840">
                <a:tc>
                  <a:txBody>
                    <a:bodyPr/>
                    <a:lstStyle/>
                    <a:p>
                      <a:pPr algn="ctr"/>
                      <a:r>
                        <a:rPr lang="en-US" sz="1100" b="0" i="0" u="none" strike="noStrike" dirty="0" smtClean="0">
                          <a:solidFill>
                            <a:srgbClr val="000000"/>
                          </a:solidFill>
                          <a:effectLst/>
                          <a:latin typeface="+mn-lt"/>
                        </a:rPr>
                        <a:t>Project</a:t>
                      </a:r>
                      <a:endParaRPr lang="en-US" sz="1100" dirty="0">
                        <a:latin typeface="+mn-lt"/>
                      </a:endParaRPr>
                    </a:p>
                  </a:txBody>
                  <a:tcPr/>
                </a:tc>
                <a:tc>
                  <a:txBody>
                    <a:bodyPr/>
                    <a:lstStyle/>
                    <a:p>
                      <a:pPr algn="ctr"/>
                      <a:r>
                        <a:rPr lang="en-US" sz="1100" dirty="0" smtClean="0">
                          <a:latin typeface="+mn-lt"/>
                        </a:rPr>
                        <a:t>APM Score Card</a:t>
                      </a:r>
                      <a:endParaRPr lang="en-US" sz="1100" dirty="0">
                        <a:latin typeface="+mn-lt"/>
                      </a:endParaRPr>
                    </a:p>
                  </a:txBody>
                  <a:tcPr/>
                </a:tc>
                <a:tc>
                  <a:txBody>
                    <a:bodyPr/>
                    <a:lstStyle/>
                    <a:p>
                      <a:pPr algn="ctr"/>
                      <a:r>
                        <a:rPr lang="en-US" sz="1100" dirty="0" smtClean="0">
                          <a:latin typeface="+mn-lt"/>
                        </a:rPr>
                        <a:t>DM</a:t>
                      </a:r>
                      <a:endParaRPr lang="en-US" sz="1100" dirty="0">
                        <a:latin typeface="+mn-lt"/>
                      </a:endParaRPr>
                    </a:p>
                  </a:txBody>
                  <a:tcPr/>
                </a:tc>
                <a:tc>
                  <a:txBody>
                    <a:bodyPr/>
                    <a:lstStyle/>
                    <a:p>
                      <a:pPr algn="ctr"/>
                      <a:r>
                        <a:rPr lang="en-US" sz="1100" dirty="0" smtClean="0">
                          <a:latin typeface="+mn-lt"/>
                        </a:rPr>
                        <a:t>Weekly</a:t>
                      </a:r>
                      <a:endParaRPr lang="en-US" sz="1100" dirty="0">
                        <a:latin typeface="+mn-lt"/>
                      </a:endParaRPr>
                    </a:p>
                  </a:txBody>
                  <a:tcPr/>
                </a:tc>
                <a:tc>
                  <a:txBody>
                    <a:bodyPr/>
                    <a:lstStyle/>
                    <a:p>
                      <a:pPr algn="ctr"/>
                      <a:r>
                        <a:rPr lang="en-US" sz="1100" dirty="0" smtClean="0">
                          <a:latin typeface="+mn-lt"/>
                        </a:rPr>
                        <a:t>Publish/Email</a:t>
                      </a:r>
                      <a:endParaRPr lang="en-US" sz="1100" dirty="0">
                        <a:latin typeface="+mn-lt"/>
                      </a:endParaRPr>
                    </a:p>
                  </a:txBody>
                  <a:tcPr/>
                </a:tc>
                <a:tc>
                  <a:txBody>
                    <a:bodyPr/>
                    <a:lstStyle/>
                    <a:p>
                      <a:pPr marL="0" marR="0" lvl="0" indent="0" algn="ctr" defTabSz="914430" rtl="0" eaLnBrk="1" fontAlgn="auto"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IT Status, Achievements,</a:t>
                      </a:r>
                      <a:r>
                        <a:rPr lang="en-US" sz="1100" b="0" i="0" u="none" strike="noStrike" baseline="0" dirty="0" smtClean="0">
                          <a:solidFill>
                            <a:srgbClr val="000000"/>
                          </a:solidFill>
                          <a:effectLst/>
                          <a:latin typeface="+mn-lt"/>
                        </a:rPr>
                        <a:t> Key Milestone Dates, Risks, Mitigation Steps</a:t>
                      </a:r>
                      <a:endParaRPr lang="en-US" sz="1100" b="0" i="0" u="none" strike="noStrike" dirty="0" smtClean="0">
                        <a:solidFill>
                          <a:srgbClr val="000000"/>
                        </a:solidFill>
                        <a:effectLst/>
                        <a:latin typeface="+mn-lt"/>
                      </a:endParaRPr>
                    </a:p>
                    <a:p>
                      <a:pPr algn="ctr"/>
                      <a:endParaRPr lang="en-US" sz="1100" dirty="0">
                        <a:latin typeface="+mn-lt"/>
                      </a:endParaRPr>
                    </a:p>
                  </a:txBody>
                  <a:tcPr/>
                </a:tc>
                <a:tc>
                  <a:txBody>
                    <a:bodyPr/>
                    <a:lstStyle/>
                    <a:p>
                      <a:pPr marL="0" marR="0" lvl="0" indent="0" algn="ctr" defTabSz="914430" rtl="0" eaLnBrk="1" fontAlgn="auto"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DMs</a:t>
                      </a:r>
                      <a:r>
                        <a:rPr lang="en-US" sz="1100" b="0" i="0" u="none" strike="noStrike" baseline="0" dirty="0" smtClean="0">
                          <a:solidFill>
                            <a:srgbClr val="000000"/>
                          </a:solidFill>
                          <a:effectLst/>
                          <a:latin typeface="+mn-lt"/>
                        </a:rPr>
                        <a:t>, IMO, IT POCs</a:t>
                      </a:r>
                      <a:endParaRPr lang="en-US" sz="1100" b="0" i="0" u="none" strike="noStrike" dirty="0" smtClean="0">
                        <a:solidFill>
                          <a:srgbClr val="000000"/>
                        </a:solidFill>
                        <a:effectLst/>
                        <a:latin typeface="+mn-lt"/>
                      </a:endParaRPr>
                    </a:p>
                    <a:p>
                      <a:pPr algn="ctr"/>
                      <a:endParaRPr lang="en-US" sz="1100" dirty="0">
                        <a:latin typeface="+mn-lt"/>
                      </a:endParaRPr>
                    </a:p>
                  </a:txBody>
                  <a:tcPr/>
                </a:tc>
                <a:tc>
                  <a:txBody>
                    <a:bodyPr/>
                    <a:lstStyle/>
                    <a:p>
                      <a:pPr marL="0" marR="0" lvl="0" indent="0" algn="ctr" defTabSz="914430" rtl="0" eaLnBrk="1" fontAlgn="auto"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Key Stakeholders</a:t>
                      </a:r>
                    </a:p>
                    <a:p>
                      <a:pPr algn="ctr"/>
                      <a:endParaRPr lang="en-US" sz="1100" dirty="0">
                        <a:latin typeface="+mn-lt"/>
                      </a:endParaRPr>
                    </a:p>
                  </a:txBody>
                  <a:tcPr/>
                </a:tc>
              </a:tr>
              <a:tr h="370840">
                <a:tc>
                  <a:txBody>
                    <a:bodyPr/>
                    <a:lstStyle/>
                    <a:p>
                      <a:pPr algn="ctr"/>
                      <a:r>
                        <a:rPr lang="en-US" sz="1100" b="0" i="0" u="none" strike="noStrike" dirty="0" smtClean="0">
                          <a:solidFill>
                            <a:srgbClr val="000000"/>
                          </a:solidFill>
                          <a:effectLst/>
                          <a:latin typeface="+mn-lt"/>
                        </a:rPr>
                        <a:t>Project</a:t>
                      </a:r>
                      <a:endParaRPr lang="en-US" sz="1100" dirty="0">
                        <a:latin typeface="+mn-lt"/>
                      </a:endParaRPr>
                    </a:p>
                  </a:txBody>
                  <a:tcPr/>
                </a:tc>
                <a:tc>
                  <a:txBody>
                    <a:bodyPr/>
                    <a:lstStyle/>
                    <a:p>
                      <a:pPr marL="0" marR="0" lvl="0" indent="0" algn="ctr" defTabSz="914430" rtl="0" eaLnBrk="1" fontAlgn="auto"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Business Report Card</a:t>
                      </a:r>
                    </a:p>
                    <a:p>
                      <a:pPr algn="ctr"/>
                      <a:endParaRPr lang="en-US" sz="1100" dirty="0">
                        <a:latin typeface="+mn-lt"/>
                      </a:endParaRPr>
                    </a:p>
                  </a:txBody>
                  <a:tcPr/>
                </a:tc>
                <a:tc>
                  <a:txBody>
                    <a:bodyPr/>
                    <a:lstStyle/>
                    <a:p>
                      <a:pPr algn="ctr"/>
                      <a:r>
                        <a:rPr lang="en-US" sz="1100" dirty="0" smtClean="0">
                          <a:latin typeface="+mn-lt"/>
                        </a:rPr>
                        <a:t>IMO</a:t>
                      </a:r>
                      <a:endParaRPr lang="en-US" sz="1100" dirty="0">
                        <a:latin typeface="+mn-lt"/>
                      </a:endParaRPr>
                    </a:p>
                  </a:txBody>
                  <a:tcPr/>
                </a:tc>
                <a:tc>
                  <a:txBody>
                    <a:bodyPr/>
                    <a:lstStyle/>
                    <a:p>
                      <a:pPr algn="ctr"/>
                      <a:r>
                        <a:rPr lang="en-US" sz="1100" dirty="0" smtClean="0">
                          <a:latin typeface="+mn-lt"/>
                        </a:rPr>
                        <a:t>Weekly</a:t>
                      </a:r>
                      <a:endParaRPr lang="en-US" sz="1100" dirty="0">
                        <a:latin typeface="+mn-lt"/>
                      </a:endParaRPr>
                    </a:p>
                  </a:txBody>
                  <a:tcPr/>
                </a:tc>
                <a:tc>
                  <a:txBody>
                    <a:bodyPr/>
                    <a:lstStyle/>
                    <a:p>
                      <a:pPr algn="ctr"/>
                      <a:r>
                        <a:rPr lang="en-US" sz="1100" dirty="0" smtClean="0">
                          <a:latin typeface="+mn-lt"/>
                        </a:rPr>
                        <a:t>Publish/Email</a:t>
                      </a:r>
                      <a:endParaRPr lang="en-US" sz="1100" dirty="0">
                        <a:latin typeface="+mn-lt"/>
                      </a:endParaRPr>
                    </a:p>
                  </a:txBody>
                  <a:tcPr/>
                </a:tc>
                <a:tc>
                  <a:txBody>
                    <a:bodyPr/>
                    <a:lstStyle/>
                    <a:p>
                      <a:pPr marL="0" marR="0" lvl="0" indent="0" algn="ctr" defTabSz="914430" rtl="0" eaLnBrk="1" fontAlgn="auto"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Business Activities, Achievements,</a:t>
                      </a:r>
                      <a:r>
                        <a:rPr lang="en-US" sz="1100" b="0" i="0" u="none" strike="noStrike" baseline="0" dirty="0" smtClean="0">
                          <a:solidFill>
                            <a:srgbClr val="000000"/>
                          </a:solidFill>
                          <a:effectLst/>
                          <a:latin typeface="+mn-lt"/>
                        </a:rPr>
                        <a:t> Key Milestone Dates, Risks, Mitigation Steps</a:t>
                      </a:r>
                      <a:endParaRPr lang="en-US" sz="1100" b="0" i="0" u="none" strike="noStrike" dirty="0" smtClean="0">
                        <a:solidFill>
                          <a:srgbClr val="000000"/>
                        </a:solidFill>
                        <a:effectLst/>
                        <a:latin typeface="+mn-lt"/>
                      </a:endParaRPr>
                    </a:p>
                    <a:p>
                      <a:pPr algn="ctr"/>
                      <a:endParaRPr lang="en-US" sz="1100" dirty="0">
                        <a:latin typeface="+mn-lt"/>
                      </a:endParaRPr>
                    </a:p>
                  </a:txBody>
                  <a:tcPr/>
                </a:tc>
                <a:tc>
                  <a:txBody>
                    <a:bodyPr/>
                    <a:lstStyle/>
                    <a:p>
                      <a:pPr algn="ctr"/>
                      <a:r>
                        <a:rPr lang="en-US" sz="1100" dirty="0" smtClean="0">
                          <a:latin typeface="+mn-lt"/>
                        </a:rPr>
                        <a:t>IMO, DMs</a:t>
                      </a:r>
                      <a:endParaRPr lang="en-US" sz="1100" dirty="0">
                        <a:latin typeface="+mn-lt"/>
                      </a:endParaRPr>
                    </a:p>
                  </a:txBody>
                  <a:tcPr/>
                </a:tc>
                <a:tc>
                  <a:txBody>
                    <a:bodyPr/>
                    <a:lstStyle/>
                    <a:p>
                      <a:pPr marL="0" marR="0" lvl="0" indent="0" algn="ctr" defTabSz="914430" rtl="0" eaLnBrk="1" fontAlgn="auto"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Key Stakeholders</a:t>
                      </a:r>
                    </a:p>
                    <a:p>
                      <a:pPr algn="ctr"/>
                      <a:endParaRPr lang="en-US" sz="1100" dirty="0">
                        <a:latin typeface="+mn-lt"/>
                      </a:endParaRPr>
                    </a:p>
                  </a:txBody>
                  <a:tcPr/>
                </a:tc>
              </a:tr>
            </a:tbl>
          </a:graphicData>
        </a:graphic>
      </p:graphicFrame>
    </p:spTree>
    <p:extLst>
      <p:ext uri="{BB962C8B-B14F-4D97-AF65-F5344CB8AC3E}">
        <p14:creationId xmlns:p14="http://schemas.microsoft.com/office/powerpoint/2010/main" val="4178421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23</a:t>
            </a:fld>
            <a:endParaRPr lang="en-US" dirty="0"/>
          </a:p>
        </p:txBody>
      </p:sp>
      <p:sp>
        <p:nvSpPr>
          <p:cNvPr id="3" name="Title 2"/>
          <p:cNvSpPr>
            <a:spLocks noGrp="1"/>
          </p:cNvSpPr>
          <p:nvPr>
            <p:ph type="title"/>
          </p:nvPr>
        </p:nvSpPr>
        <p:spPr/>
        <p:txBody>
          <a:bodyPr/>
          <a:lstStyle/>
          <a:p>
            <a:r>
              <a:rPr lang="en-US" dirty="0" smtClean="0"/>
              <a:t>Project IDs and Websites </a:t>
            </a:r>
            <a:endParaRPr lang="en-US" dirty="0"/>
          </a:p>
        </p:txBody>
      </p:sp>
      <p:sp>
        <p:nvSpPr>
          <p:cNvPr id="4" name="Content Placeholder 3"/>
          <p:cNvSpPr>
            <a:spLocks noGrp="1"/>
          </p:cNvSpPr>
          <p:nvPr>
            <p:ph sz="quarter" idx="10"/>
          </p:nvPr>
        </p:nvSpPr>
        <p:spPr>
          <a:xfrm>
            <a:off x="397081" y="1271588"/>
            <a:ext cx="8357983" cy="4076880"/>
          </a:xfrm>
        </p:spPr>
        <p:txBody>
          <a:bodyPr>
            <a:normAutofit/>
          </a:bodyPr>
          <a:lstStyle/>
          <a:p>
            <a:r>
              <a:rPr lang="en-US" sz="2000" dirty="0" smtClean="0"/>
              <a:t>WAVE ID: </a:t>
            </a:r>
            <a:r>
              <a:rPr lang="en-US" sz="2000" b="1" dirty="0" smtClean="0">
                <a:solidFill>
                  <a:schemeClr val="accent1"/>
                </a:solidFill>
              </a:rPr>
              <a:t>01338</a:t>
            </a:r>
          </a:p>
          <a:p>
            <a:r>
              <a:rPr lang="en-US" sz="2000" dirty="0" smtClean="0"/>
              <a:t>APM ID: </a:t>
            </a:r>
            <a:r>
              <a:rPr lang="en-US" sz="2000" b="1" dirty="0" smtClean="0">
                <a:solidFill>
                  <a:schemeClr val="accent1"/>
                </a:solidFill>
              </a:rPr>
              <a:t>0036877</a:t>
            </a:r>
          </a:p>
          <a:p>
            <a:pPr lvl="1"/>
            <a:r>
              <a:rPr lang="en-US" sz="1601" b="1" dirty="0" smtClean="0">
                <a:solidFill>
                  <a:schemeClr val="accent1"/>
                </a:solidFill>
              </a:rPr>
              <a:t>Funding is still being confirmed as of 10/8/19</a:t>
            </a:r>
            <a:endParaRPr lang="en-US" sz="1601" dirty="0" smtClean="0"/>
          </a:p>
          <a:p>
            <a:r>
              <a:rPr lang="en-US" sz="2000" dirty="0" smtClean="0"/>
              <a:t>CWI Site: </a:t>
            </a:r>
            <a:r>
              <a:rPr lang="en-US" sz="2000" b="1" dirty="0">
                <a:hlinkClick r:id="rId2"/>
              </a:rPr>
              <a:t>Central Work Intake (CWI) Link</a:t>
            </a:r>
            <a:endParaRPr lang="en-US" sz="2000" b="1" dirty="0"/>
          </a:p>
          <a:p>
            <a:r>
              <a:rPr lang="en-US" sz="2000" dirty="0" smtClean="0"/>
              <a:t>Project SharePoint Site: </a:t>
            </a:r>
            <a:r>
              <a:rPr lang="en-US" sz="2000" dirty="0"/>
              <a:t> </a:t>
            </a:r>
            <a:r>
              <a:rPr lang="en-US" sz="2000" b="1" dirty="0">
                <a:hlinkClick r:id="rId3"/>
              </a:rPr>
              <a:t>SharePoint Site (IMO)</a:t>
            </a:r>
            <a:endParaRPr lang="en-US" sz="2000" b="1" dirty="0"/>
          </a:p>
          <a:p>
            <a:r>
              <a:rPr lang="en-US" sz="2000" dirty="0" smtClean="0"/>
              <a:t>Initiation SharePoint Site: </a:t>
            </a:r>
            <a:r>
              <a:rPr lang="en-US" sz="2000" b="1" dirty="0" smtClean="0">
                <a:hlinkClick r:id="rId4"/>
              </a:rPr>
              <a:t>SharePoint Site (Initiation)</a:t>
            </a:r>
            <a:endParaRPr lang="en-US" sz="2000" b="1" dirty="0"/>
          </a:p>
        </p:txBody>
      </p:sp>
    </p:spTree>
    <p:extLst>
      <p:ext uri="{BB962C8B-B14F-4D97-AF65-F5344CB8AC3E}">
        <p14:creationId xmlns:p14="http://schemas.microsoft.com/office/powerpoint/2010/main" val="2789022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1680" y="4174973"/>
            <a:ext cx="3812333" cy="1005840"/>
          </a:xfrm>
        </p:spPr>
        <p:txBody>
          <a:bodyPr/>
          <a:lstStyle/>
          <a:p>
            <a:r>
              <a:rPr lang="en-US" sz="6600" dirty="0" smtClean="0"/>
              <a:t>Questions</a:t>
            </a:r>
            <a:endParaRPr lang="en-US" sz="6600" dirty="0"/>
          </a:p>
        </p:txBody>
      </p:sp>
      <p:sp>
        <p:nvSpPr>
          <p:cNvPr id="4" name="Footer Placeholder 3"/>
          <p:cNvSpPr>
            <a:spLocks noGrp="1"/>
          </p:cNvSpPr>
          <p:nvPr>
            <p:ph type="ftr" sz="quarter" idx="13"/>
          </p:nvPr>
        </p:nvSpPr>
        <p:spPr>
          <a:xfrm>
            <a:off x="641680" y="6636675"/>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586213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3</a:t>
            </a:fld>
            <a:endParaRPr lang="en-US" dirty="0"/>
          </a:p>
        </p:txBody>
      </p:sp>
      <p:pic>
        <p:nvPicPr>
          <p:cNvPr id="6" name="Content Placeholder 5"/>
          <p:cNvPicPr>
            <a:picLocks noGrp="1" noChangeAspect="1"/>
          </p:cNvPicPr>
          <p:nvPr>
            <p:ph sz="quarter" idx="10"/>
          </p:nvPr>
        </p:nvPicPr>
        <p:blipFill rotWithShape="1">
          <a:blip r:embed="rId2" cstate="screen">
            <a:extLst>
              <a:ext uri="{28A0092B-C50C-407E-A947-70E740481C1C}">
                <a14:useLocalDpi xmlns:a14="http://schemas.microsoft.com/office/drawing/2010/main"/>
              </a:ext>
            </a:extLst>
          </a:blip>
          <a:srcRect/>
          <a:stretch/>
        </p:blipFill>
        <p:spPr>
          <a:xfrm>
            <a:off x="4515653" y="0"/>
            <a:ext cx="4628347" cy="6858000"/>
          </a:xfrm>
        </p:spPr>
      </p:pic>
      <p:sp>
        <p:nvSpPr>
          <p:cNvPr id="4" name="Title 3"/>
          <p:cNvSpPr>
            <a:spLocks noGrp="1"/>
          </p:cNvSpPr>
          <p:nvPr>
            <p:ph type="title"/>
          </p:nvPr>
        </p:nvSpPr>
        <p:spPr>
          <a:xfrm>
            <a:off x="188843" y="88117"/>
            <a:ext cx="4225280" cy="669975"/>
          </a:xfrm>
        </p:spPr>
        <p:txBody>
          <a:bodyPr/>
          <a:lstStyle/>
          <a:p>
            <a:pPr algn="ctr"/>
            <a:r>
              <a:rPr lang="en-US" sz="4800" b="0" dirty="0" smtClean="0"/>
              <a:t>Agenda</a:t>
            </a:r>
            <a:endParaRPr lang="en-US" sz="4800"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3" name="TextBox 2"/>
          <p:cNvSpPr txBox="1"/>
          <p:nvPr/>
        </p:nvSpPr>
        <p:spPr>
          <a:xfrm>
            <a:off x="0" y="867508"/>
            <a:ext cx="4515653" cy="4708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solidFill>
                  <a:schemeClr val="bg1"/>
                </a:solidFill>
              </a:rPr>
              <a:t>Executive Summary &amp; Scope</a:t>
            </a:r>
          </a:p>
          <a:p>
            <a:pPr marL="285750" indent="-285750">
              <a:lnSpc>
                <a:spcPct val="150000"/>
              </a:lnSpc>
              <a:buFont typeface="Arial" panose="020B0604020202020204" pitchFamily="34" charset="0"/>
              <a:buChar char="•"/>
            </a:pPr>
            <a:r>
              <a:rPr lang="en-US" sz="2000" dirty="0" smtClean="0">
                <a:solidFill>
                  <a:schemeClr val="bg1"/>
                </a:solidFill>
              </a:rPr>
              <a:t>Project Team</a:t>
            </a:r>
          </a:p>
          <a:p>
            <a:pPr marL="285750" indent="-285750">
              <a:lnSpc>
                <a:spcPct val="150000"/>
              </a:lnSpc>
              <a:buFont typeface="Arial" panose="020B0604020202020204" pitchFamily="34" charset="0"/>
              <a:buChar char="•"/>
            </a:pPr>
            <a:r>
              <a:rPr lang="en-US" sz="2000" dirty="0" smtClean="0">
                <a:solidFill>
                  <a:schemeClr val="bg1"/>
                </a:solidFill>
              </a:rPr>
              <a:t>Impacted Systems &amp; Deliverables</a:t>
            </a:r>
          </a:p>
          <a:p>
            <a:pPr marL="285750" indent="-285750">
              <a:lnSpc>
                <a:spcPct val="150000"/>
              </a:lnSpc>
              <a:buFont typeface="Arial" panose="020B0604020202020204" pitchFamily="34" charset="0"/>
              <a:buChar char="•"/>
            </a:pPr>
            <a:r>
              <a:rPr lang="en-US" sz="2000" dirty="0" smtClean="0">
                <a:solidFill>
                  <a:schemeClr val="bg1"/>
                </a:solidFill>
              </a:rPr>
              <a:t>Conceptual Solution Design</a:t>
            </a:r>
          </a:p>
          <a:p>
            <a:pPr marL="285750" indent="-285750">
              <a:lnSpc>
                <a:spcPct val="150000"/>
              </a:lnSpc>
              <a:buFont typeface="Arial" panose="020B0604020202020204" pitchFamily="34" charset="0"/>
              <a:buChar char="•"/>
            </a:pPr>
            <a:r>
              <a:rPr lang="en-US" sz="2000" dirty="0" smtClean="0">
                <a:solidFill>
                  <a:schemeClr val="bg1"/>
                </a:solidFill>
              </a:rPr>
              <a:t>Conceptual Architecture Diagram</a:t>
            </a:r>
          </a:p>
          <a:p>
            <a:pPr marL="285750" indent="-285750">
              <a:lnSpc>
                <a:spcPct val="150000"/>
              </a:lnSpc>
              <a:buFont typeface="Arial" panose="020B0604020202020204" pitchFamily="34" charset="0"/>
              <a:buChar char="•"/>
            </a:pPr>
            <a:r>
              <a:rPr lang="en-US" sz="2000" dirty="0" smtClean="0">
                <a:solidFill>
                  <a:schemeClr val="bg1"/>
                </a:solidFill>
              </a:rPr>
              <a:t>Project Delivery Model</a:t>
            </a:r>
          </a:p>
          <a:p>
            <a:pPr marL="285750" indent="-285750">
              <a:lnSpc>
                <a:spcPct val="150000"/>
              </a:lnSpc>
              <a:buFont typeface="Arial" panose="020B0604020202020204" pitchFamily="34" charset="0"/>
              <a:buChar char="•"/>
            </a:pPr>
            <a:r>
              <a:rPr lang="en-US" sz="2000" dirty="0" smtClean="0">
                <a:solidFill>
                  <a:schemeClr val="bg1"/>
                </a:solidFill>
              </a:rPr>
              <a:t>High-Level Project Timeline</a:t>
            </a:r>
          </a:p>
          <a:p>
            <a:pPr marL="285750" indent="-285750">
              <a:lnSpc>
                <a:spcPct val="150000"/>
              </a:lnSpc>
              <a:buFont typeface="Arial" panose="020B0604020202020204" pitchFamily="34" charset="0"/>
              <a:buChar char="•"/>
            </a:pPr>
            <a:r>
              <a:rPr lang="en-US" sz="2000" dirty="0" smtClean="0">
                <a:solidFill>
                  <a:schemeClr val="bg1"/>
                </a:solidFill>
              </a:rPr>
              <a:t>Risks &amp; Issues</a:t>
            </a:r>
          </a:p>
          <a:p>
            <a:pPr marL="285750" indent="-285750">
              <a:lnSpc>
                <a:spcPct val="150000"/>
              </a:lnSpc>
              <a:buFont typeface="Arial" panose="020B0604020202020204" pitchFamily="34" charset="0"/>
              <a:buChar char="•"/>
            </a:pPr>
            <a:r>
              <a:rPr lang="en-US" sz="2000" dirty="0" smtClean="0">
                <a:solidFill>
                  <a:schemeClr val="bg1"/>
                </a:solidFill>
              </a:rPr>
              <a:t>Next Steps</a:t>
            </a:r>
          </a:p>
          <a:p>
            <a:pPr marL="285750" indent="-285750">
              <a:lnSpc>
                <a:spcPct val="150000"/>
              </a:lnSpc>
              <a:buFont typeface="Arial" panose="020B0604020202020204" pitchFamily="34" charset="0"/>
              <a:buChar char="•"/>
            </a:pPr>
            <a:r>
              <a:rPr lang="en-US" sz="2000" dirty="0">
                <a:solidFill>
                  <a:schemeClr val="bg1"/>
                </a:solidFill>
              </a:rPr>
              <a:t>Project ID and </a:t>
            </a:r>
            <a:r>
              <a:rPr lang="en-US" sz="2000" dirty="0" smtClean="0">
                <a:solidFill>
                  <a:schemeClr val="bg1"/>
                </a:solidFill>
              </a:rPr>
              <a:t>Websites</a:t>
            </a:r>
            <a:endParaRPr lang="en-US" sz="2000" dirty="0">
              <a:solidFill>
                <a:schemeClr val="bg1"/>
              </a:solidFill>
            </a:endParaRPr>
          </a:p>
        </p:txBody>
      </p:sp>
    </p:spTree>
    <p:extLst>
      <p:ext uri="{BB962C8B-B14F-4D97-AF65-F5344CB8AC3E}">
        <p14:creationId xmlns:p14="http://schemas.microsoft.com/office/powerpoint/2010/main" val="655546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4</a:t>
            </a:fld>
            <a:endParaRPr lang="en-US" dirty="0">
              <a:solidFill>
                <a:schemeClr val="bg1"/>
              </a:solidFill>
            </a:endParaRPr>
          </a:p>
        </p:txBody>
      </p:sp>
      <p:sp>
        <p:nvSpPr>
          <p:cNvPr id="3" name="Title 2"/>
          <p:cNvSpPr>
            <a:spLocks noGrp="1"/>
          </p:cNvSpPr>
          <p:nvPr>
            <p:ph type="title"/>
          </p:nvPr>
        </p:nvSpPr>
        <p:spPr/>
        <p:txBody>
          <a:bodyPr/>
          <a:lstStyle/>
          <a:p>
            <a:r>
              <a:rPr lang="en-US" b="0" dirty="0" smtClean="0"/>
              <a:t>Executive Summary</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93084275"/>
              </p:ext>
            </p:extLst>
          </p:nvPr>
        </p:nvGraphicFramePr>
        <p:xfrm>
          <a:off x="485713" y="1185334"/>
          <a:ext cx="8472019" cy="9027159"/>
        </p:xfrm>
        <a:graphic>
          <a:graphicData uri="http://schemas.openxmlformats.org/drawingml/2006/table">
            <a:tbl>
              <a:tblPr/>
              <a:tblGrid>
                <a:gridCol w="8472019"/>
              </a:tblGrid>
              <a:tr h="4470399">
                <a:tc>
                  <a:txBody>
                    <a:bodyPr/>
                    <a:lstStyle/>
                    <a:p>
                      <a:r>
                        <a:rPr lang="en-US" sz="1400" dirty="0" smtClean="0">
                          <a:solidFill>
                            <a:schemeClr val="tx1"/>
                          </a:solidFill>
                        </a:rPr>
                        <a:t>West Virginia’s foster care population has continued to increase over the past several years due to the opioid epidemic facing the state, with 85% of cases involving substance abuse.  There is a significant need to better help those families in crisis and reduce the number of children removed from their home.  For those that have already been subjected to this event, the Department must implement a strategy to help better coordinate the care of those members and make sure they are receiving all of the necessary services available, in hopes that reunification may occur.   DHHR is looking to transition the WV Foster Care and Adoption Assistance population into a managed care or managed care-like environment.</a:t>
                      </a:r>
                    </a:p>
                    <a:p>
                      <a:endParaRPr lang="en-US" sz="1400" dirty="0" smtClean="0">
                        <a:solidFill>
                          <a:schemeClr val="tx1"/>
                        </a:solidFill>
                      </a:endParaRPr>
                    </a:p>
                    <a:p>
                      <a:r>
                        <a:rPr lang="en-US" sz="1400" dirty="0" smtClean="0">
                          <a:solidFill>
                            <a:schemeClr val="tx1"/>
                          </a:solidFill>
                        </a:rPr>
                        <a:t>This</a:t>
                      </a:r>
                      <a:r>
                        <a:rPr lang="en-US" sz="1400" baseline="0" dirty="0" smtClean="0">
                          <a:solidFill>
                            <a:schemeClr val="tx1"/>
                          </a:solidFill>
                        </a:rPr>
                        <a:t> project will be split into three (3) parts –</a:t>
                      </a:r>
                    </a:p>
                    <a:p>
                      <a:pPr marL="342900" indent="-342900">
                        <a:buAutoNum type="arabicPeriod"/>
                      </a:pPr>
                      <a:r>
                        <a:rPr lang="en-US" sz="1400" baseline="0" dirty="0" smtClean="0">
                          <a:solidFill>
                            <a:schemeClr val="tx1"/>
                          </a:solidFill>
                        </a:rPr>
                        <a:t>SNS</a:t>
                      </a:r>
                    </a:p>
                    <a:p>
                      <a:pPr marL="457215" lvl="1" indent="0">
                        <a:buNone/>
                      </a:pPr>
                      <a:r>
                        <a:rPr lang="en-US" sz="1400" b="1" u="sng" baseline="0" dirty="0" smtClean="0">
                          <a:solidFill>
                            <a:schemeClr val="accent1"/>
                          </a:solidFill>
                        </a:rPr>
                        <a:t>Requested Delivery Date:</a:t>
                      </a:r>
                      <a:r>
                        <a:rPr lang="en-US" sz="1400" b="0" u="none" baseline="0" dirty="0" smtClean="0">
                          <a:solidFill>
                            <a:schemeClr val="tx1"/>
                          </a:solidFill>
                        </a:rPr>
                        <a:t> </a:t>
                      </a:r>
                      <a:r>
                        <a:rPr lang="en-US" sz="1400" i="1" baseline="0" dirty="0" smtClean="0">
                          <a:solidFill>
                            <a:schemeClr val="tx1"/>
                          </a:solidFill>
                        </a:rPr>
                        <a:t>12/13/19</a:t>
                      </a:r>
                    </a:p>
                    <a:p>
                      <a:pPr marL="457215" lvl="1" indent="0">
                        <a:buNone/>
                      </a:pPr>
                      <a:r>
                        <a:rPr lang="en-US" sz="1400" b="1" u="sng" baseline="0" dirty="0" smtClean="0">
                          <a:solidFill>
                            <a:schemeClr val="accent1"/>
                          </a:solidFill>
                        </a:rPr>
                        <a:t>Go Live:</a:t>
                      </a:r>
                      <a:r>
                        <a:rPr lang="en-US" sz="1400" baseline="0" dirty="0" smtClean="0">
                          <a:solidFill>
                            <a:schemeClr val="tx1"/>
                          </a:solidFill>
                        </a:rPr>
                        <a:t> </a:t>
                      </a:r>
                      <a:r>
                        <a:rPr lang="en-US" sz="1400" i="1" baseline="0" dirty="0" smtClean="0">
                          <a:solidFill>
                            <a:schemeClr val="tx1"/>
                          </a:solidFill>
                        </a:rPr>
                        <a:t>1/1/20</a:t>
                      </a:r>
                    </a:p>
                    <a:p>
                      <a:pPr marL="457215" lvl="1" indent="0">
                        <a:buNone/>
                      </a:pPr>
                      <a:endParaRPr lang="en-US" sz="1400" baseline="0" dirty="0" smtClean="0">
                        <a:solidFill>
                          <a:schemeClr val="tx1"/>
                        </a:solidFill>
                      </a:endParaRPr>
                    </a:p>
                    <a:p>
                      <a:pPr marL="342900" indent="-342900">
                        <a:buAutoNum type="arabicPeriod"/>
                      </a:pPr>
                      <a:r>
                        <a:rPr lang="en-US" sz="1400" baseline="0" dirty="0" smtClean="0">
                          <a:solidFill>
                            <a:schemeClr val="tx1"/>
                          </a:solidFill>
                        </a:rPr>
                        <a:t>Foundational</a:t>
                      </a:r>
                    </a:p>
                    <a:p>
                      <a:pPr marL="457215" lvl="1" indent="0">
                        <a:buNone/>
                      </a:pPr>
                      <a:r>
                        <a:rPr lang="en-US" sz="1400" b="1" u="sng" baseline="0" dirty="0" smtClean="0">
                          <a:solidFill>
                            <a:schemeClr val="accent1"/>
                          </a:solidFill>
                        </a:rPr>
                        <a:t>Requested Delivery Date:</a:t>
                      </a:r>
                      <a:r>
                        <a:rPr lang="en-US" sz="1400" b="0" u="none" baseline="0" dirty="0" smtClean="0">
                          <a:solidFill>
                            <a:schemeClr val="tx1"/>
                          </a:solidFill>
                        </a:rPr>
                        <a:t> </a:t>
                      </a:r>
                      <a:r>
                        <a:rPr lang="en-US" sz="1400" i="1" baseline="0" dirty="0" smtClean="0">
                          <a:solidFill>
                            <a:schemeClr val="tx1"/>
                          </a:solidFill>
                        </a:rPr>
                        <a:t>12/13/19</a:t>
                      </a:r>
                    </a:p>
                    <a:p>
                      <a:pPr marL="457215" lvl="1" indent="0">
                        <a:buNone/>
                      </a:pPr>
                      <a:r>
                        <a:rPr lang="en-US" sz="1400" b="1" u="sng" baseline="0" dirty="0" smtClean="0">
                          <a:solidFill>
                            <a:schemeClr val="accent1"/>
                          </a:solidFill>
                        </a:rPr>
                        <a:t>Go Live:</a:t>
                      </a:r>
                      <a:r>
                        <a:rPr lang="en-US" sz="1400" baseline="0" dirty="0" smtClean="0">
                          <a:solidFill>
                            <a:schemeClr val="tx1"/>
                          </a:solidFill>
                        </a:rPr>
                        <a:t> </a:t>
                      </a:r>
                      <a:r>
                        <a:rPr lang="en-US" sz="1400" i="1" baseline="0" dirty="0" smtClean="0">
                          <a:solidFill>
                            <a:schemeClr val="tx1"/>
                          </a:solidFill>
                        </a:rPr>
                        <a:t>1/1/20</a:t>
                      </a:r>
                    </a:p>
                    <a:p>
                      <a:pPr marL="342900" indent="-342900">
                        <a:buAutoNum type="arabicPeriod"/>
                      </a:pPr>
                      <a:endParaRPr lang="en-US" sz="1400" baseline="0" dirty="0" smtClean="0">
                        <a:solidFill>
                          <a:schemeClr val="tx1"/>
                        </a:solidFill>
                      </a:endParaRPr>
                    </a:p>
                    <a:p>
                      <a:pPr marL="342900" indent="-342900">
                        <a:buAutoNum type="arabicPeriod"/>
                      </a:pPr>
                      <a:r>
                        <a:rPr lang="en-US" sz="1400" baseline="0" dirty="0" smtClean="0">
                          <a:solidFill>
                            <a:schemeClr val="tx1"/>
                          </a:solidFill>
                        </a:rPr>
                        <a:t>YouthRap/Heath Passport</a:t>
                      </a:r>
                    </a:p>
                    <a:p>
                      <a:pPr marL="457215" lvl="1" indent="0">
                        <a:buNone/>
                      </a:pPr>
                      <a:r>
                        <a:rPr lang="en-US" sz="1400" b="1" u="sng" baseline="0" dirty="0" smtClean="0">
                          <a:solidFill>
                            <a:schemeClr val="accent1"/>
                          </a:solidFill>
                        </a:rPr>
                        <a:t>Requested Delivery Date:</a:t>
                      </a:r>
                      <a:r>
                        <a:rPr lang="en-US" sz="1400" b="0" u="none" baseline="0" dirty="0" smtClean="0">
                          <a:solidFill>
                            <a:schemeClr val="tx1"/>
                          </a:solidFill>
                        </a:rPr>
                        <a:t> </a:t>
                      </a:r>
                      <a:r>
                        <a:rPr lang="en-US" sz="1400" i="1" baseline="0" dirty="0" smtClean="0">
                          <a:solidFill>
                            <a:schemeClr val="tx1"/>
                          </a:solidFill>
                        </a:rPr>
                        <a:t>tbd</a:t>
                      </a:r>
                    </a:p>
                    <a:p>
                      <a:pPr marL="457215" lvl="1" indent="0">
                        <a:buNone/>
                      </a:pPr>
                      <a:r>
                        <a:rPr lang="en-US" sz="1400" b="1" u="sng" baseline="0" dirty="0" smtClean="0">
                          <a:solidFill>
                            <a:schemeClr val="accent1"/>
                          </a:solidFill>
                        </a:rPr>
                        <a:t>Go Live:</a:t>
                      </a:r>
                      <a:r>
                        <a:rPr lang="en-US" sz="1400" baseline="0" dirty="0" smtClean="0">
                          <a:solidFill>
                            <a:schemeClr val="tx1"/>
                          </a:solidFill>
                        </a:rPr>
                        <a:t> </a:t>
                      </a:r>
                      <a:r>
                        <a:rPr lang="en-US" sz="1400" i="1" baseline="0" dirty="0" smtClean="0">
                          <a:solidFill>
                            <a:schemeClr val="tx1"/>
                          </a:solidFill>
                        </a:rPr>
                        <a:t>tbd</a:t>
                      </a:r>
                    </a:p>
                    <a:p>
                      <a:pPr marL="0" indent="0">
                        <a:buNone/>
                      </a:pPr>
                      <a:endParaRPr lang="en-US" sz="1400" dirty="0" smtClean="0">
                        <a:solidFill>
                          <a:schemeClr val="accent1"/>
                        </a:solidFill>
                      </a:endParaRPr>
                    </a:p>
                  </a:txBody>
                  <a:tcPr marL="0" marR="0" marT="38100" marB="38100">
                    <a:lnL>
                      <a:noFill/>
                    </a:lnL>
                    <a:lnR>
                      <a:noFill/>
                    </a:lnR>
                    <a:lnT>
                      <a:noFill/>
                    </a:lnT>
                    <a:lnB>
                      <a:noFill/>
                    </a:lnB>
                  </a:tcPr>
                </a:tc>
              </a:tr>
              <a:tr h="4470399">
                <a:tc>
                  <a:txBody>
                    <a:bodyPr/>
                    <a:lstStyle/>
                    <a:p>
                      <a:pPr marL="342900" indent="-342900">
                        <a:buAutoNum type="arabicPeriod"/>
                      </a:pPr>
                      <a:endParaRPr lang="en-US" sz="1800" dirty="0" smtClean="0">
                        <a:solidFill>
                          <a:schemeClr val="accent1"/>
                        </a:solidFill>
                      </a:endParaRPr>
                    </a:p>
                  </a:txBody>
                  <a:tcPr marL="0" marR="0" marT="38100" marB="38100">
                    <a:lnL>
                      <a:noFill/>
                    </a:lnL>
                    <a:lnR>
                      <a:noFill/>
                    </a:lnR>
                    <a:lnT>
                      <a:noFill/>
                    </a:lnT>
                    <a:lnB>
                      <a:noFill/>
                    </a:lnB>
                  </a:tcPr>
                </a:tc>
              </a:tr>
            </a:tbl>
          </a:graphicData>
        </a:graphic>
      </p:graphicFrame>
    </p:spTree>
    <p:extLst>
      <p:ext uri="{BB962C8B-B14F-4D97-AF65-F5344CB8AC3E}">
        <p14:creationId xmlns:p14="http://schemas.microsoft.com/office/powerpoint/2010/main" val="3646792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5</a:t>
            </a:fld>
            <a:endParaRPr lang="en-US" dirty="0">
              <a:solidFill>
                <a:schemeClr val="bg1"/>
              </a:solidFill>
            </a:endParaRPr>
          </a:p>
        </p:txBody>
      </p:sp>
      <p:sp>
        <p:nvSpPr>
          <p:cNvPr id="3" name="Title 2"/>
          <p:cNvSpPr>
            <a:spLocks noGrp="1"/>
          </p:cNvSpPr>
          <p:nvPr>
            <p:ph type="title"/>
          </p:nvPr>
        </p:nvSpPr>
        <p:spPr/>
        <p:txBody>
          <a:bodyPr/>
          <a:lstStyle/>
          <a:p>
            <a:r>
              <a:rPr lang="en-US" b="0" dirty="0" smtClean="0"/>
              <a:t>Scope</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7" name="TextBox 6"/>
          <p:cNvSpPr txBox="1"/>
          <p:nvPr/>
        </p:nvSpPr>
        <p:spPr>
          <a:xfrm>
            <a:off x="324500" y="967438"/>
            <a:ext cx="4039246" cy="563231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200" dirty="0" smtClean="0"/>
              <a:t>Vendor </a:t>
            </a:r>
            <a:r>
              <a:rPr lang="en-US" sz="1200" dirty="0"/>
              <a:t>Management – Regional Child Welfare </a:t>
            </a:r>
            <a:r>
              <a:rPr lang="en-US" sz="1200" dirty="0" smtClean="0"/>
              <a:t>Organizations/SkyGen</a:t>
            </a:r>
          </a:p>
          <a:p>
            <a:pPr marL="742950" lvl="1" indent="-285750">
              <a:buFont typeface="Arial" panose="020B0604020202020204" pitchFamily="34" charset="0"/>
              <a:buChar char="•"/>
            </a:pPr>
            <a:r>
              <a:rPr lang="en-US" sz="1200" dirty="0"/>
              <a:t>Enrollment file </a:t>
            </a:r>
            <a:r>
              <a:rPr lang="en-US" sz="1200" dirty="0" smtClean="0"/>
              <a:t>extracts</a:t>
            </a:r>
          </a:p>
          <a:p>
            <a:pPr marL="742950" lvl="1" indent="-285750">
              <a:buFont typeface="Arial" panose="020B0604020202020204" pitchFamily="34" charset="0"/>
              <a:buChar char="•"/>
            </a:pPr>
            <a:r>
              <a:rPr lang="en-US" sz="1200" dirty="0"/>
              <a:t>E2E </a:t>
            </a:r>
            <a:r>
              <a:rPr lang="en-US" sz="1200" dirty="0" smtClean="0"/>
              <a:t>Testing</a:t>
            </a:r>
          </a:p>
          <a:p>
            <a:pPr marL="742950" lvl="1" indent="-285750">
              <a:buFont typeface="Arial" panose="020B0604020202020204" pitchFamily="34" charset="0"/>
              <a:buChar char="•"/>
            </a:pPr>
            <a:r>
              <a:rPr lang="en-US" sz="1200" dirty="0"/>
              <a:t>Coordination of </a:t>
            </a:r>
            <a:r>
              <a:rPr lang="en-US" sz="1200" dirty="0" smtClean="0"/>
              <a:t>Services/Care</a:t>
            </a:r>
          </a:p>
          <a:p>
            <a:pPr marL="285750" indent="-285750">
              <a:buFont typeface="Arial" panose="020B0604020202020204" pitchFamily="34" charset="0"/>
              <a:buChar char="•"/>
            </a:pPr>
            <a:r>
              <a:rPr lang="en-US" sz="1200" dirty="0"/>
              <a:t>Case Management/Intensive Care </a:t>
            </a:r>
            <a:r>
              <a:rPr lang="en-US" sz="1200" dirty="0" smtClean="0"/>
              <a:t>Management</a:t>
            </a:r>
          </a:p>
          <a:p>
            <a:pPr marL="742950" lvl="1" indent="-285750">
              <a:buFont typeface="Arial" panose="020B0604020202020204" pitchFamily="34" charset="0"/>
              <a:buChar char="•"/>
            </a:pPr>
            <a:r>
              <a:rPr lang="en-US" sz="1200" dirty="0"/>
              <a:t>ACMP/WV HIN/CareCompass </a:t>
            </a:r>
            <a:r>
              <a:rPr lang="en-US" sz="1200" dirty="0" smtClean="0"/>
              <a:t>testing</a:t>
            </a:r>
            <a:r>
              <a:rPr lang="en-US" sz="1200" b="1" dirty="0" smtClean="0"/>
              <a:t>?</a:t>
            </a:r>
          </a:p>
          <a:p>
            <a:pPr marL="285750" indent="-285750">
              <a:buFont typeface="Arial" panose="020B0604020202020204" pitchFamily="34" charset="0"/>
              <a:buChar char="•"/>
            </a:pPr>
            <a:r>
              <a:rPr lang="en-US" sz="1200" dirty="0"/>
              <a:t>WGS Case/Group structure changes – new MBU/new group (product</a:t>
            </a:r>
            <a:r>
              <a:rPr lang="en-US" sz="1200" dirty="0" smtClean="0"/>
              <a:t>)</a:t>
            </a:r>
          </a:p>
          <a:p>
            <a:pPr marL="285750" indent="-285750">
              <a:buFont typeface="Arial" panose="020B0604020202020204" pitchFamily="34" charset="0"/>
              <a:buChar char="•"/>
            </a:pPr>
            <a:r>
              <a:rPr lang="en-US" sz="1200" dirty="0" smtClean="0"/>
              <a:t>Provider </a:t>
            </a:r>
            <a:r>
              <a:rPr lang="en-US" sz="1200" dirty="0"/>
              <a:t>Network </a:t>
            </a:r>
            <a:r>
              <a:rPr lang="en-US" sz="1200" dirty="0" smtClean="0"/>
              <a:t>Adequacy</a:t>
            </a:r>
          </a:p>
          <a:p>
            <a:pPr marL="285750" indent="-285750">
              <a:buFont typeface="Arial" panose="020B0604020202020204" pitchFamily="34" charset="0"/>
              <a:buChar char="•"/>
            </a:pPr>
            <a:r>
              <a:rPr lang="en-US" sz="1200" dirty="0" smtClean="0"/>
              <a:t>Regulatory Reporting</a:t>
            </a:r>
          </a:p>
          <a:p>
            <a:pPr marL="742950" lvl="1" indent="-285750">
              <a:buFont typeface="Arial" panose="020B0604020202020204" pitchFamily="34" charset="0"/>
              <a:buChar char="•"/>
            </a:pPr>
            <a:r>
              <a:rPr lang="en-US" sz="1200" dirty="0"/>
              <a:t>WGS Claims, not </a:t>
            </a:r>
            <a:r>
              <a:rPr lang="en-US" sz="1200" dirty="0" smtClean="0"/>
              <a:t>FACETS</a:t>
            </a:r>
          </a:p>
          <a:p>
            <a:pPr marL="742950" lvl="1" indent="-285750">
              <a:buFont typeface="Arial" panose="020B0604020202020204" pitchFamily="34" charset="0"/>
              <a:buChar char="•"/>
            </a:pPr>
            <a:r>
              <a:rPr lang="en-US" sz="1200" dirty="0"/>
              <a:t>Ensure new MBU is included in any non-foster care specific </a:t>
            </a:r>
            <a:r>
              <a:rPr lang="en-US" sz="1200" dirty="0" smtClean="0"/>
              <a:t>reports</a:t>
            </a:r>
          </a:p>
          <a:p>
            <a:pPr marL="742950" lvl="1" indent="-285750">
              <a:buFont typeface="Arial" panose="020B0604020202020204" pitchFamily="34" charset="0"/>
              <a:buChar char="•"/>
            </a:pPr>
            <a:r>
              <a:rPr lang="en-US" sz="1200" dirty="0" smtClean="0">
                <a:solidFill>
                  <a:srgbClr val="00B050"/>
                </a:solidFill>
              </a:rPr>
              <a:t>Net new reports</a:t>
            </a:r>
          </a:p>
          <a:p>
            <a:pPr marL="285750" indent="-285750">
              <a:buFont typeface="Arial" panose="020B0604020202020204" pitchFamily="34" charset="0"/>
              <a:buChar char="•"/>
            </a:pPr>
            <a:r>
              <a:rPr lang="en-US" sz="1200" dirty="0"/>
              <a:t>Socially Necessary </a:t>
            </a:r>
            <a:r>
              <a:rPr lang="en-US" sz="1200" dirty="0" smtClean="0"/>
              <a:t>Services</a:t>
            </a:r>
          </a:p>
          <a:p>
            <a:pPr marL="742950" lvl="1" indent="-285750">
              <a:buFont typeface="Arial" panose="020B0604020202020204" pitchFamily="34" charset="0"/>
              <a:buChar char="•"/>
            </a:pPr>
            <a:r>
              <a:rPr lang="en-US" sz="1200" dirty="0"/>
              <a:t>LCT build and links to FACTS/IES/WV </a:t>
            </a:r>
            <a:r>
              <a:rPr lang="en-US" sz="1200" dirty="0" smtClean="0"/>
              <a:t>BMS/UniCare</a:t>
            </a:r>
          </a:p>
          <a:p>
            <a:pPr marL="171450" indent="-171450">
              <a:buFont typeface="Arial" panose="020B0604020202020204" pitchFamily="34" charset="0"/>
              <a:buChar char="•"/>
            </a:pPr>
            <a:r>
              <a:rPr lang="en-US" sz="1200" dirty="0" smtClean="0"/>
              <a:t>Utilization Management</a:t>
            </a:r>
          </a:p>
          <a:p>
            <a:pPr marL="171450" indent="-171450">
              <a:buFont typeface="Arial" panose="020B0604020202020204" pitchFamily="34" charset="0"/>
              <a:buChar char="•"/>
            </a:pPr>
            <a:r>
              <a:rPr lang="en-US" sz="1200" dirty="0"/>
              <a:t>Coordination </a:t>
            </a:r>
            <a:r>
              <a:rPr lang="en-US" sz="1200" dirty="0" smtClean="0"/>
              <a:t>w/Educational Systems</a:t>
            </a:r>
          </a:p>
          <a:p>
            <a:pPr marL="171450" indent="-171450">
              <a:buFont typeface="Arial" panose="020B0604020202020204" pitchFamily="34" charset="0"/>
              <a:buChar char="•"/>
            </a:pPr>
            <a:r>
              <a:rPr lang="en-US" sz="1200" dirty="0"/>
              <a:t>Quality monitoring of EPSDT </a:t>
            </a:r>
            <a:r>
              <a:rPr lang="en-US" sz="1200" dirty="0" smtClean="0"/>
              <a:t>testing</a:t>
            </a:r>
          </a:p>
          <a:p>
            <a:pPr marL="171450" indent="-171450">
              <a:buFont typeface="Arial" panose="020B0604020202020204" pitchFamily="34" charset="0"/>
              <a:buChar char="•"/>
            </a:pPr>
            <a:r>
              <a:rPr lang="en-US" sz="1200" dirty="0"/>
              <a:t>Coordination with Child Protective </a:t>
            </a:r>
            <a:r>
              <a:rPr lang="en-US" sz="1200" dirty="0" smtClean="0"/>
              <a:t>Services</a:t>
            </a:r>
          </a:p>
          <a:p>
            <a:pPr marL="171450" indent="-171450">
              <a:buFont typeface="Arial" panose="020B0604020202020204" pitchFamily="34" charset="0"/>
              <a:buChar char="•"/>
            </a:pPr>
            <a:r>
              <a:rPr lang="en-US" sz="1200" dirty="0"/>
              <a:t>Crisis </a:t>
            </a:r>
            <a:r>
              <a:rPr lang="en-US" sz="1200" dirty="0" smtClean="0"/>
              <a:t>Response</a:t>
            </a:r>
          </a:p>
          <a:p>
            <a:pPr marL="171450" indent="-171450">
              <a:buFont typeface="Arial" panose="020B0604020202020204" pitchFamily="34" charset="0"/>
              <a:buChar char="•"/>
            </a:pPr>
            <a:r>
              <a:rPr lang="en-US" sz="1200" dirty="0"/>
              <a:t>Establish relationship with Judicial </a:t>
            </a:r>
            <a:r>
              <a:rPr lang="en-US" sz="1200" dirty="0" smtClean="0"/>
              <a:t>system</a:t>
            </a:r>
          </a:p>
          <a:p>
            <a:pPr marL="171450" indent="-171450">
              <a:buFont typeface="Arial" panose="020B0604020202020204" pitchFamily="34" charset="0"/>
              <a:buChar char="•"/>
            </a:pPr>
            <a:r>
              <a:rPr lang="en-US" sz="1200" dirty="0"/>
              <a:t>Collaboration with State pharmacy program/State Case </a:t>
            </a:r>
            <a:r>
              <a:rPr lang="en-US" sz="1200" dirty="0" smtClean="0"/>
              <a:t>Workers</a:t>
            </a:r>
          </a:p>
          <a:p>
            <a:pPr marL="171450" indent="-171450">
              <a:buFont typeface="Arial" panose="020B0604020202020204" pitchFamily="34" charset="0"/>
              <a:buChar char="•"/>
            </a:pPr>
            <a:r>
              <a:rPr lang="en-US" sz="1200" dirty="0"/>
              <a:t>Process support and reporting around patient-centered medical homes (Tara Fike leads Health Homes in WV</a:t>
            </a:r>
            <a:r>
              <a:rPr lang="en-US" sz="1200" dirty="0" smtClean="0"/>
              <a:t>)</a:t>
            </a:r>
          </a:p>
          <a:p>
            <a:pPr marL="171450" indent="-171450">
              <a:buFont typeface="Arial" panose="020B0604020202020204" pitchFamily="34" charset="0"/>
              <a:buChar char="•"/>
            </a:pPr>
            <a:r>
              <a:rPr lang="en-US" sz="1200" dirty="0"/>
              <a:t>Discharge planning coordination and </a:t>
            </a:r>
            <a:r>
              <a:rPr lang="en-US" sz="1200" dirty="0" smtClean="0"/>
              <a:t>collaboration</a:t>
            </a:r>
          </a:p>
          <a:p>
            <a:pPr marL="171450" indent="-171450">
              <a:buFont typeface="Arial" panose="020B0604020202020204" pitchFamily="34" charset="0"/>
              <a:buChar char="•"/>
            </a:pPr>
            <a:r>
              <a:rPr lang="en-US" sz="1200" dirty="0"/>
              <a:t>Member </a:t>
            </a:r>
            <a:r>
              <a:rPr lang="en-US" sz="1200" dirty="0" smtClean="0"/>
              <a:t>Outreach &amp; Education</a:t>
            </a:r>
          </a:p>
        </p:txBody>
      </p:sp>
      <p:sp>
        <p:nvSpPr>
          <p:cNvPr id="9" name="TextBox 8"/>
          <p:cNvSpPr txBox="1"/>
          <p:nvPr/>
        </p:nvSpPr>
        <p:spPr>
          <a:xfrm>
            <a:off x="4751386" y="967439"/>
            <a:ext cx="4076054" cy="5447645"/>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1200" dirty="0"/>
              <a:t>Provider </a:t>
            </a:r>
            <a:r>
              <a:rPr lang="en-US" sz="1200" dirty="0" smtClean="0"/>
              <a:t>Outreach &amp; Education</a:t>
            </a:r>
            <a:endParaRPr lang="en-US" sz="1200" dirty="0"/>
          </a:p>
          <a:p>
            <a:pPr marL="628650" lvl="1" indent="-171450">
              <a:buFont typeface="Arial" panose="020B0604020202020204" pitchFamily="34" charset="0"/>
              <a:buChar char="•"/>
            </a:pPr>
            <a:r>
              <a:rPr lang="en-US" sz="1200" dirty="0" smtClean="0"/>
              <a:t>Benefits/Care </a:t>
            </a:r>
            <a:r>
              <a:rPr lang="en-US" sz="1200" dirty="0"/>
              <a:t>C</a:t>
            </a:r>
            <a:r>
              <a:rPr lang="en-US" sz="1200" dirty="0" smtClean="0"/>
              <a:t>oordination</a:t>
            </a:r>
            <a:endParaRPr lang="en-US" sz="1200" dirty="0"/>
          </a:p>
          <a:p>
            <a:pPr marL="171450" indent="-171450">
              <a:buFont typeface="Arial" panose="020B0604020202020204" pitchFamily="34" charset="0"/>
              <a:buChar char="•"/>
            </a:pPr>
            <a:r>
              <a:rPr lang="en-US" sz="1200" dirty="0" smtClean="0"/>
              <a:t>Member Communications</a:t>
            </a:r>
          </a:p>
          <a:p>
            <a:pPr marL="171450" indent="-171450">
              <a:buFont typeface="Arial" panose="020B0604020202020204" pitchFamily="34" charset="0"/>
              <a:buChar char="•"/>
            </a:pPr>
            <a:r>
              <a:rPr lang="en-US" sz="1200" dirty="0" smtClean="0"/>
              <a:t>Contracting</a:t>
            </a:r>
          </a:p>
          <a:p>
            <a:pPr marL="628650" lvl="1" indent="-171450">
              <a:buFont typeface="Arial" panose="020B0604020202020204" pitchFamily="34" charset="0"/>
              <a:buChar char="•"/>
            </a:pPr>
            <a:r>
              <a:rPr lang="en-US" sz="1200" dirty="0"/>
              <a:t>Contracts </a:t>
            </a:r>
            <a:r>
              <a:rPr lang="en-US" sz="1200" dirty="0" smtClean="0"/>
              <a:t>w/all </a:t>
            </a:r>
            <a:r>
              <a:rPr lang="en-US" sz="1200" dirty="0"/>
              <a:t>currently enrolled providers under the State’s fee-for-service (FFS) Medicaid program and those providers contracted with the Bureau for Children and Families (BCF) for social </a:t>
            </a:r>
            <a:r>
              <a:rPr lang="en-US" sz="1200" dirty="0" smtClean="0"/>
              <a:t>services</a:t>
            </a:r>
          </a:p>
          <a:p>
            <a:pPr marL="171450" indent="-171450">
              <a:buFont typeface="Arial" panose="020B0604020202020204" pitchFamily="34" charset="0"/>
              <a:buChar char="•"/>
            </a:pPr>
            <a:r>
              <a:rPr lang="en-US" sz="1200" dirty="0"/>
              <a:t>Provider </a:t>
            </a:r>
            <a:r>
              <a:rPr lang="en-US" sz="1200" dirty="0" smtClean="0"/>
              <a:t>Incentives</a:t>
            </a:r>
          </a:p>
          <a:p>
            <a:pPr marL="171450" indent="-171450">
              <a:buFont typeface="Arial" panose="020B0604020202020204" pitchFamily="34" charset="0"/>
              <a:buChar char="•"/>
            </a:pPr>
            <a:r>
              <a:rPr lang="en-US" sz="1200" dirty="0" smtClean="0"/>
              <a:t>HEDIS Measures</a:t>
            </a:r>
          </a:p>
          <a:p>
            <a:pPr marL="171450" indent="-171450">
              <a:buFont typeface="Arial" panose="020B0604020202020204" pitchFamily="34" charset="0"/>
              <a:buChar char="•"/>
            </a:pPr>
            <a:r>
              <a:rPr lang="en-US" sz="1200" dirty="0"/>
              <a:t>Member portal access to medical records/appeals/HIN, </a:t>
            </a:r>
            <a:r>
              <a:rPr lang="en-US" sz="1200" dirty="0" smtClean="0"/>
              <a:t>etc.</a:t>
            </a:r>
          </a:p>
          <a:p>
            <a:pPr marL="171450" indent="-171450">
              <a:buFont typeface="Arial" panose="020B0604020202020204" pitchFamily="34" charset="0"/>
              <a:buChar char="•"/>
            </a:pPr>
            <a:r>
              <a:rPr lang="en-US" sz="1200" dirty="0"/>
              <a:t>Provider portal </a:t>
            </a:r>
            <a:r>
              <a:rPr lang="en-US" sz="1200" dirty="0" smtClean="0"/>
              <a:t>access </a:t>
            </a:r>
            <a:r>
              <a:rPr lang="en-US" sz="1200" dirty="0"/>
              <a:t>to medical records/appeals/HIN, </a:t>
            </a:r>
            <a:r>
              <a:rPr lang="en-US" sz="1200" dirty="0" smtClean="0"/>
              <a:t>etc.</a:t>
            </a:r>
          </a:p>
          <a:p>
            <a:pPr marL="171450" indent="-171450">
              <a:buFont typeface="Arial" panose="020B0604020202020204" pitchFamily="34" charset="0"/>
              <a:buChar char="•"/>
            </a:pPr>
            <a:r>
              <a:rPr lang="en-US" sz="1200" dirty="0"/>
              <a:t>Incorporating SDoH into care </a:t>
            </a:r>
            <a:r>
              <a:rPr lang="en-US" sz="1200" dirty="0" smtClean="0"/>
              <a:t>plans</a:t>
            </a:r>
          </a:p>
          <a:p>
            <a:pPr marL="171450" indent="-171450">
              <a:buFont typeface="Arial" panose="020B0604020202020204" pitchFamily="34" charset="0"/>
              <a:buChar char="•"/>
            </a:pPr>
            <a:r>
              <a:rPr lang="en-US" sz="1200" dirty="0"/>
              <a:t>Collaboration with Bureau of Public Health – WV Home Visitation </a:t>
            </a:r>
            <a:r>
              <a:rPr lang="en-US" sz="1200" dirty="0" smtClean="0"/>
              <a:t>Program</a:t>
            </a:r>
          </a:p>
          <a:p>
            <a:pPr marL="171450" indent="-171450">
              <a:buFont typeface="Arial" panose="020B0604020202020204" pitchFamily="34" charset="0"/>
              <a:buChar char="•"/>
            </a:pPr>
            <a:r>
              <a:rPr lang="en-US" sz="1200" dirty="0"/>
              <a:t>Engagement with community-based child welfare </a:t>
            </a:r>
            <a:r>
              <a:rPr lang="en-US" sz="1200" dirty="0" smtClean="0"/>
              <a:t>organizations</a:t>
            </a:r>
          </a:p>
          <a:p>
            <a:pPr marL="171450" indent="-171450">
              <a:buFont typeface="Arial" panose="020B0604020202020204" pitchFamily="34" charset="0"/>
              <a:buChar char="•"/>
            </a:pPr>
            <a:r>
              <a:rPr lang="en-US" sz="1200" dirty="0"/>
              <a:t>Development and Reporting of Provider Profile Report </a:t>
            </a:r>
            <a:r>
              <a:rPr lang="en-US" sz="1200" dirty="0" smtClean="0"/>
              <a:t>Cards</a:t>
            </a:r>
          </a:p>
          <a:p>
            <a:pPr marL="628650" lvl="1" indent="-171450">
              <a:buFont typeface="Arial" panose="020B0604020202020204" pitchFamily="34" charset="0"/>
              <a:buChar char="•"/>
            </a:pPr>
            <a:r>
              <a:rPr lang="en-US" sz="1200" dirty="0"/>
              <a:t>Automation</a:t>
            </a:r>
            <a:r>
              <a:rPr lang="en-US" sz="1200" dirty="0" smtClean="0"/>
              <a:t>?</a:t>
            </a:r>
          </a:p>
          <a:p>
            <a:pPr marL="171450" indent="-171450">
              <a:buFont typeface="Arial" panose="020B0604020202020204" pitchFamily="34" charset="0"/>
              <a:buChar char="•"/>
            </a:pPr>
            <a:r>
              <a:rPr lang="en-US" sz="1200" dirty="0"/>
              <a:t>Human Capital – </a:t>
            </a:r>
            <a:r>
              <a:rPr lang="en-US" sz="1200" dirty="0" smtClean="0"/>
              <a:t>HR/L&amp;D/TA</a:t>
            </a:r>
          </a:p>
          <a:p>
            <a:pPr marL="628650" lvl="1" indent="-171450">
              <a:buFont typeface="Arial" panose="020B0604020202020204" pitchFamily="34" charset="0"/>
              <a:buChar char="•"/>
            </a:pPr>
            <a:r>
              <a:rPr lang="en-US" sz="1200" dirty="0"/>
              <a:t>Key Staff hiring </a:t>
            </a:r>
            <a:r>
              <a:rPr lang="en-US" sz="1200" dirty="0" smtClean="0"/>
              <a:t>required</a:t>
            </a:r>
          </a:p>
          <a:p>
            <a:pPr marL="628650" lvl="1" indent="-171450">
              <a:buFont typeface="Arial" panose="020B0604020202020204" pitchFamily="34" charset="0"/>
              <a:buChar char="•"/>
            </a:pPr>
            <a:r>
              <a:rPr lang="en-US" sz="1200" dirty="0"/>
              <a:t>Look to workforce </a:t>
            </a:r>
            <a:r>
              <a:rPr lang="en-US" sz="1200" dirty="0" smtClean="0"/>
              <a:t>management/staffing </a:t>
            </a:r>
            <a:r>
              <a:rPr lang="en-US" sz="1200" dirty="0"/>
              <a:t>ratios for all areas to account for new </a:t>
            </a:r>
            <a:r>
              <a:rPr lang="en-US" sz="1200" dirty="0" smtClean="0"/>
              <a:t>population</a:t>
            </a:r>
          </a:p>
          <a:p>
            <a:pPr marL="171450" indent="-171450">
              <a:buFont typeface="Arial" panose="020B0604020202020204" pitchFamily="34" charset="0"/>
              <a:buChar char="•"/>
            </a:pPr>
            <a:r>
              <a:rPr lang="en-US" sz="1200" dirty="0" smtClean="0"/>
              <a:t>VASs</a:t>
            </a:r>
          </a:p>
          <a:p>
            <a:pPr marL="628650" lvl="1" indent="-171450">
              <a:buFont typeface="Arial" panose="020B0604020202020204" pitchFamily="34" charset="0"/>
              <a:buChar char="•"/>
            </a:pPr>
            <a:r>
              <a:rPr lang="en-US" sz="1200" dirty="0" smtClean="0"/>
              <a:t>NEMT</a:t>
            </a:r>
          </a:p>
          <a:p>
            <a:pPr marL="171450" indent="-171450">
              <a:buFont typeface="Arial" panose="020B0604020202020204" pitchFamily="34" charset="0"/>
              <a:buChar char="•"/>
            </a:pPr>
            <a:r>
              <a:rPr lang="en-US" sz="1200" dirty="0"/>
              <a:t>Telehealth, </a:t>
            </a:r>
            <a:r>
              <a:rPr lang="en-US" sz="1200" dirty="0" smtClean="0"/>
              <a:t>tele-monitoring</a:t>
            </a:r>
          </a:p>
          <a:p>
            <a:pPr marL="628650" lvl="1" indent="-171450">
              <a:buFont typeface="Arial" panose="020B0604020202020204" pitchFamily="34" charset="0"/>
              <a:buChar char="•"/>
            </a:pPr>
            <a:r>
              <a:rPr lang="en-US" sz="1200" dirty="0"/>
              <a:t>Possible vendor </a:t>
            </a:r>
            <a:r>
              <a:rPr lang="en-US" sz="1200" dirty="0" smtClean="0"/>
              <a:t>procurement</a:t>
            </a:r>
            <a:endParaRPr lang="en-US" sz="1200" dirty="0"/>
          </a:p>
        </p:txBody>
      </p:sp>
    </p:spTree>
    <p:extLst>
      <p:ext uri="{BB962C8B-B14F-4D97-AF65-F5344CB8AC3E}">
        <p14:creationId xmlns:p14="http://schemas.microsoft.com/office/powerpoint/2010/main" val="2589726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6</a:t>
            </a:fld>
            <a:endParaRPr lang="en-US" dirty="0">
              <a:solidFill>
                <a:schemeClr val="bg1"/>
              </a:solidFill>
            </a:endParaRPr>
          </a:p>
        </p:txBody>
      </p:sp>
      <p:sp>
        <p:nvSpPr>
          <p:cNvPr id="3" name="Title 2"/>
          <p:cNvSpPr>
            <a:spLocks noGrp="1"/>
          </p:cNvSpPr>
          <p:nvPr>
            <p:ph type="title"/>
          </p:nvPr>
        </p:nvSpPr>
        <p:spPr/>
        <p:txBody>
          <a:bodyPr/>
          <a:lstStyle/>
          <a:p>
            <a:r>
              <a:rPr lang="en-US" b="0" dirty="0" smtClean="0"/>
              <a:t>Out of Scope</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7" name="TextBox 6"/>
          <p:cNvSpPr txBox="1"/>
          <p:nvPr/>
        </p:nvSpPr>
        <p:spPr>
          <a:xfrm>
            <a:off x="329636" y="967438"/>
            <a:ext cx="8547235" cy="1015663"/>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200" dirty="0" smtClean="0"/>
              <a:t>WGS </a:t>
            </a:r>
            <a:r>
              <a:rPr lang="en-US" sz="1200" dirty="0"/>
              <a:t>Case/Group </a:t>
            </a:r>
            <a:r>
              <a:rPr lang="en-US" sz="1200" dirty="0" smtClean="0"/>
              <a:t>Structure Changes</a:t>
            </a:r>
            <a:endParaRPr lang="en-US" sz="1200" dirty="0" smtClean="0"/>
          </a:p>
          <a:p>
            <a:pPr marL="742950" lvl="1" indent="-285750">
              <a:buFont typeface="Arial" panose="020B0604020202020204" pitchFamily="34" charset="0"/>
              <a:buChar char="•"/>
            </a:pPr>
            <a:r>
              <a:rPr lang="en-US" sz="1200" i="1" dirty="0">
                <a:solidFill>
                  <a:schemeClr val="accent1"/>
                </a:solidFill>
              </a:rPr>
              <a:t>ID cards are not in scope for </a:t>
            </a:r>
            <a:r>
              <a:rPr lang="en-US" sz="1200" i="1" dirty="0" smtClean="0">
                <a:solidFill>
                  <a:schemeClr val="accent1"/>
                </a:solidFill>
              </a:rPr>
              <a:t>SNS</a:t>
            </a:r>
            <a:endParaRPr lang="en-US" sz="1200" i="1" dirty="0" smtClean="0">
              <a:solidFill>
                <a:schemeClr val="accent1"/>
              </a:solidFill>
            </a:endParaRPr>
          </a:p>
          <a:p>
            <a:pPr marL="171450" indent="-171450">
              <a:buFont typeface="Arial" panose="020B0604020202020204" pitchFamily="34" charset="0"/>
              <a:buChar char="•"/>
            </a:pPr>
            <a:r>
              <a:rPr lang="en-US" sz="1200" dirty="0"/>
              <a:t>Provider outreach and education</a:t>
            </a:r>
          </a:p>
          <a:p>
            <a:pPr marL="628650" lvl="1" indent="-171450">
              <a:buFont typeface="Arial" panose="020B0604020202020204" pitchFamily="34" charset="0"/>
              <a:buChar char="•"/>
            </a:pPr>
            <a:r>
              <a:rPr lang="en-US" sz="1200" i="1" dirty="0" smtClean="0"/>
              <a:t>Billing</a:t>
            </a:r>
          </a:p>
          <a:p>
            <a:pPr marL="1085850" lvl="2" indent="-171450">
              <a:buFont typeface="Arial" panose="020B0604020202020204" pitchFamily="34" charset="0"/>
              <a:buChar char="•"/>
            </a:pPr>
            <a:r>
              <a:rPr lang="en-US" sz="1200" i="1" dirty="0" smtClean="0">
                <a:solidFill>
                  <a:schemeClr val="accent1"/>
                </a:solidFill>
              </a:rPr>
              <a:t>Providers to bill directly</a:t>
            </a:r>
            <a:endParaRPr lang="en-US" sz="1200" i="1" dirty="0" smtClean="0">
              <a:solidFill>
                <a:schemeClr val="accent1"/>
              </a:solidFill>
            </a:endParaRPr>
          </a:p>
        </p:txBody>
      </p:sp>
    </p:spTree>
    <p:extLst>
      <p:ext uri="{BB962C8B-B14F-4D97-AF65-F5344CB8AC3E}">
        <p14:creationId xmlns:p14="http://schemas.microsoft.com/office/powerpoint/2010/main" val="2823058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7</a:t>
            </a:fld>
            <a:endParaRPr lang="en-US" dirty="0">
              <a:solidFill>
                <a:schemeClr val="bg1"/>
              </a:solidFill>
            </a:endParaRPr>
          </a:p>
        </p:txBody>
      </p:sp>
      <p:sp>
        <p:nvSpPr>
          <p:cNvPr id="3" name="Title 2"/>
          <p:cNvSpPr>
            <a:spLocks noGrp="1"/>
          </p:cNvSpPr>
          <p:nvPr>
            <p:ph type="title"/>
          </p:nvPr>
        </p:nvSpPr>
        <p:spPr/>
        <p:txBody>
          <a:bodyPr/>
          <a:lstStyle/>
          <a:p>
            <a:r>
              <a:rPr lang="en-US" b="0" dirty="0" smtClean="0"/>
              <a:t>Project Leadership</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36" name="AutoShape 29"/>
          <p:cNvSpPr>
            <a:spLocks noChangeArrowheads="1"/>
          </p:cNvSpPr>
          <p:nvPr>
            <p:custDataLst>
              <p:tags r:id="rId1"/>
            </p:custDataLst>
          </p:nvPr>
        </p:nvSpPr>
        <p:spPr bwMode="auto">
          <a:xfrm>
            <a:off x="147789" y="2366401"/>
            <a:ext cx="8909866" cy="1053074"/>
          </a:xfrm>
          <a:prstGeom prst="roundRect">
            <a:avLst>
              <a:gd name="adj" fmla="val 16667"/>
            </a:avLst>
          </a:prstGeom>
          <a:solidFill>
            <a:srgbClr val="DDDDDD"/>
          </a:solidFill>
          <a:ln w="9525">
            <a:noFill/>
            <a:round/>
            <a:headEnd/>
            <a:tailEnd/>
          </a:ln>
          <a:effectLst>
            <a:prstShdw prst="shdw17" dist="17961" dir="2700000">
              <a:srgbClr val="858585"/>
            </a:prstShdw>
          </a:effectLst>
        </p:spPr>
        <p:txBody>
          <a:bodyPr wrap="none"/>
          <a:lstStyle/>
          <a:p>
            <a:pPr algn="ctr"/>
            <a:r>
              <a:rPr lang="en-US" sz="1400" b="1" dirty="0" smtClean="0">
                <a:solidFill>
                  <a:schemeClr val="accent1"/>
                </a:solidFill>
              </a:rPr>
              <a:t>Business Core Team</a:t>
            </a:r>
            <a:endParaRPr lang="en-US" sz="1400" b="1" dirty="0">
              <a:solidFill>
                <a:schemeClr val="accent1"/>
              </a:solidFill>
            </a:endParaRPr>
          </a:p>
          <a:p>
            <a:pPr algn="ctr"/>
            <a:endParaRPr lang="en-US" sz="900" b="1" dirty="0">
              <a:solidFill>
                <a:srgbClr val="222268"/>
              </a:solidFill>
            </a:endParaRPr>
          </a:p>
        </p:txBody>
      </p:sp>
      <p:sp>
        <p:nvSpPr>
          <p:cNvPr id="39" name="AutoShape 8"/>
          <p:cNvSpPr>
            <a:spLocks noChangeArrowheads="1"/>
          </p:cNvSpPr>
          <p:nvPr/>
        </p:nvSpPr>
        <p:spPr bwMode="auto">
          <a:xfrm>
            <a:off x="147789" y="3573351"/>
            <a:ext cx="8937000" cy="1114886"/>
          </a:xfrm>
          <a:prstGeom prst="roundRect">
            <a:avLst>
              <a:gd name="adj" fmla="val 16667"/>
            </a:avLst>
          </a:prstGeom>
          <a:solidFill>
            <a:srgbClr val="DDDDDD"/>
          </a:solidFill>
          <a:ln w="9525">
            <a:noFill/>
            <a:round/>
            <a:headEnd/>
            <a:tailEnd/>
          </a:ln>
          <a:effectLst>
            <a:prstShdw prst="shdw17" dist="17961" dir="2700000">
              <a:srgbClr val="858585"/>
            </a:prstShdw>
          </a:effectLst>
        </p:spPr>
        <p:txBody>
          <a:bodyPr wrap="none"/>
          <a:lstStyle/>
          <a:p>
            <a:pPr lvl="0" algn="ctr"/>
            <a:r>
              <a:rPr lang="en-US" sz="1400" b="1" dirty="0" smtClean="0">
                <a:solidFill>
                  <a:schemeClr val="accent1"/>
                </a:solidFill>
              </a:rPr>
              <a:t>IT Execution Core </a:t>
            </a:r>
            <a:r>
              <a:rPr lang="en-US" sz="1400" b="1" dirty="0">
                <a:solidFill>
                  <a:schemeClr val="accent1"/>
                </a:solidFill>
              </a:rPr>
              <a:t>Team</a:t>
            </a:r>
          </a:p>
        </p:txBody>
      </p:sp>
      <p:grpSp>
        <p:nvGrpSpPr>
          <p:cNvPr id="40" name="Group 39"/>
          <p:cNvGrpSpPr/>
          <p:nvPr/>
        </p:nvGrpSpPr>
        <p:grpSpPr>
          <a:xfrm>
            <a:off x="374313" y="1264785"/>
            <a:ext cx="8105584" cy="3058314"/>
            <a:chOff x="605390" y="1496976"/>
            <a:chExt cx="7805010" cy="2555142"/>
          </a:xfrm>
        </p:grpSpPr>
        <p:sp>
          <p:nvSpPr>
            <p:cNvPr id="41" name="AutoShape 28"/>
            <p:cNvSpPr>
              <a:spLocks noChangeArrowheads="1"/>
            </p:cNvSpPr>
            <p:nvPr>
              <p:custDataLst>
                <p:tags r:id="rId6"/>
              </p:custDataLst>
            </p:nvPr>
          </p:nvSpPr>
          <p:spPr bwMode="auto">
            <a:xfrm>
              <a:off x="1834496" y="1496976"/>
              <a:ext cx="5625846" cy="765333"/>
            </a:xfrm>
            <a:prstGeom prst="roundRect">
              <a:avLst>
                <a:gd name="adj" fmla="val 16667"/>
              </a:avLst>
            </a:prstGeom>
            <a:solidFill>
              <a:srgbClr val="DDDDDD"/>
            </a:solidFill>
            <a:ln w="9525">
              <a:noFill/>
              <a:round/>
              <a:headEnd/>
              <a:tailEnd/>
            </a:ln>
            <a:effectLst>
              <a:prstShdw prst="shdw17" dist="17961" dir="2700000">
                <a:srgbClr val="858585"/>
              </a:prstShdw>
            </a:effectLst>
          </p:spPr>
          <p:txBody>
            <a:bodyPr wrap="none"/>
            <a:lstStyle/>
            <a:p>
              <a:pPr algn="ctr"/>
              <a:r>
                <a:rPr lang="en-US" sz="1400" b="1" dirty="0" smtClean="0">
                  <a:solidFill>
                    <a:schemeClr val="accent1"/>
                  </a:solidFill>
                </a:rPr>
                <a:t>Project Leadership</a:t>
              </a:r>
              <a:endParaRPr lang="en-US" sz="1400" b="1" dirty="0">
                <a:solidFill>
                  <a:schemeClr val="accent1"/>
                </a:solidFill>
              </a:endParaRPr>
            </a:p>
            <a:p>
              <a:pPr algn="ctr"/>
              <a:endParaRPr lang="en-US" sz="1100" b="1" dirty="0">
                <a:solidFill>
                  <a:srgbClr val="222268"/>
                </a:solidFill>
              </a:endParaRPr>
            </a:p>
          </p:txBody>
        </p:sp>
        <p:sp>
          <p:nvSpPr>
            <p:cNvPr id="42" name="Rectangle 13"/>
            <p:cNvSpPr>
              <a:spLocks noChangeArrowheads="1"/>
            </p:cNvSpPr>
            <p:nvPr>
              <p:custDataLst>
                <p:tags r:id="rId7"/>
              </p:custDataLst>
            </p:nvPr>
          </p:nvSpPr>
          <p:spPr bwMode="auto">
            <a:xfrm>
              <a:off x="2862656" y="1745875"/>
              <a:ext cx="1411671" cy="424554"/>
            </a:xfrm>
            <a:prstGeom prst="rect">
              <a:avLst/>
            </a:prstGeom>
            <a:solidFill>
              <a:srgbClr val="FFFFFF"/>
            </a:solidFill>
            <a:ln w="9525" algn="ctr">
              <a:solidFill>
                <a:srgbClr val="969696"/>
              </a:solidFill>
              <a:miter lim="800000"/>
              <a:headEnd/>
              <a:tailEnd/>
            </a:ln>
          </p:spPr>
          <p:txBody>
            <a:bodyPr anchor="ctr"/>
            <a:lstStyle/>
            <a:p>
              <a:pPr algn="ctr"/>
              <a:r>
                <a:rPr lang="en-US" sz="1100" b="1" dirty="0" smtClean="0">
                  <a:solidFill>
                    <a:schemeClr val="accent1"/>
                  </a:solidFill>
                </a:rPr>
                <a:t>Initiative Owner (IO): </a:t>
              </a:r>
              <a:r>
                <a:rPr lang="en-US" sz="1100" dirty="0" smtClean="0">
                  <a:solidFill>
                    <a:schemeClr val="accent1"/>
                  </a:solidFill>
                </a:rPr>
                <a:t>Tadd Haynes</a:t>
              </a:r>
              <a:endParaRPr lang="en-US" sz="1100" dirty="0">
                <a:solidFill>
                  <a:schemeClr val="accent1"/>
                </a:solidFill>
              </a:endParaRPr>
            </a:p>
          </p:txBody>
        </p:sp>
        <p:sp>
          <p:nvSpPr>
            <p:cNvPr id="44" name="Rectangle 13"/>
            <p:cNvSpPr>
              <a:spLocks noChangeArrowheads="1"/>
            </p:cNvSpPr>
            <p:nvPr>
              <p:custDataLst>
                <p:tags r:id="rId8"/>
              </p:custDataLst>
            </p:nvPr>
          </p:nvSpPr>
          <p:spPr bwMode="auto">
            <a:xfrm>
              <a:off x="4949954" y="1762307"/>
              <a:ext cx="1428958" cy="420375"/>
            </a:xfrm>
            <a:prstGeom prst="rect">
              <a:avLst/>
            </a:prstGeom>
            <a:solidFill>
              <a:srgbClr val="FFFFFF"/>
            </a:solidFill>
            <a:ln w="9525" algn="ctr">
              <a:solidFill>
                <a:srgbClr val="969696"/>
              </a:solidFill>
              <a:miter lim="800000"/>
              <a:headEnd/>
              <a:tailEnd/>
            </a:ln>
          </p:spPr>
          <p:txBody>
            <a:bodyPr anchor="ctr"/>
            <a:lstStyle/>
            <a:p>
              <a:pPr algn="ctr"/>
              <a:r>
                <a:rPr lang="en-US" sz="1100" b="1" dirty="0" smtClean="0">
                  <a:solidFill>
                    <a:schemeClr val="accent1"/>
                  </a:solidFill>
                </a:rPr>
                <a:t>Initiative Delivery Owner (IDO):</a:t>
              </a:r>
              <a:endParaRPr lang="en-US" sz="1100" b="1" dirty="0">
                <a:solidFill>
                  <a:schemeClr val="accent1"/>
                </a:solidFill>
              </a:endParaRPr>
            </a:p>
            <a:p>
              <a:pPr algn="ctr"/>
              <a:r>
                <a:rPr lang="en-US" sz="1100" dirty="0" smtClean="0">
                  <a:solidFill>
                    <a:schemeClr val="accent1"/>
                  </a:solidFill>
                </a:rPr>
                <a:t>Robert Schweers</a:t>
              </a:r>
              <a:endParaRPr lang="en-US" sz="1100" dirty="0">
                <a:solidFill>
                  <a:schemeClr val="accent1"/>
                </a:solidFill>
              </a:endParaRPr>
            </a:p>
          </p:txBody>
        </p:sp>
        <p:sp>
          <p:nvSpPr>
            <p:cNvPr id="45" name="Rectangle 44"/>
            <p:cNvSpPr>
              <a:spLocks noChangeArrowheads="1"/>
            </p:cNvSpPr>
            <p:nvPr>
              <p:custDataLst>
                <p:tags r:id="rId9"/>
              </p:custDataLst>
            </p:nvPr>
          </p:nvSpPr>
          <p:spPr bwMode="auto">
            <a:xfrm>
              <a:off x="633101" y="3699515"/>
              <a:ext cx="1353428" cy="352603"/>
            </a:xfrm>
            <a:prstGeom prst="rect">
              <a:avLst/>
            </a:prstGeom>
            <a:solidFill>
              <a:srgbClr val="FFFFFF"/>
            </a:solidFill>
            <a:ln w="9525" algn="ctr">
              <a:solidFill>
                <a:srgbClr val="969696"/>
              </a:solidFill>
              <a:miter lim="800000"/>
              <a:headEnd/>
              <a:tailEnd/>
            </a:ln>
          </p:spPr>
          <p:txBody>
            <a:bodyPr anchor="ctr"/>
            <a:lstStyle/>
            <a:p>
              <a:pPr algn="ctr"/>
              <a:r>
                <a:rPr lang="en-US" sz="1100" b="1" dirty="0" smtClean="0">
                  <a:solidFill>
                    <a:schemeClr val="accent1"/>
                  </a:solidFill>
                </a:rPr>
                <a:t>Delivery Lead:</a:t>
              </a:r>
              <a:endParaRPr lang="en-US" sz="1100" b="1" dirty="0">
                <a:solidFill>
                  <a:schemeClr val="accent1"/>
                </a:solidFill>
              </a:endParaRPr>
            </a:p>
            <a:p>
              <a:pPr algn="ctr"/>
              <a:r>
                <a:rPr lang="en-US" sz="1100" dirty="0" smtClean="0">
                  <a:solidFill>
                    <a:schemeClr val="accent1"/>
                  </a:solidFill>
                </a:rPr>
                <a:t>Laxmi Sharma</a:t>
              </a:r>
              <a:endParaRPr lang="en-US" sz="1100" dirty="0">
                <a:solidFill>
                  <a:schemeClr val="accent1"/>
                </a:solidFill>
              </a:endParaRPr>
            </a:p>
          </p:txBody>
        </p:sp>
        <p:sp>
          <p:nvSpPr>
            <p:cNvPr id="46" name="Rectangle 15"/>
            <p:cNvSpPr>
              <a:spLocks noChangeArrowheads="1"/>
            </p:cNvSpPr>
            <p:nvPr>
              <p:custDataLst>
                <p:tags r:id="rId10"/>
              </p:custDataLst>
            </p:nvPr>
          </p:nvSpPr>
          <p:spPr bwMode="auto">
            <a:xfrm>
              <a:off x="2071872" y="2756555"/>
              <a:ext cx="1380711" cy="325842"/>
            </a:xfrm>
            <a:prstGeom prst="rect">
              <a:avLst/>
            </a:prstGeom>
            <a:solidFill>
              <a:srgbClr val="FFFFFF"/>
            </a:solidFill>
            <a:ln w="9525" algn="ctr">
              <a:solidFill>
                <a:srgbClr val="969696"/>
              </a:solidFill>
              <a:miter lim="800000"/>
              <a:headEnd/>
              <a:tailEnd/>
            </a:ln>
          </p:spPr>
          <p:txBody>
            <a:bodyPr anchor="ctr"/>
            <a:lstStyle/>
            <a:p>
              <a:pPr algn="ctr"/>
              <a:r>
                <a:rPr lang="en-US" sz="1100" b="1" dirty="0" smtClean="0">
                  <a:solidFill>
                    <a:schemeClr val="accent1"/>
                  </a:solidFill>
                </a:rPr>
                <a:t>Project Lead:</a:t>
              </a:r>
              <a:endParaRPr lang="en-US" sz="1100" dirty="0">
                <a:solidFill>
                  <a:schemeClr val="accent1"/>
                </a:solidFill>
              </a:endParaRPr>
            </a:p>
            <a:p>
              <a:pPr algn="ctr"/>
              <a:r>
                <a:rPr lang="en-US" sz="1100" dirty="0" smtClean="0">
                  <a:solidFill>
                    <a:schemeClr val="accent1"/>
                  </a:solidFill>
                </a:rPr>
                <a:t>Mikenna Watterson</a:t>
              </a:r>
              <a:endParaRPr lang="en-US" sz="1100" dirty="0">
                <a:solidFill>
                  <a:schemeClr val="accent1"/>
                </a:solidFill>
              </a:endParaRPr>
            </a:p>
          </p:txBody>
        </p:sp>
        <p:sp>
          <p:nvSpPr>
            <p:cNvPr id="48" name="Rectangle 47"/>
            <p:cNvSpPr>
              <a:spLocks noChangeArrowheads="1"/>
            </p:cNvSpPr>
            <p:nvPr>
              <p:custDataLst>
                <p:tags r:id="rId11"/>
              </p:custDataLst>
            </p:nvPr>
          </p:nvSpPr>
          <p:spPr bwMode="auto">
            <a:xfrm>
              <a:off x="3937328" y="2756555"/>
              <a:ext cx="1209384" cy="330893"/>
            </a:xfrm>
            <a:prstGeom prst="rect">
              <a:avLst/>
            </a:prstGeom>
            <a:solidFill>
              <a:srgbClr val="FFFFFF"/>
            </a:solidFill>
            <a:ln w="9525" algn="ctr">
              <a:solidFill>
                <a:srgbClr val="969696"/>
              </a:solidFill>
              <a:miter lim="800000"/>
              <a:headEnd/>
              <a:tailEnd/>
            </a:ln>
          </p:spPr>
          <p:txBody>
            <a:bodyPr anchor="ctr"/>
            <a:lstStyle/>
            <a:p>
              <a:pPr algn="ctr"/>
              <a:r>
                <a:rPr lang="en-US" sz="1100" b="1" dirty="0">
                  <a:solidFill>
                    <a:schemeClr val="accent1"/>
                  </a:solidFill>
                </a:rPr>
                <a:t> </a:t>
              </a:r>
              <a:r>
                <a:rPr lang="en-US" sz="1100" b="1" dirty="0" smtClean="0">
                  <a:solidFill>
                    <a:schemeClr val="accent1"/>
                  </a:solidFill>
                </a:rPr>
                <a:t>Project Manger:</a:t>
              </a:r>
            </a:p>
            <a:p>
              <a:pPr algn="ctr"/>
              <a:r>
                <a:rPr lang="en-US" sz="1100" dirty="0" smtClean="0">
                  <a:solidFill>
                    <a:schemeClr val="accent1"/>
                  </a:solidFill>
                </a:rPr>
                <a:t>SherieAnn Dixon</a:t>
              </a:r>
              <a:endParaRPr lang="en-US" sz="1100" b="1" dirty="0">
                <a:solidFill>
                  <a:schemeClr val="accent1"/>
                </a:solidFill>
              </a:endParaRPr>
            </a:p>
          </p:txBody>
        </p:sp>
        <p:sp>
          <p:nvSpPr>
            <p:cNvPr id="49" name="Rectangle 48"/>
            <p:cNvSpPr>
              <a:spLocks noChangeArrowheads="1"/>
            </p:cNvSpPr>
            <p:nvPr>
              <p:custDataLst>
                <p:tags r:id="rId12"/>
              </p:custDataLst>
            </p:nvPr>
          </p:nvSpPr>
          <p:spPr bwMode="auto">
            <a:xfrm>
              <a:off x="3839680" y="3699514"/>
              <a:ext cx="1554356" cy="342989"/>
            </a:xfrm>
            <a:prstGeom prst="rect">
              <a:avLst/>
            </a:prstGeom>
            <a:solidFill>
              <a:srgbClr val="FFFFFF"/>
            </a:solidFill>
            <a:ln w="9525" algn="ctr">
              <a:solidFill>
                <a:srgbClr val="969696"/>
              </a:solidFill>
              <a:miter lim="800000"/>
              <a:headEnd/>
              <a:tailEnd/>
            </a:ln>
          </p:spPr>
          <p:txBody>
            <a:bodyPr anchor="ctr"/>
            <a:lstStyle/>
            <a:p>
              <a:pPr algn="ctr"/>
              <a:r>
                <a:rPr lang="en-US" sz="1100" b="1" dirty="0">
                  <a:solidFill>
                    <a:schemeClr val="accent1"/>
                  </a:solidFill>
                </a:rPr>
                <a:t>Solution </a:t>
              </a:r>
              <a:r>
                <a:rPr lang="en-US" sz="1100" b="1" dirty="0" smtClean="0">
                  <a:solidFill>
                    <a:schemeClr val="accent1"/>
                  </a:solidFill>
                </a:rPr>
                <a:t>Lead/Architect:</a:t>
              </a:r>
              <a:endParaRPr lang="en-US" sz="1100" b="1" dirty="0">
                <a:solidFill>
                  <a:schemeClr val="accent1"/>
                </a:solidFill>
              </a:endParaRPr>
            </a:p>
            <a:p>
              <a:pPr algn="ctr"/>
              <a:r>
                <a:rPr lang="en-US" sz="1100" dirty="0" smtClean="0">
                  <a:solidFill>
                    <a:schemeClr val="accent1"/>
                  </a:solidFill>
                </a:rPr>
                <a:t>Bahar Chathambally</a:t>
              </a:r>
              <a:endParaRPr lang="en-US" sz="1100" dirty="0">
                <a:solidFill>
                  <a:schemeClr val="accent1"/>
                </a:solidFill>
              </a:endParaRPr>
            </a:p>
          </p:txBody>
        </p:sp>
        <p:sp>
          <p:nvSpPr>
            <p:cNvPr id="55" name="Rectangle 54"/>
            <p:cNvSpPr>
              <a:spLocks noChangeArrowheads="1"/>
            </p:cNvSpPr>
            <p:nvPr>
              <p:custDataLst>
                <p:tags r:id="rId13"/>
              </p:custDataLst>
            </p:nvPr>
          </p:nvSpPr>
          <p:spPr bwMode="auto">
            <a:xfrm>
              <a:off x="7263985" y="2764102"/>
              <a:ext cx="1146415" cy="329890"/>
            </a:xfrm>
            <a:prstGeom prst="rect">
              <a:avLst/>
            </a:prstGeom>
            <a:solidFill>
              <a:srgbClr val="FFFFFF"/>
            </a:solidFill>
            <a:ln w="9525" algn="ctr">
              <a:solidFill>
                <a:srgbClr val="969696"/>
              </a:solidFill>
              <a:miter lim="800000"/>
              <a:headEnd/>
              <a:tailEnd/>
            </a:ln>
          </p:spPr>
          <p:txBody>
            <a:bodyPr anchor="ctr"/>
            <a:lstStyle/>
            <a:p>
              <a:pPr algn="ctr"/>
              <a:r>
                <a:rPr lang="en-US" sz="1100" b="1" dirty="0" smtClean="0">
                  <a:solidFill>
                    <a:schemeClr val="accent1"/>
                  </a:solidFill>
                </a:rPr>
                <a:t>Project Manager:</a:t>
              </a:r>
            </a:p>
            <a:p>
              <a:pPr algn="ctr"/>
              <a:r>
                <a:rPr lang="en-US" sz="1100" dirty="0" smtClean="0">
                  <a:solidFill>
                    <a:schemeClr val="accent1"/>
                  </a:solidFill>
                </a:rPr>
                <a:t>Steve Melville</a:t>
              </a:r>
              <a:endParaRPr lang="en-US" sz="1100" b="1" dirty="0">
                <a:solidFill>
                  <a:schemeClr val="accent1"/>
                </a:solidFill>
              </a:endParaRPr>
            </a:p>
          </p:txBody>
        </p:sp>
        <p:sp>
          <p:nvSpPr>
            <p:cNvPr id="56" name="Rectangle 55"/>
            <p:cNvSpPr>
              <a:spLocks noChangeArrowheads="1"/>
            </p:cNvSpPr>
            <p:nvPr>
              <p:custDataLst>
                <p:tags r:id="rId14"/>
              </p:custDataLst>
            </p:nvPr>
          </p:nvSpPr>
          <p:spPr bwMode="auto">
            <a:xfrm>
              <a:off x="605390" y="2764102"/>
              <a:ext cx="1129591" cy="330434"/>
            </a:xfrm>
            <a:prstGeom prst="rect">
              <a:avLst/>
            </a:prstGeom>
            <a:solidFill>
              <a:srgbClr val="FFFFFF"/>
            </a:solidFill>
            <a:ln w="9525" algn="ctr">
              <a:solidFill>
                <a:srgbClr val="969696"/>
              </a:solidFill>
              <a:miter lim="800000"/>
              <a:headEnd/>
              <a:tailEnd/>
            </a:ln>
          </p:spPr>
          <p:txBody>
            <a:bodyPr anchor="ctr"/>
            <a:lstStyle/>
            <a:p>
              <a:pPr algn="ctr"/>
              <a:r>
                <a:rPr lang="en-US" sz="1100" b="1" dirty="0">
                  <a:solidFill>
                    <a:schemeClr val="accent1"/>
                  </a:solidFill>
                </a:rPr>
                <a:t>Business Owner</a:t>
              </a:r>
              <a:r>
                <a:rPr lang="en-US" sz="1100" b="1" dirty="0" smtClean="0">
                  <a:solidFill>
                    <a:schemeClr val="accent1"/>
                  </a:solidFill>
                </a:rPr>
                <a:t>: </a:t>
              </a:r>
              <a:r>
                <a:rPr lang="en-US" sz="1100" dirty="0" smtClean="0">
                  <a:solidFill>
                    <a:schemeClr val="accent1"/>
                  </a:solidFill>
                </a:rPr>
                <a:t>Manny Arisso</a:t>
              </a:r>
              <a:endParaRPr lang="en-US" sz="1100" b="1" dirty="0">
                <a:solidFill>
                  <a:schemeClr val="accent1"/>
                </a:solidFill>
              </a:endParaRPr>
            </a:p>
          </p:txBody>
        </p:sp>
      </p:grpSp>
      <p:sp>
        <p:nvSpPr>
          <p:cNvPr id="71" name="Rectangle 70"/>
          <p:cNvSpPr>
            <a:spLocks noChangeArrowheads="1"/>
          </p:cNvSpPr>
          <p:nvPr>
            <p:custDataLst>
              <p:tags r:id="rId2"/>
            </p:custDataLst>
          </p:nvPr>
        </p:nvSpPr>
        <p:spPr bwMode="auto">
          <a:xfrm>
            <a:off x="5570450" y="2774887"/>
            <a:ext cx="1215471" cy="393573"/>
          </a:xfrm>
          <a:prstGeom prst="rect">
            <a:avLst/>
          </a:prstGeom>
          <a:solidFill>
            <a:srgbClr val="FFFFFF"/>
          </a:solidFill>
          <a:ln w="9525" algn="ctr">
            <a:solidFill>
              <a:srgbClr val="969696"/>
            </a:solidFill>
            <a:miter lim="800000"/>
            <a:headEnd/>
            <a:tailEnd/>
          </a:ln>
        </p:spPr>
        <p:txBody>
          <a:bodyPr anchor="ctr"/>
          <a:lstStyle/>
          <a:p>
            <a:pPr algn="ctr"/>
            <a:r>
              <a:rPr lang="en-US" sz="1100" b="1" dirty="0">
                <a:solidFill>
                  <a:schemeClr val="accent1"/>
                </a:solidFill>
              </a:rPr>
              <a:t> </a:t>
            </a:r>
            <a:r>
              <a:rPr lang="en-US" sz="1100" b="1" dirty="0" smtClean="0">
                <a:solidFill>
                  <a:schemeClr val="accent1"/>
                </a:solidFill>
              </a:rPr>
              <a:t>Project Manger: </a:t>
            </a:r>
          </a:p>
          <a:p>
            <a:pPr algn="ctr"/>
            <a:r>
              <a:rPr lang="en-US" sz="1100" dirty="0" smtClean="0">
                <a:solidFill>
                  <a:schemeClr val="accent1"/>
                </a:solidFill>
              </a:rPr>
              <a:t>Susan Hernandez</a:t>
            </a:r>
            <a:endParaRPr lang="en-US" sz="1100" b="1" dirty="0">
              <a:solidFill>
                <a:schemeClr val="accent1"/>
              </a:solidFill>
            </a:endParaRPr>
          </a:p>
        </p:txBody>
      </p:sp>
      <p:sp>
        <p:nvSpPr>
          <p:cNvPr id="22" name="Rectangle 21"/>
          <p:cNvSpPr>
            <a:spLocks noChangeArrowheads="1"/>
          </p:cNvSpPr>
          <p:nvPr>
            <p:custDataLst>
              <p:tags r:id="rId3"/>
            </p:custDataLst>
          </p:nvPr>
        </p:nvSpPr>
        <p:spPr bwMode="auto">
          <a:xfrm>
            <a:off x="5573621" y="3912565"/>
            <a:ext cx="1515007" cy="410532"/>
          </a:xfrm>
          <a:prstGeom prst="rect">
            <a:avLst/>
          </a:prstGeom>
          <a:solidFill>
            <a:schemeClr val="bg1"/>
          </a:solidFill>
          <a:ln w="9525" algn="ctr">
            <a:solidFill>
              <a:srgbClr val="969696"/>
            </a:solidFill>
            <a:miter lim="800000"/>
            <a:headEnd/>
            <a:tailEnd/>
          </a:ln>
        </p:spPr>
        <p:txBody>
          <a:bodyPr anchor="ctr"/>
          <a:lstStyle/>
          <a:p>
            <a:pPr algn="ctr"/>
            <a:r>
              <a:rPr lang="en-US" sz="1100" b="1" dirty="0" smtClean="0">
                <a:solidFill>
                  <a:schemeClr val="accent1"/>
                </a:solidFill>
              </a:rPr>
              <a:t>IT Account Manager:</a:t>
            </a:r>
          </a:p>
          <a:p>
            <a:pPr algn="ctr"/>
            <a:r>
              <a:rPr lang="en-US" sz="1100" dirty="0" smtClean="0">
                <a:solidFill>
                  <a:schemeClr val="accent1"/>
                </a:solidFill>
              </a:rPr>
              <a:t>Leslie Caluya</a:t>
            </a:r>
            <a:endParaRPr lang="en-US" sz="1100" b="1" dirty="0">
              <a:solidFill>
                <a:schemeClr val="accent1"/>
              </a:solidFill>
            </a:endParaRPr>
          </a:p>
        </p:txBody>
      </p:sp>
      <p:sp>
        <p:nvSpPr>
          <p:cNvPr id="23" name="Rectangle 22"/>
          <p:cNvSpPr>
            <a:spLocks noChangeArrowheads="1"/>
          </p:cNvSpPr>
          <p:nvPr>
            <p:custDataLst>
              <p:tags r:id="rId4"/>
            </p:custDataLst>
          </p:nvPr>
        </p:nvSpPr>
        <p:spPr bwMode="auto">
          <a:xfrm>
            <a:off x="7348013" y="3897938"/>
            <a:ext cx="1211179" cy="410532"/>
          </a:xfrm>
          <a:prstGeom prst="rect">
            <a:avLst/>
          </a:prstGeom>
          <a:solidFill>
            <a:schemeClr val="bg1"/>
          </a:solidFill>
          <a:ln w="9525" algn="ctr">
            <a:solidFill>
              <a:srgbClr val="969696"/>
            </a:solidFill>
            <a:miter lim="800000"/>
            <a:headEnd/>
            <a:tailEnd/>
          </a:ln>
        </p:spPr>
        <p:txBody>
          <a:bodyPr anchor="ctr"/>
          <a:lstStyle/>
          <a:p>
            <a:pPr algn="ctr"/>
            <a:r>
              <a:rPr lang="en-US" sz="1100" b="1" dirty="0" smtClean="0">
                <a:solidFill>
                  <a:schemeClr val="accent1"/>
                </a:solidFill>
              </a:rPr>
              <a:t>LCT Architect:</a:t>
            </a:r>
          </a:p>
          <a:p>
            <a:pPr algn="ctr"/>
            <a:r>
              <a:rPr lang="en-US" sz="1100" dirty="0" smtClean="0">
                <a:solidFill>
                  <a:schemeClr val="accent1"/>
                </a:solidFill>
              </a:rPr>
              <a:t>Lonnie Watson</a:t>
            </a:r>
            <a:endParaRPr lang="en-US" sz="1100" b="1" dirty="0">
              <a:solidFill>
                <a:schemeClr val="accent1"/>
              </a:solidFill>
            </a:endParaRPr>
          </a:p>
        </p:txBody>
      </p:sp>
      <p:sp>
        <p:nvSpPr>
          <p:cNvPr id="21" name="Rectangle 20"/>
          <p:cNvSpPr>
            <a:spLocks noChangeArrowheads="1"/>
          </p:cNvSpPr>
          <p:nvPr>
            <p:custDataLst>
              <p:tags r:id="rId5"/>
            </p:custDataLst>
          </p:nvPr>
        </p:nvSpPr>
        <p:spPr bwMode="auto">
          <a:xfrm>
            <a:off x="2090570" y="3901058"/>
            <a:ext cx="1405549" cy="422040"/>
          </a:xfrm>
          <a:prstGeom prst="rect">
            <a:avLst/>
          </a:prstGeom>
          <a:solidFill>
            <a:srgbClr val="FFFFFF"/>
          </a:solidFill>
          <a:ln w="9525" algn="ctr">
            <a:solidFill>
              <a:srgbClr val="969696"/>
            </a:solidFill>
            <a:miter lim="800000"/>
            <a:headEnd/>
            <a:tailEnd/>
          </a:ln>
        </p:spPr>
        <p:txBody>
          <a:bodyPr anchor="ctr"/>
          <a:lstStyle/>
          <a:p>
            <a:pPr algn="ctr"/>
            <a:r>
              <a:rPr lang="en-US" sz="1100" b="1" dirty="0" smtClean="0">
                <a:solidFill>
                  <a:schemeClr val="accent1"/>
                </a:solidFill>
              </a:rPr>
              <a:t>Delivery Manager:</a:t>
            </a:r>
            <a:endParaRPr lang="en-US" sz="1100" b="1" dirty="0">
              <a:solidFill>
                <a:schemeClr val="accent1"/>
              </a:solidFill>
            </a:endParaRPr>
          </a:p>
          <a:p>
            <a:pPr algn="ctr"/>
            <a:r>
              <a:rPr lang="en-US" sz="1100" dirty="0" smtClean="0">
                <a:solidFill>
                  <a:schemeClr val="accent1"/>
                </a:solidFill>
              </a:rPr>
              <a:t>Mal Herrera</a:t>
            </a:r>
            <a:endParaRPr lang="en-US" sz="1100" dirty="0">
              <a:solidFill>
                <a:schemeClr val="accent1"/>
              </a:solidFill>
            </a:endParaRPr>
          </a:p>
        </p:txBody>
      </p:sp>
    </p:spTree>
    <p:extLst>
      <p:ext uri="{BB962C8B-B14F-4D97-AF65-F5344CB8AC3E}">
        <p14:creationId xmlns:p14="http://schemas.microsoft.com/office/powerpoint/2010/main" val="662564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
          <p:cNvSpPr>
            <a:spLocks noChangeArrowheads="1"/>
          </p:cNvSpPr>
          <p:nvPr/>
        </p:nvSpPr>
        <p:spPr bwMode="auto">
          <a:xfrm>
            <a:off x="58614" y="2373142"/>
            <a:ext cx="8937000" cy="779506"/>
          </a:xfrm>
          <a:prstGeom prst="roundRect">
            <a:avLst>
              <a:gd name="adj" fmla="val 16667"/>
            </a:avLst>
          </a:prstGeom>
          <a:solidFill>
            <a:srgbClr val="DDDDDD"/>
          </a:solidFill>
          <a:ln w="9525">
            <a:noFill/>
            <a:round/>
            <a:headEnd/>
            <a:tailEnd/>
          </a:ln>
          <a:effectLst>
            <a:prstShdw prst="shdw17" dist="17961" dir="2700000">
              <a:srgbClr val="858585"/>
            </a:prstShdw>
          </a:effectLst>
        </p:spPr>
        <p:txBody>
          <a:bodyPr wrap="none"/>
          <a:lstStyle/>
          <a:p>
            <a:pPr algn="ctr"/>
            <a:r>
              <a:rPr lang="en-US" sz="1600" b="1" dirty="0" smtClean="0">
                <a:solidFill>
                  <a:srgbClr val="222268"/>
                </a:solidFill>
              </a:rPr>
              <a:t> </a:t>
            </a:r>
            <a:r>
              <a:rPr lang="en-US" sz="1600" b="1" dirty="0" smtClean="0">
                <a:solidFill>
                  <a:schemeClr val="accent1"/>
                </a:solidFill>
              </a:rPr>
              <a:t>Government Business Division IT</a:t>
            </a:r>
            <a:endParaRPr lang="en-US" sz="1600" b="1" dirty="0">
              <a:solidFill>
                <a:schemeClr val="accent1"/>
              </a:solidFill>
            </a:endParaRPr>
          </a:p>
        </p:txBody>
      </p:sp>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8</a:t>
            </a:fld>
            <a:endParaRPr lang="en-US" dirty="0">
              <a:solidFill>
                <a:schemeClr val="bg1"/>
              </a:solidFill>
            </a:endParaRPr>
          </a:p>
        </p:txBody>
      </p:sp>
      <p:sp>
        <p:nvSpPr>
          <p:cNvPr id="3" name="Title 2"/>
          <p:cNvSpPr>
            <a:spLocks noGrp="1"/>
          </p:cNvSpPr>
          <p:nvPr>
            <p:ph type="title"/>
          </p:nvPr>
        </p:nvSpPr>
        <p:spPr/>
        <p:txBody>
          <a:bodyPr/>
          <a:lstStyle/>
          <a:p>
            <a:r>
              <a:rPr lang="en-US" b="0" dirty="0" smtClean="0"/>
              <a:t>Impacted Systems*</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38" name="AutoShape 8"/>
          <p:cNvSpPr>
            <a:spLocks noChangeArrowheads="1"/>
          </p:cNvSpPr>
          <p:nvPr/>
        </p:nvSpPr>
        <p:spPr bwMode="auto">
          <a:xfrm>
            <a:off x="107470" y="1221300"/>
            <a:ext cx="6796764" cy="986803"/>
          </a:xfrm>
          <a:prstGeom prst="roundRect">
            <a:avLst>
              <a:gd name="adj" fmla="val 16667"/>
            </a:avLst>
          </a:prstGeom>
          <a:solidFill>
            <a:srgbClr val="DDDDDD"/>
          </a:solidFill>
          <a:ln w="9525">
            <a:noFill/>
            <a:round/>
            <a:headEnd/>
            <a:tailEnd/>
          </a:ln>
          <a:effectLst>
            <a:prstShdw prst="shdw17" dist="17961" dir="2700000">
              <a:srgbClr val="858585"/>
            </a:prstShdw>
          </a:effectLst>
        </p:spPr>
        <p:txBody>
          <a:bodyPr wrap="none"/>
          <a:lstStyle/>
          <a:p>
            <a:pPr algn="ctr"/>
            <a:r>
              <a:rPr lang="en-US" sz="1600" b="1" dirty="0" smtClean="0">
                <a:solidFill>
                  <a:schemeClr val="accent1"/>
                </a:solidFill>
              </a:rPr>
              <a:t>Corporate, Care &amp; Consumer Engagement (CCCE)</a:t>
            </a:r>
            <a:endParaRPr lang="en-US" sz="1600" b="1" dirty="0">
              <a:solidFill>
                <a:schemeClr val="accent1"/>
              </a:solidFill>
            </a:endParaRPr>
          </a:p>
        </p:txBody>
      </p:sp>
      <p:sp>
        <p:nvSpPr>
          <p:cNvPr id="39" name="AutoShape 8"/>
          <p:cNvSpPr>
            <a:spLocks noChangeArrowheads="1"/>
          </p:cNvSpPr>
          <p:nvPr/>
        </p:nvSpPr>
        <p:spPr bwMode="auto">
          <a:xfrm>
            <a:off x="58614" y="3411438"/>
            <a:ext cx="2681134" cy="853110"/>
          </a:xfrm>
          <a:prstGeom prst="roundRect">
            <a:avLst>
              <a:gd name="adj" fmla="val 16667"/>
            </a:avLst>
          </a:prstGeom>
          <a:solidFill>
            <a:srgbClr val="DDDDDD"/>
          </a:solidFill>
          <a:ln w="9525">
            <a:noFill/>
            <a:round/>
            <a:headEnd/>
            <a:tailEnd/>
          </a:ln>
          <a:effectLst>
            <a:prstShdw prst="shdw17" dist="17961" dir="2700000">
              <a:srgbClr val="858585"/>
            </a:prstShdw>
          </a:effectLst>
        </p:spPr>
        <p:txBody>
          <a:bodyPr wrap="none"/>
          <a:lstStyle/>
          <a:p>
            <a:pPr algn="ctr"/>
            <a:r>
              <a:rPr lang="en-US" sz="1600" b="1" dirty="0" smtClean="0">
                <a:solidFill>
                  <a:schemeClr val="accent1"/>
                </a:solidFill>
              </a:rPr>
              <a:t>Commercial Claims Technology</a:t>
            </a:r>
            <a:endParaRPr lang="en-US" sz="1600" b="1" dirty="0">
              <a:solidFill>
                <a:schemeClr val="accent1"/>
              </a:solidFill>
            </a:endParaRPr>
          </a:p>
        </p:txBody>
      </p:sp>
      <p:grpSp>
        <p:nvGrpSpPr>
          <p:cNvPr id="40" name="Group 39"/>
          <p:cNvGrpSpPr/>
          <p:nvPr/>
        </p:nvGrpSpPr>
        <p:grpSpPr>
          <a:xfrm>
            <a:off x="186428" y="1603781"/>
            <a:ext cx="6617670" cy="1458402"/>
            <a:chOff x="424474" y="1780201"/>
            <a:chExt cx="6372271" cy="1218458"/>
          </a:xfrm>
        </p:grpSpPr>
        <p:sp>
          <p:nvSpPr>
            <p:cNvPr id="59" name="Rectangle 7"/>
            <p:cNvSpPr>
              <a:spLocks noChangeArrowheads="1"/>
            </p:cNvSpPr>
            <p:nvPr/>
          </p:nvSpPr>
          <p:spPr bwMode="auto">
            <a:xfrm>
              <a:off x="424474" y="1780201"/>
              <a:ext cx="1606398" cy="324556"/>
            </a:xfrm>
            <a:prstGeom prst="rect">
              <a:avLst/>
            </a:prstGeom>
            <a:solidFill>
              <a:srgbClr val="FFFFFF"/>
            </a:solidFill>
            <a:ln w="9525" algn="ctr">
              <a:solidFill>
                <a:srgbClr val="000000"/>
              </a:solidFill>
              <a:miter lim="800000"/>
              <a:headEnd/>
              <a:tailEnd/>
            </a:ln>
          </p:spPr>
          <p:txBody>
            <a:bodyPr anchor="ctr"/>
            <a:lstStyle/>
            <a:p>
              <a:pPr algn="ctr"/>
              <a:r>
                <a:rPr lang="en-US" sz="1000" b="1" dirty="0" smtClean="0">
                  <a:solidFill>
                    <a:schemeClr val="accent1">
                      <a:lumMod val="50000"/>
                    </a:schemeClr>
                  </a:solidFill>
                  <a:cs typeface="Arial" pitchFamily="34" charset="0"/>
                </a:rPr>
                <a:t>Anthem Care Management Platform (ACMP)</a:t>
              </a:r>
              <a:endParaRPr lang="en-US" sz="1000" b="1" dirty="0">
                <a:solidFill>
                  <a:schemeClr val="accent1">
                    <a:lumMod val="50000"/>
                  </a:schemeClr>
                </a:solidFill>
                <a:cs typeface="Arial" pitchFamily="34" charset="0"/>
              </a:endParaRPr>
            </a:p>
          </p:txBody>
        </p:sp>
        <p:sp>
          <p:nvSpPr>
            <p:cNvPr id="60" name="Rectangle 7"/>
            <p:cNvSpPr>
              <a:spLocks noChangeArrowheads="1"/>
            </p:cNvSpPr>
            <p:nvPr/>
          </p:nvSpPr>
          <p:spPr bwMode="auto">
            <a:xfrm>
              <a:off x="2230566" y="1786455"/>
              <a:ext cx="1406466" cy="325450"/>
            </a:xfrm>
            <a:prstGeom prst="rect">
              <a:avLst/>
            </a:prstGeom>
            <a:solidFill>
              <a:srgbClr val="FFFFFF"/>
            </a:solidFill>
            <a:ln w="9525" algn="ctr">
              <a:solidFill>
                <a:srgbClr val="000000"/>
              </a:solidFill>
              <a:miter lim="800000"/>
              <a:headEnd/>
              <a:tailEnd/>
            </a:ln>
          </p:spPr>
          <p:txBody>
            <a:bodyPr anchor="ctr"/>
            <a:lstStyle/>
            <a:p>
              <a:pPr algn="ctr"/>
              <a:r>
                <a:rPr lang="en-US" sz="1000" b="1" dirty="0" smtClean="0">
                  <a:solidFill>
                    <a:schemeClr val="accent1">
                      <a:lumMod val="50000"/>
                    </a:schemeClr>
                  </a:solidFill>
                  <a:cs typeface="Arial" pitchFamily="34" charset="0"/>
                </a:rPr>
                <a:t>FileNet</a:t>
              </a:r>
              <a:endParaRPr lang="en-US" sz="1000" b="1" dirty="0">
                <a:solidFill>
                  <a:schemeClr val="accent1">
                    <a:lumMod val="50000"/>
                  </a:schemeClr>
                </a:solidFill>
                <a:cs typeface="Arial" pitchFamily="34" charset="0"/>
              </a:endParaRPr>
            </a:p>
          </p:txBody>
        </p:sp>
        <p:sp>
          <p:nvSpPr>
            <p:cNvPr id="61" name="Rectangle 7"/>
            <p:cNvSpPr>
              <a:spLocks noChangeArrowheads="1"/>
            </p:cNvSpPr>
            <p:nvPr/>
          </p:nvSpPr>
          <p:spPr bwMode="auto">
            <a:xfrm>
              <a:off x="3836726" y="1787349"/>
              <a:ext cx="1425152" cy="324556"/>
            </a:xfrm>
            <a:prstGeom prst="rect">
              <a:avLst/>
            </a:prstGeom>
            <a:solidFill>
              <a:srgbClr val="FFFFFF"/>
            </a:solidFill>
            <a:ln w="9525" algn="ctr">
              <a:solidFill>
                <a:srgbClr val="000000"/>
              </a:solidFill>
              <a:miter lim="800000"/>
              <a:headEnd/>
              <a:tailEnd/>
            </a:ln>
          </p:spPr>
          <p:txBody>
            <a:bodyPr anchor="ctr"/>
            <a:lstStyle/>
            <a:p>
              <a:pPr algn="ctr"/>
              <a:r>
                <a:rPr lang="en-US" sz="1000" b="1" dirty="0" smtClean="0">
                  <a:solidFill>
                    <a:schemeClr val="accent1">
                      <a:lumMod val="50000"/>
                    </a:schemeClr>
                  </a:solidFill>
                  <a:cs typeface="Arial" pitchFamily="34" charset="0"/>
                </a:rPr>
                <a:t>ICR (Interactive Care Reviewer)</a:t>
              </a:r>
              <a:endParaRPr lang="en-US" sz="1000" b="1" dirty="0">
                <a:solidFill>
                  <a:schemeClr val="accent1">
                    <a:lumMod val="50000"/>
                  </a:schemeClr>
                </a:solidFill>
                <a:cs typeface="Arial" pitchFamily="34" charset="0"/>
              </a:endParaRPr>
            </a:p>
          </p:txBody>
        </p:sp>
        <p:sp>
          <p:nvSpPr>
            <p:cNvPr id="62" name="Rectangle 7"/>
            <p:cNvSpPr>
              <a:spLocks noChangeArrowheads="1"/>
            </p:cNvSpPr>
            <p:nvPr/>
          </p:nvSpPr>
          <p:spPr bwMode="auto">
            <a:xfrm>
              <a:off x="5405300" y="1786455"/>
              <a:ext cx="1391445" cy="324107"/>
            </a:xfrm>
            <a:prstGeom prst="rect">
              <a:avLst/>
            </a:prstGeom>
            <a:solidFill>
              <a:srgbClr val="FFFFFF"/>
            </a:solidFill>
            <a:ln w="9525" algn="ctr">
              <a:solidFill>
                <a:srgbClr val="000000"/>
              </a:solidFill>
              <a:miter lim="800000"/>
              <a:headEnd/>
              <a:tailEnd/>
            </a:ln>
          </p:spPr>
          <p:txBody>
            <a:bodyPr anchor="ctr"/>
            <a:lstStyle/>
            <a:p>
              <a:pPr algn="ctr"/>
              <a:r>
                <a:rPr lang="en-US" sz="1000" b="1" dirty="0" smtClean="0">
                  <a:solidFill>
                    <a:schemeClr val="accent1">
                      <a:lumMod val="50000"/>
                    </a:schemeClr>
                  </a:solidFill>
                  <a:cs typeface="Arial" pitchFamily="34" charset="0"/>
                </a:rPr>
                <a:t>NextGen PEGA Appeals System</a:t>
              </a:r>
              <a:endParaRPr lang="en-US" sz="1000" b="1" dirty="0">
                <a:solidFill>
                  <a:schemeClr val="accent1">
                    <a:lumMod val="50000"/>
                  </a:schemeClr>
                </a:solidFill>
                <a:cs typeface="Arial" pitchFamily="34" charset="0"/>
              </a:endParaRPr>
            </a:p>
          </p:txBody>
        </p:sp>
        <p:sp>
          <p:nvSpPr>
            <p:cNvPr id="64" name="Rectangle 7"/>
            <p:cNvSpPr>
              <a:spLocks noChangeArrowheads="1"/>
            </p:cNvSpPr>
            <p:nvPr/>
          </p:nvSpPr>
          <p:spPr bwMode="auto">
            <a:xfrm>
              <a:off x="462153" y="2743483"/>
              <a:ext cx="897055" cy="249699"/>
            </a:xfrm>
            <a:prstGeom prst="rect">
              <a:avLst/>
            </a:prstGeom>
            <a:solidFill>
              <a:srgbClr val="FFFFFF"/>
            </a:solidFill>
            <a:ln w="9525" algn="ctr">
              <a:solidFill>
                <a:srgbClr val="000000"/>
              </a:solidFill>
              <a:miter lim="800000"/>
              <a:headEnd/>
              <a:tailEnd/>
            </a:ln>
          </p:spPr>
          <p:txBody>
            <a:bodyPr anchor="ctr"/>
            <a:lstStyle/>
            <a:p>
              <a:pPr algn="ctr"/>
              <a:r>
                <a:rPr lang="en-US" sz="1000" b="1" dirty="0" smtClean="0">
                  <a:solidFill>
                    <a:schemeClr val="accent1">
                      <a:lumMod val="50000"/>
                    </a:schemeClr>
                  </a:solidFill>
                  <a:cs typeface="Arial" pitchFamily="34" charset="0"/>
                </a:rPr>
                <a:t>GBD MACESS</a:t>
              </a:r>
              <a:endParaRPr lang="en-US" sz="1000" b="1" dirty="0">
                <a:solidFill>
                  <a:schemeClr val="accent1">
                    <a:lumMod val="50000"/>
                  </a:schemeClr>
                </a:solidFill>
                <a:cs typeface="Arial" pitchFamily="34" charset="0"/>
              </a:endParaRPr>
            </a:p>
          </p:txBody>
        </p:sp>
        <p:sp>
          <p:nvSpPr>
            <p:cNvPr id="65" name="Rectangle 7"/>
            <p:cNvSpPr>
              <a:spLocks noChangeArrowheads="1"/>
            </p:cNvSpPr>
            <p:nvPr/>
          </p:nvSpPr>
          <p:spPr bwMode="auto">
            <a:xfrm>
              <a:off x="2962176" y="2748610"/>
              <a:ext cx="1749099" cy="250049"/>
            </a:xfrm>
            <a:prstGeom prst="rect">
              <a:avLst/>
            </a:prstGeom>
            <a:solidFill>
              <a:schemeClr val="bg1"/>
            </a:solidFill>
            <a:ln w="9525" algn="ctr">
              <a:solidFill>
                <a:srgbClr val="000000"/>
              </a:solidFill>
              <a:miter lim="800000"/>
              <a:headEnd/>
              <a:tailEnd/>
            </a:ln>
          </p:spPr>
          <p:txBody>
            <a:bodyPr anchor="ctr"/>
            <a:lstStyle/>
            <a:p>
              <a:pPr algn="ctr"/>
              <a:r>
                <a:rPr lang="en-US" sz="1000" b="1" dirty="0" smtClean="0">
                  <a:solidFill>
                    <a:schemeClr val="accent1">
                      <a:lumMod val="50000"/>
                    </a:schemeClr>
                  </a:solidFill>
                  <a:cs typeface="Arial" pitchFamily="34" charset="0"/>
                </a:rPr>
                <a:t>SSB – Medicaid DW Data Solutions &amp; Reporting</a:t>
              </a:r>
              <a:endParaRPr lang="en-US" sz="1000" b="1" dirty="0">
                <a:solidFill>
                  <a:schemeClr val="accent1">
                    <a:lumMod val="50000"/>
                  </a:schemeClr>
                </a:solidFill>
                <a:cs typeface="Arial" pitchFamily="34" charset="0"/>
              </a:endParaRPr>
            </a:p>
          </p:txBody>
        </p:sp>
        <p:sp>
          <p:nvSpPr>
            <p:cNvPr id="68" name="Rectangle 7"/>
            <p:cNvSpPr>
              <a:spLocks noChangeArrowheads="1"/>
            </p:cNvSpPr>
            <p:nvPr/>
          </p:nvSpPr>
          <p:spPr bwMode="auto">
            <a:xfrm>
              <a:off x="1563054" y="2748610"/>
              <a:ext cx="1236811" cy="245074"/>
            </a:xfrm>
            <a:prstGeom prst="rect">
              <a:avLst/>
            </a:prstGeom>
            <a:solidFill>
              <a:schemeClr val="bg1"/>
            </a:solidFill>
            <a:ln w="9525" algn="ctr">
              <a:solidFill>
                <a:srgbClr val="000000"/>
              </a:solidFill>
              <a:miter lim="800000"/>
              <a:headEnd/>
              <a:tailEnd/>
            </a:ln>
          </p:spPr>
          <p:txBody>
            <a:bodyPr anchor="ctr"/>
            <a:lstStyle/>
            <a:p>
              <a:pPr algn="ctr"/>
              <a:r>
                <a:rPr lang="en-US" sz="1000" b="1" dirty="0" smtClean="0">
                  <a:solidFill>
                    <a:schemeClr val="accent1">
                      <a:lumMod val="50000"/>
                    </a:schemeClr>
                  </a:solidFill>
                  <a:cs typeface="Arial" pitchFamily="34" charset="0"/>
                </a:rPr>
                <a:t>GBD Provider Portal / Availity</a:t>
              </a:r>
              <a:endParaRPr lang="en-US" sz="1000" b="1" dirty="0">
                <a:solidFill>
                  <a:schemeClr val="accent1">
                    <a:lumMod val="50000"/>
                  </a:schemeClr>
                </a:solidFill>
                <a:cs typeface="Arial" pitchFamily="34" charset="0"/>
              </a:endParaRPr>
            </a:p>
          </p:txBody>
        </p:sp>
      </p:grpSp>
      <p:sp>
        <p:nvSpPr>
          <p:cNvPr id="69" name="TextBox 68"/>
          <p:cNvSpPr txBox="1"/>
          <p:nvPr/>
        </p:nvSpPr>
        <p:spPr>
          <a:xfrm>
            <a:off x="12943" y="5575001"/>
            <a:ext cx="7322660" cy="300082"/>
          </a:xfrm>
          <a:prstGeom prst="rect">
            <a:avLst/>
          </a:prstGeom>
          <a:noFill/>
        </p:spPr>
        <p:txBody>
          <a:bodyPr wrap="square" rtlCol="0">
            <a:spAutoFit/>
          </a:bodyPr>
          <a:lstStyle/>
          <a:p>
            <a:r>
              <a:rPr lang="en-US" sz="1350" dirty="0"/>
              <a:t>*The impact to these systems will be reviewed by the Solution Lead on the next </a:t>
            </a:r>
            <a:r>
              <a:rPr lang="en-US" sz="1350" dirty="0" smtClean="0"/>
              <a:t>slides</a:t>
            </a:r>
          </a:p>
        </p:txBody>
      </p:sp>
      <p:sp>
        <p:nvSpPr>
          <p:cNvPr id="50" name="Rectangle 7"/>
          <p:cNvSpPr>
            <a:spLocks noChangeArrowheads="1"/>
          </p:cNvSpPr>
          <p:nvPr/>
        </p:nvSpPr>
        <p:spPr bwMode="auto">
          <a:xfrm>
            <a:off x="678519" y="3861871"/>
            <a:ext cx="1441324" cy="246605"/>
          </a:xfrm>
          <a:prstGeom prst="rect">
            <a:avLst/>
          </a:prstGeom>
          <a:solidFill>
            <a:srgbClr val="FFFFFF"/>
          </a:solidFill>
          <a:ln w="9525" algn="ctr">
            <a:solidFill>
              <a:srgbClr val="000000"/>
            </a:solidFill>
            <a:miter lim="800000"/>
            <a:headEnd/>
            <a:tailEnd/>
          </a:ln>
        </p:spPr>
        <p:txBody>
          <a:bodyPr anchor="ctr"/>
          <a:lstStyle/>
          <a:p>
            <a:pPr algn="ctr"/>
            <a:r>
              <a:rPr lang="en-US" sz="1200" b="1" dirty="0" smtClean="0">
                <a:solidFill>
                  <a:schemeClr val="accent1">
                    <a:lumMod val="50000"/>
                  </a:schemeClr>
                </a:solidFill>
                <a:cs typeface="Arial" pitchFamily="34" charset="0"/>
              </a:rPr>
              <a:t>WGS Provider</a:t>
            </a:r>
            <a:endParaRPr lang="en-US" sz="1200" b="1" dirty="0">
              <a:solidFill>
                <a:schemeClr val="accent1">
                  <a:lumMod val="50000"/>
                </a:schemeClr>
              </a:solidFill>
              <a:cs typeface="Arial" pitchFamily="34" charset="0"/>
            </a:endParaRPr>
          </a:p>
        </p:txBody>
      </p:sp>
      <p:sp>
        <p:nvSpPr>
          <p:cNvPr id="23" name="AutoShape 8"/>
          <p:cNvSpPr>
            <a:spLocks noChangeArrowheads="1"/>
          </p:cNvSpPr>
          <p:nvPr/>
        </p:nvSpPr>
        <p:spPr bwMode="auto">
          <a:xfrm>
            <a:off x="2969624" y="3409831"/>
            <a:ext cx="3744537" cy="853110"/>
          </a:xfrm>
          <a:prstGeom prst="roundRect">
            <a:avLst>
              <a:gd name="adj" fmla="val 16667"/>
            </a:avLst>
          </a:prstGeom>
          <a:solidFill>
            <a:srgbClr val="DDDDDD"/>
          </a:solidFill>
          <a:ln w="9525">
            <a:noFill/>
            <a:round/>
            <a:headEnd/>
            <a:tailEnd/>
          </a:ln>
          <a:effectLst>
            <a:prstShdw prst="shdw17" dist="17961" dir="2700000">
              <a:srgbClr val="858585"/>
            </a:prstShdw>
          </a:effectLst>
        </p:spPr>
        <p:txBody>
          <a:bodyPr wrap="none"/>
          <a:lstStyle/>
          <a:p>
            <a:pPr algn="ctr"/>
            <a:r>
              <a:rPr lang="en-US" sz="1600" b="1" dirty="0" smtClean="0">
                <a:solidFill>
                  <a:schemeClr val="accent1"/>
                </a:solidFill>
              </a:rPr>
              <a:t>Commercial Product, Sales &amp; Underwriting</a:t>
            </a:r>
            <a:endParaRPr lang="en-US" sz="1600" b="1" dirty="0">
              <a:solidFill>
                <a:schemeClr val="accent1"/>
              </a:solidFill>
            </a:endParaRPr>
          </a:p>
        </p:txBody>
      </p:sp>
      <p:sp>
        <p:nvSpPr>
          <p:cNvPr id="24" name="Rectangle 7"/>
          <p:cNvSpPr>
            <a:spLocks noChangeArrowheads="1"/>
          </p:cNvSpPr>
          <p:nvPr/>
        </p:nvSpPr>
        <p:spPr bwMode="auto">
          <a:xfrm>
            <a:off x="3075825" y="3860264"/>
            <a:ext cx="1441324" cy="246605"/>
          </a:xfrm>
          <a:prstGeom prst="rect">
            <a:avLst/>
          </a:prstGeom>
          <a:solidFill>
            <a:srgbClr val="FFFFFF"/>
          </a:solidFill>
          <a:ln w="9525" algn="ctr">
            <a:solidFill>
              <a:srgbClr val="000000"/>
            </a:solidFill>
            <a:miter lim="800000"/>
            <a:headEnd/>
            <a:tailEnd/>
          </a:ln>
        </p:spPr>
        <p:txBody>
          <a:bodyPr anchor="ctr"/>
          <a:lstStyle/>
          <a:p>
            <a:pPr algn="ctr"/>
            <a:r>
              <a:rPr lang="en-US" sz="1200" b="1" dirty="0" smtClean="0">
                <a:solidFill>
                  <a:schemeClr val="accent1">
                    <a:lumMod val="50000"/>
                  </a:schemeClr>
                </a:solidFill>
                <a:cs typeface="Arial" pitchFamily="34" charset="0"/>
              </a:rPr>
              <a:t>EBA</a:t>
            </a:r>
            <a:endParaRPr lang="en-US" sz="1200" b="1" dirty="0">
              <a:solidFill>
                <a:schemeClr val="accent1">
                  <a:lumMod val="50000"/>
                </a:schemeClr>
              </a:solidFill>
              <a:cs typeface="Arial" pitchFamily="34" charset="0"/>
            </a:endParaRPr>
          </a:p>
        </p:txBody>
      </p:sp>
      <p:sp>
        <p:nvSpPr>
          <p:cNvPr id="25" name="Rectangle 7"/>
          <p:cNvSpPr>
            <a:spLocks noChangeArrowheads="1"/>
          </p:cNvSpPr>
          <p:nvPr/>
        </p:nvSpPr>
        <p:spPr bwMode="auto">
          <a:xfrm>
            <a:off x="4841892" y="3860263"/>
            <a:ext cx="1441324" cy="246605"/>
          </a:xfrm>
          <a:prstGeom prst="rect">
            <a:avLst/>
          </a:prstGeom>
          <a:solidFill>
            <a:srgbClr val="FFFFFF"/>
          </a:solidFill>
          <a:ln w="9525" algn="ctr">
            <a:solidFill>
              <a:srgbClr val="000000"/>
            </a:solidFill>
            <a:miter lim="800000"/>
            <a:headEnd/>
            <a:tailEnd/>
          </a:ln>
        </p:spPr>
        <p:txBody>
          <a:bodyPr anchor="ctr"/>
          <a:lstStyle/>
          <a:p>
            <a:pPr algn="ctr"/>
            <a:r>
              <a:rPr lang="en-US" sz="1200" b="1" dirty="0" smtClean="0">
                <a:solidFill>
                  <a:schemeClr val="accent1">
                    <a:lumMod val="50000"/>
                  </a:schemeClr>
                </a:solidFill>
                <a:cs typeface="Arial" pitchFamily="34" charset="0"/>
              </a:rPr>
              <a:t>eWPD</a:t>
            </a:r>
            <a:endParaRPr lang="en-US" sz="1200" b="1" dirty="0">
              <a:solidFill>
                <a:schemeClr val="accent1">
                  <a:lumMod val="50000"/>
                </a:schemeClr>
              </a:solidFill>
              <a:cs typeface="Arial" pitchFamily="34" charset="0"/>
            </a:endParaRPr>
          </a:p>
        </p:txBody>
      </p:sp>
      <p:sp>
        <p:nvSpPr>
          <p:cNvPr id="26" name="AutoShape 8"/>
          <p:cNvSpPr>
            <a:spLocks noChangeArrowheads="1"/>
          </p:cNvSpPr>
          <p:nvPr/>
        </p:nvSpPr>
        <p:spPr bwMode="auto">
          <a:xfrm>
            <a:off x="7111618" y="1221299"/>
            <a:ext cx="1836365" cy="986803"/>
          </a:xfrm>
          <a:prstGeom prst="roundRect">
            <a:avLst>
              <a:gd name="adj" fmla="val 16667"/>
            </a:avLst>
          </a:prstGeom>
          <a:solidFill>
            <a:srgbClr val="DDDDDD"/>
          </a:solidFill>
          <a:ln w="9525">
            <a:noFill/>
            <a:round/>
            <a:headEnd/>
            <a:tailEnd/>
          </a:ln>
          <a:effectLst>
            <a:prstShdw prst="shdw17" dist="17961" dir="2700000">
              <a:srgbClr val="858585"/>
            </a:prstShdw>
          </a:effectLst>
        </p:spPr>
        <p:txBody>
          <a:bodyPr wrap="none"/>
          <a:lstStyle/>
          <a:p>
            <a:pPr algn="ctr"/>
            <a:r>
              <a:rPr lang="en-US" sz="1600" b="1" dirty="0" smtClean="0">
                <a:solidFill>
                  <a:schemeClr val="accent1"/>
                </a:solidFill>
              </a:rPr>
              <a:t>Digital Technologies</a:t>
            </a:r>
            <a:endParaRPr lang="en-US" sz="1600" b="1" dirty="0">
              <a:solidFill>
                <a:schemeClr val="accent1"/>
              </a:solidFill>
            </a:endParaRPr>
          </a:p>
        </p:txBody>
      </p:sp>
      <p:sp>
        <p:nvSpPr>
          <p:cNvPr id="27" name="Rectangle 7"/>
          <p:cNvSpPr>
            <a:spLocks noChangeArrowheads="1"/>
          </p:cNvSpPr>
          <p:nvPr/>
        </p:nvSpPr>
        <p:spPr bwMode="auto">
          <a:xfrm>
            <a:off x="7355070" y="1616071"/>
            <a:ext cx="1492767" cy="246605"/>
          </a:xfrm>
          <a:prstGeom prst="rect">
            <a:avLst/>
          </a:prstGeom>
          <a:solidFill>
            <a:srgbClr val="FFFFFF"/>
          </a:solidFill>
          <a:ln w="9525" algn="ctr">
            <a:solidFill>
              <a:srgbClr val="000000"/>
            </a:solidFill>
            <a:miter lim="800000"/>
            <a:headEnd/>
            <a:tailEnd/>
          </a:ln>
        </p:spPr>
        <p:txBody>
          <a:bodyPr anchor="ctr"/>
          <a:lstStyle/>
          <a:p>
            <a:pPr algn="ctr"/>
            <a:r>
              <a:rPr lang="en-US" sz="1200" b="1" dirty="0" smtClean="0">
                <a:solidFill>
                  <a:schemeClr val="accent1">
                    <a:lumMod val="50000"/>
                  </a:schemeClr>
                </a:solidFill>
                <a:cs typeface="Arial" pitchFamily="34" charset="0"/>
              </a:rPr>
              <a:t>GBD Member Portal</a:t>
            </a:r>
            <a:endParaRPr lang="en-US" sz="1200" b="1" dirty="0">
              <a:solidFill>
                <a:schemeClr val="accent1">
                  <a:lumMod val="50000"/>
                </a:schemeClr>
              </a:solidFill>
              <a:cs typeface="Arial" pitchFamily="34" charset="0"/>
            </a:endParaRPr>
          </a:p>
        </p:txBody>
      </p:sp>
      <p:sp>
        <p:nvSpPr>
          <p:cNvPr id="30" name="Rectangle 7"/>
          <p:cNvSpPr>
            <a:spLocks noChangeArrowheads="1"/>
          </p:cNvSpPr>
          <p:nvPr/>
        </p:nvSpPr>
        <p:spPr bwMode="auto">
          <a:xfrm>
            <a:off x="4806877" y="2762893"/>
            <a:ext cx="1188163" cy="299290"/>
          </a:xfrm>
          <a:prstGeom prst="rect">
            <a:avLst/>
          </a:prstGeom>
          <a:solidFill>
            <a:schemeClr val="bg1"/>
          </a:solidFill>
          <a:ln w="9525" algn="ctr">
            <a:solidFill>
              <a:srgbClr val="000000"/>
            </a:solidFill>
            <a:miter lim="800000"/>
            <a:headEnd/>
            <a:tailEnd/>
          </a:ln>
        </p:spPr>
        <p:txBody>
          <a:bodyPr anchor="ctr"/>
          <a:lstStyle/>
          <a:p>
            <a:pPr algn="ctr"/>
            <a:r>
              <a:rPr lang="en-US" sz="1000" b="1" dirty="0" smtClean="0">
                <a:solidFill>
                  <a:schemeClr val="accent1">
                    <a:lumMod val="50000"/>
                  </a:schemeClr>
                </a:solidFill>
                <a:cs typeface="Arial" pitchFamily="34" charset="0"/>
              </a:rPr>
              <a:t>SSB – Medicaid DW Encounter</a:t>
            </a:r>
            <a:endParaRPr lang="en-US" sz="1000" b="1" dirty="0">
              <a:solidFill>
                <a:schemeClr val="accent1">
                  <a:lumMod val="50000"/>
                </a:schemeClr>
              </a:solidFill>
              <a:cs typeface="Arial" pitchFamily="34" charset="0"/>
            </a:endParaRPr>
          </a:p>
        </p:txBody>
      </p:sp>
      <p:sp>
        <p:nvSpPr>
          <p:cNvPr id="31" name="Rectangle 7"/>
          <p:cNvSpPr>
            <a:spLocks noChangeArrowheads="1"/>
          </p:cNvSpPr>
          <p:nvPr/>
        </p:nvSpPr>
        <p:spPr bwMode="auto">
          <a:xfrm>
            <a:off x="6147440" y="2756566"/>
            <a:ext cx="1188163" cy="299290"/>
          </a:xfrm>
          <a:prstGeom prst="rect">
            <a:avLst/>
          </a:prstGeom>
          <a:solidFill>
            <a:schemeClr val="bg1"/>
          </a:solidFill>
          <a:ln w="9525" algn="ctr">
            <a:solidFill>
              <a:srgbClr val="000000"/>
            </a:solidFill>
            <a:miter lim="800000"/>
            <a:headEnd/>
            <a:tailEnd/>
          </a:ln>
        </p:spPr>
        <p:txBody>
          <a:bodyPr anchor="ctr"/>
          <a:lstStyle/>
          <a:p>
            <a:pPr algn="ctr"/>
            <a:r>
              <a:rPr lang="en-US" sz="1000" b="1" dirty="0" smtClean="0">
                <a:solidFill>
                  <a:schemeClr val="accent1">
                    <a:lumMod val="50000"/>
                  </a:schemeClr>
                </a:solidFill>
                <a:cs typeface="Arial" pitchFamily="34" charset="0"/>
              </a:rPr>
              <a:t>WGS Claims - GBD</a:t>
            </a:r>
            <a:endParaRPr lang="en-US" sz="1000" b="1" dirty="0">
              <a:solidFill>
                <a:schemeClr val="accent1">
                  <a:lumMod val="50000"/>
                </a:schemeClr>
              </a:solidFill>
              <a:cs typeface="Arial" pitchFamily="34" charset="0"/>
            </a:endParaRPr>
          </a:p>
        </p:txBody>
      </p:sp>
      <p:sp>
        <p:nvSpPr>
          <p:cNvPr id="32" name="Rectangle 7"/>
          <p:cNvSpPr>
            <a:spLocks noChangeArrowheads="1"/>
          </p:cNvSpPr>
          <p:nvPr/>
        </p:nvSpPr>
        <p:spPr bwMode="auto">
          <a:xfrm>
            <a:off x="7638889" y="2756566"/>
            <a:ext cx="1188163" cy="299290"/>
          </a:xfrm>
          <a:prstGeom prst="rect">
            <a:avLst/>
          </a:prstGeom>
          <a:solidFill>
            <a:schemeClr val="bg1"/>
          </a:solidFill>
          <a:ln w="9525" algn="ctr">
            <a:solidFill>
              <a:srgbClr val="000000"/>
            </a:solidFill>
            <a:miter lim="800000"/>
            <a:headEnd/>
            <a:tailEnd/>
          </a:ln>
        </p:spPr>
        <p:txBody>
          <a:bodyPr anchor="ctr"/>
          <a:lstStyle/>
          <a:p>
            <a:pPr algn="ctr"/>
            <a:r>
              <a:rPr lang="en-US" sz="1000" b="1" dirty="0" smtClean="0">
                <a:solidFill>
                  <a:schemeClr val="accent1">
                    <a:lumMod val="50000"/>
                  </a:schemeClr>
                </a:solidFill>
                <a:cs typeface="Arial" pitchFamily="34" charset="0"/>
              </a:rPr>
              <a:t>WGS Membership &amp; Billing - GBS</a:t>
            </a:r>
            <a:endParaRPr lang="en-US" sz="1000" b="1" dirty="0">
              <a:solidFill>
                <a:schemeClr val="accent1">
                  <a:lumMod val="50000"/>
                </a:schemeClr>
              </a:solidFill>
              <a:cs typeface="Arial" pitchFamily="34" charset="0"/>
            </a:endParaRPr>
          </a:p>
        </p:txBody>
      </p:sp>
      <p:sp>
        <p:nvSpPr>
          <p:cNvPr id="33" name="AutoShape 8"/>
          <p:cNvSpPr>
            <a:spLocks noChangeArrowheads="1"/>
          </p:cNvSpPr>
          <p:nvPr/>
        </p:nvSpPr>
        <p:spPr bwMode="auto">
          <a:xfrm>
            <a:off x="6904234" y="3409831"/>
            <a:ext cx="2150330" cy="853110"/>
          </a:xfrm>
          <a:prstGeom prst="roundRect">
            <a:avLst>
              <a:gd name="adj" fmla="val 16667"/>
            </a:avLst>
          </a:prstGeom>
          <a:solidFill>
            <a:srgbClr val="DDDDDD"/>
          </a:solidFill>
          <a:ln w="9525">
            <a:noFill/>
            <a:round/>
            <a:headEnd/>
            <a:tailEnd/>
          </a:ln>
          <a:effectLst>
            <a:prstShdw prst="shdw17" dist="17961" dir="2700000">
              <a:srgbClr val="858585"/>
            </a:prstShdw>
          </a:effectLst>
        </p:spPr>
        <p:txBody>
          <a:bodyPr wrap="none"/>
          <a:lstStyle/>
          <a:p>
            <a:pPr algn="ctr"/>
            <a:r>
              <a:rPr lang="en-US" sz="1600" b="1" dirty="0" smtClean="0">
                <a:solidFill>
                  <a:schemeClr val="accent1"/>
                </a:solidFill>
              </a:rPr>
              <a:t>IT Clinical Analytics</a:t>
            </a:r>
            <a:endParaRPr lang="en-US" sz="1600" b="1" dirty="0">
              <a:solidFill>
                <a:schemeClr val="accent1"/>
              </a:solidFill>
            </a:endParaRPr>
          </a:p>
        </p:txBody>
      </p:sp>
      <p:sp>
        <p:nvSpPr>
          <p:cNvPr id="34" name="Rectangle 7"/>
          <p:cNvSpPr>
            <a:spLocks noChangeArrowheads="1"/>
          </p:cNvSpPr>
          <p:nvPr/>
        </p:nvSpPr>
        <p:spPr bwMode="auto">
          <a:xfrm>
            <a:off x="7219812" y="3767470"/>
            <a:ext cx="1628025" cy="347732"/>
          </a:xfrm>
          <a:prstGeom prst="rect">
            <a:avLst/>
          </a:prstGeom>
          <a:solidFill>
            <a:srgbClr val="FFFFFF"/>
          </a:solidFill>
          <a:ln w="9525" algn="ctr">
            <a:solidFill>
              <a:srgbClr val="000000"/>
            </a:solidFill>
            <a:miter lim="800000"/>
            <a:headEnd/>
            <a:tailEnd/>
          </a:ln>
        </p:spPr>
        <p:txBody>
          <a:bodyPr anchor="ctr"/>
          <a:lstStyle/>
          <a:p>
            <a:pPr algn="ctr"/>
            <a:r>
              <a:rPr lang="en-US" sz="1200" b="1" dirty="0" smtClean="0">
                <a:solidFill>
                  <a:schemeClr val="accent1">
                    <a:lumMod val="50000"/>
                  </a:schemeClr>
                </a:solidFill>
                <a:cs typeface="Arial" pitchFamily="34" charset="0"/>
              </a:rPr>
              <a:t>Strategic Provider System (SPS)</a:t>
            </a:r>
            <a:endParaRPr lang="en-US" sz="1200" b="1" dirty="0">
              <a:solidFill>
                <a:schemeClr val="accent1">
                  <a:lumMod val="50000"/>
                </a:schemeClr>
              </a:solidFill>
              <a:cs typeface="Arial" pitchFamily="34" charset="0"/>
            </a:endParaRPr>
          </a:p>
        </p:txBody>
      </p:sp>
      <p:sp>
        <p:nvSpPr>
          <p:cNvPr id="28" name="AutoShape 8"/>
          <p:cNvSpPr>
            <a:spLocks noChangeArrowheads="1"/>
          </p:cNvSpPr>
          <p:nvPr/>
        </p:nvSpPr>
        <p:spPr bwMode="auto">
          <a:xfrm>
            <a:off x="58614" y="4389692"/>
            <a:ext cx="2681134" cy="853110"/>
          </a:xfrm>
          <a:prstGeom prst="roundRect">
            <a:avLst>
              <a:gd name="adj" fmla="val 16667"/>
            </a:avLst>
          </a:prstGeom>
          <a:solidFill>
            <a:srgbClr val="DDDDDD"/>
          </a:solidFill>
          <a:ln w="9525">
            <a:noFill/>
            <a:round/>
            <a:headEnd/>
            <a:tailEnd/>
          </a:ln>
          <a:effectLst>
            <a:prstShdw prst="shdw17" dist="17961" dir="2700000">
              <a:srgbClr val="858585"/>
            </a:prstShdw>
          </a:effectLst>
        </p:spPr>
        <p:txBody>
          <a:bodyPr wrap="none"/>
          <a:lstStyle/>
          <a:p>
            <a:pPr algn="ctr"/>
            <a:r>
              <a:rPr lang="en-US" sz="1600" b="1" dirty="0" smtClean="0">
                <a:solidFill>
                  <a:schemeClr val="accent1"/>
                </a:solidFill>
              </a:rPr>
              <a:t>Health Care Analytics</a:t>
            </a:r>
            <a:endParaRPr lang="en-US" sz="1600" b="1" dirty="0">
              <a:solidFill>
                <a:schemeClr val="accent1"/>
              </a:solidFill>
            </a:endParaRPr>
          </a:p>
        </p:txBody>
      </p:sp>
      <p:sp>
        <p:nvSpPr>
          <p:cNvPr id="29" name="Rectangle 7"/>
          <p:cNvSpPr>
            <a:spLocks noChangeArrowheads="1"/>
          </p:cNvSpPr>
          <p:nvPr/>
        </p:nvSpPr>
        <p:spPr bwMode="auto">
          <a:xfrm>
            <a:off x="678519" y="4774558"/>
            <a:ext cx="1441324" cy="246605"/>
          </a:xfrm>
          <a:prstGeom prst="rect">
            <a:avLst/>
          </a:prstGeom>
          <a:solidFill>
            <a:srgbClr val="FFFFFF"/>
          </a:solidFill>
          <a:ln w="9525" algn="ctr">
            <a:solidFill>
              <a:srgbClr val="000000"/>
            </a:solidFill>
            <a:miter lim="800000"/>
            <a:headEnd/>
            <a:tailEnd/>
          </a:ln>
        </p:spPr>
        <p:txBody>
          <a:bodyPr anchor="ctr"/>
          <a:lstStyle/>
          <a:p>
            <a:pPr algn="ctr"/>
            <a:r>
              <a:rPr lang="en-US" sz="1200" b="1" dirty="0" smtClean="0">
                <a:solidFill>
                  <a:schemeClr val="accent1">
                    <a:lumMod val="50000"/>
                  </a:schemeClr>
                </a:solidFill>
                <a:cs typeface="Arial" pitchFamily="34" charset="0"/>
              </a:rPr>
              <a:t>HCA EDW</a:t>
            </a:r>
            <a:endParaRPr lang="en-US" sz="1200" b="1" dirty="0">
              <a:solidFill>
                <a:schemeClr val="accent1">
                  <a:lumMod val="50000"/>
                </a:schemeClr>
              </a:solidFill>
              <a:cs typeface="Arial" pitchFamily="34" charset="0"/>
            </a:endParaRPr>
          </a:p>
        </p:txBody>
      </p:sp>
      <p:sp>
        <p:nvSpPr>
          <p:cNvPr id="36" name="AutoShape 8"/>
          <p:cNvSpPr>
            <a:spLocks noChangeArrowheads="1"/>
          </p:cNvSpPr>
          <p:nvPr/>
        </p:nvSpPr>
        <p:spPr bwMode="auto">
          <a:xfrm>
            <a:off x="2969624" y="4392210"/>
            <a:ext cx="2681134" cy="853110"/>
          </a:xfrm>
          <a:prstGeom prst="roundRect">
            <a:avLst>
              <a:gd name="adj" fmla="val 16667"/>
            </a:avLst>
          </a:prstGeom>
          <a:solidFill>
            <a:srgbClr val="DDDDDD"/>
          </a:solidFill>
          <a:ln w="9525">
            <a:noFill/>
            <a:round/>
            <a:headEnd/>
            <a:tailEnd/>
          </a:ln>
          <a:effectLst>
            <a:prstShdw prst="shdw17" dist="17961" dir="2700000">
              <a:srgbClr val="858585"/>
            </a:prstShdw>
          </a:effectLst>
        </p:spPr>
        <p:txBody>
          <a:bodyPr wrap="none"/>
          <a:lstStyle/>
          <a:p>
            <a:pPr algn="ctr"/>
            <a:r>
              <a:rPr lang="en-US" sz="1600" b="1" dirty="0" smtClean="0">
                <a:solidFill>
                  <a:schemeClr val="accent1"/>
                </a:solidFill>
              </a:rPr>
              <a:t>Other System(s)</a:t>
            </a:r>
            <a:endParaRPr lang="en-US" sz="1600" b="1" dirty="0">
              <a:solidFill>
                <a:schemeClr val="accent1"/>
              </a:solidFill>
            </a:endParaRPr>
          </a:p>
        </p:txBody>
      </p:sp>
      <p:sp>
        <p:nvSpPr>
          <p:cNvPr id="37" name="Rectangle 7"/>
          <p:cNvSpPr>
            <a:spLocks noChangeArrowheads="1"/>
          </p:cNvSpPr>
          <p:nvPr/>
        </p:nvSpPr>
        <p:spPr bwMode="auto">
          <a:xfrm>
            <a:off x="3589529" y="4777076"/>
            <a:ext cx="1441324" cy="293221"/>
          </a:xfrm>
          <a:prstGeom prst="rect">
            <a:avLst/>
          </a:prstGeom>
          <a:solidFill>
            <a:srgbClr val="FFFFFF"/>
          </a:solidFill>
          <a:ln w="9525" algn="ctr">
            <a:solidFill>
              <a:srgbClr val="000000"/>
            </a:solidFill>
            <a:miter lim="800000"/>
            <a:headEnd/>
            <a:tailEnd/>
          </a:ln>
        </p:spPr>
        <p:txBody>
          <a:bodyPr anchor="ctr"/>
          <a:lstStyle/>
          <a:p>
            <a:pPr algn="ctr"/>
            <a:r>
              <a:rPr lang="en-US" sz="1200" b="1" dirty="0" smtClean="0">
                <a:solidFill>
                  <a:schemeClr val="accent1">
                    <a:lumMod val="50000"/>
                  </a:schemeClr>
                </a:solidFill>
                <a:cs typeface="Arial" pitchFamily="34" charset="0"/>
              </a:rPr>
              <a:t>LCT/ASCA</a:t>
            </a:r>
          </a:p>
        </p:txBody>
      </p:sp>
    </p:spTree>
    <p:extLst>
      <p:ext uri="{BB962C8B-B14F-4D97-AF65-F5344CB8AC3E}">
        <p14:creationId xmlns:p14="http://schemas.microsoft.com/office/powerpoint/2010/main" val="2356461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9</a:t>
            </a:fld>
            <a:endParaRPr lang="en-US" dirty="0">
              <a:solidFill>
                <a:schemeClr val="bg1"/>
              </a:solidFill>
            </a:endParaRPr>
          </a:p>
        </p:txBody>
      </p:sp>
      <p:sp>
        <p:nvSpPr>
          <p:cNvPr id="3" name="Title 2"/>
          <p:cNvSpPr>
            <a:spLocks noGrp="1"/>
          </p:cNvSpPr>
          <p:nvPr>
            <p:ph type="title"/>
          </p:nvPr>
        </p:nvSpPr>
        <p:spPr>
          <a:xfrm>
            <a:off x="396876" y="187307"/>
            <a:ext cx="8358188" cy="996950"/>
          </a:xfrm>
        </p:spPr>
        <p:txBody>
          <a:bodyPr/>
          <a:lstStyle/>
          <a:p>
            <a:r>
              <a:rPr lang="en-US" b="0" dirty="0" smtClean="0"/>
              <a:t>Impacted Systems Point of Contacts</a:t>
            </a:r>
            <a:endParaRPr lang="en-US" b="0" dirty="0"/>
          </a:p>
        </p:txBody>
      </p:sp>
      <p:sp>
        <p:nvSpPr>
          <p:cNvPr id="5" name="Footer Placeholder 3"/>
          <p:cNvSpPr>
            <a:spLocks noGrp="1"/>
          </p:cNvSpPr>
          <p:nvPr>
            <p:ph type="ftr" sz="quarter" idx="13"/>
          </p:nvPr>
        </p:nvSpPr>
        <p:spPr>
          <a:xfrm>
            <a:off x="3960107"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307702910"/>
              </p:ext>
            </p:extLst>
          </p:nvPr>
        </p:nvGraphicFramePr>
        <p:xfrm>
          <a:off x="396876" y="1063825"/>
          <a:ext cx="8358188" cy="4696032"/>
        </p:xfrm>
        <a:graphic>
          <a:graphicData uri="http://schemas.openxmlformats.org/drawingml/2006/table">
            <a:tbl>
              <a:tblPr/>
              <a:tblGrid>
                <a:gridCol w="2864953"/>
                <a:gridCol w="5493235"/>
              </a:tblGrid>
              <a:tr h="180617">
                <a:tc>
                  <a:txBody>
                    <a:bodyPr/>
                    <a:lstStyle/>
                    <a:p>
                      <a:pPr algn="l" fontAlgn="ctr"/>
                      <a:r>
                        <a:rPr lang="en-US" sz="1100" b="1" i="0" u="none" strike="noStrike" dirty="0">
                          <a:solidFill>
                            <a:srgbClr val="000000"/>
                          </a:solidFill>
                          <a:effectLst/>
                          <a:latin typeface="Calibri" panose="020F0502020204030204" pitchFamily="34" charset="0"/>
                        </a:rPr>
                        <a:t>Impacted system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none" strike="noStrike" dirty="0" smtClean="0">
                          <a:solidFill>
                            <a:srgbClr val="7030A0"/>
                          </a:solidFill>
                          <a:effectLst/>
                          <a:latin typeface="Calibri" panose="020F0502020204030204" pitchFamily="34" charset="0"/>
                        </a:rPr>
                        <a:t>Point of Contact</a:t>
                      </a:r>
                      <a:r>
                        <a:rPr lang="en-US" sz="1100" b="1" i="0" u="none" strike="noStrike" baseline="0" dirty="0" smtClean="0">
                          <a:solidFill>
                            <a:srgbClr val="7030A0"/>
                          </a:solidFill>
                          <a:effectLst/>
                          <a:latin typeface="Calibri" panose="020F0502020204030204" pitchFamily="34" charset="0"/>
                        </a:rPr>
                        <a:t> </a:t>
                      </a:r>
                      <a:r>
                        <a:rPr lang="en-US" sz="1100" b="1" i="0" u="none" strike="noStrike" baseline="0" dirty="0" smtClean="0">
                          <a:solidFill>
                            <a:schemeClr val="tx1"/>
                          </a:solidFill>
                          <a:effectLst/>
                          <a:latin typeface="Calibri" panose="020F0502020204030204" pitchFamily="34" charset="0"/>
                        </a:rPr>
                        <a:t>or</a:t>
                      </a:r>
                      <a:r>
                        <a:rPr lang="en-US" sz="1100" b="1" i="0" u="none" strike="noStrike" baseline="0" dirty="0" smtClean="0">
                          <a:solidFill>
                            <a:srgbClr val="00B050"/>
                          </a:solidFill>
                          <a:effectLst/>
                          <a:latin typeface="Calibri" panose="020F0502020204030204" pitchFamily="34" charset="0"/>
                        </a:rPr>
                        <a:t> </a:t>
                      </a:r>
                      <a:r>
                        <a:rPr lang="en-US" sz="1100" b="1" i="0" u="none" strike="noStrike" dirty="0" smtClean="0">
                          <a:solidFill>
                            <a:srgbClr val="00B050"/>
                          </a:solidFill>
                          <a:effectLst/>
                          <a:latin typeface="Calibri" panose="020F0502020204030204" pitchFamily="34" charset="0"/>
                        </a:rPr>
                        <a:t>Effort Estimator</a:t>
                      </a:r>
                      <a:endParaRPr lang="en-US" sz="1100" b="1" i="0" u="none" strike="noStrike" dirty="0">
                        <a:solidFill>
                          <a:srgbClr val="000000"/>
                        </a:solidFill>
                        <a:effectLst/>
                        <a:latin typeface="Calibri" panose="020F0502020204030204" pitchFamily="34" charset="0"/>
                      </a:endParaRP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17">
                <a:tc>
                  <a:txBody>
                    <a:bodyPr/>
                    <a:lstStyle/>
                    <a:p>
                      <a:pPr algn="l" fontAlgn="t"/>
                      <a:r>
                        <a:rPr lang="en-US" sz="1100" b="0" i="0" u="none" strike="noStrike" dirty="0">
                          <a:solidFill>
                            <a:srgbClr val="000000"/>
                          </a:solidFill>
                          <a:effectLst/>
                          <a:latin typeface="Calibri" panose="020F0502020204030204" pitchFamily="34" charset="0"/>
                        </a:rPr>
                        <a:t>SSB - Medicaid DW Data Solutions and Reporting</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7030A0"/>
                          </a:solidFill>
                          <a:effectLst/>
                          <a:latin typeface="Calibri" panose="020F0502020204030204" pitchFamily="34" charset="0"/>
                        </a:rPr>
                        <a:t>Alyssa Brown </a:t>
                      </a:r>
                      <a:r>
                        <a:rPr lang="en-US" sz="1100" b="0" i="0" u="none" strike="noStrike" dirty="0">
                          <a:solidFill>
                            <a:schemeClr val="tx1"/>
                          </a:solidFill>
                          <a:effectLst/>
                          <a:latin typeface="Calibri" panose="020F0502020204030204" pitchFamily="34" charset="0"/>
                        </a:rPr>
                        <a:t>(Scrum Master)</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233">
                <a:tc>
                  <a:txBody>
                    <a:bodyPr/>
                    <a:lstStyle/>
                    <a:p>
                      <a:pPr algn="l" fontAlgn="t"/>
                      <a:r>
                        <a:rPr lang="en-US" sz="1100" b="0" i="0" u="none" strike="noStrike" dirty="0">
                          <a:solidFill>
                            <a:srgbClr val="000000"/>
                          </a:solidFill>
                          <a:effectLst/>
                          <a:latin typeface="Calibri" panose="020F0502020204030204" pitchFamily="34" charset="0"/>
                        </a:rPr>
                        <a:t>WGS Claims - GBD </a:t>
                      </a:r>
                      <a:r>
                        <a:rPr lang="en-US" sz="1100" b="0" i="0" u="none" strike="noStrike" dirty="0" smtClean="0">
                          <a:solidFill>
                            <a:srgbClr val="000000"/>
                          </a:solidFill>
                          <a:effectLst/>
                          <a:latin typeface="Calibri" panose="020F0502020204030204" pitchFamily="34" charset="0"/>
                        </a:rPr>
                        <a:t>(Government Business </a:t>
                      </a:r>
                      <a:r>
                        <a:rPr lang="en-US" sz="1100" b="0" i="0" u="none" strike="noStrike" dirty="0">
                          <a:solidFill>
                            <a:srgbClr val="000000"/>
                          </a:solidFill>
                          <a:effectLst/>
                          <a:latin typeface="Calibri" panose="020F0502020204030204" pitchFamily="34" charset="0"/>
                        </a:rPr>
                        <a:t>Division)</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7030A0"/>
                          </a:solidFill>
                          <a:effectLst/>
                          <a:latin typeface="Calibri" panose="020F0502020204030204" pitchFamily="34" charset="0"/>
                        </a:rPr>
                        <a:t>Saritha Jayakumar </a:t>
                      </a:r>
                      <a:r>
                        <a:rPr lang="en-US" sz="1100" b="0" i="0" u="none" strike="noStrike" dirty="0">
                          <a:solidFill>
                            <a:schemeClr val="tx1"/>
                          </a:solidFill>
                          <a:effectLst/>
                          <a:latin typeface="Calibri" panose="020F0502020204030204" pitchFamily="34" charset="0"/>
                        </a:rPr>
                        <a:t>(Technical Lead)</a:t>
                      </a: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7030A0"/>
                          </a:solidFill>
                          <a:effectLst/>
                          <a:latin typeface="Calibri" panose="020F0502020204030204" pitchFamily="34" charset="0"/>
                        </a:rPr>
                        <a:t>CN Venkatesha </a:t>
                      </a:r>
                      <a:r>
                        <a:rPr lang="en-US" sz="1100" b="0" i="0" u="none" strike="noStrike" dirty="0">
                          <a:solidFill>
                            <a:srgbClr val="000000"/>
                          </a:solidFill>
                          <a:effectLst/>
                          <a:latin typeface="Calibri" panose="020F0502020204030204" pitchFamily="34" charset="0"/>
                        </a:rPr>
                        <a:t>(SIT)</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17">
                <a:tc>
                  <a:txBody>
                    <a:bodyPr/>
                    <a:lstStyle/>
                    <a:p>
                      <a:pPr algn="l" fontAlgn="t"/>
                      <a:r>
                        <a:rPr lang="en-US" sz="1100" b="0" i="0" u="none" strike="noStrike" dirty="0">
                          <a:solidFill>
                            <a:srgbClr val="000000"/>
                          </a:solidFill>
                          <a:effectLst/>
                          <a:latin typeface="Calibri" panose="020F0502020204030204" pitchFamily="34" charset="0"/>
                        </a:rPr>
                        <a:t>WGS Membership &amp; Billing - GBD</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7030A0"/>
                          </a:solidFill>
                          <a:effectLst/>
                          <a:latin typeface="Calibri" panose="020F0502020204030204" pitchFamily="34" charset="0"/>
                        </a:rPr>
                        <a:t>Bahar Chathambally </a:t>
                      </a:r>
                      <a:r>
                        <a:rPr lang="en-US" sz="1100" b="0" i="0" u="none" strike="noStrike" dirty="0">
                          <a:solidFill>
                            <a:schemeClr val="tx1"/>
                          </a:solidFill>
                          <a:effectLst/>
                          <a:latin typeface="Calibri" panose="020F0502020204030204" pitchFamily="34" charset="0"/>
                        </a:rPr>
                        <a:t>(Solution Lead)</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233">
                <a:tc>
                  <a:txBody>
                    <a:bodyPr/>
                    <a:lstStyle/>
                    <a:p>
                      <a:pPr algn="l" fontAlgn="t"/>
                      <a:r>
                        <a:rPr lang="en-US" sz="1100" b="0" i="0" u="none" strike="noStrike" dirty="0">
                          <a:solidFill>
                            <a:srgbClr val="000000"/>
                          </a:solidFill>
                          <a:effectLst/>
                          <a:latin typeface="Calibri" panose="020F0502020204030204" pitchFamily="34" charset="0"/>
                        </a:rPr>
                        <a:t>WGS Provider</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7030A0"/>
                          </a:solidFill>
                          <a:effectLst/>
                          <a:latin typeface="Calibri" panose="020F0502020204030204" pitchFamily="34" charset="0"/>
                        </a:rPr>
                        <a:t>Murugan Pavadai</a:t>
                      </a: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Muthukumar Jayasankar</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233">
                <a:tc>
                  <a:txBody>
                    <a:bodyPr/>
                    <a:lstStyle/>
                    <a:p>
                      <a:pPr algn="l" fontAlgn="t"/>
                      <a:r>
                        <a:rPr lang="en-US" sz="1100" b="0" i="0" u="none" strike="noStrike" dirty="0">
                          <a:solidFill>
                            <a:srgbClr val="000000"/>
                          </a:solidFill>
                          <a:effectLst/>
                          <a:latin typeface="Calibri" panose="020F0502020204030204" pitchFamily="34" charset="0"/>
                        </a:rPr>
                        <a:t>HCA </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sv-SE" sz="1100" b="0" i="0" u="none" strike="noStrike" dirty="0">
                          <a:solidFill>
                            <a:srgbClr val="7030A0"/>
                          </a:solidFill>
                          <a:effectLst/>
                          <a:latin typeface="Calibri" panose="020F0502020204030204" pitchFamily="34" charset="0"/>
                        </a:rPr>
                        <a:t>Aruna Pantham (Regression Analyst)</a:t>
                      </a:r>
                      <a:br>
                        <a:rPr lang="sv-SE" sz="1100" b="0" i="0" u="none" strike="noStrike" dirty="0">
                          <a:solidFill>
                            <a:srgbClr val="7030A0"/>
                          </a:solidFill>
                          <a:effectLst/>
                          <a:latin typeface="Calibri" panose="020F0502020204030204" pitchFamily="34" charset="0"/>
                        </a:rPr>
                      </a:br>
                      <a:r>
                        <a:rPr lang="sv-SE" sz="1100" b="0" i="0" u="none" strike="noStrike" dirty="0">
                          <a:solidFill>
                            <a:srgbClr val="7030A0"/>
                          </a:solidFill>
                          <a:effectLst/>
                          <a:latin typeface="Calibri" panose="020F0502020204030204" pitchFamily="34" charset="0"/>
                        </a:rPr>
                        <a:t>Ajay Reddy Maram (EDW TDM)</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17">
                <a:tc>
                  <a:txBody>
                    <a:bodyPr/>
                    <a:lstStyle/>
                    <a:p>
                      <a:pPr algn="l" fontAlgn="t"/>
                      <a:r>
                        <a:rPr lang="en-US" sz="1100" b="0" i="0" u="none" strike="noStrike" dirty="0">
                          <a:solidFill>
                            <a:srgbClr val="000000"/>
                          </a:solidFill>
                          <a:effectLst/>
                          <a:latin typeface="Calibri" panose="020F0502020204030204" pitchFamily="34" charset="0"/>
                        </a:rPr>
                        <a:t>IT Digital / SOA EHUB</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panose="020F0502020204030204" pitchFamily="34" charset="0"/>
                        </a:rPr>
                        <a:t>Balraj Singh</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17">
                <a:tc>
                  <a:txBody>
                    <a:bodyPr/>
                    <a:lstStyle/>
                    <a:p>
                      <a:pPr algn="l" fontAlgn="t"/>
                      <a:r>
                        <a:rPr lang="en-US" sz="1100" b="0" i="0" u="none" strike="noStrike" dirty="0">
                          <a:solidFill>
                            <a:srgbClr val="000000"/>
                          </a:solidFill>
                          <a:effectLst/>
                          <a:latin typeface="Calibri" panose="020F0502020204030204" pitchFamily="34" charset="0"/>
                        </a:rPr>
                        <a:t>Member 360 and </a:t>
                      </a:r>
                      <a:r>
                        <a:rPr lang="en-US" sz="1100" b="0" i="0" u="none" strike="noStrike" dirty="0" smtClean="0">
                          <a:solidFill>
                            <a:srgbClr val="000000"/>
                          </a:solidFill>
                          <a:effectLst/>
                          <a:latin typeface="Calibri" panose="020F0502020204030204" pitchFamily="34" charset="0"/>
                        </a:rPr>
                        <a:t>Hiebus </a:t>
                      </a:r>
                      <a:endParaRPr lang="en-US" sz="1100" b="0" i="0" u="none" strike="noStrike" dirty="0">
                        <a:solidFill>
                          <a:srgbClr val="000000"/>
                        </a:solidFill>
                        <a:effectLst/>
                        <a:latin typeface="Calibri" panose="020F0502020204030204" pitchFamily="34" charset="0"/>
                      </a:endParaRP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7030A0"/>
                          </a:solidFill>
                          <a:effectLst/>
                          <a:latin typeface="Calibri" panose="020F0502020204030204" pitchFamily="34" charset="0"/>
                        </a:rPr>
                        <a:t>Brandon Raab</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233">
                <a:tc>
                  <a:txBody>
                    <a:bodyPr/>
                    <a:lstStyle/>
                    <a:p>
                      <a:pPr algn="l" fontAlgn="t"/>
                      <a:r>
                        <a:rPr lang="en-US" sz="1100" b="0" i="0" u="none" strike="noStrike" dirty="0">
                          <a:solidFill>
                            <a:srgbClr val="000000"/>
                          </a:solidFill>
                          <a:effectLst/>
                          <a:latin typeface="Calibri" panose="020F0502020204030204" pitchFamily="34" charset="0"/>
                        </a:rPr>
                        <a:t>HCM / CMOS </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7030A0"/>
                          </a:solidFill>
                          <a:effectLst/>
                          <a:latin typeface="Calibri" panose="020F0502020204030204" pitchFamily="34" charset="0"/>
                        </a:rPr>
                        <a:t>Rebecca Rossi</a:t>
                      </a: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Bhavani Parakala</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3699">
                <a:tc>
                  <a:txBody>
                    <a:bodyPr/>
                    <a:lstStyle/>
                    <a:p>
                      <a:pPr algn="l" fontAlgn="t"/>
                      <a:r>
                        <a:rPr lang="en-US" sz="1100" b="0" i="0" u="none" strike="noStrike" dirty="0">
                          <a:solidFill>
                            <a:srgbClr val="000000"/>
                          </a:solidFill>
                          <a:effectLst/>
                          <a:latin typeface="Calibri" panose="020F0502020204030204" pitchFamily="34" charset="0"/>
                        </a:rPr>
                        <a:t>Anthem Care Management Platform (ACMP)</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B050"/>
                          </a:solidFill>
                          <a:effectLst/>
                          <a:latin typeface="Calibri" panose="020F0502020204030204" pitchFamily="34" charset="0"/>
                        </a:rPr>
                        <a:t>Dinakar Meda</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Rikard Ndreu</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Sathiya Gopalakrishnan</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Srinivasan Thirumaran</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Sudharma Rajan Archanadevi</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Prabu Krishnamurthy</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17">
                <a:tc>
                  <a:txBody>
                    <a:bodyPr/>
                    <a:lstStyle/>
                    <a:p>
                      <a:pPr algn="l" fontAlgn="t"/>
                      <a:r>
                        <a:rPr lang="en-US" sz="1100" b="0" i="0" u="none" strike="noStrike" dirty="0">
                          <a:solidFill>
                            <a:srgbClr val="000000"/>
                          </a:solidFill>
                          <a:effectLst/>
                          <a:latin typeface="Calibri" panose="020F0502020204030204" pitchFamily="34" charset="0"/>
                        </a:rPr>
                        <a:t>EBA</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panose="020F0502020204030204" pitchFamily="34" charset="0"/>
                        </a:rPr>
                        <a:t>EBADiscovery@wellpoint.com</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3699">
                <a:tc>
                  <a:txBody>
                    <a:bodyPr/>
                    <a:lstStyle/>
                    <a:p>
                      <a:pPr algn="l" fontAlgn="t"/>
                      <a:r>
                        <a:rPr lang="en-US" sz="1100" b="0" i="0" u="none" strike="noStrike" dirty="0">
                          <a:solidFill>
                            <a:srgbClr val="000000"/>
                          </a:solidFill>
                          <a:effectLst/>
                          <a:latin typeface="Calibri" panose="020F0502020204030204" pitchFamily="34" charset="0"/>
                        </a:rPr>
                        <a:t>eWPD</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B050"/>
                          </a:solidFill>
                          <a:effectLst/>
                          <a:latin typeface="Calibri" panose="020F0502020204030204" pitchFamily="34" charset="0"/>
                        </a:rPr>
                        <a:t>Scott Eigner</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Frank Shaw</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Anoop Philip</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Shinothomas George</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Venkadachalam Sathya</a:t>
                      </a:r>
                      <a:br>
                        <a:rPr lang="en-US" sz="1100" b="0" i="0" u="none" strike="noStrike" dirty="0">
                          <a:solidFill>
                            <a:srgbClr val="00B050"/>
                          </a:solidFill>
                          <a:effectLst/>
                          <a:latin typeface="Calibri" panose="020F0502020204030204" pitchFamily="34" charset="0"/>
                        </a:rPr>
                      </a:br>
                      <a:r>
                        <a:rPr lang="en-US" sz="1100" b="0" i="0" u="none" strike="noStrike" dirty="0">
                          <a:solidFill>
                            <a:srgbClr val="00B050"/>
                          </a:solidFill>
                          <a:effectLst/>
                          <a:latin typeface="Calibri" panose="020F0502020204030204" pitchFamily="34" charset="0"/>
                        </a:rPr>
                        <a:t>Anand Seshaiyer</a:t>
                      </a:r>
                    </a:p>
                  </a:txBody>
                  <a:tcPr marL="6228" marR="6228" marT="62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1156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x7rbClskDEiiDG6s2uTT8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39CUyCqdUuYCrDxo6XZy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w0eb7LpK0WEddbW64edp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Tw0eb7LpK0WEddbW64edp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F39CUyCqdUuYCrDxo6XZy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ykftbonnH0GO_tVfO3beC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0VvQEl4m50CunU9xH0fQ.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0VvQEl4m50CunU9xH0fQ.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F39CUyCqdUuYCrDxo6XZy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fNZMfRPEKkuvL98fB4rjb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39CUyCqdUuYCrDxo6XZy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F39CUyCqdUuYCrDxo6XZy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F39CUyCqdUuYCrDxo6XZy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F39CUyCqdUuYCrDxo6XZ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nthemInc.2018">
  <a:themeElements>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fontScheme name="AnthemFeb2015">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9C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D9D9D9"/>
    </a:custClr>
    <a:custClr name="Custom Color 2">
      <a:srgbClr val="BA9D80"/>
    </a:custClr>
    <a:custClr name="Custom Color 3">
      <a:srgbClr val="518CC9"/>
    </a:custClr>
    <a:custClr name="Custom Color 4">
      <a:srgbClr val="815E90"/>
    </a:custClr>
    <a:custClr name="Custom Color 5">
      <a:srgbClr val="0C2577"/>
    </a:custClr>
    <a:custClr name="Custom Color 6">
      <a:srgbClr val="D90026"/>
    </a:custClr>
  </a:custClrLst>
  <a:extLst>
    <a:ext uri="{05A4C25C-085E-4340-85A3-A5531E510DB2}">
      <thm15:themeFamily xmlns:thm15="http://schemas.microsoft.com/office/thememl/2012/main" name="AnthemInc.2018_4x3" id="{D6883548-ECB8-5D47-98AA-0EABD9E072E2}" vid="{172AA3B6-12B7-A748-957B-5A7318EB0A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483F23F787E5F4BACA52CCD301287C2" ma:contentTypeVersion="7" ma:contentTypeDescription="Create a new document." ma:contentTypeScope="" ma:versionID="970c581042e4ecce2a50017170536d5d">
  <xsd:schema xmlns:xsd="http://www.w3.org/2001/XMLSchema" xmlns:xs="http://www.w3.org/2001/XMLSchema" xmlns:p="http://schemas.microsoft.com/office/2006/metadata/properties" xmlns:ns2="http://schemas.microsoft.com/sharepoint/v4" targetNamespace="http://schemas.microsoft.com/office/2006/metadata/properties" ma:root="true" ma:fieldsID="82af29cbc6a2319188611f67e8cd0798"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4FEC8C-9616-4C0C-905A-AEF02226F23F}">
  <ds:schemaRefs>
    <ds:schemaRef ds:uri="http://schemas.microsoft.com/sharepoint/v3/contenttype/forms"/>
  </ds:schemaRefs>
</ds:datastoreItem>
</file>

<file path=customXml/itemProps2.xml><?xml version="1.0" encoding="utf-8"?>
<ds:datastoreItem xmlns:ds="http://schemas.openxmlformats.org/officeDocument/2006/customXml" ds:itemID="{8E3B28B3-4635-49CE-B585-D08EA8A696C8}">
  <ds:schemaRefs>
    <ds:schemaRef ds:uri="http://schemas.microsoft.com/office/infopath/2007/PartnerControls"/>
    <ds:schemaRef ds:uri="http://purl.org/dc/elements/1.1/"/>
    <ds:schemaRef ds:uri="http://schemas.microsoft.com/office/2006/metadata/properties"/>
    <ds:schemaRef ds:uri="http://schemas.microsoft.com/sharepoint/v4"/>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E9D09C4D-B427-4DB6-A8A2-596CE0027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3572</TotalTime>
  <Words>2215</Words>
  <Application>Microsoft Office PowerPoint</Application>
  <PresentationFormat>On-screen Show (4:3)</PresentationFormat>
  <Paragraphs>435</Paragraphs>
  <Slides>24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0" baseType="lpstr">
      <vt:lpstr>Arial</vt:lpstr>
      <vt:lpstr>Calibri</vt:lpstr>
      <vt:lpstr>Cambria</vt:lpstr>
      <vt:lpstr>AnthemInc.2018</vt:lpstr>
      <vt:lpstr>think-cell Slide</vt:lpstr>
      <vt:lpstr>Visio</vt:lpstr>
      <vt:lpstr>Project Execution Kick-Off</vt:lpstr>
      <vt:lpstr>Housekeeping</vt:lpstr>
      <vt:lpstr>Agenda</vt:lpstr>
      <vt:lpstr>Executive Summary</vt:lpstr>
      <vt:lpstr>Scope</vt:lpstr>
      <vt:lpstr>Out of Scope</vt:lpstr>
      <vt:lpstr>Project Leadership</vt:lpstr>
      <vt:lpstr>Impacted Systems*</vt:lpstr>
      <vt:lpstr>Impacted Systems Point of Contacts</vt:lpstr>
      <vt:lpstr>Impacted Systems Point of Contacts – cont.</vt:lpstr>
      <vt:lpstr>Impacted Systems &amp; Deliverables</vt:lpstr>
      <vt:lpstr>Conceptual Solution Design</vt:lpstr>
      <vt:lpstr>Conceptual Solution Design</vt:lpstr>
      <vt:lpstr>Conceptual Solution Design</vt:lpstr>
      <vt:lpstr>Conceptual Architecture Diagram</vt:lpstr>
      <vt:lpstr>Project Delivery Model</vt:lpstr>
      <vt:lpstr>Target Milestone Dates</vt:lpstr>
      <vt:lpstr>Risks</vt:lpstr>
      <vt:lpstr>Next Steps</vt:lpstr>
      <vt:lpstr>Next Steps - continued</vt:lpstr>
      <vt:lpstr>Communication Plan (Meetings)*</vt:lpstr>
      <vt:lpstr>Communication Plan (Reports)*</vt:lpstr>
      <vt:lpstr>Project IDs and Websites </vt:lpstr>
      <vt:lpstr>Questions</vt:lpstr>
    </vt:vector>
  </TitlesOfParts>
  <Company>WellPoint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Execution Kickoff - New Template v1.0</dc:title>
  <dc:creator>Barnett, Dana C.</dc:creator>
  <cp:lastModifiedBy>Herrera, Mal</cp:lastModifiedBy>
  <cp:revision>128</cp:revision>
  <cp:lastPrinted>2015-03-19T15:32:49Z</cp:lastPrinted>
  <dcterms:created xsi:type="dcterms:W3CDTF">2018-01-08T20:42:37Z</dcterms:created>
  <dcterms:modified xsi:type="dcterms:W3CDTF">2019-10-09T21:39:03Z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0x0101005483F23F787E5F4BACA52CCD301287C2</vt:lpwstr>
  </property>
</Properties>
</file>