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Override1.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Override2.xml" ContentType="application/vnd.openxmlformats-officedocument.themeOverr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1" r:id="rId4"/>
    <p:sldMasterId id="2147483926" r:id="rId5"/>
  </p:sldMasterIdLst>
  <p:notesMasterIdLst>
    <p:notesMasterId r:id="rId27"/>
  </p:notesMasterIdLst>
  <p:handoutMasterIdLst>
    <p:handoutMasterId r:id="rId28"/>
  </p:handoutMasterIdLst>
  <p:sldIdLst>
    <p:sldId id="350" r:id="rId6"/>
    <p:sldId id="351" r:id="rId7"/>
    <p:sldId id="352" r:id="rId8"/>
    <p:sldId id="353" r:id="rId9"/>
    <p:sldId id="354" r:id="rId10"/>
    <p:sldId id="262" r:id="rId11"/>
    <p:sldId id="344" r:id="rId12"/>
    <p:sldId id="358" r:id="rId13"/>
    <p:sldId id="356" r:id="rId14"/>
    <p:sldId id="357" r:id="rId15"/>
    <p:sldId id="346" r:id="rId16"/>
    <p:sldId id="347" r:id="rId17"/>
    <p:sldId id="348" r:id="rId18"/>
    <p:sldId id="349" r:id="rId19"/>
    <p:sldId id="263" r:id="rId20"/>
    <p:sldId id="273" r:id="rId21"/>
    <p:sldId id="336" r:id="rId22"/>
    <p:sldId id="337" r:id="rId23"/>
    <p:sldId id="338" r:id="rId24"/>
    <p:sldId id="310" r:id="rId25"/>
    <p:sldId id="311" r:id="rId26"/>
  </p:sldIdLst>
  <p:sldSz cx="12188825" cy="6858000"/>
  <p:notesSz cx="7023100" cy="93091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0">
          <p15:clr>
            <a:srgbClr val="A4A3A4"/>
          </p15:clr>
        </p15:guide>
        <p15:guide id="2" orient="horz" pos="4230">
          <p15:clr>
            <a:srgbClr val="A4A3A4"/>
          </p15:clr>
        </p15:guide>
        <p15:guide id="3" orient="horz" pos="716">
          <p15:clr>
            <a:srgbClr val="A4A3A4"/>
          </p15:clr>
        </p15:guide>
        <p15:guide id="4" orient="horz" pos="1085">
          <p15:clr>
            <a:srgbClr val="A4A3A4"/>
          </p15:clr>
        </p15:guide>
        <p15:guide id="5" orient="horz" pos="4275">
          <p15:clr>
            <a:srgbClr val="A4A3A4"/>
          </p15:clr>
        </p15:guide>
        <p15:guide id="6" pos="333">
          <p15:clr>
            <a:srgbClr val="A4A3A4"/>
          </p15:clr>
        </p15:guide>
        <p15:guide id="7" pos="7351">
          <p15:clr>
            <a:srgbClr val="A4A3A4"/>
          </p15:clr>
        </p15:guide>
        <p15:guide id="8" pos="141">
          <p15:clr>
            <a:srgbClr val="A4A3A4"/>
          </p15:clr>
        </p15:guide>
        <p15:guide id="9" pos="8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70B8"/>
    <a:srgbClr val="638EB6"/>
    <a:srgbClr val="004688"/>
    <a:srgbClr val="2BC7F4"/>
    <a:srgbClr val="0468AC"/>
    <a:srgbClr val="459ACF"/>
    <a:srgbClr val="076CB0"/>
    <a:srgbClr val="7F7F7F"/>
    <a:srgbClr val="5B88B2"/>
    <a:srgbClr val="80A3C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32" autoAdjust="0"/>
    <p:restoredTop sz="93990" autoAdjust="0"/>
  </p:normalViewPr>
  <p:slideViewPr>
    <p:cSldViewPr snapToGrid="0" snapToObjects="1" showGuides="1">
      <p:cViewPr varScale="1">
        <p:scale>
          <a:sx n="124" d="100"/>
          <a:sy n="124" d="100"/>
        </p:scale>
        <p:origin x="522" y="102"/>
      </p:cViewPr>
      <p:guideLst>
        <p:guide orient="horz" pos="510"/>
        <p:guide orient="horz" pos="4230"/>
        <p:guide orient="horz" pos="716"/>
        <p:guide orient="horz" pos="1085"/>
        <p:guide orient="horz" pos="4275"/>
        <p:guide pos="333"/>
        <p:guide pos="7351"/>
        <p:guide pos="141"/>
        <p:guide pos="81"/>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97" d="100"/>
          <a:sy n="97" d="100"/>
        </p:scale>
        <p:origin x="4280" y="216"/>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F26539-26FB-48D1-87AE-7AC794CC3835}" type="doc">
      <dgm:prSet loTypeId="urn:microsoft.com/office/officeart/2005/8/layout/hProcess11" loCatId="process" qsTypeId="urn:microsoft.com/office/officeart/2005/8/quickstyle/simple1" qsCatId="simple" csTypeId="urn:microsoft.com/office/officeart/2005/8/colors/accent1_2" csCatId="accent1" phldr="1"/>
      <dgm:spPr/>
    </dgm:pt>
    <dgm:pt modelId="{39100D9A-7518-4424-A6F1-5757A8F8F536}">
      <dgm:prSet phldrT="[Text]" custT="1"/>
      <dgm:spPr/>
      <dgm:t>
        <a:bodyPr/>
        <a:lstStyle/>
        <a:p>
          <a:r>
            <a:rPr lang="en-US" sz="1800" dirty="0" smtClean="0"/>
            <a:t>Initiation Readiness Review Kickoff Meeting</a:t>
          </a:r>
        </a:p>
        <a:p>
          <a:r>
            <a:rPr lang="en-US" sz="1800" dirty="0" smtClean="0"/>
            <a:t>08/26/2019</a:t>
          </a:r>
          <a:endParaRPr lang="en-US" sz="1800" dirty="0"/>
        </a:p>
      </dgm:t>
    </dgm:pt>
    <dgm:pt modelId="{124B0D70-CB32-4411-885F-B95EB3E8D045}" type="parTrans" cxnId="{8BF2FB28-BA00-4D9E-BEEB-7D45058C39F7}">
      <dgm:prSet/>
      <dgm:spPr/>
      <dgm:t>
        <a:bodyPr/>
        <a:lstStyle/>
        <a:p>
          <a:endParaRPr lang="en-US" sz="1800"/>
        </a:p>
      </dgm:t>
    </dgm:pt>
    <dgm:pt modelId="{492BF091-EA33-446E-8570-7E9555995C6C}" type="sibTrans" cxnId="{8BF2FB28-BA00-4D9E-BEEB-7D45058C39F7}">
      <dgm:prSet/>
      <dgm:spPr/>
      <dgm:t>
        <a:bodyPr/>
        <a:lstStyle/>
        <a:p>
          <a:endParaRPr lang="en-US" sz="1800"/>
        </a:p>
      </dgm:t>
    </dgm:pt>
    <dgm:pt modelId="{AAAF2479-75D9-4994-B92E-EDF63690260C}">
      <dgm:prSet phldrT="[Text]" custT="1"/>
      <dgm:spPr/>
      <dgm:t>
        <a:bodyPr/>
        <a:lstStyle/>
        <a:p>
          <a:r>
            <a:rPr lang="en-US" sz="1800" dirty="0" smtClean="0"/>
            <a:t>Targeted Deployment Date(s)*</a:t>
          </a:r>
        </a:p>
        <a:p>
          <a:r>
            <a:rPr lang="en-US" sz="1800" dirty="0" smtClean="0"/>
            <a:t>12/31/2019,</a:t>
          </a:r>
        </a:p>
        <a:p>
          <a:r>
            <a:rPr lang="en-US" sz="1800" dirty="0" smtClean="0"/>
            <a:t>04/01/2020</a:t>
          </a:r>
          <a:endParaRPr lang="en-US" sz="1800" dirty="0"/>
        </a:p>
      </dgm:t>
    </dgm:pt>
    <dgm:pt modelId="{E8658A54-4CDC-4273-8F1D-3025A7090502}" type="parTrans" cxnId="{A7422184-D555-4857-B304-3720F769151D}">
      <dgm:prSet/>
      <dgm:spPr/>
      <dgm:t>
        <a:bodyPr/>
        <a:lstStyle/>
        <a:p>
          <a:endParaRPr lang="en-US" sz="1800"/>
        </a:p>
      </dgm:t>
    </dgm:pt>
    <dgm:pt modelId="{35BF0A53-76F4-4D95-9A7A-A4F3646D1621}" type="sibTrans" cxnId="{A7422184-D555-4857-B304-3720F769151D}">
      <dgm:prSet/>
      <dgm:spPr/>
      <dgm:t>
        <a:bodyPr/>
        <a:lstStyle/>
        <a:p>
          <a:endParaRPr lang="en-US" sz="1800"/>
        </a:p>
      </dgm:t>
    </dgm:pt>
    <dgm:pt modelId="{78B77EC2-F95A-49F9-9BAF-0BE57A1816D1}">
      <dgm:prSet phldrT="[Text]" custT="1"/>
      <dgm:spPr/>
      <dgm:t>
        <a:bodyPr/>
        <a:lstStyle/>
        <a:p>
          <a:r>
            <a:rPr lang="en-US" sz="1800" dirty="0" smtClean="0"/>
            <a:t>Targeted Readiness Date*</a:t>
          </a:r>
        </a:p>
        <a:p>
          <a:r>
            <a:rPr lang="en-US" sz="1800" dirty="0" smtClean="0"/>
            <a:t>01/01/2020,</a:t>
          </a:r>
        </a:p>
        <a:p>
          <a:r>
            <a:rPr lang="en-US" sz="1800" dirty="0" smtClean="0"/>
            <a:t>04/01/2020</a:t>
          </a:r>
          <a:endParaRPr lang="en-US" sz="1800" dirty="0"/>
        </a:p>
      </dgm:t>
    </dgm:pt>
    <dgm:pt modelId="{5239DFCC-6235-4260-AB46-9704B1FA9361}" type="parTrans" cxnId="{FC26702A-06F5-4BA0-938C-F9E6A4572D78}">
      <dgm:prSet/>
      <dgm:spPr/>
      <dgm:t>
        <a:bodyPr/>
        <a:lstStyle/>
        <a:p>
          <a:endParaRPr lang="en-US" sz="1800"/>
        </a:p>
      </dgm:t>
    </dgm:pt>
    <dgm:pt modelId="{BD9EE34A-8C3C-4D23-B558-3E5694C1B97E}" type="sibTrans" cxnId="{FC26702A-06F5-4BA0-938C-F9E6A4572D78}">
      <dgm:prSet/>
      <dgm:spPr/>
      <dgm:t>
        <a:bodyPr/>
        <a:lstStyle/>
        <a:p>
          <a:endParaRPr lang="en-US" sz="1800"/>
        </a:p>
      </dgm:t>
    </dgm:pt>
    <dgm:pt modelId="{BCC4CEEF-3D6A-41F6-A91F-C541C94F5FE0}">
      <dgm:prSet phldrT="[Text]" custT="1"/>
      <dgm:spPr/>
      <dgm:t>
        <a:bodyPr/>
        <a:lstStyle/>
        <a:p>
          <a:r>
            <a:rPr lang="en-US" sz="1800" dirty="0" smtClean="0"/>
            <a:t>Targeted Finish Date*</a:t>
          </a:r>
        </a:p>
        <a:p>
          <a:r>
            <a:rPr lang="en-US" sz="1400" i="1" dirty="0" smtClean="0"/>
            <a:t>(including Warranty)</a:t>
          </a:r>
        </a:p>
        <a:p>
          <a:r>
            <a:rPr lang="en-US" sz="1800" dirty="0" smtClean="0"/>
            <a:t> 05/01/2020</a:t>
          </a:r>
          <a:endParaRPr lang="en-US" sz="1800" dirty="0"/>
        </a:p>
      </dgm:t>
    </dgm:pt>
    <dgm:pt modelId="{31CAA876-C3CF-4CBF-803F-A89422D23EA8}" type="parTrans" cxnId="{8B0F1033-5BBA-480C-8FDB-C32C13CDCBED}">
      <dgm:prSet/>
      <dgm:spPr/>
      <dgm:t>
        <a:bodyPr/>
        <a:lstStyle/>
        <a:p>
          <a:endParaRPr lang="en-US" sz="1800"/>
        </a:p>
      </dgm:t>
    </dgm:pt>
    <dgm:pt modelId="{EAA4E93C-A925-43E1-B5DF-A212A03EE095}" type="sibTrans" cxnId="{8B0F1033-5BBA-480C-8FDB-C32C13CDCBED}">
      <dgm:prSet/>
      <dgm:spPr/>
      <dgm:t>
        <a:bodyPr/>
        <a:lstStyle/>
        <a:p>
          <a:endParaRPr lang="en-US" sz="1800"/>
        </a:p>
      </dgm:t>
    </dgm:pt>
    <dgm:pt modelId="{68410DC3-6E2A-4B63-91DD-0116A0A52C41}" type="pres">
      <dgm:prSet presAssocID="{B5F26539-26FB-48D1-87AE-7AC794CC3835}" presName="Name0" presStyleCnt="0">
        <dgm:presLayoutVars>
          <dgm:dir/>
          <dgm:resizeHandles val="exact"/>
        </dgm:presLayoutVars>
      </dgm:prSet>
      <dgm:spPr/>
    </dgm:pt>
    <dgm:pt modelId="{42A961FB-FE91-4362-8549-E23095449772}" type="pres">
      <dgm:prSet presAssocID="{B5F26539-26FB-48D1-87AE-7AC794CC3835}" presName="arrow" presStyleLbl="bgShp" presStyleIdx="0" presStyleCnt="1"/>
      <dgm:spPr/>
    </dgm:pt>
    <dgm:pt modelId="{7AB6667E-59A7-425B-9AC5-637D47506671}" type="pres">
      <dgm:prSet presAssocID="{B5F26539-26FB-48D1-87AE-7AC794CC3835}" presName="points" presStyleCnt="0"/>
      <dgm:spPr/>
    </dgm:pt>
    <dgm:pt modelId="{4EF9DBC4-0674-4ED0-8B46-B899FB9D4267}" type="pres">
      <dgm:prSet presAssocID="{39100D9A-7518-4424-A6F1-5757A8F8F536}" presName="compositeA" presStyleCnt="0"/>
      <dgm:spPr/>
    </dgm:pt>
    <dgm:pt modelId="{61D481CB-5291-496C-BFD5-12D22843D85D}" type="pres">
      <dgm:prSet presAssocID="{39100D9A-7518-4424-A6F1-5757A8F8F536}" presName="textA" presStyleLbl="revTx" presStyleIdx="0" presStyleCnt="4">
        <dgm:presLayoutVars>
          <dgm:bulletEnabled val="1"/>
        </dgm:presLayoutVars>
      </dgm:prSet>
      <dgm:spPr/>
      <dgm:t>
        <a:bodyPr/>
        <a:lstStyle/>
        <a:p>
          <a:endParaRPr lang="en-US"/>
        </a:p>
      </dgm:t>
    </dgm:pt>
    <dgm:pt modelId="{89E7AF31-986B-4205-B296-04E890F286A3}" type="pres">
      <dgm:prSet presAssocID="{39100D9A-7518-4424-A6F1-5757A8F8F536}" presName="circleA" presStyleLbl="node1" presStyleIdx="0" presStyleCnt="4"/>
      <dgm:spPr/>
    </dgm:pt>
    <dgm:pt modelId="{A47AE8E5-599C-493A-95DC-793AD3649E77}" type="pres">
      <dgm:prSet presAssocID="{39100D9A-7518-4424-A6F1-5757A8F8F536}" presName="spaceA" presStyleCnt="0"/>
      <dgm:spPr/>
    </dgm:pt>
    <dgm:pt modelId="{EDBFAC79-1E44-447E-8173-CACD7F89AB2B}" type="pres">
      <dgm:prSet presAssocID="{492BF091-EA33-446E-8570-7E9555995C6C}" presName="space" presStyleCnt="0"/>
      <dgm:spPr/>
    </dgm:pt>
    <dgm:pt modelId="{3BE02350-3C0C-4CCF-9CBD-4759CA08E205}" type="pres">
      <dgm:prSet presAssocID="{AAAF2479-75D9-4994-B92E-EDF63690260C}" presName="compositeB" presStyleCnt="0"/>
      <dgm:spPr/>
    </dgm:pt>
    <dgm:pt modelId="{375E699B-F684-4252-B00E-90680B09EAB8}" type="pres">
      <dgm:prSet presAssocID="{AAAF2479-75D9-4994-B92E-EDF63690260C}" presName="textB" presStyleLbl="revTx" presStyleIdx="1" presStyleCnt="4">
        <dgm:presLayoutVars>
          <dgm:bulletEnabled val="1"/>
        </dgm:presLayoutVars>
      </dgm:prSet>
      <dgm:spPr/>
      <dgm:t>
        <a:bodyPr/>
        <a:lstStyle/>
        <a:p>
          <a:endParaRPr lang="en-US"/>
        </a:p>
      </dgm:t>
    </dgm:pt>
    <dgm:pt modelId="{74ADF6A5-59A1-41DD-BE5C-72C6C6CB7A71}" type="pres">
      <dgm:prSet presAssocID="{AAAF2479-75D9-4994-B92E-EDF63690260C}" presName="circleB" presStyleLbl="node1" presStyleIdx="1" presStyleCnt="4"/>
      <dgm:spPr/>
    </dgm:pt>
    <dgm:pt modelId="{BEC66199-1F62-40F8-82CD-6EA89E781DC8}" type="pres">
      <dgm:prSet presAssocID="{AAAF2479-75D9-4994-B92E-EDF63690260C}" presName="spaceB" presStyleCnt="0"/>
      <dgm:spPr/>
    </dgm:pt>
    <dgm:pt modelId="{3CC05E2A-D769-40A9-8AA3-60E2AA5862A5}" type="pres">
      <dgm:prSet presAssocID="{35BF0A53-76F4-4D95-9A7A-A4F3646D1621}" presName="space" presStyleCnt="0"/>
      <dgm:spPr/>
    </dgm:pt>
    <dgm:pt modelId="{C54A9D69-AFC2-44CE-8D4A-58930F3DDDD7}" type="pres">
      <dgm:prSet presAssocID="{78B77EC2-F95A-49F9-9BAF-0BE57A1816D1}" presName="compositeA" presStyleCnt="0"/>
      <dgm:spPr/>
    </dgm:pt>
    <dgm:pt modelId="{DFA298E6-7211-4441-9D6E-3ACC2F1D3719}" type="pres">
      <dgm:prSet presAssocID="{78B77EC2-F95A-49F9-9BAF-0BE57A1816D1}" presName="textA" presStyleLbl="revTx" presStyleIdx="2" presStyleCnt="4">
        <dgm:presLayoutVars>
          <dgm:bulletEnabled val="1"/>
        </dgm:presLayoutVars>
      </dgm:prSet>
      <dgm:spPr/>
      <dgm:t>
        <a:bodyPr/>
        <a:lstStyle/>
        <a:p>
          <a:endParaRPr lang="en-US"/>
        </a:p>
      </dgm:t>
    </dgm:pt>
    <dgm:pt modelId="{D43214C0-DD94-441B-A800-79988B4CD938}" type="pres">
      <dgm:prSet presAssocID="{78B77EC2-F95A-49F9-9BAF-0BE57A1816D1}" presName="circleA" presStyleLbl="node1" presStyleIdx="2" presStyleCnt="4"/>
      <dgm:spPr/>
    </dgm:pt>
    <dgm:pt modelId="{634AE655-288F-4144-A1E9-0E171B4B6805}" type="pres">
      <dgm:prSet presAssocID="{78B77EC2-F95A-49F9-9BAF-0BE57A1816D1}" presName="spaceA" presStyleCnt="0"/>
      <dgm:spPr/>
    </dgm:pt>
    <dgm:pt modelId="{2D10771D-6844-4EFF-B3B8-2842EE039C2D}" type="pres">
      <dgm:prSet presAssocID="{BD9EE34A-8C3C-4D23-B558-3E5694C1B97E}" presName="space" presStyleCnt="0"/>
      <dgm:spPr/>
    </dgm:pt>
    <dgm:pt modelId="{DD65364F-A382-4FF5-A70D-3D2DDF8E54E9}" type="pres">
      <dgm:prSet presAssocID="{BCC4CEEF-3D6A-41F6-A91F-C541C94F5FE0}" presName="compositeB" presStyleCnt="0"/>
      <dgm:spPr/>
    </dgm:pt>
    <dgm:pt modelId="{81B32341-5760-4634-8149-5E84144747BF}" type="pres">
      <dgm:prSet presAssocID="{BCC4CEEF-3D6A-41F6-A91F-C541C94F5FE0}" presName="textB" presStyleLbl="revTx" presStyleIdx="3" presStyleCnt="4">
        <dgm:presLayoutVars>
          <dgm:bulletEnabled val="1"/>
        </dgm:presLayoutVars>
      </dgm:prSet>
      <dgm:spPr/>
      <dgm:t>
        <a:bodyPr/>
        <a:lstStyle/>
        <a:p>
          <a:endParaRPr lang="en-US"/>
        </a:p>
      </dgm:t>
    </dgm:pt>
    <dgm:pt modelId="{4CA30108-8A19-46C7-B02D-4854A4BD43BD}" type="pres">
      <dgm:prSet presAssocID="{BCC4CEEF-3D6A-41F6-A91F-C541C94F5FE0}" presName="circleB" presStyleLbl="node1" presStyleIdx="3" presStyleCnt="4"/>
      <dgm:spPr/>
    </dgm:pt>
    <dgm:pt modelId="{3F7CC435-18DC-429D-9F2C-27C94AE03C89}" type="pres">
      <dgm:prSet presAssocID="{BCC4CEEF-3D6A-41F6-A91F-C541C94F5FE0}" presName="spaceB" presStyleCnt="0"/>
      <dgm:spPr/>
    </dgm:pt>
  </dgm:ptLst>
  <dgm:cxnLst>
    <dgm:cxn modelId="{746C0E34-1D77-4A2D-A9FE-EBD200422D6B}" type="presOf" srcId="{78B77EC2-F95A-49F9-9BAF-0BE57A1816D1}" destId="{DFA298E6-7211-4441-9D6E-3ACC2F1D3719}" srcOrd="0" destOrd="0" presId="urn:microsoft.com/office/officeart/2005/8/layout/hProcess11"/>
    <dgm:cxn modelId="{1EE4143B-B1F5-446B-B33E-FD1698E8130C}" type="presOf" srcId="{B5F26539-26FB-48D1-87AE-7AC794CC3835}" destId="{68410DC3-6E2A-4B63-91DD-0116A0A52C41}" srcOrd="0" destOrd="0" presId="urn:microsoft.com/office/officeart/2005/8/layout/hProcess11"/>
    <dgm:cxn modelId="{975CE3E1-9CDF-4E52-9C3C-C2700BAEE4DB}" type="presOf" srcId="{AAAF2479-75D9-4994-B92E-EDF63690260C}" destId="{375E699B-F684-4252-B00E-90680B09EAB8}" srcOrd="0" destOrd="0" presId="urn:microsoft.com/office/officeart/2005/8/layout/hProcess11"/>
    <dgm:cxn modelId="{FC26702A-06F5-4BA0-938C-F9E6A4572D78}" srcId="{B5F26539-26FB-48D1-87AE-7AC794CC3835}" destId="{78B77EC2-F95A-49F9-9BAF-0BE57A1816D1}" srcOrd="2" destOrd="0" parTransId="{5239DFCC-6235-4260-AB46-9704B1FA9361}" sibTransId="{BD9EE34A-8C3C-4D23-B558-3E5694C1B97E}"/>
    <dgm:cxn modelId="{EF487A80-0611-46D4-A9CF-2B9FFF34AD71}" type="presOf" srcId="{BCC4CEEF-3D6A-41F6-A91F-C541C94F5FE0}" destId="{81B32341-5760-4634-8149-5E84144747BF}" srcOrd="0" destOrd="0" presId="urn:microsoft.com/office/officeart/2005/8/layout/hProcess11"/>
    <dgm:cxn modelId="{A7422184-D555-4857-B304-3720F769151D}" srcId="{B5F26539-26FB-48D1-87AE-7AC794CC3835}" destId="{AAAF2479-75D9-4994-B92E-EDF63690260C}" srcOrd="1" destOrd="0" parTransId="{E8658A54-4CDC-4273-8F1D-3025A7090502}" sibTransId="{35BF0A53-76F4-4D95-9A7A-A4F3646D1621}"/>
    <dgm:cxn modelId="{5DEEFF53-119E-4F8A-859C-DBC4C61686C7}" type="presOf" srcId="{39100D9A-7518-4424-A6F1-5757A8F8F536}" destId="{61D481CB-5291-496C-BFD5-12D22843D85D}" srcOrd="0" destOrd="0" presId="urn:microsoft.com/office/officeart/2005/8/layout/hProcess11"/>
    <dgm:cxn modelId="{8BF2FB28-BA00-4D9E-BEEB-7D45058C39F7}" srcId="{B5F26539-26FB-48D1-87AE-7AC794CC3835}" destId="{39100D9A-7518-4424-A6F1-5757A8F8F536}" srcOrd="0" destOrd="0" parTransId="{124B0D70-CB32-4411-885F-B95EB3E8D045}" sibTransId="{492BF091-EA33-446E-8570-7E9555995C6C}"/>
    <dgm:cxn modelId="{8B0F1033-5BBA-480C-8FDB-C32C13CDCBED}" srcId="{B5F26539-26FB-48D1-87AE-7AC794CC3835}" destId="{BCC4CEEF-3D6A-41F6-A91F-C541C94F5FE0}" srcOrd="3" destOrd="0" parTransId="{31CAA876-C3CF-4CBF-803F-A89422D23EA8}" sibTransId="{EAA4E93C-A925-43E1-B5DF-A212A03EE095}"/>
    <dgm:cxn modelId="{5EC83022-A2EB-4D67-801D-C181DAD0F649}" type="presParOf" srcId="{68410DC3-6E2A-4B63-91DD-0116A0A52C41}" destId="{42A961FB-FE91-4362-8549-E23095449772}" srcOrd="0" destOrd="0" presId="urn:microsoft.com/office/officeart/2005/8/layout/hProcess11"/>
    <dgm:cxn modelId="{1439277E-FEE7-4C4B-83FF-3F823338A2C0}" type="presParOf" srcId="{68410DC3-6E2A-4B63-91DD-0116A0A52C41}" destId="{7AB6667E-59A7-425B-9AC5-637D47506671}" srcOrd="1" destOrd="0" presId="urn:microsoft.com/office/officeart/2005/8/layout/hProcess11"/>
    <dgm:cxn modelId="{BE38E155-62E2-44BF-A7AE-D46FBA6A2282}" type="presParOf" srcId="{7AB6667E-59A7-425B-9AC5-637D47506671}" destId="{4EF9DBC4-0674-4ED0-8B46-B899FB9D4267}" srcOrd="0" destOrd="0" presId="urn:microsoft.com/office/officeart/2005/8/layout/hProcess11"/>
    <dgm:cxn modelId="{9AAB19C7-549B-45B0-A4A3-EFC11B847290}" type="presParOf" srcId="{4EF9DBC4-0674-4ED0-8B46-B899FB9D4267}" destId="{61D481CB-5291-496C-BFD5-12D22843D85D}" srcOrd="0" destOrd="0" presId="urn:microsoft.com/office/officeart/2005/8/layout/hProcess11"/>
    <dgm:cxn modelId="{D4B382C4-AFF9-42D9-975F-8A4397BE48FE}" type="presParOf" srcId="{4EF9DBC4-0674-4ED0-8B46-B899FB9D4267}" destId="{89E7AF31-986B-4205-B296-04E890F286A3}" srcOrd="1" destOrd="0" presId="urn:microsoft.com/office/officeart/2005/8/layout/hProcess11"/>
    <dgm:cxn modelId="{D117FF15-2652-4878-B4C0-32136D9B1EC2}" type="presParOf" srcId="{4EF9DBC4-0674-4ED0-8B46-B899FB9D4267}" destId="{A47AE8E5-599C-493A-95DC-793AD3649E77}" srcOrd="2" destOrd="0" presId="urn:microsoft.com/office/officeart/2005/8/layout/hProcess11"/>
    <dgm:cxn modelId="{9A5E25AF-60C8-4691-8091-888C0816095A}" type="presParOf" srcId="{7AB6667E-59A7-425B-9AC5-637D47506671}" destId="{EDBFAC79-1E44-447E-8173-CACD7F89AB2B}" srcOrd="1" destOrd="0" presId="urn:microsoft.com/office/officeart/2005/8/layout/hProcess11"/>
    <dgm:cxn modelId="{491EF61C-5593-44D7-958D-880F9A2DC86A}" type="presParOf" srcId="{7AB6667E-59A7-425B-9AC5-637D47506671}" destId="{3BE02350-3C0C-4CCF-9CBD-4759CA08E205}" srcOrd="2" destOrd="0" presId="urn:microsoft.com/office/officeart/2005/8/layout/hProcess11"/>
    <dgm:cxn modelId="{0AE3EBC5-A6BC-46DA-BBFC-A6E24B4D8EF6}" type="presParOf" srcId="{3BE02350-3C0C-4CCF-9CBD-4759CA08E205}" destId="{375E699B-F684-4252-B00E-90680B09EAB8}" srcOrd="0" destOrd="0" presId="urn:microsoft.com/office/officeart/2005/8/layout/hProcess11"/>
    <dgm:cxn modelId="{10404BD5-55C1-43B0-A3D3-31BB2B8D3F67}" type="presParOf" srcId="{3BE02350-3C0C-4CCF-9CBD-4759CA08E205}" destId="{74ADF6A5-59A1-41DD-BE5C-72C6C6CB7A71}" srcOrd="1" destOrd="0" presId="urn:microsoft.com/office/officeart/2005/8/layout/hProcess11"/>
    <dgm:cxn modelId="{D308F4BD-1B7B-4DDD-B387-F6B763C776A8}" type="presParOf" srcId="{3BE02350-3C0C-4CCF-9CBD-4759CA08E205}" destId="{BEC66199-1F62-40F8-82CD-6EA89E781DC8}" srcOrd="2" destOrd="0" presId="urn:microsoft.com/office/officeart/2005/8/layout/hProcess11"/>
    <dgm:cxn modelId="{A534D929-2FD5-41AE-883E-9406BDA89337}" type="presParOf" srcId="{7AB6667E-59A7-425B-9AC5-637D47506671}" destId="{3CC05E2A-D769-40A9-8AA3-60E2AA5862A5}" srcOrd="3" destOrd="0" presId="urn:microsoft.com/office/officeart/2005/8/layout/hProcess11"/>
    <dgm:cxn modelId="{08E151A4-7E0B-42B0-8AFA-DC27119BABE8}" type="presParOf" srcId="{7AB6667E-59A7-425B-9AC5-637D47506671}" destId="{C54A9D69-AFC2-44CE-8D4A-58930F3DDDD7}" srcOrd="4" destOrd="0" presId="urn:microsoft.com/office/officeart/2005/8/layout/hProcess11"/>
    <dgm:cxn modelId="{922F7FB1-F357-4D6B-8E27-9E5F454DE966}" type="presParOf" srcId="{C54A9D69-AFC2-44CE-8D4A-58930F3DDDD7}" destId="{DFA298E6-7211-4441-9D6E-3ACC2F1D3719}" srcOrd="0" destOrd="0" presId="urn:microsoft.com/office/officeart/2005/8/layout/hProcess11"/>
    <dgm:cxn modelId="{C7EC4649-0008-49F3-880E-0D447D174076}" type="presParOf" srcId="{C54A9D69-AFC2-44CE-8D4A-58930F3DDDD7}" destId="{D43214C0-DD94-441B-A800-79988B4CD938}" srcOrd="1" destOrd="0" presId="urn:microsoft.com/office/officeart/2005/8/layout/hProcess11"/>
    <dgm:cxn modelId="{BA703715-1EDD-4AFF-92F2-05AEE2F7FF6A}" type="presParOf" srcId="{C54A9D69-AFC2-44CE-8D4A-58930F3DDDD7}" destId="{634AE655-288F-4144-A1E9-0E171B4B6805}" srcOrd="2" destOrd="0" presId="urn:microsoft.com/office/officeart/2005/8/layout/hProcess11"/>
    <dgm:cxn modelId="{4CFB2B8B-2EA2-433B-9FE7-62ACB91CFA86}" type="presParOf" srcId="{7AB6667E-59A7-425B-9AC5-637D47506671}" destId="{2D10771D-6844-4EFF-B3B8-2842EE039C2D}" srcOrd="5" destOrd="0" presId="urn:microsoft.com/office/officeart/2005/8/layout/hProcess11"/>
    <dgm:cxn modelId="{210355DD-A6DC-45CC-B251-FDFCF107565D}" type="presParOf" srcId="{7AB6667E-59A7-425B-9AC5-637D47506671}" destId="{DD65364F-A382-4FF5-A70D-3D2DDF8E54E9}" srcOrd="6" destOrd="0" presId="urn:microsoft.com/office/officeart/2005/8/layout/hProcess11"/>
    <dgm:cxn modelId="{FC556A8F-7E43-4FBD-BF61-378A66CBFB79}" type="presParOf" srcId="{DD65364F-A382-4FF5-A70D-3D2DDF8E54E9}" destId="{81B32341-5760-4634-8149-5E84144747BF}" srcOrd="0" destOrd="0" presId="urn:microsoft.com/office/officeart/2005/8/layout/hProcess11"/>
    <dgm:cxn modelId="{C5A66319-F1F6-4228-86AA-AD30A438B179}" type="presParOf" srcId="{DD65364F-A382-4FF5-A70D-3D2DDF8E54E9}" destId="{4CA30108-8A19-46C7-B02D-4854A4BD43BD}" srcOrd="1" destOrd="0" presId="urn:microsoft.com/office/officeart/2005/8/layout/hProcess11"/>
    <dgm:cxn modelId="{412D24F5-43D3-4B50-94DC-6F9CC3EA1B35}" type="presParOf" srcId="{DD65364F-A382-4FF5-A70D-3D2DDF8E54E9}" destId="{3F7CC435-18DC-429D-9F2C-27C94AE03C89}"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A961FB-FE91-4362-8549-E23095449772}">
      <dsp:nvSpPr>
        <dsp:cNvPr id="0" name=""/>
        <dsp:cNvSpPr/>
      </dsp:nvSpPr>
      <dsp:spPr>
        <a:xfrm>
          <a:off x="0" y="1274377"/>
          <a:ext cx="11141074" cy="169917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D481CB-5291-496C-BFD5-12D22843D85D}">
      <dsp:nvSpPr>
        <dsp:cNvPr id="0" name=""/>
        <dsp:cNvSpPr/>
      </dsp:nvSpPr>
      <dsp:spPr>
        <a:xfrm>
          <a:off x="5018" y="0"/>
          <a:ext cx="2413718" cy="1699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r>
            <a:rPr lang="en-US" sz="1800" kern="1200" dirty="0" smtClean="0"/>
            <a:t>Initiation Readiness Review Kickoff Meeting</a:t>
          </a:r>
        </a:p>
        <a:p>
          <a:pPr lvl="0" algn="ctr" defTabSz="800100">
            <a:lnSpc>
              <a:spcPct val="90000"/>
            </a:lnSpc>
            <a:spcBef>
              <a:spcPct val="0"/>
            </a:spcBef>
            <a:spcAft>
              <a:spcPct val="35000"/>
            </a:spcAft>
          </a:pPr>
          <a:r>
            <a:rPr lang="en-US" sz="1800" kern="1200" dirty="0" smtClean="0"/>
            <a:t>08/26/2019</a:t>
          </a:r>
          <a:endParaRPr lang="en-US" sz="1800" kern="1200" dirty="0"/>
        </a:p>
      </dsp:txBody>
      <dsp:txXfrm>
        <a:off x="5018" y="0"/>
        <a:ext cx="2413718" cy="1699170"/>
      </dsp:txXfrm>
    </dsp:sp>
    <dsp:sp modelId="{89E7AF31-986B-4205-B296-04E890F286A3}">
      <dsp:nvSpPr>
        <dsp:cNvPr id="0" name=""/>
        <dsp:cNvSpPr/>
      </dsp:nvSpPr>
      <dsp:spPr>
        <a:xfrm>
          <a:off x="999481" y="1911566"/>
          <a:ext cx="424792" cy="42479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5E699B-F684-4252-B00E-90680B09EAB8}">
      <dsp:nvSpPr>
        <dsp:cNvPr id="0" name=""/>
        <dsp:cNvSpPr/>
      </dsp:nvSpPr>
      <dsp:spPr>
        <a:xfrm>
          <a:off x="2539422" y="2548755"/>
          <a:ext cx="2413718" cy="1699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n-US" sz="1800" kern="1200" dirty="0" smtClean="0"/>
            <a:t>Targeted Deployment Date(s)*</a:t>
          </a:r>
        </a:p>
        <a:p>
          <a:pPr lvl="0" algn="ctr" defTabSz="800100">
            <a:lnSpc>
              <a:spcPct val="90000"/>
            </a:lnSpc>
            <a:spcBef>
              <a:spcPct val="0"/>
            </a:spcBef>
            <a:spcAft>
              <a:spcPct val="35000"/>
            </a:spcAft>
          </a:pPr>
          <a:r>
            <a:rPr lang="en-US" sz="1800" kern="1200" dirty="0" smtClean="0"/>
            <a:t>12/31/2019,</a:t>
          </a:r>
        </a:p>
        <a:p>
          <a:pPr lvl="0" algn="ctr" defTabSz="800100">
            <a:lnSpc>
              <a:spcPct val="90000"/>
            </a:lnSpc>
            <a:spcBef>
              <a:spcPct val="0"/>
            </a:spcBef>
            <a:spcAft>
              <a:spcPct val="35000"/>
            </a:spcAft>
          </a:pPr>
          <a:r>
            <a:rPr lang="en-US" sz="1800" kern="1200" dirty="0" smtClean="0"/>
            <a:t>04/01/2020</a:t>
          </a:r>
          <a:endParaRPr lang="en-US" sz="1800" kern="1200" dirty="0"/>
        </a:p>
      </dsp:txBody>
      <dsp:txXfrm>
        <a:off x="2539422" y="2548755"/>
        <a:ext cx="2413718" cy="1699170"/>
      </dsp:txXfrm>
    </dsp:sp>
    <dsp:sp modelId="{74ADF6A5-59A1-41DD-BE5C-72C6C6CB7A71}">
      <dsp:nvSpPr>
        <dsp:cNvPr id="0" name=""/>
        <dsp:cNvSpPr/>
      </dsp:nvSpPr>
      <dsp:spPr>
        <a:xfrm>
          <a:off x="3533885" y="1911566"/>
          <a:ext cx="424792" cy="42479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A298E6-7211-4441-9D6E-3ACC2F1D3719}">
      <dsp:nvSpPr>
        <dsp:cNvPr id="0" name=""/>
        <dsp:cNvSpPr/>
      </dsp:nvSpPr>
      <dsp:spPr>
        <a:xfrm>
          <a:off x="5073826" y="0"/>
          <a:ext cx="2413718" cy="1699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r>
            <a:rPr lang="en-US" sz="1800" kern="1200" dirty="0" smtClean="0"/>
            <a:t>Targeted Readiness Date*</a:t>
          </a:r>
        </a:p>
        <a:p>
          <a:pPr lvl="0" algn="ctr" defTabSz="800100">
            <a:lnSpc>
              <a:spcPct val="90000"/>
            </a:lnSpc>
            <a:spcBef>
              <a:spcPct val="0"/>
            </a:spcBef>
            <a:spcAft>
              <a:spcPct val="35000"/>
            </a:spcAft>
          </a:pPr>
          <a:r>
            <a:rPr lang="en-US" sz="1800" kern="1200" dirty="0" smtClean="0"/>
            <a:t>01/01/2020,</a:t>
          </a:r>
        </a:p>
        <a:p>
          <a:pPr lvl="0" algn="ctr" defTabSz="800100">
            <a:lnSpc>
              <a:spcPct val="90000"/>
            </a:lnSpc>
            <a:spcBef>
              <a:spcPct val="0"/>
            </a:spcBef>
            <a:spcAft>
              <a:spcPct val="35000"/>
            </a:spcAft>
          </a:pPr>
          <a:r>
            <a:rPr lang="en-US" sz="1800" kern="1200" dirty="0" smtClean="0"/>
            <a:t>04/01/2020</a:t>
          </a:r>
          <a:endParaRPr lang="en-US" sz="1800" kern="1200" dirty="0"/>
        </a:p>
      </dsp:txBody>
      <dsp:txXfrm>
        <a:off x="5073826" y="0"/>
        <a:ext cx="2413718" cy="1699170"/>
      </dsp:txXfrm>
    </dsp:sp>
    <dsp:sp modelId="{D43214C0-DD94-441B-A800-79988B4CD938}">
      <dsp:nvSpPr>
        <dsp:cNvPr id="0" name=""/>
        <dsp:cNvSpPr/>
      </dsp:nvSpPr>
      <dsp:spPr>
        <a:xfrm>
          <a:off x="6068289" y="1911566"/>
          <a:ext cx="424792" cy="42479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B32341-5760-4634-8149-5E84144747BF}">
      <dsp:nvSpPr>
        <dsp:cNvPr id="0" name=""/>
        <dsp:cNvSpPr/>
      </dsp:nvSpPr>
      <dsp:spPr>
        <a:xfrm>
          <a:off x="7608230" y="2548755"/>
          <a:ext cx="2413718" cy="1699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n-US" sz="1800" kern="1200" dirty="0" smtClean="0"/>
            <a:t>Targeted Finish Date*</a:t>
          </a:r>
        </a:p>
        <a:p>
          <a:pPr lvl="0" algn="ctr" defTabSz="800100">
            <a:lnSpc>
              <a:spcPct val="90000"/>
            </a:lnSpc>
            <a:spcBef>
              <a:spcPct val="0"/>
            </a:spcBef>
            <a:spcAft>
              <a:spcPct val="35000"/>
            </a:spcAft>
          </a:pPr>
          <a:r>
            <a:rPr lang="en-US" sz="1400" i="1" kern="1200" dirty="0" smtClean="0"/>
            <a:t>(including Warranty)</a:t>
          </a:r>
        </a:p>
        <a:p>
          <a:pPr lvl="0" algn="ctr" defTabSz="800100">
            <a:lnSpc>
              <a:spcPct val="90000"/>
            </a:lnSpc>
            <a:spcBef>
              <a:spcPct val="0"/>
            </a:spcBef>
            <a:spcAft>
              <a:spcPct val="35000"/>
            </a:spcAft>
          </a:pPr>
          <a:r>
            <a:rPr lang="en-US" sz="1800" kern="1200" dirty="0" smtClean="0"/>
            <a:t> 05/01/2020</a:t>
          </a:r>
          <a:endParaRPr lang="en-US" sz="1800" kern="1200" dirty="0"/>
        </a:p>
      </dsp:txBody>
      <dsp:txXfrm>
        <a:off x="7608230" y="2548755"/>
        <a:ext cx="2413718" cy="1699170"/>
      </dsp:txXfrm>
    </dsp:sp>
    <dsp:sp modelId="{4CA30108-8A19-46C7-B02D-4854A4BD43BD}">
      <dsp:nvSpPr>
        <dsp:cNvPr id="0" name=""/>
        <dsp:cNvSpPr/>
      </dsp:nvSpPr>
      <dsp:spPr>
        <a:xfrm>
          <a:off x="8602693" y="1911566"/>
          <a:ext cx="424792" cy="42479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0" y="8311487"/>
            <a:ext cx="7023100" cy="986923"/>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3" name="Date Placeholder 2"/>
          <p:cNvSpPr>
            <a:spLocks noGrp="1"/>
          </p:cNvSpPr>
          <p:nvPr>
            <p:ph type="dt" sz="quarter" idx="1"/>
          </p:nvPr>
        </p:nvSpPr>
        <p:spPr>
          <a:xfrm>
            <a:off x="0" y="8850110"/>
            <a:ext cx="3043343" cy="465455"/>
          </a:xfrm>
          <a:prstGeom prst="rect">
            <a:avLst/>
          </a:prstGeom>
        </p:spPr>
        <p:txBody>
          <a:bodyPr vert="horz" lIns="93324" tIns="46662" rIns="93324" bIns="46662" rtlCol="0" anchor="ctr"/>
          <a:lstStyle>
            <a:lvl1pPr algn="r">
              <a:defRPr sz="1200"/>
            </a:lvl1pPr>
          </a:lstStyle>
          <a:p>
            <a:pPr algn="l"/>
            <a:fld id="{BBC83403-A46B-1E47-8326-7356D40B5C29}" type="datetimeFigureOut">
              <a:rPr lang="en-US" sz="1000">
                <a:latin typeface="Calibri" panose="020F0502020204030204" pitchFamily="34" charset="0"/>
                <a:cs typeface="Arial" panose="020B0604020202020204" pitchFamily="34" charset="0"/>
              </a:rPr>
              <a:pPr algn="l"/>
              <a:t>8/30/2019</a:t>
            </a:fld>
            <a:endParaRPr lang="en-US" sz="1000" dirty="0">
              <a:latin typeface="Calibri" panose="020F0502020204030204" pitchFamily="34" charset="0"/>
              <a:cs typeface="Arial" panose="020B0604020202020204" pitchFamily="34" charset="0"/>
            </a:endParaRPr>
          </a:p>
        </p:txBody>
      </p:sp>
      <p:sp>
        <p:nvSpPr>
          <p:cNvPr id="5" name="Slide Number Placeholder 4"/>
          <p:cNvSpPr>
            <a:spLocks noGrp="1"/>
          </p:cNvSpPr>
          <p:nvPr>
            <p:ph type="sldNum" sz="quarter" idx="3"/>
          </p:nvPr>
        </p:nvSpPr>
        <p:spPr>
          <a:xfrm>
            <a:off x="6474259" y="8850110"/>
            <a:ext cx="547216" cy="465455"/>
          </a:xfrm>
          <a:prstGeom prst="rect">
            <a:avLst/>
          </a:prstGeom>
        </p:spPr>
        <p:txBody>
          <a:bodyPr vert="horz" lIns="93324" tIns="46662" rIns="93324" bIns="46662" rtlCol="0" anchor="ctr"/>
          <a:lstStyle>
            <a:lvl1pPr algn="r">
              <a:defRPr sz="1200"/>
            </a:lvl1pPr>
          </a:lstStyle>
          <a:p>
            <a:fld id="{29AB3EC6-FA96-1C46-91E9-729685CB0A5E}" type="slidenum">
              <a:rPr lang="en-US" sz="1000">
                <a:solidFill>
                  <a:schemeClr val="bg1"/>
                </a:solidFill>
                <a:latin typeface="Calibri" panose="020F0502020204030204" pitchFamily="34" charset="0"/>
                <a:cs typeface="Arial" panose="020B0604020202020204" pitchFamily="34" charset="0"/>
              </a:rPr>
              <a:t>‹#›</a:t>
            </a:fld>
            <a:endParaRPr lang="en-US" sz="1000" dirty="0">
              <a:solidFill>
                <a:schemeClr val="bg1"/>
              </a:solidFill>
              <a:latin typeface="Calibri" panose="020F0502020204030204" pitchFamily="34" charset="0"/>
              <a:cs typeface="Arial" panose="020B0604020202020204" pitchFamily="34" charset="0"/>
            </a:endParaRPr>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47205" y="8754574"/>
            <a:ext cx="1416994" cy="448300"/>
          </a:xfrm>
          <a:prstGeom prst="rect">
            <a:avLst/>
          </a:prstGeom>
        </p:spPr>
      </p:pic>
    </p:spTree>
    <p:extLst>
      <p:ext uri="{BB962C8B-B14F-4D97-AF65-F5344CB8AC3E}">
        <p14:creationId xmlns:p14="http://schemas.microsoft.com/office/powerpoint/2010/main" val="244216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27745" y="151198"/>
            <a:ext cx="3322638" cy="1870075"/>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327745" y="2190931"/>
            <a:ext cx="6367611" cy="6275179"/>
          </a:xfrm>
          <a:prstGeom prst="rect">
            <a:avLst/>
          </a:prstGeom>
        </p:spPr>
        <p:txBody>
          <a:bodyPr vert="horz" lIns="93324" tIns="46662" rIns="93324" bIns="46662"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Slide Number Placeholder 6"/>
          <p:cNvSpPr>
            <a:spLocks noGrp="1"/>
          </p:cNvSpPr>
          <p:nvPr>
            <p:ph type="sldNum" sz="quarter" idx="5"/>
          </p:nvPr>
        </p:nvSpPr>
        <p:spPr>
          <a:xfrm>
            <a:off x="6461251" y="8842029"/>
            <a:ext cx="560223" cy="465455"/>
          </a:xfrm>
          <a:prstGeom prst="rect">
            <a:avLst/>
          </a:prstGeom>
        </p:spPr>
        <p:txBody>
          <a:bodyPr vert="horz" lIns="93324" tIns="46662" rIns="93324" bIns="46662" rtlCol="0" anchor="ctr"/>
          <a:lstStyle>
            <a:lvl1pPr algn="r">
              <a:defRPr sz="1000">
                <a:solidFill>
                  <a:schemeClr val="tx1">
                    <a:lumMod val="75000"/>
                    <a:lumOff val="25000"/>
                  </a:schemeClr>
                </a:solidFill>
                <a:latin typeface="Arial" panose="020B0604020202020204" pitchFamily="34" charset="0"/>
                <a:cs typeface="Arial" panose="020B0604020202020204" pitchFamily="34" charset="0"/>
              </a:defRPr>
            </a:lvl1pPr>
          </a:lstStyle>
          <a:p>
            <a:fld id="{C5742524-B4E0-48CC-A130-9440D65D0EAF}" type="slidenum">
              <a:rPr lang="en-US" smtClean="0">
                <a:latin typeface="Calibri" panose="020F0502020204030204" pitchFamily="34" charset="0"/>
              </a:rPr>
              <a:pPr/>
              <a:t>‹#›</a:t>
            </a:fld>
            <a:endParaRPr lang="en-US">
              <a:latin typeface="Calibri" panose="020F0502020204030204" pitchFamily="34" charset="0"/>
            </a:endParaRPr>
          </a:p>
        </p:txBody>
      </p:sp>
      <p:sp>
        <p:nvSpPr>
          <p:cNvPr id="11" name="Date Placeholder 10"/>
          <p:cNvSpPr>
            <a:spLocks noGrp="1"/>
          </p:cNvSpPr>
          <p:nvPr>
            <p:ph type="dt" idx="1"/>
          </p:nvPr>
        </p:nvSpPr>
        <p:spPr>
          <a:xfrm>
            <a:off x="0" y="8906308"/>
            <a:ext cx="842772" cy="336897"/>
          </a:xfrm>
          <a:prstGeom prst="rect">
            <a:avLst/>
          </a:prstGeom>
        </p:spPr>
        <p:txBody>
          <a:bodyPr vert="horz" lIns="93324" tIns="46662" rIns="93324" bIns="46662" rtlCol="0" anchor="ctr"/>
          <a:lstStyle>
            <a:lvl1pPr algn="l">
              <a:defRPr sz="1000">
                <a:latin typeface="Arial" panose="020B0604020202020204" pitchFamily="34" charset="0"/>
                <a:cs typeface="Arial" panose="020B0604020202020204" pitchFamily="34" charset="0"/>
              </a:defRPr>
            </a:lvl1pPr>
          </a:lstStyle>
          <a:p>
            <a:fld id="{F9606CD7-3C0F-4F08-8F4B-D4704564BD7E}" type="datetimeFigureOut">
              <a:rPr lang="en-US" smtClean="0">
                <a:latin typeface="Calibri" panose="020F0502020204030204" pitchFamily="34" charset="0"/>
              </a:rPr>
              <a:pPr/>
              <a:t>8/30/2019</a:t>
            </a:fld>
            <a:endParaRPr lang="en-US">
              <a:latin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9824" y="8954629"/>
            <a:ext cx="882654" cy="240253"/>
          </a:xfrm>
          <a:prstGeom prst="rect">
            <a:avLst/>
          </a:prstGeom>
        </p:spPr>
      </p:pic>
    </p:spTree>
    <p:extLst>
      <p:ext uri="{BB962C8B-B14F-4D97-AF65-F5344CB8AC3E}">
        <p14:creationId xmlns:p14="http://schemas.microsoft.com/office/powerpoint/2010/main" val="26013515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00000"/>
      </a:lnSpc>
      <a:spcBef>
        <a:spcPts val="0"/>
      </a:spcBef>
      <a:defRPr sz="1400" kern="1200">
        <a:solidFill>
          <a:schemeClr val="tx1"/>
        </a:solidFill>
        <a:latin typeface="Cambria" panose="02040503050406030204" pitchFamily="18" charset="0"/>
        <a:ea typeface="+mn-ea"/>
        <a:cs typeface="+mn-cs"/>
      </a:defRPr>
    </a:lvl1pPr>
    <a:lvl2pPr marL="177800" indent="-1778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Cambria" panose="02040503050406030204" pitchFamily="18" charset="0"/>
        <a:ea typeface="+mn-ea"/>
        <a:cs typeface="+mn-cs"/>
      </a:defRPr>
    </a:lvl2pPr>
    <a:lvl3pPr marL="403225" indent="-169863" algn="l" defTabSz="914400" rtl="0" eaLnBrk="1" latinLnBrk="0" hangingPunct="1">
      <a:lnSpc>
        <a:spcPct val="100000"/>
      </a:lnSpc>
      <a:spcBef>
        <a:spcPts val="0"/>
      </a:spcBef>
      <a:buFont typeface="Calibri" panose="020F0502020204030204" pitchFamily="34" charset="0"/>
      <a:buChar char="̶"/>
      <a:defRPr sz="1400" kern="1200">
        <a:solidFill>
          <a:schemeClr val="tx1"/>
        </a:solidFill>
        <a:latin typeface="Cambria" panose="02040503050406030204" pitchFamily="18" charset="0"/>
        <a:ea typeface="+mn-ea"/>
        <a:cs typeface="+mn-cs"/>
      </a:defRPr>
    </a:lvl3pPr>
    <a:lvl4pPr marL="914400" indent="-1778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Cambria" panose="02040503050406030204" pitchFamily="18" charset="0"/>
        <a:ea typeface="+mn-ea"/>
        <a:cs typeface="+mn-cs"/>
      </a:defRPr>
    </a:lvl4pPr>
    <a:lvl5pPr marL="1828800" algn="l" defTabSz="914400" rtl="0" eaLnBrk="1" latinLnBrk="0" hangingPunct="1">
      <a:lnSpc>
        <a:spcPct val="100000"/>
      </a:lnSpc>
      <a:spcBef>
        <a:spcPts val="300"/>
      </a:spcBef>
      <a:defRPr sz="1400" kern="1200">
        <a:solidFill>
          <a:schemeClr val="tx1"/>
        </a:solidFill>
        <a:latin typeface="Cambria" panose="020405030504060302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150813"/>
            <a:ext cx="3322638" cy="1870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42524-B4E0-48CC-A130-9440D65D0EAF}" type="slidenum">
              <a:rPr lang="en-US" smtClean="0">
                <a:latin typeface="Calibri" panose="020F0502020204030204" pitchFamily="34" charset="0"/>
              </a:rPr>
              <a:pPr/>
              <a:t>2</a:t>
            </a:fld>
            <a:endParaRPr lang="en-US">
              <a:latin typeface="Calibri" panose="020F0502020204030204" pitchFamily="34" charset="0"/>
            </a:endParaRPr>
          </a:p>
        </p:txBody>
      </p:sp>
    </p:spTree>
    <p:extLst>
      <p:ext uri="{BB962C8B-B14F-4D97-AF65-F5344CB8AC3E}">
        <p14:creationId xmlns:p14="http://schemas.microsoft.com/office/powerpoint/2010/main" val="1755295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150813"/>
            <a:ext cx="3322638" cy="1870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42524-B4E0-48CC-A130-9440D65D0EAF}" type="slidenum">
              <a:rPr lang="en-US" smtClean="0">
                <a:latin typeface="Calibri" panose="020F0502020204030204" pitchFamily="34" charset="0"/>
              </a:rPr>
              <a:pPr/>
              <a:t>3</a:t>
            </a:fld>
            <a:endParaRPr lang="en-US">
              <a:latin typeface="Calibri" panose="020F0502020204030204" pitchFamily="34" charset="0"/>
            </a:endParaRPr>
          </a:p>
        </p:txBody>
      </p:sp>
    </p:spTree>
    <p:extLst>
      <p:ext uri="{BB962C8B-B14F-4D97-AF65-F5344CB8AC3E}">
        <p14:creationId xmlns:p14="http://schemas.microsoft.com/office/powerpoint/2010/main" val="1509143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150813"/>
            <a:ext cx="3322638" cy="1870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42524-B4E0-48CC-A130-9440D65D0EAF}" type="slidenum">
              <a:rPr lang="en-US" smtClean="0">
                <a:latin typeface="Calibri" panose="020F0502020204030204" pitchFamily="34" charset="0"/>
              </a:rPr>
              <a:pPr/>
              <a:t>6</a:t>
            </a:fld>
            <a:endParaRPr lang="en-US">
              <a:latin typeface="Calibri" panose="020F0502020204030204" pitchFamily="34" charset="0"/>
            </a:endParaRPr>
          </a:p>
        </p:txBody>
      </p:sp>
    </p:spTree>
    <p:extLst>
      <p:ext uri="{BB962C8B-B14F-4D97-AF65-F5344CB8AC3E}">
        <p14:creationId xmlns:p14="http://schemas.microsoft.com/office/powerpoint/2010/main" val="1089357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150813"/>
            <a:ext cx="3322638" cy="1870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742524-B4E0-48CC-A130-9440D65D0EAF}" type="slidenum">
              <a:rPr lang="en-US" smtClean="0">
                <a:latin typeface="Calibri" panose="020F0502020204030204" pitchFamily="34" charset="0"/>
              </a:rPr>
              <a:pPr/>
              <a:t>8</a:t>
            </a:fld>
            <a:endParaRPr lang="en-US">
              <a:latin typeface="Calibri" panose="020F0502020204030204" pitchFamily="34" charset="0"/>
            </a:endParaRPr>
          </a:p>
        </p:txBody>
      </p:sp>
    </p:spTree>
    <p:extLst>
      <p:ext uri="{BB962C8B-B14F-4D97-AF65-F5344CB8AC3E}">
        <p14:creationId xmlns:p14="http://schemas.microsoft.com/office/powerpoint/2010/main" val="245476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150813"/>
            <a:ext cx="3322638" cy="1870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742524-B4E0-48CC-A130-9440D65D0EAF}" type="slidenum">
              <a:rPr lang="en-US" smtClean="0">
                <a:latin typeface="Calibri" panose="020F0502020204030204" pitchFamily="34" charset="0"/>
              </a:rPr>
              <a:pPr/>
              <a:t>9</a:t>
            </a:fld>
            <a:endParaRPr lang="en-US">
              <a:latin typeface="Calibri" panose="020F0502020204030204" pitchFamily="34" charset="0"/>
            </a:endParaRPr>
          </a:p>
        </p:txBody>
      </p:sp>
    </p:spTree>
    <p:extLst>
      <p:ext uri="{BB962C8B-B14F-4D97-AF65-F5344CB8AC3E}">
        <p14:creationId xmlns:p14="http://schemas.microsoft.com/office/powerpoint/2010/main" val="1007235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150813"/>
            <a:ext cx="3322638" cy="1870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742524-B4E0-48CC-A130-9440D65D0EAF}" type="slidenum">
              <a:rPr lang="en-US" smtClean="0">
                <a:latin typeface="Calibri" panose="020F0502020204030204" pitchFamily="34" charset="0"/>
              </a:rPr>
              <a:pPr/>
              <a:t>10</a:t>
            </a:fld>
            <a:endParaRPr lang="en-US">
              <a:latin typeface="Calibri" panose="020F0502020204030204" pitchFamily="34" charset="0"/>
            </a:endParaRPr>
          </a:p>
        </p:txBody>
      </p:sp>
    </p:spTree>
    <p:extLst>
      <p:ext uri="{BB962C8B-B14F-4D97-AF65-F5344CB8AC3E}">
        <p14:creationId xmlns:p14="http://schemas.microsoft.com/office/powerpoint/2010/main" val="715192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150813"/>
            <a:ext cx="3322638" cy="1870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42524-B4E0-48CC-A130-9440D65D0EAF}" type="slidenum">
              <a:rPr lang="en-US" smtClean="0">
                <a:latin typeface="Calibri" panose="020F0502020204030204" pitchFamily="34" charset="0"/>
              </a:rPr>
              <a:pPr/>
              <a:t>17</a:t>
            </a:fld>
            <a:endParaRPr lang="en-US">
              <a:latin typeface="Calibri" panose="020F0502020204030204" pitchFamily="34" charset="0"/>
            </a:endParaRPr>
          </a:p>
        </p:txBody>
      </p:sp>
    </p:spTree>
    <p:extLst>
      <p:ext uri="{BB962C8B-B14F-4D97-AF65-F5344CB8AC3E}">
        <p14:creationId xmlns:p14="http://schemas.microsoft.com/office/powerpoint/2010/main" val="1456171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150813"/>
            <a:ext cx="3322638" cy="1870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42524-B4E0-48CC-A130-9440D65D0EAF}" type="slidenum">
              <a:rPr lang="en-US" smtClean="0">
                <a:latin typeface="Calibri" panose="020F0502020204030204" pitchFamily="34" charset="0"/>
              </a:rPr>
              <a:pPr/>
              <a:t>18</a:t>
            </a:fld>
            <a:endParaRPr lang="en-US">
              <a:latin typeface="Calibri" panose="020F0502020204030204" pitchFamily="34" charset="0"/>
            </a:endParaRPr>
          </a:p>
        </p:txBody>
      </p:sp>
    </p:spTree>
    <p:extLst>
      <p:ext uri="{BB962C8B-B14F-4D97-AF65-F5344CB8AC3E}">
        <p14:creationId xmlns:p14="http://schemas.microsoft.com/office/powerpoint/2010/main" val="2247530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150813"/>
            <a:ext cx="3322638" cy="1870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42524-B4E0-48CC-A130-9440D65D0EAF}" type="slidenum">
              <a:rPr lang="en-US" smtClean="0">
                <a:latin typeface="Calibri" panose="020F0502020204030204" pitchFamily="34" charset="0"/>
              </a:rPr>
              <a:pPr/>
              <a:t>19</a:t>
            </a:fld>
            <a:endParaRPr lang="en-US">
              <a:latin typeface="Calibri" panose="020F0502020204030204" pitchFamily="34" charset="0"/>
            </a:endParaRPr>
          </a:p>
        </p:txBody>
      </p:sp>
    </p:spTree>
    <p:extLst>
      <p:ext uri="{BB962C8B-B14F-4D97-AF65-F5344CB8AC3E}">
        <p14:creationId xmlns:p14="http://schemas.microsoft.com/office/powerpoint/2010/main" val="32651021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20.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png"/><Relationship Id="rId2" Type="http://schemas.openxmlformats.org/officeDocument/2006/relationships/tags" Target="../tags/tag22.xml"/><Relationship Id="rId1" Type="http://schemas.openxmlformats.org/officeDocument/2006/relationships/vmlDrawing" Target="../drawings/vmlDrawing21.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22.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24.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23.bin"/><Relationship Id="rId4" Type="http://schemas.openxmlformats.org/officeDocument/2006/relationships/image" Target="../media/image8.jpeg"/></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24.vml"/><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25.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5.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vmlDrawing" Target="../drawings/vmlDrawing27.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7.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9.xml"/><Relationship Id="rId1" Type="http://schemas.openxmlformats.org/officeDocument/2006/relationships/vmlDrawing" Target="../drawings/vmlDrawing28.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8.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6.png"/><Relationship Id="rId2" Type="http://schemas.openxmlformats.org/officeDocument/2006/relationships/tags" Target="../tags/tag30.xml"/><Relationship Id="rId1" Type="http://schemas.openxmlformats.org/officeDocument/2006/relationships/vmlDrawing" Target="../drawings/vmlDrawing29.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6.png"/><Relationship Id="rId2" Type="http://schemas.openxmlformats.org/officeDocument/2006/relationships/vmlDrawing" Target="../drawings/vmlDrawing30.vml"/><Relationship Id="rId1" Type="http://schemas.openxmlformats.org/officeDocument/2006/relationships/themeOverride" Target="../theme/themeOverride2.xml"/><Relationship Id="rId6" Type="http://schemas.openxmlformats.org/officeDocument/2006/relationships/image" Target="../media/image1.emf"/><Relationship Id="rId5" Type="http://schemas.openxmlformats.org/officeDocument/2006/relationships/oleObject" Target="../embeddings/oleObject30.bin"/><Relationship Id="rId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31.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31.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32.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32.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3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3.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5.xml"/><Relationship Id="rId1" Type="http://schemas.openxmlformats.org/officeDocument/2006/relationships/vmlDrawing" Target="../drawings/vmlDrawing34.vml"/><Relationship Id="rId5" Type="http://schemas.openxmlformats.org/officeDocument/2006/relationships/image" Target="../media/image1.emf"/><Relationship Id="rId4" Type="http://schemas.openxmlformats.org/officeDocument/2006/relationships/oleObject" Target="../embeddings/oleObject34.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6.xml"/><Relationship Id="rId1" Type="http://schemas.openxmlformats.org/officeDocument/2006/relationships/vmlDrawing" Target="../drawings/vmlDrawing35.vml"/><Relationship Id="rId5" Type="http://schemas.openxmlformats.org/officeDocument/2006/relationships/image" Target="../media/image1.emf"/><Relationship Id="rId4" Type="http://schemas.openxmlformats.org/officeDocument/2006/relationships/oleObject" Target="../embeddings/oleObject35.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7.xml"/><Relationship Id="rId1" Type="http://schemas.openxmlformats.org/officeDocument/2006/relationships/vmlDrawing" Target="../drawings/vmlDrawing36.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36.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8.xml"/><Relationship Id="rId1" Type="http://schemas.openxmlformats.org/officeDocument/2006/relationships/vmlDrawing" Target="../drawings/vmlDrawing37.vml"/><Relationship Id="rId5" Type="http://schemas.openxmlformats.org/officeDocument/2006/relationships/image" Target="../media/image1.emf"/><Relationship Id="rId4" Type="http://schemas.openxmlformats.org/officeDocument/2006/relationships/oleObject" Target="../embeddings/oleObject37.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38.vml"/><Relationship Id="rId5" Type="http://schemas.openxmlformats.org/officeDocument/2006/relationships/image" Target="../media/image1.emf"/><Relationship Id="rId4" Type="http://schemas.openxmlformats.org/officeDocument/2006/relationships/oleObject" Target="../embeddings/oleObject38.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6.png"/><Relationship Id="rId2" Type="http://schemas.openxmlformats.org/officeDocument/2006/relationships/vmlDrawing" Target="../drawings/vmlDrawing6.vml"/><Relationship Id="rId1" Type="http://schemas.openxmlformats.org/officeDocument/2006/relationships/themeOverride" Target="../theme/themeOverride1.x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Pix.Initiation_Meeting">
    <p:bg>
      <p:bgPr>
        <a:solidFill>
          <a:schemeClr val="bg1"/>
        </a:solidFill>
        <a:effectLst/>
      </p:bgPr>
    </p:bg>
    <p:spTree>
      <p:nvGrpSpPr>
        <p:cNvPr id="1" name=""/>
        <p:cNvGrpSpPr/>
        <p:nvPr/>
      </p:nvGrpSpPr>
      <p:grpSpPr>
        <a:xfrm>
          <a:off x="0" y="0"/>
          <a:ext cx="0" cy="0"/>
          <a:chOff x="0" y="0"/>
          <a:chExt cx="0" cy="0"/>
        </a:xfrm>
      </p:grpSpPr>
      <p:sp>
        <p:nvSpPr>
          <p:cNvPr id="16" name="Freeform 15"/>
          <p:cNvSpPr/>
          <p:nvPr userDrawn="1"/>
        </p:nvSpPr>
        <p:spPr>
          <a:xfrm>
            <a:off x="0" y="0"/>
            <a:ext cx="12188825" cy="3631159"/>
          </a:xfrm>
          <a:custGeom>
            <a:avLst/>
            <a:gdLst>
              <a:gd name="connsiteX0" fmla="*/ 0 w 12188825"/>
              <a:gd name="connsiteY0" fmla="*/ 0 h 3631159"/>
              <a:gd name="connsiteX1" fmla="*/ 12188825 w 12188825"/>
              <a:gd name="connsiteY1" fmla="*/ 0 h 3631159"/>
              <a:gd name="connsiteX2" fmla="*/ 12188825 w 12188825"/>
              <a:gd name="connsiteY2" fmla="*/ 406121 h 3631159"/>
              <a:gd name="connsiteX3" fmla="*/ 12188825 w 12188825"/>
              <a:gd name="connsiteY3" fmla="*/ 536712 h 3631159"/>
              <a:gd name="connsiteX4" fmla="*/ 12188825 w 12188825"/>
              <a:gd name="connsiteY4" fmla="*/ 2006676 h 3631159"/>
              <a:gd name="connsiteX5" fmla="*/ 0 w 12188825"/>
              <a:gd name="connsiteY5" fmla="*/ 3631159 h 3631159"/>
              <a:gd name="connsiteX6" fmla="*/ 0 w 12188825"/>
              <a:gd name="connsiteY6" fmla="*/ 536712 h 3631159"/>
              <a:gd name="connsiteX7" fmla="*/ 0 w 12188825"/>
              <a:gd name="connsiteY7" fmla="*/ 406121 h 363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825" h="3631159">
                <a:moveTo>
                  <a:pt x="0" y="0"/>
                </a:moveTo>
                <a:lnTo>
                  <a:pt x="12188825" y="0"/>
                </a:lnTo>
                <a:lnTo>
                  <a:pt x="12188825" y="406121"/>
                </a:lnTo>
                <a:lnTo>
                  <a:pt x="12188825" y="536712"/>
                </a:lnTo>
                <a:lnTo>
                  <a:pt x="12188825" y="2006676"/>
                </a:lnTo>
                <a:lnTo>
                  <a:pt x="0" y="3631159"/>
                </a:lnTo>
                <a:lnTo>
                  <a:pt x="0" y="536712"/>
                </a:lnTo>
                <a:lnTo>
                  <a:pt x="0" y="406121"/>
                </a:lnTo>
                <a:close/>
              </a:path>
            </a:pathLst>
          </a:custGeom>
          <a:gradFill flip="none" rotWithShape="1">
            <a:gsLst>
              <a:gs pos="0">
                <a:schemeClr val="accent1"/>
              </a:gs>
              <a:gs pos="30000">
                <a:srgbClr val="147EC2"/>
              </a:gs>
              <a:gs pos="100000">
                <a:srgbClr val="66ACD8"/>
              </a:gs>
            </a:gsLst>
            <a:lin ang="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99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Text Placeholder 10"/>
          <p:cNvSpPr>
            <a:spLocks noGrp="1"/>
          </p:cNvSpPr>
          <p:nvPr>
            <p:ph type="body" sz="quarter" idx="11" hasCustomPrompt="1"/>
          </p:nvPr>
        </p:nvSpPr>
        <p:spPr>
          <a:xfrm>
            <a:off x="700698" y="4919137"/>
            <a:ext cx="10803022" cy="1051560"/>
          </a:xfrm>
        </p:spPr>
        <p:txBody>
          <a:bodyPr>
            <a:normAutofit/>
          </a:bodyPr>
          <a:lstStyle>
            <a:lvl1pPr marL="0" indent="0">
              <a:buNone/>
              <a:defRPr sz="2800" b="0">
                <a:solidFill>
                  <a:schemeClr val="accent1"/>
                </a:solidFill>
              </a:defRPr>
            </a:lvl1pPr>
          </a:lstStyle>
          <a:p>
            <a:pPr lvl="0"/>
            <a:r>
              <a:rPr lang="en-US" dirty="0" smtClean="0"/>
              <a:t>Click to edit CWI Priority/Initiative</a:t>
            </a:r>
          </a:p>
        </p:txBody>
      </p:sp>
      <p:pic>
        <p:nvPicPr>
          <p:cNvPr id="21" name="Picture 20"/>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660942" y="1083045"/>
            <a:ext cx="3380650" cy="1069549"/>
          </a:xfrm>
          <a:prstGeom prst="rect">
            <a:avLst/>
          </a:prstGeom>
        </p:spPr>
      </p:pic>
      <p:sp>
        <p:nvSpPr>
          <p:cNvPr id="24" name="Title 23"/>
          <p:cNvSpPr>
            <a:spLocks noGrp="1"/>
          </p:cNvSpPr>
          <p:nvPr>
            <p:ph type="title" hasCustomPrompt="1"/>
          </p:nvPr>
        </p:nvSpPr>
        <p:spPr>
          <a:xfrm>
            <a:off x="701706" y="3841367"/>
            <a:ext cx="10797868" cy="1005840"/>
          </a:xfrm>
        </p:spPr>
        <p:txBody>
          <a:bodyPr>
            <a:normAutofit/>
          </a:bodyPr>
          <a:lstStyle>
            <a:lvl1pPr>
              <a:defRPr sz="4400">
                <a:solidFill>
                  <a:schemeClr val="accent1"/>
                </a:solidFill>
              </a:defRPr>
            </a:lvl1pPr>
          </a:lstStyle>
          <a:p>
            <a:r>
              <a:rPr lang="en-US" dirty="0" smtClean="0"/>
              <a:t>Click to edit Work Request/Project Name</a:t>
            </a:r>
            <a:endParaRPr lang="en-US" dirty="0"/>
          </a:p>
        </p:txBody>
      </p:sp>
      <p:sp>
        <p:nvSpPr>
          <p:cNvPr id="5" name="Picture Placeholder 4"/>
          <p:cNvSpPr>
            <a:spLocks noGrp="1"/>
          </p:cNvSpPr>
          <p:nvPr>
            <p:ph type="pic" sz="quarter" idx="12"/>
          </p:nvPr>
        </p:nvSpPr>
        <p:spPr>
          <a:xfrm>
            <a:off x="5694363" y="745434"/>
            <a:ext cx="5198097" cy="2423160"/>
          </a:xfrm>
        </p:spPr>
        <p:txBody>
          <a:bodyPr/>
          <a:lstStyle/>
          <a:p>
            <a:r>
              <a:rPr lang="en-US" smtClean="0"/>
              <a:t>Click icon to add picture</a:t>
            </a:r>
            <a:endParaRPr lang="en-US"/>
          </a:p>
        </p:txBody>
      </p:sp>
      <p:sp>
        <p:nvSpPr>
          <p:cNvPr id="12" name="Freeform 11"/>
          <p:cNvSpPr/>
          <p:nvPr userDrawn="1"/>
        </p:nvSpPr>
        <p:spPr>
          <a:xfrm rot="16200000">
            <a:off x="9530896" y="4200071"/>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9" name="Footer Placeholder 3"/>
          <p:cNvSpPr>
            <a:spLocks noGrp="1"/>
          </p:cNvSpPr>
          <p:nvPr>
            <p:ph type="ftr" sz="quarter" idx="13"/>
          </p:nvPr>
        </p:nvSpPr>
        <p:spPr>
          <a:xfrm>
            <a:off x="700698" y="6636675"/>
            <a:ext cx="4755268" cy="141812"/>
          </a:xfrm>
        </p:spPr>
        <p:txBody>
          <a:bodyPr lIns="0" rIns="0"/>
          <a:lstStyle>
            <a:lvl1pPr algn="l">
              <a:defRPr sz="900">
                <a:solidFill>
                  <a:schemeClr val="tx1">
                    <a:lumMod val="50000"/>
                    <a:lumOff val="50000"/>
                  </a:schemeClr>
                </a:solidFill>
              </a:defRPr>
            </a:lvl1pPr>
          </a:lstStyle>
          <a:p>
            <a:r>
              <a:rPr lang="en-US" dirty="0" smtClean="0"/>
              <a:t>COMPANY CONFIDENTIAL  |  FOR INTERNAL USE ONLY  |  DO NOT COPY</a:t>
            </a:r>
            <a:endParaRPr lang="en-US" dirty="0"/>
          </a:p>
        </p:txBody>
      </p:sp>
      <p:sp>
        <p:nvSpPr>
          <p:cNvPr id="4" name="Text Placeholder 3"/>
          <p:cNvSpPr>
            <a:spLocks noGrp="1"/>
          </p:cNvSpPr>
          <p:nvPr>
            <p:ph type="body" sz="quarter" idx="14" hasCustomPrompt="1"/>
          </p:nvPr>
        </p:nvSpPr>
        <p:spPr>
          <a:xfrm>
            <a:off x="5694363" y="3217138"/>
            <a:ext cx="5199062" cy="459825"/>
          </a:xfrm>
        </p:spPr>
        <p:txBody>
          <a:bodyPr>
            <a:normAutofit/>
          </a:bodyPr>
          <a:lstStyle>
            <a:lvl1pPr marL="0" indent="0" algn="ctr">
              <a:buNone/>
              <a:defRPr sz="2400" b="1" baseline="0"/>
            </a:lvl1pPr>
          </a:lstStyle>
          <a:p>
            <a:pPr lvl="0"/>
            <a:r>
              <a:rPr lang="en-US" dirty="0" smtClean="0"/>
              <a:t>Click to edit Meeting Name/Subject</a:t>
            </a:r>
            <a:endParaRPr lang="en-US" dirty="0"/>
          </a:p>
        </p:txBody>
      </p:sp>
      <p:sp>
        <p:nvSpPr>
          <p:cNvPr id="7" name="Text Placeholder 6"/>
          <p:cNvSpPr>
            <a:spLocks noGrp="1"/>
          </p:cNvSpPr>
          <p:nvPr>
            <p:ph type="body" sz="quarter" idx="15" hasCustomPrompt="1"/>
          </p:nvPr>
        </p:nvSpPr>
        <p:spPr>
          <a:xfrm>
            <a:off x="700088" y="6011180"/>
            <a:ext cx="5029200" cy="274320"/>
          </a:xfrm>
        </p:spPr>
        <p:txBody>
          <a:bodyPr>
            <a:normAutofit/>
          </a:bodyPr>
          <a:lstStyle>
            <a:lvl1pPr marL="0" indent="0">
              <a:buNone/>
              <a:defRPr sz="1400" baseline="0"/>
            </a:lvl1pPr>
          </a:lstStyle>
          <a:p>
            <a:pPr lvl="0"/>
            <a:r>
              <a:rPr lang="en-US" dirty="0" smtClean="0"/>
              <a:t>Click to edit Presenter Name</a:t>
            </a:r>
            <a:endParaRPr lang="en-US" dirty="0"/>
          </a:p>
        </p:txBody>
      </p:sp>
      <p:sp>
        <p:nvSpPr>
          <p:cNvPr id="10" name="Text Placeholder 9"/>
          <p:cNvSpPr>
            <a:spLocks noGrp="1"/>
          </p:cNvSpPr>
          <p:nvPr>
            <p:ph type="body" sz="quarter" idx="16" hasCustomPrompt="1"/>
          </p:nvPr>
        </p:nvSpPr>
        <p:spPr>
          <a:xfrm>
            <a:off x="700088" y="6299857"/>
            <a:ext cx="1958975" cy="274320"/>
          </a:xfrm>
        </p:spPr>
        <p:txBody>
          <a:bodyPr>
            <a:normAutofit/>
          </a:bodyPr>
          <a:lstStyle>
            <a:lvl1pPr marL="0" indent="0">
              <a:buNone/>
              <a:defRPr sz="1300" baseline="0"/>
            </a:lvl1pPr>
          </a:lstStyle>
          <a:p>
            <a:pPr lvl="0"/>
            <a:r>
              <a:rPr lang="en-US" dirty="0" smtClean="0"/>
              <a:t>Click to edit Create Date</a:t>
            </a:r>
            <a:endParaRPr lang="en-US" dirty="0"/>
          </a:p>
        </p:txBody>
      </p:sp>
      <p:sp>
        <p:nvSpPr>
          <p:cNvPr id="13" name="TextBox 12"/>
          <p:cNvSpPr txBox="1"/>
          <p:nvPr userDrawn="1"/>
        </p:nvSpPr>
        <p:spPr>
          <a:xfrm>
            <a:off x="660941" y="2155370"/>
            <a:ext cx="3383280" cy="400110"/>
          </a:xfrm>
          <a:prstGeom prst="rect">
            <a:avLst/>
          </a:prstGeom>
          <a:noFill/>
        </p:spPr>
        <p:txBody>
          <a:bodyPr wrap="square" rtlCol="0">
            <a:spAutoFit/>
          </a:bodyPr>
          <a:lstStyle/>
          <a:p>
            <a:pPr algn="ctr"/>
            <a:r>
              <a:rPr lang="en-US" sz="2000" i="1" dirty="0" smtClean="0">
                <a:solidFill>
                  <a:schemeClr val="bg1"/>
                </a:solidFill>
              </a:rPr>
              <a:t>Initiation Services</a:t>
            </a:r>
            <a:endParaRPr lang="en-US" sz="2000" i="1" dirty="0">
              <a:solidFill>
                <a:schemeClr val="bg1"/>
              </a:solidFill>
            </a:endParaRPr>
          </a:p>
        </p:txBody>
      </p:sp>
    </p:spTree>
    <p:extLst>
      <p:ext uri="{BB962C8B-B14F-4D97-AF65-F5344CB8AC3E}">
        <p14:creationId xmlns:p14="http://schemas.microsoft.com/office/powerpoint/2010/main" val="284104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BlueTitleContentPanel.NarrowPictur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02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0" y="0"/>
            <a:ext cx="685800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p:nvPr>
        </p:nvSpPr>
        <p:spPr>
          <a:xfrm>
            <a:off x="529029" y="274638"/>
            <a:ext cx="5760720" cy="996696"/>
          </a:xfrm>
        </p:spPr>
        <p:txBody>
          <a:bodyPr>
            <a:noAutofit/>
          </a:bodyPr>
          <a:lstStyle>
            <a:lvl1pPr>
              <a:defRPr>
                <a:solidFill>
                  <a:schemeClr val="bg1"/>
                </a:solidFill>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579306" y="6192463"/>
            <a:ext cx="1699388" cy="462562"/>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
        <p:nvSpPr>
          <p:cNvPr id="11" name="Text Placeholder 10"/>
          <p:cNvSpPr>
            <a:spLocks noGrp="1"/>
          </p:cNvSpPr>
          <p:nvPr>
            <p:ph type="body" sz="quarter" idx="14"/>
          </p:nvPr>
        </p:nvSpPr>
        <p:spPr>
          <a:xfrm>
            <a:off x="529028" y="1321283"/>
            <a:ext cx="5760720" cy="39319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Picture Placeholder 9"/>
          <p:cNvSpPr>
            <a:spLocks noGrp="1"/>
          </p:cNvSpPr>
          <p:nvPr>
            <p:ph type="pic" sz="quarter" idx="15"/>
          </p:nvPr>
        </p:nvSpPr>
        <p:spPr>
          <a:xfrm>
            <a:off x="6858000" y="-1"/>
            <a:ext cx="5330952" cy="6858000"/>
          </a:xfrm>
        </p:spPr>
        <p:txBody>
          <a:bodyPr/>
          <a:lstStyle/>
          <a:p>
            <a:endParaRPr lang="en-US" dirty="0"/>
          </a:p>
        </p:txBody>
      </p:sp>
    </p:spTree>
    <p:extLst>
      <p:ext uri="{BB962C8B-B14F-4D97-AF65-F5344CB8AC3E}">
        <p14:creationId xmlns:p14="http://schemas.microsoft.com/office/powerpoint/2010/main" val="2713142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BlueTitleContentPanel.SplitPictur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05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0" y="0"/>
            <a:ext cx="649224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p:nvPr>
        </p:nvSpPr>
        <p:spPr>
          <a:xfrm>
            <a:off x="529029" y="274638"/>
            <a:ext cx="5394960" cy="996696"/>
          </a:xfrm>
        </p:spPr>
        <p:txBody>
          <a:bodyPr/>
          <a:lstStyle>
            <a:lvl1pPr>
              <a:defRPr>
                <a:solidFill>
                  <a:schemeClr val="bg1"/>
                </a:solidFill>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396426" y="6192463"/>
            <a:ext cx="1699388" cy="462562"/>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
        <p:nvSpPr>
          <p:cNvPr id="11" name="Text Placeholder 10"/>
          <p:cNvSpPr>
            <a:spLocks noGrp="1"/>
          </p:cNvSpPr>
          <p:nvPr>
            <p:ph type="body" sz="quarter" idx="14"/>
          </p:nvPr>
        </p:nvSpPr>
        <p:spPr>
          <a:xfrm>
            <a:off x="529028" y="1321283"/>
            <a:ext cx="5394960" cy="39319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Picture Placeholder 9"/>
          <p:cNvSpPr>
            <a:spLocks noGrp="1"/>
          </p:cNvSpPr>
          <p:nvPr>
            <p:ph type="pic" sz="quarter" idx="15"/>
          </p:nvPr>
        </p:nvSpPr>
        <p:spPr>
          <a:xfrm>
            <a:off x="6492875" y="-1"/>
            <a:ext cx="5695950" cy="6858000"/>
          </a:xfrm>
        </p:spPr>
        <p:txBody>
          <a:bodyPr/>
          <a:lstStyle/>
          <a:p>
            <a:endParaRPr lang="en-US" dirty="0"/>
          </a:p>
        </p:txBody>
      </p:sp>
    </p:spTree>
    <p:extLst>
      <p:ext uri="{BB962C8B-B14F-4D97-AF65-F5344CB8AC3E}">
        <p14:creationId xmlns:p14="http://schemas.microsoft.com/office/powerpoint/2010/main" val="740483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BlueTitleContentPanel.NarrowPicture">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43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bg1"/>
                </a:solidFill>
              </a:defRPr>
            </a:lvl1pPr>
          </a:lstStyle>
          <a:p>
            <a:r>
              <a:rPr lang="en-US" smtClean="0"/>
              <a:t>COMPANY CONFIDENTIAL  |  FOR INTERNAL USE ONLY  |  DO NOT COPY</a:t>
            </a:r>
            <a:endParaRPr lang="en-US" dirty="0"/>
          </a:p>
        </p:txBody>
      </p:sp>
      <p:sp>
        <p:nvSpPr>
          <p:cNvPr id="10" name="Picture Placeholder 9"/>
          <p:cNvSpPr>
            <a:spLocks noGrp="1"/>
          </p:cNvSpPr>
          <p:nvPr>
            <p:ph type="pic" sz="quarter" idx="15"/>
          </p:nvPr>
        </p:nvSpPr>
        <p:spPr>
          <a:xfrm>
            <a:off x="0" y="-1"/>
            <a:ext cx="5330952" cy="6858000"/>
          </a:xfrm>
        </p:spPr>
        <p:txBody>
          <a:bodyPr/>
          <a:lstStyle/>
          <a:p>
            <a:endParaRPr lang="en-US" dirty="0"/>
          </a:p>
        </p:txBody>
      </p:sp>
      <p:sp>
        <p:nvSpPr>
          <p:cNvPr id="3" name="Rectangle 2"/>
          <p:cNvSpPr/>
          <p:nvPr userDrawn="1"/>
        </p:nvSpPr>
        <p:spPr>
          <a:xfrm>
            <a:off x="5330952" y="0"/>
            <a:ext cx="6858000" cy="6858000"/>
          </a:xfrm>
          <a:prstGeom prst="rect">
            <a:avLst/>
          </a:prstGeom>
          <a:gradFill flip="none" rotWithShape="1">
            <a:gsLst>
              <a:gs pos="100000">
                <a:schemeClr val="accent1"/>
              </a:gs>
              <a:gs pos="30000">
                <a:srgbClr val="147EC2"/>
              </a:gs>
              <a:gs pos="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7" name="Title 6"/>
          <p:cNvSpPr>
            <a:spLocks noGrp="1"/>
          </p:cNvSpPr>
          <p:nvPr>
            <p:ph type="title"/>
          </p:nvPr>
        </p:nvSpPr>
        <p:spPr>
          <a:xfrm>
            <a:off x="5859981" y="274638"/>
            <a:ext cx="5760720" cy="996696"/>
          </a:xfrm>
        </p:spPr>
        <p:txBody>
          <a:bodyPr>
            <a:noAutofit/>
          </a:bodyPr>
          <a:lstStyle>
            <a:lvl1pPr>
              <a:defRPr>
                <a:solidFill>
                  <a:schemeClr val="bg1"/>
                </a:solidFill>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7910258" y="6087959"/>
            <a:ext cx="1699388" cy="462562"/>
          </a:xfrm>
          <a:prstGeom prst="rect">
            <a:avLst/>
          </a:prstGeom>
        </p:spPr>
      </p:pic>
      <p:sp>
        <p:nvSpPr>
          <p:cNvPr id="11" name="Text Placeholder 10"/>
          <p:cNvSpPr>
            <a:spLocks noGrp="1"/>
          </p:cNvSpPr>
          <p:nvPr>
            <p:ph type="body" sz="quarter" idx="14"/>
          </p:nvPr>
        </p:nvSpPr>
        <p:spPr>
          <a:xfrm>
            <a:off x="5859980" y="1321283"/>
            <a:ext cx="5760720" cy="39319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1047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ftBlueTitlePanel.logo_Title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0439258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3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0" y="0"/>
            <a:ext cx="606186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5" name="Content Placeholder 4"/>
          <p:cNvSpPr>
            <a:spLocks noGrp="1"/>
          </p:cNvSpPr>
          <p:nvPr>
            <p:ph sz="quarter" idx="10"/>
          </p:nvPr>
        </p:nvSpPr>
        <p:spPr>
          <a:xfrm>
            <a:off x="6061860" y="0"/>
            <a:ext cx="6126966" cy="6858000"/>
          </a:xfrm>
        </p:spPr>
        <p:txBody>
          <a:bodyPr/>
          <a:lstStyle>
            <a:lvl1pPr marL="287338" indent="-171450">
              <a:defRPr/>
            </a:lvl1pPr>
            <a:lvl2pPr marL="860425" indent="-225425">
              <a:defRPr/>
            </a:lvl2pPr>
            <a:lvl3pPr marL="1255713" indent="-22860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176189" y="1244794"/>
            <a:ext cx="5707776" cy="2758494"/>
          </a:xfrm>
        </p:spPr>
        <p:txBody>
          <a:bodyPr/>
          <a:lstStyle>
            <a:lvl1pPr>
              <a:defRPr>
                <a:solidFill>
                  <a:schemeClr val="bg1"/>
                </a:soli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181236" y="6192463"/>
            <a:ext cx="1699388" cy="462562"/>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365352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BluePanel.NoLogo_No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9353743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96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tx1">
                    <a:lumMod val="50000"/>
                    <a:lumOff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5" name="Rectangle 4"/>
          <p:cNvSpPr/>
          <p:nvPr userDrawn="1"/>
        </p:nvSpPr>
        <p:spPr>
          <a:xfrm>
            <a:off x="0" y="0"/>
            <a:ext cx="606186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7"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834433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ightBluePanel.NoLogo_No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58659310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769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tangle 4"/>
          <p:cNvSpPr/>
          <p:nvPr userDrawn="1"/>
        </p:nvSpPr>
        <p:spPr>
          <a:xfrm>
            <a:off x="6126965" y="0"/>
            <a:ext cx="6061860" cy="6858000"/>
          </a:xfrm>
          <a:prstGeom prst="rect">
            <a:avLst/>
          </a:prstGeom>
          <a:gradFill flip="none" rotWithShape="1">
            <a:gsLst>
              <a:gs pos="100000">
                <a:schemeClr val="accent1"/>
              </a:gs>
              <a:gs pos="30000">
                <a:srgbClr val="147EC2"/>
              </a:gs>
              <a:gs pos="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7" name="Footer Placeholder 3"/>
          <p:cNvSpPr>
            <a:spLocks noGrp="1"/>
          </p:cNvSpPr>
          <p:nvPr>
            <p:ph type="ftr" sz="quarter" idx="13"/>
          </p:nvPr>
        </p:nvSpPr>
        <p:spPr>
          <a:xfrm>
            <a:off x="6862206" y="6586980"/>
            <a:ext cx="4755268" cy="141812"/>
          </a:xfrm>
        </p:spPr>
        <p:txBody>
          <a:bodyPr lIns="0" rIns="0"/>
          <a:lstStyle>
            <a:lvl1pPr algn="r">
              <a:defRPr sz="900">
                <a:solidFill>
                  <a:schemeClr val="bg1"/>
                </a:solidFill>
              </a:defRPr>
            </a:lvl1p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1721111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ightBluePanel">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1740905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98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6126965" y="0"/>
            <a:ext cx="6061860" cy="6858000"/>
          </a:xfrm>
          <a:prstGeom prst="rect">
            <a:avLst/>
          </a:prstGeom>
          <a:gradFill flip="none" rotWithShape="1">
            <a:gsLst>
              <a:gs pos="0">
                <a:schemeClr val="accent1"/>
              </a:gs>
              <a:gs pos="30000">
                <a:srgbClr val="147EC2"/>
              </a:gs>
              <a:gs pos="100000">
                <a:srgbClr val="66ACD8"/>
              </a:gs>
            </a:gsLst>
            <a:lin ang="108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4" name="Title 3"/>
          <p:cNvSpPr>
            <a:spLocks noGrp="1"/>
          </p:cNvSpPr>
          <p:nvPr>
            <p:ph type="title"/>
          </p:nvPr>
        </p:nvSpPr>
        <p:spPr>
          <a:xfrm>
            <a:off x="529030" y="274638"/>
            <a:ext cx="5436796" cy="996950"/>
          </a:xfrm>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528638" y="1371600"/>
            <a:ext cx="5437187" cy="520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221411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ightBluePanel_TwoContents">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9963623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956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6126965" y="0"/>
            <a:ext cx="6061860" cy="6858000"/>
          </a:xfrm>
          <a:prstGeom prst="rect">
            <a:avLst/>
          </a:prstGeom>
          <a:gradFill flip="none" rotWithShape="1">
            <a:gsLst>
              <a:gs pos="0">
                <a:schemeClr val="accent1"/>
              </a:gs>
              <a:gs pos="30000">
                <a:srgbClr val="147EC2"/>
              </a:gs>
              <a:gs pos="100000">
                <a:srgbClr val="66ACD8"/>
              </a:gs>
            </a:gsLst>
            <a:lin ang="108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4" name="Title 3"/>
          <p:cNvSpPr>
            <a:spLocks noGrp="1"/>
          </p:cNvSpPr>
          <p:nvPr>
            <p:ph type="title"/>
          </p:nvPr>
        </p:nvSpPr>
        <p:spPr>
          <a:xfrm>
            <a:off x="529030" y="274638"/>
            <a:ext cx="5436796" cy="996950"/>
          </a:xfrm>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528638" y="1371600"/>
            <a:ext cx="5437187" cy="51206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9" name="Content Placeholder 6"/>
          <p:cNvSpPr>
            <a:spLocks noGrp="1"/>
          </p:cNvSpPr>
          <p:nvPr>
            <p:ph sz="quarter" idx="14"/>
          </p:nvPr>
        </p:nvSpPr>
        <p:spPr>
          <a:xfrm>
            <a:off x="6311751" y="1371600"/>
            <a:ext cx="5437187" cy="512064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63238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RightBluePanel_Comparison">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7253196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059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6126965" y="0"/>
            <a:ext cx="6061860" cy="6858000"/>
          </a:xfrm>
          <a:prstGeom prst="rect">
            <a:avLst/>
          </a:prstGeom>
          <a:gradFill flip="none" rotWithShape="1">
            <a:gsLst>
              <a:gs pos="0">
                <a:schemeClr val="accent1"/>
              </a:gs>
              <a:gs pos="30000">
                <a:srgbClr val="147EC2"/>
              </a:gs>
              <a:gs pos="100000">
                <a:srgbClr val="66ACD8"/>
              </a:gs>
            </a:gsLst>
            <a:lin ang="108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4" name="Title 3"/>
          <p:cNvSpPr>
            <a:spLocks noGrp="1"/>
          </p:cNvSpPr>
          <p:nvPr>
            <p:ph type="title"/>
          </p:nvPr>
        </p:nvSpPr>
        <p:spPr>
          <a:xfrm>
            <a:off x="529030" y="274638"/>
            <a:ext cx="5436796" cy="996950"/>
          </a:xfrm>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528638" y="1841544"/>
            <a:ext cx="5437187" cy="465069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9" name="Content Placeholder 6"/>
          <p:cNvSpPr>
            <a:spLocks noGrp="1"/>
          </p:cNvSpPr>
          <p:nvPr>
            <p:ph sz="quarter" idx="14"/>
          </p:nvPr>
        </p:nvSpPr>
        <p:spPr>
          <a:xfrm>
            <a:off x="6311751" y="1841544"/>
            <a:ext cx="5437187" cy="465069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5" hasCustomPrompt="1"/>
          </p:nvPr>
        </p:nvSpPr>
        <p:spPr>
          <a:xfrm>
            <a:off x="528637" y="1358944"/>
            <a:ext cx="5440680" cy="482600"/>
          </a:xfrm>
        </p:spPr>
        <p:txBody>
          <a:bodyPr/>
          <a:lstStyle>
            <a:lvl1pPr marL="0" indent="0">
              <a:buNone/>
              <a:defRPr b="1"/>
            </a:lvl1pPr>
          </a:lstStyle>
          <a:p>
            <a:pPr lvl="0"/>
            <a:r>
              <a:rPr lang="en-US" dirty="0" smtClean="0"/>
              <a:t>Click to edit Subtitle</a:t>
            </a:r>
            <a:endParaRPr lang="en-US" dirty="0"/>
          </a:p>
        </p:txBody>
      </p:sp>
      <p:sp>
        <p:nvSpPr>
          <p:cNvPr id="14" name="Text Placeholder 9"/>
          <p:cNvSpPr>
            <a:spLocks noGrp="1"/>
          </p:cNvSpPr>
          <p:nvPr>
            <p:ph type="body" sz="quarter" idx="16" hasCustomPrompt="1"/>
          </p:nvPr>
        </p:nvSpPr>
        <p:spPr>
          <a:xfrm>
            <a:off x="6311751" y="1358944"/>
            <a:ext cx="5440680" cy="482600"/>
          </a:xfrm>
        </p:spPr>
        <p:txBody>
          <a:bodyPr/>
          <a:lstStyle>
            <a:lvl1pPr marL="0" indent="0">
              <a:buNone/>
              <a:defRPr b="1">
                <a:solidFill>
                  <a:schemeClr val="bg1"/>
                </a:solidFill>
              </a:defRPr>
            </a:lvl1pPr>
          </a:lstStyle>
          <a:p>
            <a:pPr lvl="0"/>
            <a:r>
              <a:rPr lang="en-US" dirty="0" smtClean="0"/>
              <a:t>Click to edit Subtitle</a:t>
            </a:r>
            <a:endParaRPr lang="en-US" dirty="0"/>
          </a:p>
        </p:txBody>
      </p:sp>
    </p:spTree>
    <p:extLst>
      <p:ext uri="{BB962C8B-B14F-4D97-AF65-F5344CB8AC3E}">
        <p14:creationId xmlns:p14="http://schemas.microsoft.com/office/powerpoint/2010/main" val="4106163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ContentBlueLogo_SectionBreak.Picture">
    <p:bg>
      <p:bgPr>
        <a:solidFill>
          <a:schemeClr val="accent1"/>
        </a:solidFill>
        <a:effectLst/>
      </p:bgPr>
    </p:bg>
    <p:spTree>
      <p:nvGrpSpPr>
        <p:cNvPr id="1" name=""/>
        <p:cNvGrpSpPr/>
        <p:nvPr/>
      </p:nvGrpSpPr>
      <p:grpSpPr>
        <a:xfrm>
          <a:off x="0" y="0"/>
          <a:ext cx="0" cy="0"/>
          <a:chOff x="0" y="0"/>
          <a:chExt cx="0" cy="0"/>
        </a:xfrm>
      </p:grpSpPr>
      <p:sp>
        <p:nvSpPr>
          <p:cNvPr id="5" name="Freeform 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650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p:nvPr>
        </p:nvSpPr>
        <p:spPr>
          <a:xfrm>
            <a:off x="594344" y="1789926"/>
            <a:ext cx="6766560" cy="996950"/>
          </a:xfrm>
        </p:spPr>
        <p:txBody>
          <a:bodyPr anchor="b"/>
          <a:lstStyle>
            <a:lvl1pPr>
              <a:defRPr>
                <a:solidFill>
                  <a:schemeClr val="bg2"/>
                </a:solidFill>
              </a:defRPr>
            </a:lvl1pPr>
          </a:lstStyle>
          <a:p>
            <a:r>
              <a:rPr lang="en-US" dirty="0" smtClean="0"/>
              <a:t>Click to edit Master title style</a:t>
            </a:r>
            <a:endParaRPr lang="en-US" dirty="0"/>
          </a:p>
        </p:txBody>
      </p:sp>
      <p:pic>
        <p:nvPicPr>
          <p:cNvPr id="9" name="Picture 8"/>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6" name="Text Placeholder 5"/>
          <p:cNvSpPr>
            <a:spLocks noGrp="1"/>
          </p:cNvSpPr>
          <p:nvPr>
            <p:ph type="body" sz="quarter" idx="14"/>
          </p:nvPr>
        </p:nvSpPr>
        <p:spPr>
          <a:xfrm>
            <a:off x="594344" y="2878316"/>
            <a:ext cx="6309360" cy="30175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Picture Placeholder 7"/>
          <p:cNvSpPr>
            <a:spLocks noGrp="1"/>
          </p:cNvSpPr>
          <p:nvPr>
            <p:ph type="pic" sz="quarter" idx="15"/>
          </p:nvPr>
        </p:nvSpPr>
        <p:spPr>
          <a:xfrm>
            <a:off x="7998083" y="1946682"/>
            <a:ext cx="3200400" cy="3200400"/>
          </a:xfrm>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32354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BlueAgendaPanel.NarrowPicture-QandA_Icon">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240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0" y="0"/>
            <a:ext cx="685800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p:nvPr>
        </p:nvSpPr>
        <p:spPr>
          <a:xfrm>
            <a:off x="529029" y="274638"/>
            <a:ext cx="5760720" cy="996696"/>
          </a:xfrm>
        </p:spPr>
        <p:txBody>
          <a:bodyPr>
            <a:noAutofit/>
          </a:bodyPr>
          <a:lstStyle>
            <a:lvl1pPr>
              <a:defRPr>
                <a:solidFill>
                  <a:schemeClr val="bg1"/>
                </a:solidFill>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579306" y="6192463"/>
            <a:ext cx="1699388" cy="462562"/>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
        <p:nvSpPr>
          <p:cNvPr id="11" name="Text Placeholder 10"/>
          <p:cNvSpPr>
            <a:spLocks noGrp="1"/>
          </p:cNvSpPr>
          <p:nvPr>
            <p:ph type="body" sz="quarter" idx="14"/>
          </p:nvPr>
        </p:nvSpPr>
        <p:spPr>
          <a:xfrm>
            <a:off x="529028" y="1321283"/>
            <a:ext cx="5760720" cy="39319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0" name="Group 9"/>
          <p:cNvGrpSpPr/>
          <p:nvPr userDrawn="1"/>
        </p:nvGrpSpPr>
        <p:grpSpPr>
          <a:xfrm>
            <a:off x="1198566" y="5337441"/>
            <a:ext cx="4460869" cy="720161"/>
            <a:chOff x="975429" y="5309704"/>
            <a:chExt cx="4460869" cy="720161"/>
          </a:xfrm>
        </p:grpSpPr>
        <p:pic>
          <p:nvPicPr>
            <p:cNvPr id="12" name="Picture 11"/>
            <p:cNvPicPr>
              <a:picLocks noChangeAspect="1"/>
            </p:cNvPicPr>
            <p:nvPr userDrawn="1"/>
          </p:nvPicPr>
          <p:blipFill>
            <a:blip r:embed="rId7" cstate="print">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75429" y="5546813"/>
              <a:ext cx="682407" cy="483052"/>
            </a:xfrm>
            <a:prstGeom prst="rect">
              <a:avLst/>
            </a:prstGeom>
          </p:spPr>
        </p:pic>
        <p:sp>
          <p:nvSpPr>
            <p:cNvPr id="13" name="Subtitle 3"/>
            <p:cNvSpPr txBox="1">
              <a:spLocks/>
            </p:cNvSpPr>
            <p:nvPr userDrawn="1"/>
          </p:nvSpPr>
          <p:spPr bwMode="gray">
            <a:xfrm>
              <a:off x="1701992" y="5598373"/>
              <a:ext cx="3734306" cy="379932"/>
            </a:xfrm>
            <a:prstGeom prst="rect">
              <a:avLst/>
            </a:prstGeom>
          </p:spPr>
          <p:txBody>
            <a:bodyPr vert="horz" lIns="91440" tIns="45720" rIns="91440" bIns="45720" rtlCol="0" anchor="ctr" anchorCtr="0">
              <a:noAutofit/>
            </a:bodyPr>
            <a:lstStyle>
              <a:defPPr>
                <a:defRPr lang="en-US"/>
              </a:defPPr>
              <a:lvl1pPr lvl="0" algn="r" defTabSz="457200">
                <a:spcBef>
                  <a:spcPct val="0"/>
                </a:spcBef>
                <a:buNone/>
                <a:defRPr b="0" i="1">
                  <a:solidFill>
                    <a:schemeClr val="accent1"/>
                  </a:solidFill>
                  <a:latin typeface="Georgia"/>
                  <a:ea typeface="+mj-ea"/>
                  <a:cs typeface="Georgia"/>
                </a:defRPr>
              </a:lvl1pPr>
            </a:lstStyle>
            <a:p>
              <a:pPr lvl="0" algn="l"/>
              <a:r>
                <a:rPr lang="en-US" sz="2800" i="0" dirty="0" smtClean="0">
                  <a:solidFill>
                    <a:schemeClr val="bg1"/>
                  </a:solidFill>
                  <a:latin typeface="Corbel" panose="020B0503020204020204" pitchFamily="34" charset="0"/>
                </a:rPr>
                <a:t>Questions</a:t>
              </a:r>
              <a:r>
                <a:rPr lang="en-US" sz="2800" i="0" baseline="0" dirty="0" smtClean="0">
                  <a:solidFill>
                    <a:schemeClr val="bg1"/>
                  </a:solidFill>
                  <a:latin typeface="Corbel" panose="020B0503020204020204" pitchFamily="34" charset="0"/>
                </a:rPr>
                <a:t> / Next Steps</a:t>
              </a:r>
              <a:endParaRPr lang="en-US" sz="2800" i="0" dirty="0">
                <a:solidFill>
                  <a:schemeClr val="bg1"/>
                </a:solidFill>
                <a:latin typeface="Corbel" panose="020B0503020204020204" pitchFamily="34" charset="0"/>
              </a:endParaRPr>
            </a:p>
          </p:txBody>
        </p:sp>
        <p:sp>
          <p:nvSpPr>
            <p:cNvPr id="14" name="Subtitle 3"/>
            <p:cNvSpPr txBox="1">
              <a:spLocks/>
            </p:cNvSpPr>
            <p:nvPr userDrawn="1"/>
          </p:nvSpPr>
          <p:spPr bwMode="gray">
            <a:xfrm>
              <a:off x="1113215" y="5309704"/>
              <a:ext cx="3835550" cy="314794"/>
            </a:xfrm>
            <a:prstGeom prst="rect">
              <a:avLst/>
            </a:prstGeom>
          </p:spPr>
          <p:txBody>
            <a:bodyPr vert="horz" lIns="91440" tIns="45720" rIns="91440" bIns="45720" rtlCol="0" anchor="ctr" anchorCtr="0">
              <a:noAutofit/>
            </a:bodyPr>
            <a:lstStyle>
              <a:defPPr>
                <a:defRPr lang="en-US"/>
              </a:defPPr>
              <a:lvl1pPr lvl="0" algn="r" defTabSz="457200">
                <a:spcBef>
                  <a:spcPct val="0"/>
                </a:spcBef>
                <a:buNone/>
                <a:defRPr b="0" i="1">
                  <a:solidFill>
                    <a:schemeClr val="accent1"/>
                  </a:solidFill>
                  <a:latin typeface="Georgia"/>
                  <a:ea typeface="+mj-ea"/>
                  <a:cs typeface="Georgia"/>
                </a:defRPr>
              </a:lvl1pPr>
            </a:lstStyle>
            <a:p>
              <a:pPr lvl="0" algn="ctr"/>
              <a:r>
                <a:rPr lang="en-US" sz="1600" i="1" dirty="0" smtClean="0">
                  <a:solidFill>
                    <a:schemeClr val="accent1">
                      <a:lumMod val="20000"/>
                      <a:lumOff val="80000"/>
                    </a:schemeClr>
                  </a:solidFill>
                  <a:latin typeface="Corbel" panose="020B0503020204020204" pitchFamily="34" charset="0"/>
                </a:rPr>
                <a:t>Wrap-Up</a:t>
              </a:r>
              <a:r>
                <a:rPr lang="en-US" sz="1600" i="1" baseline="0" dirty="0" smtClean="0">
                  <a:solidFill>
                    <a:schemeClr val="accent1">
                      <a:lumMod val="20000"/>
                      <a:lumOff val="80000"/>
                    </a:schemeClr>
                  </a:solidFill>
                  <a:latin typeface="Corbel" panose="020B0503020204020204" pitchFamily="34" charset="0"/>
                </a:rPr>
                <a:t> with</a:t>
              </a:r>
              <a:endParaRPr lang="en-US" sz="1600" i="1" dirty="0">
                <a:solidFill>
                  <a:schemeClr val="accent1">
                    <a:lumMod val="20000"/>
                    <a:lumOff val="80000"/>
                  </a:schemeClr>
                </a:solidFill>
                <a:latin typeface="Corbel" panose="020B0503020204020204" pitchFamily="34" charset="0"/>
              </a:endParaRPr>
            </a:p>
          </p:txBody>
        </p:sp>
      </p:grpSp>
      <p:sp>
        <p:nvSpPr>
          <p:cNvPr id="15" name="Picture Placeholder 9"/>
          <p:cNvSpPr>
            <a:spLocks noGrp="1"/>
          </p:cNvSpPr>
          <p:nvPr>
            <p:ph type="pic" sz="quarter" idx="15"/>
          </p:nvPr>
        </p:nvSpPr>
        <p:spPr>
          <a:xfrm>
            <a:off x="6858000" y="-1"/>
            <a:ext cx="5330952" cy="6858000"/>
          </a:xfrm>
        </p:spPr>
        <p:txBody>
          <a:bodyPr/>
          <a:lstStyle/>
          <a:p>
            <a:endParaRPr lang="en-US" dirty="0"/>
          </a:p>
        </p:txBody>
      </p:sp>
    </p:spTree>
    <p:extLst>
      <p:ext uri="{BB962C8B-B14F-4D97-AF65-F5344CB8AC3E}">
        <p14:creationId xmlns:p14="http://schemas.microsoft.com/office/powerpoint/2010/main" val="2100723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ContentBlueLogo_SectionBreak.MeetingBreakPicture">
    <p:bg>
      <p:bgPr>
        <a:solidFill>
          <a:schemeClr val="accent1"/>
        </a:solidFill>
        <a:effectLst/>
      </p:bgPr>
    </p:bg>
    <p:spTree>
      <p:nvGrpSpPr>
        <p:cNvPr id="1" name=""/>
        <p:cNvGrpSpPr/>
        <p:nvPr/>
      </p:nvGrpSpPr>
      <p:grpSpPr>
        <a:xfrm>
          <a:off x="0" y="0"/>
          <a:ext cx="0" cy="0"/>
          <a:chOff x="0" y="0"/>
          <a:chExt cx="0" cy="0"/>
        </a:xfrm>
      </p:grpSpPr>
      <p:sp>
        <p:nvSpPr>
          <p:cNvPr id="5" name="Freeform 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66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hasCustomPrompt="1"/>
          </p:nvPr>
        </p:nvSpPr>
        <p:spPr>
          <a:xfrm>
            <a:off x="594344" y="1789926"/>
            <a:ext cx="6766560" cy="996950"/>
          </a:xfrm>
        </p:spPr>
        <p:txBody>
          <a:bodyPr anchor="b"/>
          <a:lstStyle>
            <a:lvl1pPr>
              <a:defRPr>
                <a:solidFill>
                  <a:schemeClr val="bg2"/>
                </a:solidFill>
              </a:defRPr>
            </a:lvl1pPr>
          </a:lstStyle>
          <a:p>
            <a:r>
              <a:rPr lang="en-US" dirty="0" smtClean="0"/>
              <a:t>Break – ## minutes</a:t>
            </a:r>
            <a:endParaRPr lang="en-US" dirty="0"/>
          </a:p>
        </p:txBody>
      </p:sp>
      <p:pic>
        <p:nvPicPr>
          <p:cNvPr id="9" name="Picture 8"/>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pic>
        <p:nvPicPr>
          <p:cNvPr id="11" name="Picture 10"/>
          <p:cNvPicPr>
            <a:picLocks noChangeAspect="1"/>
          </p:cNvPicPr>
          <p:nvPr userDrawn="1"/>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998083" y="1946682"/>
            <a:ext cx="3195658" cy="3200400"/>
          </a:xfrm>
          <a:prstGeom prst="rect">
            <a:avLst/>
          </a:prstGeom>
        </p:spPr>
      </p:pic>
      <p:sp>
        <p:nvSpPr>
          <p:cNvPr id="12" name="Text Placeholder 5"/>
          <p:cNvSpPr>
            <a:spLocks noGrp="1"/>
          </p:cNvSpPr>
          <p:nvPr>
            <p:ph type="body" sz="quarter" idx="14" hasCustomPrompt="1"/>
          </p:nvPr>
        </p:nvSpPr>
        <p:spPr>
          <a:xfrm>
            <a:off x="594344" y="2878316"/>
            <a:ext cx="6309360" cy="3017520"/>
          </a:xfrm>
        </p:spPr>
        <p:txBody>
          <a:bodyPr/>
          <a:lstStyle>
            <a:lvl1pPr>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We will return at 1:00pm</a:t>
            </a:r>
            <a:endParaRPr lang="en-US" dirty="0"/>
          </a:p>
        </p:txBody>
      </p:sp>
    </p:spTree>
    <p:extLst>
      <p:ext uri="{BB962C8B-B14F-4D97-AF65-F5344CB8AC3E}">
        <p14:creationId xmlns:p14="http://schemas.microsoft.com/office/powerpoint/2010/main" val="1578393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ContentBlueLogo_SectionBreak.NoPicture">
    <p:bg>
      <p:bgPr>
        <a:solidFill>
          <a:schemeClr val="accent1"/>
        </a:solidFill>
        <a:effectLst/>
      </p:bgPr>
    </p:bg>
    <p:spTree>
      <p:nvGrpSpPr>
        <p:cNvPr id="1" name=""/>
        <p:cNvGrpSpPr/>
        <p:nvPr/>
      </p:nvGrpSpPr>
      <p:grpSpPr>
        <a:xfrm>
          <a:off x="0" y="0"/>
          <a:ext cx="0" cy="0"/>
          <a:chOff x="0" y="0"/>
          <a:chExt cx="0" cy="0"/>
        </a:xfrm>
      </p:grpSpPr>
      <p:sp>
        <p:nvSpPr>
          <p:cNvPr id="5" name="Freeform 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468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p:nvPr>
        </p:nvSpPr>
        <p:spPr>
          <a:xfrm>
            <a:off x="594344" y="1789926"/>
            <a:ext cx="6766560" cy="996950"/>
          </a:xfrm>
        </p:spPr>
        <p:txBody>
          <a:bodyPr anchor="b"/>
          <a:lstStyle>
            <a:lvl1pPr>
              <a:defRPr>
                <a:solidFill>
                  <a:schemeClr val="bg2"/>
                </a:solidFill>
              </a:defRPr>
            </a:lvl1pPr>
          </a:lstStyle>
          <a:p>
            <a:r>
              <a:rPr lang="en-US" dirty="0" smtClean="0"/>
              <a:t>Click to edit Master title style</a:t>
            </a:r>
            <a:endParaRPr lang="en-US" dirty="0"/>
          </a:p>
        </p:txBody>
      </p:sp>
      <p:pic>
        <p:nvPicPr>
          <p:cNvPr id="9" name="Picture 8"/>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6" name="Text Placeholder 5"/>
          <p:cNvSpPr>
            <a:spLocks noGrp="1"/>
          </p:cNvSpPr>
          <p:nvPr>
            <p:ph type="body" sz="quarter" idx="14"/>
          </p:nvPr>
        </p:nvSpPr>
        <p:spPr>
          <a:xfrm>
            <a:off x="594344" y="2878316"/>
            <a:ext cx="6309360" cy="30175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98282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andA_LeftBluePanel.logo">
    <p:spTree>
      <p:nvGrpSpPr>
        <p:cNvPr id="1" name=""/>
        <p:cNvGrpSpPr/>
        <p:nvPr/>
      </p:nvGrpSpPr>
      <p:grpSpPr>
        <a:xfrm>
          <a:off x="0" y="0"/>
          <a:ext cx="0" cy="0"/>
          <a:chOff x="0" y="0"/>
          <a:chExt cx="0" cy="0"/>
        </a:xfrm>
      </p:grpSpPr>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pic>
        <p:nvPicPr>
          <p:cNvPr id="11" name="Content Placeholder 6"/>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6060154" y="3175"/>
            <a:ext cx="6126480" cy="6869036"/>
          </a:xfrm>
          <a:prstGeom prst="rect">
            <a:avLst/>
          </a:prstGeom>
        </p:spPr>
      </p:pic>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567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0" y="0"/>
            <a:ext cx="606186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7" name="Title 6"/>
          <p:cNvSpPr>
            <a:spLocks noGrp="1"/>
          </p:cNvSpPr>
          <p:nvPr>
            <p:ph type="title"/>
          </p:nvPr>
        </p:nvSpPr>
        <p:spPr>
          <a:xfrm>
            <a:off x="529028" y="1244794"/>
            <a:ext cx="5029200" cy="2758494"/>
          </a:xfrm>
        </p:spPr>
        <p:txBody>
          <a:bodyPr anchor="t"/>
          <a:lstStyle>
            <a:lvl1pPr>
              <a:defRPr sz="3600">
                <a:solidFill>
                  <a:schemeClr val="bg1"/>
                </a:solidFill>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2181236" y="6192463"/>
            <a:ext cx="1699388" cy="462562"/>
          </a:xfrm>
          <a:prstGeom prst="rect">
            <a:avLst/>
          </a:prstGeom>
        </p:spPr>
      </p:pic>
    </p:spTree>
    <p:extLst>
      <p:ext uri="{BB962C8B-B14F-4D97-AF65-F5344CB8AC3E}">
        <p14:creationId xmlns:p14="http://schemas.microsoft.com/office/powerpoint/2010/main" val="3143104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White.Header.NoLogo">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452398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666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tx1">
                    <a:lumMod val="65000"/>
                    <a:lumOff val="35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smtClean="0"/>
              <a:t>Click to edit Master title style</a:t>
            </a:r>
            <a:endParaRPr lang="en-US"/>
          </a:p>
        </p:txBody>
      </p:sp>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65000"/>
                    <a:lumOff val="35000"/>
                  </a:schemeClr>
                </a:solidFill>
              </a:defRPr>
            </a:lvl1p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1091731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White.Header.Logo">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35764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5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tx1">
                    <a:lumMod val="65000"/>
                    <a:lumOff val="35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9" name="Footer Placeholder 3"/>
          <p:cNvSpPr>
            <a:spLocks noGrp="1"/>
          </p:cNvSpPr>
          <p:nvPr>
            <p:ph type="ftr" sz="quarter" idx="13"/>
          </p:nvPr>
        </p:nvSpPr>
        <p:spPr>
          <a:xfrm>
            <a:off x="5317605" y="6586980"/>
            <a:ext cx="4755268" cy="141812"/>
          </a:xfrm>
        </p:spPr>
        <p:txBody>
          <a:bodyPr lIns="0" rIns="0"/>
          <a:lstStyle>
            <a:lvl1pPr algn="r">
              <a:defRPr sz="900">
                <a:solidFill>
                  <a:schemeClr val="tx1">
                    <a:lumMod val="65000"/>
                    <a:lumOff val="35000"/>
                  </a:schemeClr>
                </a:solidFill>
              </a:defRPr>
            </a:lvl1pPr>
          </a:lstStyle>
          <a:p>
            <a:r>
              <a:rPr lang="en-US" smtClean="0"/>
              <a:t>COMPANY CONFIDENTIAL  |  FOR INTERNAL USE ONLY  |  DO NOT COPY</a:t>
            </a:r>
            <a:endParaRPr lang="en-US" dirty="0"/>
          </a:p>
        </p:txBody>
      </p:sp>
      <p:pic>
        <p:nvPicPr>
          <p:cNvPr id="7" name="Picture 6"/>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73153" y="6326436"/>
            <a:ext cx="1474923" cy="477221"/>
          </a:xfrm>
          <a:prstGeom prst="rect">
            <a:avLst/>
          </a:prstGeom>
        </p:spPr>
      </p:pic>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51301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_Pix">
    <p:bg>
      <p:bgPr>
        <a:solidFill>
          <a:schemeClr val="bg1"/>
        </a:solidFill>
        <a:effectLst/>
      </p:bgPr>
    </p:bg>
    <p:spTree>
      <p:nvGrpSpPr>
        <p:cNvPr id="1" name=""/>
        <p:cNvGrpSpPr/>
        <p:nvPr/>
      </p:nvGrpSpPr>
      <p:grpSpPr>
        <a:xfrm>
          <a:off x="0" y="0"/>
          <a:ext cx="0" cy="0"/>
          <a:chOff x="0" y="0"/>
          <a:chExt cx="0" cy="0"/>
        </a:xfrm>
      </p:grpSpPr>
      <p:sp>
        <p:nvSpPr>
          <p:cNvPr id="16" name="Freeform 15"/>
          <p:cNvSpPr/>
          <p:nvPr userDrawn="1"/>
        </p:nvSpPr>
        <p:spPr>
          <a:xfrm>
            <a:off x="0" y="0"/>
            <a:ext cx="12188825" cy="3631159"/>
          </a:xfrm>
          <a:custGeom>
            <a:avLst/>
            <a:gdLst>
              <a:gd name="connsiteX0" fmla="*/ 0 w 12188825"/>
              <a:gd name="connsiteY0" fmla="*/ 0 h 3631159"/>
              <a:gd name="connsiteX1" fmla="*/ 12188825 w 12188825"/>
              <a:gd name="connsiteY1" fmla="*/ 0 h 3631159"/>
              <a:gd name="connsiteX2" fmla="*/ 12188825 w 12188825"/>
              <a:gd name="connsiteY2" fmla="*/ 406121 h 3631159"/>
              <a:gd name="connsiteX3" fmla="*/ 12188825 w 12188825"/>
              <a:gd name="connsiteY3" fmla="*/ 536712 h 3631159"/>
              <a:gd name="connsiteX4" fmla="*/ 12188825 w 12188825"/>
              <a:gd name="connsiteY4" fmla="*/ 2006676 h 3631159"/>
              <a:gd name="connsiteX5" fmla="*/ 0 w 12188825"/>
              <a:gd name="connsiteY5" fmla="*/ 3631159 h 3631159"/>
              <a:gd name="connsiteX6" fmla="*/ 0 w 12188825"/>
              <a:gd name="connsiteY6" fmla="*/ 536712 h 3631159"/>
              <a:gd name="connsiteX7" fmla="*/ 0 w 12188825"/>
              <a:gd name="connsiteY7" fmla="*/ 406121 h 363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825" h="3631159">
                <a:moveTo>
                  <a:pt x="0" y="0"/>
                </a:moveTo>
                <a:lnTo>
                  <a:pt x="12188825" y="0"/>
                </a:lnTo>
                <a:lnTo>
                  <a:pt x="12188825" y="406121"/>
                </a:lnTo>
                <a:lnTo>
                  <a:pt x="12188825" y="536712"/>
                </a:lnTo>
                <a:lnTo>
                  <a:pt x="12188825" y="2006676"/>
                </a:lnTo>
                <a:lnTo>
                  <a:pt x="0" y="3631159"/>
                </a:lnTo>
                <a:lnTo>
                  <a:pt x="0" y="536712"/>
                </a:lnTo>
                <a:lnTo>
                  <a:pt x="0" y="406121"/>
                </a:lnTo>
                <a:close/>
              </a:path>
            </a:pathLst>
          </a:custGeom>
          <a:gradFill flip="none" rotWithShape="1">
            <a:gsLst>
              <a:gs pos="0">
                <a:schemeClr val="accent1"/>
              </a:gs>
              <a:gs pos="30000">
                <a:srgbClr val="147EC2"/>
              </a:gs>
              <a:gs pos="100000">
                <a:srgbClr val="66ACD8"/>
              </a:gs>
            </a:gsLst>
            <a:lin ang="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4929343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11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Text Placeholder 10"/>
          <p:cNvSpPr>
            <a:spLocks noGrp="1"/>
          </p:cNvSpPr>
          <p:nvPr>
            <p:ph type="body" sz="quarter" idx="11"/>
          </p:nvPr>
        </p:nvSpPr>
        <p:spPr>
          <a:xfrm>
            <a:off x="700698" y="4971389"/>
            <a:ext cx="10803022" cy="1236024"/>
          </a:xfrm>
        </p:spPr>
        <p:txBody>
          <a:bodyPr>
            <a:normAutofit/>
          </a:bodyPr>
          <a:lstStyle>
            <a:lvl1pPr marL="0" indent="0">
              <a:buNone/>
              <a:defRPr sz="2800" b="0">
                <a:solidFill>
                  <a:schemeClr val="accent1"/>
                </a:solidFill>
              </a:defRPr>
            </a:lvl1pPr>
          </a:lstStyle>
          <a:p>
            <a:pPr lvl="0"/>
            <a:r>
              <a:rPr lang="en-US" smtClean="0"/>
              <a:t>Click to edit Master text styles</a:t>
            </a:r>
          </a:p>
        </p:txBody>
      </p:sp>
      <p:pic>
        <p:nvPicPr>
          <p:cNvPr id="21" name="Picture 20"/>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660942" y="1083045"/>
            <a:ext cx="3380650" cy="1069549"/>
          </a:xfrm>
          <a:prstGeom prst="rect">
            <a:avLst/>
          </a:prstGeom>
        </p:spPr>
      </p:pic>
      <p:sp>
        <p:nvSpPr>
          <p:cNvPr id="24" name="Title 23"/>
          <p:cNvSpPr>
            <a:spLocks noGrp="1"/>
          </p:cNvSpPr>
          <p:nvPr>
            <p:ph type="title"/>
          </p:nvPr>
        </p:nvSpPr>
        <p:spPr>
          <a:xfrm>
            <a:off x="701706" y="3893619"/>
            <a:ext cx="10797868" cy="1005840"/>
          </a:xfrm>
        </p:spPr>
        <p:txBody>
          <a:bodyPr/>
          <a:lstStyle>
            <a:lvl1pPr>
              <a:defRPr sz="4400">
                <a:solidFill>
                  <a:schemeClr val="accent1"/>
                </a:solidFill>
              </a:defRPr>
            </a:lvl1pPr>
          </a:lstStyle>
          <a:p>
            <a:r>
              <a:rPr lang="en-US" smtClean="0"/>
              <a:t>Click to edit Master title style</a:t>
            </a:r>
            <a:endParaRPr lang="en-US" dirty="0"/>
          </a:p>
        </p:txBody>
      </p:sp>
      <p:sp>
        <p:nvSpPr>
          <p:cNvPr id="5" name="Picture Placeholder 4"/>
          <p:cNvSpPr>
            <a:spLocks noGrp="1"/>
          </p:cNvSpPr>
          <p:nvPr>
            <p:ph type="pic" sz="quarter" idx="12"/>
          </p:nvPr>
        </p:nvSpPr>
        <p:spPr>
          <a:xfrm>
            <a:off x="5695121" y="745435"/>
            <a:ext cx="5198097" cy="3148703"/>
          </a:xfrm>
        </p:spPr>
        <p:txBody>
          <a:bodyPr/>
          <a:lstStyle/>
          <a:p>
            <a:r>
              <a:rPr lang="en-US" smtClean="0"/>
              <a:t>Click icon to add picture</a:t>
            </a:r>
            <a:endParaRPr lang="en-US"/>
          </a:p>
        </p:txBody>
      </p:sp>
      <p:sp>
        <p:nvSpPr>
          <p:cNvPr id="12" name="Freeform 11"/>
          <p:cNvSpPr/>
          <p:nvPr userDrawn="1"/>
        </p:nvSpPr>
        <p:spPr>
          <a:xfrm rot="16200000">
            <a:off x="9530896" y="4200071"/>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9" name="Footer Placeholder 3"/>
          <p:cNvSpPr>
            <a:spLocks noGrp="1"/>
          </p:cNvSpPr>
          <p:nvPr>
            <p:ph type="ftr" sz="quarter" idx="13"/>
          </p:nvPr>
        </p:nvSpPr>
        <p:spPr>
          <a:xfrm>
            <a:off x="700698" y="6636675"/>
            <a:ext cx="4755268" cy="141812"/>
          </a:xfrm>
        </p:spPr>
        <p:txBody>
          <a:bodyPr lIns="0" rIns="0"/>
          <a:lstStyle>
            <a:lvl1pPr algn="l">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908841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_NoPix">
    <p:bg>
      <p:bgPr>
        <a:solidFill>
          <a:schemeClr val="bg1"/>
        </a:solidFill>
        <a:effectLst/>
      </p:bgPr>
    </p:bg>
    <p:spTree>
      <p:nvGrpSpPr>
        <p:cNvPr id="1" name=""/>
        <p:cNvGrpSpPr/>
        <p:nvPr/>
      </p:nvGrpSpPr>
      <p:grpSpPr>
        <a:xfrm>
          <a:off x="0" y="0"/>
          <a:ext cx="0" cy="0"/>
          <a:chOff x="0" y="0"/>
          <a:chExt cx="0" cy="0"/>
        </a:xfrm>
      </p:grpSpPr>
      <p:sp>
        <p:nvSpPr>
          <p:cNvPr id="9" name="Freeform 8"/>
          <p:cNvSpPr/>
          <p:nvPr userDrawn="1"/>
        </p:nvSpPr>
        <p:spPr>
          <a:xfrm>
            <a:off x="0" y="0"/>
            <a:ext cx="12188825" cy="3631159"/>
          </a:xfrm>
          <a:custGeom>
            <a:avLst/>
            <a:gdLst>
              <a:gd name="connsiteX0" fmla="*/ 0 w 12188825"/>
              <a:gd name="connsiteY0" fmla="*/ 0 h 3631159"/>
              <a:gd name="connsiteX1" fmla="*/ 12188825 w 12188825"/>
              <a:gd name="connsiteY1" fmla="*/ 0 h 3631159"/>
              <a:gd name="connsiteX2" fmla="*/ 12188825 w 12188825"/>
              <a:gd name="connsiteY2" fmla="*/ 406121 h 3631159"/>
              <a:gd name="connsiteX3" fmla="*/ 12188825 w 12188825"/>
              <a:gd name="connsiteY3" fmla="*/ 536712 h 3631159"/>
              <a:gd name="connsiteX4" fmla="*/ 12188825 w 12188825"/>
              <a:gd name="connsiteY4" fmla="*/ 2006676 h 3631159"/>
              <a:gd name="connsiteX5" fmla="*/ 0 w 12188825"/>
              <a:gd name="connsiteY5" fmla="*/ 3631159 h 3631159"/>
              <a:gd name="connsiteX6" fmla="*/ 0 w 12188825"/>
              <a:gd name="connsiteY6" fmla="*/ 536712 h 3631159"/>
              <a:gd name="connsiteX7" fmla="*/ 0 w 12188825"/>
              <a:gd name="connsiteY7" fmla="*/ 406121 h 363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825" h="3631159">
                <a:moveTo>
                  <a:pt x="0" y="0"/>
                </a:moveTo>
                <a:lnTo>
                  <a:pt x="12188825" y="0"/>
                </a:lnTo>
                <a:lnTo>
                  <a:pt x="12188825" y="406121"/>
                </a:lnTo>
                <a:lnTo>
                  <a:pt x="12188825" y="536712"/>
                </a:lnTo>
                <a:lnTo>
                  <a:pt x="12188825" y="2006676"/>
                </a:lnTo>
                <a:lnTo>
                  <a:pt x="0" y="3631159"/>
                </a:lnTo>
                <a:lnTo>
                  <a:pt x="0" y="536712"/>
                </a:lnTo>
                <a:lnTo>
                  <a:pt x="0" y="406121"/>
                </a:lnTo>
                <a:close/>
              </a:path>
            </a:pathLst>
          </a:custGeom>
          <a:gradFill flip="none" rotWithShape="1">
            <a:gsLst>
              <a:gs pos="0">
                <a:schemeClr val="accent1"/>
              </a:gs>
              <a:gs pos="30000">
                <a:srgbClr val="147EC2"/>
              </a:gs>
              <a:gs pos="100000">
                <a:srgbClr val="66ACD8"/>
              </a:gs>
            </a:gsLst>
            <a:lin ang="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reeform 7"/>
          <p:cNvSpPr/>
          <p:nvPr userDrawn="1"/>
        </p:nvSpPr>
        <p:spPr>
          <a:xfrm rot="16200000">
            <a:off x="9530896" y="4200071"/>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0410187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14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Text Placeholder 10"/>
          <p:cNvSpPr>
            <a:spLocks noGrp="1"/>
          </p:cNvSpPr>
          <p:nvPr>
            <p:ph type="body" sz="quarter" idx="11"/>
          </p:nvPr>
        </p:nvSpPr>
        <p:spPr>
          <a:xfrm>
            <a:off x="700698" y="4971389"/>
            <a:ext cx="10713537" cy="1236024"/>
          </a:xfrm>
        </p:spPr>
        <p:txBody>
          <a:bodyPr>
            <a:normAutofit/>
          </a:bodyPr>
          <a:lstStyle>
            <a:lvl1pPr marL="0" indent="0">
              <a:buNone/>
              <a:defRPr sz="2800" b="0">
                <a:solidFill>
                  <a:schemeClr val="accent1"/>
                </a:solidFill>
              </a:defRPr>
            </a:lvl1pPr>
          </a:lstStyle>
          <a:p>
            <a:pPr lvl="0"/>
            <a:r>
              <a:rPr lang="en-US" smtClean="0"/>
              <a:t>Click to edit Master text styles</a:t>
            </a:r>
          </a:p>
        </p:txBody>
      </p:sp>
      <p:sp>
        <p:nvSpPr>
          <p:cNvPr id="24" name="Title 23"/>
          <p:cNvSpPr>
            <a:spLocks noGrp="1"/>
          </p:cNvSpPr>
          <p:nvPr>
            <p:ph type="title"/>
          </p:nvPr>
        </p:nvSpPr>
        <p:spPr>
          <a:xfrm>
            <a:off x="701696" y="3893619"/>
            <a:ext cx="10708425" cy="1005840"/>
          </a:xfrm>
        </p:spPr>
        <p:txBody>
          <a:bodyPr/>
          <a:lstStyle>
            <a:lvl1pPr>
              <a:defRPr sz="4400">
                <a:solidFill>
                  <a:schemeClr val="accent1"/>
                </a:solidFill>
              </a:defRPr>
            </a:lvl1pPr>
          </a:lstStyle>
          <a:p>
            <a:r>
              <a:rPr lang="en-US" smtClean="0"/>
              <a:t>Click to edit Master title style</a:t>
            </a:r>
            <a:endParaRPr lang="en-US" dirty="0"/>
          </a:p>
        </p:txBody>
      </p:sp>
      <p:sp>
        <p:nvSpPr>
          <p:cNvPr id="10" name="Footer Placeholder 3"/>
          <p:cNvSpPr>
            <a:spLocks noGrp="1"/>
          </p:cNvSpPr>
          <p:nvPr>
            <p:ph type="ftr" sz="quarter" idx="13"/>
          </p:nvPr>
        </p:nvSpPr>
        <p:spPr>
          <a:xfrm>
            <a:off x="700698" y="6646614"/>
            <a:ext cx="4755268" cy="141812"/>
          </a:xfrm>
        </p:spPr>
        <p:txBody>
          <a:bodyPr lIns="0" rIns="0"/>
          <a:lstStyle>
            <a:lvl1pPr algn="l">
              <a:defRPr sz="900">
                <a:solidFill>
                  <a:schemeClr val="tx1">
                    <a:lumMod val="50000"/>
                    <a:lumOff val="50000"/>
                  </a:schemeClr>
                </a:solidFill>
              </a:defRPr>
            </a:lvl1pPr>
          </a:lstStyle>
          <a:p>
            <a:r>
              <a:rPr lang="en-US" dirty="0" smtClean="0"/>
              <a:t>COMPANY CONFIDENTIAL  |  FOR INTERNAL USE ONLY  |  DO NOT COPY</a:t>
            </a:r>
            <a:endParaRPr lang="en-US" dirty="0"/>
          </a:p>
        </p:txBody>
      </p:sp>
      <p:pic>
        <p:nvPicPr>
          <p:cNvPr id="13" name="Picture 12"/>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660942" y="1083045"/>
            <a:ext cx="3380650" cy="1069549"/>
          </a:xfrm>
          <a:prstGeom prst="rect">
            <a:avLst/>
          </a:prstGeom>
        </p:spPr>
      </p:pic>
    </p:spTree>
    <p:extLst>
      <p:ext uri="{BB962C8B-B14F-4D97-AF65-F5344CB8AC3E}">
        <p14:creationId xmlns:p14="http://schemas.microsoft.com/office/powerpoint/2010/main" val="2705091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_No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5943413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16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pic>
        <p:nvPicPr>
          <p:cNvPr id="16" name="Picture 1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73153" y="6326436"/>
            <a:ext cx="1474923" cy="477221"/>
          </a:xfrm>
          <a:prstGeom prst="rect">
            <a:avLst/>
          </a:prstGeom>
        </p:spPr>
      </p:pic>
      <p:sp>
        <p:nvSpPr>
          <p:cNvPr id="4" name="Title 3"/>
          <p:cNvSpPr>
            <a:spLocks noGrp="1"/>
          </p:cNvSpPr>
          <p:nvPr>
            <p:ph type="title"/>
          </p:nvPr>
        </p:nvSpPr>
        <p:spPr/>
        <p:txBody>
          <a:bodyPr/>
          <a:lstStyle/>
          <a:p>
            <a:r>
              <a:rPr lang="en-US" smtClean="0"/>
              <a:t>Click to edit Master title style</a:t>
            </a:r>
            <a:endParaRPr lang="en-US"/>
          </a:p>
        </p:txBody>
      </p:sp>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5" name="Freeform 1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pic>
        <p:nvPicPr>
          <p:cNvPr id="12" name="Picture 1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Slide Number Placeholder 5"/>
          <p:cNvSpPr txBox="1">
            <a:spLocks/>
          </p:cNvSpPr>
          <p:nvPr userDrawn="1"/>
        </p:nvSpPr>
        <p:spPr>
          <a:xfrm>
            <a:off x="11198483" y="6472997"/>
            <a:ext cx="837982"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bg2"/>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9F3810-4318-4880-9D52-993D34A84442}" type="slidenum">
              <a:rPr lang="en-US" smtClean="0"/>
              <a:pPr/>
              <a:t>‹#›</a:t>
            </a:fld>
            <a:endParaRPr lang="en-US" dirty="0"/>
          </a:p>
        </p:txBody>
      </p:sp>
      <p:sp>
        <p:nvSpPr>
          <p:cNvPr id="13"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4039175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_Content">
    <p:bg>
      <p:bgRef idx="1001">
        <a:schemeClr val="bg2"/>
      </p:bgRef>
    </p:bg>
    <p:spTree>
      <p:nvGrpSpPr>
        <p:cNvPr id="1" name=""/>
        <p:cNvGrpSpPr/>
        <p:nvPr/>
      </p:nvGrpSpPr>
      <p:grpSpPr>
        <a:xfrm>
          <a:off x="0" y="0"/>
          <a:ext cx="0" cy="0"/>
          <a:chOff x="0" y="0"/>
          <a:chExt cx="0" cy="0"/>
        </a:xfrm>
      </p:grpSpPr>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0" name="Freeform 9"/>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3"/>
            </p:custDataLst>
            <p:extLst>
              <p:ext uri="{D42A27DB-BD31-4B8C-83A1-F6EECF244321}">
                <p14:modId xmlns:p14="http://schemas.microsoft.com/office/powerpoint/2010/main" val="40817729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18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2"/>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0"/>
          </p:nvPr>
        </p:nvSpPr>
        <p:spPr>
          <a:xfrm>
            <a:off x="528638" y="1341782"/>
            <a:ext cx="11141075" cy="43430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2" name="Picture 1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3"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250371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_Content.Logo">
    <p:spTree>
      <p:nvGrpSpPr>
        <p:cNvPr id="1" name=""/>
        <p:cNvGrpSpPr/>
        <p:nvPr/>
      </p:nvGrpSpPr>
      <p:grpSpPr>
        <a:xfrm>
          <a:off x="0" y="0"/>
          <a:ext cx="0" cy="0"/>
          <a:chOff x="0" y="0"/>
          <a:chExt cx="0" cy="0"/>
        </a:xfrm>
      </p:grpSpPr>
      <p:sp>
        <p:nvSpPr>
          <p:cNvPr id="9" name="Freeform 8"/>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72612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21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0"/>
          </p:nvPr>
        </p:nvSpPr>
        <p:spPr>
          <a:xfrm>
            <a:off x="528638" y="1321283"/>
            <a:ext cx="11141740" cy="4522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1"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862139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ightBlueAgendaPanel.NarrowPicture-QandA_Icon">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445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bg1"/>
                </a:solidFill>
              </a:defRPr>
            </a:lvl1pPr>
          </a:lstStyle>
          <a:p>
            <a:r>
              <a:rPr lang="en-US" smtClean="0"/>
              <a:t>COMPANY CONFIDENTIAL  |  FOR INTERNAL USE ONLY  |  DO NOT COPY</a:t>
            </a:r>
            <a:endParaRPr lang="en-US" dirty="0"/>
          </a:p>
        </p:txBody>
      </p:sp>
      <p:sp>
        <p:nvSpPr>
          <p:cNvPr id="10" name="Picture Placeholder 9"/>
          <p:cNvSpPr>
            <a:spLocks noGrp="1"/>
          </p:cNvSpPr>
          <p:nvPr>
            <p:ph type="pic" sz="quarter" idx="15"/>
          </p:nvPr>
        </p:nvSpPr>
        <p:spPr>
          <a:xfrm>
            <a:off x="0" y="-1"/>
            <a:ext cx="5330952" cy="6858000"/>
          </a:xfrm>
        </p:spPr>
        <p:txBody>
          <a:bodyPr/>
          <a:lstStyle/>
          <a:p>
            <a:endParaRPr lang="en-US" dirty="0"/>
          </a:p>
        </p:txBody>
      </p:sp>
      <p:sp>
        <p:nvSpPr>
          <p:cNvPr id="3" name="Rectangle 2"/>
          <p:cNvSpPr/>
          <p:nvPr userDrawn="1"/>
        </p:nvSpPr>
        <p:spPr>
          <a:xfrm>
            <a:off x="5330952" y="0"/>
            <a:ext cx="6858000" cy="6858000"/>
          </a:xfrm>
          <a:prstGeom prst="rect">
            <a:avLst/>
          </a:prstGeom>
          <a:gradFill flip="none" rotWithShape="1">
            <a:gsLst>
              <a:gs pos="100000">
                <a:schemeClr val="accent1"/>
              </a:gs>
              <a:gs pos="30000">
                <a:srgbClr val="147EC2"/>
              </a:gs>
              <a:gs pos="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7" name="Title 6"/>
          <p:cNvSpPr>
            <a:spLocks noGrp="1"/>
          </p:cNvSpPr>
          <p:nvPr>
            <p:ph type="title"/>
          </p:nvPr>
        </p:nvSpPr>
        <p:spPr>
          <a:xfrm>
            <a:off x="5859981" y="274638"/>
            <a:ext cx="5760720" cy="996696"/>
          </a:xfrm>
        </p:spPr>
        <p:txBody>
          <a:bodyPr>
            <a:noAutofit/>
          </a:bodyPr>
          <a:lstStyle>
            <a:lvl1pPr>
              <a:defRPr>
                <a:solidFill>
                  <a:schemeClr val="bg1"/>
                </a:solidFill>
              </a:defRPr>
            </a:lvl1pPr>
          </a:lstStyle>
          <a:p>
            <a:r>
              <a:rPr lang="en-US" dirty="0"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7910258" y="6087959"/>
            <a:ext cx="1699388" cy="462562"/>
          </a:xfrm>
          <a:prstGeom prst="rect">
            <a:avLst/>
          </a:prstGeom>
        </p:spPr>
      </p:pic>
      <p:sp>
        <p:nvSpPr>
          <p:cNvPr id="11" name="Text Placeholder 10"/>
          <p:cNvSpPr>
            <a:spLocks noGrp="1"/>
          </p:cNvSpPr>
          <p:nvPr>
            <p:ph type="body" sz="quarter" idx="14"/>
          </p:nvPr>
        </p:nvSpPr>
        <p:spPr>
          <a:xfrm>
            <a:off x="5859980" y="1321283"/>
            <a:ext cx="5760720" cy="39319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2" name="Group 11"/>
          <p:cNvGrpSpPr/>
          <p:nvPr userDrawn="1"/>
        </p:nvGrpSpPr>
        <p:grpSpPr>
          <a:xfrm>
            <a:off x="6529518" y="5324915"/>
            <a:ext cx="4460869" cy="720161"/>
            <a:chOff x="975429" y="5309704"/>
            <a:chExt cx="4460869" cy="720161"/>
          </a:xfrm>
        </p:grpSpPr>
        <p:pic>
          <p:nvPicPr>
            <p:cNvPr id="13" name="Picture 12"/>
            <p:cNvPicPr>
              <a:picLocks noChangeAspect="1"/>
            </p:cNvPicPr>
            <p:nvPr userDrawn="1"/>
          </p:nvPicPr>
          <p:blipFill>
            <a:blip r:embed="rId7" cstate="print">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75429" y="5546813"/>
              <a:ext cx="682407" cy="483052"/>
            </a:xfrm>
            <a:prstGeom prst="rect">
              <a:avLst/>
            </a:prstGeom>
          </p:spPr>
        </p:pic>
        <p:sp>
          <p:nvSpPr>
            <p:cNvPr id="14" name="Subtitle 3"/>
            <p:cNvSpPr txBox="1">
              <a:spLocks/>
            </p:cNvSpPr>
            <p:nvPr userDrawn="1"/>
          </p:nvSpPr>
          <p:spPr bwMode="gray">
            <a:xfrm>
              <a:off x="1701992" y="5598373"/>
              <a:ext cx="3734306" cy="379932"/>
            </a:xfrm>
            <a:prstGeom prst="rect">
              <a:avLst/>
            </a:prstGeom>
          </p:spPr>
          <p:txBody>
            <a:bodyPr vert="horz" lIns="91440" tIns="45720" rIns="91440" bIns="45720" rtlCol="0" anchor="ctr" anchorCtr="0">
              <a:noAutofit/>
            </a:bodyPr>
            <a:lstStyle>
              <a:defPPr>
                <a:defRPr lang="en-US"/>
              </a:defPPr>
              <a:lvl1pPr lvl="0" algn="r" defTabSz="457200">
                <a:spcBef>
                  <a:spcPct val="0"/>
                </a:spcBef>
                <a:buNone/>
                <a:defRPr b="0" i="1">
                  <a:solidFill>
                    <a:schemeClr val="accent1"/>
                  </a:solidFill>
                  <a:latin typeface="Georgia"/>
                  <a:ea typeface="+mj-ea"/>
                  <a:cs typeface="Georgia"/>
                </a:defRPr>
              </a:lvl1pPr>
            </a:lstStyle>
            <a:p>
              <a:pPr lvl="0" algn="l"/>
              <a:r>
                <a:rPr lang="en-US" sz="2800" i="0" dirty="0" smtClean="0">
                  <a:solidFill>
                    <a:schemeClr val="bg1"/>
                  </a:solidFill>
                  <a:latin typeface="Corbel" panose="020B0503020204020204" pitchFamily="34" charset="0"/>
                </a:rPr>
                <a:t>Questions</a:t>
              </a:r>
              <a:r>
                <a:rPr lang="en-US" sz="2800" i="0" baseline="0" dirty="0" smtClean="0">
                  <a:solidFill>
                    <a:schemeClr val="bg1"/>
                  </a:solidFill>
                  <a:latin typeface="Corbel" panose="020B0503020204020204" pitchFamily="34" charset="0"/>
                </a:rPr>
                <a:t> / Next Steps</a:t>
              </a:r>
              <a:endParaRPr lang="en-US" sz="2800" i="0" dirty="0">
                <a:solidFill>
                  <a:schemeClr val="bg1"/>
                </a:solidFill>
                <a:latin typeface="Corbel" panose="020B0503020204020204" pitchFamily="34" charset="0"/>
              </a:endParaRPr>
            </a:p>
          </p:txBody>
        </p:sp>
        <p:sp>
          <p:nvSpPr>
            <p:cNvPr id="15" name="Subtitle 3"/>
            <p:cNvSpPr txBox="1">
              <a:spLocks/>
            </p:cNvSpPr>
            <p:nvPr userDrawn="1"/>
          </p:nvSpPr>
          <p:spPr bwMode="gray">
            <a:xfrm>
              <a:off x="1113215" y="5309704"/>
              <a:ext cx="3835550" cy="314794"/>
            </a:xfrm>
            <a:prstGeom prst="rect">
              <a:avLst/>
            </a:prstGeom>
          </p:spPr>
          <p:txBody>
            <a:bodyPr vert="horz" lIns="91440" tIns="45720" rIns="91440" bIns="45720" rtlCol="0" anchor="ctr" anchorCtr="0">
              <a:noAutofit/>
            </a:bodyPr>
            <a:lstStyle>
              <a:defPPr>
                <a:defRPr lang="en-US"/>
              </a:defPPr>
              <a:lvl1pPr lvl="0" algn="r" defTabSz="457200">
                <a:spcBef>
                  <a:spcPct val="0"/>
                </a:spcBef>
                <a:buNone/>
                <a:defRPr b="0" i="1">
                  <a:solidFill>
                    <a:schemeClr val="accent1"/>
                  </a:solidFill>
                  <a:latin typeface="Georgia"/>
                  <a:ea typeface="+mj-ea"/>
                  <a:cs typeface="Georgia"/>
                </a:defRPr>
              </a:lvl1pPr>
            </a:lstStyle>
            <a:p>
              <a:pPr lvl="0" algn="ctr"/>
              <a:r>
                <a:rPr lang="en-US" sz="1600" i="1" dirty="0" smtClean="0">
                  <a:solidFill>
                    <a:schemeClr val="accent1">
                      <a:lumMod val="20000"/>
                      <a:lumOff val="80000"/>
                    </a:schemeClr>
                  </a:solidFill>
                  <a:latin typeface="Corbel" panose="020B0503020204020204" pitchFamily="34" charset="0"/>
                </a:rPr>
                <a:t>Wrap-Up</a:t>
              </a:r>
              <a:r>
                <a:rPr lang="en-US" sz="1600" i="1" baseline="0" dirty="0" smtClean="0">
                  <a:solidFill>
                    <a:schemeClr val="accent1">
                      <a:lumMod val="20000"/>
                      <a:lumOff val="80000"/>
                    </a:schemeClr>
                  </a:solidFill>
                  <a:latin typeface="Corbel" panose="020B0503020204020204" pitchFamily="34" charset="0"/>
                </a:rPr>
                <a:t> with</a:t>
              </a:r>
              <a:endParaRPr lang="en-US" sz="1600" i="1" dirty="0">
                <a:solidFill>
                  <a:schemeClr val="accent1">
                    <a:lumMod val="20000"/>
                    <a:lumOff val="80000"/>
                  </a:schemeClr>
                </a:solidFill>
                <a:latin typeface="Corbel" panose="020B0503020204020204" pitchFamily="34" charset="0"/>
              </a:endParaRPr>
            </a:p>
          </p:txBody>
        </p:sp>
      </p:grpSp>
    </p:spTree>
    <p:extLst>
      <p:ext uri="{BB962C8B-B14F-4D97-AF65-F5344CB8AC3E}">
        <p14:creationId xmlns:p14="http://schemas.microsoft.com/office/powerpoint/2010/main" val="3077085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lainHead_Content.Logo">
    <p:spTree>
      <p:nvGrpSpPr>
        <p:cNvPr id="1" name=""/>
        <p:cNvGrpSpPr/>
        <p:nvPr/>
      </p:nvGrpSpPr>
      <p:grpSpPr>
        <a:xfrm>
          <a:off x="0" y="0"/>
          <a:ext cx="0" cy="0"/>
          <a:chOff x="0" y="0"/>
          <a:chExt cx="0" cy="0"/>
        </a:xfrm>
      </p:grpSpPr>
      <p:sp>
        <p:nvSpPr>
          <p:cNvPr id="7" name="Freeform 6"/>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653781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523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smtClean="0"/>
              <a:t>Click to edit Master title style</a:t>
            </a: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2462964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ftBluePanel.logo">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1344087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626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0" y="0"/>
            <a:ext cx="606186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5" name="Content Placeholder 4"/>
          <p:cNvSpPr>
            <a:spLocks noGrp="1"/>
          </p:cNvSpPr>
          <p:nvPr>
            <p:ph sz="quarter" idx="10"/>
          </p:nvPr>
        </p:nvSpPr>
        <p:spPr>
          <a:xfrm>
            <a:off x="6061860" y="0"/>
            <a:ext cx="6126966" cy="6858000"/>
          </a:xfrm>
        </p:spPr>
        <p:txBody>
          <a:bodyPr/>
          <a:lstStyle>
            <a:lvl1pPr marL="287338" indent="-171450">
              <a:defRPr/>
            </a:lvl1pPr>
            <a:lvl2pPr marL="860425" indent="-225425">
              <a:defRPr/>
            </a:lvl2pPr>
            <a:lvl3pPr marL="1255713" indent="-22860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176189" y="1244794"/>
            <a:ext cx="5707776" cy="2758494"/>
          </a:xfrm>
        </p:spPr>
        <p:txBody>
          <a:bodyPr/>
          <a:lstStyle>
            <a:lvl1pPr>
              <a:defRPr>
                <a:solidFill>
                  <a:schemeClr val="bg1"/>
                </a:soli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181236" y="6192463"/>
            <a:ext cx="1699388" cy="462562"/>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015517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eftBluePanel.NoLogo">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91070784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728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tx1">
                    <a:lumMod val="50000"/>
                    <a:lumOff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5" name="Rectangle 4"/>
          <p:cNvSpPr/>
          <p:nvPr userDrawn="1"/>
        </p:nvSpPr>
        <p:spPr>
          <a:xfrm>
            <a:off x="0" y="0"/>
            <a:ext cx="6061860" cy="6858000"/>
          </a:xfrm>
          <a:prstGeom prst="rect">
            <a:avLst/>
          </a:prstGeom>
          <a:gradFill flip="none" rotWithShape="1">
            <a:gsLst>
              <a:gs pos="0">
                <a:schemeClr val="accent1"/>
              </a:gs>
              <a:gs pos="30000">
                <a:srgbClr val="147EC2"/>
              </a:gs>
              <a:gs pos="100000">
                <a:srgbClr val="66ACD8"/>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7"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39309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ightBluePanel">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694597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830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6126965" y="0"/>
            <a:ext cx="6061860" cy="6858000"/>
          </a:xfrm>
          <a:prstGeom prst="rect">
            <a:avLst/>
          </a:prstGeom>
          <a:gradFill flip="none" rotWithShape="1">
            <a:gsLst>
              <a:gs pos="0">
                <a:schemeClr val="accent1"/>
              </a:gs>
              <a:gs pos="30000">
                <a:srgbClr val="147EC2"/>
              </a:gs>
              <a:gs pos="100000">
                <a:srgbClr val="66ACD8"/>
              </a:gs>
            </a:gsLst>
            <a:lin ang="108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4" name="Title 3"/>
          <p:cNvSpPr>
            <a:spLocks noGrp="1"/>
          </p:cNvSpPr>
          <p:nvPr>
            <p:ph type="title"/>
          </p:nvPr>
        </p:nvSpPr>
        <p:spPr>
          <a:xfrm>
            <a:off x="529030" y="274638"/>
            <a:ext cx="5436796" cy="996950"/>
          </a:xfrm>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528638" y="1371600"/>
            <a:ext cx="5437187" cy="520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718709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BlueLogo">
    <p:bg>
      <p:bgPr>
        <a:solidFill>
          <a:schemeClr val="accent1"/>
        </a:solidFill>
        <a:effectLst/>
      </p:bgPr>
    </p:bg>
    <p:spTree>
      <p:nvGrpSpPr>
        <p:cNvPr id="1" name=""/>
        <p:cNvGrpSpPr/>
        <p:nvPr/>
      </p:nvGrpSpPr>
      <p:grpSpPr>
        <a:xfrm>
          <a:off x="0" y="0"/>
          <a:ext cx="0" cy="0"/>
          <a:chOff x="0" y="0"/>
          <a:chExt cx="0" cy="0"/>
        </a:xfrm>
      </p:grpSpPr>
      <p:sp>
        <p:nvSpPr>
          <p:cNvPr id="5" name="Freeform 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4336331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933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7" name="Title 6"/>
          <p:cNvSpPr>
            <a:spLocks noGrp="1"/>
          </p:cNvSpPr>
          <p:nvPr>
            <p:ph type="title"/>
          </p:nvPr>
        </p:nvSpPr>
        <p:spPr/>
        <p:txBody>
          <a:bodyPr/>
          <a:lstStyle>
            <a:lvl1pPr>
              <a:defRPr>
                <a:solidFill>
                  <a:schemeClr val="bg2"/>
                </a:solidFill>
              </a:defRPr>
            </a:lvl1pPr>
          </a:lstStyle>
          <a:p>
            <a:r>
              <a:rPr lang="en-US" smtClean="0"/>
              <a:t>Click to edit Master title style</a:t>
            </a:r>
            <a:endParaRPr lang="en-US"/>
          </a:p>
        </p:txBody>
      </p:sp>
      <p:pic>
        <p:nvPicPr>
          <p:cNvPr id="9" name="Picture 8"/>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894101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Blu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5596733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035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lvl1pPr>
              <a:defRPr>
                <a:solidFill>
                  <a:schemeClr val="bg2"/>
                </a:solidFill>
              </a:defRPr>
            </a:lvl1pPr>
          </a:lstStyle>
          <a:p>
            <a:r>
              <a:rPr lang="en-US" smtClean="0"/>
              <a:t>Click to edit Master title style</a:t>
            </a:r>
            <a:endParaRPr lang="en-US"/>
          </a:p>
        </p:txBody>
      </p:sp>
      <p:sp>
        <p:nvSpPr>
          <p:cNvPr id="5"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705542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8342151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38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tx1">
                    <a:lumMod val="50000"/>
                    <a:lumOff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dirty="0"/>
          </a:p>
        </p:txBody>
      </p:sp>
      <p:sp>
        <p:nvSpPr>
          <p:cNvPr id="5" name="Footer Placeholder 3"/>
          <p:cNvSpPr>
            <a:spLocks noGrp="1"/>
          </p:cNvSpPr>
          <p:nvPr>
            <p:ph type="ftr" sz="quarter" idx="13"/>
          </p:nvPr>
        </p:nvSpPr>
        <p:spPr>
          <a:xfrm>
            <a:off x="6862206" y="6586980"/>
            <a:ext cx="4755268" cy="141812"/>
          </a:xfrm>
        </p:spPr>
        <p:txBody>
          <a:bodyPr lIns="0" rIns="0"/>
          <a:lstStyle>
            <a:lvl1pPr algn="r">
              <a:defRPr sz="900">
                <a:solidFill>
                  <a:schemeClr val="tx1">
                    <a:lumMod val="50000"/>
                    <a:lumOff val="50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6526573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_NoContent.Logo">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439277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61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pic>
        <p:nvPicPr>
          <p:cNvPr id="16" name="Picture 1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73153" y="6326436"/>
            <a:ext cx="1474923" cy="477221"/>
          </a:xfrm>
          <a:prstGeom prst="rect">
            <a:avLst/>
          </a:prstGeom>
        </p:spPr>
      </p:pic>
      <p:sp>
        <p:nvSpPr>
          <p:cNvPr id="4" name="Title 3"/>
          <p:cNvSpPr>
            <a:spLocks noGrp="1"/>
          </p:cNvSpPr>
          <p:nvPr>
            <p:ph type="title"/>
          </p:nvPr>
        </p:nvSpPr>
        <p:spPr/>
        <p:txBody>
          <a:bodyPr/>
          <a:lstStyle/>
          <a:p>
            <a:r>
              <a:rPr lang="en-US" smtClean="0"/>
              <a:t>Click to edit Master title style</a:t>
            </a:r>
            <a:endParaRPr lang="en-US"/>
          </a:p>
        </p:txBody>
      </p:sp>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5" name="Freeform 1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pic>
        <p:nvPicPr>
          <p:cNvPr id="12" name="Picture 1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Slide Number Placeholder 5"/>
          <p:cNvSpPr txBox="1">
            <a:spLocks/>
          </p:cNvSpPr>
          <p:nvPr userDrawn="1"/>
        </p:nvSpPr>
        <p:spPr>
          <a:xfrm>
            <a:off x="11198483" y="6472997"/>
            <a:ext cx="837982"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bg2"/>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9F3810-4318-4880-9D52-993D34A84442}" type="slidenum">
              <a:rPr lang="en-US" smtClean="0">
                <a:solidFill>
                  <a:schemeClr val="bg1"/>
                </a:solidFill>
              </a:rPr>
              <a:pPr/>
              <a:t>‹#›</a:t>
            </a:fld>
            <a:endParaRPr lang="en-US" dirty="0">
              <a:solidFill>
                <a:schemeClr val="bg1"/>
              </a:solidFill>
            </a:endParaRPr>
          </a:p>
        </p:txBody>
      </p:sp>
      <p:sp>
        <p:nvSpPr>
          <p:cNvPr id="13"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054874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_Content.Logo">
    <p:bg>
      <p:bgRef idx="1001">
        <a:schemeClr val="bg2"/>
      </p:bgRef>
    </p:bg>
    <p:spTree>
      <p:nvGrpSpPr>
        <p:cNvPr id="1" name=""/>
        <p:cNvGrpSpPr/>
        <p:nvPr/>
      </p:nvGrpSpPr>
      <p:grpSpPr>
        <a:xfrm>
          <a:off x="0" y="0"/>
          <a:ext cx="0" cy="0"/>
          <a:chOff x="0" y="0"/>
          <a:chExt cx="0" cy="0"/>
        </a:xfrm>
      </p:grpSpPr>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0" name="Freeform 9"/>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3"/>
            </p:custDataLst>
            <p:extLst>
              <p:ext uri="{D42A27DB-BD31-4B8C-83A1-F6EECF244321}">
                <p14:modId xmlns:p14="http://schemas.microsoft.com/office/powerpoint/2010/main" val="5027008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91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2"/>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dirty="0" smtClean="0"/>
              <a:t>Click to edit Master title style</a:t>
            </a:r>
            <a:endParaRPr lang="en-US" dirty="0"/>
          </a:p>
        </p:txBody>
      </p:sp>
      <p:sp>
        <p:nvSpPr>
          <p:cNvPr id="5" name="Content Placeholder 4"/>
          <p:cNvSpPr>
            <a:spLocks noGrp="1"/>
          </p:cNvSpPr>
          <p:nvPr>
            <p:ph sz="quarter" idx="10"/>
          </p:nvPr>
        </p:nvSpPr>
        <p:spPr>
          <a:xfrm>
            <a:off x="528638" y="1341782"/>
            <a:ext cx="11141075" cy="434305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3"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2372502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lainHead_Content.Logo">
    <p:spTree>
      <p:nvGrpSpPr>
        <p:cNvPr id="1" name=""/>
        <p:cNvGrpSpPr/>
        <p:nvPr/>
      </p:nvGrpSpPr>
      <p:grpSpPr>
        <a:xfrm>
          <a:off x="0" y="0"/>
          <a:ext cx="0" cy="0"/>
          <a:chOff x="0" y="0"/>
          <a:chExt cx="0" cy="0"/>
        </a:xfrm>
      </p:grpSpPr>
      <p:sp>
        <p:nvSpPr>
          <p:cNvPr id="9" name="Freeform 8"/>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1416090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80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dirty="0" smtClean="0"/>
              <a:t>Click to edit Master title style</a:t>
            </a:r>
            <a:endParaRPr lang="en-US" dirty="0"/>
          </a:p>
        </p:txBody>
      </p:sp>
      <p:sp>
        <p:nvSpPr>
          <p:cNvPr id="10" name="Content Placeholder 9"/>
          <p:cNvSpPr>
            <a:spLocks noGrp="1"/>
          </p:cNvSpPr>
          <p:nvPr>
            <p:ph sz="quarter" idx="10"/>
          </p:nvPr>
        </p:nvSpPr>
        <p:spPr>
          <a:xfrm>
            <a:off x="528638" y="1321283"/>
            <a:ext cx="11141740" cy="45227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1"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195474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inHead_NoContent.Logo">
    <p:spTree>
      <p:nvGrpSpPr>
        <p:cNvPr id="1" name=""/>
        <p:cNvGrpSpPr/>
        <p:nvPr/>
      </p:nvGrpSpPr>
      <p:grpSpPr>
        <a:xfrm>
          <a:off x="0" y="0"/>
          <a:ext cx="0" cy="0"/>
          <a:chOff x="0" y="0"/>
          <a:chExt cx="0" cy="0"/>
        </a:xfrm>
      </p:grpSpPr>
      <p:sp>
        <p:nvSpPr>
          <p:cNvPr id="7" name="Freeform 6"/>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30150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93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
        <p:nvSpPr>
          <p:cNvPr id="4" name="Title 3"/>
          <p:cNvSpPr>
            <a:spLocks noGrp="1"/>
          </p:cNvSpPr>
          <p:nvPr>
            <p:ph type="title"/>
          </p:nvPr>
        </p:nvSpPr>
        <p:spPr/>
        <p:txBody>
          <a:bodyPr/>
          <a:lstStyle/>
          <a:p>
            <a:r>
              <a:rPr lang="en-US" smtClean="0"/>
              <a:t>Click to edit Master title style</a:t>
            </a: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9"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3177660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_Comparison.Logo">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6570089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1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pic>
        <p:nvPicPr>
          <p:cNvPr id="16" name="Picture 1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73153" y="6326436"/>
            <a:ext cx="1474923" cy="477221"/>
          </a:xfrm>
          <a:prstGeom prst="rect">
            <a:avLst/>
          </a:prstGeom>
        </p:spPr>
      </p:pic>
      <p:sp>
        <p:nvSpPr>
          <p:cNvPr id="4" name="Title 3"/>
          <p:cNvSpPr>
            <a:spLocks noGrp="1"/>
          </p:cNvSpPr>
          <p:nvPr>
            <p:ph type="title"/>
          </p:nvPr>
        </p:nvSpPr>
        <p:spPr/>
        <p:txBody>
          <a:bodyPr/>
          <a:lstStyle/>
          <a:p>
            <a:r>
              <a:rPr lang="en-US" smtClean="0"/>
              <a:t>Click to edit Master title style</a:t>
            </a:r>
            <a:endParaRPr lang="en-US"/>
          </a:p>
        </p:txBody>
      </p:sp>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5" name="Freeform 1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pic>
        <p:nvPicPr>
          <p:cNvPr id="12" name="Picture 1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Slide Number Placeholder 5"/>
          <p:cNvSpPr txBox="1">
            <a:spLocks/>
          </p:cNvSpPr>
          <p:nvPr userDrawn="1"/>
        </p:nvSpPr>
        <p:spPr>
          <a:xfrm>
            <a:off x="11198483" y="6472997"/>
            <a:ext cx="837982"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bg2"/>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9F3810-4318-4880-9D52-993D34A84442}" type="slidenum">
              <a:rPr lang="en-US" smtClean="0"/>
              <a:pPr/>
              <a:t>‹#›</a:t>
            </a:fld>
            <a:endParaRPr lang="en-US" dirty="0"/>
          </a:p>
        </p:txBody>
      </p:sp>
      <p:sp>
        <p:nvSpPr>
          <p:cNvPr id="13"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
        <p:nvSpPr>
          <p:cNvPr id="11" name="Content Placeholder 6"/>
          <p:cNvSpPr>
            <a:spLocks noGrp="1"/>
          </p:cNvSpPr>
          <p:nvPr>
            <p:ph sz="quarter" idx="10"/>
          </p:nvPr>
        </p:nvSpPr>
        <p:spPr>
          <a:xfrm>
            <a:off x="528638" y="1841544"/>
            <a:ext cx="5437187" cy="36542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6"/>
          <p:cNvSpPr>
            <a:spLocks noGrp="1"/>
          </p:cNvSpPr>
          <p:nvPr>
            <p:ph sz="quarter" idx="14"/>
          </p:nvPr>
        </p:nvSpPr>
        <p:spPr>
          <a:xfrm>
            <a:off x="6233373" y="1841544"/>
            <a:ext cx="5437187" cy="3654263"/>
          </a:xfrm>
        </p:spPr>
        <p:txBody>
          <a:bodyPr vert="horz" lIns="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9"/>
          <p:cNvSpPr>
            <a:spLocks noGrp="1"/>
          </p:cNvSpPr>
          <p:nvPr>
            <p:ph type="body" sz="quarter" idx="15" hasCustomPrompt="1"/>
          </p:nvPr>
        </p:nvSpPr>
        <p:spPr>
          <a:xfrm>
            <a:off x="528637" y="1358944"/>
            <a:ext cx="5440680" cy="482600"/>
          </a:xfrm>
        </p:spPr>
        <p:txBody>
          <a:bodyPr anchor="b">
            <a:noAutofit/>
          </a:bodyPr>
          <a:lstStyle>
            <a:lvl1pPr marL="0" indent="0">
              <a:buNone/>
              <a:defRPr sz="2800" b="1"/>
            </a:lvl1pPr>
          </a:lstStyle>
          <a:p>
            <a:pPr lvl="0"/>
            <a:r>
              <a:rPr lang="en-US" dirty="0" smtClean="0"/>
              <a:t>Click to edit Subtitle</a:t>
            </a:r>
            <a:endParaRPr lang="en-US" dirty="0"/>
          </a:p>
        </p:txBody>
      </p:sp>
      <p:sp>
        <p:nvSpPr>
          <p:cNvPr id="18" name="Text Placeholder 9"/>
          <p:cNvSpPr>
            <a:spLocks noGrp="1"/>
          </p:cNvSpPr>
          <p:nvPr>
            <p:ph type="body" sz="quarter" idx="16" hasCustomPrompt="1"/>
          </p:nvPr>
        </p:nvSpPr>
        <p:spPr>
          <a:xfrm>
            <a:off x="6233373" y="1358944"/>
            <a:ext cx="5440680" cy="482600"/>
          </a:xfrm>
        </p:spPr>
        <p:txBody>
          <a:bodyPr vert="horz" lIns="0" tIns="45720" rIns="91440" bIns="45720" rtlCol="0" anchor="b">
            <a:noAutofit/>
          </a:bodyPr>
          <a:lstStyle>
            <a:lvl1pPr>
              <a:defRPr lang="en-US" sz="2800" b="1" dirty="0"/>
            </a:lvl1pPr>
          </a:lstStyle>
          <a:p>
            <a:pPr marL="0" lvl="0" indent="0">
              <a:buNone/>
            </a:pPr>
            <a:r>
              <a:rPr lang="en-US" dirty="0" smtClean="0"/>
              <a:t>Click to edit Subtitle</a:t>
            </a:r>
            <a:endParaRPr lang="en-US" dirty="0"/>
          </a:p>
        </p:txBody>
      </p:sp>
    </p:spTree>
    <p:extLst>
      <p:ext uri="{BB962C8B-B14F-4D97-AF65-F5344CB8AC3E}">
        <p14:creationId xmlns:p14="http://schemas.microsoft.com/office/powerpoint/2010/main" val="3836540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_Two_Contents.Logo">
    <p:spTree>
      <p:nvGrpSpPr>
        <p:cNvPr id="1" name=""/>
        <p:cNvGrpSpPr/>
        <p:nvPr/>
      </p:nvGrpSpPr>
      <p:grpSpPr>
        <a:xfrm>
          <a:off x="0" y="0"/>
          <a:ext cx="0" cy="0"/>
          <a:chOff x="0" y="0"/>
          <a:chExt cx="0" cy="0"/>
        </a:xfrm>
      </p:grpSpPr>
      <p:sp>
        <p:nvSpPr>
          <p:cNvPr id="11" name="Content Placeholder 6"/>
          <p:cNvSpPr>
            <a:spLocks noGrp="1"/>
          </p:cNvSpPr>
          <p:nvPr>
            <p:ph sz="quarter" idx="10"/>
          </p:nvPr>
        </p:nvSpPr>
        <p:spPr>
          <a:xfrm>
            <a:off x="528638" y="1358944"/>
            <a:ext cx="5437187" cy="41368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6"/>
          <p:cNvSpPr>
            <a:spLocks noGrp="1"/>
          </p:cNvSpPr>
          <p:nvPr>
            <p:ph sz="quarter" idx="14"/>
          </p:nvPr>
        </p:nvSpPr>
        <p:spPr>
          <a:xfrm>
            <a:off x="6233373" y="1358944"/>
            <a:ext cx="5437187" cy="4136863"/>
          </a:xfrm>
        </p:spPr>
        <p:txBody>
          <a:bodyPr vert="horz" lIns="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4340661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64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50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pic>
        <p:nvPicPr>
          <p:cNvPr id="16" name="Picture 1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173153" y="6326436"/>
            <a:ext cx="1474923" cy="477221"/>
          </a:xfrm>
          <a:prstGeom prst="rect">
            <a:avLst/>
          </a:prstGeom>
        </p:spPr>
      </p:pic>
      <p:sp>
        <p:nvSpPr>
          <p:cNvPr id="4" name="Title 3"/>
          <p:cNvSpPr>
            <a:spLocks noGrp="1"/>
          </p:cNvSpPr>
          <p:nvPr>
            <p:ph type="title"/>
          </p:nvPr>
        </p:nvSpPr>
        <p:spPr/>
        <p:txBody>
          <a:bodyPr/>
          <a:lstStyle/>
          <a:p>
            <a:r>
              <a:rPr lang="en-US" smtClean="0"/>
              <a:t>Click to edit Master title style</a:t>
            </a:r>
            <a:endParaRPr lang="en-US"/>
          </a:p>
        </p:txBody>
      </p:sp>
      <p:sp>
        <p:nvSpPr>
          <p:cNvPr id="8" name="Freeform 7"/>
          <p:cNvSpPr/>
          <p:nvPr userDrawn="1"/>
        </p:nvSpPr>
        <p:spPr>
          <a:xfrm rot="5400000">
            <a:off x="2010516" y="-2004167"/>
            <a:ext cx="650589" cy="4665272"/>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3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5" name="Freeform 14"/>
          <p:cNvSpPr/>
          <p:nvPr userDrawn="1"/>
        </p:nvSpPr>
        <p:spPr>
          <a:xfrm>
            <a:off x="1969591" y="5495807"/>
            <a:ext cx="10220822" cy="1362194"/>
          </a:xfrm>
          <a:custGeom>
            <a:avLst/>
            <a:gdLst>
              <a:gd name="connsiteX0" fmla="*/ 10220822 w 10220822"/>
              <a:gd name="connsiteY0" fmla="*/ 0 h 1362194"/>
              <a:gd name="connsiteX1" fmla="*/ 10220822 w 10220822"/>
              <a:gd name="connsiteY1" fmla="*/ 1362194 h 1362194"/>
              <a:gd name="connsiteX2" fmla="*/ 0 w 10220822"/>
              <a:gd name="connsiteY2" fmla="*/ 1362194 h 1362194"/>
            </a:gdLst>
            <a:ahLst/>
            <a:cxnLst>
              <a:cxn ang="0">
                <a:pos x="connsiteX0" y="connsiteY0"/>
              </a:cxn>
              <a:cxn ang="0">
                <a:pos x="connsiteX1" y="connsiteY1"/>
              </a:cxn>
              <a:cxn ang="0">
                <a:pos x="connsiteX2" y="connsiteY2"/>
              </a:cxn>
            </a:cxnLst>
            <a:rect l="l" t="t" r="r" b="b"/>
            <a:pathLst>
              <a:path w="10220822" h="1362194">
                <a:moveTo>
                  <a:pt x="10220822" y="0"/>
                </a:moveTo>
                <a:lnTo>
                  <a:pt x="10220822" y="1362194"/>
                </a:lnTo>
                <a:lnTo>
                  <a:pt x="0" y="1362194"/>
                </a:lnTo>
                <a:close/>
              </a:path>
            </a:pathLst>
          </a:custGeom>
          <a:gradFill flip="none" rotWithShape="1">
            <a:gsLst>
              <a:gs pos="0">
                <a:schemeClr val="accent1"/>
              </a:gs>
              <a:gs pos="30000">
                <a:srgbClr val="147EC2"/>
              </a:gs>
              <a:gs pos="100000">
                <a:srgbClr val="66ACD8"/>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pic>
        <p:nvPicPr>
          <p:cNvPr id="12" name="Picture 1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138119" y="5953788"/>
            <a:ext cx="1589640" cy="502920"/>
          </a:xfrm>
          <a:prstGeom prst="rect">
            <a:avLst/>
          </a:prstGeom>
        </p:spPr>
      </p:pic>
      <p:sp>
        <p:nvSpPr>
          <p:cNvPr id="10" name="Slide Number Placeholder 5"/>
          <p:cNvSpPr txBox="1">
            <a:spLocks/>
          </p:cNvSpPr>
          <p:nvPr userDrawn="1"/>
        </p:nvSpPr>
        <p:spPr>
          <a:xfrm>
            <a:off x="11198483" y="6472997"/>
            <a:ext cx="837982"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bg2"/>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9F3810-4318-4880-9D52-993D34A84442}" type="slidenum">
              <a:rPr lang="en-US" smtClean="0">
                <a:solidFill>
                  <a:schemeClr val="bg1"/>
                </a:solidFill>
              </a:rPr>
              <a:pPr/>
              <a:t>‹#›</a:t>
            </a:fld>
            <a:endParaRPr lang="en-US" dirty="0">
              <a:solidFill>
                <a:schemeClr val="bg1"/>
              </a:solidFill>
            </a:endParaRPr>
          </a:p>
        </p:txBody>
      </p:sp>
      <p:sp>
        <p:nvSpPr>
          <p:cNvPr id="13" name="Footer Placeholder 3"/>
          <p:cNvSpPr>
            <a:spLocks noGrp="1"/>
          </p:cNvSpPr>
          <p:nvPr>
            <p:ph type="ftr" sz="quarter" idx="13"/>
          </p:nvPr>
        </p:nvSpPr>
        <p:spPr>
          <a:xfrm>
            <a:off x="6862206" y="6586980"/>
            <a:ext cx="4755268" cy="141812"/>
          </a:xfrm>
        </p:spPr>
        <p:txBody>
          <a:bodyPr lIns="0" rIns="0"/>
          <a:lstStyle>
            <a:lvl1pPr algn="r">
              <a:defRPr sz="900">
                <a:solidFill>
                  <a:schemeClr val="bg1">
                    <a:lumMod val="85000"/>
                  </a:schemeClr>
                </a:solidFill>
              </a:defRPr>
            </a:lvl1pPr>
          </a:lstStyle>
          <a:p>
            <a:r>
              <a:rPr lang="en-US" dirty="0" smtClean="0"/>
              <a:t>COMPANY CONFIDENTIAL  |  FOR INTERNAL USE ONLY  |  DO NOT COPY</a:t>
            </a:r>
            <a:endParaRPr lang="en-US" dirty="0"/>
          </a:p>
        </p:txBody>
      </p:sp>
    </p:spTree>
    <p:extLst>
      <p:ext uri="{BB962C8B-B14F-4D97-AF65-F5344CB8AC3E}">
        <p14:creationId xmlns:p14="http://schemas.microsoft.com/office/powerpoint/2010/main" val="1249732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1.emf"/><Relationship Id="rId2" Type="http://schemas.openxmlformats.org/officeDocument/2006/relationships/slideLayout" Target="../slideLayouts/slideLayout26.xml"/><Relationship Id="rId16" Type="http://schemas.openxmlformats.org/officeDocument/2006/relationships/oleObject" Target="../embeddings/oleObject26.bin"/><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ags" Target="../tags/tag27.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vmlDrawing" Target="../drawings/vmlDrawing26.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7"/>
            </p:custDataLst>
            <p:extLst>
              <p:ext uri="{D42A27DB-BD31-4B8C-83A1-F6EECF244321}">
                <p14:modId xmlns:p14="http://schemas.microsoft.com/office/powerpoint/2010/main" val="146834310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87" name="think-cell Slide" r:id="rId28" imgW="270" imgH="270" progId="TCLayout.ActiveDocument.1">
                  <p:embed/>
                </p:oleObj>
              </mc:Choice>
              <mc:Fallback>
                <p:oleObj name="think-cell Slide" r:id="rId28" imgW="270" imgH="270" progId="TCLayout.ActiveDocument.1">
                  <p:embed/>
                  <p:pic>
                    <p:nvPicPr>
                      <p:cNvPr id="0" name=""/>
                      <p:cNvPicPr/>
                      <p:nvPr/>
                    </p:nvPicPr>
                    <p:blipFill>
                      <a:blip r:embed="rId29"/>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529029" y="274638"/>
            <a:ext cx="11141349" cy="996950"/>
          </a:xfrm>
          <a:prstGeom prst="rect">
            <a:avLst/>
          </a:prstGeom>
        </p:spPr>
        <p:txBody>
          <a:bodyPr vert="horz" lIns="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29029" y="1385888"/>
            <a:ext cx="11141349" cy="4740275"/>
          </a:xfrm>
          <a:prstGeom prst="rect">
            <a:avLst/>
          </a:prstGeom>
        </p:spPr>
        <p:txBody>
          <a:bodyPr vert="horz" lIns="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Footer Placeholder 4"/>
          <p:cNvSpPr>
            <a:spLocks noGrp="1"/>
          </p:cNvSpPr>
          <p:nvPr>
            <p:ph type="ftr" sz="quarter" idx="3"/>
          </p:nvPr>
        </p:nvSpPr>
        <p:spPr>
          <a:xfrm>
            <a:off x="609441" y="6472463"/>
            <a:ext cx="741486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COMPANY CONFIDENTIAL  |  FOR INTERNAL USE ONLY  |  DO NOT COPY</a:t>
            </a:r>
            <a:endParaRPr lang="en-US" dirty="0"/>
          </a:p>
        </p:txBody>
      </p:sp>
      <p:sp>
        <p:nvSpPr>
          <p:cNvPr id="7"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65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Tree>
    <p:extLst>
      <p:ext uri="{BB962C8B-B14F-4D97-AF65-F5344CB8AC3E}">
        <p14:creationId xmlns:p14="http://schemas.microsoft.com/office/powerpoint/2010/main" val="3057574411"/>
      </p:ext>
    </p:extLst>
  </p:cSld>
  <p:clrMap bg1="lt1" tx1="dk1" bg2="lt2" tx2="dk2" accent1="accent1" accent2="accent2" accent3="accent3" accent4="accent4" accent5="accent5" accent6="accent6" hlink="hlink" folHlink="folHlink"/>
  <p:sldLayoutIdLst>
    <p:sldLayoutId id="2147483939" r:id="rId1"/>
    <p:sldLayoutId id="2147483943" r:id="rId2"/>
    <p:sldLayoutId id="2147483945" r:id="rId3"/>
    <p:sldLayoutId id="2147483952" r:id="rId4"/>
    <p:sldLayoutId id="2147483921" r:id="rId5"/>
    <p:sldLayoutId id="2147483916" r:id="rId6"/>
    <p:sldLayoutId id="2147483922" r:id="rId7"/>
    <p:sldLayoutId id="2147483911" r:id="rId8"/>
    <p:sldLayoutId id="2147483953" r:id="rId9"/>
    <p:sldLayoutId id="2147483940" r:id="rId10"/>
    <p:sldLayoutId id="2147483941" r:id="rId11"/>
    <p:sldLayoutId id="2147483944" r:id="rId12"/>
    <p:sldLayoutId id="2147483901" r:id="rId13"/>
    <p:sldLayoutId id="2147483923" r:id="rId14"/>
    <p:sldLayoutId id="2147483958" r:id="rId15"/>
    <p:sldLayoutId id="2147483924" r:id="rId16"/>
    <p:sldLayoutId id="2147483950" r:id="rId17"/>
    <p:sldLayoutId id="2147483951" r:id="rId18"/>
    <p:sldLayoutId id="2147483947" r:id="rId19"/>
    <p:sldLayoutId id="2147483955" r:id="rId20"/>
    <p:sldLayoutId id="2147483954" r:id="rId21"/>
    <p:sldLayoutId id="2147483956" r:id="rId22"/>
    <p:sldLayoutId id="2147483957" r:id="rId23"/>
    <p:sldLayoutId id="2147483959" r:id="rId24"/>
  </p:sldLayoutIdLst>
  <p:timing>
    <p:tnLst>
      <p:par>
        <p:cTn id="1" dur="indefinite" restart="never" nodeType="tmRoot"/>
      </p:par>
    </p:tnLst>
  </p:timing>
  <p:hf hdr="0" dt="0"/>
  <p:txStyles>
    <p:titleStyle>
      <a:lvl1pPr algn="l" defTabSz="914400" rtl="0" eaLnBrk="1" latinLnBrk="0" hangingPunct="1">
        <a:spcBef>
          <a:spcPct val="0"/>
        </a:spcBef>
        <a:buNone/>
        <a:defRPr sz="3600" b="1" kern="1200">
          <a:solidFill>
            <a:schemeClr val="accent1"/>
          </a:solidFill>
          <a:latin typeface="+mn-lt"/>
          <a:ea typeface="+mj-ea"/>
          <a:cs typeface="Arial" panose="020B0604020202020204" pitchFamily="34" charset="0"/>
        </a:defRPr>
      </a:lvl1pPr>
    </p:titleStyle>
    <p:bodyStyle>
      <a:lvl1pPr marL="171450" indent="-171450" algn="l" defTabSz="914400" rtl="0" eaLnBrk="1" latinLnBrk="0" hangingPunct="1">
        <a:spcBef>
          <a:spcPts val="12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2625" indent="-225425" algn="l" defTabSz="914400" rtl="0" eaLnBrk="1" latinLnBrk="0" hangingPunct="1">
        <a:spcBef>
          <a:spcPts val="4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spcBef>
          <a:spcPts val="2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spcBef>
          <a:spcPts val="2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5"/>
            </p:custDataLst>
            <p:extLst>
              <p:ext uri="{D42A27DB-BD31-4B8C-83A1-F6EECF244321}">
                <p14:modId xmlns:p14="http://schemas.microsoft.com/office/powerpoint/2010/main" val="250300959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9093"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529029" y="274638"/>
            <a:ext cx="11141349" cy="996950"/>
          </a:xfrm>
          <a:prstGeom prst="rect">
            <a:avLst/>
          </a:prstGeom>
        </p:spPr>
        <p:txBody>
          <a:bodyPr vert="horz" lIns="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29029" y="1385888"/>
            <a:ext cx="11141349" cy="4740275"/>
          </a:xfrm>
          <a:prstGeom prst="rect">
            <a:avLst/>
          </a:prstGeom>
        </p:spPr>
        <p:txBody>
          <a:bodyPr vert="horz" lIns="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Footer Placeholder 4"/>
          <p:cNvSpPr>
            <a:spLocks noGrp="1"/>
          </p:cNvSpPr>
          <p:nvPr>
            <p:ph type="ftr" sz="quarter" idx="3"/>
          </p:nvPr>
        </p:nvSpPr>
        <p:spPr>
          <a:xfrm>
            <a:off x="609441" y="6472463"/>
            <a:ext cx="741486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COMPANY CONFIDENTIAL  |  FOR INTERNAL USE ONLY  |  DO NOT COPY</a:t>
            </a:r>
            <a:endParaRPr lang="en-US" dirty="0"/>
          </a:p>
        </p:txBody>
      </p:sp>
      <p:sp>
        <p:nvSpPr>
          <p:cNvPr id="7" name="Slide Number Placeholder 5"/>
          <p:cNvSpPr>
            <a:spLocks noGrp="1"/>
          </p:cNvSpPr>
          <p:nvPr>
            <p:ph type="sldNum" sz="quarter" idx="4"/>
          </p:nvPr>
        </p:nvSpPr>
        <p:spPr>
          <a:xfrm>
            <a:off x="11198483" y="6472463"/>
            <a:ext cx="837982" cy="365125"/>
          </a:xfrm>
          <a:prstGeom prst="rect">
            <a:avLst/>
          </a:prstGeom>
        </p:spPr>
        <p:txBody>
          <a:bodyPr vert="horz" lIns="91440" tIns="45720" rIns="91440" bIns="45720" rtlCol="0" anchor="ctr"/>
          <a:lstStyle>
            <a:lvl1pPr algn="r">
              <a:defRPr sz="900">
                <a:solidFill>
                  <a:schemeClr val="bg1">
                    <a:lumMod val="65000"/>
                  </a:schemeClr>
                </a:solidFill>
                <a:latin typeface="Calibri" panose="020F0502020204030204" pitchFamily="34" charset="0"/>
                <a:cs typeface="Arial" panose="020B0604020202020204" pitchFamily="34" charset="0"/>
                <a:sym typeface="Calibri" panose="020F0502020204030204" pitchFamily="34" charset="0"/>
              </a:defRPr>
            </a:lvl1pPr>
          </a:lstStyle>
          <a:p>
            <a:fld id="{B39F3810-4318-4880-9D52-993D34A84442}" type="slidenum">
              <a:rPr lang="en-US" smtClean="0"/>
              <a:pPr/>
              <a:t>‹#›</a:t>
            </a:fld>
            <a:endParaRPr lang="en-US"/>
          </a:p>
        </p:txBody>
      </p:sp>
    </p:spTree>
    <p:extLst>
      <p:ext uri="{BB962C8B-B14F-4D97-AF65-F5344CB8AC3E}">
        <p14:creationId xmlns:p14="http://schemas.microsoft.com/office/powerpoint/2010/main" val="3495537971"/>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Lst>
  <p:timing>
    <p:tnLst>
      <p:par>
        <p:cTn id="1" dur="indefinite" restart="never" nodeType="tmRoot"/>
      </p:par>
    </p:tnLst>
  </p:timing>
  <p:hf hdr="0" dt="0"/>
  <p:txStyles>
    <p:titleStyle>
      <a:lvl1pPr algn="l" defTabSz="914400" rtl="0" eaLnBrk="1" latinLnBrk="0" hangingPunct="1">
        <a:spcBef>
          <a:spcPct val="0"/>
        </a:spcBef>
        <a:buNone/>
        <a:defRPr sz="3600" b="1" kern="1200">
          <a:solidFill>
            <a:schemeClr val="accent1"/>
          </a:solidFill>
          <a:latin typeface="+mn-lt"/>
          <a:ea typeface="+mj-ea"/>
          <a:cs typeface="Arial" panose="020B0604020202020204" pitchFamily="34" charset="0"/>
        </a:defRPr>
      </a:lvl1pPr>
    </p:titleStyle>
    <p:bodyStyle>
      <a:lvl1pPr marL="171450" indent="-171450" algn="l" defTabSz="914400" rtl="0" eaLnBrk="1" latinLnBrk="0" hangingPunct="1">
        <a:spcBef>
          <a:spcPts val="12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2625" indent="-225425" algn="l" defTabSz="914400" rtl="0" eaLnBrk="1" latinLnBrk="0" hangingPunct="1">
        <a:spcBef>
          <a:spcPts val="4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spcBef>
          <a:spcPts val="2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spcBef>
          <a:spcPts val="2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jp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hyperlink" Target="https://share.antheminc.com/sites/AgileAnthemCOE/assets/training.htm"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One Anthem - Medicaid New-Existing Markets Growth/01338 Pipeline-West Virginia Foster Care RFP</a:t>
            </a:r>
          </a:p>
        </p:txBody>
      </p:sp>
      <p:sp>
        <p:nvSpPr>
          <p:cNvPr id="3" name="Title 2"/>
          <p:cNvSpPr>
            <a:spLocks noGrp="1"/>
          </p:cNvSpPr>
          <p:nvPr>
            <p:ph type="title"/>
          </p:nvPr>
        </p:nvSpPr>
        <p:spPr/>
        <p:txBody>
          <a:bodyPr>
            <a:noAutofit/>
          </a:bodyPr>
          <a:lstStyle/>
          <a:p>
            <a:r>
              <a:rPr lang="en-US" sz="3600" dirty="0"/>
              <a:t>0038210 WV Foster Care 2020  </a:t>
            </a:r>
            <a:r>
              <a:rPr lang="en-US" sz="3600" dirty="0" smtClean="0"/>
              <a:t/>
            </a:r>
            <a:br>
              <a:rPr lang="en-US" sz="3600" dirty="0" smtClean="0"/>
            </a:br>
            <a:r>
              <a:rPr lang="en-US" sz="3600" dirty="0" smtClean="0"/>
              <a:t>(</a:t>
            </a:r>
            <a:r>
              <a:rPr lang="en-US" sz="3600" dirty="0"/>
              <a:t>SNS </a:t>
            </a:r>
            <a:r>
              <a:rPr lang="en-US" sz="3600" dirty="0" smtClean="0"/>
              <a:t>-Socially </a:t>
            </a:r>
            <a:r>
              <a:rPr lang="en-US" sz="3600" dirty="0"/>
              <a:t>Necessary Services) </a:t>
            </a:r>
          </a:p>
        </p:txBody>
      </p:sp>
      <p:sp>
        <p:nvSpPr>
          <p:cNvPr id="5" name="Text Placeholder 4"/>
          <p:cNvSpPr>
            <a:spLocks noGrp="1"/>
          </p:cNvSpPr>
          <p:nvPr>
            <p:ph type="body" sz="quarter" idx="14"/>
          </p:nvPr>
        </p:nvSpPr>
        <p:spPr/>
        <p:txBody>
          <a:bodyPr>
            <a:normAutofit/>
          </a:bodyPr>
          <a:lstStyle/>
          <a:p>
            <a:r>
              <a:rPr lang="en-US" dirty="0" smtClean="0"/>
              <a:t>High Level Requirements Elicitation</a:t>
            </a:r>
            <a:endParaRPr lang="en-US" dirty="0"/>
          </a:p>
        </p:txBody>
      </p:sp>
      <p:sp>
        <p:nvSpPr>
          <p:cNvPr id="6" name="Text Placeholder 5"/>
          <p:cNvSpPr>
            <a:spLocks noGrp="1"/>
          </p:cNvSpPr>
          <p:nvPr>
            <p:ph type="body" sz="quarter" idx="15"/>
          </p:nvPr>
        </p:nvSpPr>
        <p:spPr/>
        <p:txBody>
          <a:bodyPr>
            <a:normAutofit fontScale="92500" lnSpcReduction="10000"/>
          </a:bodyPr>
          <a:lstStyle/>
          <a:p>
            <a:r>
              <a:rPr lang="en-US" dirty="0" smtClean="0"/>
              <a:t>Greg Smith</a:t>
            </a:r>
            <a:endParaRPr lang="en-US" dirty="0"/>
          </a:p>
        </p:txBody>
      </p:sp>
      <p:sp>
        <p:nvSpPr>
          <p:cNvPr id="7" name="Text Placeholder 6"/>
          <p:cNvSpPr>
            <a:spLocks noGrp="1"/>
          </p:cNvSpPr>
          <p:nvPr>
            <p:ph type="body" sz="quarter" idx="16"/>
          </p:nvPr>
        </p:nvSpPr>
        <p:spPr/>
        <p:txBody>
          <a:bodyPr>
            <a:normAutofit lnSpcReduction="10000"/>
          </a:bodyPr>
          <a:lstStyle/>
          <a:p>
            <a:r>
              <a:rPr lang="en-US" dirty="0" smtClean="0"/>
              <a:t>08/28/2019</a:t>
            </a:r>
            <a:endParaRPr lang="en-US"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pic>
        <p:nvPicPr>
          <p:cNvPr id="9" name="Picture Placeholder 8"/>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459" r="14639"/>
          <a:stretch/>
        </p:blipFill>
        <p:spPr>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5385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10</a:t>
            </a:fld>
            <a:endParaRPr lang="en-US"/>
          </a:p>
        </p:txBody>
      </p:sp>
      <p:sp>
        <p:nvSpPr>
          <p:cNvPr id="6" name="Title 5"/>
          <p:cNvSpPr>
            <a:spLocks noGrp="1"/>
          </p:cNvSpPr>
          <p:nvPr>
            <p:ph type="title"/>
          </p:nvPr>
        </p:nvSpPr>
        <p:spPr/>
        <p:txBody>
          <a:bodyPr/>
          <a:lstStyle/>
          <a:p>
            <a:r>
              <a:rPr lang="en-US" dirty="0" smtClean="0"/>
              <a:t>WV Socially Necessary Service Solution</a:t>
            </a:r>
            <a:endParaRPr lang="en-US"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pic>
        <p:nvPicPr>
          <p:cNvPr id="727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71298"/>
            <a:ext cx="9511990" cy="596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1930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11</a:t>
            </a:fld>
            <a:endParaRPr lang="en-US"/>
          </a:p>
        </p:txBody>
      </p:sp>
      <p:sp>
        <p:nvSpPr>
          <p:cNvPr id="3" name="Title 2"/>
          <p:cNvSpPr>
            <a:spLocks noGrp="1"/>
          </p:cNvSpPr>
          <p:nvPr>
            <p:ph type="title"/>
          </p:nvPr>
        </p:nvSpPr>
        <p:spPr/>
        <p:txBody>
          <a:bodyPr/>
          <a:lstStyle/>
          <a:p>
            <a:r>
              <a:rPr lang="en-US" dirty="0" smtClean="0"/>
              <a:t>Requested Initiative Dates</a:t>
            </a:r>
            <a:endParaRPr lang="en-US" dirty="0"/>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218129639"/>
              </p:ext>
            </p:extLst>
          </p:nvPr>
        </p:nvGraphicFramePr>
        <p:xfrm>
          <a:off x="528638" y="1632856"/>
          <a:ext cx="11141075" cy="4247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ounded Rectangle 5"/>
          <p:cNvSpPr/>
          <p:nvPr/>
        </p:nvSpPr>
        <p:spPr>
          <a:xfrm>
            <a:off x="528638" y="1141592"/>
            <a:ext cx="11137392" cy="491263"/>
          </a:xfrm>
          <a:prstGeom prst="roundRect">
            <a:avLst/>
          </a:prstGeom>
          <a:solidFill>
            <a:srgbClr val="F2F2F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1" u="none" strike="noStrike" kern="0" cap="none" spc="0" normalizeH="0" baseline="0" noProof="0" dirty="0" smtClean="0">
                <a:ln>
                  <a:noFill/>
                </a:ln>
                <a:solidFill>
                  <a:srgbClr val="0079C2"/>
                </a:solidFill>
                <a:effectLst/>
                <a:uLnTx/>
                <a:uFillTx/>
                <a:latin typeface="Calibri"/>
              </a:rPr>
              <a:t>*Targeted</a:t>
            </a:r>
            <a:r>
              <a:rPr kumimoji="0" lang="en-US" sz="2400" b="1" i="1" u="none" strike="noStrike" kern="0" cap="none" spc="0" normalizeH="0" noProof="0" dirty="0" smtClean="0">
                <a:ln>
                  <a:noFill/>
                </a:ln>
                <a:solidFill>
                  <a:srgbClr val="0079C2"/>
                </a:solidFill>
                <a:effectLst/>
                <a:uLnTx/>
                <a:uFillTx/>
                <a:latin typeface="Calibri"/>
              </a:rPr>
              <a:t> Dates are subject to change.</a:t>
            </a:r>
            <a:endParaRPr kumimoji="0" lang="en-US" sz="2400" b="0" i="0" u="none" strike="noStrike" kern="0" cap="none" spc="0" normalizeH="0" baseline="0" noProof="0" dirty="0" smtClean="0">
              <a:ln>
                <a:noFill/>
              </a:ln>
              <a:solidFill>
                <a:srgbClr val="0079C2"/>
              </a:solidFill>
              <a:effectLst/>
              <a:uLnTx/>
              <a:uFillTx/>
              <a:latin typeface="Calibri"/>
            </a:endParaRPr>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2195149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12</a:t>
            </a:fld>
            <a:endParaRPr lang="en-US"/>
          </a:p>
        </p:txBody>
      </p:sp>
      <p:sp>
        <p:nvSpPr>
          <p:cNvPr id="3" name="Title 2"/>
          <p:cNvSpPr>
            <a:spLocks noGrp="1"/>
          </p:cNvSpPr>
          <p:nvPr>
            <p:ph type="title"/>
          </p:nvPr>
        </p:nvSpPr>
        <p:spPr/>
        <p:txBody>
          <a:bodyPr/>
          <a:lstStyle/>
          <a:p>
            <a:r>
              <a:rPr lang="en-US" dirty="0" smtClean="0"/>
              <a:t>Risks / Known Issues</a:t>
            </a:r>
            <a:endParaRPr lang="en-US" dirty="0"/>
          </a:p>
        </p:txBody>
      </p:sp>
      <p:sp>
        <p:nvSpPr>
          <p:cNvPr id="4" name="Content Placeholder 3"/>
          <p:cNvSpPr>
            <a:spLocks noGrp="1"/>
          </p:cNvSpPr>
          <p:nvPr>
            <p:ph sz="quarter" idx="10"/>
          </p:nvPr>
        </p:nvSpPr>
        <p:spPr/>
        <p:txBody>
          <a:bodyPr/>
          <a:lstStyle/>
          <a:p>
            <a:pPr marL="0" indent="0">
              <a:buNone/>
            </a:pPr>
            <a:r>
              <a:rPr lang="en-US" dirty="0">
                <a:solidFill>
                  <a:schemeClr val="accent1"/>
                </a:solidFill>
              </a:rPr>
              <a:t>Risks  (Something that </a:t>
            </a:r>
            <a:r>
              <a:rPr lang="en-US" i="1" dirty="0">
                <a:solidFill>
                  <a:schemeClr val="accent1"/>
                </a:solidFill>
              </a:rPr>
              <a:t>may</a:t>
            </a:r>
            <a:r>
              <a:rPr lang="en-US" dirty="0">
                <a:solidFill>
                  <a:schemeClr val="accent1"/>
                </a:solidFill>
              </a:rPr>
              <a:t> happen</a:t>
            </a:r>
            <a:r>
              <a:rPr lang="en-US" dirty="0" smtClean="0">
                <a:solidFill>
                  <a:schemeClr val="accent1"/>
                </a:solidFill>
              </a:rPr>
              <a:t>)</a:t>
            </a:r>
          </a:p>
          <a:p>
            <a:r>
              <a:rPr lang="en-US" dirty="0"/>
              <a:t>Telemedicine offering – If Live Health Online (LHO) is not a viable solution, there are currently no other vendors  in WV to replace the </a:t>
            </a:r>
            <a:r>
              <a:rPr lang="en-US" dirty="0" smtClean="0"/>
              <a:t>service</a:t>
            </a:r>
          </a:p>
          <a:p>
            <a:r>
              <a:rPr lang="en-US" dirty="0" smtClean="0"/>
              <a:t>Staffing </a:t>
            </a:r>
            <a:r>
              <a:rPr lang="en-US" dirty="0"/>
              <a:t>requirements – Will key personnel positions be credentialed (if necessary), hired, and trained by </a:t>
            </a:r>
            <a:r>
              <a:rPr lang="en-US" dirty="0" smtClean="0"/>
              <a:t>1/1?</a:t>
            </a:r>
          </a:p>
          <a:p>
            <a:r>
              <a:rPr lang="en-US" dirty="0" smtClean="0"/>
              <a:t>Contracts </a:t>
            </a:r>
            <a:r>
              <a:rPr lang="en-US" dirty="0"/>
              <a:t>required with all currently enrollment FFS providers and BCF </a:t>
            </a:r>
            <a:r>
              <a:rPr lang="en-US" dirty="0" smtClean="0"/>
              <a:t>providers</a:t>
            </a:r>
          </a:p>
          <a:p>
            <a:r>
              <a:rPr lang="en-US" dirty="0" smtClean="0"/>
              <a:t>Expedited </a:t>
            </a:r>
            <a:r>
              <a:rPr lang="en-US" dirty="0"/>
              <a:t>timeline (September Award with 1/1 Go-Live)</a:t>
            </a:r>
          </a:p>
          <a:p>
            <a:pPr marL="0" indent="0">
              <a:buNone/>
            </a:pPr>
            <a:r>
              <a:rPr lang="en-US" dirty="0" smtClean="0">
                <a:solidFill>
                  <a:schemeClr val="accent1"/>
                </a:solidFill>
              </a:rPr>
              <a:t>Known Issues  </a:t>
            </a:r>
            <a:r>
              <a:rPr lang="en-US" dirty="0">
                <a:solidFill>
                  <a:schemeClr val="accent1"/>
                </a:solidFill>
              </a:rPr>
              <a:t>(Something that </a:t>
            </a:r>
            <a:r>
              <a:rPr lang="en-US" i="1" dirty="0">
                <a:solidFill>
                  <a:schemeClr val="accent1"/>
                </a:solidFill>
              </a:rPr>
              <a:t>has </a:t>
            </a:r>
            <a:r>
              <a:rPr lang="en-US" dirty="0">
                <a:solidFill>
                  <a:schemeClr val="accent1"/>
                </a:solidFill>
              </a:rPr>
              <a:t>happened</a:t>
            </a:r>
            <a:r>
              <a:rPr lang="en-US" dirty="0" smtClean="0">
                <a:solidFill>
                  <a:schemeClr val="accent1"/>
                </a:solidFill>
              </a:rPr>
              <a:t>)</a:t>
            </a:r>
          </a:p>
          <a:p>
            <a:endParaRPr lang="en-US" dirty="0"/>
          </a:p>
        </p:txBody>
      </p:sp>
      <p:sp>
        <p:nvSpPr>
          <p:cNvPr id="5" name="Footer Placeholder 4"/>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1501904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13</a:t>
            </a:fld>
            <a:endParaRPr lang="en-US"/>
          </a:p>
        </p:txBody>
      </p:sp>
      <p:sp>
        <p:nvSpPr>
          <p:cNvPr id="3" name="Title 2"/>
          <p:cNvSpPr>
            <a:spLocks noGrp="1"/>
          </p:cNvSpPr>
          <p:nvPr>
            <p:ph type="title"/>
          </p:nvPr>
        </p:nvSpPr>
        <p:spPr/>
        <p:txBody>
          <a:bodyPr/>
          <a:lstStyle/>
          <a:p>
            <a:r>
              <a:rPr lang="en-US" dirty="0" smtClean="0"/>
              <a:t>Critical Assumptions</a:t>
            </a:r>
            <a:endParaRPr lang="en-US" dirty="0"/>
          </a:p>
        </p:txBody>
      </p:sp>
      <p:sp>
        <p:nvSpPr>
          <p:cNvPr id="4" name="Content Placeholder 3"/>
          <p:cNvSpPr>
            <a:spLocks noGrp="1"/>
          </p:cNvSpPr>
          <p:nvPr>
            <p:ph sz="quarter" idx="10"/>
          </p:nvPr>
        </p:nvSpPr>
        <p:spPr/>
        <p:txBody>
          <a:bodyPr>
            <a:normAutofit fontScale="77500" lnSpcReduction="20000"/>
          </a:bodyPr>
          <a:lstStyle/>
          <a:p>
            <a:r>
              <a:rPr lang="en-US" sz="2800" dirty="0" smtClean="0"/>
              <a:t>Same </a:t>
            </a:r>
            <a:r>
              <a:rPr lang="en-US" sz="2800" dirty="0"/>
              <a:t>membership as the WV foster care program</a:t>
            </a:r>
          </a:p>
          <a:p>
            <a:r>
              <a:rPr lang="en-US" sz="2800" dirty="0" smtClean="0"/>
              <a:t>No </a:t>
            </a:r>
            <a:r>
              <a:rPr lang="en-US" sz="2800" dirty="0"/>
              <a:t>claims to pay for SNS</a:t>
            </a:r>
          </a:p>
          <a:p>
            <a:r>
              <a:rPr lang="en-US" sz="2800" dirty="0" smtClean="0"/>
              <a:t>No </a:t>
            </a:r>
            <a:r>
              <a:rPr lang="en-US" sz="2800" dirty="0"/>
              <a:t>outbound payment of any kind</a:t>
            </a:r>
          </a:p>
          <a:p>
            <a:r>
              <a:rPr lang="en-US" sz="2800" dirty="0" smtClean="0"/>
              <a:t>Anthem </a:t>
            </a:r>
            <a:r>
              <a:rPr lang="en-US" sz="2800" dirty="0"/>
              <a:t>will not get paid separately for SNS, it is just another service in the foster care program</a:t>
            </a:r>
          </a:p>
          <a:p>
            <a:r>
              <a:rPr lang="en-US" sz="2800" dirty="0" smtClean="0"/>
              <a:t>Anthem </a:t>
            </a:r>
            <a:r>
              <a:rPr lang="en-US" sz="2800" dirty="0"/>
              <a:t>will handle grievance and appeals on SNS, just like any other service</a:t>
            </a:r>
          </a:p>
          <a:p>
            <a:r>
              <a:rPr lang="en-US" sz="2800" dirty="0" smtClean="0"/>
              <a:t>Needs </a:t>
            </a:r>
            <a:r>
              <a:rPr lang="en-US" sz="2800" dirty="0"/>
              <a:t>to feeding data to </a:t>
            </a:r>
            <a:r>
              <a:rPr lang="en-US" sz="2800" dirty="0" err="1"/>
              <a:t>Hiebus</a:t>
            </a:r>
            <a:r>
              <a:rPr lang="en-US" sz="2800" dirty="0"/>
              <a:t> to be displayed on Member360 and Patient 360 in the LPR (longitudinal patient record) for viewing. Once in </a:t>
            </a:r>
            <a:r>
              <a:rPr lang="en-US" sz="2800" dirty="0" err="1"/>
              <a:t>Hiebus</a:t>
            </a:r>
            <a:r>
              <a:rPr lang="en-US" sz="2800" dirty="0"/>
              <a:t> it is also accessible to the nurses via </a:t>
            </a:r>
            <a:r>
              <a:rPr lang="en-US" sz="2800" dirty="0" err="1"/>
              <a:t>CareCompass</a:t>
            </a:r>
            <a:endParaRPr lang="en-US" sz="2800" dirty="0"/>
          </a:p>
          <a:p>
            <a:r>
              <a:rPr lang="en-US" sz="2800" dirty="0" smtClean="0"/>
              <a:t>Delivery </a:t>
            </a:r>
            <a:r>
              <a:rPr lang="en-US" sz="2800" dirty="0"/>
              <a:t>time frame, needs to be in place by 1/1/2019</a:t>
            </a:r>
          </a:p>
          <a:p>
            <a:r>
              <a:rPr lang="en-US" sz="2800" dirty="0" smtClean="0"/>
              <a:t>Service </a:t>
            </a:r>
            <a:r>
              <a:rPr lang="en-US" sz="2800" dirty="0"/>
              <a:t>providers are atypical providers</a:t>
            </a:r>
          </a:p>
          <a:p>
            <a:r>
              <a:rPr lang="en-US" sz="2800" dirty="0" smtClean="0"/>
              <a:t>Provider </a:t>
            </a:r>
            <a:r>
              <a:rPr lang="en-US" sz="2800" dirty="0"/>
              <a:t>network is owned (contracted and credentialed) by the state and fed to Anthem</a:t>
            </a:r>
          </a:p>
          <a:p>
            <a:endParaRPr lang="en-US" dirty="0"/>
          </a:p>
        </p:txBody>
      </p:sp>
      <p:sp>
        <p:nvSpPr>
          <p:cNvPr id="5" name="Footer Placeholder 4"/>
          <p:cNvSpPr>
            <a:spLocks noGrp="1"/>
          </p:cNvSpPr>
          <p:nvPr>
            <p:ph type="ftr" sz="quarter" idx="13"/>
          </p:nvPr>
        </p:nvSpPr>
        <p:spPr/>
        <p:txBody>
          <a:bodyPr/>
          <a:lstStyle/>
          <a:p>
            <a:r>
              <a:rPr lang="en-US" smtClean="0"/>
              <a:t>COMPANY CONFIDENTIAL  |  FOR INTERNAL USE ONLY  |  DO NOT COPY</a:t>
            </a:r>
            <a:endParaRPr lang="en-US" dirty="0"/>
          </a:p>
        </p:txBody>
      </p:sp>
      <p:sp>
        <p:nvSpPr>
          <p:cNvPr id="7" name="Rounded Rectangle 6"/>
          <p:cNvSpPr/>
          <p:nvPr/>
        </p:nvSpPr>
        <p:spPr>
          <a:xfrm>
            <a:off x="6675438" y="469141"/>
            <a:ext cx="4994940" cy="802447"/>
          </a:xfrm>
          <a:prstGeom prst="roundRect">
            <a:avLst>
              <a:gd name="adj" fmla="val 10579"/>
            </a:avLst>
          </a:prstGeom>
          <a:solidFill>
            <a:srgbClr val="F2F2F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i="1" u="none" strike="noStrike" kern="0" cap="none" spc="0" normalizeH="0" noProof="0" dirty="0" smtClean="0">
                <a:ln>
                  <a:noFill/>
                </a:ln>
                <a:solidFill>
                  <a:srgbClr val="0079C2"/>
                </a:solidFill>
                <a:effectLst/>
                <a:uLnTx/>
                <a:uFillTx/>
                <a:latin typeface="Calibri"/>
              </a:rPr>
              <a:t>Highlights the global directional expectations/assumptions for the initiative and/or as it relates to other initiatives; does not capture all of the assumptions for the initiative (see BRD).</a:t>
            </a:r>
            <a:endParaRPr kumimoji="0" lang="en-US" sz="1500" i="1" u="none" strike="noStrike" kern="0" cap="none" spc="0" normalizeH="0" baseline="0" noProof="0" dirty="0" smtClean="0">
              <a:ln>
                <a:noFill/>
              </a:ln>
              <a:solidFill>
                <a:srgbClr val="0079C2"/>
              </a:solidFill>
              <a:effectLst/>
              <a:uLnTx/>
              <a:uFillTx/>
              <a:latin typeface="Calibri"/>
            </a:endParaRPr>
          </a:p>
        </p:txBody>
      </p:sp>
    </p:spTree>
    <p:extLst>
      <p:ext uri="{BB962C8B-B14F-4D97-AF65-F5344CB8AC3E}">
        <p14:creationId xmlns:p14="http://schemas.microsoft.com/office/powerpoint/2010/main" val="150317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14</a:t>
            </a:fld>
            <a:endParaRPr lang="en-US"/>
          </a:p>
        </p:txBody>
      </p:sp>
      <p:sp>
        <p:nvSpPr>
          <p:cNvPr id="3" name="Title 2"/>
          <p:cNvSpPr>
            <a:spLocks noGrp="1"/>
          </p:cNvSpPr>
          <p:nvPr>
            <p:ph type="title"/>
          </p:nvPr>
        </p:nvSpPr>
        <p:spPr/>
        <p:txBody>
          <a:bodyPr/>
          <a:lstStyle/>
          <a:p>
            <a:r>
              <a:rPr lang="en-US" dirty="0" smtClean="0"/>
              <a:t>Dependencies / Constraints</a:t>
            </a:r>
            <a:endParaRPr lang="en-US" dirty="0"/>
          </a:p>
        </p:txBody>
      </p:sp>
      <p:sp>
        <p:nvSpPr>
          <p:cNvPr id="4" name="Content Placeholder 3"/>
          <p:cNvSpPr>
            <a:spLocks noGrp="1"/>
          </p:cNvSpPr>
          <p:nvPr>
            <p:ph sz="quarter" idx="10"/>
          </p:nvPr>
        </p:nvSpPr>
        <p:spPr/>
        <p:txBody>
          <a:bodyPr/>
          <a:lstStyle/>
          <a:p>
            <a:pPr marL="0" indent="0">
              <a:buNone/>
            </a:pPr>
            <a:r>
              <a:rPr lang="en-US" dirty="0" smtClean="0">
                <a:solidFill>
                  <a:schemeClr val="accent1"/>
                </a:solidFill>
              </a:rPr>
              <a:t>Dependencies </a:t>
            </a:r>
            <a:r>
              <a:rPr lang="en-US" dirty="0">
                <a:solidFill>
                  <a:schemeClr val="accent1"/>
                </a:solidFill>
              </a:rPr>
              <a:t>(Limitations under which this </a:t>
            </a:r>
            <a:r>
              <a:rPr lang="en-US" dirty="0" smtClean="0">
                <a:solidFill>
                  <a:schemeClr val="accent1"/>
                </a:solidFill>
              </a:rPr>
              <a:t>initiative must </a:t>
            </a:r>
            <a:r>
              <a:rPr lang="en-US" dirty="0">
                <a:solidFill>
                  <a:schemeClr val="accent1"/>
                </a:solidFill>
              </a:rPr>
              <a:t>be conducted</a:t>
            </a:r>
            <a:r>
              <a:rPr lang="en-US" dirty="0" smtClean="0">
                <a:solidFill>
                  <a:schemeClr val="accent1"/>
                </a:solidFill>
              </a:rPr>
              <a:t>)</a:t>
            </a:r>
          </a:p>
          <a:p>
            <a:endParaRPr lang="en-US" dirty="0"/>
          </a:p>
          <a:p>
            <a:pPr marL="0" indent="0">
              <a:buNone/>
            </a:pPr>
            <a:r>
              <a:rPr lang="en-US" dirty="0">
                <a:solidFill>
                  <a:schemeClr val="accent1"/>
                </a:solidFill>
              </a:rPr>
              <a:t>Constraints  </a:t>
            </a:r>
            <a:r>
              <a:rPr lang="en-US" dirty="0" smtClean="0">
                <a:solidFill>
                  <a:schemeClr val="accent1"/>
                </a:solidFill>
              </a:rPr>
              <a:t>(Initiatives, </a:t>
            </a:r>
            <a:r>
              <a:rPr lang="en-US" dirty="0">
                <a:solidFill>
                  <a:schemeClr val="accent1"/>
                </a:solidFill>
              </a:rPr>
              <a:t>events or decisions our </a:t>
            </a:r>
            <a:r>
              <a:rPr lang="en-US" dirty="0" smtClean="0">
                <a:solidFill>
                  <a:schemeClr val="accent1"/>
                </a:solidFill>
              </a:rPr>
              <a:t>initiative is </a:t>
            </a:r>
            <a:r>
              <a:rPr lang="en-US" dirty="0">
                <a:solidFill>
                  <a:schemeClr val="accent1"/>
                </a:solidFill>
              </a:rPr>
              <a:t>dependent on)</a:t>
            </a:r>
          </a:p>
        </p:txBody>
      </p:sp>
      <p:sp>
        <p:nvSpPr>
          <p:cNvPr id="5" name="Footer Placeholder 4"/>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2143161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15</a:t>
            </a:fld>
            <a:endParaRPr lang="en-US"/>
          </a:p>
        </p:txBody>
      </p:sp>
      <p:sp>
        <p:nvSpPr>
          <p:cNvPr id="3" name="Title 2"/>
          <p:cNvSpPr>
            <a:spLocks noGrp="1"/>
          </p:cNvSpPr>
          <p:nvPr>
            <p:ph type="title"/>
          </p:nvPr>
        </p:nvSpPr>
        <p:spPr/>
        <p:txBody>
          <a:bodyPr/>
          <a:lstStyle/>
          <a:p>
            <a:r>
              <a:rPr lang="en-US" dirty="0" smtClean="0"/>
              <a:t>BRD Elicitation</a:t>
            </a:r>
            <a:endParaRPr lang="en-US" dirty="0"/>
          </a:p>
        </p:txBody>
      </p:sp>
      <p:sp>
        <p:nvSpPr>
          <p:cNvPr id="4" name="Text Placeholder 3"/>
          <p:cNvSpPr>
            <a:spLocks noGrp="1"/>
          </p:cNvSpPr>
          <p:nvPr>
            <p:ph type="body" sz="quarter" idx="14"/>
          </p:nvPr>
        </p:nvSpPr>
        <p:spPr/>
        <p:txBody>
          <a:bodyPr/>
          <a:lstStyle/>
          <a:p>
            <a:r>
              <a:rPr lang="en-US" dirty="0"/>
              <a:t>During this section of </a:t>
            </a:r>
            <a:r>
              <a:rPr lang="en-US"/>
              <a:t>the </a:t>
            </a:r>
            <a:r>
              <a:rPr lang="en-US" smtClean="0"/>
              <a:t>call, </a:t>
            </a:r>
            <a:r>
              <a:rPr lang="en-US" dirty="0"/>
              <a:t>we will create the final draft of the BRD.</a:t>
            </a:r>
          </a:p>
          <a:p>
            <a:r>
              <a:rPr lang="en-US" dirty="0"/>
              <a:t>Please help us validate the requirements and identify any gaps.</a:t>
            </a:r>
          </a:p>
        </p:txBody>
      </p:sp>
      <p:sp>
        <p:nvSpPr>
          <p:cNvPr id="8" name="Footer Placeholder 7"/>
          <p:cNvSpPr>
            <a:spLocks noGrp="1"/>
          </p:cNvSpPr>
          <p:nvPr>
            <p:ph type="ftr" sz="quarter" idx="13"/>
          </p:nvPr>
        </p:nvSpPr>
        <p:spPr/>
        <p:txBody>
          <a:bodyPr/>
          <a:lstStyle/>
          <a:p>
            <a:r>
              <a:rPr lang="en-US" smtClean="0"/>
              <a:t>COMPANY CONFIDENTIAL  |  FOR INTERNAL USE ONLY  |  DO NOT COPY</a:t>
            </a:r>
            <a:endParaRPr lang="en-US" dirty="0"/>
          </a:p>
        </p:txBody>
      </p:sp>
      <p:pic>
        <p:nvPicPr>
          <p:cNvPr id="6" name="Picture Placeholder 5"/>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202139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16</a:t>
            </a:fld>
            <a:endParaRPr lang="en-US"/>
          </a:p>
        </p:txBody>
      </p:sp>
      <p:sp>
        <p:nvSpPr>
          <p:cNvPr id="3" name="Title 2"/>
          <p:cNvSpPr>
            <a:spLocks noGrp="1"/>
          </p:cNvSpPr>
          <p:nvPr>
            <p:ph type="title"/>
          </p:nvPr>
        </p:nvSpPr>
        <p:spPr/>
        <p:txBody>
          <a:bodyPr/>
          <a:lstStyle/>
          <a:p>
            <a:r>
              <a:rPr lang="en-US" smtClean="0"/>
              <a:t>Appendix</a:t>
            </a:r>
            <a:endParaRPr lang="en-US" dirty="0"/>
          </a:p>
        </p:txBody>
      </p:sp>
      <p:sp>
        <p:nvSpPr>
          <p:cNvPr id="37" name="Text Placeholder 36"/>
          <p:cNvSpPr>
            <a:spLocks noGrp="1"/>
          </p:cNvSpPr>
          <p:nvPr>
            <p:ph type="body" sz="quarter" idx="14"/>
          </p:nvPr>
        </p:nvSpPr>
        <p:spPr/>
        <p:txBody>
          <a:bodyPr/>
          <a:lstStyle/>
          <a:p>
            <a:r>
              <a:rPr lang="en-US" dirty="0"/>
              <a:t>Why Use Initiation Facilitation?</a:t>
            </a:r>
          </a:p>
          <a:p>
            <a:r>
              <a:rPr lang="en-US" dirty="0"/>
              <a:t>Initiation Deliverables Support Execution</a:t>
            </a:r>
          </a:p>
          <a:p>
            <a:r>
              <a:rPr lang="en-US" dirty="0"/>
              <a:t>Initiation Services Overview</a:t>
            </a:r>
          </a:p>
          <a:p>
            <a:r>
              <a:rPr lang="en-US" dirty="0" smtClean="0"/>
              <a:t>Agile Requirements Overview</a:t>
            </a:r>
          </a:p>
        </p:txBody>
      </p:sp>
      <p:pic>
        <p:nvPicPr>
          <p:cNvPr id="16" name="Picture Placeholder 15"/>
          <p:cNvPicPr>
            <a:picLocks noGrp="1" noChangeAspect="1"/>
          </p:cNvPicPr>
          <p:nvPr>
            <p:ph type="pic" sz="quarter" idx="15"/>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8" name="Footer Placeholder 37"/>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2065821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solidFill>
                  <a:schemeClr val="bg1"/>
                </a:solidFill>
              </a:rPr>
              <a:pPr/>
              <a:t>17</a:t>
            </a:fld>
            <a:endParaRPr lang="en-US">
              <a:solidFill>
                <a:schemeClr val="bg1"/>
              </a:solidFill>
            </a:endParaRPr>
          </a:p>
        </p:txBody>
      </p:sp>
      <p:sp>
        <p:nvSpPr>
          <p:cNvPr id="3" name="Title 2"/>
          <p:cNvSpPr>
            <a:spLocks noGrp="1"/>
          </p:cNvSpPr>
          <p:nvPr>
            <p:ph type="title"/>
          </p:nvPr>
        </p:nvSpPr>
        <p:spPr/>
        <p:txBody>
          <a:bodyPr/>
          <a:lstStyle/>
          <a:p>
            <a:r>
              <a:rPr lang="en-US" dirty="0" smtClean="0"/>
              <a:t>Why Use Initiation Facilitation?</a:t>
            </a:r>
            <a:endParaRPr lang="en-US"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grpSp>
        <p:nvGrpSpPr>
          <p:cNvPr id="16" name="Group 15"/>
          <p:cNvGrpSpPr/>
          <p:nvPr/>
        </p:nvGrpSpPr>
        <p:grpSpPr>
          <a:xfrm>
            <a:off x="915369" y="3042577"/>
            <a:ext cx="5120640" cy="2377440"/>
            <a:chOff x="756976" y="2060890"/>
            <a:chExt cx="5400803" cy="2610999"/>
          </a:xfrm>
        </p:grpSpPr>
        <p:grpSp>
          <p:nvGrpSpPr>
            <p:cNvPr id="258" name="Group 257"/>
            <p:cNvGrpSpPr/>
            <p:nvPr/>
          </p:nvGrpSpPr>
          <p:grpSpPr>
            <a:xfrm>
              <a:off x="916996" y="2060890"/>
              <a:ext cx="1097280" cy="1371600"/>
              <a:chOff x="784297" y="1771731"/>
              <a:chExt cx="1280160" cy="1542648"/>
            </a:xfrm>
          </p:grpSpPr>
          <p:sp>
            <p:nvSpPr>
              <p:cNvPr id="259" name="Circular Arrow 258"/>
              <p:cNvSpPr/>
              <p:nvPr/>
            </p:nvSpPr>
            <p:spPr>
              <a:xfrm>
                <a:off x="784297" y="1942779"/>
                <a:ext cx="1280160" cy="1371600"/>
              </a:xfrm>
              <a:prstGeom prst="circularArrow">
                <a:avLst>
                  <a:gd name="adj1" fmla="val 3611"/>
                  <a:gd name="adj2" fmla="val 890779"/>
                  <a:gd name="adj3" fmla="val 20457680"/>
                  <a:gd name="adj4" fmla="val 11629317"/>
                  <a:gd name="adj5" fmla="val 7196"/>
                </a:avLst>
              </a:prstGeom>
              <a:solidFill>
                <a:srgbClr val="6C7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0" name="Group 259"/>
              <p:cNvGrpSpPr/>
              <p:nvPr/>
            </p:nvGrpSpPr>
            <p:grpSpPr>
              <a:xfrm>
                <a:off x="1029429" y="2288226"/>
                <a:ext cx="822960" cy="548640"/>
                <a:chOff x="1591212" y="4261564"/>
                <a:chExt cx="1667538" cy="1228296"/>
              </a:xfrm>
              <a:solidFill>
                <a:schemeClr val="accent2"/>
              </a:solidFill>
            </p:grpSpPr>
            <p:grpSp>
              <p:nvGrpSpPr>
                <p:cNvPr id="265" name="Group 264"/>
                <p:cNvGrpSpPr/>
                <p:nvPr/>
              </p:nvGrpSpPr>
              <p:grpSpPr>
                <a:xfrm>
                  <a:off x="2402746" y="4261564"/>
                  <a:ext cx="613047" cy="797810"/>
                  <a:chOff x="2078991" y="4837822"/>
                  <a:chExt cx="613047" cy="797810"/>
                </a:xfrm>
                <a:grpFill/>
              </p:grpSpPr>
              <p:sp>
                <p:nvSpPr>
                  <p:cNvPr id="287" name="Flowchart: Delay 286"/>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p:cNvGrpSpPr/>
                <p:nvPr/>
              </p:nvGrpSpPr>
              <p:grpSpPr>
                <a:xfrm>
                  <a:off x="2645703" y="4438917"/>
                  <a:ext cx="613047" cy="797810"/>
                  <a:chOff x="2078991" y="4837822"/>
                  <a:chExt cx="613047" cy="797810"/>
                </a:xfrm>
                <a:grpFill/>
              </p:grpSpPr>
              <p:sp>
                <p:nvSpPr>
                  <p:cNvPr id="285" name="Flowchart: Delay 284"/>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7" name="Group 266"/>
                <p:cNvGrpSpPr/>
                <p:nvPr/>
              </p:nvGrpSpPr>
              <p:grpSpPr>
                <a:xfrm>
                  <a:off x="1821167" y="4261564"/>
                  <a:ext cx="613047" cy="797810"/>
                  <a:chOff x="2078991" y="4837822"/>
                  <a:chExt cx="613047" cy="797810"/>
                </a:xfrm>
                <a:grpFill/>
              </p:grpSpPr>
              <p:sp>
                <p:nvSpPr>
                  <p:cNvPr id="283" name="Flowchart: Delay 282"/>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8" name="Group 267"/>
                <p:cNvGrpSpPr/>
                <p:nvPr/>
              </p:nvGrpSpPr>
              <p:grpSpPr>
                <a:xfrm>
                  <a:off x="1591212" y="4418506"/>
                  <a:ext cx="613047" cy="797810"/>
                  <a:chOff x="2078991" y="4837822"/>
                  <a:chExt cx="613047" cy="797810"/>
                </a:xfrm>
                <a:grpFill/>
              </p:grpSpPr>
              <p:sp>
                <p:nvSpPr>
                  <p:cNvPr id="281" name="Flowchart: Delay 280"/>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9" name="Group 268"/>
                <p:cNvGrpSpPr/>
                <p:nvPr/>
              </p:nvGrpSpPr>
              <p:grpSpPr>
                <a:xfrm>
                  <a:off x="2107420" y="4262130"/>
                  <a:ext cx="613047" cy="797810"/>
                  <a:chOff x="2078991" y="4837822"/>
                  <a:chExt cx="613047" cy="797810"/>
                </a:xfrm>
                <a:grpFill/>
              </p:grpSpPr>
              <p:sp>
                <p:nvSpPr>
                  <p:cNvPr id="279" name="Flowchart: Delay 278"/>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0" name="Group 269"/>
                <p:cNvGrpSpPr/>
                <p:nvPr/>
              </p:nvGrpSpPr>
              <p:grpSpPr>
                <a:xfrm>
                  <a:off x="2394330" y="4604810"/>
                  <a:ext cx="613047" cy="797810"/>
                  <a:chOff x="2078991" y="4837822"/>
                  <a:chExt cx="613047" cy="797810"/>
                </a:xfrm>
                <a:grpFill/>
              </p:grpSpPr>
              <p:sp>
                <p:nvSpPr>
                  <p:cNvPr id="277" name="Flowchart: Delay 276"/>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1" name="Group 270"/>
                <p:cNvGrpSpPr/>
                <p:nvPr/>
              </p:nvGrpSpPr>
              <p:grpSpPr>
                <a:xfrm>
                  <a:off x="1821295" y="4593336"/>
                  <a:ext cx="613047" cy="797810"/>
                  <a:chOff x="2078991" y="4837822"/>
                  <a:chExt cx="613047" cy="797810"/>
                </a:xfrm>
                <a:grpFill/>
              </p:grpSpPr>
              <p:sp>
                <p:nvSpPr>
                  <p:cNvPr id="275" name="Flowchart: Delay 274"/>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2" name="Group 271"/>
                <p:cNvGrpSpPr/>
                <p:nvPr/>
              </p:nvGrpSpPr>
              <p:grpSpPr>
                <a:xfrm>
                  <a:off x="2107420" y="4692050"/>
                  <a:ext cx="613047" cy="797810"/>
                  <a:chOff x="2078991" y="4837822"/>
                  <a:chExt cx="613047" cy="797810"/>
                </a:xfrm>
                <a:grpFill/>
              </p:grpSpPr>
              <p:sp>
                <p:nvSpPr>
                  <p:cNvPr id="273" name="Flowchart: Delay 272"/>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1" name="Circular Arrow 260"/>
              <p:cNvSpPr/>
              <p:nvPr/>
            </p:nvSpPr>
            <p:spPr>
              <a:xfrm flipH="1" flipV="1">
                <a:off x="784297" y="1803449"/>
                <a:ext cx="1280160" cy="1371600"/>
              </a:xfrm>
              <a:prstGeom prst="circularArrow">
                <a:avLst>
                  <a:gd name="adj1" fmla="val 3611"/>
                  <a:gd name="adj2" fmla="val 890779"/>
                  <a:gd name="adj3" fmla="val 20457680"/>
                  <a:gd name="adj4" fmla="val 11629317"/>
                  <a:gd name="adj5" fmla="val 7196"/>
                </a:avLst>
              </a:prstGeom>
              <a:solidFill>
                <a:srgbClr val="6C7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2" name="Group 261"/>
              <p:cNvGrpSpPr/>
              <p:nvPr/>
            </p:nvGrpSpPr>
            <p:grpSpPr>
              <a:xfrm>
                <a:off x="1284187" y="1771731"/>
                <a:ext cx="320040" cy="411480"/>
                <a:chOff x="5034398" y="1833277"/>
                <a:chExt cx="613047" cy="797810"/>
              </a:xfrm>
              <a:solidFill>
                <a:srgbClr val="6C708C"/>
              </a:solidFill>
            </p:grpSpPr>
            <p:sp>
              <p:nvSpPr>
                <p:cNvPr id="263" name="Flowchart: Delay 262"/>
                <p:cNvSpPr/>
                <p:nvPr/>
              </p:nvSpPr>
              <p:spPr>
                <a:xfrm rot="16200000">
                  <a:off x="5091201" y="2074842"/>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5158042" y="1833277"/>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7" name="Group 136"/>
            <p:cNvGrpSpPr/>
            <p:nvPr/>
          </p:nvGrpSpPr>
          <p:grpSpPr>
            <a:xfrm>
              <a:off x="4694739" y="2222421"/>
              <a:ext cx="1463040" cy="914400"/>
              <a:chOff x="9153373" y="3146345"/>
              <a:chExt cx="2468880" cy="1737360"/>
            </a:xfrm>
          </p:grpSpPr>
          <p:grpSp>
            <p:nvGrpSpPr>
              <p:cNvPr id="138" name="Group 137"/>
              <p:cNvGrpSpPr/>
              <p:nvPr/>
            </p:nvGrpSpPr>
            <p:grpSpPr>
              <a:xfrm>
                <a:off x="9774632" y="3303573"/>
                <a:ext cx="469310" cy="696804"/>
                <a:chOff x="2078991" y="4837822"/>
                <a:chExt cx="613047" cy="797810"/>
              </a:xfrm>
              <a:solidFill>
                <a:schemeClr val="tx1">
                  <a:lumMod val="65000"/>
                  <a:lumOff val="35000"/>
                </a:schemeClr>
              </a:solidFill>
            </p:grpSpPr>
            <p:sp>
              <p:nvSpPr>
                <p:cNvPr id="256" name="Flowchart: Delay 255"/>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8"/>
              <p:cNvGrpSpPr/>
              <p:nvPr/>
            </p:nvGrpSpPr>
            <p:grpSpPr>
              <a:xfrm>
                <a:off x="9960625" y="3458472"/>
                <a:ext cx="469310" cy="696804"/>
                <a:chOff x="2078991" y="4837822"/>
                <a:chExt cx="613047" cy="797810"/>
              </a:xfrm>
              <a:solidFill>
                <a:schemeClr val="tx1">
                  <a:lumMod val="65000"/>
                  <a:lumOff val="35000"/>
                </a:schemeClr>
              </a:solidFill>
            </p:grpSpPr>
            <p:sp>
              <p:nvSpPr>
                <p:cNvPr id="254" name="Flowchart: Delay 253"/>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0" name="Group 139"/>
              <p:cNvGrpSpPr/>
              <p:nvPr/>
            </p:nvGrpSpPr>
            <p:grpSpPr>
              <a:xfrm>
                <a:off x="9329412" y="3303573"/>
                <a:ext cx="469310" cy="696804"/>
                <a:chOff x="2078991" y="4837822"/>
                <a:chExt cx="613047" cy="797810"/>
              </a:xfrm>
              <a:solidFill>
                <a:schemeClr val="tx1">
                  <a:lumMod val="65000"/>
                  <a:lumOff val="35000"/>
                </a:schemeClr>
              </a:solidFill>
            </p:grpSpPr>
            <p:sp>
              <p:nvSpPr>
                <p:cNvPr id="252" name="Flowchart: Delay 251"/>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1" name="Group 140"/>
              <p:cNvGrpSpPr/>
              <p:nvPr/>
            </p:nvGrpSpPr>
            <p:grpSpPr>
              <a:xfrm>
                <a:off x="9153373" y="3440646"/>
                <a:ext cx="469310" cy="696804"/>
                <a:chOff x="2078991" y="4837822"/>
                <a:chExt cx="613047" cy="797810"/>
              </a:xfrm>
              <a:solidFill>
                <a:schemeClr val="tx1">
                  <a:lumMod val="65000"/>
                  <a:lumOff val="35000"/>
                </a:schemeClr>
              </a:solidFill>
            </p:grpSpPr>
            <p:sp>
              <p:nvSpPr>
                <p:cNvPr id="250" name="Flowchart: Delay 249"/>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9548549" y="3304067"/>
                <a:ext cx="469310" cy="696804"/>
                <a:chOff x="2078991" y="4837822"/>
                <a:chExt cx="613047" cy="797810"/>
              </a:xfrm>
              <a:solidFill>
                <a:schemeClr val="tx1">
                  <a:lumMod val="65000"/>
                  <a:lumOff val="35000"/>
                </a:schemeClr>
              </a:solidFill>
            </p:grpSpPr>
            <p:sp>
              <p:nvSpPr>
                <p:cNvPr id="248" name="Flowchart: Delay 247"/>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3" name="Group 142"/>
              <p:cNvGrpSpPr/>
              <p:nvPr/>
            </p:nvGrpSpPr>
            <p:grpSpPr>
              <a:xfrm>
                <a:off x="9768190" y="3603363"/>
                <a:ext cx="469310" cy="696804"/>
                <a:chOff x="2078991" y="4837822"/>
                <a:chExt cx="613047" cy="797810"/>
              </a:xfrm>
              <a:solidFill>
                <a:schemeClr val="tx1">
                  <a:lumMod val="65000"/>
                  <a:lumOff val="35000"/>
                </a:schemeClr>
              </a:solidFill>
            </p:grpSpPr>
            <p:sp>
              <p:nvSpPr>
                <p:cNvPr id="246" name="Flowchart: Delay 245"/>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4" name="Group 143"/>
              <p:cNvGrpSpPr/>
              <p:nvPr/>
            </p:nvGrpSpPr>
            <p:grpSpPr>
              <a:xfrm>
                <a:off x="9329510" y="3593341"/>
                <a:ext cx="469310" cy="696804"/>
                <a:chOff x="2078991" y="4837822"/>
                <a:chExt cx="613047" cy="797810"/>
              </a:xfrm>
              <a:solidFill>
                <a:schemeClr val="tx1">
                  <a:lumMod val="65000"/>
                  <a:lumOff val="35000"/>
                </a:schemeClr>
              </a:solidFill>
            </p:grpSpPr>
            <p:sp>
              <p:nvSpPr>
                <p:cNvPr id="244" name="Flowchart: Delay 243"/>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5" name="Group 144"/>
              <p:cNvGrpSpPr/>
              <p:nvPr/>
            </p:nvGrpSpPr>
            <p:grpSpPr>
              <a:xfrm>
                <a:off x="9548549" y="3679558"/>
                <a:ext cx="469310" cy="696804"/>
                <a:chOff x="2078991" y="4837822"/>
                <a:chExt cx="613047" cy="797810"/>
              </a:xfrm>
              <a:solidFill>
                <a:schemeClr val="tx1">
                  <a:lumMod val="65000"/>
                  <a:lumOff val="35000"/>
                </a:schemeClr>
              </a:solidFill>
            </p:grpSpPr>
            <p:sp>
              <p:nvSpPr>
                <p:cNvPr id="242" name="Flowchart: Delay 241"/>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6" name="Group 145"/>
              <p:cNvGrpSpPr/>
              <p:nvPr/>
            </p:nvGrpSpPr>
            <p:grpSpPr>
              <a:xfrm>
                <a:off x="10966950" y="3274522"/>
                <a:ext cx="469310" cy="696804"/>
                <a:chOff x="2078991" y="4837822"/>
                <a:chExt cx="613047" cy="797810"/>
              </a:xfrm>
              <a:solidFill>
                <a:schemeClr val="tx1">
                  <a:lumMod val="65000"/>
                  <a:lumOff val="35000"/>
                </a:schemeClr>
              </a:solidFill>
            </p:grpSpPr>
            <p:sp>
              <p:nvSpPr>
                <p:cNvPr id="240" name="Flowchart: Delay 239"/>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1152943" y="3429421"/>
                <a:ext cx="469310" cy="696804"/>
                <a:chOff x="2078991" y="4837822"/>
                <a:chExt cx="613047" cy="797810"/>
              </a:xfrm>
              <a:solidFill>
                <a:schemeClr val="tx1">
                  <a:lumMod val="65000"/>
                  <a:lumOff val="35000"/>
                </a:schemeClr>
              </a:solidFill>
            </p:grpSpPr>
            <p:sp>
              <p:nvSpPr>
                <p:cNvPr id="238" name="Flowchart: Delay 237"/>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p:nvPr/>
            </p:nvGrpSpPr>
            <p:grpSpPr>
              <a:xfrm>
                <a:off x="10521730" y="3274522"/>
                <a:ext cx="469310" cy="696804"/>
                <a:chOff x="2078991" y="4837822"/>
                <a:chExt cx="613047" cy="797810"/>
              </a:xfrm>
              <a:solidFill>
                <a:schemeClr val="tx1">
                  <a:lumMod val="65000"/>
                  <a:lumOff val="35000"/>
                </a:schemeClr>
              </a:solidFill>
            </p:grpSpPr>
            <p:sp>
              <p:nvSpPr>
                <p:cNvPr id="236" name="Flowchart: Delay 235"/>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48"/>
              <p:cNvGrpSpPr/>
              <p:nvPr/>
            </p:nvGrpSpPr>
            <p:grpSpPr>
              <a:xfrm>
                <a:off x="10345691" y="3411595"/>
                <a:ext cx="469310" cy="696804"/>
                <a:chOff x="2078991" y="4837822"/>
                <a:chExt cx="613047" cy="797810"/>
              </a:xfrm>
              <a:solidFill>
                <a:schemeClr val="tx1">
                  <a:lumMod val="65000"/>
                  <a:lumOff val="35000"/>
                </a:schemeClr>
              </a:solidFill>
            </p:grpSpPr>
            <p:sp>
              <p:nvSpPr>
                <p:cNvPr id="234" name="Flowchart: Delay 233"/>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0" name="Group 149"/>
              <p:cNvGrpSpPr/>
              <p:nvPr/>
            </p:nvGrpSpPr>
            <p:grpSpPr>
              <a:xfrm>
                <a:off x="10740867" y="3275016"/>
                <a:ext cx="469310" cy="696804"/>
                <a:chOff x="2078991" y="4837822"/>
                <a:chExt cx="613047" cy="797810"/>
              </a:xfrm>
              <a:solidFill>
                <a:schemeClr val="tx1">
                  <a:lumMod val="65000"/>
                  <a:lumOff val="35000"/>
                </a:schemeClr>
              </a:solidFill>
            </p:grpSpPr>
            <p:sp>
              <p:nvSpPr>
                <p:cNvPr id="232" name="Flowchart: Delay 231"/>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1" name="Group 150"/>
              <p:cNvGrpSpPr/>
              <p:nvPr/>
            </p:nvGrpSpPr>
            <p:grpSpPr>
              <a:xfrm>
                <a:off x="10960508" y="3574312"/>
                <a:ext cx="469310" cy="696804"/>
                <a:chOff x="2078991" y="4837822"/>
                <a:chExt cx="613047" cy="797810"/>
              </a:xfrm>
              <a:solidFill>
                <a:schemeClr val="tx1">
                  <a:lumMod val="65000"/>
                  <a:lumOff val="35000"/>
                </a:schemeClr>
              </a:solidFill>
            </p:grpSpPr>
            <p:sp>
              <p:nvSpPr>
                <p:cNvPr id="230" name="Flowchart: Delay 229"/>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2" name="Group 151"/>
              <p:cNvGrpSpPr/>
              <p:nvPr/>
            </p:nvGrpSpPr>
            <p:grpSpPr>
              <a:xfrm>
                <a:off x="10521828" y="3564290"/>
                <a:ext cx="469310" cy="696804"/>
                <a:chOff x="2078991" y="4837822"/>
                <a:chExt cx="613047" cy="797810"/>
              </a:xfrm>
              <a:solidFill>
                <a:schemeClr val="tx1">
                  <a:lumMod val="65000"/>
                  <a:lumOff val="35000"/>
                </a:schemeClr>
              </a:solidFill>
            </p:grpSpPr>
            <p:sp>
              <p:nvSpPr>
                <p:cNvPr id="228" name="Flowchart: Delay 227"/>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3" name="Group 152"/>
              <p:cNvGrpSpPr/>
              <p:nvPr/>
            </p:nvGrpSpPr>
            <p:grpSpPr>
              <a:xfrm>
                <a:off x="10740867" y="3650507"/>
                <a:ext cx="469310" cy="696804"/>
                <a:chOff x="2078991" y="4837822"/>
                <a:chExt cx="613047" cy="797810"/>
              </a:xfrm>
              <a:solidFill>
                <a:schemeClr val="tx1">
                  <a:lumMod val="65000"/>
                  <a:lumOff val="35000"/>
                </a:schemeClr>
              </a:solidFill>
            </p:grpSpPr>
            <p:sp>
              <p:nvSpPr>
                <p:cNvPr id="226" name="Flowchart: Delay 225"/>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4" name="Group 153"/>
              <p:cNvGrpSpPr/>
              <p:nvPr/>
            </p:nvGrpSpPr>
            <p:grpSpPr>
              <a:xfrm flipH="1">
                <a:off x="9890722" y="3146345"/>
                <a:ext cx="469310" cy="696804"/>
                <a:chOff x="2078991" y="4837822"/>
                <a:chExt cx="613047" cy="797810"/>
              </a:xfrm>
              <a:solidFill>
                <a:schemeClr val="tx1">
                  <a:lumMod val="65000"/>
                  <a:lumOff val="35000"/>
                </a:schemeClr>
              </a:solidFill>
            </p:grpSpPr>
            <p:sp>
              <p:nvSpPr>
                <p:cNvPr id="224" name="Flowchart: Delay 223"/>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p:cNvGrpSpPr/>
              <p:nvPr/>
            </p:nvGrpSpPr>
            <p:grpSpPr>
              <a:xfrm flipH="1">
                <a:off x="9704729" y="3301244"/>
                <a:ext cx="469310" cy="696804"/>
                <a:chOff x="2078991" y="4837822"/>
                <a:chExt cx="613047" cy="797810"/>
              </a:xfrm>
              <a:solidFill>
                <a:schemeClr val="tx1">
                  <a:lumMod val="65000"/>
                  <a:lumOff val="35000"/>
                </a:schemeClr>
              </a:solidFill>
            </p:grpSpPr>
            <p:sp>
              <p:nvSpPr>
                <p:cNvPr id="222" name="Flowchart: Delay 221"/>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6" name="Group 155"/>
              <p:cNvGrpSpPr/>
              <p:nvPr/>
            </p:nvGrpSpPr>
            <p:grpSpPr>
              <a:xfrm flipH="1">
                <a:off x="10335942" y="3146345"/>
                <a:ext cx="469310" cy="696804"/>
                <a:chOff x="2078991" y="4837822"/>
                <a:chExt cx="613047" cy="797810"/>
              </a:xfrm>
              <a:solidFill>
                <a:schemeClr val="tx1">
                  <a:lumMod val="65000"/>
                  <a:lumOff val="35000"/>
                </a:schemeClr>
              </a:solidFill>
            </p:grpSpPr>
            <p:sp>
              <p:nvSpPr>
                <p:cNvPr id="220" name="Flowchart: Delay 219"/>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p:cNvGrpSpPr/>
              <p:nvPr/>
            </p:nvGrpSpPr>
            <p:grpSpPr>
              <a:xfrm flipH="1">
                <a:off x="10511981" y="3283418"/>
                <a:ext cx="469310" cy="696804"/>
                <a:chOff x="2078991" y="4837822"/>
                <a:chExt cx="613047" cy="797810"/>
              </a:xfrm>
              <a:solidFill>
                <a:schemeClr val="accent2"/>
              </a:solidFill>
            </p:grpSpPr>
            <p:sp>
              <p:nvSpPr>
                <p:cNvPr id="218" name="Flowchart: Delay 217"/>
                <p:cNvSpPr/>
                <p:nvPr/>
              </p:nvSpPr>
              <p:spPr>
                <a:xfrm rot="16200000">
                  <a:off x="2135794" y="5079387"/>
                  <a:ext cx="499442" cy="613047"/>
                </a:xfrm>
                <a:prstGeom prst="flowChartDelay">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8" name="Group 157"/>
              <p:cNvGrpSpPr/>
              <p:nvPr/>
            </p:nvGrpSpPr>
            <p:grpSpPr>
              <a:xfrm flipH="1">
                <a:off x="10116805" y="3146839"/>
                <a:ext cx="469310" cy="696804"/>
                <a:chOff x="2078991" y="4837822"/>
                <a:chExt cx="613047" cy="797810"/>
              </a:xfrm>
              <a:solidFill>
                <a:schemeClr val="accent2"/>
              </a:solidFill>
            </p:grpSpPr>
            <p:sp>
              <p:nvSpPr>
                <p:cNvPr id="216" name="Flowchart: Delay 215"/>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9" name="Group 158"/>
              <p:cNvGrpSpPr/>
              <p:nvPr/>
            </p:nvGrpSpPr>
            <p:grpSpPr>
              <a:xfrm flipH="1">
                <a:off x="9897164" y="3446135"/>
                <a:ext cx="469310" cy="696804"/>
                <a:chOff x="2078991" y="4837822"/>
                <a:chExt cx="613047" cy="797810"/>
              </a:xfrm>
              <a:solidFill>
                <a:schemeClr val="accent2"/>
              </a:solidFill>
            </p:grpSpPr>
            <p:sp>
              <p:nvSpPr>
                <p:cNvPr id="214" name="Flowchart: Delay 213"/>
                <p:cNvSpPr/>
                <p:nvPr/>
              </p:nvSpPr>
              <p:spPr>
                <a:xfrm rot="16200000">
                  <a:off x="2135794" y="5079387"/>
                  <a:ext cx="499442" cy="613047"/>
                </a:xfrm>
                <a:prstGeom prst="flowChartDelay">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202635" y="4837822"/>
                  <a:ext cx="365760" cy="365760"/>
                </a:xfrm>
                <a:prstGeom prst="ellipse">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59"/>
              <p:cNvGrpSpPr/>
              <p:nvPr/>
            </p:nvGrpSpPr>
            <p:grpSpPr>
              <a:xfrm flipH="1">
                <a:off x="10335844" y="3436113"/>
                <a:ext cx="469310" cy="696804"/>
                <a:chOff x="2078991" y="4837822"/>
                <a:chExt cx="613047" cy="797810"/>
              </a:xfrm>
              <a:solidFill>
                <a:schemeClr val="tx1">
                  <a:lumMod val="65000"/>
                  <a:lumOff val="35000"/>
                </a:schemeClr>
              </a:solidFill>
            </p:grpSpPr>
            <p:sp>
              <p:nvSpPr>
                <p:cNvPr id="212" name="Flowchart: Delay 211"/>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Group 160"/>
              <p:cNvGrpSpPr/>
              <p:nvPr/>
            </p:nvGrpSpPr>
            <p:grpSpPr>
              <a:xfrm flipH="1">
                <a:off x="10116805" y="3522330"/>
                <a:ext cx="469310" cy="696804"/>
                <a:chOff x="2078991" y="4837822"/>
                <a:chExt cx="613047" cy="797810"/>
              </a:xfrm>
              <a:solidFill>
                <a:schemeClr val="tx1">
                  <a:lumMod val="65000"/>
                  <a:lumOff val="35000"/>
                </a:schemeClr>
              </a:solidFill>
            </p:grpSpPr>
            <p:sp>
              <p:nvSpPr>
                <p:cNvPr id="210" name="Flowchart: Delay 209"/>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2" name="Group 161"/>
              <p:cNvGrpSpPr/>
              <p:nvPr/>
            </p:nvGrpSpPr>
            <p:grpSpPr>
              <a:xfrm>
                <a:off x="9868305" y="3810916"/>
                <a:ext cx="469310" cy="696804"/>
                <a:chOff x="2078991" y="4837822"/>
                <a:chExt cx="613047" cy="797810"/>
              </a:xfrm>
              <a:solidFill>
                <a:schemeClr val="tx1">
                  <a:lumMod val="65000"/>
                  <a:lumOff val="35000"/>
                </a:schemeClr>
              </a:solidFill>
            </p:grpSpPr>
            <p:sp>
              <p:nvSpPr>
                <p:cNvPr id="208" name="Flowchart: Delay 207"/>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3" name="Group 162"/>
              <p:cNvGrpSpPr/>
              <p:nvPr/>
            </p:nvGrpSpPr>
            <p:grpSpPr>
              <a:xfrm>
                <a:off x="10054298" y="3965815"/>
                <a:ext cx="469310" cy="696804"/>
                <a:chOff x="2078991" y="4837822"/>
                <a:chExt cx="613047" cy="797810"/>
              </a:xfrm>
              <a:solidFill>
                <a:schemeClr val="accent2"/>
              </a:solidFill>
            </p:grpSpPr>
            <p:sp>
              <p:nvSpPr>
                <p:cNvPr id="206" name="Flowchart: Delay 205"/>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4" name="Group 163"/>
              <p:cNvGrpSpPr/>
              <p:nvPr/>
            </p:nvGrpSpPr>
            <p:grpSpPr>
              <a:xfrm>
                <a:off x="9423085" y="3810916"/>
                <a:ext cx="469310" cy="696804"/>
                <a:chOff x="2078991" y="4837822"/>
                <a:chExt cx="613047" cy="797810"/>
              </a:xfrm>
              <a:solidFill>
                <a:schemeClr val="accent2"/>
              </a:solidFill>
            </p:grpSpPr>
            <p:sp>
              <p:nvSpPr>
                <p:cNvPr id="204" name="Flowchart: Delay 203"/>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 name="Group 164"/>
              <p:cNvGrpSpPr/>
              <p:nvPr/>
            </p:nvGrpSpPr>
            <p:grpSpPr>
              <a:xfrm>
                <a:off x="9247046" y="3947989"/>
                <a:ext cx="469310" cy="696804"/>
                <a:chOff x="2078991" y="4837822"/>
                <a:chExt cx="613047" cy="797810"/>
              </a:xfrm>
              <a:solidFill>
                <a:schemeClr val="tx1">
                  <a:lumMod val="65000"/>
                  <a:lumOff val="35000"/>
                </a:schemeClr>
              </a:solidFill>
            </p:grpSpPr>
            <p:sp>
              <p:nvSpPr>
                <p:cNvPr id="202" name="Flowchart: Delay 201"/>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6" name="Group 165"/>
              <p:cNvGrpSpPr/>
              <p:nvPr/>
            </p:nvGrpSpPr>
            <p:grpSpPr>
              <a:xfrm>
                <a:off x="9642222" y="3811410"/>
                <a:ext cx="469310" cy="696804"/>
                <a:chOff x="2078991" y="4837822"/>
                <a:chExt cx="613047" cy="797810"/>
              </a:xfrm>
              <a:solidFill>
                <a:schemeClr val="tx1">
                  <a:lumMod val="65000"/>
                  <a:lumOff val="35000"/>
                </a:schemeClr>
              </a:solidFill>
            </p:grpSpPr>
            <p:sp>
              <p:nvSpPr>
                <p:cNvPr id="200" name="Flowchart: Delay 199"/>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7" name="Group 166"/>
              <p:cNvGrpSpPr/>
              <p:nvPr/>
            </p:nvGrpSpPr>
            <p:grpSpPr>
              <a:xfrm>
                <a:off x="9861863" y="4110706"/>
                <a:ext cx="469310" cy="696804"/>
                <a:chOff x="2078991" y="4837822"/>
                <a:chExt cx="613047" cy="797810"/>
              </a:xfrm>
              <a:solidFill>
                <a:schemeClr val="tx1">
                  <a:lumMod val="65000"/>
                  <a:lumOff val="35000"/>
                </a:schemeClr>
              </a:solidFill>
            </p:grpSpPr>
            <p:sp>
              <p:nvSpPr>
                <p:cNvPr id="198" name="Flowchart: Delay 197"/>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8" name="Group 167"/>
              <p:cNvGrpSpPr/>
              <p:nvPr/>
            </p:nvGrpSpPr>
            <p:grpSpPr>
              <a:xfrm>
                <a:off x="9423183" y="4100684"/>
                <a:ext cx="469310" cy="696804"/>
                <a:chOff x="2078991" y="4837822"/>
                <a:chExt cx="613047" cy="797810"/>
              </a:xfrm>
              <a:solidFill>
                <a:schemeClr val="tx1">
                  <a:lumMod val="65000"/>
                  <a:lumOff val="35000"/>
                </a:schemeClr>
              </a:solidFill>
            </p:grpSpPr>
            <p:sp>
              <p:nvSpPr>
                <p:cNvPr id="196" name="Flowchart: Delay 195"/>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9" name="Group 168"/>
              <p:cNvGrpSpPr/>
              <p:nvPr/>
            </p:nvGrpSpPr>
            <p:grpSpPr>
              <a:xfrm>
                <a:off x="9642222" y="4186901"/>
                <a:ext cx="469310" cy="696804"/>
                <a:chOff x="2078991" y="4837822"/>
                <a:chExt cx="613047" cy="797810"/>
              </a:xfrm>
              <a:solidFill>
                <a:schemeClr val="accent2"/>
              </a:solidFill>
            </p:grpSpPr>
            <p:sp>
              <p:nvSpPr>
                <p:cNvPr id="194" name="Flowchart: Delay 193"/>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0" name="Group 169"/>
              <p:cNvGrpSpPr/>
              <p:nvPr/>
            </p:nvGrpSpPr>
            <p:grpSpPr>
              <a:xfrm flipH="1">
                <a:off x="10463275" y="3785271"/>
                <a:ext cx="469310" cy="696804"/>
                <a:chOff x="2078991" y="4837822"/>
                <a:chExt cx="613047" cy="797810"/>
              </a:xfrm>
              <a:solidFill>
                <a:schemeClr val="tx1">
                  <a:lumMod val="65000"/>
                  <a:lumOff val="35000"/>
                </a:schemeClr>
              </a:solidFill>
            </p:grpSpPr>
            <p:sp>
              <p:nvSpPr>
                <p:cNvPr id="192" name="Flowchart: Delay 191"/>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Group 170"/>
              <p:cNvGrpSpPr/>
              <p:nvPr/>
            </p:nvGrpSpPr>
            <p:grpSpPr>
              <a:xfrm flipH="1">
                <a:off x="10277282" y="3940170"/>
                <a:ext cx="469310" cy="696804"/>
                <a:chOff x="2078991" y="4837822"/>
                <a:chExt cx="613047" cy="797810"/>
              </a:xfrm>
              <a:solidFill>
                <a:schemeClr val="tx1">
                  <a:lumMod val="65000"/>
                  <a:lumOff val="35000"/>
                </a:schemeClr>
              </a:solidFill>
            </p:grpSpPr>
            <p:sp>
              <p:nvSpPr>
                <p:cNvPr id="190" name="Flowchart: Delay 189"/>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2" name="Group 171"/>
              <p:cNvGrpSpPr/>
              <p:nvPr/>
            </p:nvGrpSpPr>
            <p:grpSpPr>
              <a:xfrm flipH="1">
                <a:off x="10908495" y="3785271"/>
                <a:ext cx="469310" cy="696804"/>
                <a:chOff x="2078991" y="4837822"/>
                <a:chExt cx="613047" cy="797810"/>
              </a:xfrm>
              <a:solidFill>
                <a:schemeClr val="tx1">
                  <a:lumMod val="65000"/>
                  <a:lumOff val="35000"/>
                </a:schemeClr>
              </a:solidFill>
            </p:grpSpPr>
            <p:sp>
              <p:nvSpPr>
                <p:cNvPr id="188" name="Flowchart: Delay 187"/>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p:cNvGrpSpPr/>
              <p:nvPr/>
            </p:nvGrpSpPr>
            <p:grpSpPr>
              <a:xfrm flipH="1">
                <a:off x="11084534" y="3922344"/>
                <a:ext cx="469310" cy="696804"/>
                <a:chOff x="2078991" y="4837822"/>
                <a:chExt cx="613047" cy="797810"/>
              </a:xfrm>
              <a:solidFill>
                <a:schemeClr val="accent2"/>
              </a:solidFill>
            </p:grpSpPr>
            <p:sp>
              <p:nvSpPr>
                <p:cNvPr id="186" name="Flowchart: Delay 185"/>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4" name="Group 173"/>
              <p:cNvGrpSpPr/>
              <p:nvPr/>
            </p:nvGrpSpPr>
            <p:grpSpPr>
              <a:xfrm flipH="1">
                <a:off x="10689358" y="3785765"/>
                <a:ext cx="469310" cy="696804"/>
                <a:chOff x="2078991" y="4837822"/>
                <a:chExt cx="613047" cy="797810"/>
              </a:xfrm>
              <a:solidFill>
                <a:schemeClr val="accent2"/>
              </a:solidFill>
            </p:grpSpPr>
            <p:sp>
              <p:nvSpPr>
                <p:cNvPr id="184" name="Flowchart: Delay 183"/>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5" name="Group 174"/>
              <p:cNvGrpSpPr/>
              <p:nvPr/>
            </p:nvGrpSpPr>
            <p:grpSpPr>
              <a:xfrm flipH="1">
                <a:off x="10469717" y="4085061"/>
                <a:ext cx="469310" cy="696804"/>
                <a:chOff x="2078991" y="4837822"/>
                <a:chExt cx="613047" cy="797810"/>
              </a:xfrm>
              <a:solidFill>
                <a:schemeClr val="accent2"/>
              </a:solidFill>
            </p:grpSpPr>
            <p:sp>
              <p:nvSpPr>
                <p:cNvPr id="182" name="Flowchart: Delay 181"/>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6" name="Group 175"/>
              <p:cNvGrpSpPr/>
              <p:nvPr/>
            </p:nvGrpSpPr>
            <p:grpSpPr>
              <a:xfrm flipH="1">
                <a:off x="10908397" y="4075039"/>
                <a:ext cx="469310" cy="696804"/>
                <a:chOff x="2078991" y="4837822"/>
                <a:chExt cx="613047" cy="797810"/>
              </a:xfrm>
              <a:solidFill>
                <a:schemeClr val="tx1">
                  <a:lumMod val="65000"/>
                  <a:lumOff val="35000"/>
                </a:schemeClr>
              </a:solidFill>
            </p:grpSpPr>
            <p:sp>
              <p:nvSpPr>
                <p:cNvPr id="180" name="Flowchart: Delay 179"/>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7" name="Group 176"/>
              <p:cNvGrpSpPr/>
              <p:nvPr/>
            </p:nvGrpSpPr>
            <p:grpSpPr>
              <a:xfrm flipH="1">
                <a:off x="10689358" y="4161256"/>
                <a:ext cx="469310" cy="696804"/>
                <a:chOff x="2078991" y="4837822"/>
                <a:chExt cx="613047" cy="797810"/>
              </a:xfrm>
              <a:solidFill>
                <a:schemeClr val="tx1">
                  <a:lumMod val="65000"/>
                  <a:lumOff val="35000"/>
                </a:schemeClr>
              </a:solidFill>
            </p:grpSpPr>
            <p:sp>
              <p:nvSpPr>
                <p:cNvPr id="178" name="Flowchart: Delay 177"/>
                <p:cNvSpPr/>
                <p:nvPr/>
              </p:nvSpPr>
              <p:spPr>
                <a:xfrm rot="16200000">
                  <a:off x="2135794" y="5079387"/>
                  <a:ext cx="499442" cy="613047"/>
                </a:xfrm>
                <a:prstGeom prst="flowChartDelay">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2202635" y="4837822"/>
                  <a:ext cx="365760" cy="3657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 name="Group 4"/>
            <p:cNvGrpSpPr/>
            <p:nvPr/>
          </p:nvGrpSpPr>
          <p:grpSpPr>
            <a:xfrm>
              <a:off x="756976" y="2982295"/>
              <a:ext cx="5393346" cy="1689594"/>
              <a:chOff x="3278505" y="3063709"/>
              <a:chExt cx="5393346" cy="1689594"/>
            </a:xfrm>
          </p:grpSpPr>
          <p:sp>
            <p:nvSpPr>
              <p:cNvPr id="6" name="Flowchart: Manual Operation 5"/>
              <p:cNvSpPr/>
              <p:nvPr/>
            </p:nvSpPr>
            <p:spPr>
              <a:xfrm flipV="1">
                <a:off x="5756803" y="3490794"/>
                <a:ext cx="438912" cy="1097280"/>
              </a:xfrm>
              <a:prstGeom prst="flowChartManualOperati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419493" y="4570423"/>
                <a:ext cx="3108960" cy="182880"/>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Facilitation</a:t>
                </a:r>
                <a:endParaRPr lang="en-US" sz="1400" dirty="0"/>
              </a:p>
            </p:txBody>
          </p:sp>
          <p:sp>
            <p:nvSpPr>
              <p:cNvPr id="8" name="Oval 7"/>
              <p:cNvSpPr/>
              <p:nvPr/>
            </p:nvSpPr>
            <p:spPr>
              <a:xfrm>
                <a:off x="5836813" y="3422142"/>
                <a:ext cx="274320" cy="274320"/>
              </a:xfrm>
              <a:prstGeom prst="ellipse">
                <a:avLst/>
              </a:prstGeom>
              <a:solidFill>
                <a:schemeClr val="tx1">
                  <a:lumMod val="65000"/>
                  <a:lumOff val="35000"/>
                </a:schemeClr>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288173" y="4410456"/>
                <a:ext cx="1371600" cy="182880"/>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Initiation</a:t>
                </a:r>
                <a:endParaRPr lang="en-US" sz="1400" dirty="0"/>
              </a:p>
            </p:txBody>
          </p:sp>
          <p:sp>
            <p:nvSpPr>
              <p:cNvPr id="10" name="Rounded Rectangle 9"/>
              <p:cNvSpPr/>
              <p:nvPr/>
            </p:nvSpPr>
            <p:spPr>
              <a:xfrm>
                <a:off x="3779413" y="3525084"/>
                <a:ext cx="4389120" cy="73152"/>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16200000">
                <a:off x="3895999" y="3426408"/>
                <a:ext cx="182880" cy="73152"/>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rot="16200000">
                <a:off x="7864495" y="3433178"/>
                <a:ext cx="182880" cy="73152"/>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flipV="1">
                <a:off x="3278505" y="3063709"/>
                <a:ext cx="1417320" cy="399275"/>
              </a:xfrm>
              <a:custGeom>
                <a:avLst/>
                <a:gdLst>
                  <a:gd name="connsiteX0" fmla="*/ 685800 w 1371600"/>
                  <a:gd name="connsiteY0" fmla="*/ 0 h 399275"/>
                  <a:gd name="connsiteX1" fmla="*/ 1371600 w 1371600"/>
                  <a:gd name="connsiteY1" fmla="*/ 384194 h 399275"/>
                  <a:gd name="connsiteX2" fmla="*/ 1368886 w 1371600"/>
                  <a:gd name="connsiteY2" fmla="*/ 399275 h 399275"/>
                  <a:gd name="connsiteX3" fmla="*/ 2714 w 1371600"/>
                  <a:gd name="connsiteY3" fmla="*/ 399275 h 399275"/>
                  <a:gd name="connsiteX4" fmla="*/ 0 w 1371600"/>
                  <a:gd name="connsiteY4" fmla="*/ 384194 h 399275"/>
                  <a:gd name="connsiteX5" fmla="*/ 685800 w 1371600"/>
                  <a:gd name="connsiteY5" fmla="*/ 0 h 39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1600" h="399275">
                    <a:moveTo>
                      <a:pt x="685800" y="0"/>
                    </a:moveTo>
                    <a:cubicBezTo>
                      <a:pt x="1064557" y="0"/>
                      <a:pt x="1371600" y="172010"/>
                      <a:pt x="1371600" y="384194"/>
                    </a:cubicBezTo>
                    <a:lnTo>
                      <a:pt x="1368886" y="399275"/>
                    </a:lnTo>
                    <a:lnTo>
                      <a:pt x="2714" y="399275"/>
                    </a:lnTo>
                    <a:lnTo>
                      <a:pt x="0" y="384194"/>
                    </a:lnTo>
                    <a:cubicBezTo>
                      <a:pt x="0" y="172010"/>
                      <a:pt x="307043" y="0"/>
                      <a:pt x="685800" y="0"/>
                    </a:cubicBezTo>
                    <a:close/>
                  </a:path>
                </a:pathLst>
              </a:custGeom>
              <a:solidFill>
                <a:srgbClr val="0079C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flipV="1">
                <a:off x="7254531" y="3063709"/>
                <a:ext cx="1417320" cy="399275"/>
              </a:xfrm>
              <a:custGeom>
                <a:avLst/>
                <a:gdLst>
                  <a:gd name="connsiteX0" fmla="*/ 685800 w 1371600"/>
                  <a:gd name="connsiteY0" fmla="*/ 0 h 399275"/>
                  <a:gd name="connsiteX1" fmla="*/ 1371600 w 1371600"/>
                  <a:gd name="connsiteY1" fmla="*/ 384194 h 399275"/>
                  <a:gd name="connsiteX2" fmla="*/ 1368886 w 1371600"/>
                  <a:gd name="connsiteY2" fmla="*/ 399275 h 399275"/>
                  <a:gd name="connsiteX3" fmla="*/ 2714 w 1371600"/>
                  <a:gd name="connsiteY3" fmla="*/ 399275 h 399275"/>
                  <a:gd name="connsiteX4" fmla="*/ 0 w 1371600"/>
                  <a:gd name="connsiteY4" fmla="*/ 384194 h 399275"/>
                  <a:gd name="connsiteX5" fmla="*/ 685800 w 1371600"/>
                  <a:gd name="connsiteY5" fmla="*/ 0 h 39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1600" h="399275">
                    <a:moveTo>
                      <a:pt x="685800" y="0"/>
                    </a:moveTo>
                    <a:cubicBezTo>
                      <a:pt x="1064557" y="0"/>
                      <a:pt x="1371600" y="172010"/>
                      <a:pt x="1371600" y="384194"/>
                    </a:cubicBezTo>
                    <a:lnTo>
                      <a:pt x="1368886" y="399275"/>
                    </a:lnTo>
                    <a:lnTo>
                      <a:pt x="2714" y="399275"/>
                    </a:lnTo>
                    <a:lnTo>
                      <a:pt x="0" y="384194"/>
                    </a:lnTo>
                    <a:cubicBezTo>
                      <a:pt x="0" y="172010"/>
                      <a:pt x="307043" y="0"/>
                      <a:pt x="685800" y="0"/>
                    </a:cubicBezTo>
                    <a:close/>
                  </a:path>
                </a:pathLst>
              </a:custGeom>
              <a:solidFill>
                <a:srgbClr val="0079C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 name="TextBox 14"/>
          <p:cNvSpPr txBox="1"/>
          <p:nvPr/>
        </p:nvSpPr>
        <p:spPr>
          <a:xfrm>
            <a:off x="524351" y="1270418"/>
            <a:ext cx="5893320" cy="1246763"/>
          </a:xfrm>
          <a:prstGeom prst="roundRect">
            <a:avLst>
              <a:gd name="adj" fmla="val 7814"/>
            </a:avLst>
          </a:prstGeom>
          <a:solidFill>
            <a:schemeClr val="bg1">
              <a:lumMod val="95000"/>
            </a:schemeClr>
          </a:solidFill>
        </p:spPr>
        <p:txBody>
          <a:bodyPr wrap="square" rtlCol="0">
            <a:spAutoFit/>
          </a:bodyPr>
          <a:lstStyle/>
          <a:p>
            <a:pPr marL="0" lvl="1"/>
            <a:r>
              <a:rPr lang="en-US" b="1" i="1" dirty="0" smtClean="0">
                <a:solidFill>
                  <a:schemeClr val="accent1"/>
                </a:solidFill>
              </a:rPr>
              <a:t>Leverage a defined and repeatable process to startup complex Initiatives. Promote a successful </a:t>
            </a:r>
            <a:r>
              <a:rPr lang="en-US" b="1" i="1" dirty="0">
                <a:solidFill>
                  <a:schemeClr val="accent1"/>
                </a:solidFill>
              </a:rPr>
              <a:t>Execution by </a:t>
            </a:r>
            <a:r>
              <a:rPr lang="en-US" b="1" i="1" dirty="0" smtClean="0">
                <a:solidFill>
                  <a:schemeClr val="accent1"/>
                </a:solidFill>
              </a:rPr>
              <a:t>developing </a:t>
            </a:r>
            <a:r>
              <a:rPr lang="en-US" b="1" i="1" dirty="0">
                <a:solidFill>
                  <a:schemeClr val="accent1"/>
                </a:solidFill>
              </a:rPr>
              <a:t>a shared understanding of </a:t>
            </a:r>
            <a:r>
              <a:rPr lang="en-US" b="1" i="1" dirty="0" smtClean="0">
                <a:solidFill>
                  <a:schemeClr val="accent1"/>
                </a:solidFill>
              </a:rPr>
              <a:t>the new work and engaging all impacted areas. </a:t>
            </a:r>
            <a:endParaRPr lang="en-US" i="1" dirty="0">
              <a:solidFill>
                <a:schemeClr val="accent1"/>
              </a:solidFill>
            </a:endParaRPr>
          </a:p>
        </p:txBody>
      </p:sp>
      <p:sp>
        <p:nvSpPr>
          <p:cNvPr id="622" name="Rectangle 621"/>
          <p:cNvSpPr/>
          <p:nvPr/>
        </p:nvSpPr>
        <p:spPr>
          <a:xfrm>
            <a:off x="7151934" y="1108562"/>
            <a:ext cx="4796219" cy="1892826"/>
          </a:xfrm>
          <a:prstGeom prst="rect">
            <a:avLst/>
          </a:prstGeom>
        </p:spPr>
        <p:txBody>
          <a:bodyPr wrap="square">
            <a:spAutoFit/>
          </a:bodyPr>
          <a:lstStyle/>
          <a:p>
            <a:r>
              <a:rPr lang="en-US" b="1" dirty="0" smtClean="0">
                <a:solidFill>
                  <a:srgbClr val="0079C2"/>
                </a:solidFill>
              </a:rPr>
              <a:t>Designed to launch </a:t>
            </a:r>
            <a:r>
              <a:rPr lang="en-US" b="1" dirty="0">
                <a:solidFill>
                  <a:srgbClr val="0079C2"/>
                </a:solidFill>
              </a:rPr>
              <a:t>successful </a:t>
            </a:r>
            <a:r>
              <a:rPr lang="en-US" b="1" dirty="0" smtClean="0">
                <a:solidFill>
                  <a:srgbClr val="0079C2"/>
                </a:solidFill>
              </a:rPr>
              <a:t>initiatives</a:t>
            </a:r>
            <a:endParaRPr lang="en-US" b="1" dirty="0">
              <a:solidFill>
                <a:srgbClr val="0079C2"/>
              </a:solidFill>
            </a:endParaRPr>
          </a:p>
          <a:p>
            <a:pPr marL="285750" indent="-285750">
              <a:spcBef>
                <a:spcPts val="600"/>
              </a:spcBef>
              <a:spcAft>
                <a:spcPts val="600"/>
              </a:spcAft>
              <a:buFont typeface="Arial" panose="020B0604020202020204" pitchFamily="34" charset="0"/>
              <a:buChar char="•"/>
            </a:pPr>
            <a:r>
              <a:rPr lang="en-US" sz="1400" dirty="0" smtClean="0">
                <a:solidFill>
                  <a:schemeClr val="tx1">
                    <a:lumMod val="65000"/>
                    <a:lumOff val="35000"/>
                  </a:schemeClr>
                </a:solidFill>
              </a:rPr>
              <a:t>Launch </a:t>
            </a:r>
            <a:r>
              <a:rPr lang="en-US" sz="1400" b="1" dirty="0">
                <a:solidFill>
                  <a:schemeClr val="tx1">
                    <a:lumMod val="65000"/>
                    <a:lumOff val="35000"/>
                  </a:schemeClr>
                </a:solidFill>
              </a:rPr>
              <a:t>C</a:t>
            </a:r>
            <a:r>
              <a:rPr lang="en-US" sz="1400" b="1" dirty="0" smtClean="0">
                <a:solidFill>
                  <a:schemeClr val="tx1">
                    <a:lumMod val="65000"/>
                    <a:lumOff val="35000"/>
                  </a:schemeClr>
                </a:solidFill>
              </a:rPr>
              <a:t>omplex initiatives </a:t>
            </a:r>
            <a:r>
              <a:rPr lang="en-US" sz="1400" dirty="0" smtClean="0">
                <a:solidFill>
                  <a:schemeClr val="tx1">
                    <a:lumMod val="65000"/>
                    <a:lumOff val="35000"/>
                  </a:schemeClr>
                </a:solidFill>
              </a:rPr>
              <a:t>that impact </a:t>
            </a:r>
            <a:r>
              <a:rPr lang="en-US" sz="1400" b="1" dirty="0" smtClean="0">
                <a:solidFill>
                  <a:schemeClr val="tx1">
                    <a:lumMod val="65000"/>
                    <a:lumOff val="35000"/>
                  </a:schemeClr>
                </a:solidFill>
              </a:rPr>
              <a:t>many delivery teams across Anthem.</a:t>
            </a:r>
            <a:endParaRPr lang="en-US" sz="900" b="1" dirty="0" smtClean="0">
              <a:solidFill>
                <a:schemeClr val="tx1">
                  <a:lumMod val="65000"/>
                  <a:lumOff val="35000"/>
                </a:schemeClr>
              </a:solidFill>
            </a:endParaRPr>
          </a:p>
          <a:p>
            <a:pPr marL="285750" lvl="0" indent="-285750">
              <a:spcAft>
                <a:spcPts val="600"/>
              </a:spcAft>
              <a:buFont typeface="Arial" panose="020B0604020202020204" pitchFamily="34" charset="0"/>
              <a:buChar char="•"/>
            </a:pPr>
            <a:r>
              <a:rPr lang="en-US" sz="1400" dirty="0" smtClean="0">
                <a:solidFill>
                  <a:schemeClr val="tx1">
                    <a:lumMod val="65000"/>
                    <a:lumOff val="35000"/>
                  </a:schemeClr>
                </a:solidFill>
              </a:rPr>
              <a:t>Ensure there is a </a:t>
            </a:r>
            <a:r>
              <a:rPr lang="en-US" sz="1400" b="1" dirty="0" smtClean="0">
                <a:solidFill>
                  <a:schemeClr val="tx1">
                    <a:lumMod val="65000"/>
                    <a:lumOff val="35000"/>
                  </a:schemeClr>
                </a:solidFill>
              </a:rPr>
              <a:t>clear shared vision </a:t>
            </a:r>
            <a:r>
              <a:rPr lang="en-US" sz="1400" dirty="0" smtClean="0">
                <a:solidFill>
                  <a:schemeClr val="tx1">
                    <a:lumMod val="65000"/>
                    <a:lumOff val="35000"/>
                  </a:schemeClr>
                </a:solidFill>
              </a:rPr>
              <a:t>of what execution will look like from a </a:t>
            </a:r>
            <a:r>
              <a:rPr lang="en-US" sz="1400" b="1" dirty="0" smtClean="0">
                <a:solidFill>
                  <a:schemeClr val="tx1">
                    <a:lumMod val="65000"/>
                    <a:lumOff val="35000"/>
                  </a:schemeClr>
                </a:solidFill>
              </a:rPr>
              <a:t>business and technical perspective.</a:t>
            </a:r>
          </a:p>
          <a:p>
            <a:pPr marL="285750" lvl="0" indent="-285750">
              <a:spcAft>
                <a:spcPts val="600"/>
              </a:spcAft>
              <a:buFont typeface="Arial" panose="020B0604020202020204" pitchFamily="34" charset="0"/>
              <a:buChar char="•"/>
            </a:pPr>
            <a:r>
              <a:rPr lang="en-US" sz="1400" dirty="0" smtClean="0">
                <a:solidFill>
                  <a:schemeClr val="tx1">
                    <a:lumMod val="65000"/>
                    <a:lumOff val="35000"/>
                  </a:schemeClr>
                </a:solidFill>
              </a:rPr>
              <a:t>Make sure that the areas essential to delivering the work are </a:t>
            </a:r>
            <a:r>
              <a:rPr lang="en-US" sz="1400" b="1" dirty="0" smtClean="0">
                <a:solidFill>
                  <a:schemeClr val="tx1">
                    <a:lumMod val="65000"/>
                    <a:lumOff val="35000"/>
                  </a:schemeClr>
                </a:solidFill>
              </a:rPr>
              <a:t>identified and engaged for delivery.</a:t>
            </a:r>
          </a:p>
        </p:txBody>
      </p:sp>
      <p:pic>
        <p:nvPicPr>
          <p:cNvPr id="623" name="Picture 62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86395" y="3614082"/>
            <a:ext cx="457200" cy="457200"/>
          </a:xfrm>
          <a:prstGeom prst="rect">
            <a:avLst/>
          </a:prstGeom>
        </p:spPr>
      </p:pic>
      <p:sp>
        <p:nvSpPr>
          <p:cNvPr id="624" name="Rounded Rectangle 623"/>
          <p:cNvSpPr/>
          <p:nvPr/>
        </p:nvSpPr>
        <p:spPr>
          <a:xfrm>
            <a:off x="7151935" y="3614082"/>
            <a:ext cx="4572000" cy="2128659"/>
          </a:xfrm>
          <a:prstGeom prst="roundRect">
            <a:avLst>
              <a:gd name="adj" fmla="val 2429"/>
            </a:avLst>
          </a:prstGeom>
          <a:noFill/>
        </p:spPr>
        <p:txBody>
          <a:bodyPr wrap="square">
            <a:spAutoFit/>
          </a:bodyPr>
          <a:lstStyle/>
          <a:p>
            <a:r>
              <a:rPr lang="en-US" b="1" dirty="0" smtClean="0">
                <a:solidFill>
                  <a:srgbClr val="0079C2"/>
                </a:solidFill>
              </a:rPr>
              <a:t>Ensure standard practices are in place</a:t>
            </a:r>
            <a:endParaRPr lang="en-US" b="1" dirty="0">
              <a:solidFill>
                <a:srgbClr val="0079C2"/>
              </a:solidFill>
            </a:endParaRPr>
          </a:p>
          <a:p>
            <a:pPr marL="285750" indent="-285750">
              <a:spcBef>
                <a:spcPts val="600"/>
              </a:spcBef>
              <a:spcAft>
                <a:spcPts val="600"/>
              </a:spcAft>
              <a:buFont typeface="Arial" panose="020B0604020202020204" pitchFamily="34" charset="0"/>
              <a:buChar char="•"/>
            </a:pPr>
            <a:r>
              <a:rPr lang="en-US" sz="1400" dirty="0" smtClean="0">
                <a:solidFill>
                  <a:schemeClr val="tx1">
                    <a:lumMod val="65000"/>
                    <a:lumOff val="35000"/>
                  </a:schemeClr>
                </a:solidFill>
              </a:rPr>
              <a:t>Help the Initiatives </a:t>
            </a:r>
            <a:r>
              <a:rPr lang="en-US" sz="1400" b="1" dirty="0" smtClean="0">
                <a:solidFill>
                  <a:schemeClr val="tx1">
                    <a:lumMod val="65000"/>
                    <a:lumOff val="35000"/>
                  </a:schemeClr>
                </a:solidFill>
              </a:rPr>
              <a:t>flow from Wave to Central Work Intake to the IT Teams</a:t>
            </a:r>
            <a:r>
              <a:rPr lang="en-US" sz="1400" dirty="0" smtClean="0">
                <a:solidFill>
                  <a:schemeClr val="tx1">
                    <a:lumMod val="65000"/>
                    <a:lumOff val="35000"/>
                  </a:schemeClr>
                </a:solidFill>
              </a:rPr>
              <a:t> executing the work.</a:t>
            </a:r>
            <a:endParaRPr lang="en-US" sz="900" dirty="0" smtClean="0">
              <a:solidFill>
                <a:schemeClr val="tx1">
                  <a:lumMod val="65000"/>
                  <a:lumOff val="35000"/>
                </a:schemeClr>
              </a:solidFill>
            </a:endParaRPr>
          </a:p>
          <a:p>
            <a:pPr marL="285750" indent="-285750">
              <a:spcAft>
                <a:spcPts val="600"/>
              </a:spcAft>
              <a:buFont typeface="Arial" panose="020B0604020202020204" pitchFamily="34" charset="0"/>
              <a:buChar char="•"/>
            </a:pPr>
            <a:r>
              <a:rPr lang="en-US" sz="1400" dirty="0" smtClean="0">
                <a:solidFill>
                  <a:schemeClr val="tx1">
                    <a:lumMod val="65000"/>
                    <a:lumOff val="35000"/>
                  </a:schemeClr>
                </a:solidFill>
              </a:rPr>
              <a:t>Set up </a:t>
            </a:r>
            <a:r>
              <a:rPr lang="en-US" sz="1400" b="1" dirty="0" smtClean="0">
                <a:solidFill>
                  <a:schemeClr val="tx1">
                    <a:lumMod val="65000"/>
                    <a:lumOff val="35000"/>
                  </a:schemeClr>
                </a:solidFill>
              </a:rPr>
              <a:t>standard artifacts and repositories</a:t>
            </a:r>
            <a:r>
              <a:rPr lang="en-US" sz="1400" dirty="0" smtClean="0">
                <a:solidFill>
                  <a:schemeClr val="tx1">
                    <a:lumMod val="65000"/>
                    <a:lumOff val="35000"/>
                  </a:schemeClr>
                </a:solidFill>
              </a:rPr>
              <a:t> such as APM and JIRA.</a:t>
            </a:r>
            <a:endParaRPr lang="en-US" sz="900" dirty="0" smtClean="0">
              <a:solidFill>
                <a:schemeClr val="tx1">
                  <a:lumMod val="65000"/>
                  <a:lumOff val="35000"/>
                </a:schemeClr>
              </a:solidFill>
            </a:endParaRPr>
          </a:p>
          <a:p>
            <a:pPr marL="285750" indent="-285750">
              <a:buFont typeface="Arial" panose="020B0604020202020204" pitchFamily="34" charset="0"/>
              <a:buChar char="•"/>
            </a:pPr>
            <a:r>
              <a:rPr lang="en-US" sz="1400" dirty="0" smtClean="0">
                <a:solidFill>
                  <a:schemeClr val="tx1">
                    <a:lumMod val="65000"/>
                    <a:lumOff val="35000"/>
                  </a:schemeClr>
                </a:solidFill>
              </a:rPr>
              <a:t>Our </a:t>
            </a:r>
            <a:r>
              <a:rPr lang="en-US" sz="1400" b="1" dirty="0" smtClean="0">
                <a:solidFill>
                  <a:schemeClr val="tx1">
                    <a:lumMod val="65000"/>
                    <a:lumOff val="35000"/>
                  </a:schemeClr>
                </a:solidFill>
              </a:rPr>
              <a:t>standardized deliverables</a:t>
            </a:r>
            <a:r>
              <a:rPr lang="en-US" sz="1400" dirty="0" smtClean="0">
                <a:solidFill>
                  <a:schemeClr val="tx1">
                    <a:lumMod val="65000"/>
                    <a:lumOff val="35000"/>
                  </a:schemeClr>
                </a:solidFill>
              </a:rPr>
              <a:t>, such as Capabilities/Epics and Solution Architecture Documents, </a:t>
            </a:r>
            <a:r>
              <a:rPr lang="en-US" sz="1400" b="1" dirty="0" smtClean="0">
                <a:solidFill>
                  <a:schemeClr val="tx1">
                    <a:lumMod val="65000"/>
                    <a:lumOff val="35000"/>
                  </a:schemeClr>
                </a:solidFill>
              </a:rPr>
              <a:t>can be utilized by Agile &amp; </a:t>
            </a:r>
            <a:r>
              <a:rPr lang="en-US" sz="1400" b="1" dirty="0">
                <a:solidFill>
                  <a:schemeClr val="tx1">
                    <a:lumMod val="65000"/>
                    <a:lumOff val="35000"/>
                  </a:schemeClr>
                </a:solidFill>
              </a:rPr>
              <a:t>t</a:t>
            </a:r>
            <a:r>
              <a:rPr lang="en-US" sz="1400" b="1" dirty="0" smtClean="0">
                <a:solidFill>
                  <a:schemeClr val="tx1">
                    <a:lumMod val="65000"/>
                    <a:lumOff val="35000"/>
                  </a:schemeClr>
                </a:solidFill>
              </a:rPr>
              <a:t>raditional teams</a:t>
            </a:r>
            <a:r>
              <a:rPr lang="en-US" sz="1400" dirty="0" smtClean="0">
                <a:solidFill>
                  <a:schemeClr val="tx1">
                    <a:lumMod val="65000"/>
                    <a:lumOff val="35000"/>
                  </a:schemeClr>
                </a:solidFill>
              </a:rPr>
              <a:t>.</a:t>
            </a:r>
            <a:endParaRPr lang="en-US" sz="1400" dirty="0">
              <a:solidFill>
                <a:schemeClr val="tx1">
                  <a:lumMod val="65000"/>
                  <a:lumOff val="35000"/>
                </a:schemeClr>
              </a:solidFill>
            </a:endParaRPr>
          </a:p>
        </p:txBody>
      </p:sp>
      <p:cxnSp>
        <p:nvCxnSpPr>
          <p:cNvPr id="18" name="Straight Connector 17"/>
          <p:cNvCxnSpPr/>
          <p:nvPr/>
        </p:nvCxnSpPr>
        <p:spPr>
          <a:xfrm>
            <a:off x="7111574" y="1108562"/>
            <a:ext cx="0" cy="2286000"/>
          </a:xfrm>
          <a:prstGeom prst="line">
            <a:avLst/>
          </a:prstGeom>
          <a:ln>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111574" y="3614082"/>
            <a:ext cx="0" cy="2103120"/>
          </a:xfrm>
          <a:prstGeom prst="line">
            <a:avLst/>
          </a:prstGeom>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a:clrChange>
              <a:clrFrom>
                <a:srgbClr val="EFF6F9"/>
              </a:clrFrom>
              <a:clrTo>
                <a:srgbClr val="EFF6F9">
                  <a:alpha val="0"/>
                </a:srgbClr>
              </a:clrTo>
            </a:clrChange>
            <a:extLst>
              <a:ext uri="{28A0092B-C50C-407E-A947-70E740481C1C}">
                <a14:useLocalDpi xmlns:a14="http://schemas.microsoft.com/office/drawing/2010/main" val="0"/>
              </a:ext>
            </a:extLst>
          </a:blip>
          <a:stretch>
            <a:fillRect/>
          </a:stretch>
        </p:blipFill>
        <p:spPr>
          <a:xfrm>
            <a:off x="6631188" y="1108562"/>
            <a:ext cx="420622" cy="574183"/>
          </a:xfrm>
          <a:prstGeom prst="rect">
            <a:avLst/>
          </a:prstGeom>
        </p:spPr>
      </p:pic>
    </p:spTree>
    <p:extLst>
      <p:ext uri="{BB962C8B-B14F-4D97-AF65-F5344CB8AC3E}">
        <p14:creationId xmlns:p14="http://schemas.microsoft.com/office/powerpoint/2010/main" val="2172962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solidFill>
                  <a:schemeClr val="bg1"/>
                </a:solidFill>
              </a:rPr>
              <a:pPr/>
              <a:t>18</a:t>
            </a:fld>
            <a:endParaRPr lang="en-US">
              <a:solidFill>
                <a:schemeClr val="bg1"/>
              </a:solidFill>
            </a:endParaRPr>
          </a:p>
        </p:txBody>
      </p:sp>
      <p:sp>
        <p:nvSpPr>
          <p:cNvPr id="3" name="Title 2"/>
          <p:cNvSpPr>
            <a:spLocks noGrp="1"/>
          </p:cNvSpPr>
          <p:nvPr>
            <p:ph type="title"/>
          </p:nvPr>
        </p:nvSpPr>
        <p:spPr>
          <a:xfrm>
            <a:off x="529029" y="274638"/>
            <a:ext cx="11141349" cy="996950"/>
          </a:xfrm>
        </p:spPr>
        <p:txBody>
          <a:bodyPr/>
          <a:lstStyle/>
          <a:p>
            <a:r>
              <a:rPr lang="en-US" dirty="0" smtClean="0"/>
              <a:t>Initiation Deliverables Support Execution </a:t>
            </a:r>
            <a:endParaRPr lang="en-US"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7878" y="2353086"/>
            <a:ext cx="1702526" cy="155448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9097" y="2490246"/>
            <a:ext cx="1597993" cy="128016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60615" y="2444526"/>
            <a:ext cx="1897694" cy="137160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17796" y="2490246"/>
            <a:ext cx="1653540" cy="1280160"/>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322" y="2581686"/>
            <a:ext cx="1156062" cy="1097280"/>
          </a:xfrm>
          <a:prstGeom prst="rect">
            <a:avLst/>
          </a:prstGeom>
        </p:spPr>
      </p:pic>
      <p:cxnSp>
        <p:nvCxnSpPr>
          <p:cNvPr id="13" name="Straight Connector 12"/>
          <p:cNvCxnSpPr/>
          <p:nvPr/>
        </p:nvCxnSpPr>
        <p:spPr>
          <a:xfrm>
            <a:off x="529029" y="1474305"/>
            <a:ext cx="3566160" cy="0"/>
          </a:xfrm>
          <a:prstGeom prst="line">
            <a:avLst/>
          </a:prstGeom>
          <a:noFill/>
          <a:ln w="19050" cap="flat" cmpd="sng" algn="ctr">
            <a:solidFill>
              <a:schemeClr val="tx1">
                <a:lumMod val="65000"/>
                <a:lumOff val="35000"/>
              </a:schemeClr>
            </a:solidFill>
            <a:prstDash val="solid"/>
            <a:headEnd type="oval"/>
            <a:tailEnd type="oval"/>
          </a:ln>
          <a:effectLst/>
        </p:spPr>
      </p:cxnSp>
      <p:sp>
        <p:nvSpPr>
          <p:cNvPr id="14" name="Rectangle 13"/>
          <p:cNvSpPr/>
          <p:nvPr/>
        </p:nvSpPr>
        <p:spPr>
          <a:xfrm>
            <a:off x="1776706" y="1280661"/>
            <a:ext cx="1070806" cy="338554"/>
          </a:xfrm>
          <a:prstGeom prst="rect">
            <a:avLst/>
          </a:prstGeom>
          <a:solidFill>
            <a:srgbClr val="FFFFFF"/>
          </a:solidFill>
        </p:spPr>
        <p:txBody>
          <a:bodyPr wrap="non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dirty="0" smtClean="0">
                <a:ln>
                  <a:noFill/>
                </a:ln>
                <a:solidFill>
                  <a:schemeClr val="tx1">
                    <a:lumMod val="65000"/>
                    <a:lumOff val="35000"/>
                  </a:schemeClr>
                </a:solidFill>
                <a:effectLst/>
                <a:uLnTx/>
                <a:uFillTx/>
              </a:rPr>
              <a:t>Initiation</a:t>
            </a:r>
          </a:p>
        </p:txBody>
      </p:sp>
      <p:cxnSp>
        <p:nvCxnSpPr>
          <p:cNvPr id="15" name="Straight Connector 14"/>
          <p:cNvCxnSpPr/>
          <p:nvPr/>
        </p:nvCxnSpPr>
        <p:spPr>
          <a:xfrm>
            <a:off x="5296842" y="1474305"/>
            <a:ext cx="5943600" cy="0"/>
          </a:xfrm>
          <a:prstGeom prst="line">
            <a:avLst/>
          </a:prstGeom>
          <a:noFill/>
          <a:ln w="19050" cap="flat" cmpd="sng" algn="ctr">
            <a:solidFill>
              <a:schemeClr val="tx1">
                <a:lumMod val="65000"/>
                <a:lumOff val="35000"/>
              </a:schemeClr>
            </a:solidFill>
            <a:prstDash val="solid"/>
            <a:headEnd type="oval"/>
            <a:tailEnd type="oval"/>
          </a:ln>
          <a:effectLst/>
        </p:spPr>
      </p:cxnSp>
      <p:sp>
        <p:nvSpPr>
          <p:cNvPr id="16" name="Rectangle 15"/>
          <p:cNvSpPr/>
          <p:nvPr/>
        </p:nvSpPr>
        <p:spPr>
          <a:xfrm>
            <a:off x="7177799" y="1280661"/>
            <a:ext cx="2181687" cy="338554"/>
          </a:xfrm>
          <a:prstGeom prst="rect">
            <a:avLst/>
          </a:prstGeom>
          <a:solidFill>
            <a:srgbClr val="FFFFFF"/>
          </a:solidFill>
        </p:spPr>
        <p:txBody>
          <a:bodyPr wrap="non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dirty="0" smtClean="0">
                <a:ln>
                  <a:noFill/>
                </a:ln>
                <a:solidFill>
                  <a:schemeClr val="tx1">
                    <a:lumMod val="65000"/>
                    <a:lumOff val="35000"/>
                  </a:schemeClr>
                </a:solidFill>
                <a:effectLst/>
                <a:uLnTx/>
                <a:uFillTx/>
              </a:rPr>
              <a:t>Execution</a:t>
            </a:r>
            <a:r>
              <a:rPr lang="en-US" sz="2200" b="1" kern="0" noProof="0" dirty="0" smtClean="0">
                <a:solidFill>
                  <a:schemeClr val="tx1">
                    <a:lumMod val="65000"/>
                    <a:lumOff val="35000"/>
                  </a:schemeClr>
                </a:solidFill>
              </a:rPr>
              <a:t> Delivery</a:t>
            </a:r>
            <a:endParaRPr kumimoji="0" lang="en-US" sz="2200" b="1" i="0" u="none" strike="noStrike" kern="0" cap="none" spc="0" normalizeH="0" baseline="0" noProof="0" dirty="0" smtClean="0">
              <a:ln>
                <a:noFill/>
              </a:ln>
              <a:solidFill>
                <a:schemeClr val="tx1">
                  <a:lumMod val="65000"/>
                  <a:lumOff val="35000"/>
                </a:schemeClr>
              </a:solidFill>
              <a:effectLst/>
              <a:uLnTx/>
              <a:uFillTx/>
            </a:endParaRPr>
          </a:p>
        </p:txBody>
      </p:sp>
      <p:sp>
        <p:nvSpPr>
          <p:cNvPr id="18" name="TextBox 17"/>
          <p:cNvSpPr txBox="1"/>
          <p:nvPr/>
        </p:nvSpPr>
        <p:spPr>
          <a:xfrm>
            <a:off x="529029" y="3933630"/>
            <a:ext cx="4029719" cy="954107"/>
          </a:xfrm>
          <a:prstGeom prst="rect">
            <a:avLst/>
          </a:prstGeom>
          <a:noFill/>
        </p:spPr>
        <p:txBody>
          <a:bodyPr wrap="square" lIns="0" rIns="0" rtlCol="0">
            <a:spAutoFit/>
          </a:bodyPr>
          <a:lstStyle/>
          <a:p>
            <a:pPr marL="285750" indent="-285750">
              <a:buClr>
                <a:schemeClr val="tx1"/>
              </a:buClr>
              <a:buFont typeface="Arial" panose="020B0604020202020204" pitchFamily="34" charset="0"/>
              <a:buChar char="•"/>
            </a:pPr>
            <a:r>
              <a:rPr lang="en-US" sz="1400" dirty="0" smtClean="0">
                <a:solidFill>
                  <a:srgbClr val="FF0000"/>
                </a:solidFill>
              </a:rPr>
              <a:t>Shared Understanding </a:t>
            </a:r>
            <a:r>
              <a:rPr lang="en-US" sz="1400" dirty="0" smtClean="0"/>
              <a:t>of Scope   </a:t>
            </a:r>
          </a:p>
          <a:p>
            <a:pPr marL="285750" indent="-285750">
              <a:buClr>
                <a:schemeClr val="tx1"/>
              </a:buClr>
              <a:buFont typeface="Arial" panose="020B0604020202020204" pitchFamily="34" charset="0"/>
              <a:buChar char="•"/>
            </a:pPr>
            <a:r>
              <a:rPr lang="en-US" sz="1400" dirty="0">
                <a:solidFill>
                  <a:srgbClr val="FF0000"/>
                </a:solidFill>
              </a:rPr>
              <a:t>Initiative Backlog </a:t>
            </a:r>
            <a:r>
              <a:rPr lang="en-US" sz="1400" dirty="0" smtClean="0"/>
              <a:t>with starting EPICs / Capabilities </a:t>
            </a:r>
          </a:p>
          <a:p>
            <a:pPr marL="285750" indent="-285750">
              <a:buClr>
                <a:schemeClr val="tx1"/>
              </a:buClr>
              <a:buFont typeface="Arial" panose="020B0604020202020204" pitchFamily="34" charset="0"/>
              <a:buChar char="•"/>
            </a:pPr>
            <a:r>
              <a:rPr lang="en-US" sz="1400" dirty="0">
                <a:solidFill>
                  <a:srgbClr val="FF0000"/>
                </a:solidFill>
              </a:rPr>
              <a:t>Solution Design </a:t>
            </a:r>
            <a:r>
              <a:rPr lang="en-US" sz="1400" dirty="0" smtClean="0"/>
              <a:t>establishing technical approach</a:t>
            </a:r>
          </a:p>
          <a:p>
            <a:pPr marL="285750" indent="-285750">
              <a:buClr>
                <a:schemeClr val="tx1"/>
              </a:buClr>
              <a:buFont typeface="Arial" panose="020B0604020202020204" pitchFamily="34" charset="0"/>
              <a:buChar char="•"/>
            </a:pPr>
            <a:r>
              <a:rPr lang="en-US" sz="1400" dirty="0" smtClean="0">
                <a:solidFill>
                  <a:srgbClr val="FF0000"/>
                </a:solidFill>
              </a:rPr>
              <a:t>Impacted Areas </a:t>
            </a:r>
            <a:r>
              <a:rPr lang="en-US" sz="1400" dirty="0"/>
              <a:t>engaged to begin execution</a:t>
            </a:r>
          </a:p>
        </p:txBody>
      </p:sp>
      <p:sp>
        <p:nvSpPr>
          <p:cNvPr id="22" name="TextBox 21"/>
          <p:cNvSpPr txBox="1"/>
          <p:nvPr/>
        </p:nvSpPr>
        <p:spPr>
          <a:xfrm>
            <a:off x="5230892" y="3861441"/>
            <a:ext cx="2011680" cy="1692771"/>
          </a:xfrm>
          <a:prstGeom prst="rect">
            <a:avLst/>
          </a:prstGeom>
          <a:noFill/>
        </p:spPr>
        <p:txBody>
          <a:bodyPr wrap="square" lIns="0" rIns="0" rtlCol="0">
            <a:spAutoFit/>
          </a:bodyPr>
          <a:lstStyle/>
          <a:p>
            <a:pPr marL="285750" indent="-285750">
              <a:buClr>
                <a:schemeClr val="tx1"/>
              </a:buClr>
              <a:buFont typeface="Arial" panose="020B0604020202020204" pitchFamily="34" charset="0"/>
              <a:buChar char="•"/>
            </a:pPr>
            <a:r>
              <a:rPr lang="en-US" sz="1400" dirty="0" smtClean="0"/>
              <a:t>Detailed Requirements (EPICs/User Stories) </a:t>
            </a:r>
            <a:r>
              <a:rPr lang="en-US" sz="1200" i="1" dirty="0">
                <a:solidFill>
                  <a:schemeClr val="bg1">
                    <a:lumMod val="50000"/>
                  </a:schemeClr>
                </a:solidFill>
              </a:rPr>
              <a:t>based on enhancing High </a:t>
            </a:r>
            <a:r>
              <a:rPr lang="en-US" sz="1200" i="1" dirty="0" smtClean="0">
                <a:solidFill>
                  <a:schemeClr val="bg1">
                    <a:lumMod val="50000"/>
                  </a:schemeClr>
                </a:solidFill>
              </a:rPr>
              <a:t>Level Capabilities/Epics</a:t>
            </a:r>
          </a:p>
          <a:p>
            <a:pPr marL="285750" indent="-285750">
              <a:buClr>
                <a:schemeClr val="tx1"/>
              </a:buClr>
              <a:buFont typeface="Arial" panose="020B0604020202020204" pitchFamily="34" charset="0"/>
              <a:buChar char="•"/>
            </a:pPr>
            <a:r>
              <a:rPr lang="en-US" sz="1400" dirty="0" smtClean="0"/>
              <a:t>Detailed Design  </a:t>
            </a:r>
            <a:r>
              <a:rPr lang="en-US" sz="1200" i="1" dirty="0" smtClean="0">
                <a:solidFill>
                  <a:schemeClr val="bg1">
                    <a:lumMod val="50000"/>
                  </a:schemeClr>
                </a:solidFill>
              </a:rPr>
              <a:t>enhancing the initial High Level design</a:t>
            </a:r>
          </a:p>
          <a:p>
            <a:pPr marL="285750" indent="-285750">
              <a:buClr>
                <a:schemeClr val="tx1"/>
              </a:buClr>
              <a:buFont typeface="Arial" panose="020B0604020202020204" pitchFamily="34" charset="0"/>
              <a:buChar char="•"/>
            </a:pPr>
            <a:r>
              <a:rPr lang="en-US" sz="1400" dirty="0" smtClean="0"/>
              <a:t>Product Backlog</a:t>
            </a:r>
            <a:endParaRPr lang="en-US" sz="1400" dirty="0"/>
          </a:p>
        </p:txBody>
      </p:sp>
      <p:sp>
        <p:nvSpPr>
          <p:cNvPr id="23" name="TextBox 22"/>
          <p:cNvSpPr txBox="1"/>
          <p:nvPr/>
        </p:nvSpPr>
        <p:spPr>
          <a:xfrm>
            <a:off x="7368008" y="3861441"/>
            <a:ext cx="2011680" cy="954107"/>
          </a:xfrm>
          <a:prstGeom prst="rect">
            <a:avLst/>
          </a:prstGeom>
          <a:noFill/>
        </p:spPr>
        <p:txBody>
          <a:bodyPr wrap="square" lIns="0" rIns="0" rtlCol="0">
            <a:spAutoFit/>
          </a:bodyPr>
          <a:lstStyle/>
          <a:p>
            <a:pPr marL="285750" indent="-285750">
              <a:buClr>
                <a:schemeClr val="tx1"/>
              </a:buClr>
              <a:buFont typeface="Arial" panose="020B0604020202020204" pitchFamily="34" charset="0"/>
              <a:buChar char="•"/>
            </a:pPr>
            <a:r>
              <a:rPr lang="en-US" sz="1400" dirty="0" smtClean="0"/>
              <a:t>Execution/Delivery Estimation</a:t>
            </a:r>
          </a:p>
          <a:p>
            <a:pPr marL="285750" indent="-285750">
              <a:buClr>
                <a:schemeClr val="tx1"/>
              </a:buClr>
              <a:buFont typeface="Arial" panose="020B0604020202020204" pitchFamily="34" charset="0"/>
              <a:buChar char="•"/>
            </a:pPr>
            <a:r>
              <a:rPr lang="en-US" sz="1400" dirty="0" smtClean="0"/>
              <a:t>Construction &amp; Testing</a:t>
            </a:r>
          </a:p>
          <a:p>
            <a:pPr marL="285750" indent="-285750">
              <a:buClr>
                <a:schemeClr val="tx1"/>
              </a:buClr>
              <a:buFont typeface="Arial" panose="020B0604020202020204" pitchFamily="34" charset="0"/>
              <a:buChar char="•"/>
            </a:pPr>
            <a:r>
              <a:rPr lang="en-US" sz="1400" dirty="0" smtClean="0"/>
              <a:t>Sprints</a:t>
            </a:r>
            <a:endParaRPr lang="en-US" sz="1400" dirty="0"/>
          </a:p>
        </p:txBody>
      </p:sp>
      <p:sp>
        <p:nvSpPr>
          <p:cNvPr id="24" name="TextBox 23"/>
          <p:cNvSpPr txBox="1"/>
          <p:nvPr/>
        </p:nvSpPr>
        <p:spPr>
          <a:xfrm>
            <a:off x="9505124" y="3861441"/>
            <a:ext cx="2011680" cy="954107"/>
          </a:xfrm>
          <a:prstGeom prst="rect">
            <a:avLst/>
          </a:prstGeom>
          <a:noFill/>
        </p:spPr>
        <p:txBody>
          <a:bodyPr wrap="square" lIns="0" rIns="0" rtlCol="0">
            <a:spAutoFit/>
          </a:bodyPr>
          <a:lstStyle/>
          <a:p>
            <a:pPr marL="285750" indent="-285750">
              <a:buClr>
                <a:schemeClr val="tx1"/>
              </a:buClr>
              <a:buFont typeface="Arial" panose="020B0604020202020204" pitchFamily="34" charset="0"/>
              <a:buChar char="•"/>
            </a:pPr>
            <a:r>
              <a:rPr lang="en-US" sz="1400" dirty="0" smtClean="0"/>
              <a:t>Deployment / Implementation</a:t>
            </a:r>
          </a:p>
          <a:p>
            <a:pPr marL="285750" indent="-285750">
              <a:buClr>
                <a:schemeClr val="tx1"/>
              </a:buClr>
              <a:buFont typeface="Arial" panose="020B0604020202020204" pitchFamily="34" charset="0"/>
              <a:buChar char="•"/>
            </a:pPr>
            <a:r>
              <a:rPr lang="en-US" sz="1400" dirty="0" smtClean="0"/>
              <a:t>Sprint Deliverables</a:t>
            </a:r>
          </a:p>
          <a:p>
            <a:pPr marL="285750" indent="-285750">
              <a:buClr>
                <a:schemeClr val="tx1"/>
              </a:buClr>
              <a:buFont typeface="Arial" panose="020B0604020202020204" pitchFamily="34" charset="0"/>
              <a:buChar char="•"/>
            </a:pPr>
            <a:r>
              <a:rPr lang="en-US" sz="1400" dirty="0" smtClean="0"/>
              <a:t>Warranty / Closeout</a:t>
            </a:r>
            <a:endParaRPr lang="en-US" sz="1400" dirty="0"/>
          </a:p>
        </p:txBody>
      </p:sp>
      <p:sp>
        <p:nvSpPr>
          <p:cNvPr id="26" name="Left Brace 25"/>
          <p:cNvSpPr/>
          <p:nvPr/>
        </p:nvSpPr>
        <p:spPr>
          <a:xfrm rot="16200000">
            <a:off x="2220670" y="3192233"/>
            <a:ext cx="182880" cy="3566160"/>
          </a:xfrm>
          <a:prstGeom prst="leftBrace">
            <a:avLst/>
          </a:prstGeom>
          <a:noFill/>
          <a:ln w="9525" cap="flat" cmpd="sng" algn="ctr">
            <a:solidFill>
              <a:srgbClr val="5B677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5B6770"/>
              </a:solidFill>
              <a:effectLst/>
              <a:uLnTx/>
              <a:uFillTx/>
              <a:latin typeface="Calibri"/>
              <a:ea typeface="+mn-ea"/>
              <a:cs typeface="+mn-cs"/>
            </a:endParaRPr>
          </a:p>
        </p:txBody>
      </p:sp>
      <p:sp>
        <p:nvSpPr>
          <p:cNvPr id="27" name="TextBox 26"/>
          <p:cNvSpPr txBox="1"/>
          <p:nvPr/>
        </p:nvSpPr>
        <p:spPr>
          <a:xfrm>
            <a:off x="666189" y="5041383"/>
            <a:ext cx="3291840" cy="461665"/>
          </a:xfrm>
          <a:prstGeom prst="rect">
            <a:avLst/>
          </a:prstGeom>
          <a:noFill/>
        </p:spPr>
        <p:txBody>
          <a:bodyPr wrap="square" rtlCol="0">
            <a:spAutoFit/>
          </a:bodyPr>
          <a:lstStyle/>
          <a:p>
            <a:pPr algn="ctr"/>
            <a:r>
              <a:rPr lang="en-US" sz="2400" b="1" dirty="0" smtClean="0">
                <a:solidFill>
                  <a:schemeClr val="accent1"/>
                </a:solidFill>
              </a:rPr>
              <a:t>“Initiative Starter Kit</a:t>
            </a:r>
            <a:r>
              <a:rPr lang="en-US" sz="2400" b="1" dirty="0">
                <a:solidFill>
                  <a:schemeClr val="accent1"/>
                </a:solidFill>
              </a:rPr>
              <a:t>”</a:t>
            </a:r>
          </a:p>
        </p:txBody>
      </p:sp>
      <p:sp>
        <p:nvSpPr>
          <p:cNvPr id="31" name="TextBox 30"/>
          <p:cNvSpPr txBox="1"/>
          <p:nvPr/>
        </p:nvSpPr>
        <p:spPr>
          <a:xfrm>
            <a:off x="5231077" y="1579577"/>
            <a:ext cx="6285727" cy="584775"/>
          </a:xfrm>
          <a:prstGeom prst="rect">
            <a:avLst/>
          </a:prstGeom>
          <a:noFill/>
        </p:spPr>
        <p:txBody>
          <a:bodyPr wrap="square" rtlCol="0">
            <a:spAutoFit/>
          </a:bodyPr>
          <a:lstStyle/>
          <a:p>
            <a:pPr marL="0" lvl="1"/>
            <a:r>
              <a:rPr lang="en-US" sz="1600" b="1" i="1" dirty="0" smtClean="0">
                <a:solidFill>
                  <a:schemeClr val="tx1">
                    <a:lumMod val="65000"/>
                    <a:lumOff val="35000"/>
                  </a:schemeClr>
                </a:solidFill>
              </a:rPr>
              <a:t>Execution builds upon the deliverables from Initiation </a:t>
            </a:r>
            <a:r>
              <a:rPr lang="en-US" sz="1600" i="1" dirty="0" smtClean="0">
                <a:solidFill>
                  <a:schemeClr val="tx1">
                    <a:lumMod val="65000"/>
                    <a:lumOff val="35000"/>
                  </a:schemeClr>
                </a:solidFill>
              </a:rPr>
              <a:t>utilizing a full team and day-to-day project management to accelerate the work further.</a:t>
            </a:r>
            <a:endParaRPr lang="en-US" sz="1600" i="1" dirty="0">
              <a:solidFill>
                <a:schemeClr val="tx1">
                  <a:lumMod val="65000"/>
                  <a:lumOff val="35000"/>
                </a:schemeClr>
              </a:solidFill>
            </a:endParaRPr>
          </a:p>
        </p:txBody>
      </p:sp>
      <p:sp>
        <p:nvSpPr>
          <p:cNvPr id="29" name="TextBox 28"/>
          <p:cNvSpPr txBox="1"/>
          <p:nvPr/>
        </p:nvSpPr>
        <p:spPr>
          <a:xfrm>
            <a:off x="477344" y="1579577"/>
            <a:ext cx="3612714" cy="830997"/>
          </a:xfrm>
          <a:prstGeom prst="rect">
            <a:avLst/>
          </a:prstGeom>
          <a:noFill/>
        </p:spPr>
        <p:txBody>
          <a:bodyPr wrap="square" rtlCol="0">
            <a:spAutoFit/>
          </a:bodyPr>
          <a:lstStyle/>
          <a:p>
            <a:pPr marL="0" lvl="1"/>
            <a:r>
              <a:rPr lang="en-US" sz="1600" b="1" i="1" dirty="0">
                <a:solidFill>
                  <a:schemeClr val="tx1">
                    <a:lumMod val="65000"/>
                    <a:lumOff val="35000"/>
                  </a:schemeClr>
                </a:solidFill>
              </a:rPr>
              <a:t>Initiation </a:t>
            </a:r>
            <a:r>
              <a:rPr lang="en-US" sz="1600" b="1" i="1" dirty="0" smtClean="0">
                <a:solidFill>
                  <a:schemeClr val="tx1">
                    <a:lumMod val="65000"/>
                    <a:lumOff val="35000"/>
                  </a:schemeClr>
                </a:solidFill>
              </a:rPr>
              <a:t>ensures foundational analysis is complete</a:t>
            </a:r>
            <a:r>
              <a:rPr lang="en-US" sz="1600" b="1" i="1" dirty="0">
                <a:solidFill>
                  <a:schemeClr val="tx1">
                    <a:lumMod val="65000"/>
                    <a:lumOff val="35000"/>
                  </a:schemeClr>
                </a:solidFill>
              </a:rPr>
              <a:t>, </a:t>
            </a:r>
            <a:r>
              <a:rPr lang="en-US" sz="1600" b="1" i="1" dirty="0" smtClean="0">
                <a:solidFill>
                  <a:schemeClr val="tx1">
                    <a:lumMod val="65000"/>
                    <a:lumOff val="35000"/>
                  </a:schemeClr>
                </a:solidFill>
              </a:rPr>
              <a:t>and Owners/Sponsors have a shared vision for successful execution.</a:t>
            </a:r>
            <a:endParaRPr lang="en-US" sz="1600" i="1" dirty="0">
              <a:solidFill>
                <a:schemeClr val="tx1">
                  <a:lumMod val="65000"/>
                  <a:lumOff val="35000"/>
                </a:schemeClr>
              </a:solidFill>
            </a:endParaRPr>
          </a:p>
        </p:txBody>
      </p:sp>
      <p:grpSp>
        <p:nvGrpSpPr>
          <p:cNvPr id="28" name="Group 27"/>
          <p:cNvGrpSpPr/>
          <p:nvPr/>
        </p:nvGrpSpPr>
        <p:grpSpPr>
          <a:xfrm>
            <a:off x="4151895" y="1506176"/>
            <a:ext cx="1015905" cy="2589934"/>
            <a:chOff x="4112139" y="2178916"/>
            <a:chExt cx="1015905" cy="2589934"/>
          </a:xfrm>
        </p:grpSpPr>
        <p:sp>
          <p:nvSpPr>
            <p:cNvPr id="30" name="Right Arrow 29"/>
            <p:cNvSpPr/>
            <p:nvPr/>
          </p:nvSpPr>
          <p:spPr>
            <a:xfrm>
              <a:off x="4134117" y="2178916"/>
              <a:ext cx="993927" cy="2589934"/>
            </a:xfrm>
            <a:prstGeom prst="rightArrow">
              <a:avLst>
                <a:gd name="adj1" fmla="val 50000"/>
                <a:gd name="adj2" fmla="val 59333"/>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i="1" dirty="0">
                <a:solidFill>
                  <a:schemeClr val="bg1"/>
                </a:solidFill>
              </a:endParaRPr>
            </a:p>
          </p:txBody>
        </p:sp>
        <p:sp>
          <p:nvSpPr>
            <p:cNvPr id="33" name="TextBox 32"/>
            <p:cNvSpPr txBox="1"/>
            <p:nvPr/>
          </p:nvSpPr>
          <p:spPr>
            <a:xfrm>
              <a:off x="4112139" y="3104551"/>
              <a:ext cx="914312" cy="692497"/>
            </a:xfrm>
            <a:prstGeom prst="rect">
              <a:avLst/>
            </a:prstGeom>
            <a:noFill/>
          </p:spPr>
          <p:txBody>
            <a:bodyPr wrap="square" rtlCol="0">
              <a:spAutoFit/>
            </a:bodyPr>
            <a:lstStyle/>
            <a:p>
              <a:pPr algn="ctr"/>
              <a:r>
                <a:rPr lang="en-US" sz="1300" b="1" i="1" dirty="0" smtClean="0">
                  <a:solidFill>
                    <a:schemeClr val="bg1"/>
                  </a:solidFill>
                </a:rPr>
                <a:t>Executive Approval to “Go”</a:t>
              </a:r>
              <a:endParaRPr lang="en-US" sz="1300" b="1" i="1" dirty="0">
                <a:solidFill>
                  <a:schemeClr val="bg1"/>
                </a:solidFill>
              </a:endParaRPr>
            </a:p>
          </p:txBody>
        </p:sp>
      </p:grpSp>
    </p:spTree>
    <p:extLst>
      <p:ext uri="{BB962C8B-B14F-4D97-AF65-F5344CB8AC3E}">
        <p14:creationId xmlns:p14="http://schemas.microsoft.com/office/powerpoint/2010/main" val="1157441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solidFill>
                  <a:schemeClr val="bg1"/>
                </a:solidFill>
              </a:rPr>
              <a:pPr/>
              <a:t>19</a:t>
            </a:fld>
            <a:endParaRPr lang="en-US" dirty="0">
              <a:solidFill>
                <a:schemeClr val="bg1"/>
              </a:solidFill>
            </a:endParaRPr>
          </a:p>
        </p:txBody>
      </p:sp>
      <p:sp>
        <p:nvSpPr>
          <p:cNvPr id="3" name="Title 2"/>
          <p:cNvSpPr>
            <a:spLocks noGrp="1"/>
          </p:cNvSpPr>
          <p:nvPr>
            <p:ph type="title"/>
          </p:nvPr>
        </p:nvSpPr>
        <p:spPr/>
        <p:txBody>
          <a:bodyPr/>
          <a:lstStyle/>
          <a:p>
            <a:r>
              <a:rPr lang="en-US" dirty="0" smtClean="0"/>
              <a:t>Initiation Service Options</a:t>
            </a:r>
            <a:endParaRPr lang="en-US"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grpSp>
        <p:nvGrpSpPr>
          <p:cNvPr id="6" name="Group 5"/>
          <p:cNvGrpSpPr/>
          <p:nvPr/>
        </p:nvGrpSpPr>
        <p:grpSpPr>
          <a:xfrm>
            <a:off x="545017" y="1220368"/>
            <a:ext cx="11024767" cy="4332404"/>
            <a:chOff x="545017" y="1246872"/>
            <a:chExt cx="11024767" cy="4332404"/>
          </a:xfrm>
        </p:grpSpPr>
        <p:sp>
          <p:nvSpPr>
            <p:cNvPr id="7" name="Rounded Rectangle 6"/>
            <p:cNvSpPr/>
            <p:nvPr/>
          </p:nvSpPr>
          <p:spPr>
            <a:xfrm>
              <a:off x="545017" y="4360724"/>
              <a:ext cx="10881360" cy="1218552"/>
            </a:xfrm>
            <a:prstGeom prst="roundRect">
              <a:avLst/>
            </a:prstGeom>
            <a:solidFill>
              <a:srgbClr val="F2F2F2"/>
            </a:solidFill>
            <a:ln w="25400" cap="flat" cmpd="sng" algn="ctr">
              <a:noFill/>
              <a:prstDash val="solid"/>
            </a:ln>
            <a:effectLst/>
          </p:spPr>
          <p:txBody>
            <a:bodyPr rot="0" spcFirstLastPara="0" vertOverflow="overflow" horzOverflow="overflow" vert="vert270" wrap="square" lIns="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kern="0" dirty="0" smtClean="0">
                  <a:latin typeface="Calibri"/>
                </a:rPr>
                <a:t>Deliverables</a:t>
              </a:r>
              <a:endParaRPr kumimoji="0" lang="en-US" sz="1200" b="1" i="0" u="none" strike="noStrike" kern="0" cap="none" spc="0" normalizeH="0" baseline="0" noProof="0" dirty="0" smtClean="0">
                <a:ln>
                  <a:noFill/>
                </a:ln>
                <a:effectLst/>
                <a:uLnTx/>
                <a:uFillTx/>
                <a:latin typeface="Calibri"/>
              </a:endParaRPr>
            </a:p>
          </p:txBody>
        </p:sp>
        <p:sp>
          <p:nvSpPr>
            <p:cNvPr id="8" name="Right Arrow 7"/>
            <p:cNvSpPr/>
            <p:nvPr/>
          </p:nvSpPr>
          <p:spPr>
            <a:xfrm rot="5400000">
              <a:off x="6791977" y="3965398"/>
              <a:ext cx="365760" cy="640080"/>
            </a:xfrm>
            <a:prstGeom prst="rightArrow">
              <a:avLst/>
            </a:prstGeom>
            <a:solidFill>
              <a:srgbClr val="D5E3EF"/>
            </a:solidFill>
            <a:ln>
              <a:noFill/>
            </a:ln>
          </p:spPr>
          <p:style>
            <a:lnRef idx="2">
              <a:schemeClr val="accent1">
                <a:shade val="50000"/>
              </a:schemeClr>
            </a:lnRef>
            <a:fillRef idx="1">
              <a:schemeClr val="accent1"/>
            </a:fillRef>
            <a:effectRef idx="0">
              <a:schemeClr val="accent1"/>
            </a:effectRef>
            <a:fontRef idx="minor">
              <a:schemeClr val="lt1"/>
            </a:fontRef>
          </p:style>
          <p:txBody>
            <a:bodyPr rIns="822960" rtlCol="0" anchor="ctr"/>
            <a:lstStyle/>
            <a:p>
              <a:pPr lvl="2" algn="r"/>
              <a:endParaRPr lang="en-US" sz="1200" b="1" i="1" dirty="0">
                <a:solidFill>
                  <a:srgbClr val="FFFFFF"/>
                </a:solidFill>
              </a:endParaRPr>
            </a:p>
          </p:txBody>
        </p:sp>
        <p:sp>
          <p:nvSpPr>
            <p:cNvPr id="9" name="Right Arrow 8"/>
            <p:cNvSpPr/>
            <p:nvPr/>
          </p:nvSpPr>
          <p:spPr>
            <a:xfrm rot="5400000">
              <a:off x="8527302" y="3965398"/>
              <a:ext cx="365760" cy="640080"/>
            </a:xfrm>
            <a:prstGeom prst="rightArrow">
              <a:avLst/>
            </a:prstGeom>
            <a:solidFill>
              <a:srgbClr val="D5E3EF"/>
            </a:solidFill>
            <a:ln>
              <a:noFill/>
            </a:ln>
          </p:spPr>
          <p:style>
            <a:lnRef idx="2">
              <a:schemeClr val="accent1">
                <a:shade val="50000"/>
              </a:schemeClr>
            </a:lnRef>
            <a:fillRef idx="1">
              <a:schemeClr val="accent1"/>
            </a:fillRef>
            <a:effectRef idx="0">
              <a:schemeClr val="accent1"/>
            </a:effectRef>
            <a:fontRef idx="minor">
              <a:schemeClr val="lt1"/>
            </a:fontRef>
          </p:style>
          <p:txBody>
            <a:bodyPr rIns="822960" rtlCol="0" anchor="ctr"/>
            <a:lstStyle/>
            <a:p>
              <a:pPr lvl="2" algn="r"/>
              <a:endParaRPr lang="en-US" sz="1200" b="1" i="1" dirty="0">
                <a:solidFill>
                  <a:srgbClr val="FFFFFF"/>
                </a:solidFill>
              </a:endParaRPr>
            </a:p>
          </p:txBody>
        </p:sp>
        <p:sp>
          <p:nvSpPr>
            <p:cNvPr id="10" name="Right Arrow 9"/>
            <p:cNvSpPr/>
            <p:nvPr/>
          </p:nvSpPr>
          <p:spPr>
            <a:xfrm rot="5400000">
              <a:off x="10289074" y="3965398"/>
              <a:ext cx="365760" cy="640080"/>
            </a:xfrm>
            <a:prstGeom prst="rightArrow">
              <a:avLst/>
            </a:prstGeom>
            <a:solidFill>
              <a:srgbClr val="D5E3EF"/>
            </a:solidFill>
            <a:ln>
              <a:noFill/>
            </a:ln>
          </p:spPr>
          <p:style>
            <a:lnRef idx="2">
              <a:schemeClr val="accent1">
                <a:shade val="50000"/>
              </a:schemeClr>
            </a:lnRef>
            <a:fillRef idx="1">
              <a:schemeClr val="accent1"/>
            </a:fillRef>
            <a:effectRef idx="0">
              <a:schemeClr val="accent1"/>
            </a:effectRef>
            <a:fontRef idx="minor">
              <a:schemeClr val="lt1"/>
            </a:fontRef>
          </p:style>
          <p:txBody>
            <a:bodyPr rIns="822960" rtlCol="0" anchor="ctr"/>
            <a:lstStyle/>
            <a:p>
              <a:pPr lvl="2" algn="r"/>
              <a:endParaRPr lang="en-US" sz="1200" b="1" i="1" dirty="0">
                <a:solidFill>
                  <a:srgbClr val="FFFFFF"/>
                </a:solidFill>
              </a:endParaRPr>
            </a:p>
          </p:txBody>
        </p:sp>
        <p:sp>
          <p:nvSpPr>
            <p:cNvPr id="11" name="Right Arrow 10"/>
            <p:cNvSpPr/>
            <p:nvPr/>
          </p:nvSpPr>
          <p:spPr>
            <a:xfrm rot="5400000">
              <a:off x="4992833" y="3965398"/>
              <a:ext cx="365760" cy="640080"/>
            </a:xfrm>
            <a:prstGeom prst="rightArrow">
              <a:avLst/>
            </a:prstGeom>
            <a:solidFill>
              <a:srgbClr val="D5E3EF"/>
            </a:solidFill>
            <a:ln>
              <a:noFill/>
            </a:ln>
          </p:spPr>
          <p:style>
            <a:lnRef idx="2">
              <a:schemeClr val="accent1">
                <a:shade val="50000"/>
              </a:schemeClr>
            </a:lnRef>
            <a:fillRef idx="1">
              <a:schemeClr val="accent1"/>
            </a:fillRef>
            <a:effectRef idx="0">
              <a:schemeClr val="accent1"/>
            </a:effectRef>
            <a:fontRef idx="minor">
              <a:schemeClr val="lt1"/>
            </a:fontRef>
          </p:style>
          <p:txBody>
            <a:bodyPr rIns="822960" rtlCol="0" anchor="ctr"/>
            <a:lstStyle/>
            <a:p>
              <a:pPr lvl="2" algn="r"/>
              <a:endParaRPr lang="en-US" sz="1200" b="1" i="1" dirty="0">
                <a:solidFill>
                  <a:srgbClr val="FFFFFF"/>
                </a:solidFill>
              </a:endParaRPr>
            </a:p>
          </p:txBody>
        </p:sp>
        <p:sp>
          <p:nvSpPr>
            <p:cNvPr id="12" name="Right Arrow 11"/>
            <p:cNvSpPr/>
            <p:nvPr/>
          </p:nvSpPr>
          <p:spPr>
            <a:xfrm rot="5400000">
              <a:off x="3240297" y="3965398"/>
              <a:ext cx="365760" cy="640080"/>
            </a:xfrm>
            <a:prstGeom prst="rightArrow">
              <a:avLst/>
            </a:prstGeom>
            <a:solidFill>
              <a:srgbClr val="D5E3EF"/>
            </a:solidFill>
            <a:ln>
              <a:noFill/>
            </a:ln>
          </p:spPr>
          <p:style>
            <a:lnRef idx="2">
              <a:schemeClr val="accent1">
                <a:shade val="50000"/>
              </a:schemeClr>
            </a:lnRef>
            <a:fillRef idx="1">
              <a:schemeClr val="accent1"/>
            </a:fillRef>
            <a:effectRef idx="0">
              <a:schemeClr val="accent1"/>
            </a:effectRef>
            <a:fontRef idx="minor">
              <a:schemeClr val="lt1"/>
            </a:fontRef>
          </p:style>
          <p:txBody>
            <a:bodyPr rIns="822960" rtlCol="0" anchor="ctr"/>
            <a:lstStyle/>
            <a:p>
              <a:pPr lvl="2" algn="r"/>
              <a:endParaRPr lang="en-US" sz="1200" b="1" i="1" dirty="0">
                <a:solidFill>
                  <a:srgbClr val="FFFFFF"/>
                </a:solidFill>
              </a:endParaRPr>
            </a:p>
          </p:txBody>
        </p:sp>
        <p:sp>
          <p:nvSpPr>
            <p:cNvPr id="13" name="Right Arrow 12"/>
            <p:cNvSpPr/>
            <p:nvPr/>
          </p:nvSpPr>
          <p:spPr>
            <a:xfrm rot="5400000">
              <a:off x="1501080" y="3965398"/>
              <a:ext cx="365760" cy="640080"/>
            </a:xfrm>
            <a:prstGeom prst="rightArrow">
              <a:avLst/>
            </a:prstGeom>
            <a:solidFill>
              <a:srgbClr val="D5E3EF"/>
            </a:solidFill>
            <a:ln>
              <a:noFill/>
            </a:ln>
          </p:spPr>
          <p:style>
            <a:lnRef idx="2">
              <a:schemeClr val="accent1">
                <a:shade val="50000"/>
              </a:schemeClr>
            </a:lnRef>
            <a:fillRef idx="1">
              <a:schemeClr val="accent1"/>
            </a:fillRef>
            <a:effectRef idx="0">
              <a:schemeClr val="accent1"/>
            </a:effectRef>
            <a:fontRef idx="minor">
              <a:schemeClr val="lt1"/>
            </a:fontRef>
          </p:style>
          <p:txBody>
            <a:bodyPr rIns="822960" rtlCol="0" anchor="ctr"/>
            <a:lstStyle/>
            <a:p>
              <a:pPr lvl="2" algn="r"/>
              <a:endParaRPr lang="en-US" sz="1200" b="1" i="1" dirty="0">
                <a:solidFill>
                  <a:srgbClr val="FFFFFF"/>
                </a:solidFill>
              </a:endParaRPr>
            </a:p>
          </p:txBody>
        </p:sp>
        <p:sp>
          <p:nvSpPr>
            <p:cNvPr id="14" name="Rounded Rectangle 13"/>
            <p:cNvSpPr/>
            <p:nvPr/>
          </p:nvSpPr>
          <p:spPr>
            <a:xfrm>
              <a:off x="837393" y="4492596"/>
              <a:ext cx="1645920" cy="919682"/>
            </a:xfrm>
            <a:prstGeom prst="roundRect">
              <a:avLst/>
            </a:prstGeom>
            <a:solidFill>
              <a:schemeClr val="bg1"/>
            </a:solidFill>
            <a:ln w="12700">
              <a:solidFill>
                <a:srgbClr val="0C2577"/>
              </a:solidFill>
            </a:ln>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t"/>
            <a:lstStyle/>
            <a:p>
              <a:pPr marL="228600" indent="-228600">
                <a:buFont typeface="+mj-lt"/>
                <a:buAutoNum type="arabicPeriod"/>
              </a:pPr>
              <a:r>
                <a:rPr lang="en-US" sz="1100" dirty="0" smtClean="0">
                  <a:solidFill>
                    <a:srgbClr val="002060"/>
                  </a:solidFill>
                  <a:cs typeface="Arial"/>
                </a:rPr>
                <a:t>Identify </a:t>
              </a:r>
              <a:r>
                <a:rPr lang="en-US" sz="1100" dirty="0">
                  <a:solidFill>
                    <a:srgbClr val="002060"/>
                  </a:solidFill>
                  <a:cs typeface="Arial"/>
                </a:rPr>
                <a:t>Core Team </a:t>
              </a:r>
              <a:r>
                <a:rPr lang="en-US" sz="1100" dirty="0" smtClean="0">
                  <a:solidFill>
                    <a:srgbClr val="002060"/>
                  </a:solidFill>
                  <a:cs typeface="Arial"/>
                </a:rPr>
                <a:t>Participants</a:t>
              </a:r>
            </a:p>
            <a:p>
              <a:pPr marL="228600" indent="-228600">
                <a:buFont typeface="+mj-lt"/>
                <a:buAutoNum type="arabicPeriod"/>
              </a:pPr>
              <a:r>
                <a:rPr lang="en-US" sz="1100" dirty="0" smtClean="0">
                  <a:solidFill>
                    <a:srgbClr val="002060"/>
                  </a:solidFill>
                  <a:cs typeface="Arial"/>
                </a:rPr>
                <a:t>Get </a:t>
              </a:r>
              <a:r>
                <a:rPr lang="en-US" sz="1100" dirty="0">
                  <a:solidFill>
                    <a:srgbClr val="002060"/>
                  </a:solidFill>
                  <a:cs typeface="Arial"/>
                </a:rPr>
                <a:t>to </a:t>
              </a:r>
              <a:r>
                <a:rPr lang="en-US" sz="1100" dirty="0" smtClean="0">
                  <a:solidFill>
                    <a:srgbClr val="002060"/>
                  </a:solidFill>
                  <a:cs typeface="Arial"/>
                </a:rPr>
                <a:t>Execution Plan</a:t>
              </a:r>
            </a:p>
            <a:p>
              <a:pPr marL="228600" indent="-228600">
                <a:buFont typeface="+mj-lt"/>
                <a:buAutoNum type="arabicPeriod"/>
              </a:pPr>
              <a:r>
                <a:rPr lang="en-US" sz="1100" dirty="0" smtClean="0">
                  <a:solidFill>
                    <a:srgbClr val="002060"/>
                  </a:solidFill>
                  <a:cs typeface="Arial"/>
                </a:rPr>
                <a:t>Define </a:t>
              </a:r>
              <a:r>
                <a:rPr lang="en-US" sz="1100" dirty="0">
                  <a:solidFill>
                    <a:srgbClr val="002060"/>
                  </a:solidFill>
                  <a:cs typeface="Arial"/>
                </a:rPr>
                <a:t>Targeted </a:t>
              </a:r>
              <a:r>
                <a:rPr lang="en-US" sz="1100" dirty="0" smtClean="0">
                  <a:solidFill>
                    <a:srgbClr val="002060"/>
                  </a:solidFill>
                  <a:cs typeface="Arial"/>
                </a:rPr>
                <a:t>Milestones</a:t>
              </a:r>
              <a:endParaRPr lang="en-US" sz="1100" dirty="0">
                <a:solidFill>
                  <a:srgbClr val="002060"/>
                </a:solidFill>
                <a:cs typeface="Arial"/>
              </a:endParaRPr>
            </a:p>
          </p:txBody>
        </p:sp>
        <p:sp>
          <p:nvSpPr>
            <p:cNvPr id="15" name="Rounded Rectangle 14"/>
            <p:cNvSpPr/>
            <p:nvPr/>
          </p:nvSpPr>
          <p:spPr>
            <a:xfrm>
              <a:off x="2600217" y="4492596"/>
              <a:ext cx="1645920" cy="919682"/>
            </a:xfrm>
            <a:prstGeom prst="roundRect">
              <a:avLst/>
            </a:prstGeom>
            <a:solidFill>
              <a:schemeClr val="bg1"/>
            </a:solidFill>
            <a:ln w="12700">
              <a:solidFill>
                <a:srgbClr val="0C2577"/>
              </a:solidFill>
            </a:ln>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t"/>
            <a:lstStyle/>
            <a:p>
              <a:pPr marL="228600" indent="-228600" defTabSz="914400">
                <a:buFont typeface="+mj-lt"/>
                <a:buAutoNum type="arabicPeriod"/>
              </a:pPr>
              <a:r>
                <a:rPr lang="en-US" sz="1100" dirty="0">
                  <a:solidFill>
                    <a:srgbClr val="002060"/>
                  </a:solidFill>
                  <a:cs typeface="Arial"/>
                </a:rPr>
                <a:t>Refined </a:t>
              </a:r>
              <a:r>
                <a:rPr lang="en-US" sz="1100" dirty="0" smtClean="0">
                  <a:solidFill>
                    <a:srgbClr val="002060"/>
                  </a:solidFill>
                  <a:cs typeface="Arial"/>
                </a:rPr>
                <a:t>Scope and High-Level BRD </a:t>
              </a:r>
              <a:r>
                <a:rPr lang="en-US" sz="1100" i="1" dirty="0" smtClean="0">
                  <a:solidFill>
                    <a:srgbClr val="002060"/>
                  </a:solidFill>
                  <a:cs typeface="Arial"/>
                </a:rPr>
                <a:t>(Capabilities </a:t>
              </a:r>
              <a:r>
                <a:rPr lang="en-US" sz="1100" i="1" dirty="0">
                  <a:solidFill>
                    <a:srgbClr val="002060"/>
                  </a:solidFill>
                  <a:cs typeface="Arial"/>
                </a:rPr>
                <a:t>/ EPICs</a:t>
              </a:r>
              <a:r>
                <a:rPr lang="en-US" sz="1100" i="1" dirty="0" smtClean="0">
                  <a:solidFill>
                    <a:srgbClr val="002060"/>
                  </a:solidFill>
                  <a:cs typeface="Arial"/>
                </a:rPr>
                <a:t>)</a:t>
              </a:r>
              <a:r>
                <a:rPr lang="en-US" sz="1100" dirty="0" smtClean="0">
                  <a:solidFill>
                    <a:srgbClr val="002060"/>
                  </a:solidFill>
                  <a:cs typeface="Arial"/>
                </a:rPr>
                <a:t> in the Initiation BRD Template</a:t>
              </a:r>
              <a:endParaRPr lang="en-US" sz="1100" i="1" dirty="0">
                <a:solidFill>
                  <a:srgbClr val="002060"/>
                </a:solidFill>
                <a:cs typeface="Arial"/>
              </a:endParaRPr>
            </a:p>
          </p:txBody>
        </p:sp>
        <p:sp>
          <p:nvSpPr>
            <p:cNvPr id="16" name="Rounded Rectangle 15"/>
            <p:cNvSpPr/>
            <p:nvPr/>
          </p:nvSpPr>
          <p:spPr>
            <a:xfrm>
              <a:off x="4345789" y="4492596"/>
              <a:ext cx="1645920" cy="919682"/>
            </a:xfrm>
            <a:prstGeom prst="roundRect">
              <a:avLst/>
            </a:prstGeom>
            <a:solidFill>
              <a:schemeClr val="bg1"/>
            </a:solidFill>
            <a:ln w="12700">
              <a:solidFill>
                <a:srgbClr val="0C2577"/>
              </a:solidFill>
            </a:ln>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t"/>
            <a:lstStyle/>
            <a:p>
              <a:pPr marL="228600" indent="-228600" defTabSz="914400">
                <a:buFont typeface="+mj-lt"/>
                <a:buAutoNum type="arabicPeriod"/>
              </a:pPr>
              <a:r>
                <a:rPr lang="en-US" sz="1100" dirty="0">
                  <a:solidFill>
                    <a:srgbClr val="002060"/>
                  </a:solidFill>
                  <a:cs typeface="Arial"/>
                </a:rPr>
                <a:t>Finalized </a:t>
              </a:r>
              <a:r>
                <a:rPr lang="en-US" sz="1100" dirty="0" smtClean="0">
                  <a:solidFill>
                    <a:srgbClr val="002060"/>
                  </a:solidFill>
                  <a:cs typeface="Arial"/>
                </a:rPr>
                <a:t>Scope and High-Level </a:t>
              </a:r>
              <a:r>
                <a:rPr lang="en-US" sz="1100" dirty="0">
                  <a:solidFill>
                    <a:srgbClr val="002060"/>
                  </a:solidFill>
                  <a:cs typeface="Arial"/>
                </a:rPr>
                <a:t>BRD </a:t>
              </a:r>
              <a:r>
                <a:rPr lang="en-US" sz="1100" i="1" dirty="0">
                  <a:solidFill>
                    <a:srgbClr val="002060"/>
                  </a:solidFill>
                  <a:cs typeface="Arial"/>
                </a:rPr>
                <a:t>(Capabilities / EPICs</a:t>
              </a:r>
              <a:r>
                <a:rPr lang="en-US" sz="1100" i="1" dirty="0" smtClean="0">
                  <a:solidFill>
                    <a:srgbClr val="002060"/>
                  </a:solidFill>
                  <a:cs typeface="Arial"/>
                </a:rPr>
                <a:t>)</a:t>
              </a:r>
            </a:p>
            <a:p>
              <a:pPr marL="228600" indent="-228600" defTabSz="914400">
                <a:buFont typeface="+mj-lt"/>
                <a:buAutoNum type="arabicPeriod"/>
              </a:pPr>
              <a:r>
                <a:rPr lang="en-US" sz="1100" dirty="0" smtClean="0">
                  <a:solidFill>
                    <a:srgbClr val="002060"/>
                  </a:solidFill>
                  <a:cs typeface="Arial"/>
                </a:rPr>
                <a:t>Distribute to HLBR Survey Respondents</a:t>
              </a:r>
              <a:endParaRPr lang="en-US" sz="1100" dirty="0">
                <a:solidFill>
                  <a:srgbClr val="002060"/>
                </a:solidFill>
                <a:cs typeface="Arial"/>
              </a:endParaRPr>
            </a:p>
          </p:txBody>
        </p:sp>
        <p:sp>
          <p:nvSpPr>
            <p:cNvPr id="17" name="Rounded Rectangle 16"/>
            <p:cNvSpPr/>
            <p:nvPr/>
          </p:nvSpPr>
          <p:spPr>
            <a:xfrm>
              <a:off x="6125866" y="4492596"/>
              <a:ext cx="1645920" cy="919682"/>
            </a:xfrm>
            <a:prstGeom prst="roundRect">
              <a:avLst/>
            </a:prstGeom>
            <a:solidFill>
              <a:schemeClr val="bg1"/>
            </a:solidFill>
            <a:ln w="12700">
              <a:solidFill>
                <a:srgbClr val="0C2577"/>
              </a:solidFill>
            </a:ln>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t"/>
            <a:lstStyle/>
            <a:p>
              <a:pPr marL="228600" indent="-228600" defTabSz="914400">
                <a:buFont typeface="+mj-lt"/>
                <a:buAutoNum type="arabicPeriod"/>
              </a:pPr>
              <a:r>
                <a:rPr lang="en-US" sz="1100" dirty="0">
                  <a:solidFill>
                    <a:srgbClr val="002060"/>
                  </a:solidFill>
                  <a:cs typeface="Arial"/>
                </a:rPr>
                <a:t>Identified Systems </a:t>
              </a:r>
              <a:r>
                <a:rPr lang="en-US" sz="1100" dirty="0" smtClean="0">
                  <a:solidFill>
                    <a:srgbClr val="002060"/>
                  </a:solidFill>
                  <a:cs typeface="Arial"/>
                </a:rPr>
                <a:t>List and Solution Context Diagram</a:t>
              </a:r>
              <a:endParaRPr lang="en-US" sz="1100" dirty="0">
                <a:solidFill>
                  <a:srgbClr val="002060"/>
                </a:solidFill>
                <a:cs typeface="Arial"/>
              </a:endParaRPr>
            </a:p>
          </p:txBody>
        </p:sp>
        <p:sp>
          <p:nvSpPr>
            <p:cNvPr id="18" name="Rounded Rectangle 17"/>
            <p:cNvSpPr/>
            <p:nvPr/>
          </p:nvSpPr>
          <p:spPr>
            <a:xfrm>
              <a:off x="7886489" y="4492596"/>
              <a:ext cx="1645920" cy="919682"/>
            </a:xfrm>
            <a:prstGeom prst="roundRect">
              <a:avLst/>
            </a:prstGeom>
            <a:solidFill>
              <a:schemeClr val="bg1"/>
            </a:solidFill>
            <a:ln w="12700">
              <a:solidFill>
                <a:srgbClr val="0C2577"/>
              </a:solidFill>
            </a:ln>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t"/>
            <a:lstStyle/>
            <a:p>
              <a:pPr marL="228600" indent="-228600" defTabSz="914400">
                <a:buFont typeface="+mj-lt"/>
                <a:buAutoNum type="arabicPeriod"/>
              </a:pPr>
              <a:r>
                <a:rPr lang="en-US" sz="1100" dirty="0">
                  <a:solidFill>
                    <a:srgbClr val="002060"/>
                  </a:solidFill>
                  <a:cs typeface="Arial"/>
                </a:rPr>
                <a:t>Confirmed List of Impacted Areas and Resource Managers</a:t>
              </a:r>
            </a:p>
            <a:p>
              <a:pPr marL="228600" indent="-228600" defTabSz="914400">
                <a:buFont typeface="+mj-lt"/>
                <a:buAutoNum type="arabicPeriod"/>
              </a:pPr>
              <a:r>
                <a:rPr lang="en-US" sz="1100" dirty="0">
                  <a:solidFill>
                    <a:srgbClr val="002060"/>
                  </a:solidFill>
                  <a:cs typeface="Arial"/>
                </a:rPr>
                <a:t>New T-Shirt ROM by exception only</a:t>
              </a:r>
            </a:p>
          </p:txBody>
        </p:sp>
        <p:sp>
          <p:nvSpPr>
            <p:cNvPr id="19" name="Rounded Rectangle 18"/>
            <p:cNvSpPr/>
            <p:nvPr/>
          </p:nvSpPr>
          <p:spPr>
            <a:xfrm>
              <a:off x="9652305" y="4492596"/>
              <a:ext cx="1645920" cy="919682"/>
            </a:xfrm>
            <a:prstGeom prst="roundRect">
              <a:avLst/>
            </a:prstGeom>
            <a:solidFill>
              <a:schemeClr val="bg1"/>
            </a:solidFill>
            <a:ln w="12700">
              <a:solidFill>
                <a:srgbClr val="0C2577"/>
              </a:solidFill>
            </a:ln>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t"/>
            <a:lstStyle/>
            <a:p>
              <a:pPr marL="228600" indent="-228600" defTabSz="914400">
                <a:buFont typeface="+mj-lt"/>
                <a:buAutoNum type="arabicPeriod"/>
              </a:pPr>
              <a:r>
                <a:rPr lang="en-US" sz="1100" dirty="0">
                  <a:solidFill>
                    <a:srgbClr val="002060"/>
                  </a:solidFill>
                  <a:cs typeface="Arial"/>
                </a:rPr>
                <a:t>Execution Gate Approval</a:t>
              </a:r>
            </a:p>
            <a:p>
              <a:pPr marL="228600" indent="-228600" defTabSz="914400">
                <a:buFont typeface="+mj-lt"/>
                <a:buAutoNum type="arabicPeriod"/>
              </a:pPr>
              <a:r>
                <a:rPr lang="en-US" sz="1100" dirty="0" smtClean="0">
                  <a:solidFill>
                    <a:srgbClr val="002060"/>
                  </a:solidFill>
                  <a:cs typeface="Arial"/>
                </a:rPr>
                <a:t>IT DM Transition</a:t>
              </a:r>
            </a:p>
            <a:p>
              <a:pPr marL="228600" indent="-228600" defTabSz="914400">
                <a:buFont typeface="+mj-lt"/>
                <a:buAutoNum type="arabicPeriod"/>
              </a:pPr>
              <a:r>
                <a:rPr lang="en-US" sz="1100" dirty="0" smtClean="0">
                  <a:solidFill>
                    <a:srgbClr val="002060"/>
                  </a:solidFill>
                  <a:cs typeface="Arial"/>
                </a:rPr>
                <a:t>Initial JIRA </a:t>
              </a:r>
              <a:r>
                <a:rPr lang="en-US" sz="1100" dirty="0">
                  <a:solidFill>
                    <a:srgbClr val="002060"/>
                  </a:solidFill>
                  <a:cs typeface="Arial"/>
                </a:rPr>
                <a:t>Upload</a:t>
              </a:r>
            </a:p>
          </p:txBody>
        </p:sp>
        <p:grpSp>
          <p:nvGrpSpPr>
            <p:cNvPr id="20" name="Group 19"/>
            <p:cNvGrpSpPr/>
            <p:nvPr/>
          </p:nvGrpSpPr>
          <p:grpSpPr>
            <a:xfrm>
              <a:off x="9648432" y="1246872"/>
              <a:ext cx="1921352" cy="2973580"/>
              <a:chOff x="9648432" y="468732"/>
              <a:chExt cx="1921352" cy="2973580"/>
            </a:xfrm>
          </p:grpSpPr>
          <p:cxnSp>
            <p:nvCxnSpPr>
              <p:cNvPr id="85" name="Straight Connector 84"/>
              <p:cNvCxnSpPr/>
              <p:nvPr/>
            </p:nvCxnSpPr>
            <p:spPr>
              <a:xfrm flipV="1">
                <a:off x="10465505" y="644443"/>
                <a:ext cx="0" cy="927271"/>
              </a:xfrm>
              <a:prstGeom prst="line">
                <a:avLst/>
              </a:prstGeom>
              <a:solidFill>
                <a:srgbClr val="FFF0DB"/>
              </a:solidFill>
              <a:ln w="3175">
                <a:solidFill>
                  <a:schemeClr val="bg2">
                    <a:lumMod val="65000"/>
                  </a:schemeClr>
                </a:solidFill>
              </a:ln>
              <a:effectLst>
                <a:glow rad="63500">
                  <a:schemeClr val="tx2">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grpSp>
            <p:nvGrpSpPr>
              <p:cNvPr id="86" name="Group 85"/>
              <p:cNvGrpSpPr/>
              <p:nvPr/>
            </p:nvGrpSpPr>
            <p:grpSpPr>
              <a:xfrm>
                <a:off x="9814062" y="826296"/>
                <a:ext cx="1755722" cy="1828800"/>
                <a:chOff x="9264760" y="1992946"/>
                <a:chExt cx="1755722" cy="1828800"/>
              </a:xfrm>
            </p:grpSpPr>
            <p:sp>
              <p:nvSpPr>
                <p:cNvPr id="96" name="Pentagon 95"/>
                <p:cNvSpPr/>
                <p:nvPr/>
              </p:nvSpPr>
              <p:spPr>
                <a:xfrm>
                  <a:off x="9264760" y="1992946"/>
                  <a:ext cx="1755722" cy="1828800"/>
                </a:xfrm>
                <a:prstGeom prst="homePlate">
                  <a:avLst>
                    <a:gd name="adj" fmla="val 15316"/>
                  </a:avLst>
                </a:prstGeom>
                <a:solidFill>
                  <a:srgbClr val="1B1B1B"/>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endParaRPr>
                </a:p>
              </p:txBody>
            </p:sp>
            <p:sp>
              <p:nvSpPr>
                <p:cNvPr id="97" name="TextBox 96"/>
                <p:cNvSpPr txBox="1"/>
                <p:nvPr/>
              </p:nvSpPr>
              <p:spPr>
                <a:xfrm rot="16200000">
                  <a:off x="10252141" y="2747195"/>
                  <a:ext cx="116417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latin typeface="Corbel" panose="020B0503020204020204"/>
                    </a:rPr>
                    <a:t>Execution</a:t>
                  </a:r>
                </a:p>
              </p:txBody>
            </p:sp>
          </p:grpSp>
          <p:sp>
            <p:nvSpPr>
              <p:cNvPr id="87" name="Chevron 135"/>
              <p:cNvSpPr/>
              <p:nvPr/>
            </p:nvSpPr>
            <p:spPr>
              <a:xfrm>
                <a:off x="9648888" y="468732"/>
                <a:ext cx="1646133" cy="274320"/>
              </a:xfrm>
              <a:custGeom>
                <a:avLst/>
                <a:gdLst>
                  <a:gd name="connsiteX0" fmla="*/ 0 w 1645920"/>
                  <a:gd name="connsiteY0" fmla="*/ 0 h 274320"/>
                  <a:gd name="connsiteX1" fmla="*/ 1508760 w 1645920"/>
                  <a:gd name="connsiteY1" fmla="*/ 0 h 274320"/>
                  <a:gd name="connsiteX2" fmla="*/ 1645920 w 1645920"/>
                  <a:gd name="connsiteY2" fmla="*/ 137160 h 274320"/>
                  <a:gd name="connsiteX3" fmla="*/ 1508760 w 1645920"/>
                  <a:gd name="connsiteY3" fmla="*/ 274320 h 274320"/>
                  <a:gd name="connsiteX4" fmla="*/ 0 w 1645920"/>
                  <a:gd name="connsiteY4" fmla="*/ 274320 h 274320"/>
                  <a:gd name="connsiteX5" fmla="*/ 137160 w 1645920"/>
                  <a:gd name="connsiteY5" fmla="*/ 137160 h 274320"/>
                  <a:gd name="connsiteX6" fmla="*/ 0 w 1645920"/>
                  <a:gd name="connsiteY6" fmla="*/ 0 h 274320"/>
                  <a:gd name="connsiteX0" fmla="*/ 0 w 1645920"/>
                  <a:gd name="connsiteY0" fmla="*/ 0 h 274320"/>
                  <a:gd name="connsiteX1" fmla="*/ 1644491 w 1645920"/>
                  <a:gd name="connsiteY1" fmla="*/ 2381 h 274320"/>
                  <a:gd name="connsiteX2" fmla="*/ 1645920 w 1645920"/>
                  <a:gd name="connsiteY2" fmla="*/ 137160 h 274320"/>
                  <a:gd name="connsiteX3" fmla="*/ 1508760 w 1645920"/>
                  <a:gd name="connsiteY3" fmla="*/ 274320 h 274320"/>
                  <a:gd name="connsiteX4" fmla="*/ 0 w 1645920"/>
                  <a:gd name="connsiteY4" fmla="*/ 274320 h 274320"/>
                  <a:gd name="connsiteX5" fmla="*/ 137160 w 1645920"/>
                  <a:gd name="connsiteY5" fmla="*/ 137160 h 274320"/>
                  <a:gd name="connsiteX6" fmla="*/ 0 w 1645920"/>
                  <a:gd name="connsiteY6" fmla="*/ 0 h 274320"/>
                  <a:gd name="connsiteX0" fmla="*/ 0 w 1651635"/>
                  <a:gd name="connsiteY0" fmla="*/ 0 h 274320"/>
                  <a:gd name="connsiteX1" fmla="*/ 1644491 w 1651635"/>
                  <a:gd name="connsiteY1" fmla="*/ 2381 h 274320"/>
                  <a:gd name="connsiteX2" fmla="*/ 1645920 w 1651635"/>
                  <a:gd name="connsiteY2" fmla="*/ 137160 h 274320"/>
                  <a:gd name="connsiteX3" fmla="*/ 1651635 w 1651635"/>
                  <a:gd name="connsiteY3" fmla="*/ 274320 h 274320"/>
                  <a:gd name="connsiteX4" fmla="*/ 0 w 1651635"/>
                  <a:gd name="connsiteY4" fmla="*/ 274320 h 274320"/>
                  <a:gd name="connsiteX5" fmla="*/ 137160 w 1651635"/>
                  <a:gd name="connsiteY5" fmla="*/ 137160 h 274320"/>
                  <a:gd name="connsiteX6" fmla="*/ 0 w 1651635"/>
                  <a:gd name="connsiteY6" fmla="*/ 0 h 274320"/>
                  <a:gd name="connsiteX0" fmla="*/ 0 w 1649254"/>
                  <a:gd name="connsiteY0" fmla="*/ 0 h 274320"/>
                  <a:gd name="connsiteX1" fmla="*/ 1644491 w 1649254"/>
                  <a:gd name="connsiteY1" fmla="*/ 2381 h 274320"/>
                  <a:gd name="connsiteX2" fmla="*/ 1645920 w 1649254"/>
                  <a:gd name="connsiteY2" fmla="*/ 137160 h 274320"/>
                  <a:gd name="connsiteX3" fmla="*/ 1649254 w 1649254"/>
                  <a:gd name="connsiteY3" fmla="*/ 274320 h 274320"/>
                  <a:gd name="connsiteX4" fmla="*/ 0 w 1649254"/>
                  <a:gd name="connsiteY4" fmla="*/ 274320 h 274320"/>
                  <a:gd name="connsiteX5" fmla="*/ 137160 w 1649254"/>
                  <a:gd name="connsiteY5" fmla="*/ 137160 h 274320"/>
                  <a:gd name="connsiteX6" fmla="*/ 0 w 1649254"/>
                  <a:gd name="connsiteY6" fmla="*/ 0 h 274320"/>
                  <a:gd name="connsiteX0" fmla="*/ 0 w 1646057"/>
                  <a:gd name="connsiteY0" fmla="*/ 0 h 274320"/>
                  <a:gd name="connsiteX1" fmla="*/ 1644491 w 1646057"/>
                  <a:gd name="connsiteY1" fmla="*/ 2381 h 274320"/>
                  <a:gd name="connsiteX2" fmla="*/ 1645920 w 1646057"/>
                  <a:gd name="connsiteY2" fmla="*/ 137160 h 274320"/>
                  <a:gd name="connsiteX3" fmla="*/ 1642110 w 1646057"/>
                  <a:gd name="connsiteY3" fmla="*/ 274320 h 274320"/>
                  <a:gd name="connsiteX4" fmla="*/ 0 w 1646057"/>
                  <a:gd name="connsiteY4" fmla="*/ 274320 h 274320"/>
                  <a:gd name="connsiteX5" fmla="*/ 137160 w 1646057"/>
                  <a:gd name="connsiteY5" fmla="*/ 137160 h 274320"/>
                  <a:gd name="connsiteX6" fmla="*/ 0 w 1646057"/>
                  <a:gd name="connsiteY6" fmla="*/ 0 h 274320"/>
                  <a:gd name="connsiteX0" fmla="*/ 0 w 1646872"/>
                  <a:gd name="connsiteY0" fmla="*/ 0 h 274320"/>
                  <a:gd name="connsiteX1" fmla="*/ 1644491 w 1646872"/>
                  <a:gd name="connsiteY1" fmla="*/ 2381 h 274320"/>
                  <a:gd name="connsiteX2" fmla="*/ 1645920 w 1646872"/>
                  <a:gd name="connsiteY2" fmla="*/ 137160 h 274320"/>
                  <a:gd name="connsiteX3" fmla="*/ 1646872 w 1646872"/>
                  <a:gd name="connsiteY3" fmla="*/ 274320 h 274320"/>
                  <a:gd name="connsiteX4" fmla="*/ 0 w 1646872"/>
                  <a:gd name="connsiteY4" fmla="*/ 274320 h 274320"/>
                  <a:gd name="connsiteX5" fmla="*/ 137160 w 1646872"/>
                  <a:gd name="connsiteY5" fmla="*/ 137160 h 274320"/>
                  <a:gd name="connsiteX6" fmla="*/ 0 w 1646872"/>
                  <a:gd name="connsiteY6" fmla="*/ 0 h 274320"/>
                  <a:gd name="connsiteX0" fmla="*/ 0 w 1646133"/>
                  <a:gd name="connsiteY0" fmla="*/ 0 h 274320"/>
                  <a:gd name="connsiteX1" fmla="*/ 1644491 w 1646133"/>
                  <a:gd name="connsiteY1" fmla="*/ 2381 h 274320"/>
                  <a:gd name="connsiteX2" fmla="*/ 1645920 w 1646133"/>
                  <a:gd name="connsiteY2" fmla="*/ 137160 h 274320"/>
                  <a:gd name="connsiteX3" fmla="*/ 1644491 w 1646133"/>
                  <a:gd name="connsiteY3" fmla="*/ 274320 h 274320"/>
                  <a:gd name="connsiteX4" fmla="*/ 0 w 1646133"/>
                  <a:gd name="connsiteY4" fmla="*/ 274320 h 274320"/>
                  <a:gd name="connsiteX5" fmla="*/ 137160 w 1646133"/>
                  <a:gd name="connsiteY5" fmla="*/ 137160 h 274320"/>
                  <a:gd name="connsiteX6" fmla="*/ 0 w 1646133"/>
                  <a:gd name="connsiteY6" fmla="*/ 0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133" h="274320">
                    <a:moveTo>
                      <a:pt x="0" y="0"/>
                    </a:moveTo>
                    <a:lnTo>
                      <a:pt x="1644491" y="2381"/>
                    </a:lnTo>
                    <a:cubicBezTo>
                      <a:pt x="1644967" y="47307"/>
                      <a:pt x="1645444" y="92234"/>
                      <a:pt x="1645920" y="137160"/>
                    </a:cubicBezTo>
                    <a:cubicBezTo>
                      <a:pt x="1647031" y="182880"/>
                      <a:pt x="1643380" y="228600"/>
                      <a:pt x="1644491" y="274320"/>
                    </a:cubicBezTo>
                    <a:lnTo>
                      <a:pt x="0" y="274320"/>
                    </a:lnTo>
                    <a:lnTo>
                      <a:pt x="137160" y="137160"/>
                    </a:lnTo>
                    <a:lnTo>
                      <a:pt x="0" y="0"/>
                    </a:lnTo>
                    <a:close/>
                  </a:path>
                </a:pathLst>
              </a:custGeom>
              <a:solidFill>
                <a:srgbClr val="0C257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Calibri"/>
                    <a:ea typeface="+mn-ea"/>
                    <a:cs typeface="+mn-cs"/>
                  </a:rPr>
                  <a:t>End Initiation</a:t>
                </a:r>
              </a:p>
            </p:txBody>
          </p:sp>
          <p:sp>
            <p:nvSpPr>
              <p:cNvPr id="88" name="Rounded Rectangle 87"/>
              <p:cNvSpPr/>
              <p:nvPr/>
            </p:nvSpPr>
            <p:spPr>
              <a:xfrm>
                <a:off x="9648432" y="806768"/>
                <a:ext cx="1645920" cy="2011680"/>
              </a:xfrm>
              <a:prstGeom prst="roundRect">
                <a:avLst>
                  <a:gd name="adj" fmla="val 6667"/>
                </a:avLst>
              </a:prstGeom>
              <a:solidFill>
                <a:srgbClr val="D5E3E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89" name="Rounded Rectangle 88"/>
              <p:cNvSpPr/>
              <p:nvPr/>
            </p:nvSpPr>
            <p:spPr>
              <a:xfrm>
                <a:off x="9652305" y="2527912"/>
                <a:ext cx="1645920" cy="914400"/>
              </a:xfrm>
              <a:prstGeom prst="roundRect">
                <a:avLst>
                  <a:gd name="adj" fmla="val 6667"/>
                </a:avLst>
              </a:prstGeom>
              <a:solidFill>
                <a:sysClr val="window" lastClr="FFFFFF"/>
              </a:solidFill>
              <a:ln w="1905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90" name="TextBox 89"/>
              <p:cNvSpPr txBox="1"/>
              <p:nvPr/>
            </p:nvSpPr>
            <p:spPr>
              <a:xfrm>
                <a:off x="9683360" y="1855077"/>
                <a:ext cx="1576064" cy="646331"/>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Executive Summary and Transition</a:t>
                </a:r>
              </a:p>
            </p:txBody>
          </p:sp>
          <p:sp>
            <p:nvSpPr>
              <p:cNvPr id="91" name="Rounded Rectangle 90"/>
              <p:cNvSpPr/>
              <p:nvPr/>
            </p:nvSpPr>
            <p:spPr>
              <a:xfrm>
                <a:off x="9652305" y="2562874"/>
                <a:ext cx="1645920" cy="822960"/>
              </a:xfrm>
              <a:prstGeom prst="roundRect">
                <a:avLst>
                  <a:gd name="adj" fmla="val 6667"/>
                </a:avLst>
              </a:prstGeom>
              <a:solidFill>
                <a:sysClr val="window" lastClr="FFFFFF"/>
              </a:solidFill>
              <a:ln w="19050" cap="flat" cmpd="sng" algn="ctr">
                <a:solidFill>
                  <a:srgbClr val="D5E3EF"/>
                </a:solidFill>
                <a:prstDash val="solid"/>
              </a:ln>
              <a:effectLst/>
            </p:spPr>
            <p:txBody>
              <a:bodyPr tIns="9144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REQUEST “GO” APPROVAL AND TRANSITION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92" name="Oval 91"/>
              <p:cNvSpPr/>
              <p:nvPr/>
            </p:nvSpPr>
            <p:spPr>
              <a:xfrm>
                <a:off x="10996508" y="761048"/>
                <a:ext cx="365760" cy="365760"/>
              </a:xfrm>
              <a:prstGeom prst="ellipse">
                <a:avLst/>
              </a:prstGeom>
              <a:solidFill>
                <a:sysClr val="window" lastClr="FFFFFF"/>
              </a:solidFill>
              <a:ln w="25400" cap="flat" cmpd="sng" algn="ctr">
                <a:solidFill>
                  <a:srgbClr val="D5E3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5E5E5E"/>
                    </a:solidFill>
                    <a:effectLst/>
                    <a:uLnTx/>
                    <a:uFillTx/>
                    <a:latin typeface="Calibri"/>
                    <a:ea typeface="+mn-ea"/>
                    <a:cs typeface="+mn-cs"/>
                  </a:rPr>
                  <a:t>6</a:t>
                </a:r>
              </a:p>
            </p:txBody>
          </p:sp>
          <p:grpSp>
            <p:nvGrpSpPr>
              <p:cNvPr id="93" name="Group 92"/>
              <p:cNvGrpSpPr/>
              <p:nvPr/>
            </p:nvGrpSpPr>
            <p:grpSpPr>
              <a:xfrm>
                <a:off x="10014192" y="917817"/>
                <a:ext cx="914400" cy="914400"/>
                <a:chOff x="7658100" y="238812"/>
                <a:chExt cx="1143000" cy="1141879"/>
              </a:xfrm>
            </p:grpSpPr>
            <p:sp>
              <p:nvSpPr>
                <p:cNvPr id="94" name="Oval 93"/>
                <p:cNvSpPr/>
                <p:nvPr/>
              </p:nvSpPr>
              <p:spPr>
                <a:xfrm>
                  <a:off x="7658100" y="238812"/>
                  <a:ext cx="1143000" cy="1141879"/>
                </a:xfrm>
                <a:prstGeom prst="ellipse">
                  <a:avLst/>
                </a:prstGeom>
                <a:solidFill>
                  <a:sysClr val="window" lastClr="FFFFFF"/>
                </a:solidFill>
                <a:ln w="57150" cap="flat" cmpd="sng" algn="ctr">
                  <a:solidFill>
                    <a:srgbClr val="34408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95" name="Picture 94"/>
                <p:cNvPicPr>
                  <a:picLocks noChangeAspect="1"/>
                </p:cNvPicPr>
                <p:nvPr/>
              </p:nvPicPr>
              <p:blipFill>
                <a:blip r:embed="rId3" cstate="print">
                  <a:clrChange>
                    <a:clrFrom>
                      <a:srgbClr val="FFFFFF"/>
                    </a:clrFrom>
                    <a:clrTo>
                      <a:srgbClr val="FFFFFF">
                        <a:alpha val="0"/>
                      </a:srgbClr>
                    </a:clrTo>
                  </a:clrChange>
                  <a:duotone>
                    <a:srgbClr val="0C2577">
                      <a:shade val="45000"/>
                      <a:satMod val="135000"/>
                    </a:srgbClr>
                    <a:prstClr val="white"/>
                  </a:duotone>
                  <a:extLst>
                    <a:ext uri="{28A0092B-C50C-407E-A947-70E740481C1C}">
                      <a14:useLocalDpi xmlns:a14="http://schemas.microsoft.com/office/drawing/2010/main" val="0"/>
                    </a:ext>
                  </a:extLst>
                </a:blip>
                <a:stretch>
                  <a:fillRect/>
                </a:stretch>
              </p:blipFill>
              <p:spPr>
                <a:xfrm>
                  <a:off x="7818120" y="398271"/>
                  <a:ext cx="822960" cy="822960"/>
                </a:xfrm>
                <a:prstGeom prst="rect">
                  <a:avLst/>
                </a:prstGeom>
              </p:spPr>
            </p:pic>
          </p:grpSp>
        </p:grpSp>
        <p:grpSp>
          <p:nvGrpSpPr>
            <p:cNvPr id="21" name="Group 20"/>
            <p:cNvGrpSpPr/>
            <p:nvPr/>
          </p:nvGrpSpPr>
          <p:grpSpPr>
            <a:xfrm>
              <a:off x="7820299" y="1246872"/>
              <a:ext cx="1982214" cy="2973580"/>
              <a:chOff x="7820299" y="468732"/>
              <a:chExt cx="1982214" cy="2973580"/>
            </a:xfrm>
          </p:grpSpPr>
          <p:cxnSp>
            <p:nvCxnSpPr>
              <p:cNvPr id="74" name="Straight Connector 73"/>
              <p:cNvCxnSpPr/>
              <p:nvPr/>
            </p:nvCxnSpPr>
            <p:spPr>
              <a:xfrm flipV="1">
                <a:off x="8691470" y="644443"/>
                <a:ext cx="0" cy="927271"/>
              </a:xfrm>
              <a:prstGeom prst="line">
                <a:avLst/>
              </a:prstGeom>
              <a:solidFill>
                <a:srgbClr val="FFF0DB"/>
              </a:solidFill>
              <a:ln w="3175">
                <a:solidFill>
                  <a:schemeClr val="bg2">
                    <a:lumMod val="65000"/>
                  </a:schemeClr>
                </a:solidFill>
              </a:ln>
              <a:effectLst>
                <a:glow rad="63500">
                  <a:schemeClr val="tx2">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75" name="Chevron 74"/>
              <p:cNvSpPr/>
              <p:nvPr/>
            </p:nvSpPr>
            <p:spPr>
              <a:xfrm>
                <a:off x="7820299" y="468732"/>
                <a:ext cx="1920240" cy="274320"/>
              </a:xfrm>
              <a:prstGeom prst="chevron">
                <a:avLst/>
              </a:prstGeom>
              <a:solidFill>
                <a:srgbClr val="0C257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smtClean="0">
                    <a:solidFill>
                      <a:prstClr val="white"/>
                    </a:solidFill>
                    <a:latin typeface="Calibri"/>
                  </a:rPr>
                  <a:t>IT Engagement</a:t>
                </a:r>
                <a:endParaRPr kumimoji="0" lang="en-US" sz="14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76" name="Pentagon 75"/>
              <p:cNvSpPr/>
              <p:nvPr/>
            </p:nvSpPr>
            <p:spPr>
              <a:xfrm>
                <a:off x="8046791" y="826296"/>
                <a:ext cx="1755722" cy="1828800"/>
              </a:xfrm>
              <a:prstGeom prst="homePlate">
                <a:avLst>
                  <a:gd name="adj" fmla="val 15316"/>
                </a:avLst>
              </a:prstGeom>
              <a:solidFill>
                <a:srgbClr val="D9D9D9">
                  <a:lumMod val="25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77" name="Rounded Rectangle 76"/>
              <p:cNvSpPr/>
              <p:nvPr/>
            </p:nvSpPr>
            <p:spPr>
              <a:xfrm>
                <a:off x="7882616" y="806768"/>
                <a:ext cx="1645920" cy="2011680"/>
              </a:xfrm>
              <a:prstGeom prst="roundRect">
                <a:avLst>
                  <a:gd name="adj" fmla="val 6667"/>
                </a:avLst>
              </a:prstGeom>
              <a:solidFill>
                <a:srgbClr val="D5E3E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78" name="Rounded Rectangle 77"/>
              <p:cNvSpPr/>
              <p:nvPr/>
            </p:nvSpPr>
            <p:spPr>
              <a:xfrm>
                <a:off x="7886489" y="2527912"/>
                <a:ext cx="1645920" cy="914400"/>
              </a:xfrm>
              <a:prstGeom prst="roundRect">
                <a:avLst>
                  <a:gd name="adj" fmla="val 6667"/>
                </a:avLst>
              </a:prstGeom>
              <a:solidFill>
                <a:sysClr val="window" lastClr="FFFFFF"/>
              </a:solidFill>
              <a:ln w="1905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79" name="TextBox 78"/>
              <p:cNvSpPr txBox="1"/>
              <p:nvPr/>
            </p:nvSpPr>
            <p:spPr>
              <a:xfrm>
                <a:off x="7917544" y="1855077"/>
                <a:ext cx="1576064" cy="461665"/>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Impacted Area Engagement</a:t>
                </a:r>
              </a:p>
            </p:txBody>
          </p:sp>
          <p:sp>
            <p:nvSpPr>
              <p:cNvPr id="80" name="Rounded Rectangle 79"/>
              <p:cNvSpPr/>
              <p:nvPr/>
            </p:nvSpPr>
            <p:spPr>
              <a:xfrm>
                <a:off x="7886489" y="2562874"/>
                <a:ext cx="1645920" cy="822960"/>
              </a:xfrm>
              <a:prstGeom prst="roundRect">
                <a:avLst>
                  <a:gd name="adj" fmla="val 6667"/>
                </a:avLst>
              </a:prstGeom>
              <a:solidFill>
                <a:sysClr val="window" lastClr="FFFFFF"/>
              </a:solidFill>
              <a:ln w="19050" cap="flat" cmpd="sng" algn="ctr">
                <a:solidFill>
                  <a:srgbClr val="D5E3EF"/>
                </a:solidFill>
                <a:prstDash val="solid"/>
              </a:ln>
              <a:effectLst/>
            </p:spPr>
            <p:txBody>
              <a:bodyPr tIns="91440"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en-US" sz="1050" b="1" kern="0" dirty="0" smtClean="0">
                    <a:solidFill>
                      <a:srgbClr val="5E5E5E"/>
                    </a:solidFill>
                    <a:latin typeface="Arial" panose="020B0604020202020204" pitchFamily="34" charset="0"/>
                    <a:cs typeface="Arial" panose="020B0604020202020204" pitchFamily="34" charset="0"/>
                  </a:rPr>
                  <a:t>IDENTIFY AND VALIDATE </a:t>
                </a: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LIST OF IMPACTED AREAS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81" name="Oval 80"/>
              <p:cNvSpPr/>
              <p:nvPr/>
            </p:nvSpPr>
            <p:spPr>
              <a:xfrm>
                <a:off x="9230692" y="761048"/>
                <a:ext cx="365760" cy="365760"/>
              </a:xfrm>
              <a:prstGeom prst="ellipse">
                <a:avLst/>
              </a:prstGeom>
              <a:solidFill>
                <a:sysClr val="window" lastClr="FFFFFF"/>
              </a:solidFill>
              <a:ln w="25400" cap="flat" cmpd="sng" algn="ctr">
                <a:solidFill>
                  <a:srgbClr val="D5E3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5E5E5E"/>
                    </a:solidFill>
                    <a:effectLst/>
                    <a:uLnTx/>
                    <a:uFillTx/>
                    <a:latin typeface="Calibri"/>
                    <a:ea typeface="+mn-ea"/>
                    <a:cs typeface="+mn-cs"/>
                  </a:rPr>
                  <a:t>5</a:t>
                </a:r>
              </a:p>
            </p:txBody>
          </p:sp>
          <p:grpSp>
            <p:nvGrpSpPr>
              <p:cNvPr id="82" name="Group 81"/>
              <p:cNvGrpSpPr/>
              <p:nvPr/>
            </p:nvGrpSpPr>
            <p:grpSpPr>
              <a:xfrm>
                <a:off x="8248376" y="912103"/>
                <a:ext cx="914400" cy="914400"/>
                <a:chOff x="5486609" y="3738505"/>
                <a:chExt cx="1143000" cy="1141879"/>
              </a:xfrm>
            </p:grpSpPr>
            <p:sp>
              <p:nvSpPr>
                <p:cNvPr id="83" name="Oval 82"/>
                <p:cNvSpPr/>
                <p:nvPr/>
              </p:nvSpPr>
              <p:spPr>
                <a:xfrm>
                  <a:off x="5486609" y="3738505"/>
                  <a:ext cx="1143000" cy="1141879"/>
                </a:xfrm>
                <a:prstGeom prst="ellipse">
                  <a:avLst/>
                </a:prstGeom>
                <a:solidFill>
                  <a:sysClr val="window" lastClr="FFFFFF"/>
                </a:solidFill>
                <a:ln w="57150" cap="flat" cmpd="sng" algn="ctr">
                  <a:solidFill>
                    <a:srgbClr val="34408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84" name="Picture 83"/>
                <p:cNvPicPr>
                  <a:picLocks noChangeAspect="1"/>
                </p:cNvPicPr>
                <p:nvPr/>
              </p:nvPicPr>
              <p:blipFill>
                <a:blip r:embed="rId4" cstate="print">
                  <a:clrChange>
                    <a:clrFrom>
                      <a:srgbClr val="FFFFFF"/>
                    </a:clrFrom>
                    <a:clrTo>
                      <a:srgbClr val="FFFFFF">
                        <a:alpha val="0"/>
                      </a:srgbClr>
                    </a:clrTo>
                  </a:clrChange>
                  <a:duotone>
                    <a:srgbClr val="0C2577">
                      <a:shade val="45000"/>
                      <a:satMod val="135000"/>
                    </a:srgbClr>
                    <a:prstClr val="white"/>
                  </a:duotone>
                  <a:extLst>
                    <a:ext uri="{28A0092B-C50C-407E-A947-70E740481C1C}">
                      <a14:useLocalDpi xmlns:a14="http://schemas.microsoft.com/office/drawing/2010/main" val="0"/>
                    </a:ext>
                  </a:extLst>
                </a:blip>
                <a:stretch>
                  <a:fillRect/>
                </a:stretch>
              </p:blipFill>
              <p:spPr>
                <a:xfrm>
                  <a:off x="5639480" y="3901089"/>
                  <a:ext cx="816711" cy="816711"/>
                </a:xfrm>
                <a:prstGeom prst="rect">
                  <a:avLst/>
                </a:prstGeom>
              </p:spPr>
            </p:pic>
          </p:grpSp>
        </p:grpSp>
        <p:grpSp>
          <p:nvGrpSpPr>
            <p:cNvPr id="22" name="Group 21"/>
            <p:cNvGrpSpPr/>
            <p:nvPr/>
          </p:nvGrpSpPr>
          <p:grpSpPr>
            <a:xfrm>
              <a:off x="5991709" y="1246872"/>
              <a:ext cx="2055427" cy="2973580"/>
              <a:chOff x="5991709" y="468732"/>
              <a:chExt cx="2055427" cy="2973580"/>
            </a:xfrm>
          </p:grpSpPr>
          <p:cxnSp>
            <p:nvCxnSpPr>
              <p:cNvPr id="63" name="Straight Connector 62"/>
              <p:cNvCxnSpPr/>
              <p:nvPr/>
            </p:nvCxnSpPr>
            <p:spPr>
              <a:xfrm flipV="1">
                <a:off x="6941760" y="644443"/>
                <a:ext cx="0" cy="927271"/>
              </a:xfrm>
              <a:prstGeom prst="line">
                <a:avLst/>
              </a:prstGeom>
              <a:solidFill>
                <a:srgbClr val="FFF0DB"/>
              </a:solidFill>
              <a:ln w="3175">
                <a:solidFill>
                  <a:schemeClr val="bg2">
                    <a:lumMod val="65000"/>
                  </a:schemeClr>
                </a:solidFill>
              </a:ln>
              <a:effectLst>
                <a:glow rad="63500">
                  <a:schemeClr val="tx2">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64" name="Chevron 63"/>
              <p:cNvSpPr/>
              <p:nvPr/>
            </p:nvSpPr>
            <p:spPr>
              <a:xfrm>
                <a:off x="5991709" y="468732"/>
                <a:ext cx="1920240" cy="274320"/>
              </a:xfrm>
              <a:prstGeom prst="chevron">
                <a:avLst/>
              </a:prstGeom>
              <a:solidFill>
                <a:srgbClr val="0C257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smtClean="0">
                    <a:ln>
                      <a:noFill/>
                    </a:ln>
                    <a:solidFill>
                      <a:prstClr val="white"/>
                    </a:solidFill>
                    <a:effectLst/>
                    <a:uLnTx/>
                    <a:uFillTx/>
                    <a:latin typeface="Calibri"/>
                    <a:ea typeface="+mn-ea"/>
                    <a:cs typeface="+mn-cs"/>
                  </a:rPr>
                  <a:t>Solutioning</a:t>
                </a:r>
                <a:endParaRPr kumimoji="0" lang="en-US" sz="14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65" name="Pentagon 64"/>
              <p:cNvSpPr/>
              <p:nvPr/>
            </p:nvSpPr>
            <p:spPr>
              <a:xfrm>
                <a:off x="6291414" y="826296"/>
                <a:ext cx="1755722" cy="1828800"/>
              </a:xfrm>
              <a:prstGeom prst="homePlate">
                <a:avLst>
                  <a:gd name="adj" fmla="val 15316"/>
                </a:avLst>
              </a:prstGeom>
              <a:solidFill>
                <a:srgbClr val="D9D9D9">
                  <a:lumMod val="5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66" name="Rounded Rectangle 65"/>
              <p:cNvSpPr/>
              <p:nvPr/>
            </p:nvSpPr>
            <p:spPr>
              <a:xfrm>
                <a:off x="6127239" y="806768"/>
                <a:ext cx="1645920" cy="2011680"/>
              </a:xfrm>
              <a:prstGeom prst="roundRect">
                <a:avLst>
                  <a:gd name="adj" fmla="val 6667"/>
                </a:avLst>
              </a:prstGeom>
              <a:solidFill>
                <a:srgbClr val="D5E3E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67" name="Rounded Rectangle 66"/>
              <p:cNvSpPr/>
              <p:nvPr/>
            </p:nvSpPr>
            <p:spPr>
              <a:xfrm>
                <a:off x="6131112" y="2527912"/>
                <a:ext cx="1645920" cy="914400"/>
              </a:xfrm>
              <a:prstGeom prst="roundRect">
                <a:avLst>
                  <a:gd name="adj" fmla="val 6667"/>
                </a:avLst>
              </a:prstGeom>
              <a:solidFill>
                <a:sysClr val="window" lastClr="FFFFFF"/>
              </a:solidFill>
              <a:ln w="1905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68" name="TextBox 67"/>
              <p:cNvSpPr txBox="1"/>
              <p:nvPr/>
            </p:nvSpPr>
            <p:spPr>
              <a:xfrm>
                <a:off x="6162167" y="1855077"/>
                <a:ext cx="1576064" cy="461665"/>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Solution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Workshop</a:t>
                </a:r>
              </a:p>
            </p:txBody>
          </p:sp>
          <p:sp>
            <p:nvSpPr>
              <p:cNvPr id="69" name="Rounded Rectangle 68"/>
              <p:cNvSpPr/>
              <p:nvPr/>
            </p:nvSpPr>
            <p:spPr>
              <a:xfrm>
                <a:off x="6131112" y="2562874"/>
                <a:ext cx="1645920" cy="822960"/>
              </a:xfrm>
              <a:prstGeom prst="roundRect">
                <a:avLst>
                  <a:gd name="adj" fmla="val 6667"/>
                </a:avLst>
              </a:prstGeom>
              <a:solidFill>
                <a:sysClr val="window" lastClr="FFFFFF"/>
              </a:solidFill>
              <a:ln w="19050" cap="flat" cmpd="sng" algn="ctr">
                <a:solidFill>
                  <a:srgbClr val="D5E3EF"/>
                </a:solidFill>
                <a:prstDash val="solid"/>
              </a:ln>
              <a:effectLst/>
            </p:spPr>
            <p:txBody>
              <a:bodyPr tIns="9144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BUILD CONCEPTUAL HIGH-LEVEL SOLUTION DESIGN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70" name="Oval 69"/>
              <p:cNvSpPr/>
              <p:nvPr/>
            </p:nvSpPr>
            <p:spPr>
              <a:xfrm>
                <a:off x="7475315" y="761048"/>
                <a:ext cx="365760" cy="365760"/>
              </a:xfrm>
              <a:prstGeom prst="ellipse">
                <a:avLst/>
              </a:prstGeom>
              <a:solidFill>
                <a:sysClr val="window" lastClr="FFFFFF"/>
              </a:solidFill>
              <a:ln w="25400" cap="flat" cmpd="sng" algn="ctr">
                <a:solidFill>
                  <a:srgbClr val="D5E3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5E5E5E"/>
                    </a:solidFill>
                    <a:effectLst/>
                    <a:uLnTx/>
                    <a:uFillTx/>
                    <a:latin typeface="Calibri"/>
                    <a:ea typeface="+mn-ea"/>
                    <a:cs typeface="+mn-cs"/>
                  </a:rPr>
                  <a:t>4</a:t>
                </a:r>
              </a:p>
            </p:txBody>
          </p:sp>
          <p:grpSp>
            <p:nvGrpSpPr>
              <p:cNvPr id="71" name="Group 70"/>
              <p:cNvGrpSpPr/>
              <p:nvPr/>
            </p:nvGrpSpPr>
            <p:grpSpPr>
              <a:xfrm>
                <a:off x="6492999" y="912103"/>
                <a:ext cx="914400" cy="914400"/>
                <a:chOff x="5671495" y="2014322"/>
                <a:chExt cx="1143000" cy="1141879"/>
              </a:xfrm>
            </p:grpSpPr>
            <p:sp>
              <p:nvSpPr>
                <p:cNvPr id="72" name="Oval 71"/>
                <p:cNvSpPr/>
                <p:nvPr/>
              </p:nvSpPr>
              <p:spPr>
                <a:xfrm>
                  <a:off x="5671495" y="2014322"/>
                  <a:ext cx="1143000" cy="1141879"/>
                </a:xfrm>
                <a:prstGeom prst="ellipse">
                  <a:avLst/>
                </a:prstGeom>
                <a:solidFill>
                  <a:sysClr val="window" lastClr="FFFFFF"/>
                </a:solidFill>
                <a:ln w="57150" cap="flat" cmpd="sng" algn="ctr">
                  <a:solidFill>
                    <a:srgbClr val="34408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73" name="Picture 72"/>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32116" y="2310941"/>
                  <a:ext cx="883403" cy="548640"/>
                </a:xfrm>
                <a:prstGeom prst="rect">
                  <a:avLst/>
                </a:prstGeom>
              </p:spPr>
            </p:pic>
          </p:grpSp>
        </p:grpSp>
        <p:grpSp>
          <p:nvGrpSpPr>
            <p:cNvPr id="23" name="Group 22"/>
            <p:cNvGrpSpPr/>
            <p:nvPr/>
          </p:nvGrpSpPr>
          <p:grpSpPr>
            <a:xfrm>
              <a:off x="4367989" y="1422583"/>
              <a:ext cx="1919897" cy="2797869"/>
              <a:chOff x="4367989" y="644443"/>
              <a:chExt cx="1919897" cy="2797869"/>
            </a:xfrm>
          </p:grpSpPr>
          <p:cxnSp>
            <p:nvCxnSpPr>
              <p:cNvPr id="51" name="Straight Connector 50"/>
              <p:cNvCxnSpPr/>
              <p:nvPr/>
            </p:nvCxnSpPr>
            <p:spPr>
              <a:xfrm flipV="1">
                <a:off x="5175713" y="644443"/>
                <a:ext cx="0" cy="927271"/>
              </a:xfrm>
              <a:prstGeom prst="line">
                <a:avLst/>
              </a:prstGeom>
              <a:solidFill>
                <a:srgbClr val="FFF0DB"/>
              </a:solidFill>
              <a:ln w="3175">
                <a:solidFill>
                  <a:schemeClr val="bg2">
                    <a:lumMod val="65000"/>
                  </a:schemeClr>
                </a:solidFill>
              </a:ln>
              <a:effectLst>
                <a:glow rad="63500">
                  <a:schemeClr val="tx2">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52" name="Pentagon 51"/>
              <p:cNvSpPr/>
              <p:nvPr/>
            </p:nvSpPr>
            <p:spPr>
              <a:xfrm>
                <a:off x="4532164" y="826296"/>
                <a:ext cx="1755722" cy="1828800"/>
              </a:xfrm>
              <a:prstGeom prst="homePlate">
                <a:avLst>
                  <a:gd name="adj" fmla="val 15316"/>
                </a:avLst>
              </a:prstGeom>
              <a:solidFill>
                <a:srgbClr val="D9D9D9">
                  <a:lumMod val="75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53" name="Rounded Rectangle 52"/>
              <p:cNvSpPr/>
              <p:nvPr/>
            </p:nvSpPr>
            <p:spPr>
              <a:xfrm>
                <a:off x="4367989" y="808268"/>
                <a:ext cx="1645920" cy="2011680"/>
              </a:xfrm>
              <a:prstGeom prst="roundRect">
                <a:avLst>
                  <a:gd name="adj" fmla="val 6667"/>
                </a:avLst>
              </a:prstGeom>
              <a:solidFill>
                <a:srgbClr val="D5E3E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54" name="Rounded Rectangle 53"/>
              <p:cNvSpPr/>
              <p:nvPr/>
            </p:nvSpPr>
            <p:spPr>
              <a:xfrm>
                <a:off x="4371862" y="2527912"/>
                <a:ext cx="1645920" cy="914400"/>
              </a:xfrm>
              <a:prstGeom prst="roundRect">
                <a:avLst>
                  <a:gd name="adj" fmla="val 6667"/>
                </a:avLst>
              </a:prstGeom>
              <a:solidFill>
                <a:sysClr val="window" lastClr="FFFFFF"/>
              </a:solidFill>
              <a:ln w="1905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55" name="TextBox 54"/>
              <p:cNvSpPr txBox="1"/>
              <p:nvPr/>
            </p:nvSpPr>
            <p:spPr>
              <a:xfrm>
                <a:off x="4402917" y="1856577"/>
                <a:ext cx="1576064" cy="461665"/>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Requirements Validation</a:t>
                </a:r>
              </a:p>
            </p:txBody>
          </p:sp>
          <p:sp>
            <p:nvSpPr>
              <p:cNvPr id="56" name="Rounded Rectangle 55"/>
              <p:cNvSpPr/>
              <p:nvPr/>
            </p:nvSpPr>
            <p:spPr>
              <a:xfrm>
                <a:off x="4371862" y="2562874"/>
                <a:ext cx="1645920" cy="822960"/>
              </a:xfrm>
              <a:prstGeom prst="roundRect">
                <a:avLst>
                  <a:gd name="adj" fmla="val 6667"/>
                </a:avLst>
              </a:prstGeom>
              <a:solidFill>
                <a:sysClr val="window" lastClr="FFFFFF"/>
              </a:solidFill>
              <a:ln w="19050" cap="flat" cmpd="sng" algn="ctr">
                <a:solidFill>
                  <a:srgbClr val="D5E3EF"/>
                </a:solidFill>
                <a:prstDash val="solid"/>
              </a:ln>
              <a:effectLst/>
            </p:spPr>
            <p:txBody>
              <a:bodyPr tIns="9144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REVIEW AND VERIFY</a:t>
                </a:r>
                <a:r>
                  <a:rPr kumimoji="0" lang="en-US" sz="1050" b="1" i="0" u="none" strike="noStrike" kern="0" cap="none" spc="0" normalizeH="0" noProof="0" dirty="0" smtClean="0">
                    <a:ln>
                      <a:noFill/>
                    </a:ln>
                    <a:solidFill>
                      <a:srgbClr val="5E5E5E"/>
                    </a:solidFill>
                    <a:effectLst/>
                    <a:uLnTx/>
                    <a:uFillTx/>
                    <a:latin typeface="Arial" panose="020B0604020202020204" pitchFamily="34" charset="0"/>
                    <a:ea typeface="+mn-ea"/>
                    <a:cs typeface="Arial" panose="020B0604020202020204" pitchFamily="34" charset="0"/>
                  </a:rPr>
                  <a:t> </a:t>
                </a: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HIGH-LEVEL REQUIREMENTS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57" name="Oval 56"/>
              <p:cNvSpPr/>
              <p:nvPr/>
            </p:nvSpPr>
            <p:spPr>
              <a:xfrm>
                <a:off x="5716065" y="762548"/>
                <a:ext cx="365760" cy="365760"/>
              </a:xfrm>
              <a:prstGeom prst="ellipse">
                <a:avLst/>
              </a:prstGeom>
              <a:solidFill>
                <a:sysClr val="window" lastClr="FFFFFF"/>
              </a:solidFill>
              <a:ln w="25400" cap="flat" cmpd="sng" algn="ctr">
                <a:solidFill>
                  <a:srgbClr val="D5E3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5E5E5E"/>
                    </a:solidFill>
                    <a:effectLst/>
                    <a:uLnTx/>
                    <a:uFillTx/>
                    <a:latin typeface="Calibri"/>
                    <a:ea typeface="+mn-ea"/>
                    <a:cs typeface="+mn-cs"/>
                  </a:rPr>
                  <a:t>3</a:t>
                </a:r>
              </a:p>
            </p:txBody>
          </p:sp>
          <p:grpSp>
            <p:nvGrpSpPr>
              <p:cNvPr id="58" name="Group 57"/>
              <p:cNvGrpSpPr/>
              <p:nvPr/>
            </p:nvGrpSpPr>
            <p:grpSpPr>
              <a:xfrm>
                <a:off x="4733749" y="912103"/>
                <a:ext cx="914400" cy="914400"/>
                <a:chOff x="7069894" y="2062433"/>
                <a:chExt cx="914400" cy="914400"/>
              </a:xfrm>
            </p:grpSpPr>
            <p:grpSp>
              <p:nvGrpSpPr>
                <p:cNvPr id="59" name="Group 58"/>
                <p:cNvGrpSpPr/>
                <p:nvPr/>
              </p:nvGrpSpPr>
              <p:grpSpPr>
                <a:xfrm>
                  <a:off x="7069894" y="2062433"/>
                  <a:ext cx="914400" cy="914400"/>
                  <a:chOff x="1861437" y="2016713"/>
                  <a:chExt cx="1143000" cy="1141879"/>
                </a:xfrm>
              </p:grpSpPr>
              <p:sp>
                <p:nvSpPr>
                  <p:cNvPr id="61" name="Oval 60"/>
                  <p:cNvSpPr/>
                  <p:nvPr/>
                </p:nvSpPr>
                <p:spPr>
                  <a:xfrm>
                    <a:off x="1861437" y="2016713"/>
                    <a:ext cx="1143000" cy="1141879"/>
                  </a:xfrm>
                  <a:prstGeom prst="ellipse">
                    <a:avLst/>
                  </a:prstGeom>
                  <a:solidFill>
                    <a:sysClr val="window" lastClr="FFFFFF"/>
                  </a:solidFill>
                  <a:ln w="57150" cap="flat" cmpd="sng" algn="ctr">
                    <a:solidFill>
                      <a:srgbClr val="34408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62" name="Picture 61"/>
                  <p:cNvPicPr>
                    <a:picLocks noChangeAspect="1"/>
                  </p:cNvPicPr>
                  <p:nvPr/>
                </p:nvPicPr>
                <p:blipFill>
                  <a:blip r:embed="rId6" cstate="print">
                    <a:clrChange>
                      <a:clrFrom>
                        <a:srgbClr val="FFFFFF"/>
                      </a:clrFrom>
                      <a:clrTo>
                        <a:srgbClr val="FFFFFF">
                          <a:alpha val="0"/>
                        </a:srgbClr>
                      </a:clrTo>
                    </a:clrChange>
                    <a:duotone>
                      <a:srgbClr val="0C2577">
                        <a:shade val="45000"/>
                        <a:satMod val="135000"/>
                      </a:srgbClr>
                      <a:prstClr val="white"/>
                    </a:duotone>
                    <a:extLst>
                      <a:ext uri="{28A0092B-C50C-407E-A947-70E740481C1C}">
                        <a14:useLocalDpi xmlns:a14="http://schemas.microsoft.com/office/drawing/2010/main" val="0"/>
                      </a:ext>
                    </a:extLst>
                  </a:blip>
                  <a:stretch>
                    <a:fillRect/>
                  </a:stretch>
                </p:blipFill>
                <p:spPr>
                  <a:xfrm>
                    <a:off x="2023601" y="2176172"/>
                    <a:ext cx="818673" cy="822960"/>
                  </a:xfrm>
                  <a:prstGeom prst="rect">
                    <a:avLst/>
                  </a:prstGeom>
                </p:spPr>
              </p:pic>
            </p:grpSp>
            <p:pic>
              <p:nvPicPr>
                <p:cNvPr id="60" name="Picture 59"/>
                <p:cNvPicPr>
                  <a:picLocks noChangeAspect="1"/>
                </p:cNvPicPr>
                <p:nvPr/>
              </p:nvPicPr>
              <p:blipFill>
                <a:blip r:embed="rId7" cstate="print">
                  <a:clrChange>
                    <a:clrFrom>
                      <a:srgbClr val="FFFFFF"/>
                    </a:clrFrom>
                    <a:clrTo>
                      <a:srgbClr val="FFFFFF">
                        <a:alpha val="0"/>
                      </a:srgbClr>
                    </a:clrTo>
                  </a:clrChange>
                  <a:duotone>
                    <a:srgbClr val="3D719C">
                      <a:shade val="45000"/>
                      <a:satMod val="135000"/>
                    </a:srgbClr>
                    <a:prstClr val="white"/>
                  </a:duotone>
                  <a:extLst>
                    <a:ext uri="{28A0092B-C50C-407E-A947-70E740481C1C}">
                      <a14:useLocalDpi xmlns:a14="http://schemas.microsoft.com/office/drawing/2010/main" val="0"/>
                    </a:ext>
                  </a:extLst>
                </a:blip>
                <a:stretch>
                  <a:fillRect/>
                </a:stretch>
              </p:blipFill>
              <p:spPr>
                <a:xfrm>
                  <a:off x="7353189" y="2150220"/>
                  <a:ext cx="347809" cy="182880"/>
                </a:xfrm>
                <a:prstGeom prst="rect">
                  <a:avLst/>
                </a:prstGeom>
              </p:spPr>
            </p:pic>
          </p:grpSp>
        </p:grpSp>
        <p:grpSp>
          <p:nvGrpSpPr>
            <p:cNvPr id="24" name="Group 23"/>
            <p:cNvGrpSpPr/>
            <p:nvPr/>
          </p:nvGrpSpPr>
          <p:grpSpPr>
            <a:xfrm>
              <a:off x="2604866" y="1422583"/>
              <a:ext cx="1919897" cy="2797869"/>
              <a:chOff x="2604866" y="644443"/>
              <a:chExt cx="1919897" cy="2797869"/>
            </a:xfrm>
          </p:grpSpPr>
          <p:cxnSp>
            <p:nvCxnSpPr>
              <p:cNvPr id="41" name="Straight Connector 40"/>
              <p:cNvCxnSpPr/>
              <p:nvPr/>
            </p:nvCxnSpPr>
            <p:spPr>
              <a:xfrm flipV="1">
                <a:off x="3409666" y="644443"/>
                <a:ext cx="0" cy="927271"/>
              </a:xfrm>
              <a:prstGeom prst="line">
                <a:avLst/>
              </a:prstGeom>
              <a:solidFill>
                <a:srgbClr val="FFF0DB"/>
              </a:solidFill>
              <a:ln w="3175">
                <a:solidFill>
                  <a:schemeClr val="bg2">
                    <a:lumMod val="65000"/>
                  </a:schemeClr>
                </a:solidFill>
              </a:ln>
              <a:effectLst>
                <a:glow rad="63500">
                  <a:schemeClr val="tx2">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42" name="Pentagon 41"/>
              <p:cNvSpPr/>
              <p:nvPr/>
            </p:nvSpPr>
            <p:spPr>
              <a:xfrm>
                <a:off x="2769041" y="826296"/>
                <a:ext cx="1755722" cy="1828800"/>
              </a:xfrm>
              <a:prstGeom prst="homePlate">
                <a:avLst>
                  <a:gd name="adj" fmla="val 15316"/>
                </a:avLst>
              </a:prstGeom>
              <a:solidFill>
                <a:srgbClr val="D9D9D9">
                  <a:lumMod val="9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43" name="Rounded Rectangle 42"/>
              <p:cNvSpPr/>
              <p:nvPr/>
            </p:nvSpPr>
            <p:spPr>
              <a:xfrm>
                <a:off x="2604866" y="806768"/>
                <a:ext cx="1645920" cy="2011680"/>
              </a:xfrm>
              <a:prstGeom prst="roundRect">
                <a:avLst>
                  <a:gd name="adj" fmla="val 6667"/>
                </a:avLst>
              </a:prstGeom>
              <a:solidFill>
                <a:srgbClr val="D5E3E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44" name="Rounded Rectangle 43"/>
              <p:cNvSpPr/>
              <p:nvPr/>
            </p:nvSpPr>
            <p:spPr>
              <a:xfrm>
                <a:off x="2608739" y="2527912"/>
                <a:ext cx="1645920" cy="914400"/>
              </a:xfrm>
              <a:prstGeom prst="roundRect">
                <a:avLst>
                  <a:gd name="adj" fmla="val 6667"/>
                </a:avLst>
              </a:prstGeom>
              <a:solidFill>
                <a:sysClr val="window" lastClr="FFFFFF"/>
              </a:solidFill>
              <a:ln w="1905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45" name="TextBox 44"/>
              <p:cNvSpPr txBox="1"/>
              <p:nvPr/>
            </p:nvSpPr>
            <p:spPr>
              <a:xfrm>
                <a:off x="2639794" y="1855077"/>
                <a:ext cx="1576064" cy="461665"/>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Requirements Elicitation</a:t>
                </a:r>
              </a:p>
            </p:txBody>
          </p:sp>
          <p:sp>
            <p:nvSpPr>
              <p:cNvPr id="46" name="Rounded Rectangle 45"/>
              <p:cNvSpPr/>
              <p:nvPr/>
            </p:nvSpPr>
            <p:spPr>
              <a:xfrm>
                <a:off x="2608739" y="2562874"/>
                <a:ext cx="1645920" cy="822960"/>
              </a:xfrm>
              <a:prstGeom prst="roundRect">
                <a:avLst>
                  <a:gd name="adj" fmla="val 6667"/>
                </a:avLst>
              </a:prstGeom>
              <a:solidFill>
                <a:sysClr val="window" lastClr="FFFFFF"/>
              </a:solidFill>
              <a:ln w="19050" cap="flat" cmpd="sng" algn="ctr">
                <a:solidFill>
                  <a:srgbClr val="D5E3EF"/>
                </a:solidFill>
                <a:prstDash val="solid"/>
              </a:ln>
              <a:effectLst/>
            </p:spPr>
            <p:txBody>
              <a:bodyPr tIns="9144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ELICIT AND / OR REFINE HIGH-LEVEL REQUIREMENTS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47" name="Oval 46"/>
              <p:cNvSpPr/>
              <p:nvPr/>
            </p:nvSpPr>
            <p:spPr>
              <a:xfrm>
                <a:off x="3952942" y="761048"/>
                <a:ext cx="365760" cy="365760"/>
              </a:xfrm>
              <a:prstGeom prst="ellipse">
                <a:avLst/>
              </a:prstGeom>
              <a:solidFill>
                <a:sysClr val="window" lastClr="FFFFFF"/>
              </a:solidFill>
              <a:ln w="25400" cap="flat" cmpd="sng" algn="ctr">
                <a:solidFill>
                  <a:srgbClr val="D5E3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5E5E5E"/>
                    </a:solidFill>
                    <a:effectLst/>
                    <a:uLnTx/>
                    <a:uFillTx/>
                    <a:latin typeface="Calibri"/>
                    <a:ea typeface="+mn-ea"/>
                    <a:cs typeface="+mn-cs"/>
                  </a:rPr>
                  <a:t>2</a:t>
                </a:r>
              </a:p>
            </p:txBody>
          </p:sp>
          <p:grpSp>
            <p:nvGrpSpPr>
              <p:cNvPr id="48" name="Group 47"/>
              <p:cNvGrpSpPr/>
              <p:nvPr/>
            </p:nvGrpSpPr>
            <p:grpSpPr>
              <a:xfrm>
                <a:off x="2970626" y="913603"/>
                <a:ext cx="914400" cy="914400"/>
                <a:chOff x="1861437" y="2016713"/>
                <a:chExt cx="1143000" cy="1141879"/>
              </a:xfrm>
            </p:grpSpPr>
            <p:sp>
              <p:nvSpPr>
                <p:cNvPr id="49" name="Oval 48"/>
                <p:cNvSpPr/>
                <p:nvPr/>
              </p:nvSpPr>
              <p:spPr>
                <a:xfrm>
                  <a:off x="1861437" y="2016713"/>
                  <a:ext cx="1143000" cy="1141879"/>
                </a:xfrm>
                <a:prstGeom prst="ellipse">
                  <a:avLst/>
                </a:prstGeom>
                <a:solidFill>
                  <a:sysClr val="window" lastClr="FFFFFF"/>
                </a:solidFill>
                <a:ln w="57150" cap="flat" cmpd="sng" algn="ctr">
                  <a:solidFill>
                    <a:srgbClr val="34408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50" name="Picture 49"/>
                <p:cNvPicPr>
                  <a:picLocks noChangeAspect="1"/>
                </p:cNvPicPr>
                <p:nvPr/>
              </p:nvPicPr>
              <p:blipFill>
                <a:blip r:embed="rId6" cstate="print">
                  <a:clrChange>
                    <a:clrFrom>
                      <a:srgbClr val="FFFFFF"/>
                    </a:clrFrom>
                    <a:clrTo>
                      <a:srgbClr val="FFFFFF">
                        <a:alpha val="0"/>
                      </a:srgbClr>
                    </a:clrTo>
                  </a:clrChange>
                  <a:duotone>
                    <a:srgbClr val="0C2577">
                      <a:shade val="45000"/>
                      <a:satMod val="135000"/>
                    </a:srgbClr>
                    <a:prstClr val="white"/>
                  </a:duotone>
                  <a:extLst>
                    <a:ext uri="{28A0092B-C50C-407E-A947-70E740481C1C}">
                      <a14:useLocalDpi xmlns:a14="http://schemas.microsoft.com/office/drawing/2010/main" val="0"/>
                    </a:ext>
                  </a:extLst>
                </a:blip>
                <a:stretch>
                  <a:fillRect/>
                </a:stretch>
              </p:blipFill>
              <p:spPr>
                <a:xfrm>
                  <a:off x="2023601" y="2176172"/>
                  <a:ext cx="818673" cy="822960"/>
                </a:xfrm>
                <a:prstGeom prst="rect">
                  <a:avLst/>
                </a:prstGeom>
              </p:spPr>
            </p:pic>
          </p:grpSp>
        </p:grpSp>
        <p:grpSp>
          <p:nvGrpSpPr>
            <p:cNvPr id="25" name="Group 24"/>
            <p:cNvGrpSpPr/>
            <p:nvPr/>
          </p:nvGrpSpPr>
          <p:grpSpPr>
            <a:xfrm>
              <a:off x="842327" y="1246872"/>
              <a:ext cx="1919897" cy="2973580"/>
              <a:chOff x="842327" y="468732"/>
              <a:chExt cx="1919897" cy="2973580"/>
            </a:xfrm>
          </p:grpSpPr>
          <p:cxnSp>
            <p:nvCxnSpPr>
              <p:cNvPr id="30" name="Straight Connector 29"/>
              <p:cNvCxnSpPr/>
              <p:nvPr/>
            </p:nvCxnSpPr>
            <p:spPr>
              <a:xfrm flipV="1">
                <a:off x="1683960" y="644443"/>
                <a:ext cx="0" cy="927271"/>
              </a:xfrm>
              <a:prstGeom prst="line">
                <a:avLst/>
              </a:prstGeom>
              <a:solidFill>
                <a:srgbClr val="FFF0DB"/>
              </a:solidFill>
              <a:ln w="3175">
                <a:solidFill>
                  <a:schemeClr val="bg2">
                    <a:lumMod val="65000"/>
                  </a:schemeClr>
                </a:solidFill>
              </a:ln>
              <a:effectLst>
                <a:glow rad="63500">
                  <a:schemeClr val="tx2">
                    <a:alpha val="4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31" name="Pentagon 30"/>
              <p:cNvSpPr/>
              <p:nvPr/>
            </p:nvSpPr>
            <p:spPr>
              <a:xfrm>
                <a:off x="884399" y="468732"/>
                <a:ext cx="1828800" cy="274320"/>
              </a:xfrm>
              <a:prstGeom prst="homePlate">
                <a:avLst/>
              </a:prstGeom>
              <a:solidFill>
                <a:srgbClr val="0C257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Calibri"/>
                    <a:ea typeface="+mn-ea"/>
                    <a:cs typeface="+mn-cs"/>
                  </a:rPr>
                  <a:t>Start Initiation</a:t>
                </a:r>
              </a:p>
            </p:txBody>
          </p:sp>
          <p:sp>
            <p:nvSpPr>
              <p:cNvPr id="32" name="Pentagon 31"/>
              <p:cNvSpPr/>
              <p:nvPr/>
            </p:nvSpPr>
            <p:spPr>
              <a:xfrm>
                <a:off x="1006502" y="826296"/>
                <a:ext cx="1755722" cy="1828800"/>
              </a:xfrm>
              <a:prstGeom prst="homePlate">
                <a:avLst>
                  <a:gd name="adj" fmla="val 15316"/>
                </a:avLst>
              </a:prstGeom>
              <a:solidFill>
                <a:srgbClr val="D9D9D9"/>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33" name="Rounded Rectangle 32"/>
              <p:cNvSpPr/>
              <p:nvPr/>
            </p:nvSpPr>
            <p:spPr>
              <a:xfrm>
                <a:off x="842327" y="806768"/>
                <a:ext cx="1645920" cy="2011680"/>
              </a:xfrm>
              <a:prstGeom prst="roundRect">
                <a:avLst>
                  <a:gd name="adj" fmla="val 6667"/>
                </a:avLst>
              </a:prstGeom>
              <a:solidFill>
                <a:srgbClr val="D5E3E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sp>
            <p:nvSpPr>
              <p:cNvPr id="34" name="Rounded Rectangle 33"/>
              <p:cNvSpPr/>
              <p:nvPr/>
            </p:nvSpPr>
            <p:spPr>
              <a:xfrm>
                <a:off x="846200" y="2527912"/>
                <a:ext cx="1645920" cy="914400"/>
              </a:xfrm>
              <a:prstGeom prst="roundRect">
                <a:avLst>
                  <a:gd name="adj" fmla="val 6667"/>
                </a:avLst>
              </a:prstGeom>
              <a:solidFill>
                <a:sysClr val="window" lastClr="FFFFFF"/>
              </a:solidFill>
              <a:ln w="1905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grpSp>
            <p:nvGrpSpPr>
              <p:cNvPr id="35" name="Group 34"/>
              <p:cNvGrpSpPr/>
              <p:nvPr/>
            </p:nvGrpSpPr>
            <p:grpSpPr>
              <a:xfrm>
                <a:off x="1213118" y="912103"/>
                <a:ext cx="914400" cy="914400"/>
                <a:chOff x="7802196" y="142292"/>
                <a:chExt cx="1143000" cy="1141879"/>
              </a:xfrm>
            </p:grpSpPr>
            <p:sp>
              <p:nvSpPr>
                <p:cNvPr id="39" name="Oval 38"/>
                <p:cNvSpPr/>
                <p:nvPr/>
              </p:nvSpPr>
              <p:spPr>
                <a:xfrm>
                  <a:off x="7802196" y="142292"/>
                  <a:ext cx="1143000" cy="1141879"/>
                </a:xfrm>
                <a:prstGeom prst="ellipse">
                  <a:avLst/>
                </a:prstGeom>
                <a:solidFill>
                  <a:sysClr val="window" lastClr="FFFFFF"/>
                </a:solidFill>
                <a:ln w="57150" cap="flat" cmpd="sng" algn="ctr">
                  <a:solidFill>
                    <a:srgbClr val="34408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pic>
              <p:nvPicPr>
                <p:cNvPr id="40" name="Picture 2" descr="Image result for decision icon"/>
                <p:cNvPicPr>
                  <a:picLocks noChangeAspect="1" noChangeArrowheads="1"/>
                </p:cNvPicPr>
                <p:nvPr/>
              </p:nvPicPr>
              <p:blipFill>
                <a:blip r:embed="rId8" cstate="print">
                  <a:clrChange>
                    <a:clrFrom>
                      <a:srgbClr val="FCFCFC"/>
                    </a:clrFrom>
                    <a:clrTo>
                      <a:srgbClr val="FCFCFC">
                        <a:alpha val="0"/>
                      </a:srgbClr>
                    </a:clrTo>
                  </a:clrChange>
                  <a:duotone>
                    <a:srgbClr val="0C2577">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969726" y="347471"/>
                  <a:ext cx="858741" cy="731521"/>
                </a:xfrm>
                <a:prstGeom prst="rect">
                  <a:avLst/>
                </a:prstGeom>
                <a:noFill/>
                <a:extLst>
                  <a:ext uri="{909E8E84-426E-40DD-AFC4-6F175D3DCCD1}">
                    <a14:hiddenFill xmlns:a14="http://schemas.microsoft.com/office/drawing/2010/main">
                      <a:solidFill>
                        <a:srgbClr val="FFFFFF"/>
                      </a:solidFill>
                    </a14:hiddenFill>
                  </a:ext>
                </a:extLst>
              </p:spPr>
            </p:pic>
          </p:grpSp>
          <p:sp>
            <p:nvSpPr>
              <p:cNvPr id="36" name="TextBox 35"/>
              <p:cNvSpPr txBox="1"/>
              <p:nvPr/>
            </p:nvSpPr>
            <p:spPr>
              <a:xfrm>
                <a:off x="877255" y="1855077"/>
                <a:ext cx="1576064" cy="646331"/>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Initiation Readiness</a:t>
                </a:r>
                <a:r>
                  <a:rPr kumimoji="0" lang="en-US" sz="1200" b="0" i="0" u="none" strike="noStrike" kern="0" cap="none" spc="0" normalizeH="0" noProof="0" dirty="0" smtClean="0">
                    <a:ln>
                      <a:noFill/>
                    </a:ln>
                    <a:solidFill>
                      <a:srgbClr val="0C2577"/>
                    </a:solidFill>
                    <a:effectLst/>
                    <a:uLnTx/>
                    <a:uFillTx/>
                    <a:latin typeface="Arial Rounded MT Bold" panose="020F0704030504030204" pitchFamily="34" charset="0"/>
                  </a:rPr>
                  <a:t> Review</a:t>
                </a:r>
                <a:endPar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C2577"/>
                    </a:solidFill>
                    <a:effectLst/>
                    <a:uLnTx/>
                    <a:uFillTx/>
                    <a:latin typeface="Arial Rounded MT Bold" panose="020F0704030504030204" pitchFamily="34" charset="0"/>
                  </a:rPr>
                  <a:t>Kickoff</a:t>
                </a:r>
              </a:p>
            </p:txBody>
          </p:sp>
          <p:sp>
            <p:nvSpPr>
              <p:cNvPr id="37" name="Rounded Rectangle 36"/>
              <p:cNvSpPr/>
              <p:nvPr/>
            </p:nvSpPr>
            <p:spPr>
              <a:xfrm>
                <a:off x="846200" y="2562874"/>
                <a:ext cx="1645920" cy="822960"/>
              </a:xfrm>
              <a:prstGeom prst="roundRect">
                <a:avLst>
                  <a:gd name="adj" fmla="val 6667"/>
                </a:avLst>
              </a:prstGeom>
              <a:solidFill>
                <a:sysClr val="window" lastClr="FFFFFF"/>
              </a:solidFill>
              <a:ln w="19050" cap="flat" cmpd="sng" algn="ctr">
                <a:solidFill>
                  <a:srgbClr val="D5E3EF"/>
                </a:solidFill>
                <a:prstDash val="solid"/>
              </a:ln>
              <a:effectLst/>
            </p:spPr>
            <p:txBody>
              <a:bodyPr tIns="9144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rPr>
                  <a:t>OVERVIEW AND DETERMINE THE “GET-TO-EXECUTION” 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5E5E5E"/>
                  </a:solidFill>
                  <a:effectLst/>
                  <a:uLnTx/>
                  <a:uFillTx/>
                  <a:latin typeface="Arial" panose="020B0604020202020204" pitchFamily="34" charset="0"/>
                  <a:ea typeface="+mn-ea"/>
                  <a:cs typeface="Arial" panose="020B0604020202020204" pitchFamily="34" charset="0"/>
                </a:endParaRPr>
              </a:p>
            </p:txBody>
          </p:sp>
          <p:sp>
            <p:nvSpPr>
              <p:cNvPr id="38" name="Oval 37"/>
              <p:cNvSpPr/>
              <p:nvPr/>
            </p:nvSpPr>
            <p:spPr>
              <a:xfrm>
                <a:off x="2190403" y="761048"/>
                <a:ext cx="365760" cy="365760"/>
              </a:xfrm>
              <a:prstGeom prst="ellipse">
                <a:avLst/>
              </a:prstGeom>
              <a:solidFill>
                <a:sysClr val="window" lastClr="FFFFFF"/>
              </a:solidFill>
              <a:ln w="25400" cap="flat" cmpd="sng" algn="ctr">
                <a:solidFill>
                  <a:srgbClr val="D5E3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5E5E5E"/>
                    </a:solidFill>
                    <a:effectLst/>
                    <a:uLnTx/>
                    <a:uFillTx/>
                    <a:latin typeface="Calibri"/>
                    <a:ea typeface="+mn-ea"/>
                    <a:cs typeface="+mn-cs"/>
                  </a:rPr>
                  <a:t>1</a:t>
                </a:r>
              </a:p>
            </p:txBody>
          </p:sp>
        </p:grpSp>
        <p:grpSp>
          <p:nvGrpSpPr>
            <p:cNvPr id="26" name="Group 25"/>
            <p:cNvGrpSpPr/>
            <p:nvPr/>
          </p:nvGrpSpPr>
          <p:grpSpPr>
            <a:xfrm>
              <a:off x="642933" y="1604436"/>
              <a:ext cx="420184" cy="1828800"/>
              <a:chOff x="93631" y="1992946"/>
              <a:chExt cx="420184" cy="1828800"/>
            </a:xfrm>
          </p:grpSpPr>
          <p:sp>
            <p:nvSpPr>
              <p:cNvPr id="28" name="Pentagon 27"/>
              <p:cNvSpPr/>
              <p:nvPr/>
            </p:nvSpPr>
            <p:spPr>
              <a:xfrm>
                <a:off x="93631" y="1992946"/>
                <a:ext cx="420184" cy="1828800"/>
              </a:xfrm>
              <a:prstGeom prst="homePlate">
                <a:avLst>
                  <a:gd name="adj" fmla="val 78529"/>
                </a:avLst>
              </a:prstGeom>
              <a:solidFill>
                <a:srgbClr val="E7E6E6"/>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endParaRPr>
              </a:p>
            </p:txBody>
          </p:sp>
          <p:sp>
            <p:nvSpPr>
              <p:cNvPr id="29" name="TextBox 28"/>
              <p:cNvSpPr txBox="1"/>
              <p:nvPr/>
            </p:nvSpPr>
            <p:spPr>
              <a:xfrm rot="16200000">
                <a:off x="-525524" y="2776541"/>
                <a:ext cx="150151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black">
                        <a:lumMod val="75000"/>
                        <a:lumOff val="25000"/>
                      </a:prstClr>
                    </a:solidFill>
                    <a:effectLst/>
                    <a:uLnTx/>
                    <a:uFillTx/>
                    <a:latin typeface="Corbel" panose="020B0503020204020204"/>
                  </a:rPr>
                  <a:t>CWI Intake / Triage</a:t>
                </a:r>
              </a:p>
            </p:txBody>
          </p:sp>
        </p:grpSp>
        <p:sp>
          <p:nvSpPr>
            <p:cNvPr id="27" name="Chevron 26"/>
            <p:cNvSpPr/>
            <p:nvPr/>
          </p:nvSpPr>
          <p:spPr>
            <a:xfrm>
              <a:off x="2618117" y="1246872"/>
              <a:ext cx="3474720" cy="274320"/>
            </a:xfrm>
            <a:prstGeom prst="chevron">
              <a:avLst/>
            </a:prstGeom>
            <a:solidFill>
              <a:srgbClr val="0C257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Calibri"/>
                  <a:ea typeface="+mn-ea"/>
                  <a:cs typeface="+mn-cs"/>
                </a:rPr>
                <a:t>Requirements</a:t>
              </a:r>
            </a:p>
          </p:txBody>
        </p:sp>
      </p:grpSp>
      <p:grpSp>
        <p:nvGrpSpPr>
          <p:cNvPr id="103" name="Group 102"/>
          <p:cNvGrpSpPr/>
          <p:nvPr/>
        </p:nvGrpSpPr>
        <p:grpSpPr>
          <a:xfrm>
            <a:off x="1237701" y="5629504"/>
            <a:ext cx="4305726" cy="664038"/>
            <a:chOff x="1237701" y="5603000"/>
            <a:chExt cx="4305726" cy="664038"/>
          </a:xfrm>
        </p:grpSpPr>
        <p:grpSp>
          <p:nvGrpSpPr>
            <p:cNvPr id="104" name="Group 103"/>
            <p:cNvGrpSpPr/>
            <p:nvPr/>
          </p:nvGrpSpPr>
          <p:grpSpPr>
            <a:xfrm>
              <a:off x="1310669" y="5718395"/>
              <a:ext cx="4232758" cy="548643"/>
              <a:chOff x="672189" y="2571428"/>
              <a:chExt cx="4232758" cy="548643"/>
            </a:xfrm>
          </p:grpSpPr>
          <p:grpSp>
            <p:nvGrpSpPr>
              <p:cNvPr id="107" name="Group 106"/>
              <p:cNvGrpSpPr/>
              <p:nvPr/>
            </p:nvGrpSpPr>
            <p:grpSpPr>
              <a:xfrm>
                <a:off x="672189" y="2571428"/>
                <a:ext cx="4232758" cy="548643"/>
                <a:chOff x="672189" y="2571428"/>
                <a:chExt cx="4232758" cy="548643"/>
              </a:xfrm>
            </p:grpSpPr>
            <p:grpSp>
              <p:nvGrpSpPr>
                <p:cNvPr id="109" name="Group 108"/>
                <p:cNvGrpSpPr/>
                <p:nvPr/>
              </p:nvGrpSpPr>
              <p:grpSpPr>
                <a:xfrm>
                  <a:off x="672189" y="2571432"/>
                  <a:ext cx="2103120" cy="548639"/>
                  <a:chOff x="1440628" y="1055772"/>
                  <a:chExt cx="1134338" cy="738784"/>
                </a:xfrm>
              </p:grpSpPr>
              <p:sp>
                <p:nvSpPr>
                  <p:cNvPr id="113" name="Round Same Side Corner Rectangle 112"/>
                  <p:cNvSpPr/>
                  <p:nvPr/>
                </p:nvSpPr>
                <p:spPr>
                  <a:xfrm rot="16200000">
                    <a:off x="1638405" y="857995"/>
                    <a:ext cx="738784" cy="1134338"/>
                  </a:xfrm>
                  <a:prstGeom prst="round2SameRect">
                    <a:avLst>
                      <a:gd name="adj1" fmla="val 16670"/>
                      <a:gd name="adj2" fmla="val 0"/>
                    </a:avLst>
                  </a:prstGeom>
                  <a:solidFill>
                    <a:schemeClr val="tx2">
                      <a:lumMod val="60000"/>
                      <a:lumOff val="40000"/>
                    </a:schemeClr>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14" name="Round Same Side Corner Rectangle 4"/>
                  <p:cNvSpPr/>
                  <p:nvPr/>
                </p:nvSpPr>
                <p:spPr>
                  <a:xfrm>
                    <a:off x="1506757" y="1117336"/>
                    <a:ext cx="1035700" cy="615654"/>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91440" tIns="45720" rIns="182880" bIns="95250" numCol="1" spcCol="1270" anchor="ctr" anchorCtr="0">
                    <a:noAutofit/>
                  </a:bodyPr>
                  <a:lstStyle/>
                  <a:p>
                    <a:pPr lvl="0" defTabSz="666750">
                      <a:lnSpc>
                        <a:spcPct val="90000"/>
                      </a:lnSpc>
                      <a:spcBef>
                        <a:spcPct val="0"/>
                      </a:spcBef>
                      <a:spcAft>
                        <a:spcPct val="35000"/>
                      </a:spcAft>
                    </a:pPr>
                    <a:r>
                      <a:rPr lang="en-US" b="1" dirty="0" smtClean="0">
                        <a:solidFill>
                          <a:schemeClr val="bg1"/>
                        </a:solidFill>
                      </a:rPr>
                      <a:t>IT Estimation</a:t>
                    </a:r>
                    <a:endParaRPr lang="en-US" b="1" kern="1200" dirty="0">
                      <a:solidFill>
                        <a:schemeClr val="bg1"/>
                      </a:solidFill>
                    </a:endParaRPr>
                  </a:p>
                </p:txBody>
              </p:sp>
            </p:grpSp>
            <p:grpSp>
              <p:nvGrpSpPr>
                <p:cNvPr id="110" name="Group 109"/>
                <p:cNvGrpSpPr/>
                <p:nvPr/>
              </p:nvGrpSpPr>
              <p:grpSpPr>
                <a:xfrm>
                  <a:off x="2801825" y="2571428"/>
                  <a:ext cx="2103122" cy="548641"/>
                  <a:chOff x="2633501" y="1054654"/>
                  <a:chExt cx="1134338" cy="738786"/>
                </a:xfrm>
              </p:grpSpPr>
              <p:sp>
                <p:nvSpPr>
                  <p:cNvPr id="111" name="Round Same Side Corner Rectangle 110"/>
                  <p:cNvSpPr/>
                  <p:nvPr/>
                </p:nvSpPr>
                <p:spPr>
                  <a:xfrm rot="5400000">
                    <a:off x="2831277" y="856878"/>
                    <a:ext cx="738786" cy="1134338"/>
                  </a:xfrm>
                  <a:prstGeom prst="round2SameRect">
                    <a:avLst>
                      <a:gd name="adj1" fmla="val 16670"/>
                      <a:gd name="adj2" fmla="val 0"/>
                    </a:avLst>
                  </a:prstGeom>
                  <a:solidFill>
                    <a:schemeClr val="accent1">
                      <a:lumMod val="50000"/>
                    </a:schemeClr>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12" name="Round Same Side Corner Rectangle 4"/>
                  <p:cNvSpPr/>
                  <p:nvPr/>
                </p:nvSpPr>
                <p:spPr>
                  <a:xfrm>
                    <a:off x="2649271" y="1116222"/>
                    <a:ext cx="1035699" cy="615654"/>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82880" tIns="45720" rIns="57150" bIns="95250" numCol="1" spcCol="1270" anchor="ctr" anchorCtr="0">
                    <a:noAutofit/>
                  </a:bodyPr>
                  <a:lstStyle/>
                  <a:p>
                    <a:pPr lvl="0" algn="r" defTabSz="666750">
                      <a:lnSpc>
                        <a:spcPct val="90000"/>
                      </a:lnSpc>
                      <a:spcBef>
                        <a:spcPct val="0"/>
                      </a:spcBef>
                      <a:spcAft>
                        <a:spcPct val="35000"/>
                      </a:spcAft>
                    </a:pPr>
                    <a:r>
                      <a:rPr lang="en-US" b="1" kern="1200" dirty="0" smtClean="0">
                        <a:solidFill>
                          <a:schemeClr val="bg1"/>
                        </a:solidFill>
                      </a:rPr>
                      <a:t>IT Engagement</a:t>
                    </a:r>
                    <a:endParaRPr lang="en-US" b="1" i="1" kern="1200" dirty="0">
                      <a:solidFill>
                        <a:schemeClr val="bg1"/>
                      </a:solidFill>
                    </a:endParaRPr>
                  </a:p>
                </p:txBody>
              </p:sp>
            </p:grpSp>
          </p:grpSp>
          <p:sp>
            <p:nvSpPr>
              <p:cNvPr id="108" name="Right Arrow 107"/>
              <p:cNvSpPr/>
              <p:nvPr/>
            </p:nvSpPr>
            <p:spPr>
              <a:xfrm>
                <a:off x="2603117" y="2670159"/>
                <a:ext cx="365760" cy="365760"/>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105" name="Plus 104"/>
            <p:cNvSpPr/>
            <p:nvPr/>
          </p:nvSpPr>
          <p:spPr>
            <a:xfrm>
              <a:off x="3410595" y="5603000"/>
              <a:ext cx="274320" cy="274320"/>
            </a:xfrm>
            <a:prstGeom prst="mathPlus">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Multiply 105"/>
            <p:cNvSpPr/>
            <p:nvPr/>
          </p:nvSpPr>
          <p:spPr>
            <a:xfrm>
              <a:off x="1237701" y="5603000"/>
              <a:ext cx="274320" cy="274320"/>
            </a:xfrm>
            <a:prstGeom prst="mathMultiply">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5" name="TextBox 114"/>
          <p:cNvSpPr txBox="1"/>
          <p:nvPr/>
        </p:nvSpPr>
        <p:spPr>
          <a:xfrm rot="21163032">
            <a:off x="2525607" y="6260864"/>
            <a:ext cx="1580581" cy="369236"/>
          </a:xfrm>
          <a:prstGeom prst="rect">
            <a:avLst/>
          </a:prstGeom>
          <a:solidFill>
            <a:schemeClr val="bg1">
              <a:lumMod val="95000"/>
            </a:schemeClr>
          </a:solidFill>
          <a:ln>
            <a:solidFill>
              <a:schemeClr val="accent1"/>
            </a:solidFill>
          </a:ln>
        </p:spPr>
        <p:txBody>
          <a:bodyPr wrap="square" lIns="0" tIns="0" rIns="0" bIns="0" rtlCol="0">
            <a:spAutoFit/>
          </a:bodyPr>
          <a:lstStyle/>
          <a:p>
            <a:pPr algn="ctr" defTabSz="457063"/>
            <a:r>
              <a:rPr lang="en-US" sz="2399" b="1" dirty="0">
                <a:solidFill>
                  <a:srgbClr val="0063A7"/>
                </a:solidFill>
                <a:latin typeface="Freestyle Script" panose="030804020302050B0404" pitchFamily="66" charset="0"/>
              </a:rPr>
              <a:t>What’s changing?</a:t>
            </a:r>
          </a:p>
        </p:txBody>
      </p:sp>
      <p:grpSp>
        <p:nvGrpSpPr>
          <p:cNvPr id="117" name="Group 116"/>
          <p:cNvGrpSpPr/>
          <p:nvPr/>
        </p:nvGrpSpPr>
        <p:grpSpPr>
          <a:xfrm>
            <a:off x="2602230" y="1482584"/>
            <a:ext cx="1700784" cy="4167087"/>
            <a:chOff x="839685" y="1482584"/>
            <a:chExt cx="1700784" cy="4167087"/>
          </a:xfrm>
        </p:grpSpPr>
        <p:sp>
          <p:nvSpPr>
            <p:cNvPr id="118" name="Freeform 117"/>
            <p:cNvSpPr/>
            <p:nvPr/>
          </p:nvSpPr>
          <p:spPr>
            <a:xfrm>
              <a:off x="839685" y="1482584"/>
              <a:ext cx="1700784" cy="3913632"/>
            </a:xfrm>
            <a:custGeom>
              <a:avLst/>
              <a:gdLst>
                <a:gd name="connsiteX0" fmla="*/ 1530956 w 1713836"/>
                <a:gd name="connsiteY0" fmla="*/ 0 h 3504224"/>
                <a:gd name="connsiteX1" fmla="*/ 1713836 w 1713836"/>
                <a:gd name="connsiteY1" fmla="*/ 182880 h 3504224"/>
                <a:gd name="connsiteX2" fmla="*/ 1660272 w 1713836"/>
                <a:gd name="connsiteY2" fmla="*/ 312196 h 3504224"/>
                <a:gd name="connsiteX3" fmla="*/ 1645920 w 1713836"/>
                <a:gd name="connsiteY3" fmla="*/ 321872 h 3504224"/>
                <a:gd name="connsiteX4" fmla="*/ 1645920 w 1713836"/>
                <a:gd name="connsiteY4" fmla="*/ 1857413 h 3504224"/>
                <a:gd name="connsiteX5" fmla="*/ 1649793 w 1713836"/>
                <a:gd name="connsiteY5" fmla="*/ 1876597 h 3504224"/>
                <a:gd name="connsiteX6" fmla="*/ 1649793 w 1713836"/>
                <a:gd name="connsiteY6" fmla="*/ 3394491 h 3504224"/>
                <a:gd name="connsiteX7" fmla="*/ 1540060 w 1713836"/>
                <a:gd name="connsiteY7" fmla="*/ 3504224 h 3504224"/>
                <a:gd name="connsiteX8" fmla="*/ 113606 w 1713836"/>
                <a:gd name="connsiteY8" fmla="*/ 3504224 h 3504224"/>
                <a:gd name="connsiteX9" fmla="*/ 3873 w 1713836"/>
                <a:gd name="connsiteY9" fmla="*/ 3394491 h 3504224"/>
                <a:gd name="connsiteX10" fmla="*/ 3873 w 1713836"/>
                <a:gd name="connsiteY10" fmla="*/ 1966851 h 3504224"/>
                <a:gd name="connsiteX11" fmla="*/ 0 w 1713836"/>
                <a:gd name="connsiteY11" fmla="*/ 1947667 h 3504224"/>
                <a:gd name="connsiteX12" fmla="*/ 0 w 1713836"/>
                <a:gd name="connsiteY12" fmla="*/ 155453 h 3504224"/>
                <a:gd name="connsiteX13" fmla="*/ 109733 w 1713836"/>
                <a:gd name="connsiteY13" fmla="*/ 45720 h 3504224"/>
                <a:gd name="connsiteX14" fmla="*/ 1413275 w 1713836"/>
                <a:gd name="connsiteY14" fmla="*/ 45720 h 3504224"/>
                <a:gd name="connsiteX15" fmla="*/ 1459771 w 1713836"/>
                <a:gd name="connsiteY15" fmla="*/ 14372 h 3504224"/>
                <a:gd name="connsiteX16" fmla="*/ 1530956 w 1713836"/>
                <a:gd name="connsiteY16" fmla="*/ 0 h 350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3836" h="3504224">
                  <a:moveTo>
                    <a:pt x="1530956" y="0"/>
                  </a:moveTo>
                  <a:cubicBezTo>
                    <a:pt x="1631958" y="0"/>
                    <a:pt x="1713836" y="81878"/>
                    <a:pt x="1713836" y="182880"/>
                  </a:cubicBezTo>
                  <a:cubicBezTo>
                    <a:pt x="1713836" y="233381"/>
                    <a:pt x="1693367" y="279101"/>
                    <a:pt x="1660272" y="312196"/>
                  </a:cubicBezTo>
                  <a:lnTo>
                    <a:pt x="1645920" y="321872"/>
                  </a:lnTo>
                  <a:lnTo>
                    <a:pt x="1645920" y="1857413"/>
                  </a:lnTo>
                  <a:lnTo>
                    <a:pt x="1649793" y="1876597"/>
                  </a:lnTo>
                  <a:lnTo>
                    <a:pt x="1649793" y="3394491"/>
                  </a:lnTo>
                  <a:cubicBezTo>
                    <a:pt x="1649793" y="3455095"/>
                    <a:pt x="1600664" y="3504224"/>
                    <a:pt x="1540060" y="3504224"/>
                  </a:cubicBezTo>
                  <a:lnTo>
                    <a:pt x="113606" y="3504224"/>
                  </a:lnTo>
                  <a:cubicBezTo>
                    <a:pt x="53002" y="3504224"/>
                    <a:pt x="3873" y="3455095"/>
                    <a:pt x="3873" y="3394491"/>
                  </a:cubicBezTo>
                  <a:lnTo>
                    <a:pt x="3873" y="1966851"/>
                  </a:lnTo>
                  <a:lnTo>
                    <a:pt x="0" y="1947667"/>
                  </a:lnTo>
                  <a:lnTo>
                    <a:pt x="0" y="155453"/>
                  </a:lnTo>
                  <a:cubicBezTo>
                    <a:pt x="0" y="94849"/>
                    <a:pt x="49129" y="45720"/>
                    <a:pt x="109733" y="45720"/>
                  </a:cubicBezTo>
                  <a:lnTo>
                    <a:pt x="1413275" y="45720"/>
                  </a:lnTo>
                  <a:lnTo>
                    <a:pt x="1459771" y="14372"/>
                  </a:lnTo>
                  <a:cubicBezTo>
                    <a:pt x="1481650" y="5117"/>
                    <a:pt x="1505706" y="0"/>
                    <a:pt x="1530956" y="0"/>
                  </a:cubicBezTo>
                  <a:close/>
                </a:path>
              </a:pathLst>
            </a:custGeom>
            <a:noFill/>
            <a:ln w="3175" cap="flat" cmpd="sng" algn="ctr">
              <a:solidFill>
                <a:srgbClr val="D90026"/>
              </a:solidFill>
              <a:prstDash val="solid"/>
            </a:ln>
            <a:effectLst>
              <a:glow rad="63500">
                <a:srgbClr val="D90026">
                  <a:satMod val="175000"/>
                  <a:alpha val="40000"/>
                </a:srgbClr>
              </a:glo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err="1" smtClean="0">
                <a:ln>
                  <a:noFill/>
                </a:ln>
                <a:solidFill>
                  <a:srgbClr val="5E5E5E"/>
                </a:solidFill>
                <a:effectLst/>
                <a:uLnTx/>
                <a:uFillTx/>
                <a:latin typeface="Calibri"/>
                <a:ea typeface="+mn-ea"/>
                <a:cs typeface="+mn-cs"/>
              </a:endParaRPr>
            </a:p>
          </p:txBody>
        </p:sp>
        <p:grpSp>
          <p:nvGrpSpPr>
            <p:cNvPr id="119" name="Group 118"/>
            <p:cNvGrpSpPr/>
            <p:nvPr/>
          </p:nvGrpSpPr>
          <p:grpSpPr>
            <a:xfrm>
              <a:off x="972205" y="5341894"/>
              <a:ext cx="1371600" cy="307777"/>
              <a:chOff x="932449" y="5341894"/>
              <a:chExt cx="1463040" cy="307777"/>
            </a:xfrm>
          </p:grpSpPr>
          <p:sp>
            <p:nvSpPr>
              <p:cNvPr id="120" name="Round Same Side Corner Rectangle 119"/>
              <p:cNvSpPr/>
              <p:nvPr/>
            </p:nvSpPr>
            <p:spPr>
              <a:xfrm flipV="1">
                <a:off x="932449" y="5398884"/>
                <a:ext cx="1463040" cy="228600"/>
              </a:xfrm>
              <a:prstGeom prst="round2SameRect">
                <a:avLst/>
              </a:prstGeom>
              <a:solidFill>
                <a:srgbClr val="D90026"/>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sz="1400" b="1" dirty="0">
                  <a:solidFill>
                    <a:schemeClr val="bg1"/>
                  </a:solidFill>
                </a:endParaRPr>
              </a:p>
            </p:txBody>
          </p:sp>
          <p:sp>
            <p:nvSpPr>
              <p:cNvPr id="121" name="TextBox 120"/>
              <p:cNvSpPr txBox="1"/>
              <p:nvPr/>
            </p:nvSpPr>
            <p:spPr>
              <a:xfrm>
                <a:off x="1100326" y="5341894"/>
                <a:ext cx="1127286" cy="307777"/>
              </a:xfrm>
              <a:prstGeom prst="rect">
                <a:avLst/>
              </a:prstGeom>
              <a:noFill/>
            </p:spPr>
            <p:txBody>
              <a:bodyPr wrap="square" rtlCol="0" anchor="ctr">
                <a:spAutoFit/>
              </a:bodyPr>
              <a:lstStyle/>
              <a:p>
                <a:r>
                  <a:rPr lang="en-US" sz="1400" b="1" dirty="0" smtClean="0">
                    <a:solidFill>
                      <a:schemeClr val="bg1"/>
                    </a:solidFill>
                  </a:rPr>
                  <a:t>Today’s Call</a:t>
                </a:r>
                <a:endParaRPr lang="en-US" sz="1400" b="1" dirty="0">
                  <a:solidFill>
                    <a:schemeClr val="bg1"/>
                  </a:solidFill>
                </a:endParaRPr>
              </a:p>
            </p:txBody>
          </p:sp>
        </p:grpSp>
      </p:grpSp>
    </p:spTree>
    <p:extLst>
      <p:ext uri="{BB962C8B-B14F-4D97-AF65-F5344CB8AC3E}">
        <p14:creationId xmlns:p14="http://schemas.microsoft.com/office/powerpoint/2010/main" val="1888228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2</a:t>
            </a:fld>
            <a:endParaRPr lang="en-US"/>
          </a:p>
        </p:txBody>
      </p:sp>
      <p:pic>
        <p:nvPicPr>
          <p:cNvPr id="6" name="Picture Placeholder 5"/>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5831" r="5831"/>
          <a:stretch>
            <a:fillRect/>
          </a:stretch>
        </p:blipFill>
        <p:spPr/>
      </p:pic>
      <p:sp>
        <p:nvSpPr>
          <p:cNvPr id="3" name="Title 2"/>
          <p:cNvSpPr>
            <a:spLocks noGrp="1"/>
          </p:cNvSpPr>
          <p:nvPr>
            <p:ph type="title"/>
          </p:nvPr>
        </p:nvSpPr>
        <p:spPr/>
        <p:txBody>
          <a:bodyPr/>
          <a:lstStyle/>
          <a:p>
            <a:r>
              <a:rPr lang="en-US" smtClean="0"/>
              <a:t>Agenda</a:t>
            </a:r>
            <a:endParaRPr lang="en-US" dirty="0"/>
          </a:p>
        </p:txBody>
      </p:sp>
      <p:sp>
        <p:nvSpPr>
          <p:cNvPr id="4" name="Text Placeholder 3"/>
          <p:cNvSpPr>
            <a:spLocks noGrp="1"/>
          </p:cNvSpPr>
          <p:nvPr>
            <p:ph type="body" sz="quarter" idx="14"/>
          </p:nvPr>
        </p:nvSpPr>
        <p:spPr/>
        <p:txBody>
          <a:bodyPr/>
          <a:lstStyle/>
          <a:p>
            <a:r>
              <a:rPr lang="en-US" dirty="0"/>
              <a:t>Introductions</a:t>
            </a:r>
          </a:p>
          <a:p>
            <a:r>
              <a:rPr lang="en-US" dirty="0" smtClean="0"/>
              <a:t>Core Team Participants</a:t>
            </a:r>
          </a:p>
          <a:p>
            <a:r>
              <a:rPr lang="en-US" dirty="0" smtClean="0"/>
              <a:t>Meeting </a:t>
            </a:r>
            <a:r>
              <a:rPr lang="en-US" dirty="0"/>
              <a:t>Objectives</a:t>
            </a:r>
          </a:p>
          <a:p>
            <a:r>
              <a:rPr lang="en-US" dirty="0"/>
              <a:t>Scope </a:t>
            </a:r>
            <a:r>
              <a:rPr lang="en-US" dirty="0" smtClean="0"/>
              <a:t>Finalization</a:t>
            </a:r>
            <a:endParaRPr lang="en-US" dirty="0"/>
          </a:p>
          <a:p>
            <a:r>
              <a:rPr lang="en-US" dirty="0" smtClean="0"/>
              <a:t>BRD Elicitation</a:t>
            </a:r>
            <a:endParaRPr lang="en-US" dirty="0"/>
          </a:p>
        </p:txBody>
      </p:sp>
      <p:sp>
        <p:nvSpPr>
          <p:cNvPr id="12" name="Footer Placeholder 11"/>
          <p:cNvSpPr>
            <a:spLocks noGrp="1"/>
          </p:cNvSpPr>
          <p:nvPr>
            <p:ph type="ftr" sz="quarter" idx="13"/>
          </p:nvPr>
        </p:nvSpPr>
        <p:spPr/>
        <p:txBody>
          <a:bodyPr/>
          <a:lstStyle/>
          <a:p>
            <a:r>
              <a:rPr lang="en-US" dirty="0" smtClean="0">
                <a:solidFill>
                  <a:schemeClr val="bg2">
                    <a:lumMod val="85000"/>
                  </a:schemeClr>
                </a:solidFill>
              </a:rPr>
              <a:t>COMPANY CONFIDENTIAL  |  FOR INTERNAL USE ONLY  |  DO NOT COPY</a:t>
            </a:r>
            <a:endParaRPr lang="en-US" dirty="0">
              <a:solidFill>
                <a:schemeClr val="bg2">
                  <a:lumMod val="85000"/>
                </a:schemeClr>
              </a:solidFill>
            </a:endParaRPr>
          </a:p>
        </p:txBody>
      </p:sp>
    </p:spTree>
    <p:extLst>
      <p:ext uri="{BB962C8B-B14F-4D97-AF65-F5344CB8AC3E}">
        <p14:creationId xmlns:p14="http://schemas.microsoft.com/office/powerpoint/2010/main" val="3823140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20</a:t>
            </a:fld>
            <a:endParaRPr lang="en-US" dirty="0"/>
          </a:p>
        </p:txBody>
      </p:sp>
      <p:sp>
        <p:nvSpPr>
          <p:cNvPr id="11" name="Title 10"/>
          <p:cNvSpPr>
            <a:spLocks noGrp="1"/>
          </p:cNvSpPr>
          <p:nvPr>
            <p:ph type="title"/>
          </p:nvPr>
        </p:nvSpPr>
        <p:spPr/>
        <p:txBody>
          <a:bodyPr/>
          <a:lstStyle/>
          <a:p>
            <a:r>
              <a:rPr lang="en-US" dirty="0" smtClean="0"/>
              <a:t>Agile Requirements</a:t>
            </a:r>
            <a:endParaRPr lang="en-US" dirty="0"/>
          </a:p>
        </p:txBody>
      </p:sp>
      <p:sp>
        <p:nvSpPr>
          <p:cNvPr id="16" name="Content Placeholder 15"/>
          <p:cNvSpPr>
            <a:spLocks noGrp="1"/>
          </p:cNvSpPr>
          <p:nvPr>
            <p:ph sz="quarter" idx="10"/>
          </p:nvPr>
        </p:nvSpPr>
        <p:spPr/>
        <p:txBody>
          <a:bodyPr>
            <a:normAutofit/>
          </a:bodyPr>
          <a:lstStyle/>
          <a:p>
            <a:pPr marL="257175" indent="-257175"/>
            <a:r>
              <a:rPr lang="en-US" sz="1800" dirty="0"/>
              <a:t>During Initiation, high level business requirements will be captured as “</a:t>
            </a:r>
            <a:r>
              <a:rPr lang="en-US" sz="1800" b="1" dirty="0"/>
              <a:t>Jira</a:t>
            </a:r>
            <a:r>
              <a:rPr lang="en-US" sz="1800" dirty="0"/>
              <a:t> </a:t>
            </a:r>
            <a:r>
              <a:rPr lang="en-US" sz="1800" b="1" dirty="0"/>
              <a:t>Epics</a:t>
            </a:r>
            <a:r>
              <a:rPr lang="en-US" sz="1800" dirty="0"/>
              <a:t>”, also known as Features, within the Scaled Agile Framework (i.e. </a:t>
            </a:r>
            <a:r>
              <a:rPr lang="en-US" sz="1800" dirty="0" err="1"/>
              <a:t>SAFe</a:t>
            </a:r>
            <a:r>
              <a:rPr lang="en-US" sz="1800" dirty="0"/>
              <a:t>).   An </a:t>
            </a:r>
            <a:r>
              <a:rPr lang="en-US" sz="1800" b="1" dirty="0"/>
              <a:t>Epic</a:t>
            </a:r>
            <a:r>
              <a:rPr lang="en-US" sz="1800" dirty="0"/>
              <a:t> is simply a “big user story.”  It is usually broad in scope and short on details.  During Release Planning, which occurs after Initiation when the full team is engaged, Epics are commonly split into multiple, smaller </a:t>
            </a:r>
            <a:r>
              <a:rPr lang="en-US" sz="1800" b="1" dirty="0"/>
              <a:t>User Stories</a:t>
            </a:r>
            <a:r>
              <a:rPr lang="en-US" sz="1800" dirty="0"/>
              <a:t>. </a:t>
            </a:r>
          </a:p>
          <a:p>
            <a:pPr marL="257175" indent="-257175"/>
            <a:endParaRPr lang="en-US" sz="1800" dirty="0"/>
          </a:p>
          <a:p>
            <a:pPr marL="257175" indent="-257175"/>
            <a:r>
              <a:rPr lang="en-US" sz="1800" b="1" dirty="0"/>
              <a:t>A User Story</a:t>
            </a:r>
            <a:r>
              <a:rPr lang="en-US" sz="1800" dirty="0"/>
              <a:t> is used to </a:t>
            </a:r>
            <a:r>
              <a:rPr lang="en-US" sz="1800" dirty="0" smtClean="0"/>
              <a:t>express </a:t>
            </a:r>
            <a:r>
              <a:rPr lang="en-US" sz="1800" dirty="0"/>
              <a:t>requirements that focuses on what a user of a product would like to achieve.  Although documenting and refining Epics, or Features, will be the primary focus during Initiation, User Stories may also be identified.  Key characteristics of a user story include:</a:t>
            </a:r>
          </a:p>
          <a:p>
            <a:pPr marL="600075" lvl="1" indent="-257175">
              <a:buFont typeface="Arial" panose="020B0604020202020204" pitchFamily="34" charset="0"/>
              <a:buChar char="•"/>
            </a:pPr>
            <a:r>
              <a:rPr lang="en-US" sz="1800" dirty="0"/>
              <a:t>They are </a:t>
            </a:r>
            <a:r>
              <a:rPr lang="en-US" sz="1800" b="1" dirty="0"/>
              <a:t>not</a:t>
            </a:r>
            <a:r>
              <a:rPr lang="en-US" sz="1800" dirty="0"/>
              <a:t> detailed requirements specifications (something a system shall do) but are rather negotiable expressions of intent. The User Story </a:t>
            </a:r>
            <a:r>
              <a:rPr lang="en-US" sz="1800" b="1" dirty="0"/>
              <a:t>does not</a:t>
            </a:r>
            <a:r>
              <a:rPr lang="en-US" sz="1800" dirty="0"/>
              <a:t> define the </a:t>
            </a:r>
            <a:r>
              <a:rPr lang="en-US" sz="1800" b="1" dirty="0"/>
              <a:t>"How"</a:t>
            </a:r>
            <a:r>
              <a:rPr lang="en-US" sz="1800" dirty="0"/>
              <a:t>. </a:t>
            </a:r>
          </a:p>
          <a:p>
            <a:pPr marL="600075" lvl="1" indent="-257175">
              <a:buFont typeface="Arial" panose="020B0604020202020204" pitchFamily="34" charset="0"/>
              <a:buChar char="•"/>
            </a:pPr>
            <a:r>
              <a:rPr lang="en-US" sz="1800" dirty="0"/>
              <a:t>They are short and easy to read, understandable to developers, testers, stakeholders, and users.  In other words, they are written in plain language without Anthem jargon so that they can be understood by everyone.</a:t>
            </a:r>
          </a:p>
          <a:p>
            <a:pPr marL="600075" lvl="1" indent="-257175">
              <a:buFont typeface="Arial" panose="020B0604020202020204" pitchFamily="34" charset="0"/>
              <a:buChar char="•"/>
            </a:pPr>
            <a:r>
              <a:rPr lang="en-US" sz="1800" dirty="0"/>
              <a:t>They include the business value</a:t>
            </a:r>
            <a:r>
              <a:rPr lang="en-US" sz="1800" dirty="0" smtClean="0"/>
              <a:t>.</a:t>
            </a:r>
            <a:endParaRPr lang="en-US" sz="1800"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580016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21</a:t>
            </a:fld>
            <a:endParaRPr lang="en-US"/>
          </a:p>
        </p:txBody>
      </p:sp>
      <p:sp>
        <p:nvSpPr>
          <p:cNvPr id="11" name="Title 10"/>
          <p:cNvSpPr>
            <a:spLocks noGrp="1"/>
          </p:cNvSpPr>
          <p:nvPr>
            <p:ph type="title"/>
          </p:nvPr>
        </p:nvSpPr>
        <p:spPr/>
        <p:txBody>
          <a:bodyPr/>
          <a:lstStyle/>
          <a:p>
            <a:r>
              <a:rPr lang="en-US" dirty="0" smtClean="0"/>
              <a:t>Agile Requirements (continued)</a:t>
            </a:r>
            <a:endParaRPr lang="en-US" dirty="0"/>
          </a:p>
        </p:txBody>
      </p:sp>
      <p:sp>
        <p:nvSpPr>
          <p:cNvPr id="16" name="Content Placeholder 15"/>
          <p:cNvSpPr>
            <a:spLocks noGrp="1"/>
          </p:cNvSpPr>
          <p:nvPr>
            <p:ph sz="quarter" idx="10"/>
          </p:nvPr>
        </p:nvSpPr>
        <p:spPr/>
        <p:txBody>
          <a:bodyPr>
            <a:normAutofit lnSpcReduction="10000"/>
          </a:bodyPr>
          <a:lstStyle/>
          <a:p>
            <a:pPr marL="257175" indent="-257175"/>
            <a:r>
              <a:rPr lang="en-US" sz="1800" b="1" dirty="0"/>
              <a:t>Epics</a:t>
            </a:r>
            <a:r>
              <a:rPr lang="en-US" sz="1800" dirty="0"/>
              <a:t> and </a:t>
            </a:r>
            <a:r>
              <a:rPr lang="en-US" sz="1800" b="1" dirty="0"/>
              <a:t>User Stories </a:t>
            </a:r>
            <a:r>
              <a:rPr lang="en-US" sz="1800" dirty="0"/>
              <a:t>are written in the same format or voice:  As a &lt;who&gt;, I want to &lt;what&gt; so that &lt;why&gt;.</a:t>
            </a:r>
          </a:p>
          <a:p>
            <a:pPr marL="600075" lvl="1" indent="-257175">
              <a:buFont typeface="Arial" panose="020B0604020202020204" pitchFamily="34" charset="0"/>
              <a:buChar char="•"/>
            </a:pPr>
            <a:r>
              <a:rPr lang="en-US" sz="1800" dirty="0"/>
              <a:t>Example Epic:  As a member &lt;who&gt;, I want to log into the Consumer Portal &lt;what&gt;, so that I can view my health insurance related information &lt;why&gt;.  </a:t>
            </a:r>
          </a:p>
          <a:p>
            <a:pPr marL="600075" lvl="1" indent="-257175">
              <a:buFont typeface="Arial" panose="020B0604020202020204" pitchFamily="34" charset="0"/>
              <a:buChar char="•"/>
            </a:pPr>
            <a:r>
              <a:rPr lang="en-US" sz="1800" dirty="0"/>
              <a:t>This Epic can be broken down into smaller User Stories:</a:t>
            </a:r>
          </a:p>
          <a:p>
            <a:pPr marL="942975" lvl="2" indent="-257175"/>
            <a:r>
              <a:rPr lang="en-US" dirty="0"/>
              <a:t>As a member, I want to set my own password so that it is easy to remember.</a:t>
            </a:r>
          </a:p>
          <a:p>
            <a:pPr marL="942975" lvl="2" indent="-257175"/>
            <a:r>
              <a:rPr lang="en-US" dirty="0"/>
              <a:t>As a member, I want to be able to re-enter my password when I </a:t>
            </a:r>
            <a:r>
              <a:rPr lang="en-US" dirty="0" err="1"/>
              <a:t>mis</a:t>
            </a:r>
            <a:r>
              <a:rPr lang="en-US" dirty="0"/>
              <a:t>-key it so that I can still log into the Consumer Portal.</a:t>
            </a:r>
          </a:p>
          <a:p>
            <a:pPr marL="942975" lvl="2" indent="-257175"/>
            <a:endParaRPr lang="en-US" dirty="0"/>
          </a:p>
          <a:p>
            <a:pPr marL="257175" indent="-257175"/>
            <a:r>
              <a:rPr lang="en-US" sz="1800" dirty="0"/>
              <a:t>Note that if requirements are delivered in a traditional waterfall format and need no further development, they will not be converted to Epics and User Stories during Initiation.  It is recommended that new requirements are written in the user story voice.</a:t>
            </a:r>
          </a:p>
          <a:p>
            <a:pPr marL="257175" indent="-257175"/>
            <a:endParaRPr lang="en-US" sz="1800" dirty="0"/>
          </a:p>
          <a:p>
            <a:pPr marL="257175" indent="-257175"/>
            <a:r>
              <a:rPr lang="en-US" sz="1800" dirty="0"/>
              <a:t>For more information and training, see the Agile COE Microsite @ </a:t>
            </a:r>
            <a:r>
              <a:rPr lang="en-US" sz="1800" dirty="0">
                <a:hlinkClick r:id="rId2"/>
              </a:rPr>
              <a:t>https://share.antheminc.com/sites/AgileAnthemCOE/assets/training.htm</a:t>
            </a:r>
            <a:endParaRPr lang="en-US" sz="1800" dirty="0"/>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2322420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3</a:t>
            </a:fld>
            <a:endParaRPr lang="en-US"/>
          </a:p>
        </p:txBody>
      </p:sp>
      <p:sp>
        <p:nvSpPr>
          <p:cNvPr id="3" name="Title 2"/>
          <p:cNvSpPr>
            <a:spLocks noGrp="1"/>
          </p:cNvSpPr>
          <p:nvPr>
            <p:ph type="title"/>
          </p:nvPr>
        </p:nvSpPr>
        <p:spPr/>
        <p:txBody>
          <a:bodyPr/>
          <a:lstStyle/>
          <a:p>
            <a:r>
              <a:rPr lang="en-US" dirty="0" smtClean="0"/>
              <a:t>Introductions</a:t>
            </a:r>
            <a:endParaRPr lang="en-US" dirty="0"/>
          </a:p>
        </p:txBody>
      </p:sp>
      <p:sp>
        <p:nvSpPr>
          <p:cNvPr id="4" name="Text Placeholder 3"/>
          <p:cNvSpPr>
            <a:spLocks noGrp="1"/>
          </p:cNvSpPr>
          <p:nvPr>
            <p:ph type="body" sz="quarter" idx="14"/>
          </p:nvPr>
        </p:nvSpPr>
        <p:spPr/>
        <p:txBody>
          <a:bodyPr/>
          <a:lstStyle/>
          <a:p>
            <a:r>
              <a:rPr lang="en-US" dirty="0"/>
              <a:t>Please state your name and the area you will be representing during this Initiation</a:t>
            </a:r>
            <a:r>
              <a:rPr lang="en-US" dirty="0" smtClean="0"/>
              <a:t>.</a:t>
            </a:r>
            <a:endParaRPr lang="en-US" dirty="0"/>
          </a:p>
        </p:txBody>
      </p:sp>
      <p:sp>
        <p:nvSpPr>
          <p:cNvPr id="25" name="Footer Placeholder 24"/>
          <p:cNvSpPr>
            <a:spLocks noGrp="1"/>
          </p:cNvSpPr>
          <p:nvPr>
            <p:ph type="ftr" sz="quarter" idx="13"/>
          </p:nvPr>
        </p:nvSpPr>
        <p:spPr/>
        <p:txBody>
          <a:bodyPr/>
          <a:lstStyle/>
          <a:p>
            <a:r>
              <a:rPr lang="en-US" smtClean="0"/>
              <a:t>COMPANY CONFIDENTIAL  |  FOR INTERNAL USE ONLY  |  DO NOT COPY</a:t>
            </a:r>
            <a:endParaRPr lang="en-US" dirty="0"/>
          </a:p>
        </p:txBody>
      </p:sp>
      <p:pic>
        <p:nvPicPr>
          <p:cNvPr id="27" name="Picture Placeholder 26"/>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0131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4</a:t>
            </a:fld>
            <a:endParaRPr lang="en-US"/>
          </a:p>
        </p:txBody>
      </p:sp>
      <p:sp>
        <p:nvSpPr>
          <p:cNvPr id="3" name="Title 2"/>
          <p:cNvSpPr>
            <a:spLocks noGrp="1"/>
          </p:cNvSpPr>
          <p:nvPr>
            <p:ph type="title"/>
          </p:nvPr>
        </p:nvSpPr>
        <p:spPr/>
        <p:txBody>
          <a:bodyPr/>
          <a:lstStyle/>
          <a:p>
            <a:r>
              <a:rPr lang="en-US" dirty="0" smtClean="0"/>
              <a:t>Core Team Participants</a:t>
            </a:r>
            <a:endParaRPr lang="en-US" dirty="0"/>
          </a:p>
        </p:txBody>
      </p:sp>
      <p:graphicFrame>
        <p:nvGraphicFramePr>
          <p:cNvPr id="9" name="Content Placeholder 8"/>
          <p:cNvGraphicFramePr>
            <a:graphicFrameLocks noGrp="1"/>
          </p:cNvGraphicFramePr>
          <p:nvPr>
            <p:ph sz="quarter" idx="10"/>
            <p:extLst>
              <p:ext uri="{D42A27DB-BD31-4B8C-83A1-F6EECF244321}">
                <p14:modId xmlns:p14="http://schemas.microsoft.com/office/powerpoint/2010/main" val="638235065"/>
              </p:ext>
            </p:extLst>
          </p:nvPr>
        </p:nvGraphicFramePr>
        <p:xfrm>
          <a:off x="528638" y="1341438"/>
          <a:ext cx="11141076" cy="5232400"/>
        </p:xfrm>
        <a:graphic>
          <a:graphicData uri="http://schemas.openxmlformats.org/drawingml/2006/table">
            <a:tbl>
              <a:tblPr firstRow="1" bandRow="1">
                <a:tableStyleId>{5C22544A-7EE6-4342-B048-85BDC9FD1C3A}</a:tableStyleId>
              </a:tblPr>
              <a:tblGrid>
                <a:gridCol w="3266748"/>
                <a:gridCol w="3639084"/>
                <a:gridCol w="4235244"/>
              </a:tblGrid>
              <a:tr h="370840">
                <a:tc>
                  <a:txBody>
                    <a:bodyPr/>
                    <a:lstStyle/>
                    <a:p>
                      <a:pPr algn="ctr"/>
                      <a:r>
                        <a:rPr lang="en-US" sz="1600" dirty="0" smtClean="0"/>
                        <a:t>Role</a:t>
                      </a:r>
                      <a:endParaRPr lang="en-US" sz="1600" b="1" dirty="0" smtClean="0">
                        <a:solidFill>
                          <a:schemeClr val="bg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cap="none" dirty="0" smtClean="0">
                          <a:solidFill>
                            <a:schemeClr val="bg1"/>
                          </a:solidFill>
                        </a:rPr>
                        <a:t>Name</a:t>
                      </a:r>
                      <a:endParaRPr lang="en-US" sz="1600" cap="none" dirty="0">
                        <a:solidFill>
                          <a:schemeClr val="bg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cap="none" dirty="0" smtClean="0">
                          <a:solidFill>
                            <a:schemeClr val="bg1"/>
                          </a:solidFill>
                        </a:rPr>
                        <a:t>Responsibilities</a:t>
                      </a:r>
                      <a:endParaRPr lang="en-US" sz="1600" cap="none" dirty="0">
                        <a:solidFill>
                          <a:schemeClr val="bg1"/>
                        </a:solidFill>
                      </a:endParaRP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t>Initiative Owner / Project</a:t>
                      </a:r>
                      <a:r>
                        <a:rPr lang="en-US" sz="1400" baseline="0" dirty="0" smtClean="0"/>
                        <a:t> Sponsor</a:t>
                      </a:r>
                      <a:endParaRPr lang="en-US" sz="1400" dirty="0" smtClean="0"/>
                    </a:p>
                  </a:txBody>
                  <a:tcPr/>
                </a:tc>
                <a:tc>
                  <a:txBody>
                    <a:bodyPr/>
                    <a:lstStyle/>
                    <a:p>
                      <a:pPr algn="l"/>
                      <a:r>
                        <a:rPr lang="en-US" sz="1400" cap="none" dirty="0" smtClean="0"/>
                        <a:t>Tadd Haynes</a:t>
                      </a:r>
                      <a:endParaRPr lang="en-US" sz="1400" cap="none" dirty="0"/>
                    </a:p>
                  </a:txBody>
                  <a:tcPr/>
                </a:tc>
                <a:tc>
                  <a:txBody>
                    <a:bodyPr/>
                    <a:lstStyle/>
                    <a:p>
                      <a:pPr algn="l"/>
                      <a:r>
                        <a:rPr lang="en-US" sz="900" cap="none" dirty="0" smtClean="0"/>
                        <a:t>(Business)</a:t>
                      </a:r>
                      <a:r>
                        <a:rPr lang="en-US" sz="900" cap="none" baseline="0" dirty="0" smtClean="0"/>
                        <a:t> </a:t>
                      </a:r>
                      <a:r>
                        <a:rPr lang="en-US" sz="900" cap="none" dirty="0" smtClean="0"/>
                        <a:t>Overall responsibility for defining initiative objectives/benefits and day-to-day sponsorship of the initiative, actively participating in decision making and escalation processes.</a:t>
                      </a:r>
                      <a:endParaRPr lang="en-US" sz="900" cap="none" dirty="0"/>
                    </a:p>
                  </a:txBody>
                  <a:tcPr/>
                </a:tc>
              </a:tr>
              <a:tr h="370840">
                <a:tc>
                  <a:txBody>
                    <a:bodyPr/>
                    <a:lstStyle/>
                    <a:p>
                      <a:pPr algn="r"/>
                      <a:r>
                        <a:rPr lang="en-US" sz="1400" dirty="0" smtClean="0"/>
                        <a:t>IT Initiative Delivery</a:t>
                      </a:r>
                      <a:r>
                        <a:rPr lang="en-US" sz="1400" baseline="0" dirty="0" smtClean="0"/>
                        <a:t> Owner</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dirty="0" smtClean="0"/>
                        <a:t>Robert</a:t>
                      </a:r>
                      <a:r>
                        <a:rPr lang="en-US" sz="1400" cap="none" baseline="0" dirty="0" smtClean="0"/>
                        <a:t> Schweers</a:t>
                      </a:r>
                      <a:endParaRPr lang="en-US" sz="1400" cap="none" dirty="0" smtClean="0"/>
                    </a:p>
                  </a:txBody>
                  <a:tcPr/>
                </a:tc>
                <a:tc>
                  <a:txBody>
                    <a:bodyPr/>
                    <a:lstStyle/>
                    <a:p>
                      <a:pPr algn="l"/>
                      <a:r>
                        <a:rPr lang="en-US" sz="900" cap="none" dirty="0" smtClean="0"/>
                        <a:t>(IT) Accountable for the delivery of the solution knowing that it may involve coordination with other IT Leadership, if necessary.</a:t>
                      </a:r>
                      <a:endParaRPr lang="en-US" sz="900" cap="none" dirty="0"/>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t>Initiation</a:t>
                      </a:r>
                      <a:r>
                        <a:rPr lang="en-US" sz="1400" baseline="0" dirty="0" smtClean="0"/>
                        <a:t> Manager</a:t>
                      </a:r>
                      <a:endParaRPr lang="en-US"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dirty="0" smtClean="0"/>
                        <a:t>Greg Smith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cap="none" dirty="0" smtClean="0"/>
                        <a:t>(IT)</a:t>
                      </a:r>
                      <a:r>
                        <a:rPr lang="en-US" sz="900" cap="none" baseline="0" dirty="0" smtClean="0"/>
                        <a:t> </a:t>
                      </a:r>
                      <a:r>
                        <a:rPr lang="en-US" sz="900" cap="none" dirty="0" smtClean="0"/>
                        <a:t>Coordinates all Initiation phase activities &amp; deliverables.</a:t>
                      </a:r>
                    </a:p>
                  </a:txBody>
                  <a:tcPr/>
                </a:tc>
              </a:tr>
              <a:tr h="370840">
                <a:tc>
                  <a:txBody>
                    <a:bodyPr/>
                    <a:lstStyle/>
                    <a:p>
                      <a:pPr algn="r"/>
                      <a:r>
                        <a:rPr lang="en-US" sz="1400" dirty="0" smtClean="0"/>
                        <a:t>Initiation Analyst</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dirty="0" smtClean="0"/>
                        <a:t>Andrea Hartman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cap="none" dirty="0" smtClean="0"/>
                        <a:t>(IT) Documents &amp; refines the initial high level business requirements/epics and capabilities.</a:t>
                      </a:r>
                    </a:p>
                  </a:txBody>
                  <a:tcPr/>
                </a:tc>
              </a:tr>
              <a:tr h="370840">
                <a:tc>
                  <a:txBody>
                    <a:bodyPr/>
                    <a:lstStyle/>
                    <a:p>
                      <a:pPr algn="r"/>
                      <a:r>
                        <a:rPr lang="en-US" sz="1400" dirty="0" smtClean="0"/>
                        <a:t>Delivery Manager (IT</a:t>
                      </a:r>
                      <a:r>
                        <a:rPr lang="en-US" sz="1400" baseline="0" dirty="0" smtClean="0"/>
                        <a:t> PM)</a:t>
                      </a:r>
                      <a:endParaRPr lang="en-US" sz="1400" dirty="0"/>
                    </a:p>
                  </a:txBody>
                  <a:tcPr/>
                </a:tc>
                <a:tc>
                  <a:txBody>
                    <a:bodyPr/>
                    <a:lstStyle/>
                    <a:p>
                      <a:pPr algn="l"/>
                      <a:r>
                        <a:rPr lang="en-US" sz="1400" cap="none" dirty="0" smtClean="0"/>
                        <a:t>Kristi Hyde</a:t>
                      </a:r>
                      <a:endParaRPr lang="en-US" sz="1400" cap="none" dirty="0"/>
                    </a:p>
                  </a:txBody>
                  <a:tcPr/>
                </a:tc>
                <a:tc>
                  <a:txBody>
                    <a:bodyPr/>
                    <a:lstStyle/>
                    <a:p>
                      <a:pPr algn="l"/>
                      <a:r>
                        <a:rPr lang="en-US" sz="900" cap="none" dirty="0" smtClean="0"/>
                        <a:t>(IT) Overall responsibility for managing technical component of the project</a:t>
                      </a:r>
                      <a:r>
                        <a:rPr lang="en-US" sz="900" cap="none" baseline="0" dirty="0" smtClean="0"/>
                        <a:t> execution.</a:t>
                      </a:r>
                      <a:endParaRPr lang="en-US" sz="900" cap="none" dirty="0"/>
                    </a:p>
                  </a:txBody>
                  <a:tcPr/>
                </a:tc>
              </a:tr>
              <a:tr h="370840">
                <a:tc>
                  <a:txBody>
                    <a:bodyPr/>
                    <a:lstStyle/>
                    <a:p>
                      <a:pPr algn="r"/>
                      <a:r>
                        <a:rPr lang="en-US" sz="1400" dirty="0" smtClean="0"/>
                        <a:t>Business PM</a:t>
                      </a:r>
                      <a:endParaRPr lang="en-US" sz="1400" dirty="0"/>
                    </a:p>
                  </a:txBody>
                  <a:tcPr/>
                </a:tc>
                <a:tc>
                  <a:txBody>
                    <a:bodyPr/>
                    <a:lstStyle/>
                    <a:p>
                      <a:pPr algn="l"/>
                      <a:r>
                        <a:rPr lang="en-US" sz="1400" cap="none" dirty="0" smtClean="0"/>
                        <a:t>Mikenna Watterson</a:t>
                      </a:r>
                      <a:endParaRPr lang="en-US" sz="1400" cap="none" dirty="0"/>
                    </a:p>
                  </a:txBody>
                  <a:tcPr/>
                </a:tc>
                <a:tc>
                  <a:txBody>
                    <a:bodyPr/>
                    <a:lstStyle/>
                    <a:p>
                      <a:pPr algn="l"/>
                      <a:r>
                        <a:rPr lang="en-US" sz="900" cap="none" dirty="0" smtClean="0"/>
                        <a:t>(Business) Overall responsibility for managing the initiative </a:t>
                      </a:r>
                      <a:r>
                        <a:rPr lang="en-US" sz="900" cap="none" baseline="0" dirty="0" smtClean="0"/>
                        <a:t>and c</a:t>
                      </a:r>
                      <a:r>
                        <a:rPr lang="en-US" sz="900" cap="none" dirty="0" smtClean="0"/>
                        <a:t>oordinates any business process changes required to implement the project.</a:t>
                      </a:r>
                      <a:endParaRPr lang="en-US" sz="900" cap="none" dirty="0"/>
                    </a:p>
                  </a:txBody>
                  <a:tcPr/>
                </a:tc>
              </a:tr>
              <a:tr h="370840">
                <a:tc>
                  <a:txBody>
                    <a:bodyPr/>
                    <a:lstStyle/>
                    <a:p>
                      <a:pPr algn="r"/>
                      <a:r>
                        <a:rPr lang="en-US" sz="1400" dirty="0" smtClean="0"/>
                        <a:t>Enterprise</a:t>
                      </a:r>
                      <a:r>
                        <a:rPr lang="en-US" sz="1400" baseline="0" dirty="0" smtClean="0"/>
                        <a:t> Architect</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cap="none" dirty="0" smtClean="0"/>
                        <a:t>Diane Morey</a:t>
                      </a:r>
                      <a:endParaRPr lang="en-US" sz="140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cap="none" dirty="0" smtClean="0"/>
                        <a:t>(IT) Assists Lead Solution Architect by ensuring enterprise architecture standards are considered in Solution Design.</a:t>
                      </a:r>
                      <a:endParaRPr lang="en-US" sz="900" cap="none" dirty="0"/>
                    </a:p>
                  </a:txBody>
                  <a:tcPr/>
                </a:tc>
              </a:tr>
              <a:tr h="370840">
                <a:tc>
                  <a:txBody>
                    <a:bodyPr/>
                    <a:lstStyle/>
                    <a:p>
                      <a:pPr algn="r"/>
                      <a:r>
                        <a:rPr lang="en-US" sz="1400" dirty="0" smtClean="0"/>
                        <a:t>Lead Solution Architect</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cap="none" dirty="0" smtClean="0">
                          <a:solidFill>
                            <a:schemeClr val="dk1"/>
                          </a:solidFill>
                          <a:latin typeface="+mn-lt"/>
                          <a:ea typeface="+mn-ea"/>
                          <a:cs typeface="+mn-cs"/>
                        </a:rPr>
                        <a:t>Bahar Chathambally</a:t>
                      </a:r>
                      <a:endParaRPr lang="en-US" sz="1400" kern="1200" cap="none"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cap="none" dirty="0" smtClean="0"/>
                        <a:t>(IT) Documents a high level conceptual solution, identifying</a:t>
                      </a:r>
                      <a:r>
                        <a:rPr lang="en-US" sz="900" cap="none" baseline="0" dirty="0" smtClean="0"/>
                        <a:t> systems impacted, </a:t>
                      </a:r>
                      <a:r>
                        <a:rPr lang="en-US" sz="900" cap="none" dirty="0" smtClean="0"/>
                        <a:t>based on the high level requirements</a:t>
                      </a:r>
                      <a:r>
                        <a:rPr lang="en-US" sz="900" cap="none" baseline="0" dirty="0" smtClean="0"/>
                        <a:t> captured</a:t>
                      </a:r>
                      <a:r>
                        <a:rPr lang="en-US" sz="900" cap="none" dirty="0" smtClean="0"/>
                        <a:t>. Will work with other technical SMEs to create this vision.</a:t>
                      </a:r>
                      <a:endParaRPr lang="en-US" sz="900" cap="none" dirty="0"/>
                    </a:p>
                  </a:txBody>
                  <a:tcPr/>
                </a:tc>
              </a:tr>
              <a:tr h="370840">
                <a:tc>
                  <a:txBody>
                    <a:bodyPr/>
                    <a:lstStyle/>
                    <a:p>
                      <a:pPr algn="r"/>
                      <a:r>
                        <a:rPr lang="en-US" sz="1400" dirty="0" smtClean="0"/>
                        <a:t>Planning Lead</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cap="none" dirty="0" smtClean="0"/>
                        <a:t>(Business) Supports</a:t>
                      </a:r>
                      <a:r>
                        <a:rPr lang="en-US" sz="900" cap="none" baseline="0" dirty="0" smtClean="0"/>
                        <a:t> the business in terms of planning and execution issues.</a:t>
                      </a:r>
                      <a:endParaRPr lang="en-US" sz="900" cap="none" dirty="0"/>
                    </a:p>
                  </a:txBody>
                  <a:tcPr/>
                </a:tc>
              </a:tr>
              <a:tr h="370840">
                <a:tc>
                  <a:txBody>
                    <a:bodyPr/>
                    <a:lstStyle/>
                    <a:p>
                      <a:pPr algn="r"/>
                      <a:r>
                        <a:rPr lang="en-US" sz="1400" dirty="0" smtClean="0"/>
                        <a:t>Execution Lead</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cap="none" dirty="0" smtClean="0"/>
                        <a:t>Roman Goldshteyn</a:t>
                      </a:r>
                      <a:endParaRPr lang="en-US" sz="140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cap="none" dirty="0" smtClean="0"/>
                        <a:t>(Business) Overall responsibility for initiative</a:t>
                      </a:r>
                      <a:r>
                        <a:rPr lang="en-US" sz="900" cap="none" baseline="0" dirty="0" smtClean="0"/>
                        <a:t> </a:t>
                      </a:r>
                      <a:r>
                        <a:rPr lang="en-US" sz="900" cap="none" dirty="0" smtClean="0"/>
                        <a:t>execution.  The Delivery Manager generally rolls up to the Execution Lead.</a:t>
                      </a:r>
                      <a:r>
                        <a:rPr lang="en-US" sz="900" cap="none" baseline="0" dirty="0" smtClean="0"/>
                        <a:t> Escalation point for delivery issues.</a:t>
                      </a:r>
                      <a:endParaRPr lang="en-US" sz="900" cap="none" dirty="0"/>
                    </a:p>
                  </a:txBody>
                  <a:tcPr/>
                </a:tc>
              </a:tr>
              <a:tr h="370840">
                <a:tc>
                  <a:txBody>
                    <a:bodyPr/>
                    <a:lstStyle/>
                    <a:p>
                      <a:pPr algn="r"/>
                      <a:r>
                        <a:rPr lang="en-US" sz="1400" dirty="0" smtClean="0"/>
                        <a:t>Business</a:t>
                      </a:r>
                      <a:r>
                        <a:rPr lang="en-US" sz="1400" baseline="0" dirty="0" smtClean="0"/>
                        <a:t> Account Manager / Portfolio Support</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cap="none" dirty="0" smtClean="0"/>
                        <a:t>Justin Ramsey</a:t>
                      </a:r>
                      <a:endParaRPr lang="en-US" sz="1400" cap="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cap="none" dirty="0" smtClean="0"/>
                        <a:t>(Business) Primary Portfolio Support assigned to each initiative to represent the interests of the Initiative Owner during the end-to-end project lifecycle.  Assists business SME coordination, funding decisions, and project support.</a:t>
                      </a:r>
                      <a:endParaRPr lang="en-US" sz="900" cap="none" dirty="0"/>
                    </a:p>
                  </a:txBody>
                  <a:tcPr/>
                </a:tc>
              </a:tr>
              <a:tr h="370840">
                <a:tc>
                  <a:txBody>
                    <a:bodyPr/>
                    <a:lstStyle/>
                    <a:p>
                      <a:pPr algn="r"/>
                      <a:r>
                        <a:rPr lang="en-US" sz="1400" dirty="0" smtClean="0"/>
                        <a:t>Other Key Participants</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cap="non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cap="none" dirty="0" smtClean="0"/>
                        <a:t>Additional key</a:t>
                      </a:r>
                      <a:r>
                        <a:rPr lang="en-US" sz="900" cap="none" baseline="0" dirty="0" smtClean="0"/>
                        <a:t> participants that are supporting the Initiative.</a:t>
                      </a:r>
                      <a:endParaRPr lang="en-US" sz="900" cap="none" dirty="0" smtClean="0"/>
                    </a:p>
                  </a:txBody>
                  <a:tcPr/>
                </a:tc>
              </a:tr>
            </a:tbl>
          </a:graphicData>
        </a:graphic>
      </p:graphicFrame>
      <p:sp>
        <p:nvSpPr>
          <p:cNvPr id="4" name="Footer Placeholder 3"/>
          <p:cNvSpPr>
            <a:spLocks noGrp="1"/>
          </p:cNvSpPr>
          <p:nvPr>
            <p:ph type="ftr" sz="quarter" idx="13"/>
          </p:nvPr>
        </p:nvSpPr>
        <p:spPr/>
        <p:txBody>
          <a:bodyPr/>
          <a:lstStyle/>
          <a:p>
            <a:r>
              <a:rPr lang="en-US" dirty="0" smtClean="0"/>
              <a:t>COMPANY CONFIDENTIAL  |  FOR INTERNAL USE ONLY  |  DO NOT COPY</a:t>
            </a:r>
            <a:endParaRPr lang="en-US" dirty="0"/>
          </a:p>
        </p:txBody>
      </p:sp>
      <p:sp>
        <p:nvSpPr>
          <p:cNvPr id="6" name="Rounded Rectangle 5"/>
          <p:cNvSpPr/>
          <p:nvPr/>
        </p:nvSpPr>
        <p:spPr>
          <a:xfrm>
            <a:off x="6675438" y="469141"/>
            <a:ext cx="4805362" cy="607943"/>
          </a:xfrm>
          <a:prstGeom prst="roundRect">
            <a:avLst>
              <a:gd name="adj" fmla="val 10579"/>
            </a:avLst>
          </a:prstGeom>
          <a:solidFill>
            <a:srgbClr val="F2F2F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i="1" u="none" strike="noStrike" kern="0" cap="none" spc="0" normalizeH="0" baseline="0" noProof="0" dirty="0" smtClean="0">
                <a:ln>
                  <a:noFill/>
                </a:ln>
                <a:solidFill>
                  <a:srgbClr val="0079C2"/>
                </a:solidFill>
                <a:effectLst/>
                <a:uLnTx/>
                <a:uFillTx/>
                <a:latin typeface="Calibri"/>
              </a:rPr>
              <a:t>*IMs,</a:t>
            </a:r>
            <a:r>
              <a:rPr kumimoji="0" lang="en-US" i="1" u="none" strike="noStrike" kern="0" cap="none" spc="0" normalizeH="0" noProof="0" dirty="0" smtClean="0">
                <a:ln>
                  <a:noFill/>
                </a:ln>
                <a:solidFill>
                  <a:srgbClr val="0079C2"/>
                </a:solidFill>
                <a:effectLst/>
                <a:uLnTx/>
                <a:uFillTx/>
                <a:latin typeface="Calibri"/>
              </a:rPr>
              <a:t> please </a:t>
            </a:r>
            <a:r>
              <a:rPr kumimoji="0" lang="en-US" b="1" i="1" u="none" strike="noStrike" kern="0" cap="none" spc="0" normalizeH="0" noProof="0" dirty="0" smtClean="0">
                <a:ln>
                  <a:noFill/>
                </a:ln>
                <a:solidFill>
                  <a:srgbClr val="0079C2"/>
                </a:solidFill>
                <a:effectLst/>
                <a:uLnTx/>
                <a:uFillTx/>
                <a:latin typeface="Calibri"/>
              </a:rPr>
              <a:t>bold</a:t>
            </a:r>
            <a:r>
              <a:rPr kumimoji="0" lang="en-US" i="1" u="none" strike="noStrike" kern="0" cap="none" spc="0" normalizeH="0" noProof="0" dirty="0" smtClean="0">
                <a:ln>
                  <a:noFill/>
                </a:ln>
                <a:solidFill>
                  <a:srgbClr val="0079C2"/>
                </a:solidFill>
                <a:effectLst/>
                <a:uLnTx/>
                <a:uFillTx/>
                <a:latin typeface="Calibri"/>
              </a:rPr>
              <a:t> those attending today’s call.</a:t>
            </a:r>
            <a:endParaRPr kumimoji="0" lang="en-US" i="1" u="none" strike="noStrike" kern="0" cap="none" spc="0" normalizeH="0" baseline="0" noProof="0" dirty="0" smtClean="0">
              <a:ln>
                <a:noFill/>
              </a:ln>
              <a:solidFill>
                <a:srgbClr val="0079C2"/>
              </a:solidFill>
              <a:effectLst/>
              <a:uLnTx/>
              <a:uFillTx/>
              <a:latin typeface="Calibri"/>
            </a:endParaRPr>
          </a:p>
        </p:txBody>
      </p:sp>
    </p:spTree>
    <p:extLst>
      <p:ext uri="{BB962C8B-B14F-4D97-AF65-F5344CB8AC3E}">
        <p14:creationId xmlns:p14="http://schemas.microsoft.com/office/powerpoint/2010/main" val="364597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5</a:t>
            </a:fld>
            <a:endParaRPr lang="en-US"/>
          </a:p>
        </p:txBody>
      </p:sp>
      <p:sp>
        <p:nvSpPr>
          <p:cNvPr id="6" name="Title 5"/>
          <p:cNvSpPr>
            <a:spLocks noGrp="1"/>
          </p:cNvSpPr>
          <p:nvPr>
            <p:ph type="title"/>
          </p:nvPr>
        </p:nvSpPr>
        <p:spPr/>
        <p:txBody>
          <a:bodyPr/>
          <a:lstStyle/>
          <a:p>
            <a:r>
              <a:rPr lang="en-US" dirty="0" smtClean="0"/>
              <a:t>Meeting Objective</a:t>
            </a:r>
            <a:endParaRPr lang="en-US" dirty="0"/>
          </a:p>
        </p:txBody>
      </p:sp>
      <p:sp>
        <p:nvSpPr>
          <p:cNvPr id="14" name="Footer Placeholder 13"/>
          <p:cNvSpPr>
            <a:spLocks noGrp="1"/>
          </p:cNvSpPr>
          <p:nvPr>
            <p:ph type="ftr" sz="quarter" idx="13"/>
          </p:nvPr>
        </p:nvSpPr>
        <p:spPr/>
        <p:txBody>
          <a:bodyPr/>
          <a:lstStyle/>
          <a:p>
            <a:r>
              <a:rPr lang="en-US" smtClean="0"/>
              <a:t>COMPANY CONFIDENTIAL  |  FOR INTERNAL USE ONLY  |  DO NOT COPY</a:t>
            </a:r>
            <a:endParaRPr lang="en-US" dirty="0"/>
          </a:p>
        </p:txBody>
      </p:sp>
      <p:sp>
        <p:nvSpPr>
          <p:cNvPr id="3" name="Content Placeholder 2"/>
          <p:cNvSpPr>
            <a:spLocks noGrp="1"/>
          </p:cNvSpPr>
          <p:nvPr>
            <p:ph sz="quarter" idx="10"/>
          </p:nvPr>
        </p:nvSpPr>
        <p:spPr/>
        <p:txBody>
          <a:bodyPr/>
          <a:lstStyle/>
          <a:p>
            <a:pPr marL="0" indent="0">
              <a:buNone/>
            </a:pPr>
            <a:r>
              <a:rPr lang="en-US" dirty="0"/>
              <a:t>The purpose of this meeting is to </a:t>
            </a:r>
            <a:r>
              <a:rPr lang="en-US" dirty="0" smtClean="0"/>
              <a:t>document and agree upon the scope as well as elicit the high level business requirements for </a:t>
            </a:r>
            <a:r>
              <a:rPr lang="en-US" dirty="0"/>
              <a:t>the “</a:t>
            </a:r>
            <a:r>
              <a:rPr lang="en-US" dirty="0">
                <a:solidFill>
                  <a:srgbClr val="FF0000"/>
                </a:solidFill>
              </a:rPr>
              <a:t>WV Foster Care 2020</a:t>
            </a:r>
            <a:r>
              <a:rPr lang="en-US" dirty="0"/>
              <a:t>” </a:t>
            </a:r>
            <a:r>
              <a:rPr lang="en-US" dirty="0" smtClean="0"/>
              <a:t>initiative. </a:t>
            </a:r>
            <a:endParaRPr lang="en-US" dirty="0"/>
          </a:p>
          <a:p>
            <a:pPr marL="0" indent="0">
              <a:buNone/>
            </a:pPr>
            <a:r>
              <a:rPr lang="en-US" b="1" dirty="0">
                <a:solidFill>
                  <a:schemeClr val="accent1"/>
                </a:solidFill>
              </a:rPr>
              <a:t>On this call we will:</a:t>
            </a:r>
          </a:p>
          <a:p>
            <a:pPr marL="342900" indent="-342900"/>
            <a:r>
              <a:rPr lang="en-US" dirty="0" smtClean="0"/>
              <a:t>Make sure our scope is clearly documented and agreed upon.</a:t>
            </a:r>
            <a:endParaRPr lang="en-US" dirty="0"/>
          </a:p>
          <a:p>
            <a:pPr marL="342900" indent="-342900"/>
            <a:r>
              <a:rPr lang="en-US" dirty="0" smtClean="0"/>
              <a:t>Create/Update High Level Business Requirements (Capabilities/Epics), as needed, in alignment with scope.</a:t>
            </a:r>
          </a:p>
          <a:p>
            <a:pPr marL="342900" indent="-342900"/>
            <a:r>
              <a:rPr lang="en-US" dirty="0" smtClean="0"/>
              <a:t>Develop draft BRD document.</a:t>
            </a:r>
            <a:endParaRPr lang="en-US" dirty="0"/>
          </a:p>
          <a:p>
            <a:pPr marL="342900" indent="-342900"/>
            <a:r>
              <a:rPr lang="en-US" dirty="0" smtClean="0"/>
              <a:t>Draft any applicable process flow diagrams.</a:t>
            </a:r>
            <a:endParaRPr lang="en-US" dirty="0"/>
          </a:p>
        </p:txBody>
      </p:sp>
    </p:spTree>
    <p:extLst>
      <p:ext uri="{BB962C8B-B14F-4D97-AF65-F5344CB8AC3E}">
        <p14:creationId xmlns:p14="http://schemas.microsoft.com/office/powerpoint/2010/main" val="1398243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Finalization</a:t>
            </a:r>
            <a:endParaRPr lang="en-US" dirty="0"/>
          </a:p>
        </p:txBody>
      </p:sp>
      <p:sp>
        <p:nvSpPr>
          <p:cNvPr id="4" name="Text Placeholder 3"/>
          <p:cNvSpPr>
            <a:spLocks noGrp="1"/>
          </p:cNvSpPr>
          <p:nvPr>
            <p:ph type="body" sz="quarter" idx="14"/>
          </p:nvPr>
        </p:nvSpPr>
        <p:spPr/>
        <p:txBody>
          <a:bodyPr/>
          <a:lstStyle/>
          <a:p>
            <a:r>
              <a:rPr lang="en-US" dirty="0" smtClean="0"/>
              <a:t>Initiative Introduction</a:t>
            </a:r>
            <a:endParaRPr lang="en-US" dirty="0"/>
          </a:p>
          <a:p>
            <a:r>
              <a:rPr lang="en-US" dirty="0"/>
              <a:t>Scope Boundaries</a:t>
            </a:r>
          </a:p>
          <a:p>
            <a:r>
              <a:rPr lang="en-US" dirty="0"/>
              <a:t>Requested </a:t>
            </a:r>
            <a:r>
              <a:rPr lang="en-US" dirty="0" smtClean="0"/>
              <a:t>Initiative Dates</a:t>
            </a:r>
            <a:endParaRPr lang="en-US" dirty="0"/>
          </a:p>
          <a:p>
            <a:r>
              <a:rPr lang="en-US" dirty="0"/>
              <a:t>Risks / Known Issues</a:t>
            </a:r>
          </a:p>
          <a:p>
            <a:r>
              <a:rPr lang="en-US" dirty="0"/>
              <a:t>Dependencies / Constraints</a:t>
            </a:r>
          </a:p>
        </p:txBody>
      </p:sp>
      <p:sp>
        <p:nvSpPr>
          <p:cNvPr id="2" name="Slide Number Placeholder 1"/>
          <p:cNvSpPr>
            <a:spLocks noGrp="1"/>
          </p:cNvSpPr>
          <p:nvPr>
            <p:ph type="sldNum" sz="quarter" idx="4"/>
          </p:nvPr>
        </p:nvSpPr>
        <p:spPr/>
        <p:txBody>
          <a:bodyPr/>
          <a:lstStyle/>
          <a:p>
            <a:fld id="{B39F3810-4318-4880-9D52-993D34A84442}" type="slidenum">
              <a:rPr lang="en-US" smtClean="0"/>
              <a:pPr/>
              <a:t>6</a:t>
            </a:fld>
            <a:endParaRPr lang="en-US"/>
          </a:p>
        </p:txBody>
      </p:sp>
      <p:sp>
        <p:nvSpPr>
          <p:cNvPr id="6" name="Footer Placeholder 5"/>
          <p:cNvSpPr>
            <a:spLocks noGrp="1"/>
          </p:cNvSpPr>
          <p:nvPr>
            <p:ph type="ftr" sz="quarter" idx="13"/>
          </p:nvPr>
        </p:nvSpPr>
        <p:spPr/>
        <p:txBody>
          <a:bodyPr/>
          <a:lstStyle/>
          <a:p>
            <a:r>
              <a:rPr lang="en-US" smtClean="0"/>
              <a:t>COMPANY CONFIDENTIAL  |  FOR INTERNAL USE ONLY  |  DO NOT COPY</a:t>
            </a:r>
            <a:endParaRPr lang="en-US" dirty="0"/>
          </a:p>
        </p:txBody>
      </p:sp>
      <p:pic>
        <p:nvPicPr>
          <p:cNvPr id="7" name="Picture Placeholder 6"/>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782113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7</a:t>
            </a:fld>
            <a:endParaRPr lang="en-US"/>
          </a:p>
        </p:txBody>
      </p:sp>
      <p:sp>
        <p:nvSpPr>
          <p:cNvPr id="6" name="Title 5"/>
          <p:cNvSpPr>
            <a:spLocks noGrp="1"/>
          </p:cNvSpPr>
          <p:nvPr>
            <p:ph type="title"/>
          </p:nvPr>
        </p:nvSpPr>
        <p:spPr/>
        <p:txBody>
          <a:bodyPr/>
          <a:lstStyle/>
          <a:p>
            <a:r>
              <a:rPr lang="en-US" dirty="0" smtClean="0"/>
              <a:t>Initiative Introduction</a:t>
            </a:r>
            <a:endParaRPr lang="en-US" dirty="0"/>
          </a:p>
        </p:txBody>
      </p:sp>
      <p:sp>
        <p:nvSpPr>
          <p:cNvPr id="7" name="Content Placeholder 6"/>
          <p:cNvSpPr>
            <a:spLocks noGrp="1"/>
          </p:cNvSpPr>
          <p:nvPr>
            <p:ph sz="quarter" idx="10"/>
          </p:nvPr>
        </p:nvSpPr>
        <p:spPr>
          <a:xfrm>
            <a:off x="528638" y="1341782"/>
            <a:ext cx="11141075" cy="4582500"/>
          </a:xfrm>
        </p:spPr>
        <p:txBody>
          <a:bodyPr>
            <a:normAutofit fontScale="92500" lnSpcReduction="20000"/>
          </a:bodyPr>
          <a:lstStyle/>
          <a:p>
            <a:r>
              <a:rPr lang="en-US" dirty="0"/>
              <a:t>West Virginia’s foster care population has continued to increase over the past several years due to the opioid epidemic facing </a:t>
            </a:r>
            <a:r>
              <a:rPr lang="en-US" dirty="0" smtClean="0"/>
              <a:t>the state</a:t>
            </a:r>
            <a:r>
              <a:rPr lang="en-US" dirty="0"/>
              <a:t>, with 85% of cases involving substance abuse.  There is a significant need to better help those families in crisis and reduce the number of children removed from their home.  For those that have already been subjected to this event, the Department must implement a strategy to help better coordinate the care of those members and make sure they are receiving all of the necessary services available, in hopes that reunification may occur.   </a:t>
            </a:r>
            <a:r>
              <a:rPr lang="en-US" dirty="0" smtClean="0"/>
              <a:t>DHHR </a:t>
            </a:r>
            <a:r>
              <a:rPr lang="en-US" dirty="0"/>
              <a:t>is looking to transition the WV Foster Care and Adoption Assistance population into a managed care or managed care-like environment.  </a:t>
            </a:r>
            <a:endParaRPr lang="en-US" dirty="0" smtClean="0"/>
          </a:p>
          <a:p>
            <a:r>
              <a:rPr lang="en-US" dirty="0" smtClean="0"/>
              <a:t>This project will be split into 3 parts</a:t>
            </a:r>
          </a:p>
          <a:p>
            <a:pPr marL="968375" lvl="1" indent="-457200">
              <a:buFont typeface="+mj-lt"/>
              <a:buAutoNum type="arabicPeriod"/>
            </a:pPr>
            <a:r>
              <a:rPr lang="en-US" dirty="0" smtClean="0"/>
              <a:t>SNS (Socially Necessary Services) – build standalone application with minimal connectivity </a:t>
            </a:r>
          </a:p>
          <a:p>
            <a:pPr marL="968375" lvl="1" indent="-457200">
              <a:buFont typeface="+mj-lt"/>
              <a:buAutoNum type="arabicPeriod"/>
            </a:pPr>
            <a:r>
              <a:rPr lang="en-US" dirty="0" smtClean="0"/>
              <a:t>Youth RAP– Health Passport (single sign-on) – allow users to see children based on their association</a:t>
            </a:r>
          </a:p>
          <a:p>
            <a:pPr marL="968375" lvl="1" indent="-457200">
              <a:buFont typeface="+mj-lt"/>
              <a:buAutoNum type="arabicPeriod"/>
            </a:pPr>
            <a:r>
              <a:rPr lang="en-US" dirty="0" smtClean="0"/>
              <a:t>Foundational – Integration into other Anthem systems</a:t>
            </a:r>
          </a:p>
          <a:p>
            <a:r>
              <a:rPr lang="en-US" dirty="0" smtClean="0"/>
              <a:t>During this Initiation portion, we will only be covering SNS.  The IMO is running in parallel to gather the requirements for the other parts of the project.</a:t>
            </a:r>
            <a:endParaRPr lang="en-US" dirty="0"/>
          </a:p>
        </p:txBody>
      </p:sp>
      <p:sp>
        <p:nvSpPr>
          <p:cNvPr id="3" name="Footer Placeholder 2"/>
          <p:cNvSpPr>
            <a:spLocks noGrp="1"/>
          </p:cNvSpPr>
          <p:nvPr>
            <p:ph type="ftr" sz="quarter" idx="13"/>
          </p:nvPr>
        </p:nvSpPr>
        <p:spPr/>
        <p:txBody>
          <a:bodyPr/>
          <a:lstStyle/>
          <a:p>
            <a:r>
              <a:rPr lang="en-US" smtClean="0"/>
              <a:t>COMPANY CONFIDENTIAL  |  FOR INTERNAL USE ONLY  |  DO NOT COPY</a:t>
            </a:r>
            <a:endParaRPr lang="en-US" dirty="0"/>
          </a:p>
        </p:txBody>
      </p:sp>
    </p:spTree>
    <p:extLst>
      <p:ext uri="{BB962C8B-B14F-4D97-AF65-F5344CB8AC3E}">
        <p14:creationId xmlns:p14="http://schemas.microsoft.com/office/powerpoint/2010/main" val="4010511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8</a:t>
            </a:fld>
            <a:endParaRPr lang="en-US"/>
          </a:p>
        </p:txBody>
      </p:sp>
      <p:sp>
        <p:nvSpPr>
          <p:cNvPr id="6" name="Title 5"/>
          <p:cNvSpPr>
            <a:spLocks noGrp="1"/>
          </p:cNvSpPr>
          <p:nvPr>
            <p:ph type="title"/>
          </p:nvPr>
        </p:nvSpPr>
        <p:spPr/>
        <p:txBody>
          <a:bodyPr/>
          <a:lstStyle/>
          <a:p>
            <a:r>
              <a:rPr lang="en-US" dirty="0" smtClean="0"/>
              <a:t>Scope Boundaries</a:t>
            </a:r>
            <a:endParaRPr lang="en-US" dirty="0"/>
          </a:p>
        </p:txBody>
      </p:sp>
      <p:graphicFrame>
        <p:nvGraphicFramePr>
          <p:cNvPr id="8" name="Content Placeholder 7"/>
          <p:cNvGraphicFramePr>
            <a:graphicFrameLocks noGrp="1"/>
          </p:cNvGraphicFramePr>
          <p:nvPr>
            <p:ph sz="quarter" idx="10"/>
            <p:extLst>
              <p:ext uri="{D42A27DB-BD31-4B8C-83A1-F6EECF244321}">
                <p14:modId xmlns:p14="http://schemas.microsoft.com/office/powerpoint/2010/main" val="4226718727"/>
              </p:ext>
            </p:extLst>
          </p:nvPr>
        </p:nvGraphicFramePr>
        <p:xfrm>
          <a:off x="529302" y="1123746"/>
          <a:ext cx="11141076" cy="5643880"/>
        </p:xfrm>
        <a:graphic>
          <a:graphicData uri="http://schemas.openxmlformats.org/drawingml/2006/table">
            <a:tbl>
              <a:tblPr firstRow="1" bandRow="1">
                <a:tableStyleId>{5C22544A-7EE6-4342-B048-85BDC9FD1C3A}</a:tableStyleId>
              </a:tblPr>
              <a:tblGrid>
                <a:gridCol w="1483042"/>
                <a:gridCol w="7814236"/>
                <a:gridCol w="1843798"/>
              </a:tblGrid>
              <a:tr h="370840">
                <a:tc>
                  <a:txBody>
                    <a:bodyPr/>
                    <a:lstStyle/>
                    <a:p>
                      <a:pPr algn="ctr"/>
                      <a:r>
                        <a:rPr lang="en-US" dirty="0" smtClean="0"/>
                        <a:t>Category</a:t>
                      </a:r>
                      <a:endParaRPr lang="en-US" dirty="0"/>
                    </a:p>
                  </a:txBody>
                  <a:tcPr/>
                </a:tc>
                <a:tc>
                  <a:txBody>
                    <a:bodyPr/>
                    <a:lstStyle/>
                    <a:p>
                      <a:pPr algn="ctr"/>
                      <a:r>
                        <a:rPr lang="en-US" dirty="0" smtClean="0"/>
                        <a:t>In Scope</a:t>
                      </a:r>
                      <a:endParaRPr lang="en-US" dirty="0"/>
                    </a:p>
                  </a:txBody>
                  <a:tcPr/>
                </a:tc>
                <a:tc>
                  <a:txBody>
                    <a:bodyPr/>
                    <a:lstStyle/>
                    <a:p>
                      <a:pPr algn="ctr"/>
                      <a:r>
                        <a:rPr lang="en-US" dirty="0" smtClean="0"/>
                        <a:t>Out of Scope</a:t>
                      </a:r>
                      <a:endParaRPr lang="en-US" dirty="0"/>
                    </a:p>
                  </a:txBody>
                  <a:tcPr/>
                </a:tc>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b="1" kern="1200" noProof="0" dirty="0" smtClean="0">
                          <a:effectLst/>
                        </a:rPr>
                        <a:t>Markets</a:t>
                      </a:r>
                      <a:r>
                        <a:rPr lang="en-US" sz="1600" b="1" kern="1200" baseline="0" noProof="0" dirty="0" smtClean="0">
                          <a:effectLst/>
                        </a:rPr>
                        <a:t> / Regions / LOB / </a:t>
                      </a:r>
                      <a:r>
                        <a:rPr lang="en-US" sz="1600" b="1" kern="1200" baseline="0" noProof="0" dirty="0" err="1" smtClean="0">
                          <a:effectLst/>
                        </a:rPr>
                        <a:t>Buisness</a:t>
                      </a:r>
                      <a:r>
                        <a:rPr lang="en-US" sz="1600" b="1" kern="1200" baseline="0" noProof="0" dirty="0" smtClean="0">
                          <a:effectLst/>
                        </a:rPr>
                        <a:t> Segments</a:t>
                      </a:r>
                      <a:endParaRPr lang="en-US" sz="1600" b="1" kern="1200" noProof="0" dirty="0" smtClean="0">
                        <a:solidFill>
                          <a:schemeClr val="dk1"/>
                        </a:solidFill>
                        <a:effectLst/>
                        <a:latin typeface="+mn-lt"/>
                        <a:ea typeface="+mn-ea"/>
                        <a:cs typeface="+mn-cs"/>
                      </a:endParaRP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WV Only</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Times New Roman"/>
                          <a:cs typeface="+mn-cs"/>
                        </a:rPr>
                        <a:t>Medicaid Only</a:t>
                      </a: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solidFill>
                            <a:schemeClr val="tx1"/>
                          </a:solidFill>
                          <a:latin typeface="+mn-lt"/>
                          <a:ea typeface="Times New Roman"/>
                          <a:cs typeface="Times New Roman"/>
                        </a:rPr>
                        <a:t>All other states</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solidFill>
                            <a:schemeClr val="tx1"/>
                          </a:solidFill>
                          <a:latin typeface="+mn-lt"/>
                          <a:ea typeface="Times New Roman"/>
                          <a:cs typeface="Times New Roman"/>
                        </a:rPr>
                        <a:t>Commercial</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solidFill>
                            <a:schemeClr val="tx1"/>
                          </a:solidFill>
                          <a:latin typeface="+mn-lt"/>
                          <a:ea typeface="Times New Roman"/>
                          <a:cs typeface="Times New Roman"/>
                        </a:rPr>
                        <a:t>FEP, Medicare,</a:t>
                      </a:r>
                      <a:r>
                        <a:rPr lang="en-US" sz="1200" baseline="0" dirty="0" smtClean="0">
                          <a:solidFill>
                            <a:schemeClr val="tx1"/>
                          </a:solidFill>
                          <a:latin typeface="+mn-lt"/>
                          <a:ea typeface="Times New Roman"/>
                          <a:cs typeface="Times New Roman"/>
                        </a:rPr>
                        <a:t> MMP</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baseline="0" dirty="0" smtClean="0">
                          <a:solidFill>
                            <a:schemeClr val="tx1"/>
                          </a:solidFill>
                          <a:latin typeface="+mn-lt"/>
                          <a:ea typeface="Times New Roman"/>
                          <a:cs typeface="Times New Roman"/>
                        </a:rPr>
                        <a:t>WV Chip </a:t>
                      </a:r>
                      <a:r>
                        <a:rPr lang="en-US" sz="1100" baseline="0" dirty="0" smtClean="0">
                          <a:solidFill>
                            <a:schemeClr val="tx1"/>
                          </a:solidFill>
                          <a:latin typeface="+mn-lt"/>
                          <a:ea typeface="Times New Roman"/>
                          <a:cs typeface="Times New Roman"/>
                        </a:rPr>
                        <a:t>Implementation</a:t>
                      </a:r>
                      <a:endParaRPr lang="en-US" sz="1200" dirty="0" smtClean="0">
                        <a:solidFill>
                          <a:schemeClr val="tx1"/>
                        </a:solidFill>
                        <a:latin typeface="+mn-lt"/>
                        <a:ea typeface="Times New Roman"/>
                        <a:cs typeface="Times New Roman"/>
                      </a:endParaRPr>
                    </a:p>
                  </a:txBody>
                  <a:tcPr/>
                </a:tc>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b="1" kern="1200" noProof="0" dirty="0" smtClean="0">
                          <a:solidFill>
                            <a:schemeClr val="dk1"/>
                          </a:solidFill>
                          <a:effectLst/>
                          <a:latin typeface="+mn-lt"/>
                          <a:ea typeface="+mn-ea"/>
                          <a:cs typeface="+mn-cs"/>
                        </a:rPr>
                        <a:t>Size</a:t>
                      </a: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t>We received a single-source RFP in July 2019 with an award date of September 2019. This is a new population for </a:t>
                      </a:r>
                      <a:r>
                        <a:rPr lang="en-US" sz="1200" dirty="0" err="1" smtClean="0"/>
                        <a:t>UniCare</a:t>
                      </a:r>
                      <a:r>
                        <a:rPr lang="en-US" sz="1200" dirty="0" smtClean="0"/>
                        <a:t>, so it would be an incremental growth of ~11-18k new members, ~$85M topline. </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dirty="0" smtClean="0"/>
                        <a:t>The State will likely model the Foster Care program around the GA Families 360 model, to include only Medicaid funding, no braided funding. DHHR is planning for MCOs to cover SNS (socially necessary services). The RFP is expected to be open to all bidders, including new entrants.</a:t>
                      </a: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endParaRPr lang="en-US" sz="1200" dirty="0" smtClean="0">
                        <a:solidFill>
                          <a:schemeClr val="tx1"/>
                        </a:solidFill>
                        <a:latin typeface="+mn-lt"/>
                        <a:ea typeface="Times New Roman"/>
                        <a:cs typeface="Times New Roman"/>
                      </a:endParaRPr>
                    </a:p>
                  </a:txBody>
                  <a:tcPr/>
                </a:tc>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b="1" kern="1200" noProof="0" dirty="0" smtClean="0">
                          <a:solidFill>
                            <a:schemeClr val="dk1"/>
                          </a:solidFill>
                          <a:effectLst/>
                          <a:latin typeface="+mn-lt"/>
                          <a:ea typeface="+mn-ea"/>
                          <a:cs typeface="+mn-cs"/>
                        </a:rPr>
                        <a:t>Current Scope for this Initiation </a:t>
                      </a: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b="0" dirty="0" smtClean="0">
                          <a:effectLst/>
                        </a:rPr>
                        <a:t>We will focus on the first part of this project during this first round of Initiation which is the Socially Necessary Services (SNS)</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b="0" dirty="0" smtClean="0">
                          <a:effectLst/>
                        </a:rPr>
                        <a:t>What are Socially Necessary Services?</a:t>
                      </a:r>
                      <a:endParaRPr lang="en-US" sz="1200" dirty="0" smtClean="0"/>
                    </a:p>
                    <a:p>
                      <a:pPr marL="576263" marR="0" lvl="1"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b="0" kern="1200" dirty="0" smtClean="0">
                          <a:solidFill>
                            <a:schemeClr val="dk1"/>
                          </a:solidFill>
                          <a:effectLst/>
                          <a:latin typeface="+mn-lt"/>
                          <a:ea typeface="+mn-ea"/>
                          <a:cs typeface="+mn-cs"/>
                        </a:rPr>
                        <a:t>Interventions that are necessary to improve and preserve family relationships, tenure in the community and integrity of the family or social system.  </a:t>
                      </a:r>
                    </a:p>
                    <a:p>
                      <a:pPr marL="576263" marR="0" lvl="1"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b="0" kern="1200" dirty="0" smtClean="0">
                          <a:solidFill>
                            <a:schemeClr val="dk1"/>
                          </a:solidFill>
                          <a:effectLst/>
                          <a:latin typeface="+mn-lt"/>
                          <a:ea typeface="+mn-ea"/>
                          <a:cs typeface="+mn-cs"/>
                        </a:rPr>
                        <a:t>SNS promote safety, permanency, and well-being and work in conjunction with concrete services such as mental health, drug treatment, etc., to improve the functioning of the adults in the home and therefore the life of a child.</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b="0" dirty="0" smtClean="0">
                          <a:effectLst/>
                        </a:rPr>
                        <a:t>We</a:t>
                      </a:r>
                      <a:r>
                        <a:rPr lang="en-US" sz="1200" b="0" baseline="0" dirty="0" smtClean="0">
                          <a:effectLst/>
                        </a:rPr>
                        <a:t> must </a:t>
                      </a:r>
                      <a:r>
                        <a:rPr lang="en-US" sz="1200" dirty="0" smtClean="0"/>
                        <a:t>build standalone application with minimal connectivity </a:t>
                      </a:r>
                      <a:endParaRPr lang="en-US" sz="1200" b="0" dirty="0" smtClean="0">
                        <a:effectLst/>
                      </a:endParaRPr>
                    </a:p>
                    <a:p>
                      <a:pPr marL="576263" marR="0" lvl="1"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b="0" dirty="0" smtClean="0">
                          <a:effectLst/>
                        </a:rPr>
                        <a:t>LCT </a:t>
                      </a:r>
                      <a:r>
                        <a:rPr lang="en-US" sz="1200" b="0" kern="1200" dirty="0" smtClean="0">
                          <a:solidFill>
                            <a:schemeClr val="dk1"/>
                          </a:solidFill>
                          <a:effectLst/>
                          <a:latin typeface="+mn-lt"/>
                          <a:ea typeface="+mn-ea"/>
                          <a:cs typeface="+mn-cs"/>
                        </a:rPr>
                        <a:t>(Living Complete Technologies) </a:t>
                      </a:r>
                      <a:r>
                        <a:rPr lang="en-US" sz="1200" b="0" dirty="0" smtClean="0">
                          <a:effectLst/>
                        </a:rPr>
                        <a:t>build and links to FACTS/IES/WV BMS/</a:t>
                      </a:r>
                      <a:r>
                        <a:rPr lang="en-US" sz="1200" b="0" dirty="0" err="1" smtClean="0">
                          <a:effectLst/>
                        </a:rPr>
                        <a:t>UniCare</a:t>
                      </a:r>
                      <a:endParaRPr lang="en-US" sz="1200" b="0" dirty="0" smtClean="0">
                        <a:effectLst/>
                      </a:endParaRPr>
                    </a:p>
                    <a:p>
                      <a:pPr marL="576263" marR="0" lvl="1"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b="0" kern="1200" dirty="0" smtClean="0">
                          <a:solidFill>
                            <a:schemeClr val="dk1"/>
                          </a:solidFill>
                          <a:effectLst/>
                          <a:latin typeface="+mn-lt"/>
                          <a:ea typeface="+mn-ea"/>
                          <a:cs typeface="+mn-cs"/>
                        </a:rPr>
                        <a:t>Hook to membership (LCT will need to get this information)</a:t>
                      </a:r>
                    </a:p>
                    <a:p>
                      <a:pPr marL="576263" marR="0" lvl="1"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b="0" kern="1200" dirty="0" smtClean="0">
                          <a:solidFill>
                            <a:schemeClr val="dk1"/>
                          </a:solidFill>
                          <a:effectLst/>
                          <a:latin typeface="+mn-lt"/>
                          <a:ea typeface="+mn-ea"/>
                          <a:cs typeface="+mn-cs"/>
                        </a:rPr>
                        <a:t>Hook to provider</a:t>
                      </a:r>
                    </a:p>
                    <a:p>
                      <a:pPr marL="576263" marR="0" lvl="1"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b="0" kern="1200" dirty="0" smtClean="0">
                          <a:solidFill>
                            <a:schemeClr val="dk1"/>
                          </a:solidFill>
                          <a:effectLst/>
                          <a:latin typeface="+mn-lt"/>
                          <a:ea typeface="+mn-ea"/>
                          <a:cs typeface="+mn-cs"/>
                        </a:rPr>
                        <a:t>Will need to go through Anthem’s portal</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b="0" kern="1200" dirty="0" smtClean="0">
                          <a:solidFill>
                            <a:schemeClr val="dk1"/>
                          </a:solidFill>
                          <a:effectLst/>
                          <a:latin typeface="+mn-lt"/>
                          <a:ea typeface="+mn-ea"/>
                          <a:cs typeface="+mn-cs"/>
                        </a:rPr>
                        <a:t>Those</a:t>
                      </a:r>
                      <a:r>
                        <a:rPr lang="en-US" sz="1200" b="0" kern="1200" baseline="0" dirty="0" smtClean="0">
                          <a:solidFill>
                            <a:schemeClr val="dk1"/>
                          </a:solidFill>
                          <a:effectLst/>
                          <a:latin typeface="+mn-lt"/>
                          <a:ea typeface="+mn-ea"/>
                          <a:cs typeface="+mn-cs"/>
                        </a:rPr>
                        <a:t> in SNS can be </a:t>
                      </a:r>
                    </a:p>
                    <a:p>
                      <a:pPr marL="576263" marR="0" lvl="1"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b="0" kern="1200" dirty="0" smtClean="0">
                          <a:solidFill>
                            <a:schemeClr val="dk1"/>
                          </a:solidFill>
                          <a:effectLst/>
                          <a:latin typeface="+mn-lt"/>
                          <a:ea typeface="+mn-ea"/>
                          <a:cs typeface="+mn-cs"/>
                        </a:rPr>
                        <a:t>Those</a:t>
                      </a:r>
                      <a:r>
                        <a:rPr lang="en-US" sz="1200" b="0" kern="1200" baseline="0" dirty="0" smtClean="0">
                          <a:solidFill>
                            <a:schemeClr val="dk1"/>
                          </a:solidFill>
                          <a:effectLst/>
                          <a:latin typeface="+mn-lt"/>
                          <a:ea typeface="+mn-ea"/>
                          <a:cs typeface="+mn-cs"/>
                        </a:rPr>
                        <a:t> enrolled in Foster Care</a:t>
                      </a:r>
                    </a:p>
                    <a:p>
                      <a:pPr marL="576263" marR="0" lvl="1"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b="0" kern="1200" baseline="0" dirty="0" smtClean="0">
                          <a:solidFill>
                            <a:schemeClr val="dk1"/>
                          </a:solidFill>
                          <a:effectLst/>
                          <a:latin typeface="+mn-lt"/>
                          <a:ea typeface="+mn-ea"/>
                          <a:cs typeface="+mn-cs"/>
                        </a:rPr>
                        <a:t>Those not enrolled in our foster care</a:t>
                      </a:r>
                    </a:p>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r>
                        <a:rPr lang="en-US" sz="1200" b="0" kern="1200" baseline="0" dirty="0" smtClean="0">
                          <a:solidFill>
                            <a:schemeClr val="dk1"/>
                          </a:solidFill>
                          <a:effectLst/>
                          <a:latin typeface="+mn-lt"/>
                          <a:ea typeface="+mn-ea"/>
                          <a:cs typeface="+mn-cs"/>
                        </a:rPr>
                        <a:t>Will SNS Providers will be in our overall data management process? The state will give us a list of providers (parents, hotels, </a:t>
                      </a:r>
                      <a:r>
                        <a:rPr lang="en-US" sz="1200" b="0" kern="1200" baseline="0" dirty="0" err="1" smtClean="0">
                          <a:solidFill>
                            <a:schemeClr val="dk1"/>
                          </a:solidFill>
                          <a:effectLst/>
                          <a:latin typeface="+mn-lt"/>
                          <a:ea typeface="+mn-ea"/>
                          <a:cs typeface="+mn-cs"/>
                        </a:rPr>
                        <a:t>etc</a:t>
                      </a:r>
                      <a:r>
                        <a:rPr lang="en-US" sz="1200" b="0" kern="1200" baseline="0" dirty="0" smtClean="0">
                          <a:solidFill>
                            <a:schemeClr val="dk1"/>
                          </a:solidFill>
                          <a:effectLst/>
                          <a:latin typeface="+mn-lt"/>
                          <a:ea typeface="+mn-ea"/>
                          <a:cs typeface="+mn-cs"/>
                        </a:rPr>
                        <a:t>).  We will load as atypical providers and load into ODW.  - no claims or billing needed for these</a:t>
                      </a:r>
                      <a:endParaRPr lang="en-US" sz="1200" b="0" kern="1200" dirty="0" smtClean="0">
                        <a:solidFill>
                          <a:schemeClr val="dk1"/>
                        </a:solidFill>
                        <a:effectLst/>
                        <a:latin typeface="+mn-lt"/>
                        <a:ea typeface="+mn-ea"/>
                        <a:cs typeface="+mn-cs"/>
                      </a:endParaRPr>
                    </a:p>
                  </a:txBody>
                  <a:tcPr/>
                </a:tc>
                <a:tc>
                  <a:txBody>
                    <a:bodyPr/>
                    <a:lstStyle/>
                    <a:p>
                      <a:pPr marL="119063" marR="0" lvl="0" indent="-119063" algn="l" defTabSz="914400" rtl="0" eaLnBrk="0" fontAlgn="base" latinLnBrk="0" hangingPunct="0">
                        <a:lnSpc>
                          <a:spcPct val="100000"/>
                        </a:lnSpc>
                        <a:spcBef>
                          <a:spcPct val="0"/>
                        </a:spcBef>
                        <a:spcAft>
                          <a:spcPct val="0"/>
                        </a:spcAft>
                        <a:buClrTx/>
                        <a:buSzTx/>
                        <a:buFont typeface="Arial" pitchFamily="34" charset="0"/>
                        <a:buChar char="•"/>
                        <a:tabLst/>
                        <a:defRPr/>
                      </a:pPr>
                      <a:endParaRPr lang="en-US" sz="1200" dirty="0" smtClean="0">
                        <a:solidFill>
                          <a:schemeClr val="tx1"/>
                        </a:solidFill>
                        <a:latin typeface="+mn-lt"/>
                        <a:ea typeface="Times New Roman"/>
                        <a:cs typeface="Times New Roman"/>
                      </a:endParaRPr>
                    </a:p>
                  </a:txBody>
                  <a:tcPr/>
                </a:tc>
              </a:tr>
            </a:tbl>
          </a:graphicData>
        </a:graphic>
      </p:graphicFrame>
      <p:sp>
        <p:nvSpPr>
          <p:cNvPr id="4" name="Footer Placeholder 3"/>
          <p:cNvSpPr>
            <a:spLocks noGrp="1"/>
          </p:cNvSpPr>
          <p:nvPr>
            <p:ph type="ftr" sz="quarter" idx="13"/>
          </p:nvPr>
        </p:nvSpPr>
        <p:spPr/>
        <p:txBody>
          <a:bodyPr/>
          <a:lstStyle/>
          <a:p>
            <a:r>
              <a:rPr lang="en-US" dirty="0" smtClean="0"/>
              <a:t>COMPANY CONFIDENTIAL  |  FOR INTERNAL USE ONLY  |  DO NOT COPY</a:t>
            </a:r>
            <a:endParaRPr lang="en-US" dirty="0"/>
          </a:p>
        </p:txBody>
      </p:sp>
      <p:sp>
        <p:nvSpPr>
          <p:cNvPr id="11" name="Rounded Rectangle 10"/>
          <p:cNvSpPr/>
          <p:nvPr/>
        </p:nvSpPr>
        <p:spPr>
          <a:xfrm>
            <a:off x="6675438" y="469141"/>
            <a:ext cx="4805362" cy="607943"/>
          </a:xfrm>
          <a:prstGeom prst="roundRect">
            <a:avLst>
              <a:gd name="adj" fmla="val 10579"/>
            </a:avLst>
          </a:prstGeom>
          <a:solidFill>
            <a:srgbClr val="F2F2F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i="1" u="none" strike="noStrike" kern="0" cap="none" spc="0" normalizeH="0" baseline="0" noProof="0" dirty="0" smtClean="0">
                <a:ln>
                  <a:noFill/>
                </a:ln>
                <a:solidFill>
                  <a:srgbClr val="0079C2"/>
                </a:solidFill>
                <a:effectLst/>
                <a:uLnTx/>
                <a:uFillTx/>
                <a:latin typeface="Calibri"/>
              </a:rPr>
              <a:t>*IMs,</a:t>
            </a:r>
            <a:r>
              <a:rPr kumimoji="0" lang="en-US" sz="1600" i="1" u="none" strike="noStrike" kern="0" cap="none" spc="0" normalizeH="0" noProof="0" dirty="0" smtClean="0">
                <a:ln>
                  <a:noFill/>
                </a:ln>
                <a:solidFill>
                  <a:srgbClr val="0079C2"/>
                </a:solidFill>
                <a:effectLst/>
                <a:uLnTx/>
                <a:uFillTx/>
                <a:latin typeface="Calibri"/>
              </a:rPr>
              <a:t> refer to the CWI to confirm the In Scope items.  Move remaining items to Out of Scope column.</a:t>
            </a:r>
            <a:endParaRPr kumimoji="0" lang="en-US" sz="1600" i="1" u="none" strike="noStrike" kern="0" cap="none" spc="0" normalizeH="0" baseline="0" noProof="0" dirty="0" smtClean="0">
              <a:ln>
                <a:noFill/>
              </a:ln>
              <a:solidFill>
                <a:srgbClr val="0079C2"/>
              </a:solidFill>
              <a:effectLst/>
              <a:uLnTx/>
              <a:uFillTx/>
              <a:latin typeface="Calibri"/>
            </a:endParaRPr>
          </a:p>
        </p:txBody>
      </p:sp>
    </p:spTree>
    <p:extLst>
      <p:ext uri="{BB962C8B-B14F-4D97-AF65-F5344CB8AC3E}">
        <p14:creationId xmlns:p14="http://schemas.microsoft.com/office/powerpoint/2010/main" val="1805725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39F3810-4318-4880-9D52-993D34A84442}" type="slidenum">
              <a:rPr lang="en-US" smtClean="0"/>
              <a:pPr/>
              <a:t>9</a:t>
            </a:fld>
            <a:endParaRPr lang="en-US"/>
          </a:p>
        </p:txBody>
      </p:sp>
      <p:sp>
        <p:nvSpPr>
          <p:cNvPr id="4" name="Footer Placeholder 3"/>
          <p:cNvSpPr>
            <a:spLocks noGrp="1"/>
          </p:cNvSpPr>
          <p:nvPr>
            <p:ph type="ftr" sz="quarter" idx="13"/>
          </p:nvPr>
        </p:nvSpPr>
        <p:spPr/>
        <p:txBody>
          <a:bodyPr/>
          <a:lstStyle/>
          <a:p>
            <a:r>
              <a:rPr lang="en-US" smtClean="0"/>
              <a:t>COMPANY CONFIDENTIAL  |  FOR INTERNAL USE ONLY  |  DO NOT COPY</a:t>
            </a:r>
            <a:endParaRPr lang="en-US" dirty="0"/>
          </a:p>
        </p:txBody>
      </p:sp>
      <p:pic>
        <p:nvPicPr>
          <p:cNvPr id="12" name="Picture 11"/>
          <p:cNvPicPr>
            <a:picLocks noChangeAspect="1"/>
          </p:cNvPicPr>
          <p:nvPr/>
        </p:nvPicPr>
        <p:blipFill>
          <a:blip r:embed="rId3"/>
          <a:stretch>
            <a:fillRect/>
          </a:stretch>
        </p:blipFill>
        <p:spPr>
          <a:xfrm>
            <a:off x="389265" y="471051"/>
            <a:ext cx="9153980" cy="6357632"/>
          </a:xfrm>
          <a:prstGeom prst="rect">
            <a:avLst/>
          </a:prstGeom>
        </p:spPr>
      </p:pic>
    </p:spTree>
    <p:extLst>
      <p:ext uri="{BB962C8B-B14F-4D97-AF65-F5344CB8AC3E}">
        <p14:creationId xmlns:p14="http://schemas.microsoft.com/office/powerpoint/2010/main" val="404586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nthemInc.2018_Initiation">
  <a:themeElements>
    <a:clrScheme name="Anthem099167">
      <a:dk1>
        <a:srgbClr val="000000"/>
      </a:dk1>
      <a:lt1>
        <a:sysClr val="window" lastClr="FFFFFF"/>
      </a:lt1>
      <a:dk2>
        <a:srgbClr val="5B6770"/>
      </a:dk2>
      <a:lt2>
        <a:srgbClr val="FFFFFF"/>
      </a:lt2>
      <a:accent1>
        <a:srgbClr val="0063A7"/>
      </a:accent1>
      <a:accent2>
        <a:srgbClr val="F3833D"/>
      </a:accent2>
      <a:accent3>
        <a:srgbClr val="98B460"/>
      </a:accent3>
      <a:accent4>
        <a:srgbClr val="FEC246"/>
      </a:accent4>
      <a:accent5>
        <a:srgbClr val="5D9674"/>
      </a:accent5>
      <a:accent6>
        <a:srgbClr val="D3D0A1"/>
      </a:accent6>
      <a:hlink>
        <a:srgbClr val="518CC9"/>
      </a:hlink>
      <a:folHlink>
        <a:srgbClr val="D9D9D9"/>
      </a:folHlink>
    </a:clrScheme>
    <a:fontScheme name="AnthemFeb2015">
      <a:majorFont>
        <a:latin typeface="Georgi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9C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Custom Color 1">
      <a:srgbClr val="D9D9D9"/>
    </a:custClr>
    <a:custClr name="Custom Color 2">
      <a:srgbClr val="BA9D80"/>
    </a:custClr>
    <a:custClr name="Custom Color 3">
      <a:srgbClr val="518CC9"/>
    </a:custClr>
    <a:custClr name="Custom Color 4">
      <a:srgbClr val="815E90"/>
    </a:custClr>
    <a:custClr name="Custom Color 5">
      <a:srgbClr val="0C2577"/>
    </a:custClr>
    <a:custClr name="Custom Color 6">
      <a:srgbClr val="D90026"/>
    </a:custClr>
  </a:custClrLst>
  <a:extLst>
    <a:ext uri="{05A4C25C-085E-4340-85A3-A5531E510DB2}">
      <thm15:themeFamily xmlns:thm15="http://schemas.microsoft.com/office/thememl/2012/main" name="AnthemInc.2018_16x9" id="{04A4FD68-BA2D-9040-93EC-7E3BDC2D9EAF}" vid="{063A31DB-7BD8-5043-87F1-BAA239A417D0}"/>
    </a:ext>
  </a:extLst>
</a:theme>
</file>

<file path=ppt/theme/theme2.xml><?xml version="1.0" encoding="utf-8"?>
<a:theme xmlns:a="http://schemas.openxmlformats.org/drawingml/2006/main" name="AnthemInc.2018">
  <a:themeElements>
    <a:clrScheme name="Anthem099167">
      <a:dk1>
        <a:srgbClr val="000000"/>
      </a:dk1>
      <a:lt1>
        <a:sysClr val="window" lastClr="FFFFFF"/>
      </a:lt1>
      <a:dk2>
        <a:srgbClr val="5B6770"/>
      </a:dk2>
      <a:lt2>
        <a:srgbClr val="FFFFFF"/>
      </a:lt2>
      <a:accent1>
        <a:srgbClr val="0063A7"/>
      </a:accent1>
      <a:accent2>
        <a:srgbClr val="F3833D"/>
      </a:accent2>
      <a:accent3>
        <a:srgbClr val="98B460"/>
      </a:accent3>
      <a:accent4>
        <a:srgbClr val="FEC246"/>
      </a:accent4>
      <a:accent5>
        <a:srgbClr val="5D9674"/>
      </a:accent5>
      <a:accent6>
        <a:srgbClr val="D3D0A1"/>
      </a:accent6>
      <a:hlink>
        <a:srgbClr val="518CC9"/>
      </a:hlink>
      <a:folHlink>
        <a:srgbClr val="D9D9D9"/>
      </a:folHlink>
    </a:clrScheme>
    <a:fontScheme name="AnthemFeb2015">
      <a:majorFont>
        <a:latin typeface="Georgi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9C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Custom Color 1">
      <a:srgbClr val="D9D9D9"/>
    </a:custClr>
    <a:custClr name="Custom Color 2">
      <a:srgbClr val="BA9D80"/>
    </a:custClr>
    <a:custClr name="Custom Color 3">
      <a:srgbClr val="518CC9"/>
    </a:custClr>
    <a:custClr name="Custom Color 4">
      <a:srgbClr val="815E90"/>
    </a:custClr>
    <a:custClr name="Custom Color 5">
      <a:srgbClr val="0C2577"/>
    </a:custClr>
    <a:custClr name="Custom Color 6">
      <a:srgbClr val="D90026"/>
    </a:custClr>
  </a:custClrLst>
  <a:extLst>
    <a:ext uri="{05A4C25C-085E-4340-85A3-A5531E510DB2}">
      <thm15:themeFamily xmlns:thm15="http://schemas.microsoft.com/office/thememl/2012/main" name="AnthemInc.2018_16x9" id="{04A4FD68-BA2D-9040-93EC-7E3BDC2D9EAF}" vid="{063A31DB-7BD8-5043-87F1-BAA239A417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Anthem099167">
    <a:dk1>
      <a:srgbClr val="000000"/>
    </a:dk1>
    <a:lt1>
      <a:sysClr val="window" lastClr="FFFFFF"/>
    </a:lt1>
    <a:dk2>
      <a:srgbClr val="5B6770"/>
    </a:dk2>
    <a:lt2>
      <a:srgbClr val="FFFFFF"/>
    </a:lt2>
    <a:accent1>
      <a:srgbClr val="0063A7"/>
    </a:accent1>
    <a:accent2>
      <a:srgbClr val="F3833D"/>
    </a:accent2>
    <a:accent3>
      <a:srgbClr val="98B460"/>
    </a:accent3>
    <a:accent4>
      <a:srgbClr val="FEC246"/>
    </a:accent4>
    <a:accent5>
      <a:srgbClr val="5D9674"/>
    </a:accent5>
    <a:accent6>
      <a:srgbClr val="D3D0A1"/>
    </a:accent6>
    <a:hlink>
      <a:srgbClr val="518CC9"/>
    </a:hlink>
    <a:folHlink>
      <a:srgbClr val="D9D9D9"/>
    </a:folHlink>
  </a:clrScheme>
</a:themeOverride>
</file>

<file path=ppt/theme/themeOverride2.xml><?xml version="1.0" encoding="utf-8"?>
<a:themeOverride xmlns:a="http://schemas.openxmlformats.org/drawingml/2006/main">
  <a:clrScheme name="Anthem099167">
    <a:dk1>
      <a:srgbClr val="000000"/>
    </a:dk1>
    <a:lt1>
      <a:sysClr val="window" lastClr="FFFFFF"/>
    </a:lt1>
    <a:dk2>
      <a:srgbClr val="5B6770"/>
    </a:dk2>
    <a:lt2>
      <a:srgbClr val="FFFFFF"/>
    </a:lt2>
    <a:accent1>
      <a:srgbClr val="0063A7"/>
    </a:accent1>
    <a:accent2>
      <a:srgbClr val="F3833D"/>
    </a:accent2>
    <a:accent3>
      <a:srgbClr val="98B460"/>
    </a:accent3>
    <a:accent4>
      <a:srgbClr val="FEC246"/>
    </a:accent4>
    <a:accent5>
      <a:srgbClr val="5D9674"/>
    </a:accent5>
    <a:accent6>
      <a:srgbClr val="D3D0A1"/>
    </a:accent6>
    <a:hlink>
      <a:srgbClr val="518CC9"/>
    </a:hlink>
    <a:folHlink>
      <a:srgbClr val="D9D9D9"/>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hase xmlns="0e6c6d51-862c-41c1-bbbe-e37ae0c53545">03 Requirements</Phase>
    <Artifact_x0020_Function xmlns="0e6c6d51-862c-41c1-bbbe-e37ae0c5354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4FE5E80C8E1514F8CEF42708A5B3092" ma:contentTypeVersion="3" ma:contentTypeDescription="Create a new document." ma:contentTypeScope="" ma:versionID="fc5ae91964991c7f81ec00ea1dc5f811">
  <xsd:schema xmlns:xsd="http://www.w3.org/2001/XMLSchema" xmlns:xs="http://www.w3.org/2001/XMLSchema" xmlns:p="http://schemas.microsoft.com/office/2006/metadata/properties" xmlns:ns2="0e6c6d51-862c-41c1-bbbe-e37ae0c53545" targetNamespace="http://schemas.microsoft.com/office/2006/metadata/properties" ma:root="true" ma:fieldsID="2c473c0414bc28fcb400889d0bae58b5" ns2:_="">
    <xsd:import namespace="0e6c6d51-862c-41c1-bbbe-e37ae0c53545"/>
    <xsd:element name="properties">
      <xsd:complexType>
        <xsd:sequence>
          <xsd:element name="documentManagement">
            <xsd:complexType>
              <xsd:all>
                <xsd:element ref="ns2:Artifact_x0020_Function" minOccurs="0"/>
                <xsd:element ref="ns2:Phas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6c6d51-862c-41c1-bbbe-e37ae0c53545" elementFormDefault="qualified">
    <xsd:import namespace="http://schemas.microsoft.com/office/2006/documentManagement/types"/>
    <xsd:import namespace="http://schemas.microsoft.com/office/infopath/2007/PartnerControls"/>
    <xsd:element name="Artifact_x0020_Function" ma:index="8" nillable="true" ma:displayName="Artifact Functions" ma:format="Dropdown" ma:internalName="Artifact_x0020_Function">
      <xsd:simpleType>
        <xsd:restriction base="dms:Choice">
          <xsd:enumeration value="Project Management"/>
          <xsd:enumeration value="Requirements Management"/>
          <xsd:enumeration value="Technical Delivery"/>
          <xsd:enumeration value="Test Management"/>
          <xsd:enumeration value="Governance"/>
        </xsd:restriction>
      </xsd:simpleType>
    </xsd:element>
    <xsd:element name="Phase" ma:index="9" ma:displayName="Phases" ma:default="Initiation" ma:format="Dropdown" ma:internalName="Phase">
      <xsd:simpleType>
        <xsd:restriction base="dms:Choice">
          <xsd:enumeration value="Initiation"/>
          <xsd:enumeration value="Planning"/>
          <xsd:enumeration value="Execution"/>
          <xsd:enumeration value="Monitor &amp; Control"/>
          <xsd:enumeration value="Clos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F340BC-B2A0-4F0C-9FD0-27549A29181E}">
  <ds:schemaRefs>
    <ds:schemaRef ds:uri="http://schemas.microsoft.com/sharepoint/v3/contenttype/forms"/>
  </ds:schemaRefs>
</ds:datastoreItem>
</file>

<file path=customXml/itemProps2.xml><?xml version="1.0" encoding="utf-8"?>
<ds:datastoreItem xmlns:ds="http://schemas.openxmlformats.org/officeDocument/2006/customXml" ds:itemID="{EA0A4F9E-4F0F-45DB-83B3-E8F9EE6121F0}">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0e6c6d51-862c-41c1-bbbe-e37ae0c53545"/>
    <ds:schemaRef ds:uri="http://www.w3.org/XML/1998/namespace"/>
  </ds:schemaRefs>
</ds:datastoreItem>
</file>

<file path=customXml/itemProps3.xml><?xml version="1.0" encoding="utf-8"?>
<ds:datastoreItem xmlns:ds="http://schemas.openxmlformats.org/officeDocument/2006/customXml" ds:itemID="{BA91148B-0833-4E53-9614-5F35A72DD2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6c6d51-862c-41c1-bbbe-e37ae0c535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AnthemInc.2018_16x9</Template>
  <TotalTime>19872</TotalTime>
  <Words>2063</Words>
  <Application>Microsoft Office PowerPoint</Application>
  <PresentationFormat>Custom</PresentationFormat>
  <Paragraphs>289</Paragraphs>
  <Slides>21</Slides>
  <Notes>9</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32" baseType="lpstr">
      <vt:lpstr>Arial</vt:lpstr>
      <vt:lpstr>Arial Rounded MT Bold</vt:lpstr>
      <vt:lpstr>Calibri</vt:lpstr>
      <vt:lpstr>Cambria</vt:lpstr>
      <vt:lpstr>Corbel</vt:lpstr>
      <vt:lpstr>Freestyle Script</vt:lpstr>
      <vt:lpstr>Georgia</vt:lpstr>
      <vt:lpstr>Times New Roman</vt:lpstr>
      <vt:lpstr>AnthemInc.2018_Initiation</vt:lpstr>
      <vt:lpstr>AnthemInc.2018</vt:lpstr>
      <vt:lpstr>think-cell Slide</vt:lpstr>
      <vt:lpstr>0038210 WV Foster Care 2020   (SNS -Socially Necessary Services) </vt:lpstr>
      <vt:lpstr>Agenda</vt:lpstr>
      <vt:lpstr>Introductions</vt:lpstr>
      <vt:lpstr>Core Team Participants</vt:lpstr>
      <vt:lpstr>Meeting Objective</vt:lpstr>
      <vt:lpstr>Scope Finalization</vt:lpstr>
      <vt:lpstr>Initiative Introduction</vt:lpstr>
      <vt:lpstr>Scope Boundaries</vt:lpstr>
      <vt:lpstr>PowerPoint Presentation</vt:lpstr>
      <vt:lpstr>WV Socially Necessary Service Solution</vt:lpstr>
      <vt:lpstr>Requested Initiative Dates</vt:lpstr>
      <vt:lpstr>Risks / Known Issues</vt:lpstr>
      <vt:lpstr>Critical Assumptions</vt:lpstr>
      <vt:lpstr>Dependencies / Constraints</vt:lpstr>
      <vt:lpstr>BRD Elicitation</vt:lpstr>
      <vt:lpstr>Appendix</vt:lpstr>
      <vt:lpstr>Why Use Initiation Facilitation?</vt:lpstr>
      <vt:lpstr>Initiation Deliverables Support Execution </vt:lpstr>
      <vt:lpstr>Initiation Service Options</vt:lpstr>
      <vt:lpstr>Agile Requirements</vt:lpstr>
      <vt:lpstr>Agile Requirements (continued)</vt:lpstr>
    </vt:vector>
  </TitlesOfParts>
  <Company>WellPoint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HLBR Workshop Session Project Initiation</dc:title>
  <dc:creator>Jeremy.Roever@Anthem.com</dc:creator>
  <cp:lastModifiedBy>Cerveny, Dale C.</cp:lastModifiedBy>
  <cp:revision>214</cp:revision>
  <cp:lastPrinted>2015-03-19T15:32:49Z</cp:lastPrinted>
  <dcterms:created xsi:type="dcterms:W3CDTF">2018-01-08T20:44:02Z</dcterms:created>
  <dcterms:modified xsi:type="dcterms:W3CDTF">2019-08-30T19:13:10Z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0x01010074FE5E80C8E1514F8CEF42708A5B3092</vt:lpwstr>
  </property>
  <property fmtid="{D5CDD505-2E9C-101B-9397-08002B2CF9AE}" pid="3" name="Order">
    <vt:r8>17100</vt:r8>
  </property>
  <property fmtid="{D5CDD505-2E9C-101B-9397-08002B2CF9AE}" pid="4" name="URL">
    <vt:lpwstr/>
  </property>
  <property fmtid="{D5CDD505-2E9C-101B-9397-08002B2CF9AE}" pid="5" name="xd_ProgID">
    <vt:lpwstr/>
  </property>
  <property fmtid="{D5CDD505-2E9C-101B-9397-08002B2CF9AE}" pid="6" name="TemplateUrl">
    <vt:lpwstr/>
  </property>
</Properties>
</file>