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10" r:id="rId2"/>
  </p:sldMasterIdLst>
  <p:notesMasterIdLst>
    <p:notesMasterId r:id="rId13"/>
  </p:notesMasterIdLst>
  <p:sldIdLst>
    <p:sldId id="3438" r:id="rId3"/>
    <p:sldId id="3439" r:id="rId4"/>
    <p:sldId id="3309" r:id="rId5"/>
    <p:sldId id="3289" r:id="rId6"/>
    <p:sldId id="3602" r:id="rId7"/>
    <p:sldId id="3603" r:id="rId8"/>
    <p:sldId id="3653" r:id="rId9"/>
    <p:sldId id="3654" r:id="rId10"/>
    <p:sldId id="3601" r:id="rId11"/>
    <p:sldId id="365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21" userDrawn="1">
          <p15:clr>
            <a:srgbClr val="A4A3A4"/>
          </p15:clr>
        </p15:guide>
        <p15:guide id="3" pos="7605" userDrawn="1">
          <p15:clr>
            <a:srgbClr val="A4A3A4"/>
          </p15:clr>
        </p15:guide>
        <p15:guide id="5" orient="horz" pos="4156" userDrawn="1">
          <p15:clr>
            <a:srgbClr val="A4A3A4"/>
          </p15:clr>
        </p15:guide>
        <p15:guide id="6" orient="horz" pos="5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002B3E"/>
    <a:srgbClr val="007996"/>
    <a:srgbClr val="1F4E79"/>
    <a:srgbClr val="F37320"/>
    <a:srgbClr val="F68F1D"/>
    <a:srgbClr val="548235"/>
    <a:srgbClr val="203864"/>
    <a:srgbClr val="01535E"/>
    <a:srgbClr val="84D7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249" autoAdjust="0"/>
  </p:normalViewPr>
  <p:slideViewPr>
    <p:cSldViewPr snapToGrid="0">
      <p:cViewPr varScale="1">
        <p:scale>
          <a:sx n="66" d="100"/>
          <a:sy n="66" d="100"/>
        </p:scale>
        <p:origin x="774" y="48"/>
      </p:cViewPr>
      <p:guideLst>
        <p:guide pos="121"/>
        <p:guide pos="7605"/>
        <p:guide orient="horz" pos="4156"/>
        <p:guide orient="horz" pos="50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1"/>
        <c:ser>
          <c:idx val="0"/>
          <c:order val="0"/>
          <c:tx>
            <c:strRef>
              <c:f>Sheet1!$B$1</c:f>
              <c:strCache>
                <c:ptCount val="1"/>
                <c:pt idx="0">
                  <c:v>Series 1</c:v>
                </c:pt>
              </c:strCache>
            </c:strRef>
          </c:tx>
          <c:spPr>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invertIfNegative val="0"/>
          <c:dPt>
            <c:idx val="0"/>
            <c:invertIfNegative val="0"/>
            <c:bubble3D val="0"/>
            <c:spPr>
              <a:solidFill>
                <a:schemeClr val="accent1"/>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1-A24B-468B-8C4F-94A8A706C2B2}"/>
              </c:ext>
            </c:extLst>
          </c:dPt>
          <c:dPt>
            <c:idx val="1"/>
            <c:invertIfNegative val="0"/>
            <c:bubble3D val="0"/>
            <c:spPr>
              <a:solidFill>
                <a:schemeClr val="accent2"/>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3-A24B-468B-8C4F-94A8A706C2B2}"/>
              </c:ext>
            </c:extLst>
          </c:dPt>
          <c:dPt>
            <c:idx val="2"/>
            <c:invertIfNegative val="0"/>
            <c:bubble3D val="0"/>
            <c:spPr>
              <a:solidFill>
                <a:schemeClr val="accent3"/>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5-A24B-468B-8C4F-94A8A706C2B2}"/>
              </c:ext>
            </c:extLst>
          </c:dPt>
          <c:dPt>
            <c:idx val="3"/>
            <c:invertIfNegative val="0"/>
            <c:bubble3D val="0"/>
            <c:spPr>
              <a:solidFill>
                <a:schemeClr val="accent4"/>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7-A24B-468B-8C4F-94A8A706C2B2}"/>
              </c:ext>
            </c:extLst>
          </c:dPt>
          <c:dPt>
            <c:idx val="4"/>
            <c:invertIfNegative val="0"/>
            <c:bubble3D val="0"/>
            <c:spPr>
              <a:solidFill>
                <a:schemeClr val="accent5"/>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9-A24B-468B-8C4F-94A8A706C2B2}"/>
              </c:ext>
            </c:extLst>
          </c:dPt>
          <c:dPt>
            <c:idx val="5"/>
            <c:invertIfNegative val="0"/>
            <c:bubble3D val="0"/>
            <c:spPr>
              <a:solidFill>
                <a:schemeClr val="accent6"/>
              </a:solidFill>
              <a:ln>
                <a:noFill/>
              </a:ln>
              <a:effectLst>
                <a:glow rad="139700">
                  <a:schemeClr val="accent4">
                    <a:lumMod val="60000"/>
                    <a:lumOff val="40000"/>
                    <a:alpha val="40000"/>
                  </a:schemeClr>
                </a:glow>
                <a:innerShdw blurRad="114300">
                  <a:prstClr val="black">
                    <a:alpha val="37000"/>
                  </a:prstClr>
                </a:innerShdw>
              </a:effectLst>
              <a:scene3d>
                <a:camera prst="orthographicFront"/>
                <a:lightRig rig="threePt" dir="t"/>
              </a:scene3d>
              <a:sp3d>
                <a:bevelT w="50800"/>
                <a:bevelB/>
              </a:sp3d>
            </c:spPr>
            <c:extLst>
              <c:ext xmlns:c16="http://schemas.microsoft.com/office/drawing/2014/chart" uri="{C3380CC4-5D6E-409C-BE32-E72D297353CC}">
                <c16:uniqueId val="{0000000B-A24B-468B-8C4F-94A8A706C2B2}"/>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Operating Revenue</c:v>
                </c:pt>
                <c:pt idx="1">
                  <c:v>Working Capital Change</c:v>
                </c:pt>
                <c:pt idx="2">
                  <c:v>Gross Profit</c:v>
                </c:pt>
                <c:pt idx="3">
                  <c:v>Total Operating Cost</c:v>
                </c:pt>
                <c:pt idx="4">
                  <c:v>Gross Margin</c:v>
                </c:pt>
                <c:pt idx="5">
                  <c:v>Net Cash Flow</c:v>
                </c:pt>
              </c:strCache>
            </c:strRef>
          </c:cat>
          <c:val>
            <c:numRef>
              <c:f>Sheet1!$B$2:$B$7</c:f>
              <c:numCache>
                <c:formatCode>General</c:formatCode>
                <c:ptCount val="6"/>
                <c:pt idx="0">
                  <c:v>89.21</c:v>
                </c:pt>
                <c:pt idx="1">
                  <c:v>8.4700000000000006</c:v>
                </c:pt>
                <c:pt idx="2">
                  <c:v>97.65</c:v>
                </c:pt>
                <c:pt idx="3">
                  <c:v>75.489999999999995</c:v>
                </c:pt>
                <c:pt idx="4">
                  <c:v>13.72</c:v>
                </c:pt>
                <c:pt idx="5">
                  <c:v>12.11</c:v>
                </c:pt>
              </c:numCache>
            </c:numRef>
          </c:val>
          <c:extLst>
            <c:ext xmlns:c16="http://schemas.microsoft.com/office/drawing/2014/chart" uri="{C3380CC4-5D6E-409C-BE32-E72D297353CC}">
              <c16:uniqueId val="{0000000C-A24B-468B-8C4F-94A8A706C2B2}"/>
            </c:ext>
          </c:extLst>
        </c:ser>
        <c:dLbls>
          <c:dLblPos val="outEnd"/>
          <c:showLegendKey val="0"/>
          <c:showVal val="1"/>
          <c:showCatName val="0"/>
          <c:showSerName val="0"/>
          <c:showPercent val="0"/>
          <c:showBubbleSize val="0"/>
        </c:dLbls>
        <c:gapWidth val="182"/>
        <c:axId val="1053624240"/>
        <c:axId val="1053612592"/>
      </c:barChart>
      <c:catAx>
        <c:axId val="1053624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053612592"/>
        <c:crosses val="autoZero"/>
        <c:auto val="0"/>
        <c:lblAlgn val="ctr"/>
        <c:lblOffset val="100"/>
        <c:noMultiLvlLbl val="0"/>
      </c:catAx>
      <c:valAx>
        <c:axId val="1053612592"/>
        <c:scaling>
          <c:orientation val="minMax"/>
        </c:scaling>
        <c:delete val="1"/>
        <c:axPos val="b"/>
        <c:numFmt formatCode="General" sourceLinked="1"/>
        <c:majorTickMark val="none"/>
        <c:minorTickMark val="none"/>
        <c:tickLblPos val="nextTo"/>
        <c:crossAx val="105362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r>
              <a:rPr lang="en-US" sz="1000" b="1" dirty="0">
                <a:latin typeface="Verdana" panose="020B0604030504040204" pitchFamily="34" charset="0"/>
                <a:ea typeface="Verdana" panose="020B0604030504040204" pitchFamily="34" charset="0"/>
                <a:cs typeface="Verdana" panose="020B0604030504040204" pitchFamily="34" charset="0"/>
              </a:rPr>
              <a:t>Annual</a:t>
            </a:r>
            <a:r>
              <a:rPr lang="en-US" sz="1000" b="1" baseline="0" dirty="0">
                <a:latin typeface="Verdana" panose="020B0604030504040204" pitchFamily="34" charset="0"/>
                <a:ea typeface="Verdana" panose="020B0604030504040204" pitchFamily="34" charset="0"/>
                <a:cs typeface="Verdana" panose="020B0604030504040204" pitchFamily="34" charset="0"/>
              </a:rPr>
              <a:t> Cost Of Production-Liquid Epoxy Resin</a:t>
            </a:r>
            <a:endParaRPr lang="en-US" sz="1000" b="1" dirty="0">
              <a:latin typeface="Verdana" panose="020B0604030504040204" pitchFamily="34" charset="0"/>
              <a:ea typeface="Verdana" panose="020B0604030504040204" pitchFamily="34" charset="0"/>
              <a:cs typeface="Verdana" panose="020B0604030504040204" pitchFamily="34" charset="0"/>
            </a:endParaRPr>
          </a:p>
        </c:rich>
      </c:tx>
      <c:layout>
        <c:manualLayout>
          <c:xMode val="edge"/>
          <c:yMode val="edge"/>
          <c:x val="3.7972093177966827E-2"/>
          <c:y val="3.27117618237888E-3"/>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title>
    <c:autoTitleDeleted val="0"/>
    <c:plotArea>
      <c:layout>
        <c:manualLayout>
          <c:layoutTarget val="inner"/>
          <c:xMode val="edge"/>
          <c:yMode val="edge"/>
          <c:x val="0.22116046187659694"/>
          <c:y val="0.18789659843393"/>
          <c:w val="0.52369454998776133"/>
          <c:h val="0.71975764574697398"/>
        </c:manualLayout>
      </c:layout>
      <c:pieChart>
        <c:varyColors val="1"/>
        <c:ser>
          <c:idx val="0"/>
          <c:order val="0"/>
          <c:tx>
            <c:strRef>
              <c:f>Sheet1!$B$1</c:f>
              <c:strCache>
                <c:ptCount val="1"/>
                <c:pt idx="0">
                  <c:v>Sales</c:v>
                </c:pt>
              </c:strCache>
            </c:strRef>
          </c:tx>
          <c:explosion val="13"/>
          <c:dPt>
            <c:idx val="0"/>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1-3B1A-4C19-AF06-BD28FCE52332}"/>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3-3B1A-4C19-AF06-BD28FCE52332}"/>
              </c:ext>
            </c:extLst>
          </c:dPt>
          <c:dLbls>
            <c:dLbl>
              <c:idx val="0"/>
              <c:layout>
                <c:manualLayout>
                  <c:x val="0.29158956737214736"/>
                  <c:y val="0.14219820535106759"/>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8421250343927194"/>
                      <c:h val="0.28676234554711577"/>
                    </c:manualLayout>
                  </c15:layout>
                </c:ext>
                <c:ext xmlns:c16="http://schemas.microsoft.com/office/drawing/2014/chart" uri="{C3380CC4-5D6E-409C-BE32-E72D297353CC}">
                  <c16:uniqueId val="{00000001-3B1A-4C19-AF06-BD28FCE52332}"/>
                </c:ext>
              </c:extLst>
            </c:dLbl>
            <c:dLbl>
              <c:idx val="1"/>
              <c:layout>
                <c:manualLayout>
                  <c:x val="-0.24787452089721521"/>
                  <c:y val="-4.7629080522712385E-2"/>
                </c:manualLayout>
              </c:layout>
              <c:numFmt formatCode="0.00%" sourceLinked="0"/>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39767890270141482"/>
                      <c:h val="0.39152147706300755"/>
                    </c:manualLayout>
                  </c15:layout>
                </c:ext>
                <c:ext xmlns:c16="http://schemas.microsoft.com/office/drawing/2014/chart" uri="{C3380CC4-5D6E-409C-BE32-E72D297353CC}">
                  <c16:uniqueId val="{00000003-3B1A-4C19-AF06-BD28FCE52332}"/>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Total Fixed Cost</c:v>
                </c:pt>
                <c:pt idx="1">
                  <c:v>Total Variable Cost</c:v>
                </c:pt>
              </c:strCache>
            </c:strRef>
          </c:cat>
          <c:val>
            <c:numRef>
              <c:f>Sheet1!$B$2:$B$3</c:f>
              <c:numCache>
                <c:formatCode>0.00%</c:formatCode>
                <c:ptCount val="2"/>
                <c:pt idx="0">
                  <c:v>1.17E-2</c:v>
                </c:pt>
                <c:pt idx="1">
                  <c:v>0.98829999999999996</c:v>
                </c:pt>
              </c:numCache>
            </c:numRef>
          </c:val>
          <c:extLst>
            <c:ext xmlns:c16="http://schemas.microsoft.com/office/drawing/2014/chart" uri="{C3380CC4-5D6E-409C-BE32-E72D297353CC}">
              <c16:uniqueId val="{00000004-3B1A-4C19-AF06-BD28FCE52332}"/>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909713113468779"/>
          <c:y val="0.12943736179980414"/>
          <c:w val="0.62764430571467045"/>
          <c:h val="0.76794109957504131"/>
        </c:manualLayout>
      </c:layout>
      <c:barChart>
        <c:barDir val="bar"/>
        <c:grouping val="clustered"/>
        <c:varyColors val="1"/>
        <c:ser>
          <c:idx val="0"/>
          <c:order val="0"/>
          <c:tx>
            <c:strRef>
              <c:f>Sheet1!$B$1</c:f>
              <c:strCache>
                <c:ptCount val="1"/>
                <c:pt idx="0">
                  <c:v>Series 1</c:v>
                </c:pt>
              </c:strCache>
            </c:strRef>
          </c:tx>
          <c:spPr>
            <a:scene3d>
              <a:camera prst="orthographicFront"/>
              <a:lightRig rig="threePt" dir="t"/>
            </a:scene3d>
            <a:sp3d prstMaterial="dkEdge">
              <a:bevelT w="114300" prst="hardEdge"/>
            </a:sp3d>
          </c:spPr>
          <c:invertIfNegative val="0"/>
          <c:dPt>
            <c:idx val="0"/>
            <c:invertIfNegative val="0"/>
            <c:bubble3D val="0"/>
            <c:spPr>
              <a:solidFill>
                <a:schemeClr val="accent1"/>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1-E562-4BCB-AF79-1F54BE0BA9DD}"/>
              </c:ext>
            </c:extLst>
          </c:dPt>
          <c:dPt>
            <c:idx val="1"/>
            <c:invertIfNegative val="0"/>
            <c:bubble3D val="0"/>
            <c:spPr>
              <a:solidFill>
                <a:schemeClr val="accent2"/>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3-E562-4BCB-AF79-1F54BE0BA9DD}"/>
              </c:ext>
            </c:extLst>
          </c:dPt>
          <c:dPt>
            <c:idx val="2"/>
            <c:invertIfNegative val="0"/>
            <c:bubble3D val="0"/>
            <c:spPr>
              <a:solidFill>
                <a:schemeClr val="accent3"/>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5-E562-4BCB-AF79-1F54BE0BA9DD}"/>
              </c:ext>
            </c:extLst>
          </c:dPt>
          <c:dPt>
            <c:idx val="3"/>
            <c:invertIfNegative val="0"/>
            <c:bubble3D val="0"/>
            <c:spPr>
              <a:solidFill>
                <a:schemeClr val="accent4"/>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7-E562-4BCB-AF79-1F54BE0BA9DD}"/>
              </c:ext>
            </c:extLst>
          </c:dPt>
          <c:dPt>
            <c:idx val="4"/>
            <c:invertIfNegative val="0"/>
            <c:bubble3D val="0"/>
            <c:spPr>
              <a:solidFill>
                <a:schemeClr val="accent5"/>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9-E562-4BCB-AF79-1F54BE0BA9DD}"/>
              </c:ext>
            </c:extLst>
          </c:dPt>
          <c:dPt>
            <c:idx val="5"/>
            <c:invertIfNegative val="0"/>
            <c:bubble3D val="0"/>
            <c:spPr>
              <a:solidFill>
                <a:schemeClr val="accent6"/>
              </a:solidFill>
              <a:ln>
                <a:noFill/>
              </a:ln>
              <a:effectLst/>
              <a:scene3d>
                <a:camera prst="orthographicFront"/>
                <a:lightRig rig="threePt" dir="t"/>
              </a:scene3d>
              <a:sp3d prstMaterial="dkEdge">
                <a:bevelT w="114300" prst="hardEdge"/>
              </a:sp3d>
            </c:spPr>
            <c:extLst>
              <c:ext xmlns:c16="http://schemas.microsoft.com/office/drawing/2014/chart" uri="{C3380CC4-5D6E-409C-BE32-E72D297353CC}">
                <c16:uniqueId val="{0000000B-E562-4BCB-AF79-1F54BE0BA9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Total Production Cost</c:v>
                </c:pt>
                <c:pt idx="1">
                  <c:v>Selling Overheads</c:v>
                </c:pt>
                <c:pt idx="2">
                  <c:v>Fixed Overheads</c:v>
                </c:pt>
                <c:pt idx="3">
                  <c:v>Variable Overheads</c:v>
                </c:pt>
                <c:pt idx="4">
                  <c:v>Labour</c:v>
                </c:pt>
                <c:pt idx="5">
                  <c:v>Raw Materials</c:v>
                </c:pt>
              </c:strCache>
            </c:strRef>
          </c:cat>
          <c:val>
            <c:numRef>
              <c:f>Sheet1!$B$2:$B$7</c:f>
              <c:numCache>
                <c:formatCode>General</c:formatCode>
                <c:ptCount val="6"/>
                <c:pt idx="0">
                  <c:v>256.78000000000003</c:v>
                </c:pt>
                <c:pt idx="1">
                  <c:v>25.64</c:v>
                </c:pt>
                <c:pt idx="2">
                  <c:v>2.79</c:v>
                </c:pt>
                <c:pt idx="3">
                  <c:v>11.71</c:v>
                </c:pt>
                <c:pt idx="4">
                  <c:v>2.56</c:v>
                </c:pt>
                <c:pt idx="5">
                  <c:v>214.08</c:v>
                </c:pt>
              </c:numCache>
            </c:numRef>
          </c:val>
          <c:extLst>
            <c:ext xmlns:c16="http://schemas.microsoft.com/office/drawing/2014/chart" uri="{C3380CC4-5D6E-409C-BE32-E72D297353CC}">
              <c16:uniqueId val="{0000000C-E562-4BCB-AF79-1F54BE0BA9DD}"/>
            </c:ext>
          </c:extLst>
        </c:ser>
        <c:dLbls>
          <c:showLegendKey val="0"/>
          <c:showVal val="0"/>
          <c:showCatName val="0"/>
          <c:showSerName val="0"/>
          <c:showPercent val="0"/>
          <c:showBubbleSize val="0"/>
        </c:dLbls>
        <c:gapWidth val="182"/>
        <c:axId val="1053624240"/>
        <c:axId val="1053612592"/>
      </c:barChart>
      <c:catAx>
        <c:axId val="1053624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053612592"/>
        <c:crosses val="autoZero"/>
        <c:auto val="0"/>
        <c:lblAlgn val="ctr"/>
        <c:lblOffset val="100"/>
        <c:noMultiLvlLbl val="0"/>
      </c:catAx>
      <c:valAx>
        <c:axId val="1053612592"/>
        <c:scaling>
          <c:orientation val="minMax"/>
        </c:scaling>
        <c:delete val="1"/>
        <c:axPos val="b"/>
        <c:title>
          <c:tx>
            <c:rich>
              <a:bodyPr rot="0" spcFirstLastPara="1" vertOverflow="ellipsis" vert="horz" wrap="square" anchor="ctr" anchorCtr="1"/>
              <a:lstStyle/>
              <a:p>
                <a:pPr>
                  <a:defRPr lang="en-US" sz="900" b="1" i="0" u="none" strike="noStrike" kern="1200" spc="0" baseline="0" dirty="0" err="1" smtClean="0">
                    <a:solidFill>
                      <a:prstClr val="black">
                        <a:lumMod val="65000"/>
                        <a:lumOff val="35000"/>
                      </a:prstClr>
                    </a:solidFill>
                    <a:latin typeface="Verdana" panose="020B0604030504040204" pitchFamily="34" charset="0"/>
                    <a:ea typeface="Verdana" panose="020B0604030504040204" pitchFamily="34" charset="0"/>
                    <a:cs typeface="Verdana" panose="020B0604030504040204" pitchFamily="34" charset="0"/>
                  </a:defRPr>
                </a:pPr>
                <a:r>
                  <a:rPr lang="en-US" sz="900" b="1" i="0" u="none" strike="noStrike" kern="1200" spc="0" baseline="0" dirty="0">
                    <a:solidFill>
                      <a:prstClr val="black">
                        <a:lumMod val="65000"/>
                        <a:lumOff val="35000"/>
                      </a:prstClr>
                    </a:solidFill>
                    <a:latin typeface="Verdana" panose="020B0604030504040204" pitchFamily="34" charset="0"/>
                    <a:ea typeface="Verdana" panose="020B0604030504040204" pitchFamily="34" charset="0"/>
                    <a:cs typeface="Verdana" panose="020B0604030504040204" pitchFamily="34" charset="0"/>
                  </a:rPr>
                  <a:t>Operational Expenditure in FY 2024 (In USD Million)</a:t>
                </a:r>
              </a:p>
            </c:rich>
          </c:tx>
          <c:layout>
            <c:manualLayout>
              <c:xMode val="edge"/>
              <c:yMode val="edge"/>
              <c:x val="0.2405974604334199"/>
              <c:y val="2.1681956938536281E-3"/>
            </c:manualLayout>
          </c:layout>
          <c:overlay val="0"/>
          <c:spPr>
            <a:noFill/>
            <a:ln>
              <a:noFill/>
            </a:ln>
            <a:effectLst/>
          </c:spPr>
          <c:txPr>
            <a:bodyPr rot="0" spcFirstLastPara="1" vertOverflow="ellipsis" vert="horz" wrap="square" anchor="ctr" anchorCtr="1"/>
            <a:lstStyle/>
            <a:p>
              <a:pPr>
                <a:defRPr lang="en-US" sz="900" b="1" i="0" u="none" strike="noStrike" kern="1200" spc="0" baseline="0" dirty="0" err="1" smtClean="0">
                  <a:solidFill>
                    <a:prstClr val="black">
                      <a:lumMod val="65000"/>
                      <a:lumOff val="35000"/>
                    </a:prstClr>
                  </a:solidFill>
                  <a:latin typeface="Verdana" panose="020B0604030504040204" pitchFamily="34" charset="0"/>
                  <a:ea typeface="Verdana" panose="020B0604030504040204" pitchFamily="34" charset="0"/>
                  <a:cs typeface="Verdana" panose="020B0604030504040204" pitchFamily="34" charset="0"/>
                </a:defRPr>
              </a:pPr>
              <a:endParaRPr lang="en-US"/>
            </a:p>
          </c:txPr>
        </c:title>
        <c:numFmt formatCode="General" sourceLinked="1"/>
        <c:majorTickMark val="none"/>
        <c:minorTickMark val="none"/>
        <c:tickLblPos val="nextTo"/>
        <c:crossAx val="105362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r>
              <a:rPr lang="en-US" sz="1100" b="1" dirty="0">
                <a:latin typeface="Verdana" panose="020B0604030504040204" pitchFamily="34" charset="0"/>
                <a:ea typeface="Verdana" panose="020B0604030504040204" pitchFamily="34" charset="0"/>
                <a:cs typeface="Verdana" panose="020B0604030504040204" pitchFamily="34" charset="0"/>
              </a:rPr>
              <a:t>Capital</a:t>
            </a:r>
            <a:r>
              <a:rPr lang="en-US" sz="1100" b="1" baseline="0" dirty="0">
                <a:latin typeface="Verdana" panose="020B0604030504040204" pitchFamily="34" charset="0"/>
                <a:ea typeface="Verdana" panose="020B0604030504040204" pitchFamily="34" charset="0"/>
                <a:cs typeface="Verdana" panose="020B0604030504040204" pitchFamily="34" charset="0"/>
              </a:rPr>
              <a:t> Expenditure (USD Million)</a:t>
            </a:r>
            <a:endParaRPr lang="en-US" sz="1100" b="1" dirty="0">
              <a:latin typeface="Verdana" panose="020B0604030504040204" pitchFamily="34" charset="0"/>
              <a:ea typeface="Verdana" panose="020B0604030504040204" pitchFamily="34" charset="0"/>
              <a:cs typeface="Verdana" panose="020B0604030504040204" pitchFamily="34" charset="0"/>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0.34369622762966234"/>
          <c:y val="0.17267996978299058"/>
          <c:w val="0.65495314453600506"/>
          <c:h val="0.66712029804226358"/>
        </c:manualLayout>
      </c:layout>
      <c:bar3DChart>
        <c:barDir val="col"/>
        <c:grouping val="clustered"/>
        <c:varyColors val="1"/>
        <c:ser>
          <c:idx val="0"/>
          <c:order val="0"/>
          <c:tx>
            <c:strRef>
              <c:f>Sheet1!$B$1</c:f>
              <c:strCache>
                <c:ptCount val="1"/>
                <c:pt idx="0">
                  <c:v>Series 1</c:v>
                </c:pt>
              </c:strCache>
            </c:strRef>
          </c:tx>
          <c:invertIfNegative val="0"/>
          <c:dPt>
            <c:idx val="0"/>
            <c:invertIfNegative val="0"/>
            <c:bubble3D val="0"/>
            <c:spPr>
              <a:solidFill>
                <a:schemeClr val="accent1"/>
              </a:solidFill>
              <a:ln>
                <a:noFill/>
              </a:ln>
              <a:effectLst/>
              <a:sp3d/>
            </c:spPr>
            <c:extLst>
              <c:ext xmlns:c16="http://schemas.microsoft.com/office/drawing/2014/chart" uri="{C3380CC4-5D6E-409C-BE32-E72D297353CC}">
                <c16:uniqueId val="{00000001-2118-4EDF-AE77-820E99A68742}"/>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2118-4EDF-AE77-820E99A68742}"/>
              </c:ext>
            </c:extLst>
          </c:dPt>
          <c:dPt>
            <c:idx val="2"/>
            <c:invertIfNegative val="0"/>
            <c:bubble3D val="0"/>
            <c:spPr>
              <a:solidFill>
                <a:schemeClr val="accent3"/>
              </a:solidFill>
              <a:ln>
                <a:noFill/>
              </a:ln>
              <a:effectLst/>
              <a:sp3d/>
            </c:spPr>
            <c:extLst>
              <c:ext xmlns:c16="http://schemas.microsoft.com/office/drawing/2014/chart" uri="{C3380CC4-5D6E-409C-BE32-E72D297353CC}">
                <c16:uniqueId val="{00000005-2118-4EDF-AE77-820E99A68742}"/>
              </c:ext>
            </c:extLst>
          </c:dPt>
          <c:dPt>
            <c:idx val="3"/>
            <c:invertIfNegative val="0"/>
            <c:bubble3D val="0"/>
            <c:spPr>
              <a:solidFill>
                <a:schemeClr val="accent4"/>
              </a:solidFill>
              <a:ln>
                <a:noFill/>
              </a:ln>
              <a:effectLst/>
              <a:sp3d/>
            </c:spPr>
            <c:extLst>
              <c:ext xmlns:c16="http://schemas.microsoft.com/office/drawing/2014/chart" uri="{C3380CC4-5D6E-409C-BE32-E72D297353CC}">
                <c16:uniqueId val="{00000007-2118-4EDF-AE77-820E99A68742}"/>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Total Direct Plant Cost</c:v>
                </c:pt>
                <c:pt idx="1">
                  <c:v>Total Indirect Plant Cost</c:v>
                </c:pt>
                <c:pt idx="2">
                  <c:v>Working Capital</c:v>
                </c:pt>
                <c:pt idx="3">
                  <c:v>Total Capital Investment</c:v>
                </c:pt>
              </c:strCache>
            </c:strRef>
          </c:cat>
          <c:val>
            <c:numRef>
              <c:f>Sheet1!$B$2:$B$5</c:f>
              <c:numCache>
                <c:formatCode>General</c:formatCode>
                <c:ptCount val="4"/>
                <c:pt idx="0">
                  <c:v>25.32</c:v>
                </c:pt>
                <c:pt idx="1">
                  <c:v>9.68</c:v>
                </c:pt>
                <c:pt idx="2">
                  <c:v>0.77</c:v>
                </c:pt>
                <c:pt idx="3">
                  <c:v>35.770000000000003</c:v>
                </c:pt>
              </c:numCache>
            </c:numRef>
          </c:val>
          <c:extLst>
            <c:ext xmlns:c16="http://schemas.microsoft.com/office/drawing/2014/chart" uri="{C3380CC4-5D6E-409C-BE32-E72D297353CC}">
              <c16:uniqueId val="{00000008-2118-4EDF-AE77-820E99A68742}"/>
            </c:ext>
          </c:extLst>
        </c:ser>
        <c:dLbls>
          <c:showLegendKey val="0"/>
          <c:showVal val="0"/>
          <c:showCatName val="0"/>
          <c:showSerName val="0"/>
          <c:showPercent val="0"/>
          <c:showBubbleSize val="0"/>
        </c:dLbls>
        <c:gapWidth val="150"/>
        <c:shape val="box"/>
        <c:axId val="1052180256"/>
        <c:axId val="1052178592"/>
        <c:axId val="0"/>
      </c:bar3DChart>
      <c:catAx>
        <c:axId val="1052180256"/>
        <c:scaling>
          <c:orientation val="minMax"/>
        </c:scaling>
        <c:delete val="1"/>
        <c:axPos val="b"/>
        <c:numFmt formatCode="General" sourceLinked="1"/>
        <c:majorTickMark val="out"/>
        <c:minorTickMark val="none"/>
        <c:tickLblPos val="nextTo"/>
        <c:crossAx val="1052178592"/>
        <c:crosses val="autoZero"/>
        <c:auto val="1"/>
        <c:lblAlgn val="ctr"/>
        <c:lblOffset val="100"/>
        <c:noMultiLvlLbl val="0"/>
      </c:catAx>
      <c:valAx>
        <c:axId val="1052178592"/>
        <c:scaling>
          <c:orientation val="minMax"/>
        </c:scaling>
        <c:delete val="1"/>
        <c:axPos val="l"/>
        <c:numFmt formatCode="General" sourceLinked="1"/>
        <c:majorTickMark val="out"/>
        <c:minorTickMark val="none"/>
        <c:tickLblPos val="nextTo"/>
        <c:crossAx val="1052180256"/>
        <c:crosses val="autoZero"/>
        <c:crossBetween val="between"/>
      </c:valAx>
      <c:spPr>
        <a:noFill/>
        <a:ln>
          <a:noFill/>
        </a:ln>
        <a:effectLst/>
      </c:spPr>
    </c:plotArea>
    <c:legend>
      <c:legendPos val="r"/>
      <c:layout>
        <c:manualLayout>
          <c:xMode val="edge"/>
          <c:yMode val="edge"/>
          <c:x val="4.2061857052665463E-2"/>
          <c:y val="0.19287852488106286"/>
          <c:w val="0.28649274163265809"/>
          <c:h val="0.7152498345239812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6FE3-AA56-4B01-9055-012104364F7E}" type="datetimeFigureOut">
              <a:rPr lang="en-IN" smtClean="0"/>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6202-95DC-4487-AE40-96D236A2664E}" type="slidenum">
              <a:rPr lang="en-IN" smtClean="0"/>
              <a:t>‹#›</a:t>
            </a:fld>
            <a:endParaRPr lang="en-IN"/>
          </a:p>
        </p:txBody>
      </p:sp>
    </p:spTree>
    <p:extLst>
      <p:ext uri="{BB962C8B-B14F-4D97-AF65-F5344CB8AC3E}">
        <p14:creationId xmlns:p14="http://schemas.microsoft.com/office/powerpoint/2010/main" val="183919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12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73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50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25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90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09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36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99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B845FA-87F2-4D63-AFD0-CC86BC9661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11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46752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30962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58803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ontent writing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800ED1-9C47-48BB-9735-825FEF77D2ED}"/>
              </a:ext>
            </a:extLst>
          </p:cNvPr>
          <p:cNvSpPr/>
          <p:nvPr userDrawn="1"/>
        </p:nvSpPr>
        <p:spPr>
          <a:xfrm>
            <a:off x="0" y="6680044"/>
            <a:ext cx="12192000" cy="177956"/>
          </a:xfrm>
          <a:prstGeom prst="rect">
            <a:avLst/>
          </a:prstGeom>
          <a:solidFill>
            <a:srgbClr val="071C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15" name="Footer Placeholder 6">
            <a:extLst>
              <a:ext uri="{FF2B5EF4-FFF2-40B4-BE49-F238E27FC236}">
                <a16:creationId xmlns:a16="http://schemas.microsoft.com/office/drawing/2014/main" id="{5D40A819-0A27-46D2-9CE4-EDE7BEA02E38}"/>
              </a:ext>
            </a:extLst>
          </p:cNvPr>
          <p:cNvSpPr txBox="1">
            <a:spLocks/>
          </p:cNvSpPr>
          <p:nvPr userDrawn="1"/>
        </p:nvSpPr>
        <p:spPr>
          <a:xfrm>
            <a:off x="2" y="6701689"/>
            <a:ext cx="1424897"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chemeClr val="bg1"/>
                </a:solidFill>
              </a:rPr>
              <a:t>© TechSci Research</a:t>
            </a: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11598131" y="6588297"/>
            <a:ext cx="593871"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chemeClr val="bg1"/>
                </a:solidFill>
              </a:rPr>
              <a:pPr/>
              <a:t>‹#›</a:t>
            </a:fld>
            <a:endParaRPr lang="en-US" sz="1100" dirty="0">
              <a:solidFill>
                <a:schemeClr val="bg1"/>
              </a:solidFill>
            </a:endParaRPr>
          </a:p>
        </p:txBody>
      </p:sp>
      <p:pic>
        <p:nvPicPr>
          <p:cNvPr id="16" name="Picture 15">
            <a:extLst>
              <a:ext uri="{FF2B5EF4-FFF2-40B4-BE49-F238E27FC236}">
                <a16:creationId xmlns:a16="http://schemas.microsoft.com/office/drawing/2014/main" id="{6A32720D-3671-423A-8DA7-443826419D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13611" y="76660"/>
            <a:ext cx="2112710" cy="497109"/>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9454B16C-C725-49F3-BE9C-89FA25B0CE6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59542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55821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8ACD-EA37-46DA-92CF-D56A9104C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A9BCEB-A559-4759-B0A5-8760F576D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A4DD86-971F-4D4D-9C02-313DC8121103}"/>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9D2BD609-DA96-461F-B1B0-D86D3ECCE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DF091-FF66-4EFA-9517-408081637556}"/>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419181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01CF-F45A-437F-9F40-628E7612A4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1AB98-4A58-4CB9-B68C-2DBE51276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8CBB4-ADF9-4E64-92DC-DEC125C2FD3E}"/>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1A58AFF9-1B6C-4847-81CC-725EAC4E8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92DB9-B6AA-45BD-9B36-850DBB9F688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345862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6E0D-0BEF-4215-A7C2-58AC96DD4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5FA95A-5671-484C-9657-65F661609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7E921-6C2B-4917-89DD-082D12646C30}"/>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9BC473E8-ABB6-43B5-9DE6-CD059C81A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4FB93-F5D0-414A-B423-9DE6F171894D}"/>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3233038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866C-92AA-4D71-8630-7AAE9660C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A32CE7-509D-4739-88F9-124BFD226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B4D0EA-0440-4248-A4A0-44738E887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B6D389-7A47-4210-9BB9-C641C4907D60}"/>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6" name="Footer Placeholder 5">
            <a:extLst>
              <a:ext uri="{FF2B5EF4-FFF2-40B4-BE49-F238E27FC236}">
                <a16:creationId xmlns:a16="http://schemas.microsoft.com/office/drawing/2014/main" id="{D9B77216-27A2-4E0C-9716-6B136D2B0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260DB-2D69-450A-A104-CE158D021EB7}"/>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406061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470-0BF1-4203-8D18-65ABCA6956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874C0-3205-4A06-998B-B0522588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A50B4-4B24-4DE3-B213-6AF7F2E9F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FB1B5-203B-4DB6-8039-051328E6B4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BF3AE-7876-4769-9627-1C13C0E01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1F6BC5-6125-4693-AB5A-CE788F62AC68}"/>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8" name="Footer Placeholder 7">
            <a:extLst>
              <a:ext uri="{FF2B5EF4-FFF2-40B4-BE49-F238E27FC236}">
                <a16:creationId xmlns:a16="http://schemas.microsoft.com/office/drawing/2014/main" id="{1EB71229-AE2C-4369-96F4-88D5ACF1D7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CE474D-7DBA-4A96-A24A-A384CCE8ACDF}"/>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629378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D712-DFCE-4714-B6DA-8EFCF30B3C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90AC7-27D8-4D73-963A-78F34E56287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4" name="Footer Placeholder 3">
            <a:extLst>
              <a:ext uri="{FF2B5EF4-FFF2-40B4-BE49-F238E27FC236}">
                <a16:creationId xmlns:a16="http://schemas.microsoft.com/office/drawing/2014/main" id="{75FEBA6B-FA67-4569-94C4-88315C5CF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7CEFF7-E08B-44ED-AE24-3EA34D2323E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890003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A5C5F-5936-4D6E-B416-4B9E72AD7C2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3" name="Footer Placeholder 2">
            <a:extLst>
              <a:ext uri="{FF2B5EF4-FFF2-40B4-BE49-F238E27FC236}">
                <a16:creationId xmlns:a16="http://schemas.microsoft.com/office/drawing/2014/main" id="{19DA52E8-E022-484A-A073-2F4F3D4D0A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A3EA75-4497-41AC-BF87-A732C3A3AE7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79577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487597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2DE3-DA87-4833-86EC-18B032800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95E99C-BE51-4F18-B42F-C67FF9E19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18111-65F3-4D35-82D3-19FEC4D31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A9AD2-5451-412D-B83E-7158E4059135}"/>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6" name="Footer Placeholder 5">
            <a:extLst>
              <a:ext uri="{FF2B5EF4-FFF2-40B4-BE49-F238E27FC236}">
                <a16:creationId xmlns:a16="http://schemas.microsoft.com/office/drawing/2014/main" id="{C2287CD5-7BFE-4066-AF4E-7E6D1253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176EC-26C5-43C6-8CC4-D35262634B61}"/>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16989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334E-15C3-4743-B64A-BD4C9B95A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21B719-AF80-4813-A2E6-C4FC9DDD0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1E01A0-DAC2-41C9-8914-6F2AA6E52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280A6-5C46-496E-BBAD-293CCFEF8617}"/>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6" name="Footer Placeholder 5">
            <a:extLst>
              <a:ext uri="{FF2B5EF4-FFF2-40B4-BE49-F238E27FC236}">
                <a16:creationId xmlns:a16="http://schemas.microsoft.com/office/drawing/2014/main" id="{309A708B-0E0E-4877-9D7E-C0B2B571B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83302-DDF0-4519-A7FE-BC50E0CE601D}"/>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158273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AAFD-278B-489F-82E2-D7768FC89C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CDBDE-D25B-40B9-BCB3-36E8B86C4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21C53-4889-4EA8-9745-5842889A2AB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CD4D2A5E-4311-4B1D-A20A-44FC6739D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3A4BC-99A7-4598-B23C-8CCD46D83C72}"/>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369329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E15E0-B48A-465C-8050-BABB5304D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9028A-E13B-4C19-9F19-BA1983E2E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68D0B-FC34-42FD-8C55-57E82CBBC6AD}"/>
              </a:ext>
            </a:extLst>
          </p:cNvPr>
          <p:cNvSpPr>
            <a:spLocks noGrp="1"/>
          </p:cNvSpPr>
          <p:nvPr>
            <p:ph type="dt" sz="half" idx="10"/>
          </p:nvPr>
        </p:nvSpPr>
        <p:spPr/>
        <p:txBody>
          <a:body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EAF36871-2226-45BB-9BA6-10AF547DA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1BB71-0CD9-45E9-B9CB-6F07F4300A56}"/>
              </a:ext>
            </a:extLst>
          </p:cNvPr>
          <p:cNvSpPr>
            <a:spLocks noGrp="1"/>
          </p:cNvSpPr>
          <p:nvPr>
            <p:ph type="sldNum" sz="quarter" idx="12"/>
          </p:nvPr>
        </p:nvSpPr>
        <p:spPr/>
        <p:txBody>
          <a:bodyPr/>
          <a:lstStyle/>
          <a:p>
            <a:fld id="{740F1DDC-8FDF-4F35-98E0-6208E3456546}" type="slidenum">
              <a:rPr lang="en-IN" smtClean="0"/>
              <a:t>‹#›</a:t>
            </a:fld>
            <a:endParaRPr lang="en-IN"/>
          </a:p>
        </p:txBody>
      </p:sp>
    </p:spTree>
    <p:extLst>
      <p:ext uri="{BB962C8B-B14F-4D97-AF65-F5344CB8AC3E}">
        <p14:creationId xmlns:p14="http://schemas.microsoft.com/office/powerpoint/2010/main" val="2390930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17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15627-E72A-4743-A104-57FDEA55DA1E}"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6025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15627-E72A-4743-A104-57FDEA55DA1E}"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252928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15627-E72A-4743-A104-57FDEA55DA1E}"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65542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15627-E72A-4743-A104-57FDEA55DA1E}"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31851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15627-E72A-4743-A104-57FDEA55DA1E}"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42809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5627-E72A-4743-A104-57FDEA55DA1E}"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388356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15627-E72A-4743-A104-57FDEA55DA1E}"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7FADE-2A87-426E-BAD0-3CD133040138}" type="slidenum">
              <a:rPr lang="en-IN" smtClean="0"/>
              <a:t>‹#›</a:t>
            </a:fld>
            <a:endParaRPr lang="en-IN"/>
          </a:p>
        </p:txBody>
      </p:sp>
    </p:spTree>
    <p:extLst>
      <p:ext uri="{BB962C8B-B14F-4D97-AF65-F5344CB8AC3E}">
        <p14:creationId xmlns:p14="http://schemas.microsoft.com/office/powerpoint/2010/main" val="169283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15627-E72A-4743-A104-57FDEA55DA1E}" type="datetimeFigureOut">
              <a:rPr lang="en-IN" smtClean="0"/>
              <a:t>24-01-2022</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7FADE-2A87-426E-BAD0-3CD133040138}" type="slidenum">
              <a:rPr lang="en-IN" smtClean="0"/>
              <a:t>‹#›</a:t>
            </a:fld>
            <a:endParaRPr lang="en-IN"/>
          </a:p>
        </p:txBody>
      </p:sp>
    </p:spTree>
    <p:extLst>
      <p:ext uri="{BB962C8B-B14F-4D97-AF65-F5344CB8AC3E}">
        <p14:creationId xmlns:p14="http://schemas.microsoft.com/office/powerpoint/2010/main" val="1855541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426E1-9ED0-4F71-9F76-5F7B105B0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4A27FE-FCA8-461E-9711-C76A6E9A2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A658D-D40C-4BAD-B8F2-65B4EF2F2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A1EAB-7E09-49AD-A413-24C26AA61CBF}" type="datetimeFigureOut">
              <a:rPr lang="en-IN" smtClean="0"/>
              <a:t>24-01-2022</a:t>
            </a:fld>
            <a:endParaRPr lang="en-IN"/>
          </a:p>
        </p:txBody>
      </p:sp>
      <p:sp>
        <p:nvSpPr>
          <p:cNvPr id="5" name="Footer Placeholder 4">
            <a:extLst>
              <a:ext uri="{FF2B5EF4-FFF2-40B4-BE49-F238E27FC236}">
                <a16:creationId xmlns:a16="http://schemas.microsoft.com/office/drawing/2014/main" id="{CB34F102-612F-489B-85D7-AE80B540D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F9A34B-06E6-4978-9E14-7D8BA4B40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F1DDC-8FDF-4F35-98E0-6208E3456546}" type="slidenum">
              <a:rPr lang="en-IN" smtClean="0"/>
              <a:t>‹#›</a:t>
            </a:fld>
            <a:endParaRPr lang="en-IN"/>
          </a:p>
        </p:txBody>
      </p:sp>
    </p:spTree>
    <p:extLst>
      <p:ext uri="{BB962C8B-B14F-4D97-AF65-F5344CB8AC3E}">
        <p14:creationId xmlns:p14="http://schemas.microsoft.com/office/powerpoint/2010/main" val="303948434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1.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water, sky, river, outdoor&#10;&#10;Description automatically generated">
            <a:extLst>
              <a:ext uri="{FF2B5EF4-FFF2-40B4-BE49-F238E27FC236}">
                <a16:creationId xmlns:a16="http://schemas.microsoft.com/office/drawing/2014/main" id="{036DBF1F-E874-4B2F-AEF6-450E2444F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6"/>
            <a:ext cx="12192000" cy="6852894"/>
          </a:xfrm>
          <a:prstGeom prst="rect">
            <a:avLst/>
          </a:prstGeom>
        </p:spPr>
      </p:pic>
      <p:sp>
        <p:nvSpPr>
          <p:cNvPr id="4" name="TextBox 3">
            <a:extLst>
              <a:ext uri="{FF2B5EF4-FFF2-40B4-BE49-F238E27FC236}">
                <a16:creationId xmlns:a16="http://schemas.microsoft.com/office/drawing/2014/main" id="{C1D52DC9-9006-48B8-92A4-941EE8278E21}"/>
              </a:ext>
            </a:extLst>
          </p:cNvPr>
          <p:cNvSpPr txBox="1"/>
          <p:nvPr/>
        </p:nvSpPr>
        <p:spPr>
          <a:xfrm>
            <a:off x="7037786" y="413456"/>
            <a:ext cx="6003234" cy="855234"/>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200"/>
              </a:spcBef>
              <a:spcAft>
                <a:spcPts val="200"/>
              </a:spcAft>
              <a:buClrTx/>
              <a:buSzTx/>
              <a:buFontTx/>
              <a:buNone/>
              <a:tabLst/>
              <a:defRPr/>
            </a:pPr>
            <a:r>
              <a:rPr lang="en-US" sz="4400" b="1" dirty="0">
                <a:solidFill>
                  <a:schemeClr val="bg1"/>
                </a:solidFill>
                <a:latin typeface="Adobe Gothic Std B" panose="020B0800000000000000" pitchFamily="34" charset="-128"/>
                <a:ea typeface="Adobe Gothic Std B" panose="020B0800000000000000" pitchFamily="34" charset="-128"/>
              </a:rPr>
              <a:t>EXECUTIVE  SUMMARY</a:t>
            </a:r>
            <a:endParaRPr kumimoji="0" lang="en-US" sz="3600" b="1" i="0" u="none" strike="noStrike" kern="1200" cap="none" spc="0" normalizeH="0" baseline="0" noProof="0" dirty="0">
              <a:ln>
                <a:noFill/>
              </a:ln>
              <a:solidFill>
                <a:schemeClr val="bg1"/>
              </a:solidFill>
              <a:effectLst/>
              <a:uLnTx/>
              <a:uFillTx/>
              <a:latin typeface="Adobe Gothic Std B" panose="020B0800000000000000" pitchFamily="34" charset="-128"/>
              <a:ea typeface="Adobe Gothic Std B" panose="020B0800000000000000" pitchFamily="34" charset="-128"/>
              <a:cs typeface="+mn-cs"/>
            </a:endParaRPr>
          </a:p>
        </p:txBody>
      </p:sp>
      <p:sp>
        <p:nvSpPr>
          <p:cNvPr id="6" name="TextBox 5">
            <a:extLst>
              <a:ext uri="{FF2B5EF4-FFF2-40B4-BE49-F238E27FC236}">
                <a16:creationId xmlns:a16="http://schemas.microsoft.com/office/drawing/2014/main" id="{10A10BAC-4F94-42A1-BFBC-354CFF24764F}"/>
              </a:ext>
            </a:extLst>
          </p:cNvPr>
          <p:cNvSpPr txBox="1"/>
          <p:nvPr/>
        </p:nvSpPr>
        <p:spPr>
          <a:xfrm>
            <a:off x="790963" y="3748212"/>
            <a:ext cx="551290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dobe Gothic Std B" panose="020B0800000000000000" pitchFamily="34" charset="-128"/>
                <a:ea typeface="Adobe Gothic Std B" panose="020B0800000000000000" pitchFamily="34" charset="-128"/>
                <a:cs typeface="+mn-cs"/>
              </a:rPr>
              <a:t>Prepared for :</a:t>
            </a:r>
          </a:p>
        </p:txBody>
      </p:sp>
      <p:pic>
        <p:nvPicPr>
          <p:cNvPr id="7" name="Picture 6" descr="Logo, company name&#10;&#10;Description automatically generated">
            <a:extLst>
              <a:ext uri="{FF2B5EF4-FFF2-40B4-BE49-F238E27FC236}">
                <a16:creationId xmlns:a16="http://schemas.microsoft.com/office/drawing/2014/main" id="{12B5EE4F-0192-4DEA-A96B-2902D3AA3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69" y="4316899"/>
            <a:ext cx="2016253" cy="750273"/>
          </a:xfrm>
          <a:prstGeom prst="rect">
            <a:avLst/>
          </a:prstGeom>
        </p:spPr>
      </p:pic>
      <p:pic>
        <p:nvPicPr>
          <p:cNvPr id="10" name="Picture 9" descr="Logo&#10;&#10;Description automatically generated">
            <a:extLst>
              <a:ext uri="{FF2B5EF4-FFF2-40B4-BE49-F238E27FC236}">
                <a16:creationId xmlns:a16="http://schemas.microsoft.com/office/drawing/2014/main" id="{514CF793-0622-4129-B4F5-43C08D654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09" y="418740"/>
            <a:ext cx="2777614" cy="849950"/>
          </a:xfrm>
          <a:prstGeom prst="rect">
            <a:avLst/>
          </a:prstGeom>
        </p:spPr>
      </p:pic>
      <p:sp>
        <p:nvSpPr>
          <p:cNvPr id="11" name="Rectangle 10">
            <a:extLst>
              <a:ext uri="{FF2B5EF4-FFF2-40B4-BE49-F238E27FC236}">
                <a16:creationId xmlns:a16="http://schemas.microsoft.com/office/drawing/2014/main" id="{9A268AEB-89E5-4EE3-8054-5F27016D554A}"/>
              </a:ext>
            </a:extLst>
          </p:cNvPr>
          <p:cNvSpPr/>
          <p:nvPr/>
        </p:nvSpPr>
        <p:spPr>
          <a:xfrm>
            <a:off x="0" y="3059206"/>
            <a:ext cx="12192000" cy="515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31C38DF-3854-434A-8C9A-3564BF12BC2F}"/>
              </a:ext>
            </a:extLst>
          </p:cNvPr>
          <p:cNvSpPr txBox="1"/>
          <p:nvPr/>
        </p:nvSpPr>
        <p:spPr>
          <a:xfrm>
            <a:off x="682169" y="3123385"/>
            <a:ext cx="67321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75000"/>
                    <a:lumOff val="25000"/>
                  </a:schemeClr>
                </a:solidFill>
                <a:effectLst/>
                <a:uLnTx/>
                <a:uFillTx/>
                <a:latin typeface="Adobe Gothic Std B" panose="020B0800000000000000" pitchFamily="34" charset="-128"/>
                <a:ea typeface="Adobe Gothic Std B" panose="020B0800000000000000" pitchFamily="34" charset="-128"/>
                <a:cs typeface="+mn-cs"/>
              </a:rPr>
              <a:t>Techno Economic Feasibility Report : Epoxy Resin</a:t>
            </a:r>
          </a:p>
        </p:txBody>
      </p:sp>
      <p:sp>
        <p:nvSpPr>
          <p:cNvPr id="13" name="Rectangle 12">
            <a:extLst>
              <a:ext uri="{FF2B5EF4-FFF2-40B4-BE49-F238E27FC236}">
                <a16:creationId xmlns:a16="http://schemas.microsoft.com/office/drawing/2014/main" id="{3C387D6A-76A2-46CA-8DFA-C9E1AC8043E4}"/>
              </a:ext>
            </a:extLst>
          </p:cNvPr>
          <p:cNvSpPr/>
          <p:nvPr/>
        </p:nvSpPr>
        <p:spPr>
          <a:xfrm>
            <a:off x="0" y="6109980"/>
            <a:ext cx="12192000" cy="748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C0176A9-EAB8-4838-858C-EA7B6C12A403}"/>
              </a:ext>
            </a:extLst>
          </p:cNvPr>
          <p:cNvSpPr txBox="1"/>
          <p:nvPr/>
        </p:nvSpPr>
        <p:spPr>
          <a:xfrm>
            <a:off x="304799" y="6374458"/>
            <a:ext cx="30430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Adobe Gothic Std B" panose="020B0800000000000000" pitchFamily="34" charset="-128"/>
                <a:ea typeface="Adobe Gothic Std B" panose="020B0800000000000000" pitchFamily="34" charset="-128"/>
                <a:cs typeface="+mn-cs"/>
              </a:rPr>
              <a:t>MARKET INTELLIGENCE | CONSULTING</a:t>
            </a:r>
          </a:p>
        </p:txBody>
      </p:sp>
      <p:sp>
        <p:nvSpPr>
          <p:cNvPr id="19" name="TextBox 18">
            <a:extLst>
              <a:ext uri="{FF2B5EF4-FFF2-40B4-BE49-F238E27FC236}">
                <a16:creationId xmlns:a16="http://schemas.microsoft.com/office/drawing/2014/main" id="{1DD88210-F1A4-4E82-97C9-F1DF829BE3ED}"/>
              </a:ext>
            </a:extLst>
          </p:cNvPr>
          <p:cNvSpPr txBox="1"/>
          <p:nvPr/>
        </p:nvSpPr>
        <p:spPr>
          <a:xfrm>
            <a:off x="8903110" y="6374458"/>
            <a:ext cx="3043085"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75000"/>
                    <a:lumOff val="25000"/>
                  </a:schemeClr>
                </a:solidFill>
                <a:effectLst/>
                <a:uLnTx/>
                <a:uFillTx/>
                <a:latin typeface="Adobe Gothic Std B" panose="020B0800000000000000" pitchFamily="34" charset="-128"/>
                <a:ea typeface="Adobe Gothic Std B" panose="020B0800000000000000" pitchFamily="34" charset="-128"/>
                <a:cs typeface="+mn-cs"/>
              </a:rPr>
              <a:t>www.techsciresearch.com</a:t>
            </a:r>
          </a:p>
        </p:txBody>
      </p:sp>
      <p:cxnSp>
        <p:nvCxnSpPr>
          <p:cNvPr id="20" name="Straight Connector 19">
            <a:extLst>
              <a:ext uri="{FF2B5EF4-FFF2-40B4-BE49-F238E27FC236}">
                <a16:creationId xmlns:a16="http://schemas.microsoft.com/office/drawing/2014/main" id="{82CC2B4D-A0ED-4270-A7AD-F7E31AB417F8}"/>
              </a:ext>
            </a:extLst>
          </p:cNvPr>
          <p:cNvCxnSpPr>
            <a:cxnSpLocks/>
          </p:cNvCxnSpPr>
          <p:nvPr/>
        </p:nvCxnSpPr>
        <p:spPr>
          <a:xfrm>
            <a:off x="7037786" y="3325764"/>
            <a:ext cx="476232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0628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8" y="210434"/>
            <a:ext cx="8801317" cy="340525"/>
          </a:xfrm>
        </p:spPr>
        <p:txBody>
          <a:bodyPr anchor="ct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Technology </a:t>
            </a:r>
            <a:r>
              <a:rPr lang="en-US" sz="1300" b="1" dirty="0" err="1">
                <a:solidFill>
                  <a:schemeClr val="bg1"/>
                </a:solidFill>
                <a:latin typeface="Arial" panose="020B0604020202020204" pitchFamily="34" charset="0"/>
                <a:cs typeface="Arial" panose="020B0604020202020204" pitchFamily="34" charset="0"/>
              </a:rPr>
              <a:t>Overveiw</a:t>
            </a:r>
            <a:endParaRPr lang="en-IN" sz="1300" b="1" dirty="0">
              <a:solidFill>
                <a:schemeClr val="bg1"/>
              </a:solidFill>
              <a:latin typeface="Arial" panose="020B0604020202020204" pitchFamily="34" charset="0"/>
              <a:cs typeface="Arial" panose="020B0604020202020204" pitchFamily="34" charset="0"/>
            </a:endParaRPr>
          </a:p>
        </p:txBody>
      </p:sp>
      <p:graphicFrame>
        <p:nvGraphicFramePr>
          <p:cNvPr id="8" name="Table 67">
            <a:extLst>
              <a:ext uri="{FF2B5EF4-FFF2-40B4-BE49-F238E27FC236}">
                <a16:creationId xmlns:a16="http://schemas.microsoft.com/office/drawing/2014/main" id="{5CE20AF5-7CED-495A-BCD7-3A18D29C95EE}"/>
              </a:ext>
            </a:extLst>
          </p:cNvPr>
          <p:cNvGraphicFramePr>
            <a:graphicFrameLocks noGrp="1"/>
          </p:cNvGraphicFramePr>
          <p:nvPr>
            <p:extLst>
              <p:ext uri="{D42A27DB-BD31-4B8C-83A1-F6EECF244321}">
                <p14:modId xmlns:p14="http://schemas.microsoft.com/office/powerpoint/2010/main" val="775902729"/>
              </p:ext>
            </p:extLst>
          </p:nvPr>
        </p:nvGraphicFramePr>
        <p:xfrm>
          <a:off x="203631" y="822880"/>
          <a:ext cx="3550604" cy="2167550"/>
        </p:xfrm>
        <a:graphic>
          <a:graphicData uri="http://schemas.openxmlformats.org/drawingml/2006/table">
            <a:tbl>
              <a:tblPr firstRow="1" bandRow="1">
                <a:tableStyleId>{1FECB4D8-DB02-4DC6-A0A2-4F2EBAE1DC90}</a:tableStyleId>
              </a:tblPr>
              <a:tblGrid>
                <a:gridCol w="1775302">
                  <a:extLst>
                    <a:ext uri="{9D8B030D-6E8A-4147-A177-3AD203B41FA5}">
                      <a16:colId xmlns:a16="http://schemas.microsoft.com/office/drawing/2014/main" val="2954236686"/>
                    </a:ext>
                  </a:extLst>
                </a:gridCol>
                <a:gridCol w="1775302">
                  <a:extLst>
                    <a:ext uri="{9D8B030D-6E8A-4147-A177-3AD203B41FA5}">
                      <a16:colId xmlns:a16="http://schemas.microsoft.com/office/drawing/2014/main" val="3906170449"/>
                    </a:ext>
                  </a:extLst>
                </a:gridCol>
              </a:tblGrid>
              <a:tr h="380058">
                <a:tc>
                  <a:txBody>
                    <a:bodyPr/>
                    <a:lstStyle/>
                    <a:p>
                      <a:pPr algn="ctr"/>
                      <a:r>
                        <a:rPr lang="en-IN" sz="1000" dirty="0"/>
                        <a:t>Technology </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r>
                        <a:rPr lang="en-US" sz="1000" dirty="0"/>
                        <a:t>Open for Third Party Licensing</a:t>
                      </a: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3822250882"/>
                  </a:ext>
                </a:extLst>
              </a:tr>
              <a:tr h="255356">
                <a:tc>
                  <a:txBody>
                    <a:bodyPr/>
                    <a:lstStyle/>
                    <a:p>
                      <a:pPr algn="ctr"/>
                      <a:r>
                        <a:rPr lang="en-IN" sz="1000" dirty="0"/>
                        <a:t>Ciba-Geigy AG</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3374512939"/>
                  </a:ext>
                </a:extLst>
              </a:tr>
              <a:tr h="255356">
                <a:tc>
                  <a:txBody>
                    <a:bodyPr/>
                    <a:lstStyle/>
                    <a:p>
                      <a:pPr algn="ctr"/>
                      <a:r>
                        <a:rPr lang="en-IN" sz="1000" dirty="0" err="1"/>
                        <a:t>Tohto</a:t>
                      </a:r>
                      <a:r>
                        <a:rPr lang="en-IN" sz="1000" dirty="0"/>
                        <a:t> Kasei Co. Ltd.</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2195597233"/>
                  </a:ext>
                </a:extLst>
              </a:tr>
              <a:tr h="255356">
                <a:tc>
                  <a:txBody>
                    <a:bodyPr/>
                    <a:lstStyle/>
                    <a:p>
                      <a:pPr algn="ctr"/>
                      <a:r>
                        <a:rPr lang="en-IN" sz="1000" dirty="0" err="1"/>
                        <a:t>Kukdo</a:t>
                      </a:r>
                      <a:r>
                        <a:rPr lang="en-IN" sz="1000" dirty="0"/>
                        <a:t> Chemical Co., Ltd </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2107698166"/>
                  </a:ext>
                </a:extLst>
              </a:tr>
              <a:tr h="255356">
                <a:tc>
                  <a:txBody>
                    <a:bodyPr/>
                    <a:lstStyle/>
                    <a:p>
                      <a:pPr algn="ctr"/>
                      <a:r>
                        <a:rPr lang="en-IN" sz="1000" dirty="0"/>
                        <a:t>Olin Corporation</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1439168363"/>
                  </a:ext>
                </a:extLst>
              </a:tr>
              <a:tr h="255356">
                <a:tc>
                  <a:txBody>
                    <a:bodyPr/>
                    <a:lstStyle/>
                    <a:p>
                      <a:pPr algn="ctr"/>
                      <a:r>
                        <a:rPr lang="en-IN" sz="1000" dirty="0"/>
                        <a:t>Dow Chemicals</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1843881772"/>
                  </a:ext>
                </a:extLst>
              </a:tr>
              <a:tr h="255356">
                <a:tc>
                  <a:txBody>
                    <a:bodyPr/>
                    <a:lstStyle/>
                    <a:p>
                      <a:pPr algn="ctr"/>
                      <a:r>
                        <a:rPr lang="en-IN" sz="1000" dirty="0"/>
                        <a:t>JEIL </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2863860251"/>
                  </a:ext>
                </a:extLst>
              </a:tr>
              <a:tr h="255356">
                <a:tc>
                  <a:txBody>
                    <a:bodyPr/>
                    <a:lstStyle/>
                    <a:p>
                      <a:pPr algn="ctr"/>
                      <a:r>
                        <a:rPr lang="en-IN" sz="1000" dirty="0"/>
                        <a:t>Wuxi Bluestar </a:t>
                      </a:r>
                      <a:endParaRPr lang="en-IN" sz="1000" i="0" dirty="0">
                        <a:latin typeface="Verdana" panose="020B0604030504040204" pitchFamily="34" charset="0"/>
                        <a:ea typeface="Verdana" panose="020B0604030504040204" pitchFamily="34" charset="0"/>
                      </a:endParaRPr>
                    </a:p>
                  </a:txBody>
                  <a:tcPr marL="75571" marR="75571" anchor="ctr"/>
                </a:tc>
                <a:tc>
                  <a:txBody>
                    <a:bodyPr/>
                    <a:lstStyle/>
                    <a:p>
                      <a:pPr algn="ctr"/>
                      <a:endParaRPr lang="en-IN" sz="1000" i="0" dirty="0">
                        <a:latin typeface="Verdana" panose="020B0604030504040204" pitchFamily="34" charset="0"/>
                        <a:ea typeface="Verdana" panose="020B0604030504040204" pitchFamily="34" charset="0"/>
                      </a:endParaRPr>
                    </a:p>
                  </a:txBody>
                  <a:tcPr marL="75571" marR="75571" anchor="ctr"/>
                </a:tc>
                <a:extLst>
                  <a:ext uri="{0D108BD9-81ED-4DB2-BD59-A6C34878D82A}">
                    <a16:rowId xmlns:a16="http://schemas.microsoft.com/office/drawing/2014/main" val="1309618705"/>
                  </a:ext>
                </a:extLst>
              </a:tr>
            </a:tbl>
          </a:graphicData>
        </a:graphic>
      </p:graphicFrame>
      <p:pic>
        <p:nvPicPr>
          <p:cNvPr id="9" name="Graphic 3" descr="Badge Tick1 with solid fill">
            <a:extLst>
              <a:ext uri="{FF2B5EF4-FFF2-40B4-BE49-F238E27FC236}">
                <a16:creationId xmlns:a16="http://schemas.microsoft.com/office/drawing/2014/main" id="{49403084-DF1F-427E-AA8C-4868F8BFDF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6859" y="1229223"/>
            <a:ext cx="193206" cy="193206"/>
          </a:xfrm>
          <a:prstGeom prst="rect">
            <a:avLst/>
          </a:prstGeom>
        </p:spPr>
      </p:pic>
      <p:pic>
        <p:nvPicPr>
          <p:cNvPr id="11" name="Graphic 3" descr="Badge Tick1 with solid fill">
            <a:extLst>
              <a:ext uri="{FF2B5EF4-FFF2-40B4-BE49-F238E27FC236}">
                <a16:creationId xmlns:a16="http://schemas.microsoft.com/office/drawing/2014/main" id="{D8212FD7-1408-45E2-BBF6-3FC078F0C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0199" y="1497834"/>
            <a:ext cx="193206" cy="193206"/>
          </a:xfrm>
          <a:prstGeom prst="rect">
            <a:avLst/>
          </a:prstGeom>
        </p:spPr>
      </p:pic>
      <p:pic>
        <p:nvPicPr>
          <p:cNvPr id="12" name="Graphic 6" descr="Badge Cross with solid fill">
            <a:extLst>
              <a:ext uri="{FF2B5EF4-FFF2-40B4-BE49-F238E27FC236}">
                <a16:creationId xmlns:a16="http://schemas.microsoft.com/office/drawing/2014/main" id="{392C9485-BDF2-4EAB-B3C5-606F37A59C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7978" y="1786580"/>
            <a:ext cx="208318" cy="193206"/>
          </a:xfrm>
          <a:prstGeom prst="rect">
            <a:avLst/>
          </a:prstGeom>
        </p:spPr>
      </p:pic>
      <p:pic>
        <p:nvPicPr>
          <p:cNvPr id="13" name="Graphic 6" descr="Badge Cross with solid fill">
            <a:extLst>
              <a:ext uri="{FF2B5EF4-FFF2-40B4-BE49-F238E27FC236}">
                <a16:creationId xmlns:a16="http://schemas.microsoft.com/office/drawing/2014/main" id="{C649FE32-73A0-4B53-B271-803AFFC8CC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06968" y="2028693"/>
            <a:ext cx="202934" cy="183828"/>
          </a:xfrm>
          <a:prstGeom prst="rect">
            <a:avLst/>
          </a:prstGeom>
        </p:spPr>
      </p:pic>
      <p:pic>
        <p:nvPicPr>
          <p:cNvPr id="14" name="Graphic 6" descr="Badge Cross with solid fill">
            <a:extLst>
              <a:ext uri="{FF2B5EF4-FFF2-40B4-BE49-F238E27FC236}">
                <a16:creationId xmlns:a16="http://schemas.microsoft.com/office/drawing/2014/main" id="{5B8C0C80-4CAE-476F-9FA6-C1B2B98545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2454" y="2272832"/>
            <a:ext cx="213286" cy="193206"/>
          </a:xfrm>
          <a:prstGeom prst="rect">
            <a:avLst/>
          </a:prstGeom>
        </p:spPr>
      </p:pic>
      <p:sp>
        <p:nvSpPr>
          <p:cNvPr id="15" name="Rectangle 14">
            <a:extLst>
              <a:ext uri="{FF2B5EF4-FFF2-40B4-BE49-F238E27FC236}">
                <a16:creationId xmlns:a16="http://schemas.microsoft.com/office/drawing/2014/main" id="{EC85D253-350E-4C2B-B53D-8B01D4B9BC3B}"/>
              </a:ext>
            </a:extLst>
          </p:cNvPr>
          <p:cNvSpPr/>
          <p:nvPr/>
        </p:nvSpPr>
        <p:spPr>
          <a:xfrm>
            <a:off x="3926542" y="800101"/>
            <a:ext cx="8146396" cy="2197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Only two of the following licensors i.e., Ciba-Geigy AG and </a:t>
            </a:r>
            <a:r>
              <a:rPr lang="en-US" sz="1000" b="1" i="1" dirty="0" err="1">
                <a:solidFill>
                  <a:schemeClr val="tx1"/>
                </a:solidFill>
                <a:effectLst/>
                <a:latin typeface="Verdana" panose="020B0604030504040204" pitchFamily="34" charset="0"/>
                <a:ea typeface="Verdana" panose="020B0604030504040204" pitchFamily="34" charset="0"/>
              </a:rPr>
              <a:t>Tohto</a:t>
            </a:r>
            <a:r>
              <a:rPr lang="en-US" sz="1000" b="1" i="1" dirty="0">
                <a:solidFill>
                  <a:schemeClr val="tx1"/>
                </a:solidFill>
                <a:effectLst/>
                <a:latin typeface="Verdana" panose="020B0604030504040204" pitchFamily="34" charset="0"/>
                <a:ea typeface="Verdana" panose="020B0604030504040204" pitchFamily="34" charset="0"/>
              </a:rPr>
              <a:t> Kasei Co., Ltd are open to share the technologies with new entrants.</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Both the technologies give favorable outcomes qualitatively &amp; quantitatively. Also, both technologies are being used in India by leading epoxy resin manufacturers like Grasim Industries and Atul Ltd. </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err="1">
                <a:solidFill>
                  <a:schemeClr val="tx1"/>
                </a:solidFill>
                <a:effectLst/>
                <a:latin typeface="Verdana" panose="020B0604030504040204" pitchFamily="34" charset="0"/>
                <a:ea typeface="Verdana" panose="020B0604030504040204" pitchFamily="34" charset="0"/>
              </a:rPr>
              <a:t>Kukdo</a:t>
            </a:r>
            <a:r>
              <a:rPr lang="en-US" sz="1000" b="1" i="1" dirty="0">
                <a:solidFill>
                  <a:schemeClr val="tx1"/>
                </a:solidFill>
                <a:effectLst/>
                <a:latin typeface="Verdana" panose="020B0604030504040204" pitchFamily="34" charset="0"/>
                <a:ea typeface="Verdana" panose="020B0604030504040204" pitchFamily="34" charset="0"/>
              </a:rPr>
              <a:t> Chemical Co., Ltd and Olin Corporation do not share the technological process and process parameters and employ the manufacturing process in its own specific plants.</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The quality of product provided by </a:t>
            </a:r>
            <a:r>
              <a:rPr lang="en-US" sz="1000" b="1" i="1" dirty="0" err="1">
                <a:solidFill>
                  <a:schemeClr val="tx1"/>
                </a:solidFill>
                <a:effectLst/>
                <a:latin typeface="Verdana" panose="020B0604030504040204" pitchFamily="34" charset="0"/>
                <a:ea typeface="Verdana" panose="020B0604030504040204" pitchFamily="34" charset="0"/>
              </a:rPr>
              <a:t>Kukdo</a:t>
            </a:r>
            <a:r>
              <a:rPr lang="en-US" sz="1000" b="1" i="1" dirty="0">
                <a:solidFill>
                  <a:schemeClr val="tx1"/>
                </a:solidFill>
                <a:effectLst/>
                <a:latin typeface="Verdana" panose="020B0604030504040204" pitchFamily="34" charset="0"/>
                <a:ea typeface="Verdana" panose="020B0604030504040204" pitchFamily="34" charset="0"/>
              </a:rPr>
              <a:t> Chemical Co., Ltd is very superior in comparison to other technology licensors and it provides crystal clear liquid epoxy resin to the clients. </a:t>
            </a:r>
            <a:endParaRPr lang="en-IN" sz="1000" b="1" i="1" dirty="0">
              <a:solidFill>
                <a:schemeClr val="tx1"/>
              </a:solidFill>
              <a:effectLst/>
              <a:latin typeface="Verdana" panose="020B0604030504040204" pitchFamily="34" charset="0"/>
              <a:ea typeface="Verdana" panose="020B0604030504040204" pitchFamily="34" charset="0"/>
            </a:endParaRPr>
          </a:p>
          <a:p>
            <a:pPr marL="457200" indent="-228600" algn="just">
              <a:lnSpc>
                <a:spcPct val="150000"/>
              </a:lnSpc>
              <a:buFont typeface="Arial" panose="020B0604020202020204" pitchFamily="34" charset="0"/>
              <a:buChar char="•"/>
            </a:pPr>
            <a:r>
              <a:rPr lang="en-US" sz="1000" b="1" i="1" dirty="0">
                <a:solidFill>
                  <a:schemeClr val="tx1"/>
                </a:solidFill>
                <a:effectLst/>
                <a:latin typeface="Verdana" panose="020B0604030504040204" pitchFamily="34" charset="0"/>
                <a:ea typeface="Verdana" panose="020B0604030504040204" pitchFamily="34" charset="0"/>
              </a:rPr>
              <a:t>Ciba- Geigy AG has low solvent requirements than the </a:t>
            </a:r>
            <a:r>
              <a:rPr lang="en-US" sz="1000" b="1" i="1" dirty="0" err="1">
                <a:solidFill>
                  <a:schemeClr val="tx1"/>
                </a:solidFill>
                <a:effectLst/>
                <a:latin typeface="Verdana" panose="020B0604030504040204" pitchFamily="34" charset="0"/>
                <a:ea typeface="Verdana" panose="020B0604030504040204" pitchFamily="34" charset="0"/>
              </a:rPr>
              <a:t>Tohto</a:t>
            </a:r>
            <a:r>
              <a:rPr lang="en-US" sz="1000" b="1" i="1" dirty="0">
                <a:solidFill>
                  <a:schemeClr val="tx1"/>
                </a:solidFill>
                <a:effectLst/>
                <a:latin typeface="Verdana" panose="020B0604030504040204" pitchFamily="34" charset="0"/>
                <a:ea typeface="Verdana" panose="020B0604030504040204" pitchFamily="34" charset="0"/>
              </a:rPr>
              <a:t> Kasai Co., Ltd. </a:t>
            </a:r>
            <a:endParaRPr lang="en-IN" sz="1000" b="1" i="1" dirty="0">
              <a:solidFill>
                <a:schemeClr val="tx1"/>
              </a:solidFill>
              <a:effectLst/>
              <a:latin typeface="Verdana" panose="020B0604030504040204" pitchFamily="34" charset="0"/>
              <a:ea typeface="Verdana" panose="020B0604030504040204" pitchFamily="34" charset="0"/>
            </a:endParaRPr>
          </a:p>
        </p:txBody>
      </p:sp>
      <p:sp>
        <p:nvSpPr>
          <p:cNvPr id="16" name="Rectangle 15">
            <a:extLst>
              <a:ext uri="{FF2B5EF4-FFF2-40B4-BE49-F238E27FC236}">
                <a16:creationId xmlns:a16="http://schemas.microsoft.com/office/drawing/2014/main" id="{4D5A96A3-29D6-4654-82DB-6509C604A2E4}"/>
              </a:ext>
            </a:extLst>
          </p:cNvPr>
          <p:cNvSpPr/>
          <p:nvPr/>
        </p:nvSpPr>
        <p:spPr>
          <a:xfrm>
            <a:off x="203631" y="3154302"/>
            <a:ext cx="11869307" cy="2147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228600" algn="just">
              <a:lnSpc>
                <a:spcPct val="150000"/>
              </a:lnSpc>
            </a:pPr>
            <a:r>
              <a:rPr lang="en-IN" sz="1000" b="1" i="1" dirty="0">
                <a:solidFill>
                  <a:schemeClr val="tx1"/>
                </a:solidFill>
                <a:effectLst/>
                <a:latin typeface="Verdana" panose="020B0604030504040204" pitchFamily="34" charset="0"/>
                <a:ea typeface="Verdana" panose="020B0604030504040204" pitchFamily="34" charset="0"/>
              </a:rPr>
              <a:t>Re-engineering Epoxy’s Hardening Component-</a:t>
            </a:r>
          </a:p>
          <a:p>
            <a:pPr marL="228600" algn="just">
              <a:lnSpc>
                <a:spcPct val="150000"/>
              </a:lnSpc>
            </a:pPr>
            <a:r>
              <a:rPr lang="en-US" sz="1000" i="1" dirty="0" err="1">
                <a:solidFill>
                  <a:schemeClr val="tx1"/>
                </a:solidFill>
                <a:effectLst/>
                <a:latin typeface="Verdana" panose="020B0604030504040204" pitchFamily="34" charset="0"/>
                <a:ea typeface="Verdana" panose="020B0604030504040204" pitchFamily="34" charset="0"/>
              </a:rPr>
              <a:t>Recylamines</a:t>
            </a:r>
            <a:r>
              <a:rPr lang="en-US" sz="1000" i="1" dirty="0">
                <a:solidFill>
                  <a:schemeClr val="tx1"/>
                </a:solidFill>
                <a:effectLst/>
                <a:latin typeface="Verdana" panose="020B0604030504040204" pitchFamily="34" charset="0"/>
                <a:ea typeface="Verdana" panose="020B0604030504040204" pitchFamily="34" charset="0"/>
              </a:rPr>
              <a:t> are prepared by mixing bisphenol A </a:t>
            </a:r>
            <a:r>
              <a:rPr lang="en-US" sz="1000" i="1" dirty="0" err="1">
                <a:solidFill>
                  <a:schemeClr val="tx1"/>
                </a:solidFill>
                <a:effectLst/>
                <a:latin typeface="Verdana" panose="020B0604030504040204" pitchFamily="34" charset="0"/>
                <a:ea typeface="Verdana" panose="020B0604030504040204" pitchFamily="34" charset="0"/>
              </a:rPr>
              <a:t>diglycidyl</a:t>
            </a:r>
            <a:r>
              <a:rPr lang="en-US" sz="1000" i="1" dirty="0">
                <a:solidFill>
                  <a:schemeClr val="tx1"/>
                </a:solidFill>
                <a:effectLst/>
                <a:latin typeface="Verdana" panose="020B0604030504040204" pitchFamily="34" charset="0"/>
                <a:ea typeface="Verdana" panose="020B0604030504040204" pitchFamily="34" charset="0"/>
              </a:rPr>
              <a:t> ether with curing agents having amine groups that react with the ether’s epoxide groups to result into hard cross-linked molecules. </a:t>
            </a:r>
            <a:r>
              <a:rPr lang="en-US" sz="1000" i="1" dirty="0" err="1">
                <a:solidFill>
                  <a:schemeClr val="tx1"/>
                </a:solidFill>
                <a:effectLst/>
                <a:latin typeface="Verdana" panose="020B0604030504040204" pitchFamily="34" charset="0"/>
                <a:ea typeface="Verdana" panose="020B0604030504040204" pitchFamily="34" charset="0"/>
              </a:rPr>
              <a:t>Recyclamine</a:t>
            </a:r>
            <a:r>
              <a:rPr lang="en-US" sz="1000" i="1" dirty="0">
                <a:solidFill>
                  <a:schemeClr val="tx1"/>
                </a:solidFill>
                <a:effectLst/>
                <a:latin typeface="Verdana" panose="020B0604030504040204" pitchFamily="34" charset="0"/>
                <a:ea typeface="Verdana" panose="020B0604030504040204" pitchFamily="34" charset="0"/>
              </a:rPr>
              <a:t> is the only type of completely recyclable epoxy resin adopted in India till date. Aditya Birla Chemicals acquired the use of </a:t>
            </a:r>
            <a:r>
              <a:rPr lang="en-US" sz="1000" i="1" dirty="0" err="1">
                <a:solidFill>
                  <a:schemeClr val="tx1"/>
                </a:solidFill>
                <a:effectLst/>
                <a:latin typeface="Verdana" panose="020B0604030504040204" pitchFamily="34" charset="0"/>
                <a:ea typeface="Verdana" panose="020B0604030504040204" pitchFamily="34" charset="0"/>
              </a:rPr>
              <a:t>Recyclamine</a:t>
            </a:r>
            <a:r>
              <a:rPr lang="en-US" sz="1000" i="1" dirty="0">
                <a:solidFill>
                  <a:schemeClr val="tx1"/>
                </a:solidFill>
                <a:effectLst/>
                <a:latin typeface="Verdana" panose="020B0604030504040204" pitchFamily="34" charset="0"/>
                <a:ea typeface="Verdana" panose="020B0604030504040204" pitchFamily="34" charset="0"/>
              </a:rPr>
              <a:t> Technology from </a:t>
            </a:r>
            <a:r>
              <a:rPr lang="en-US" sz="1000" i="1" dirty="0" err="1">
                <a:solidFill>
                  <a:schemeClr val="tx1"/>
                </a:solidFill>
                <a:effectLst/>
                <a:latin typeface="Verdana" panose="020B0604030504040204" pitchFamily="34" charset="0"/>
                <a:ea typeface="Verdana" panose="020B0604030504040204" pitchFamily="34" charset="0"/>
              </a:rPr>
              <a:t>Connora</a:t>
            </a:r>
            <a:r>
              <a:rPr lang="en-US" sz="1000" i="1" dirty="0">
                <a:solidFill>
                  <a:schemeClr val="tx1"/>
                </a:solidFill>
                <a:effectLst/>
                <a:latin typeface="Verdana" panose="020B0604030504040204" pitchFamily="34" charset="0"/>
                <a:ea typeface="Verdana" panose="020B0604030504040204" pitchFamily="34" charset="0"/>
              </a:rPr>
              <a:t> Technologies in 2019. The great thing about epoxies with </a:t>
            </a:r>
            <a:r>
              <a:rPr lang="en-US" sz="1000" i="1" dirty="0" err="1">
                <a:solidFill>
                  <a:schemeClr val="tx1"/>
                </a:solidFill>
                <a:effectLst/>
                <a:latin typeface="Verdana" panose="020B0604030504040204" pitchFamily="34" charset="0"/>
                <a:ea typeface="Verdana" panose="020B0604030504040204" pitchFamily="34" charset="0"/>
              </a:rPr>
              <a:t>Recyclamine</a:t>
            </a:r>
            <a:r>
              <a:rPr lang="en-US" sz="1000" i="1" dirty="0">
                <a:solidFill>
                  <a:schemeClr val="tx1"/>
                </a:solidFill>
                <a:effectLst/>
                <a:latin typeface="Verdana" panose="020B0604030504040204" pitchFamily="34" charset="0"/>
                <a:ea typeface="Verdana" panose="020B0604030504040204" pitchFamily="34" charset="0"/>
              </a:rPr>
              <a:t> hardeners is that they can be completely recycled without pyrolysis. </a:t>
            </a:r>
          </a:p>
          <a:p>
            <a:pPr marL="228600" algn="just">
              <a:lnSpc>
                <a:spcPct val="150000"/>
              </a:lnSpc>
            </a:pPr>
            <a:r>
              <a:rPr lang="en-US" sz="1000" b="1" i="1" dirty="0" err="1">
                <a:solidFill>
                  <a:schemeClr val="tx1"/>
                </a:solidFill>
                <a:effectLst/>
                <a:latin typeface="Verdana" panose="020B0604030504040204" pitchFamily="34" charset="0"/>
                <a:ea typeface="Verdana" panose="020B0604030504040204" pitchFamily="34" charset="0"/>
              </a:rPr>
              <a:t>Sicomin</a:t>
            </a:r>
            <a:r>
              <a:rPr lang="en-US" sz="1000" b="1" i="1" dirty="0">
                <a:solidFill>
                  <a:schemeClr val="tx1"/>
                </a:solidFill>
                <a:effectLst/>
                <a:latin typeface="Verdana" panose="020B0604030504040204" pitchFamily="34" charset="0"/>
                <a:ea typeface="Verdana" panose="020B0604030504040204" pitchFamily="34" charset="0"/>
              </a:rPr>
              <a:t> and biobased epoxy resins-</a:t>
            </a:r>
          </a:p>
          <a:p>
            <a:pPr marL="228600" algn="just">
              <a:lnSpc>
                <a:spcPct val="150000"/>
              </a:lnSpc>
            </a:pPr>
            <a:r>
              <a:rPr lang="en-US" sz="1000" i="1" dirty="0">
                <a:solidFill>
                  <a:schemeClr val="tx1"/>
                </a:solidFill>
                <a:effectLst/>
                <a:latin typeface="Verdana" panose="020B0604030504040204" pitchFamily="34" charset="0"/>
                <a:ea typeface="Verdana" panose="020B0604030504040204" pitchFamily="34" charset="0"/>
              </a:rPr>
              <a:t>Bio based epoxy resins are bio sourced resins which are produced by the epoxidation of renewable feedstocks such as unsaturated vegetable oils, saccharides, lignin, tannins, cardanols, terpenes, rosins etc. </a:t>
            </a:r>
            <a:r>
              <a:rPr lang="en-US" sz="1000" i="1" dirty="0" err="1">
                <a:solidFill>
                  <a:schemeClr val="tx1"/>
                </a:solidFill>
                <a:effectLst/>
                <a:latin typeface="Verdana" panose="020B0604030504040204" pitchFamily="34" charset="0"/>
                <a:ea typeface="Verdana" panose="020B0604030504040204" pitchFamily="34" charset="0"/>
              </a:rPr>
              <a:t>Sicomin</a:t>
            </a:r>
            <a:r>
              <a:rPr lang="en-US" sz="1000" i="1" dirty="0">
                <a:solidFill>
                  <a:schemeClr val="tx1"/>
                </a:solidFill>
                <a:effectLst/>
                <a:latin typeface="Verdana" panose="020B0604030504040204" pitchFamily="34" charset="0"/>
                <a:ea typeface="Verdana" panose="020B0604030504040204" pitchFamily="34" charset="0"/>
              </a:rPr>
              <a:t> is a leading manufacturer and formulator of advanced epoxy systems. The company manufacturers epoxy systems for application in aerospace, </a:t>
            </a:r>
            <a:r>
              <a:rPr lang="en-US" sz="1000" i="1" dirty="0" err="1">
                <a:solidFill>
                  <a:schemeClr val="tx1"/>
                </a:solidFill>
                <a:effectLst/>
                <a:latin typeface="Verdana" panose="020B0604030504040204" pitchFamily="34" charset="0"/>
                <a:ea typeface="Verdana" panose="020B0604030504040204" pitchFamily="34" charset="0"/>
              </a:rPr>
              <a:t>defence</a:t>
            </a:r>
            <a:r>
              <a:rPr lang="en-US" sz="1000" i="1" dirty="0">
                <a:solidFill>
                  <a:schemeClr val="tx1"/>
                </a:solidFill>
                <a:effectLst/>
                <a:latin typeface="Verdana" panose="020B0604030504040204" pitchFamily="34" charset="0"/>
                <a:ea typeface="Verdana" panose="020B0604030504040204" pitchFamily="34" charset="0"/>
              </a:rPr>
              <a:t>, marine, renewable energy, sports, and civil engineering. Some of the biobased epoxy resins available in the market are </a:t>
            </a:r>
            <a:r>
              <a:rPr lang="en-US" sz="1000" i="1" dirty="0" err="1">
                <a:solidFill>
                  <a:schemeClr val="tx1"/>
                </a:solidFill>
                <a:effectLst/>
                <a:latin typeface="Verdana" panose="020B0604030504040204" pitchFamily="34" charset="0"/>
                <a:ea typeface="Verdana" panose="020B0604030504040204" pitchFamily="34" charset="0"/>
              </a:rPr>
              <a:t>Greenpoxy</a:t>
            </a:r>
            <a:r>
              <a:rPr lang="en-US" sz="1000" i="1" dirty="0">
                <a:solidFill>
                  <a:schemeClr val="tx1"/>
                </a:solidFill>
                <a:effectLst/>
                <a:latin typeface="Verdana" panose="020B0604030504040204" pitchFamily="34" charset="0"/>
                <a:ea typeface="Verdana" panose="020B0604030504040204" pitchFamily="34" charset="0"/>
              </a:rPr>
              <a:t>, Entropy Resins, </a:t>
            </a:r>
            <a:r>
              <a:rPr lang="en-US" sz="1000" i="1" dirty="0" err="1">
                <a:solidFill>
                  <a:schemeClr val="tx1"/>
                </a:solidFill>
                <a:effectLst/>
                <a:latin typeface="Verdana" panose="020B0604030504040204" pitchFamily="34" charset="0"/>
                <a:ea typeface="Verdana" panose="020B0604030504040204" pitchFamily="34" charset="0"/>
              </a:rPr>
              <a:t>Sicomin</a:t>
            </a:r>
            <a:r>
              <a:rPr lang="en-US" sz="1000" i="1" dirty="0">
                <a:solidFill>
                  <a:schemeClr val="tx1"/>
                </a:solidFill>
                <a:effectLst/>
                <a:latin typeface="Verdana" panose="020B0604030504040204" pitchFamily="34" charset="0"/>
                <a:ea typeface="Verdana" panose="020B0604030504040204" pitchFamily="34" charset="0"/>
              </a:rPr>
              <a:t> Epoxy Systems, One Epoxy, Wessex Resins, etc.</a:t>
            </a:r>
          </a:p>
          <a:p>
            <a:pPr marL="228600" algn="just">
              <a:lnSpc>
                <a:spcPct val="150000"/>
              </a:lnSpc>
            </a:pPr>
            <a:endParaRPr lang="en-US" sz="1000" i="1" dirty="0">
              <a:solidFill>
                <a:schemeClr val="tx1"/>
              </a:solidFill>
              <a:effectLst/>
              <a:latin typeface="Verdana" panose="020B0604030504040204" pitchFamily="34" charset="0"/>
              <a:ea typeface="Verdana" panose="020B0604030504040204" pitchFamily="34" charset="0"/>
            </a:endParaRPr>
          </a:p>
          <a:p>
            <a:pPr marL="228600" algn="just">
              <a:lnSpc>
                <a:spcPct val="150000"/>
              </a:lnSpc>
            </a:pPr>
            <a:endParaRPr lang="en-IN" sz="1000" i="1" dirty="0">
              <a:solidFill>
                <a:schemeClr val="tx1"/>
              </a:solidFill>
              <a:effectLst/>
              <a:latin typeface="Verdana" panose="020B0604030504040204" pitchFamily="34" charset="0"/>
              <a:ea typeface="Verdana" panose="020B0604030504040204" pitchFamily="34" charset="0"/>
            </a:endParaRPr>
          </a:p>
        </p:txBody>
      </p:sp>
      <p:pic>
        <p:nvPicPr>
          <p:cNvPr id="17" name="Graphic 3" descr="Badge Tick1 with solid fill">
            <a:extLst>
              <a:ext uri="{FF2B5EF4-FFF2-40B4-BE49-F238E27FC236}">
                <a16:creationId xmlns:a16="http://schemas.microsoft.com/office/drawing/2014/main" id="{1C973C80-A2D9-4E55-BBEF-08D98F2701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2945" y="2535608"/>
            <a:ext cx="193206" cy="193206"/>
          </a:xfrm>
          <a:prstGeom prst="rect">
            <a:avLst/>
          </a:prstGeom>
        </p:spPr>
      </p:pic>
      <p:pic>
        <p:nvPicPr>
          <p:cNvPr id="18" name="Graphic 3" descr="Badge Tick1 with solid fill">
            <a:extLst>
              <a:ext uri="{FF2B5EF4-FFF2-40B4-BE49-F238E27FC236}">
                <a16:creationId xmlns:a16="http://schemas.microsoft.com/office/drawing/2014/main" id="{B6D9FCBF-14B3-4040-AFB6-B5E707296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0205" y="2789606"/>
            <a:ext cx="193206" cy="193206"/>
          </a:xfrm>
          <a:prstGeom prst="rect">
            <a:avLst/>
          </a:prstGeom>
        </p:spPr>
      </p:pic>
      <p:sp>
        <p:nvSpPr>
          <p:cNvPr id="19" name="Rectangle 18">
            <a:extLst>
              <a:ext uri="{FF2B5EF4-FFF2-40B4-BE49-F238E27FC236}">
                <a16:creationId xmlns:a16="http://schemas.microsoft.com/office/drawing/2014/main" id="{C3C9EA26-2CC3-4C79-AE8E-8E2632CD4C55}"/>
              </a:ext>
            </a:extLst>
          </p:cNvPr>
          <p:cNvSpPr/>
          <p:nvPr/>
        </p:nvSpPr>
        <p:spPr>
          <a:xfrm>
            <a:off x="192088" y="5360166"/>
            <a:ext cx="11869307" cy="1149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228600" algn="just">
              <a:lnSpc>
                <a:spcPct val="150000"/>
              </a:lnSpc>
            </a:pPr>
            <a:r>
              <a:rPr lang="en-US" sz="1000" b="1" i="1" dirty="0">
                <a:solidFill>
                  <a:schemeClr val="tx1"/>
                </a:solidFill>
                <a:effectLst/>
                <a:latin typeface="Verdana" panose="020B0604030504040204" pitchFamily="34" charset="0"/>
                <a:ea typeface="Verdana" panose="020B0604030504040204" pitchFamily="34" charset="0"/>
              </a:rPr>
              <a:t>Direct Emissions- </a:t>
            </a:r>
            <a:r>
              <a:rPr lang="en-US" sz="1000" i="1" dirty="0">
                <a:solidFill>
                  <a:schemeClr val="tx1"/>
                </a:solidFill>
                <a:effectLst/>
                <a:latin typeface="Verdana" panose="020B0604030504040204" pitchFamily="34" charset="0"/>
                <a:ea typeface="Verdana" panose="020B0604030504040204" pitchFamily="34" charset="0"/>
              </a:rPr>
              <a:t>There is no GHG emissions reported during the production process of epoxy resin. As per industry experts, ECH emissions has been observed during the production process.</a:t>
            </a:r>
          </a:p>
          <a:p>
            <a:pPr marL="228600" algn="just">
              <a:lnSpc>
                <a:spcPct val="150000"/>
              </a:lnSpc>
            </a:pPr>
            <a:r>
              <a:rPr lang="en-US" sz="1000" b="1" i="1" dirty="0">
                <a:solidFill>
                  <a:schemeClr val="tx1"/>
                </a:solidFill>
                <a:effectLst/>
                <a:latin typeface="Verdana" panose="020B0604030504040204" pitchFamily="34" charset="0"/>
                <a:ea typeface="Verdana" panose="020B0604030504040204" pitchFamily="34" charset="0"/>
              </a:rPr>
              <a:t>Indirect Emissions- </a:t>
            </a:r>
            <a:r>
              <a:rPr lang="en-US" sz="1000" i="1" dirty="0">
                <a:solidFill>
                  <a:schemeClr val="tx1"/>
                </a:solidFill>
                <a:effectLst/>
                <a:latin typeface="Verdana" panose="020B0604030504040204" pitchFamily="34" charset="0"/>
                <a:ea typeface="Verdana" panose="020B0604030504040204" pitchFamily="34" charset="0"/>
              </a:rPr>
              <a:t>During the incineration process, CO2  and CO is released which are within the permissible limit. As per industries experts, these emissions can be prevented by the installation of different wet scrubbers. </a:t>
            </a:r>
          </a:p>
          <a:p>
            <a:pPr marL="228600" algn="just">
              <a:lnSpc>
                <a:spcPct val="150000"/>
              </a:lnSpc>
            </a:pPr>
            <a:endParaRPr lang="en-US" sz="1000" i="1" dirty="0">
              <a:solidFill>
                <a:schemeClr val="tx1"/>
              </a:solidFill>
              <a:effectLst/>
              <a:latin typeface="Verdana" panose="020B0604030504040204" pitchFamily="34" charset="0"/>
              <a:ea typeface="Verdana" panose="020B0604030504040204" pitchFamily="34" charset="0"/>
            </a:endParaRPr>
          </a:p>
          <a:p>
            <a:pPr marL="228600" algn="just">
              <a:lnSpc>
                <a:spcPct val="150000"/>
              </a:lnSpc>
            </a:pPr>
            <a:endParaRPr lang="en-IN" sz="1000" i="1" dirty="0">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3537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17678"/>
            <a:ext cx="3588521" cy="324000"/>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Properties, Application &amp; End Use</a:t>
            </a:r>
          </a:p>
        </p:txBody>
      </p:sp>
      <p:sp>
        <p:nvSpPr>
          <p:cNvPr id="76" name="Rectangle 75">
            <a:extLst>
              <a:ext uri="{FF2B5EF4-FFF2-40B4-BE49-F238E27FC236}">
                <a16:creationId xmlns:a16="http://schemas.microsoft.com/office/drawing/2014/main" id="{54F1C12B-3EE3-44C9-B034-CF5D74E89D8D}"/>
              </a:ext>
            </a:extLst>
          </p:cNvPr>
          <p:cNvSpPr/>
          <p:nvPr/>
        </p:nvSpPr>
        <p:spPr>
          <a:xfrm>
            <a:off x="145774" y="761850"/>
            <a:ext cx="8680173" cy="1357744"/>
          </a:xfrm>
          <a:prstGeom prst="rect">
            <a:avLst/>
          </a:prstGeom>
          <a:solidFill>
            <a:schemeClr val="bg1">
              <a:lumMod val="95000"/>
            </a:schemeClr>
          </a:solidFill>
        </p:spPr>
        <p:txBody>
          <a:bodyPr wrap="square">
            <a:spAutoFit/>
          </a:bodyPr>
          <a:lstStyle/>
          <a:p>
            <a:pPr marL="171450" indent="-171450" algn="just">
              <a:lnSpc>
                <a:spcPct val="140000"/>
              </a:lnSpc>
              <a:spcBef>
                <a:spcPts val="400"/>
              </a:spcBef>
              <a:spcAft>
                <a:spcPts val="400"/>
              </a:spcAft>
              <a:buFont typeface="Wingdings" panose="05000000000000000000" pitchFamily="2" charset="2"/>
              <a:buChar char="§"/>
            </a:pPr>
            <a:r>
              <a:rPr lang="en-US" sz="1000" dirty="0">
                <a:latin typeface="Verdana" panose="020B0604030504040204" pitchFamily="34" charset="0"/>
                <a:ea typeface="Verdana" panose="020B0604030504040204" pitchFamily="34" charset="0"/>
                <a:cs typeface="Verdana" panose="020B0604030504040204" pitchFamily="34" charset="0"/>
              </a:rPr>
              <a:t>Epoxy resins are thermosetting polymer, which crosslink &amp; polymerize when mixed with the catalytic agent or “Hardener”. Epoxy resin is usually synthesized by bulk polymerization. The material is available commercially at 98% purity &amp; are </a:t>
            </a:r>
            <a:r>
              <a:rPr lang="en-US" sz="1000" dirty="0" err="1">
                <a:latin typeface="Verdana" panose="020B0604030504040204" pitchFamily="34" charset="0"/>
                <a:ea typeface="Verdana" panose="020B0604030504040204" pitchFamily="34" charset="0"/>
                <a:cs typeface="Verdana" panose="020B0604030504040204" pitchFamily="34" charset="0"/>
              </a:rPr>
              <a:t>colourless</a:t>
            </a:r>
            <a:r>
              <a:rPr lang="en-US" sz="1000" dirty="0">
                <a:latin typeface="Verdana" panose="020B0604030504040204" pitchFamily="34" charset="0"/>
                <a:ea typeface="Verdana" panose="020B0604030504040204" pitchFamily="34" charset="0"/>
                <a:cs typeface="Verdana" panose="020B0604030504040204" pitchFamily="34" charset="0"/>
              </a:rPr>
              <a:t>. Many commercial liquid resins consist essentially of low molecular weight </a:t>
            </a:r>
            <a:r>
              <a:rPr lang="en-US" sz="1000" dirty="0" err="1">
                <a:latin typeface="Verdana" panose="020B0604030504040204" pitchFamily="34" charset="0"/>
                <a:ea typeface="Verdana" panose="020B0604030504040204" pitchFamily="34" charset="0"/>
                <a:cs typeface="Verdana" panose="020B0604030504040204" pitchFamily="34" charset="0"/>
              </a:rPr>
              <a:t>diglycidyl</a:t>
            </a:r>
            <a:r>
              <a:rPr lang="en-US" sz="1000" dirty="0">
                <a:latin typeface="Verdana" panose="020B0604030504040204" pitchFamily="34" charset="0"/>
                <a:ea typeface="Verdana" panose="020B0604030504040204" pitchFamily="34" charset="0"/>
                <a:cs typeface="Verdana" panose="020B0604030504040204" pitchFamily="34" charset="0"/>
              </a:rPr>
              <a:t> ether of Bisphenol A together with small quantity of higher molecular weight polymer. In general, production of bisphenol A epoxy resin is divided into one step method &amp; two-step process method. In one-step method, Bisphenol A reacts directly with epichlorohydrin in order to prepare epoxy resin, which commonly used for the synthesis of low to medium molecular weight (MW) epoxy resins.</a:t>
            </a:r>
          </a:p>
        </p:txBody>
      </p:sp>
      <p:graphicFrame>
        <p:nvGraphicFramePr>
          <p:cNvPr id="2" name="Table 1">
            <a:extLst>
              <a:ext uri="{FF2B5EF4-FFF2-40B4-BE49-F238E27FC236}">
                <a16:creationId xmlns:a16="http://schemas.microsoft.com/office/drawing/2014/main" id="{D7577E5C-E506-4F3E-9E24-DA908D1CDB54}"/>
              </a:ext>
            </a:extLst>
          </p:cNvPr>
          <p:cNvGraphicFramePr>
            <a:graphicFrameLocks noGrp="1"/>
          </p:cNvGraphicFramePr>
          <p:nvPr>
            <p:extLst>
              <p:ext uri="{D42A27DB-BD31-4B8C-83A1-F6EECF244321}">
                <p14:modId xmlns:p14="http://schemas.microsoft.com/office/powerpoint/2010/main" val="95639358"/>
              </p:ext>
            </p:extLst>
          </p:nvPr>
        </p:nvGraphicFramePr>
        <p:xfrm>
          <a:off x="145774" y="2218179"/>
          <a:ext cx="8680173" cy="4348866"/>
        </p:xfrm>
        <a:graphic>
          <a:graphicData uri="http://schemas.openxmlformats.org/drawingml/2006/table">
            <a:tbl>
              <a:tblPr firstRow="1" firstCol="1" bandRow="1">
                <a:tableStyleId>{F2DE63D5-997A-4646-A377-4702673A728D}</a:tableStyleId>
              </a:tblPr>
              <a:tblGrid>
                <a:gridCol w="2382821">
                  <a:extLst>
                    <a:ext uri="{9D8B030D-6E8A-4147-A177-3AD203B41FA5}">
                      <a16:colId xmlns:a16="http://schemas.microsoft.com/office/drawing/2014/main" val="3284112429"/>
                    </a:ext>
                  </a:extLst>
                </a:gridCol>
                <a:gridCol w="3107312">
                  <a:extLst>
                    <a:ext uri="{9D8B030D-6E8A-4147-A177-3AD203B41FA5}">
                      <a16:colId xmlns:a16="http://schemas.microsoft.com/office/drawing/2014/main" val="2200961156"/>
                    </a:ext>
                  </a:extLst>
                </a:gridCol>
                <a:gridCol w="3190040">
                  <a:extLst>
                    <a:ext uri="{9D8B030D-6E8A-4147-A177-3AD203B41FA5}">
                      <a16:colId xmlns:a16="http://schemas.microsoft.com/office/drawing/2014/main" val="1300354544"/>
                    </a:ext>
                  </a:extLst>
                </a:gridCol>
              </a:tblGrid>
              <a:tr h="365808">
                <a:tc>
                  <a:txBody>
                    <a:bodyPr/>
                    <a:lstStyle/>
                    <a:p>
                      <a:pPr marL="0" marR="0" algn="ctr">
                        <a:lnSpc>
                          <a:spcPct val="107000"/>
                        </a:lnSpc>
                        <a:spcBef>
                          <a:spcPts val="0"/>
                        </a:spcBef>
                        <a:spcAft>
                          <a:spcPts val="0"/>
                        </a:spcAft>
                      </a:pPr>
                      <a:r>
                        <a:rPr lang="en-IN" sz="9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Grades </a:t>
                      </a:r>
                      <a:endParaRPr lang="en-US" sz="9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nchor="ctr"/>
                </a:tc>
                <a:tc>
                  <a:txBody>
                    <a:bodyPr/>
                    <a:lstStyle/>
                    <a:p>
                      <a:pPr marL="0" marR="0" algn="ctr">
                        <a:lnSpc>
                          <a:spcPct val="107000"/>
                        </a:lnSpc>
                        <a:spcBef>
                          <a:spcPts val="0"/>
                        </a:spcBef>
                        <a:spcAft>
                          <a:spcPts val="0"/>
                        </a:spcAft>
                      </a:pPr>
                      <a:r>
                        <a:rPr lang="en-IN" sz="9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Properties</a:t>
                      </a:r>
                      <a:endParaRPr lang="en-US" sz="9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nchor="ctr"/>
                </a:tc>
                <a:tc>
                  <a:txBody>
                    <a:bodyPr/>
                    <a:lstStyle/>
                    <a:p>
                      <a:pPr marL="0" marR="0" algn="ctr">
                        <a:lnSpc>
                          <a:spcPct val="107000"/>
                        </a:lnSpc>
                        <a:spcBef>
                          <a:spcPts val="0"/>
                        </a:spcBef>
                        <a:spcAft>
                          <a:spcPts val="0"/>
                        </a:spcAft>
                      </a:pPr>
                      <a:r>
                        <a:rPr lang="en-IN" sz="90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Applications</a:t>
                      </a:r>
                      <a:endParaRPr lang="en-US" sz="9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nchor="ctr"/>
                </a:tc>
                <a:extLst>
                  <a:ext uri="{0D108BD9-81ED-4DB2-BD59-A6C34878D82A}">
                    <a16:rowId xmlns:a16="http://schemas.microsoft.com/office/drawing/2014/main" val="1147496724"/>
                  </a:ext>
                </a:extLst>
              </a:tr>
              <a:tr h="188687">
                <a:tc rowSpan="2">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Bisphenol A Liquid Epoxy Resin</a:t>
                      </a:r>
                    </a:p>
                  </a:txBody>
                  <a:tcPr marL="33711" marR="33711" marT="0" marB="0" anchor="ctr"/>
                </a:tc>
                <a:tc>
                  <a:txBody>
                    <a:bodyPr/>
                    <a:lstStyle/>
                    <a:p>
                      <a:pPr marL="0" marR="0">
                        <a:lnSpc>
                          <a:spcPct val="107000"/>
                        </a:lnSpc>
                        <a:spcBef>
                          <a:spcPts val="0"/>
                        </a:spcBef>
                        <a:spcAft>
                          <a:spcPts val="0"/>
                        </a:spcAft>
                      </a:pPr>
                      <a:r>
                        <a:rPr lang="en-IN" sz="900" dirty="0">
                          <a:effectLst/>
                          <a:latin typeface="Verdana" panose="020B0604030504040204" pitchFamily="34" charset="0"/>
                          <a:ea typeface="Verdana" panose="020B0604030504040204" pitchFamily="34" charset="0"/>
                          <a:cs typeface="Verdana" panose="020B0604030504040204" pitchFamily="34" charset="0"/>
                        </a:rPr>
                        <a:t>Viscosity range - 450 to 26000 mPa-s </a:t>
                      </a:r>
                      <a:endParaRPr lang="en-US" sz="900" dirty="0">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tc>
                <a:tc rowSpan="2">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Paints and Coatings (Coating Ingredients/ Ink Ingredients), Construction</a:t>
                      </a:r>
                    </a:p>
                  </a:txBody>
                  <a:tcPr marL="33711" marR="33711" marT="0" marB="0" anchor="ctr"/>
                </a:tc>
                <a:extLst>
                  <a:ext uri="{0D108BD9-81ED-4DB2-BD59-A6C34878D82A}">
                    <a16:rowId xmlns:a16="http://schemas.microsoft.com/office/drawing/2014/main" val="2681662189"/>
                  </a:ext>
                </a:extLst>
              </a:tr>
              <a:tr h="385911">
                <a:tc vMerge="1">
                  <a:txBody>
                    <a:bodyPr/>
                    <a:lstStyle/>
                    <a:p>
                      <a:endParaRPr lang="en-US"/>
                    </a:p>
                  </a:txBody>
                  <a:tcPr/>
                </a:tc>
                <a:tc>
                  <a:txBody>
                    <a:bodyPr/>
                    <a:lstStyle/>
                    <a:p>
                      <a:pPr marL="0" marR="0">
                        <a:lnSpc>
                          <a:spcPct val="107000"/>
                        </a:lnSpc>
                        <a:spcBef>
                          <a:spcPts val="0"/>
                        </a:spcBef>
                        <a:spcAft>
                          <a:spcPts val="0"/>
                        </a:spcAft>
                      </a:pPr>
                      <a:endParaRPr lang="en-US" sz="900" dirty="0">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tc>
                <a:tc vMerge="1">
                  <a:txBody>
                    <a:bodyPr/>
                    <a:lstStyle/>
                    <a:p>
                      <a:endParaRPr lang="en-US"/>
                    </a:p>
                  </a:txBody>
                  <a:tcPr/>
                </a:tc>
                <a:extLst>
                  <a:ext uri="{0D108BD9-81ED-4DB2-BD59-A6C34878D82A}">
                    <a16:rowId xmlns:a16="http://schemas.microsoft.com/office/drawing/2014/main" val="1989578930"/>
                  </a:ext>
                </a:extLst>
              </a:tr>
              <a:tr h="574598">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Bisphenol A Solid Epoxy Resin</a:t>
                      </a:r>
                    </a:p>
                  </a:txBody>
                  <a:tcPr marL="33711" marR="33711" marT="0" marB="0"/>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Viscosity range between 160 to 10,000 </a:t>
                      </a:r>
                      <a:r>
                        <a:rPr lang="en-US" sz="900" dirty="0" err="1">
                          <a:effectLst/>
                          <a:latin typeface="Verdana" panose="020B0604030504040204" pitchFamily="34" charset="0"/>
                          <a:ea typeface="Verdana" panose="020B0604030504040204" pitchFamily="34" charset="0"/>
                          <a:cs typeface="Verdana" panose="020B0604030504040204" pitchFamily="34" charset="0"/>
                        </a:rPr>
                        <a:t>mPa.s</a:t>
                      </a:r>
                      <a:endParaRPr lang="en-US" sz="900" dirty="0">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Paints and Coatings (Coating Ingredients/ Ink Ingredients), Construction (Floor Coating Materials/ Linings/ Civil Engineering</a:t>
                      </a:r>
                    </a:p>
                  </a:txBody>
                  <a:tcPr marL="33711" marR="33711" marT="0" marB="0"/>
                </a:tc>
                <a:extLst>
                  <a:ext uri="{0D108BD9-81ED-4DB2-BD59-A6C34878D82A}">
                    <a16:rowId xmlns:a16="http://schemas.microsoft.com/office/drawing/2014/main" val="1826168664"/>
                  </a:ext>
                </a:extLst>
              </a:tr>
              <a:tr h="767554">
                <a:tc>
                  <a:txBody>
                    <a:bodyPr/>
                    <a:lstStyle/>
                    <a:p>
                      <a:pPr marL="0" marR="0">
                        <a:lnSpc>
                          <a:spcPct val="107000"/>
                        </a:lnSpc>
                        <a:spcBef>
                          <a:spcPts val="0"/>
                        </a:spcBef>
                        <a:spcAft>
                          <a:spcPts val="0"/>
                        </a:spcAft>
                      </a:pPr>
                      <a:r>
                        <a:rPr lang="en-US" sz="900">
                          <a:effectLst/>
                          <a:latin typeface="Verdana" panose="020B0604030504040204" pitchFamily="34" charset="0"/>
                          <a:ea typeface="Verdana" panose="020B0604030504040204" pitchFamily="34" charset="0"/>
                          <a:cs typeface="Verdana" panose="020B0604030504040204" pitchFamily="34" charset="0"/>
                        </a:rPr>
                        <a:t>Bisphenol F Liquid Epoxy Resin</a:t>
                      </a:r>
                    </a:p>
                  </a:txBody>
                  <a:tcPr marL="33711" marR="33711" marT="0" marB="0" anchor="ctr"/>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low viscosity</a:t>
                      </a:r>
                    </a:p>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low crystallization tendency</a:t>
                      </a:r>
                    </a:p>
                  </a:txBody>
                  <a:tcPr marL="33711" marR="33711" marT="0" marB="0"/>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Paints and Coatings (Adhesives/ Adhesive Ingredients, Electrical and Electronics (Impregnation/ Lamination/ FRP Molding)</a:t>
                      </a:r>
                    </a:p>
                  </a:txBody>
                  <a:tcPr marL="33711" marR="33711" marT="0" marB="0" anchor="ctr"/>
                </a:tc>
                <a:extLst>
                  <a:ext uri="{0D108BD9-81ED-4DB2-BD59-A6C34878D82A}">
                    <a16:rowId xmlns:a16="http://schemas.microsoft.com/office/drawing/2014/main" val="16466389"/>
                  </a:ext>
                </a:extLst>
              </a:tr>
              <a:tr h="381642">
                <a:tc>
                  <a:txBody>
                    <a:bodyPr/>
                    <a:lstStyle/>
                    <a:p>
                      <a:pPr marL="0" marR="0">
                        <a:lnSpc>
                          <a:spcPct val="107000"/>
                        </a:lnSpc>
                        <a:spcBef>
                          <a:spcPts val="0"/>
                        </a:spcBef>
                        <a:spcAft>
                          <a:spcPts val="0"/>
                        </a:spcAft>
                      </a:pPr>
                      <a:r>
                        <a:rPr lang="en-US" sz="900">
                          <a:effectLst/>
                          <a:latin typeface="Verdana" panose="020B0604030504040204" pitchFamily="34" charset="0"/>
                          <a:ea typeface="Verdana" panose="020B0604030504040204" pitchFamily="34" charset="0"/>
                          <a:cs typeface="Verdana" panose="020B0604030504040204" pitchFamily="34" charset="0"/>
                        </a:rPr>
                        <a:t>Brominated (Flame Retardant Types) Epoxy Resin</a:t>
                      </a:r>
                    </a:p>
                  </a:txBody>
                  <a:tcPr marL="33711" marR="33711" marT="0" marB="0"/>
                </a:tc>
                <a:tc>
                  <a:txBody>
                    <a:bodyPr/>
                    <a:lstStyle/>
                    <a:p>
                      <a:pPr marL="0" marR="0">
                        <a:lnSpc>
                          <a:spcPct val="107000"/>
                        </a:lnSpc>
                        <a:spcBef>
                          <a:spcPts val="0"/>
                        </a:spcBef>
                        <a:spcAft>
                          <a:spcPts val="0"/>
                        </a:spcAft>
                      </a:pPr>
                      <a:r>
                        <a:rPr lang="en-IN" sz="900" dirty="0">
                          <a:effectLst/>
                          <a:latin typeface="Verdana" panose="020B0604030504040204" pitchFamily="34" charset="0"/>
                          <a:ea typeface="Verdana" panose="020B0604030504040204" pitchFamily="34" charset="0"/>
                          <a:cs typeface="Verdana" panose="020B0604030504040204" pitchFamily="34" charset="0"/>
                        </a:rPr>
                        <a:t>High bromine type, solid content 60% toluene solution	</a:t>
                      </a:r>
                      <a:endParaRPr lang="en-US" sz="900" dirty="0">
                        <a:effectLst/>
                        <a:latin typeface="Verdana" panose="020B0604030504040204" pitchFamily="34" charset="0"/>
                        <a:ea typeface="Verdana" panose="020B0604030504040204" pitchFamily="34" charset="0"/>
                        <a:cs typeface="Verdana" panose="020B0604030504040204" pitchFamily="34" charset="0"/>
                      </a:endParaRPr>
                    </a:p>
                  </a:txBody>
                  <a:tcPr marL="33711" marR="33711" marT="0" marB="0" anchor="b"/>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Electrical and Electronics (Impregnation/ Lamination/ FRP Molding), </a:t>
                      </a:r>
                    </a:p>
                  </a:txBody>
                  <a:tcPr marL="33711" marR="33711" marT="0" marB="0"/>
                </a:tc>
                <a:extLst>
                  <a:ext uri="{0D108BD9-81ED-4DB2-BD59-A6C34878D82A}">
                    <a16:rowId xmlns:a16="http://schemas.microsoft.com/office/drawing/2014/main" val="1242338116"/>
                  </a:ext>
                </a:extLst>
              </a:tr>
              <a:tr h="146388">
                <a:tc rowSpan="2">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Cresol </a:t>
                      </a:r>
                      <a:r>
                        <a:rPr lang="en-US" sz="900" dirty="0" err="1">
                          <a:effectLst/>
                          <a:latin typeface="Verdana" panose="020B0604030504040204" pitchFamily="34" charset="0"/>
                          <a:ea typeface="Verdana" panose="020B0604030504040204" pitchFamily="34" charset="0"/>
                          <a:cs typeface="Verdana" panose="020B0604030504040204" pitchFamily="34" charset="0"/>
                        </a:rPr>
                        <a:t>Novolac</a:t>
                      </a:r>
                      <a:r>
                        <a:rPr lang="en-US" sz="900" dirty="0">
                          <a:effectLst/>
                          <a:latin typeface="Verdana" panose="020B0604030504040204" pitchFamily="34" charset="0"/>
                          <a:ea typeface="Verdana" panose="020B0604030504040204" pitchFamily="34" charset="0"/>
                          <a:cs typeface="Verdana" panose="020B0604030504040204" pitchFamily="34" charset="0"/>
                        </a:rPr>
                        <a:t> Epoxy Resin</a:t>
                      </a:r>
                    </a:p>
                  </a:txBody>
                  <a:tcPr marL="33711" marR="33711" marT="0" marB="0" anchor="ctr"/>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High viscosity </a:t>
                      </a:r>
                    </a:p>
                  </a:txBody>
                  <a:tcPr marL="33711" marR="33711" marT="0" marB="0" anchor="b"/>
                </a:tc>
                <a:tc rowSpan="2">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Electrical and Electronics (Impregnation/ Lamination/ FRP Molding), Adhesives/ Adhesive Ingredients</a:t>
                      </a:r>
                    </a:p>
                  </a:txBody>
                  <a:tcPr marL="33711" marR="33711" marT="0" marB="0" anchor="ctr"/>
                </a:tc>
                <a:extLst>
                  <a:ext uri="{0D108BD9-81ED-4DB2-BD59-A6C34878D82A}">
                    <a16:rowId xmlns:a16="http://schemas.microsoft.com/office/drawing/2014/main" val="2421269101"/>
                  </a:ext>
                </a:extLst>
              </a:tr>
              <a:tr h="275090">
                <a:tc vMerge="1">
                  <a:txBody>
                    <a:bodyPr/>
                    <a:lstStyle/>
                    <a:p>
                      <a:endParaRPr lang="en-US"/>
                    </a:p>
                  </a:txBody>
                  <a:tcPr/>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High epoxy index</a:t>
                      </a:r>
                    </a:p>
                  </a:txBody>
                  <a:tcPr marL="33711" marR="33711" marT="0" marB="0" anchor="b"/>
                </a:tc>
                <a:tc vMerge="1">
                  <a:txBody>
                    <a:bodyPr/>
                    <a:lstStyle/>
                    <a:p>
                      <a:endParaRPr lang="en-US"/>
                    </a:p>
                  </a:txBody>
                  <a:tcPr/>
                </a:tc>
                <a:extLst>
                  <a:ext uri="{0D108BD9-81ED-4DB2-BD59-A6C34878D82A}">
                    <a16:rowId xmlns:a16="http://schemas.microsoft.com/office/drawing/2014/main" val="2281409860"/>
                  </a:ext>
                </a:extLst>
              </a:tr>
              <a:tr h="478120">
                <a:tc>
                  <a:txBody>
                    <a:bodyPr/>
                    <a:lstStyle/>
                    <a:p>
                      <a:pPr marL="0" marR="0">
                        <a:lnSpc>
                          <a:spcPct val="107000"/>
                        </a:lnSpc>
                        <a:spcBef>
                          <a:spcPts val="0"/>
                        </a:spcBef>
                        <a:spcAft>
                          <a:spcPts val="0"/>
                        </a:spcAft>
                      </a:pPr>
                      <a:r>
                        <a:rPr lang="en-US" sz="900">
                          <a:effectLst/>
                          <a:latin typeface="Verdana" panose="020B0604030504040204" pitchFamily="34" charset="0"/>
                          <a:ea typeface="Verdana" panose="020B0604030504040204" pitchFamily="34" charset="0"/>
                          <a:cs typeface="Verdana" panose="020B0604030504040204" pitchFamily="34" charset="0"/>
                        </a:rPr>
                        <a:t>Phenol/Modified Novolac Epoxy Resin</a:t>
                      </a:r>
                    </a:p>
                  </a:txBody>
                  <a:tcPr marL="33711" marR="33711" marT="0" marB="0"/>
                </a:tc>
                <a:tc>
                  <a:txBody>
                    <a:bodyPr/>
                    <a:lstStyle/>
                    <a:p>
                      <a:pPr marL="0" marR="0">
                        <a:lnSpc>
                          <a:spcPct val="107000"/>
                        </a:lnSpc>
                        <a:spcBef>
                          <a:spcPts val="0"/>
                        </a:spcBef>
                        <a:spcAft>
                          <a:spcPts val="300"/>
                        </a:spcAft>
                      </a:pPr>
                      <a:r>
                        <a:rPr lang="en-US" sz="900" dirty="0">
                          <a:effectLst/>
                          <a:latin typeface="Verdana" panose="020B0604030504040204" pitchFamily="34" charset="0"/>
                          <a:ea typeface="Verdana" panose="020B0604030504040204" pitchFamily="34" charset="0"/>
                          <a:cs typeface="Verdana" panose="020B0604030504040204" pitchFamily="34" charset="0"/>
                        </a:rPr>
                        <a:t>Viscosity at 52°C (126°F): 600-50,000 </a:t>
                      </a:r>
                      <a:r>
                        <a:rPr lang="en-US" sz="900" dirty="0" err="1">
                          <a:effectLst/>
                          <a:latin typeface="Verdana" panose="020B0604030504040204" pitchFamily="34" charset="0"/>
                          <a:ea typeface="Verdana" panose="020B0604030504040204" pitchFamily="34" charset="0"/>
                          <a:cs typeface="Verdana" panose="020B0604030504040204" pitchFamily="34" charset="0"/>
                        </a:rPr>
                        <a:t>cP.</a:t>
                      </a:r>
                      <a:endParaRPr lang="en-US" sz="900" dirty="0">
                        <a:effectLst/>
                        <a:latin typeface="Verdana" panose="020B0604030504040204" pitchFamily="34" charset="0"/>
                        <a:ea typeface="Verdana" panose="020B0604030504040204" pitchFamily="34" charset="0"/>
                        <a:cs typeface="Verdana" panose="020B0604030504040204" pitchFamily="34" charset="0"/>
                      </a:endParaRPr>
                    </a:p>
                    <a:p>
                      <a:pPr marL="0" marR="0">
                        <a:lnSpc>
                          <a:spcPct val="107000"/>
                        </a:lnSpc>
                        <a:spcBef>
                          <a:spcPts val="0"/>
                        </a:spcBef>
                        <a:spcAft>
                          <a:spcPts val="300"/>
                        </a:spcAft>
                      </a:pPr>
                      <a:r>
                        <a:rPr lang="en-US" sz="900" dirty="0">
                          <a:effectLst/>
                          <a:latin typeface="Verdana" panose="020B0604030504040204" pitchFamily="34" charset="0"/>
                          <a:ea typeface="Verdana" panose="020B0604030504040204" pitchFamily="34" charset="0"/>
                          <a:cs typeface="Verdana" panose="020B0604030504040204" pitchFamily="34" charset="0"/>
                        </a:rPr>
                        <a:t>Epoxide equivalent weight (EEW): 160 – 270 g/eq.</a:t>
                      </a:r>
                    </a:p>
                  </a:txBody>
                  <a:tcPr marL="33711" marR="33711" marT="0" marB="0"/>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Electrical and Electronics (Impregnation/ Lamination/ FRP Molding), Adhesives/ Adhesive Ingredients, Composites</a:t>
                      </a:r>
                    </a:p>
                  </a:txBody>
                  <a:tcPr marL="33711" marR="33711" marT="0" marB="0"/>
                </a:tc>
                <a:extLst>
                  <a:ext uri="{0D108BD9-81ED-4DB2-BD59-A6C34878D82A}">
                    <a16:rowId xmlns:a16="http://schemas.microsoft.com/office/drawing/2014/main" val="2380590308"/>
                  </a:ext>
                </a:extLst>
              </a:tr>
              <a:tr h="478120">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Cycloaliphatic Epoxy Resin</a:t>
                      </a:r>
                    </a:p>
                  </a:txBody>
                  <a:tcPr marL="33711" marR="33711" marT="0" marB="0"/>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 Viscosity at 25 degree C Cp - 1800-2500</a:t>
                      </a:r>
                    </a:p>
                  </a:txBody>
                  <a:tcPr marL="33711" marR="33711" marT="0" marB="0"/>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Electrical and Electronics (Impregnation/ Lamination/ FRP Molding), </a:t>
                      </a:r>
                    </a:p>
                  </a:txBody>
                  <a:tcPr marL="33711" marR="33711" marT="0" marB="0"/>
                </a:tc>
                <a:extLst>
                  <a:ext uri="{0D108BD9-81ED-4DB2-BD59-A6C34878D82A}">
                    <a16:rowId xmlns:a16="http://schemas.microsoft.com/office/drawing/2014/main" val="1883450761"/>
                  </a:ext>
                </a:extLst>
              </a:tr>
              <a:tr h="306948">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Dimer Acid modified epoxy resin</a:t>
                      </a:r>
                    </a:p>
                  </a:txBody>
                  <a:tcPr marL="33711" marR="33711" marT="0" marB="0" anchor="b"/>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 Viscosity -50000 cps@52 degree Celsius,</a:t>
                      </a:r>
                    </a:p>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EEW (g/eq) – 660</a:t>
                      </a:r>
                    </a:p>
                  </a:txBody>
                  <a:tcPr marL="33711" marR="33711" marT="0" marB="0" anchor="b"/>
                </a:tc>
                <a:tc>
                  <a:txBody>
                    <a:bodyPr/>
                    <a:lstStyle/>
                    <a:p>
                      <a:pPr marL="0" marR="0">
                        <a:lnSpc>
                          <a:spcPct val="107000"/>
                        </a:lnSpc>
                        <a:spcBef>
                          <a:spcPts val="0"/>
                        </a:spcBef>
                        <a:spcAft>
                          <a:spcPts val="0"/>
                        </a:spcAft>
                      </a:pPr>
                      <a:r>
                        <a:rPr lang="en-US" sz="900" dirty="0">
                          <a:effectLst/>
                          <a:latin typeface="Verdana" panose="020B0604030504040204" pitchFamily="34" charset="0"/>
                          <a:ea typeface="Verdana" panose="020B0604030504040204" pitchFamily="34" charset="0"/>
                          <a:cs typeface="Verdana" panose="020B0604030504040204" pitchFamily="34" charset="0"/>
                        </a:rPr>
                        <a:t>Adhesives/ Adhesive Ingredients</a:t>
                      </a:r>
                    </a:p>
                  </a:txBody>
                  <a:tcPr marL="33711" marR="33711" marT="0" marB="0" anchor="b"/>
                </a:tc>
                <a:extLst>
                  <a:ext uri="{0D108BD9-81ED-4DB2-BD59-A6C34878D82A}">
                    <a16:rowId xmlns:a16="http://schemas.microsoft.com/office/drawing/2014/main" val="2227510645"/>
                  </a:ext>
                </a:extLst>
              </a:tr>
            </a:tbl>
          </a:graphicData>
        </a:graphic>
      </p:graphicFrame>
      <p:graphicFrame>
        <p:nvGraphicFramePr>
          <p:cNvPr id="3" name="Table 2">
            <a:extLst>
              <a:ext uri="{FF2B5EF4-FFF2-40B4-BE49-F238E27FC236}">
                <a16:creationId xmlns:a16="http://schemas.microsoft.com/office/drawing/2014/main" id="{E9445267-8923-4F65-916E-86346A35CA1C}"/>
              </a:ext>
            </a:extLst>
          </p:cNvPr>
          <p:cNvGraphicFramePr>
            <a:graphicFrameLocks noGrp="1"/>
          </p:cNvGraphicFramePr>
          <p:nvPr>
            <p:extLst>
              <p:ext uri="{D42A27DB-BD31-4B8C-83A1-F6EECF244321}">
                <p14:modId xmlns:p14="http://schemas.microsoft.com/office/powerpoint/2010/main" val="3447363994"/>
              </p:ext>
            </p:extLst>
          </p:nvPr>
        </p:nvGraphicFramePr>
        <p:xfrm>
          <a:off x="8920429" y="747336"/>
          <a:ext cx="3125797" cy="1582458"/>
        </p:xfrm>
        <a:graphic>
          <a:graphicData uri="http://schemas.openxmlformats.org/drawingml/2006/table">
            <a:tbl>
              <a:tblPr firstRow="1" firstCol="1" bandRow="1">
                <a:tableStyleId>{F5AB1C69-6EDB-4FF4-983F-18BD219EF322}</a:tableStyleId>
              </a:tblPr>
              <a:tblGrid>
                <a:gridCol w="1027541">
                  <a:extLst>
                    <a:ext uri="{9D8B030D-6E8A-4147-A177-3AD203B41FA5}">
                      <a16:colId xmlns:a16="http://schemas.microsoft.com/office/drawing/2014/main" val="2757977153"/>
                    </a:ext>
                  </a:extLst>
                </a:gridCol>
                <a:gridCol w="542013">
                  <a:extLst>
                    <a:ext uri="{9D8B030D-6E8A-4147-A177-3AD203B41FA5}">
                      <a16:colId xmlns:a16="http://schemas.microsoft.com/office/drawing/2014/main" val="1358542484"/>
                    </a:ext>
                  </a:extLst>
                </a:gridCol>
                <a:gridCol w="880915">
                  <a:extLst>
                    <a:ext uri="{9D8B030D-6E8A-4147-A177-3AD203B41FA5}">
                      <a16:colId xmlns:a16="http://schemas.microsoft.com/office/drawing/2014/main" val="153797740"/>
                    </a:ext>
                  </a:extLst>
                </a:gridCol>
                <a:gridCol w="675328">
                  <a:extLst>
                    <a:ext uri="{9D8B030D-6E8A-4147-A177-3AD203B41FA5}">
                      <a16:colId xmlns:a16="http://schemas.microsoft.com/office/drawing/2014/main" val="3290746657"/>
                    </a:ext>
                  </a:extLst>
                </a:gridCol>
              </a:tblGrid>
              <a:tr h="294306">
                <a:tc gridSpan="4">
                  <a:txBody>
                    <a:bodyPr/>
                    <a:lstStyle/>
                    <a:p>
                      <a:pPr marL="0" marR="0" algn="ctr">
                        <a:lnSpc>
                          <a:spcPct val="107000"/>
                        </a:lnSpc>
                        <a:spcBef>
                          <a:spcPts val="0"/>
                        </a:spcBef>
                        <a:spcAft>
                          <a:spcPts val="0"/>
                        </a:spcAft>
                      </a:pPr>
                      <a:r>
                        <a:rPr lang="en-US" sz="1100" b="1" dirty="0">
                          <a:solidFill>
                            <a:schemeClr val="bg1"/>
                          </a:solidFill>
                          <a:effectLst/>
                        </a:rPr>
                        <a:t>Mass Balance</a:t>
                      </a:r>
                      <a:endParaRPr lang="en-US" sz="11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654029574"/>
                  </a:ext>
                </a:extLst>
              </a:tr>
              <a:tr h="294306">
                <a:tc>
                  <a:txBody>
                    <a:bodyPr/>
                    <a:lstStyle/>
                    <a:p>
                      <a:pPr marL="0" marR="0" algn="ctr">
                        <a:lnSpc>
                          <a:spcPct val="107000"/>
                        </a:lnSpc>
                        <a:spcBef>
                          <a:spcPts val="0"/>
                        </a:spcBef>
                        <a:spcAft>
                          <a:spcPts val="0"/>
                        </a:spcAft>
                      </a:pPr>
                      <a:r>
                        <a:rPr lang="en-US" sz="1000" b="1" dirty="0">
                          <a:solidFill>
                            <a:schemeClr val="bg1"/>
                          </a:solidFill>
                          <a:effectLst/>
                        </a:rPr>
                        <a:t>Input</a:t>
                      </a:r>
                      <a:endParaRPr lang="en-US" sz="10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b="1" dirty="0">
                          <a:solidFill>
                            <a:schemeClr val="tx1"/>
                          </a:solidFill>
                          <a:effectLst/>
                        </a:rPr>
                        <a:t>T/T</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b="1" dirty="0">
                          <a:solidFill>
                            <a:schemeClr val="tx1"/>
                          </a:solidFill>
                          <a:effectLst/>
                        </a:rPr>
                        <a:t>Output</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b="1" dirty="0">
                          <a:solidFill>
                            <a:schemeClr val="tx1"/>
                          </a:solidFill>
                          <a:effectLst/>
                        </a:rPr>
                        <a:t>T/T</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1916373532"/>
                  </a:ext>
                </a:extLst>
              </a:tr>
              <a:tr h="250144">
                <a:tc>
                  <a:txBody>
                    <a:bodyPr/>
                    <a:lstStyle/>
                    <a:p>
                      <a:pPr marL="0" marR="0" algn="ctr">
                        <a:lnSpc>
                          <a:spcPct val="107000"/>
                        </a:lnSpc>
                        <a:spcBef>
                          <a:spcPts val="0"/>
                        </a:spcBef>
                        <a:spcAft>
                          <a:spcPts val="0"/>
                        </a:spcAft>
                      </a:pPr>
                      <a:r>
                        <a:rPr lang="en-US" sz="1000" dirty="0">
                          <a:effectLst/>
                        </a:rPr>
                        <a:t>Bisphenol A</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0.74</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Product</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1</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327417391"/>
                  </a:ext>
                </a:extLst>
              </a:tr>
              <a:tr h="272024">
                <a:tc>
                  <a:txBody>
                    <a:bodyPr/>
                    <a:lstStyle/>
                    <a:p>
                      <a:pPr marL="0" marR="0" algn="ctr">
                        <a:lnSpc>
                          <a:spcPct val="107000"/>
                        </a:lnSpc>
                        <a:spcBef>
                          <a:spcPts val="0"/>
                        </a:spcBef>
                        <a:spcAft>
                          <a:spcPts val="0"/>
                        </a:spcAft>
                      </a:pPr>
                      <a:r>
                        <a:rPr lang="en-US" sz="1000" dirty="0">
                          <a:effectLst/>
                        </a:rPr>
                        <a:t>Epichlorohydrin</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0.56</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Solid Waste </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0.096</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3152738928"/>
                  </a:ext>
                </a:extLst>
              </a:tr>
              <a:tr h="292788">
                <a:tc>
                  <a:txBody>
                    <a:bodyPr/>
                    <a:lstStyle/>
                    <a:p>
                      <a:pPr marL="0" marR="0" algn="ctr">
                        <a:lnSpc>
                          <a:spcPct val="107000"/>
                        </a:lnSpc>
                        <a:spcBef>
                          <a:spcPts val="0"/>
                        </a:spcBef>
                        <a:spcAft>
                          <a:spcPts val="0"/>
                        </a:spcAft>
                      </a:pPr>
                      <a:r>
                        <a:rPr lang="en-US" sz="1000">
                          <a:effectLst/>
                        </a:rPr>
                        <a:t>48% NaOH</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0.50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Reaction Water</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0.33</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4265167833"/>
                  </a:ext>
                </a:extLst>
              </a:tr>
              <a:tr h="142352">
                <a:tc>
                  <a:txBody>
                    <a:bodyPr/>
                    <a:lstStyle/>
                    <a:p>
                      <a:pPr marL="0" marR="0" algn="ctr">
                        <a:lnSpc>
                          <a:spcPct val="107000"/>
                        </a:lnSpc>
                        <a:spcBef>
                          <a:spcPts val="0"/>
                        </a:spcBef>
                        <a:spcAft>
                          <a:spcPts val="0"/>
                        </a:spcAft>
                      </a:pPr>
                      <a:r>
                        <a:rPr lang="en-US" sz="1000">
                          <a:effectLst/>
                        </a:rPr>
                        <a:t>Total</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1.76</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Total</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1.76</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2858421884"/>
                  </a:ext>
                </a:extLst>
              </a:tr>
            </a:tbl>
          </a:graphicData>
        </a:graphic>
      </p:graphicFrame>
      <p:sp>
        <p:nvSpPr>
          <p:cNvPr id="6" name="Rectangle 5">
            <a:extLst>
              <a:ext uri="{FF2B5EF4-FFF2-40B4-BE49-F238E27FC236}">
                <a16:creationId xmlns:a16="http://schemas.microsoft.com/office/drawing/2014/main" id="{EB9CC21E-A542-423A-B37A-25EEB423685B}"/>
              </a:ext>
            </a:extLst>
          </p:cNvPr>
          <p:cNvSpPr/>
          <p:nvPr/>
        </p:nvSpPr>
        <p:spPr>
          <a:xfrm>
            <a:off x="8825948" y="2421640"/>
            <a:ext cx="3220278" cy="2078382"/>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36" dirty="0"/>
          </a:p>
        </p:txBody>
      </p:sp>
      <p:sp>
        <p:nvSpPr>
          <p:cNvPr id="7" name="Subtitle 3">
            <a:extLst>
              <a:ext uri="{FF2B5EF4-FFF2-40B4-BE49-F238E27FC236}">
                <a16:creationId xmlns:a16="http://schemas.microsoft.com/office/drawing/2014/main" id="{D728153E-F9BC-4012-B2E9-C08EF97087C9}"/>
              </a:ext>
            </a:extLst>
          </p:cNvPr>
          <p:cNvSpPr txBox="1">
            <a:spLocks/>
          </p:cNvSpPr>
          <p:nvPr/>
        </p:nvSpPr>
        <p:spPr>
          <a:xfrm>
            <a:off x="8920429" y="2509132"/>
            <a:ext cx="3170041" cy="4348868"/>
          </a:xfrm>
          <a:prstGeom prst="rect">
            <a:avLst/>
          </a:prstGeom>
        </p:spPr>
        <p:txBody>
          <a:bodyPr vert="horz" lIns="83127" tIns="41564" rIns="83127" bIns="41564" rtlCol="0">
            <a:normAutofit lnSpcReduction="10000"/>
          </a:bodyPr>
          <a:lstStyle>
            <a:lvl1pPr marL="228604" indent="-228604" algn="l" defTabSz="91441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4" algn="l" defTabSz="91441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4" indent="-228604" algn="l" defTabSz="91441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3"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3"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2"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62"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72"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81" indent="-228604" algn="l" defTabSz="91441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1000" b="1" dirty="0">
                <a:latin typeface="Verdana" panose="020B0604030504040204" pitchFamily="34" charset="0"/>
                <a:ea typeface="Verdana" panose="020B0604030504040204" pitchFamily="34" charset="0"/>
                <a:cs typeface="Verdana" panose="020B0604030504040204" pitchFamily="34" charset="0"/>
              </a:rPr>
              <a:t>Waste Disposal : </a:t>
            </a:r>
            <a:r>
              <a:rPr lang="en-US" sz="1000" dirty="0">
                <a:latin typeface="Verdana" panose="020B0604030504040204" pitchFamily="34" charset="0"/>
                <a:ea typeface="Verdana" panose="020B0604030504040204" pitchFamily="34" charset="0"/>
                <a:cs typeface="Verdana" panose="020B0604030504040204" pitchFamily="34" charset="0"/>
              </a:rPr>
              <a:t>While industrial production of Epoxy Resins, by-products like NaCl and oligomers are also released. NaCl can be removed by washing with water one or more times, depending on the reaction requirement. An aqueous solution of sodium chloride called Brine formed resultantly can be further send to ETP plant for its treatment to decrease its concentration to the optimum level so that it can be disposed to sea or can be sent to Pollution control Board for further use. The resin is separated through filtration while solid polymeric particles (with high K-value) are discarded in a manageable way such as through landfilling. Manufacturers must essentially maintain an adequate ratio of ECH and BPA while Epoxy Resin manufacturing to minimize the waste generated. </a:t>
            </a: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80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20320"/>
            <a:ext cx="7265533" cy="340525"/>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Demand-Supply Scenario : Global, Europe and Domestic</a:t>
            </a:r>
          </a:p>
        </p:txBody>
      </p:sp>
      <p:graphicFrame>
        <p:nvGraphicFramePr>
          <p:cNvPr id="7" name="Table 6">
            <a:extLst>
              <a:ext uri="{FF2B5EF4-FFF2-40B4-BE49-F238E27FC236}">
                <a16:creationId xmlns:a16="http://schemas.microsoft.com/office/drawing/2014/main" id="{D038A2B9-6552-47FA-A06F-6A5354CBAFC7}"/>
              </a:ext>
            </a:extLst>
          </p:cNvPr>
          <p:cNvGraphicFramePr>
            <a:graphicFrameLocks noGrp="1"/>
          </p:cNvGraphicFramePr>
          <p:nvPr>
            <p:extLst>
              <p:ext uri="{D42A27DB-BD31-4B8C-83A1-F6EECF244321}">
                <p14:modId xmlns:p14="http://schemas.microsoft.com/office/powerpoint/2010/main" val="831004529"/>
              </p:ext>
            </p:extLst>
          </p:nvPr>
        </p:nvGraphicFramePr>
        <p:xfrm>
          <a:off x="0" y="771282"/>
          <a:ext cx="12192001" cy="2689135"/>
        </p:xfrm>
        <a:graphic>
          <a:graphicData uri="http://schemas.openxmlformats.org/drawingml/2006/table">
            <a:tbl>
              <a:tblPr/>
              <a:tblGrid>
                <a:gridCol w="1076500">
                  <a:extLst>
                    <a:ext uri="{9D8B030D-6E8A-4147-A177-3AD203B41FA5}">
                      <a16:colId xmlns:a16="http://schemas.microsoft.com/office/drawing/2014/main" val="2884387562"/>
                    </a:ext>
                  </a:extLst>
                </a:gridCol>
                <a:gridCol w="600838">
                  <a:extLst>
                    <a:ext uri="{9D8B030D-6E8A-4147-A177-3AD203B41FA5}">
                      <a16:colId xmlns:a16="http://schemas.microsoft.com/office/drawing/2014/main" val="987364731"/>
                    </a:ext>
                  </a:extLst>
                </a:gridCol>
                <a:gridCol w="600838">
                  <a:extLst>
                    <a:ext uri="{9D8B030D-6E8A-4147-A177-3AD203B41FA5}">
                      <a16:colId xmlns:a16="http://schemas.microsoft.com/office/drawing/2014/main" val="2665489484"/>
                    </a:ext>
                  </a:extLst>
                </a:gridCol>
                <a:gridCol w="600838">
                  <a:extLst>
                    <a:ext uri="{9D8B030D-6E8A-4147-A177-3AD203B41FA5}">
                      <a16:colId xmlns:a16="http://schemas.microsoft.com/office/drawing/2014/main" val="33956898"/>
                    </a:ext>
                  </a:extLst>
                </a:gridCol>
                <a:gridCol w="600838">
                  <a:extLst>
                    <a:ext uri="{9D8B030D-6E8A-4147-A177-3AD203B41FA5}">
                      <a16:colId xmlns:a16="http://schemas.microsoft.com/office/drawing/2014/main" val="670464526"/>
                    </a:ext>
                  </a:extLst>
                </a:gridCol>
                <a:gridCol w="600838">
                  <a:extLst>
                    <a:ext uri="{9D8B030D-6E8A-4147-A177-3AD203B41FA5}">
                      <a16:colId xmlns:a16="http://schemas.microsoft.com/office/drawing/2014/main" val="2777711318"/>
                    </a:ext>
                  </a:extLst>
                </a:gridCol>
                <a:gridCol w="600838">
                  <a:extLst>
                    <a:ext uri="{9D8B030D-6E8A-4147-A177-3AD203B41FA5}">
                      <a16:colId xmlns:a16="http://schemas.microsoft.com/office/drawing/2014/main" val="1487588692"/>
                    </a:ext>
                  </a:extLst>
                </a:gridCol>
                <a:gridCol w="600838">
                  <a:extLst>
                    <a:ext uri="{9D8B030D-6E8A-4147-A177-3AD203B41FA5}">
                      <a16:colId xmlns:a16="http://schemas.microsoft.com/office/drawing/2014/main" val="2497408860"/>
                    </a:ext>
                  </a:extLst>
                </a:gridCol>
                <a:gridCol w="600838">
                  <a:extLst>
                    <a:ext uri="{9D8B030D-6E8A-4147-A177-3AD203B41FA5}">
                      <a16:colId xmlns:a16="http://schemas.microsoft.com/office/drawing/2014/main" val="3089357994"/>
                    </a:ext>
                  </a:extLst>
                </a:gridCol>
                <a:gridCol w="600838">
                  <a:extLst>
                    <a:ext uri="{9D8B030D-6E8A-4147-A177-3AD203B41FA5}">
                      <a16:colId xmlns:a16="http://schemas.microsoft.com/office/drawing/2014/main" val="2566950535"/>
                    </a:ext>
                  </a:extLst>
                </a:gridCol>
                <a:gridCol w="600838">
                  <a:extLst>
                    <a:ext uri="{9D8B030D-6E8A-4147-A177-3AD203B41FA5}">
                      <a16:colId xmlns:a16="http://schemas.microsoft.com/office/drawing/2014/main" val="2169964988"/>
                    </a:ext>
                  </a:extLst>
                </a:gridCol>
                <a:gridCol w="600838">
                  <a:extLst>
                    <a:ext uri="{9D8B030D-6E8A-4147-A177-3AD203B41FA5}">
                      <a16:colId xmlns:a16="http://schemas.microsoft.com/office/drawing/2014/main" val="2289875984"/>
                    </a:ext>
                  </a:extLst>
                </a:gridCol>
                <a:gridCol w="600838">
                  <a:extLst>
                    <a:ext uri="{9D8B030D-6E8A-4147-A177-3AD203B41FA5}">
                      <a16:colId xmlns:a16="http://schemas.microsoft.com/office/drawing/2014/main" val="3006198732"/>
                    </a:ext>
                  </a:extLst>
                </a:gridCol>
                <a:gridCol w="600838">
                  <a:extLst>
                    <a:ext uri="{9D8B030D-6E8A-4147-A177-3AD203B41FA5}">
                      <a16:colId xmlns:a16="http://schemas.microsoft.com/office/drawing/2014/main" val="4094800851"/>
                    </a:ext>
                  </a:extLst>
                </a:gridCol>
                <a:gridCol w="600838">
                  <a:extLst>
                    <a:ext uri="{9D8B030D-6E8A-4147-A177-3AD203B41FA5}">
                      <a16:colId xmlns:a16="http://schemas.microsoft.com/office/drawing/2014/main" val="3254298928"/>
                    </a:ext>
                  </a:extLst>
                </a:gridCol>
                <a:gridCol w="600838">
                  <a:extLst>
                    <a:ext uri="{9D8B030D-6E8A-4147-A177-3AD203B41FA5}">
                      <a16:colId xmlns:a16="http://schemas.microsoft.com/office/drawing/2014/main" val="373296121"/>
                    </a:ext>
                  </a:extLst>
                </a:gridCol>
                <a:gridCol w="1089017">
                  <a:extLst>
                    <a:ext uri="{9D8B030D-6E8A-4147-A177-3AD203B41FA5}">
                      <a16:colId xmlns:a16="http://schemas.microsoft.com/office/drawing/2014/main" val="3905326855"/>
                    </a:ext>
                  </a:extLst>
                </a:gridCol>
                <a:gridCol w="1013914">
                  <a:extLst>
                    <a:ext uri="{9D8B030D-6E8A-4147-A177-3AD203B41FA5}">
                      <a16:colId xmlns:a16="http://schemas.microsoft.com/office/drawing/2014/main" val="1750665191"/>
                    </a:ext>
                  </a:extLst>
                </a:gridCol>
              </a:tblGrid>
              <a:tr h="402455">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r>
                        <a:rPr lang="en-US" sz="1000" b="1"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Tonnes</a:t>
                      </a: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CAGR (2010-2021)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CAGR (2021-2035)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531765716"/>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Global Supply</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2545.8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2387.7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2480.0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2596.8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2751.5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2866.3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2986.4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3150.6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3328.4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3470.4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3246.2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3494.4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3724.0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4119.0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4150.0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9104254"/>
                  </a:ext>
                </a:extLst>
              </a:tr>
              <a:tr h="228668">
                <a:tc>
                  <a:txBody>
                    <a:bodyPr/>
                    <a:lstStyle/>
                    <a:p>
                      <a:pPr algn="l" fontAlgn="b"/>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Global Demand</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2348.3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2194.2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2352.1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2484.5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2611.1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2753.9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2891.3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3110.4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3187.1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3364.6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3261.1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3493.9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4399.7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5511.3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6746.7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4.8%</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301954"/>
                  </a:ext>
                </a:extLst>
              </a:tr>
              <a:tr h="228668">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Gap</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-675.7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-1392.3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-2596.7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242321"/>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Europe Supply</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491.9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480.8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498.2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490.2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505.2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525.5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541.8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562.9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695.9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676.8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741.0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812.2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820.5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604228"/>
                  </a:ext>
                </a:extLst>
              </a:tr>
              <a:tr h="228668">
                <a:tc>
                  <a:txBody>
                    <a:bodyPr/>
                    <a:lstStyle/>
                    <a:p>
                      <a:pPr algn="l" fontAlgn="b"/>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Europe Demand</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455.7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428.7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442.5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465.3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483.7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506.8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530.3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554.7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573.7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599.4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550.6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582.0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675.1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821.8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970.4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3.7%</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300421"/>
                  </a:ext>
                </a:extLst>
              </a:tr>
              <a:tr h="228668">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Gap</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66.0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-9.6</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-150.0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49202"/>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9D08E"/>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FY 2011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2019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2020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2021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 2022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FY2026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FY2031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FY2036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4868120"/>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India Supply</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35.2</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37.7</a:t>
                      </a:r>
                    </a:p>
                  </a:txBody>
                  <a:tcPr marL="0" marR="0" marT="0" marB="0" anchor="ctr">
                    <a:lnL>
                      <a:noFill/>
                    </a:lnL>
                    <a:lnR>
                      <a:noFill/>
                    </a:lnR>
                    <a:lnT>
                      <a:noFill/>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40.1</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42.7</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46.8</a:t>
                      </a:r>
                    </a:p>
                  </a:txBody>
                  <a:tcPr marL="0" marR="0" marT="0" marB="0" anchor="ctr">
                    <a:lnL>
                      <a:noFill/>
                    </a:lnL>
                    <a:lnR>
                      <a:noFill/>
                    </a:lnR>
                    <a:lnT>
                      <a:noFill/>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55.7</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68.6</a:t>
                      </a:r>
                    </a:p>
                  </a:txBody>
                  <a:tcPr marL="0" marR="0" marT="0" marB="0" anchor="ctr">
                    <a:lnL>
                      <a:noFill/>
                    </a:lnL>
                    <a:lnR>
                      <a:noFill/>
                    </a:lnR>
                    <a:lnT>
                      <a:noFill/>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89.1</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89.7</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101.6</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93.9</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112.1</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193.5</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206.3</a:t>
                      </a:r>
                    </a:p>
                  </a:txBody>
                  <a:tcPr marL="0" marR="0" marT="0" marB="0" anchor="ctr">
                    <a:lnL>
                      <a:noFill/>
                    </a:lnL>
                    <a:lnR>
                      <a:noFill/>
                    </a:lnR>
                    <a:lnT>
                      <a:noFill/>
                    </a:lnT>
                    <a:lnB>
                      <a:noFill/>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210.0</a:t>
                      </a:r>
                    </a:p>
                  </a:txBody>
                  <a:tcPr marL="0" marR="0" marT="0" marB="0" anchor="ctr">
                    <a:lnL>
                      <a:noFill/>
                    </a:lnL>
                    <a:lnR>
                      <a:noFill/>
                    </a:lnR>
                    <a:lnT>
                      <a:noFill/>
                    </a:lnT>
                    <a:lnB>
                      <a:noFill/>
                    </a:lnB>
                  </a:tcPr>
                </a:tc>
                <a:tc>
                  <a:txBody>
                    <a:bodyPr/>
                    <a:lstStyle/>
                    <a:p>
                      <a:pPr algn="ctr" fontAlgn="b"/>
                      <a:endPar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a:noFill/>
                    </a:lnL>
                    <a:lnR>
                      <a:noFill/>
                    </a:lnR>
                    <a:lnT>
                      <a:noFill/>
                    </a:lnT>
                    <a:lnB>
                      <a:noFill/>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07785948"/>
                  </a:ext>
                </a:extLst>
              </a:tr>
              <a:tr h="228668">
                <a:tc>
                  <a:txBody>
                    <a:bodyPr/>
                    <a:lstStyle/>
                    <a:p>
                      <a:pPr algn="l"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India Demand</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A9D08E"/>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55.3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58.8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79.7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89.5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88.7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98.3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141.7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295.6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520895"/>
                  </a:ext>
                </a:extLst>
              </a:tr>
              <a:tr h="228668">
                <a:tc>
                  <a:txBody>
                    <a:bodyPr/>
                    <a:lstStyle/>
                    <a:p>
                      <a:pPr algn="ctr" fontAlgn="b"/>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Gap</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-85.6</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661358"/>
                  </a:ext>
                </a:extLst>
              </a:tr>
            </a:tbl>
          </a:graphicData>
        </a:graphic>
      </p:graphicFrame>
      <p:sp>
        <p:nvSpPr>
          <p:cNvPr id="12" name="Rectangle 11">
            <a:extLst>
              <a:ext uri="{FF2B5EF4-FFF2-40B4-BE49-F238E27FC236}">
                <a16:creationId xmlns:a16="http://schemas.microsoft.com/office/drawing/2014/main" id="{E3EE5854-0105-424A-8E4C-D5CD5755E3E8}"/>
              </a:ext>
            </a:extLst>
          </p:cNvPr>
          <p:cNvSpPr/>
          <p:nvPr/>
        </p:nvSpPr>
        <p:spPr>
          <a:xfrm>
            <a:off x="0" y="3564836"/>
            <a:ext cx="6238591" cy="2964914"/>
          </a:xfrm>
          <a:prstGeom prst="rect">
            <a:avLst/>
          </a:prstGeom>
        </p:spPr>
        <p:txBody>
          <a:bodyPr wrap="square">
            <a:spAutoFit/>
          </a:bodyPr>
          <a:lstStyle/>
          <a:p>
            <a:pPr algn="just">
              <a:lnSpc>
                <a:spcPct val="120000"/>
              </a:lnSpc>
              <a:spcBef>
                <a:spcPts val="200"/>
              </a:spcBef>
              <a:spcAft>
                <a:spcPts val="200"/>
              </a:spcAft>
            </a:pPr>
            <a:r>
              <a:rPr lang="en-IN" sz="1000" b="1" i="1" dirty="0">
                <a:latin typeface="Verdana" panose="020B0604030504040204" pitchFamily="34" charset="0"/>
                <a:ea typeface="Verdana" panose="020B0604030504040204" pitchFamily="34" charset="0"/>
                <a:cs typeface="Verdana" panose="020B0604030504040204" pitchFamily="34" charset="0"/>
              </a:rPr>
              <a:t>Basis for Demand-Supply Gap</a:t>
            </a:r>
          </a:p>
          <a:p>
            <a:pPr algn="just">
              <a:lnSpc>
                <a:spcPct val="120000"/>
              </a:lnSpc>
              <a:spcBef>
                <a:spcPts val="200"/>
              </a:spcBef>
              <a:spcAft>
                <a:spcPts val="200"/>
              </a:spcAft>
            </a:pPr>
            <a:r>
              <a:rPr lang="en-US" sz="1000" i="1" dirty="0">
                <a:latin typeface="Verdana" panose="020B0604030504040204" pitchFamily="34" charset="0"/>
                <a:ea typeface="Verdana" panose="020B0604030504040204" pitchFamily="34" charset="0"/>
                <a:cs typeface="Verdana" panose="020B0604030504040204" pitchFamily="34" charset="0"/>
              </a:rPr>
              <a:t>The basis of the historic data is secondary databases like annual reports of the competitors, import-export and other socio-economic factors. Forecast has been done through forecast model and primary responses of key opinion leaders. Forecasting generally assumes overall economic stability and no significant changes in the industry or market. </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Historical conditions in the past will not carry over into the future.</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Operating rate for new unit is considered as 60 percent for 1st year and 90 percent later.</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Crude oil and commodity prices are likely to stabilize from 2nd half of 2022 onwards.</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Covid-19 situation is likely to dimmish from 2023 onwards after global roll out of vaccination.</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Increased investment in infrastructure and construction sector.</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	BRIC nations will have higher growth in comparison to North America and Europe</a:t>
            </a:r>
          </a:p>
          <a:p>
            <a:pPr marL="449263" indent="-269875" algn="just">
              <a:spcBef>
                <a:spcPts val="200"/>
              </a:spcBef>
              <a:spcAft>
                <a:spcPts val="200"/>
              </a:spcAft>
              <a:buFont typeface="Wingdings" panose="05000000000000000000" pitchFamily="2" charset="2"/>
              <a:buChar char="Ø"/>
            </a:pPr>
            <a:r>
              <a:rPr lang="en-US" sz="1000" i="1" dirty="0">
                <a:latin typeface="Verdana" panose="020B0604030504040204" pitchFamily="34" charset="0"/>
                <a:ea typeface="Verdana" panose="020B0604030504040204" pitchFamily="34" charset="0"/>
                <a:cs typeface="Verdana" panose="020B0604030504040204" pitchFamily="34" charset="0"/>
              </a:rPr>
              <a:t>Increased expenditure in research and development will lead to increased usage of superior grades.</a:t>
            </a:r>
          </a:p>
        </p:txBody>
      </p:sp>
      <p:grpSp>
        <p:nvGrpSpPr>
          <p:cNvPr id="5" name="Group 4">
            <a:extLst>
              <a:ext uri="{FF2B5EF4-FFF2-40B4-BE49-F238E27FC236}">
                <a16:creationId xmlns:a16="http://schemas.microsoft.com/office/drawing/2014/main" id="{D98A855B-7873-43A5-A49A-26B0A4F26E67}"/>
              </a:ext>
            </a:extLst>
          </p:cNvPr>
          <p:cNvGrpSpPr/>
          <p:nvPr/>
        </p:nvGrpSpPr>
        <p:grpSpPr>
          <a:xfrm>
            <a:off x="6296556" y="4054551"/>
            <a:ext cx="5695950" cy="2359501"/>
            <a:chOff x="0" y="0"/>
            <a:chExt cx="10185679" cy="2844011"/>
          </a:xfrm>
        </p:grpSpPr>
        <p:sp>
          <p:nvSpPr>
            <p:cNvPr id="6" name="Rectangle 5">
              <a:extLst>
                <a:ext uri="{FF2B5EF4-FFF2-40B4-BE49-F238E27FC236}">
                  <a16:creationId xmlns:a16="http://schemas.microsoft.com/office/drawing/2014/main" id="{1D99F135-67C6-4C13-9C9B-055EA8DD9A4E}"/>
                </a:ext>
              </a:extLst>
            </p:cNvPr>
            <p:cNvSpPr/>
            <p:nvPr/>
          </p:nvSpPr>
          <p:spPr>
            <a:xfrm>
              <a:off x="0" y="419067"/>
              <a:ext cx="2194475" cy="2424944"/>
            </a:xfrm>
            <a:prstGeom prst="rect">
              <a:avLst/>
            </a:prstGeom>
            <a:ln>
              <a:solidFill>
                <a:schemeClr val="accent2">
                  <a:lumMod val="75000"/>
                </a:schemeClr>
              </a:solidFill>
            </a:ln>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marL="0" marR="0">
                <a:lnSpc>
                  <a:spcPct val="107000"/>
                </a:lnSpc>
                <a:spcBef>
                  <a:spcPts val="0"/>
                </a:spcBef>
                <a:spcAft>
                  <a:spcPts val="800"/>
                </a:spcAft>
              </a:pPr>
              <a:r>
                <a:rPr lang="en-IN" sz="800" kern="12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Demand of Liquid and Solid Epoxy Resin witnessed a strong demand from Auto and Consumer durable leading to uptick in realization and sales volume in China, India, South Korea and Thailand.</a:t>
              </a:r>
              <a:endParaRPr lang="en-US" sz="1100" dirty="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4FAD43A-4FAC-4A7B-9401-9775F6387C48}"/>
                </a:ext>
              </a:extLst>
            </p:cNvPr>
            <p:cNvSpPr/>
            <p:nvPr/>
          </p:nvSpPr>
          <p:spPr>
            <a:xfrm>
              <a:off x="7850885" y="419186"/>
              <a:ext cx="2334794" cy="2344334"/>
            </a:xfrm>
            <a:prstGeom prst="rect">
              <a:avLst/>
            </a:prstGeom>
            <a:solidFill>
              <a:schemeClr val="bg2">
                <a:lumMod val="90000"/>
              </a:schemeClr>
            </a:solidFill>
            <a:ln>
              <a:solidFill>
                <a:schemeClr val="bg2">
                  <a:lumMod val="2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IN" sz="800" kern="1200">
                  <a:solidFill>
                    <a:srgbClr val="000000"/>
                  </a:solidFill>
                  <a:effectLst/>
                  <a:latin typeface="Verdana" panose="020B0604030504040204" pitchFamily="34" charset="0"/>
                  <a:ea typeface="Calibri" panose="020F0502020204030204" pitchFamily="34" charset="0"/>
                  <a:cs typeface="Arial" panose="020B0604020202020204" pitchFamily="34" charset="0"/>
                </a:rPr>
                <a:t>Construction industry will be focusing on major investments in the housing, energy, and utility infrastructure. </a:t>
              </a:r>
              <a:endParaRPr lang="en-US" sz="110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800" kern="1200">
                  <a:solidFill>
                    <a:srgbClr val="000000"/>
                  </a:solidFill>
                  <a:effectLst/>
                  <a:latin typeface="Verdana" panose="020B0604030504040204" pitchFamily="34" charset="0"/>
                  <a:ea typeface="Calibri" panose="020F0502020204030204" pitchFamily="34" charset="0"/>
                  <a:cs typeface="Arial" panose="020B0604020202020204" pitchFamily="34" charset="0"/>
                </a:rPr>
                <a:t> </a:t>
              </a:r>
              <a:endParaRPr lang="en-US" sz="1100">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3DBB7CB6-F1D7-43C8-A609-8D50F0C4B385}"/>
                </a:ext>
              </a:extLst>
            </p:cNvPr>
            <p:cNvSpPr/>
            <p:nvPr/>
          </p:nvSpPr>
          <p:spPr>
            <a:xfrm>
              <a:off x="5041704" y="419186"/>
              <a:ext cx="2531405" cy="2344333"/>
            </a:xfrm>
            <a:prstGeom prst="rect">
              <a:avLst/>
            </a:prstGeom>
            <a:solidFill>
              <a:schemeClr val="accent4">
                <a:lumMod val="20000"/>
                <a:lumOff val="80000"/>
              </a:schemeClr>
            </a:solidFill>
            <a:ln>
              <a:solidFill>
                <a:schemeClr val="accent4"/>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IN" sz="800" kern="1200">
                  <a:solidFill>
                    <a:srgbClr val="000000"/>
                  </a:solidFill>
                  <a:effectLst/>
                  <a:latin typeface="Verdana" panose="020B0604030504040204" pitchFamily="34" charset="0"/>
                  <a:ea typeface="Calibri" panose="020F0502020204030204" pitchFamily="34" charset="0"/>
                  <a:cs typeface="Arial" panose="020B0604020202020204" pitchFamily="34" charset="0"/>
                </a:rPr>
                <a:t>Growing IoT ecosystem is expected to uplift demand for electronics products in coming years. Northeast Asia, with the highest concentration of electronic component manufacturing, seems to be making aggressive moves towards expanding their facilities</a:t>
              </a:r>
              <a:endParaRPr lang="en-US" sz="11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7EC8D79B-E415-40F1-86E0-7435B58B7D6C}"/>
                </a:ext>
              </a:extLst>
            </p:cNvPr>
            <p:cNvSpPr/>
            <p:nvPr/>
          </p:nvSpPr>
          <p:spPr>
            <a:xfrm>
              <a:off x="2537057" y="419186"/>
              <a:ext cx="2196775" cy="2344331"/>
            </a:xfrm>
            <a:prstGeom prst="rect">
              <a:avLst/>
            </a:prstGeom>
            <a:solidFill>
              <a:schemeClr val="accent1">
                <a:lumMod val="20000"/>
                <a:lumOff val="80000"/>
              </a:schemeClr>
            </a:solidFill>
            <a:ln>
              <a:solidFill>
                <a:schemeClr val="accent1">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IN" sz="800" kern="1200">
                  <a:solidFill>
                    <a:srgbClr val="000000"/>
                  </a:solidFill>
                  <a:effectLst/>
                  <a:latin typeface="Verdana" panose="020B0604030504040204" pitchFamily="34" charset="0"/>
                  <a:ea typeface="Calibri" panose="020F0502020204030204" pitchFamily="34" charset="0"/>
                  <a:cs typeface="Arial" panose="020B0604020202020204" pitchFamily="34" charset="0"/>
                </a:rPr>
                <a:t>Demand for composites from renewables, marine and aerospace are rising due to rapid urbanization and industrial and aviation sector growth and considerable opportunities exist for specialized epoxy resin manufacturers.</a:t>
              </a:r>
              <a:endParaRPr lang="en-US" sz="11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B6932CE2-D81A-4489-BD0D-16474B066B2C}"/>
                </a:ext>
              </a:extLst>
            </p:cNvPr>
            <p:cNvSpPr/>
            <p:nvPr/>
          </p:nvSpPr>
          <p:spPr>
            <a:xfrm>
              <a:off x="0" y="1"/>
              <a:ext cx="2196775" cy="419186"/>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800" kern="1200" dirty="0">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Coating	</a:t>
              </a:r>
              <a:endParaRPr lang="en-US" sz="1100" dirty="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F20A4E25-F1B7-4763-B8E8-2463C15674AC}"/>
                </a:ext>
              </a:extLst>
            </p:cNvPr>
            <p:cNvSpPr/>
            <p:nvPr/>
          </p:nvSpPr>
          <p:spPr>
            <a:xfrm>
              <a:off x="7850885" y="1"/>
              <a:ext cx="2334794" cy="419186"/>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800" kern="1200">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Construction</a:t>
              </a:r>
              <a:endParaRPr lang="en-US" sz="1100">
                <a:effectLst/>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4E112D72-06D4-4526-8BF4-5BAC9A75300D}"/>
                </a:ext>
              </a:extLst>
            </p:cNvPr>
            <p:cNvSpPr/>
            <p:nvPr/>
          </p:nvSpPr>
          <p:spPr>
            <a:xfrm>
              <a:off x="5037330" y="1"/>
              <a:ext cx="2539292" cy="419186"/>
            </a:xfrm>
            <a:prstGeom prst="rect">
              <a:avLst/>
            </a:prstGeom>
            <a:solidFill>
              <a:schemeClr val="accent4"/>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800" kern="1200">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Electronics</a:t>
              </a:r>
              <a:endParaRPr lang="en-US"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9E22A93C-D4E8-402F-8A6B-2FC3AE4D6B7A}"/>
                </a:ext>
              </a:extLst>
            </p:cNvPr>
            <p:cNvSpPr/>
            <p:nvPr/>
          </p:nvSpPr>
          <p:spPr>
            <a:xfrm>
              <a:off x="2539520" y="0"/>
              <a:ext cx="2189872" cy="41918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800" kern="1200">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Composites</a:t>
              </a:r>
              <a:endParaRPr lang="en-US" sz="1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24141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25182"/>
            <a:ext cx="7265533" cy="340525"/>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Suggested Capacities</a:t>
            </a:r>
          </a:p>
        </p:txBody>
      </p:sp>
      <p:sp>
        <p:nvSpPr>
          <p:cNvPr id="13" name="Rectangle 12">
            <a:extLst>
              <a:ext uri="{FF2B5EF4-FFF2-40B4-BE49-F238E27FC236}">
                <a16:creationId xmlns:a16="http://schemas.microsoft.com/office/drawing/2014/main" id="{108625CA-31F0-4A3A-BD04-B8E72A61E983}"/>
              </a:ext>
            </a:extLst>
          </p:cNvPr>
          <p:cNvSpPr/>
          <p:nvPr/>
        </p:nvSpPr>
        <p:spPr>
          <a:xfrm>
            <a:off x="10460150" y="6431645"/>
            <a:ext cx="1524776" cy="215444"/>
          </a:xfrm>
          <a:prstGeom prst="rect">
            <a:avLst/>
          </a:prstGeom>
        </p:spPr>
        <p:txBody>
          <a:bodyPr wrap="none">
            <a:spAutoFit/>
          </a:bodyPr>
          <a:lstStyle/>
          <a:p>
            <a:r>
              <a:rPr lang="en-IN" sz="800" i="1" dirty="0">
                <a:latin typeface="Verdana" panose="020B0604030504040204" pitchFamily="34" charset="0"/>
                <a:ea typeface="Verdana" panose="020B0604030504040204" pitchFamily="34" charset="0"/>
                <a:cs typeface="Verdana" panose="020B0604030504040204" pitchFamily="34" charset="0"/>
              </a:rPr>
              <a:t>Source: TechSci Research</a:t>
            </a:r>
          </a:p>
        </p:txBody>
      </p:sp>
      <p:graphicFrame>
        <p:nvGraphicFramePr>
          <p:cNvPr id="14" name="Table 13">
            <a:extLst>
              <a:ext uri="{FF2B5EF4-FFF2-40B4-BE49-F238E27FC236}">
                <a16:creationId xmlns:a16="http://schemas.microsoft.com/office/drawing/2014/main" id="{342AB3CB-70D3-4C7B-9B35-2CFFD1E79DA9}"/>
              </a:ext>
            </a:extLst>
          </p:cNvPr>
          <p:cNvGraphicFramePr>
            <a:graphicFrameLocks noGrp="1"/>
          </p:cNvGraphicFramePr>
          <p:nvPr>
            <p:extLst>
              <p:ext uri="{D42A27DB-BD31-4B8C-83A1-F6EECF244321}">
                <p14:modId xmlns:p14="http://schemas.microsoft.com/office/powerpoint/2010/main" val="1233455053"/>
              </p:ext>
            </p:extLst>
          </p:nvPr>
        </p:nvGraphicFramePr>
        <p:xfrm>
          <a:off x="159654" y="798557"/>
          <a:ext cx="4455887" cy="3444742"/>
        </p:xfrm>
        <a:graphic>
          <a:graphicData uri="http://schemas.openxmlformats.org/drawingml/2006/table">
            <a:tbl>
              <a:tblPr>
                <a:tableStyleId>{E8B1032C-EA38-4F05-BA0D-38AFFFC7BED3}</a:tableStyleId>
              </a:tblPr>
              <a:tblGrid>
                <a:gridCol w="1203351">
                  <a:extLst>
                    <a:ext uri="{9D8B030D-6E8A-4147-A177-3AD203B41FA5}">
                      <a16:colId xmlns:a16="http://schemas.microsoft.com/office/drawing/2014/main" val="3461561946"/>
                    </a:ext>
                  </a:extLst>
                </a:gridCol>
                <a:gridCol w="1207275">
                  <a:extLst>
                    <a:ext uri="{9D8B030D-6E8A-4147-A177-3AD203B41FA5}">
                      <a16:colId xmlns:a16="http://schemas.microsoft.com/office/drawing/2014/main" val="3265433306"/>
                    </a:ext>
                  </a:extLst>
                </a:gridCol>
                <a:gridCol w="1126574">
                  <a:extLst>
                    <a:ext uri="{9D8B030D-6E8A-4147-A177-3AD203B41FA5}">
                      <a16:colId xmlns:a16="http://schemas.microsoft.com/office/drawing/2014/main" val="1967643900"/>
                    </a:ext>
                  </a:extLst>
                </a:gridCol>
                <a:gridCol w="918687">
                  <a:extLst>
                    <a:ext uri="{9D8B030D-6E8A-4147-A177-3AD203B41FA5}">
                      <a16:colId xmlns:a16="http://schemas.microsoft.com/office/drawing/2014/main" val="3124009290"/>
                    </a:ext>
                  </a:extLst>
                </a:gridCol>
              </a:tblGrid>
              <a:tr h="210526">
                <a:tc gridSpan="2">
                  <a:txBody>
                    <a:bodyPr/>
                    <a:lstStyle/>
                    <a:p>
                      <a:pPr algn="ctr" fontAlgn="ctr"/>
                      <a:r>
                        <a:rPr lang="en-IN" sz="110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Suggested Capacity in Tonne</a:t>
                      </a:r>
                      <a:endParaRPr lang="en-IN" sz="11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6"/>
                    </a:solidFill>
                  </a:tcPr>
                </a:tc>
                <a:tc hMerge="1">
                  <a:txBody>
                    <a:bodyPr/>
                    <a:lstStyle/>
                    <a:p>
                      <a:endParaRPr lang="en-US"/>
                    </a:p>
                  </a:txBody>
                  <a:tcPr/>
                </a:tc>
                <a:tc>
                  <a:txBody>
                    <a:bodyPr/>
                    <a:lstStyle/>
                    <a:p>
                      <a:pPr algn="ctr" fontAlgn="ctr"/>
                      <a:r>
                        <a:rPr lang="en-IN" sz="110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FY2025</a:t>
                      </a:r>
                      <a:endParaRPr lang="en-IN" sz="11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6"/>
                    </a:solidFill>
                  </a:tcPr>
                </a:tc>
                <a:tc>
                  <a:txBody>
                    <a:bodyPr/>
                    <a:lstStyle/>
                    <a:p>
                      <a:pPr algn="ctr" fontAlgn="ctr"/>
                      <a:r>
                        <a:rPr lang="en-IN" sz="1100" b="1" u="none" strike="noStrike">
                          <a:solidFill>
                            <a:schemeClr val="bg1"/>
                          </a:solidFill>
                          <a:effectLst/>
                          <a:latin typeface="Verdana" panose="020B0604030504040204" pitchFamily="34" charset="0"/>
                          <a:ea typeface="Verdana" panose="020B0604030504040204" pitchFamily="34" charset="0"/>
                          <a:cs typeface="Verdana" panose="020B0604030504040204" pitchFamily="34" charset="0"/>
                        </a:rPr>
                        <a:t>FY2030</a:t>
                      </a:r>
                      <a:endParaRPr lang="en-IN" sz="11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accent6"/>
                    </a:solidFill>
                  </a:tcPr>
                </a:tc>
                <a:extLst>
                  <a:ext uri="{0D108BD9-81ED-4DB2-BD59-A6C34878D82A}">
                    <a16:rowId xmlns:a16="http://schemas.microsoft.com/office/drawing/2014/main" val="3003706576"/>
                  </a:ext>
                </a:extLst>
              </a:tr>
              <a:tr h="244118">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Upstream</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LER</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22,000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44,000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641287451"/>
                  </a:ext>
                </a:extLst>
              </a:tr>
              <a:tr h="244118">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Downstream</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extLst>
                  <a:ext uri="{0D108BD9-81ED-4DB2-BD59-A6C34878D82A}">
                    <a16:rowId xmlns:a16="http://schemas.microsoft.com/office/drawing/2014/main" val="2126396725"/>
                  </a:ext>
                </a:extLst>
              </a:tr>
              <a:tr h="244118">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Solid</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10,000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20,000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68606577"/>
                  </a:ext>
                </a:extLst>
              </a:tr>
              <a:tr h="244118">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 </a:t>
                      </a:r>
                      <a:endParaRPr lang="en-IN" sz="1000" b="1"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Semi Solid</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6,000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923672514"/>
                  </a:ext>
                </a:extLst>
              </a:tr>
              <a:tr h="244118">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Specialized</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7,000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14,000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829008232"/>
                  </a:ext>
                </a:extLst>
              </a:tr>
              <a:tr h="244118">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Total Capacity</a:t>
                      </a:r>
                    </a:p>
                  </a:txBody>
                  <a:tcPr marL="0" marR="0" marT="0" marB="0" anchor="ctr"/>
                </a:tc>
                <a:tc hMerge="1">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 </a:t>
                      </a:r>
                      <a:endParaRPr lang="en-IN" sz="1000" b="0" i="0" u="none" strike="noStrike" dirty="0">
                        <a:solidFill>
                          <a:srgbClr val="E7E6E6"/>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42,000</a:t>
                      </a:r>
                      <a:endParaRPr lang="en-IN" sz="1000" b="0" i="0" u="none" strike="noStrike" dirty="0">
                        <a:solidFill>
                          <a:srgbClr val="E7E6E6"/>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84,000</a:t>
                      </a:r>
                      <a:endParaRPr lang="en-IN" sz="1000" b="0" i="0" u="none" strike="noStrike" dirty="0">
                        <a:solidFill>
                          <a:srgbClr val="E7E6E6"/>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014174758"/>
                  </a:ext>
                </a:extLst>
              </a:tr>
              <a:tr h="244118">
                <a:tc gridSpan="2">
                  <a:txBody>
                    <a:bodyPr/>
                    <a:lstStyle/>
                    <a:p>
                      <a:pPr algn="ctr" fontAlgn="ctr"/>
                      <a:r>
                        <a:rPr lang="en-IN" sz="1000" b="1" u="none" strike="noStrike" dirty="0">
                          <a:effectLst/>
                          <a:latin typeface="Verdana" panose="020B0604030504040204" pitchFamily="34" charset="0"/>
                          <a:ea typeface="Verdana" panose="020B0604030504040204" pitchFamily="34" charset="0"/>
                          <a:cs typeface="Verdana" panose="020B0604030504040204" pitchFamily="34" charset="0"/>
                        </a:rPr>
                        <a:t>Operating Rate</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2"/>
                    </a:solidFill>
                  </a:tcPr>
                </a:tc>
                <a:tc hMerge="1">
                  <a:txBody>
                    <a:bodyPr/>
                    <a:lstStyle/>
                    <a:p>
                      <a:endParaRPr lang="en-US"/>
                    </a:p>
                  </a:txBody>
                  <a:tcPr/>
                </a:tc>
                <a:tc>
                  <a:txBody>
                    <a:bodyPr/>
                    <a:lstStyle/>
                    <a:p>
                      <a:pPr algn="ctr" fontAlgn="ctr"/>
                      <a:r>
                        <a:rPr lang="en-IN" sz="1000" b="1" u="none" strike="noStrike" dirty="0">
                          <a:effectLst/>
                          <a:latin typeface="Verdana" panose="020B0604030504040204" pitchFamily="34" charset="0"/>
                          <a:ea typeface="Verdana" panose="020B0604030504040204" pitchFamily="34" charset="0"/>
                          <a:cs typeface="Verdana" panose="020B0604030504040204" pitchFamily="34" charset="0"/>
                        </a:rPr>
                        <a:t>60.00%</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2"/>
                    </a:solidFill>
                  </a:tcPr>
                </a:tc>
                <a:tc>
                  <a:txBody>
                    <a:bodyPr/>
                    <a:lstStyle/>
                    <a:p>
                      <a:pPr algn="ctr" fontAlgn="ctr"/>
                      <a:r>
                        <a:rPr lang="en-IN" sz="1000" b="1" u="none" strike="noStrike">
                          <a:effectLst/>
                          <a:latin typeface="Verdana" panose="020B0604030504040204" pitchFamily="34" charset="0"/>
                          <a:ea typeface="Verdana" panose="020B0604030504040204" pitchFamily="34" charset="0"/>
                          <a:cs typeface="Verdana" panose="020B0604030504040204" pitchFamily="34" charset="0"/>
                        </a:rPr>
                        <a:t>95.00%</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2"/>
                    </a:solidFill>
                  </a:tcPr>
                </a:tc>
                <a:extLst>
                  <a:ext uri="{0D108BD9-81ED-4DB2-BD59-A6C34878D82A}">
                    <a16:rowId xmlns:a16="http://schemas.microsoft.com/office/drawing/2014/main" val="2809681784"/>
                  </a:ext>
                </a:extLst>
              </a:tr>
              <a:tr h="244118">
                <a:tc rowSpan="4">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Production (By Grade)</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LER</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13,200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41,800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591438334"/>
                  </a:ext>
                </a:extLst>
              </a:tr>
              <a:tr h="244118">
                <a:tc vMerge="1">
                  <a:txBody>
                    <a:bodyPr/>
                    <a:lstStyle/>
                    <a:p>
                      <a:endParaRPr lang="en-US"/>
                    </a:p>
                  </a:txBody>
                  <a:tcP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Solid</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6,000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19,000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2630418212"/>
                  </a:ext>
                </a:extLst>
              </a:tr>
              <a:tr h="244118">
                <a:tc vMerge="1">
                  <a:txBody>
                    <a:bodyPr/>
                    <a:lstStyle/>
                    <a:p>
                      <a:endParaRPr lang="en-US"/>
                    </a:p>
                  </a:txBody>
                  <a:tcP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Semi Solid</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1,800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5,700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08171481"/>
                  </a:ext>
                </a:extLst>
              </a:tr>
              <a:tr h="244118">
                <a:tc vMerge="1">
                  <a:txBody>
                    <a:bodyPr/>
                    <a:lstStyle/>
                    <a:p>
                      <a:endParaRPr lang="en-US"/>
                    </a:p>
                  </a:txBody>
                  <a:tcP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Specialized</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4,200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13,300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038299715"/>
                  </a:ext>
                </a:extLst>
              </a:tr>
              <a:tr h="244118">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Total Production</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25,200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79,800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3345286477"/>
                  </a:ext>
                </a:extLst>
              </a:tr>
              <a:tr h="290212">
                <a:tc gridSpan="2">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Demand-Supply Gap (Optimistic) (India)</a:t>
                      </a:r>
                      <a:endParaRPr lang="en-IN" sz="1000" b="1"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hMerge="1">
                  <a:txBody>
                    <a:bodyPr/>
                    <a:lstStyle/>
                    <a:p>
                      <a:endParaRPr lang="en-US"/>
                    </a:p>
                  </a:txBody>
                  <a:tcPr/>
                </a:tc>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51,500</a:t>
                      </a:r>
                      <a:endParaRPr lang="en-IN" sz="1000" b="0" i="0" u="none" strike="noStrike">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-34,600</a:t>
                      </a:r>
                      <a:endParaRPr lang="en-IN"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a16="http://schemas.microsoft.com/office/drawing/2014/main" val="1916166971"/>
                  </a:ext>
                </a:extLst>
              </a:tr>
            </a:tbl>
          </a:graphicData>
        </a:graphic>
      </p:graphicFrame>
      <p:graphicFrame>
        <p:nvGraphicFramePr>
          <p:cNvPr id="15" name="Table 14">
            <a:extLst>
              <a:ext uri="{FF2B5EF4-FFF2-40B4-BE49-F238E27FC236}">
                <a16:creationId xmlns:a16="http://schemas.microsoft.com/office/drawing/2014/main" id="{1E16E2C4-72D4-492B-9650-958CFB165B27}"/>
              </a:ext>
            </a:extLst>
          </p:cNvPr>
          <p:cNvGraphicFramePr>
            <a:graphicFrameLocks noGrp="1"/>
          </p:cNvGraphicFramePr>
          <p:nvPr>
            <p:extLst>
              <p:ext uri="{D42A27DB-BD31-4B8C-83A1-F6EECF244321}">
                <p14:modId xmlns:p14="http://schemas.microsoft.com/office/powerpoint/2010/main" val="1498867456"/>
              </p:ext>
            </p:extLst>
          </p:nvPr>
        </p:nvGraphicFramePr>
        <p:xfrm>
          <a:off x="4724084" y="798557"/>
          <a:ext cx="2591115" cy="3490187"/>
        </p:xfrm>
        <a:graphic>
          <a:graphicData uri="http://schemas.openxmlformats.org/drawingml/2006/table">
            <a:tbl>
              <a:tblPr>
                <a:tableStyleId>{2D5ABB26-0587-4C30-8999-92F81FD0307C}</a:tableStyleId>
              </a:tblPr>
              <a:tblGrid>
                <a:gridCol w="2591115">
                  <a:extLst>
                    <a:ext uri="{9D8B030D-6E8A-4147-A177-3AD203B41FA5}">
                      <a16:colId xmlns:a16="http://schemas.microsoft.com/office/drawing/2014/main" val="3354586361"/>
                    </a:ext>
                  </a:extLst>
                </a:gridCol>
              </a:tblGrid>
              <a:tr h="3490187">
                <a:tc>
                  <a:txBody>
                    <a:bodyPr/>
                    <a:lstStyle/>
                    <a:p>
                      <a:pPr marL="171450" marR="0" lvl="0" indent="-171450" algn="just">
                        <a:lnSpc>
                          <a:spcPct val="107000"/>
                        </a:lnSpc>
                        <a:spcBef>
                          <a:spcPts val="0"/>
                        </a:spcBef>
                        <a:spcAft>
                          <a:spcPts val="800"/>
                        </a:spcAft>
                        <a:buFont typeface="Wingdings" panose="05000000000000000000" pitchFamily="2" charset="2"/>
                        <a:buChar char="§"/>
                        <a:tabLst>
                          <a:tab pos="457200" algn="l"/>
                        </a:tabLst>
                      </a:pPr>
                      <a:r>
                        <a:rPr lang="en-US" sz="1000" dirty="0">
                          <a:effectLst/>
                          <a:latin typeface="Verdana" panose="020B0604030504040204" pitchFamily="34" charset="0"/>
                          <a:ea typeface="Verdana" panose="020B0604030504040204" pitchFamily="34" charset="0"/>
                          <a:cs typeface="Verdana" panose="020B0604030504040204" pitchFamily="34" charset="0"/>
                        </a:rPr>
                        <a:t>TechSci Research suggested 84, 000 </a:t>
                      </a:r>
                      <a:r>
                        <a:rPr lang="en-US" sz="1000" dirty="0" err="1">
                          <a:effectLst/>
                          <a:latin typeface="Verdana" panose="020B0604030504040204" pitchFamily="34" charset="0"/>
                          <a:ea typeface="Verdana" panose="020B0604030504040204" pitchFamily="34" charset="0"/>
                          <a:cs typeface="Verdana" panose="020B0604030504040204" pitchFamily="34" charset="0"/>
                        </a:rPr>
                        <a:t>Tonnes</a:t>
                      </a:r>
                      <a:r>
                        <a:rPr lang="en-US" sz="1000" dirty="0">
                          <a:effectLst/>
                          <a:latin typeface="Verdana" panose="020B0604030504040204" pitchFamily="34" charset="0"/>
                          <a:ea typeface="Verdana" panose="020B0604030504040204" pitchFamily="34" charset="0"/>
                          <a:cs typeface="Verdana" panose="020B0604030504040204" pitchFamily="34" charset="0"/>
                        </a:rPr>
                        <a:t> of epoxy resin capacity to be executed in two phases,</a:t>
                      </a:r>
                    </a:p>
                    <a:p>
                      <a:pPr marL="171450" marR="0" lvl="0" indent="-171450" algn="just">
                        <a:lnSpc>
                          <a:spcPct val="107000"/>
                        </a:lnSpc>
                        <a:spcBef>
                          <a:spcPts val="0"/>
                        </a:spcBef>
                        <a:spcAft>
                          <a:spcPts val="800"/>
                        </a:spcAft>
                        <a:buFont typeface="Wingdings" panose="05000000000000000000" pitchFamily="2" charset="2"/>
                        <a:buChar char="§"/>
                        <a:tabLst>
                          <a:tab pos="457200" algn="l"/>
                        </a:tabLst>
                      </a:pPr>
                      <a:r>
                        <a:rPr lang="en-US" sz="1000" dirty="0">
                          <a:effectLst/>
                          <a:latin typeface="Verdana" panose="020B0604030504040204" pitchFamily="34" charset="0"/>
                          <a:ea typeface="Verdana" panose="020B0604030504040204" pitchFamily="34" charset="0"/>
                          <a:cs typeface="Verdana" panose="020B0604030504040204" pitchFamily="34" charset="0"/>
                        </a:rPr>
                        <a:t>Capacity Build Up – 1</a:t>
                      </a:r>
                      <a:r>
                        <a:rPr lang="en-US" sz="1000" baseline="30000" dirty="0">
                          <a:effectLst/>
                          <a:latin typeface="Verdana" panose="020B0604030504040204" pitchFamily="34" charset="0"/>
                          <a:ea typeface="Verdana" panose="020B0604030504040204" pitchFamily="34" charset="0"/>
                          <a:cs typeface="Verdana" panose="020B0604030504040204" pitchFamily="34" charset="0"/>
                        </a:rPr>
                        <a:t>st</a:t>
                      </a:r>
                      <a:r>
                        <a:rPr lang="en-US" sz="1000" dirty="0">
                          <a:effectLst/>
                          <a:latin typeface="Verdana" panose="020B0604030504040204" pitchFamily="34" charset="0"/>
                          <a:ea typeface="Verdana" panose="020B0604030504040204" pitchFamily="34" charset="0"/>
                          <a:cs typeface="Verdana" panose="020B0604030504040204" pitchFamily="34" charset="0"/>
                        </a:rPr>
                        <a:t> Year: 60 %,  2</a:t>
                      </a:r>
                      <a:r>
                        <a:rPr lang="en-US" sz="1000" baseline="30000" dirty="0">
                          <a:effectLst/>
                          <a:latin typeface="Verdana" panose="020B0604030504040204" pitchFamily="34" charset="0"/>
                          <a:ea typeface="Verdana" panose="020B0604030504040204" pitchFamily="34" charset="0"/>
                          <a:cs typeface="Verdana" panose="020B0604030504040204" pitchFamily="34" charset="0"/>
                        </a:rPr>
                        <a:t>nd</a:t>
                      </a:r>
                      <a:r>
                        <a:rPr lang="en-US" sz="1000" dirty="0">
                          <a:effectLst/>
                          <a:latin typeface="Verdana" panose="020B0604030504040204" pitchFamily="34" charset="0"/>
                          <a:ea typeface="Verdana" panose="020B0604030504040204" pitchFamily="34" charset="0"/>
                          <a:cs typeface="Verdana" panose="020B0604030504040204" pitchFamily="34" charset="0"/>
                        </a:rPr>
                        <a:t>  Year : 80 % and 3</a:t>
                      </a:r>
                      <a:r>
                        <a:rPr lang="en-US" sz="1000" baseline="30000" dirty="0">
                          <a:effectLst/>
                          <a:latin typeface="Verdana" panose="020B0604030504040204" pitchFamily="34" charset="0"/>
                          <a:ea typeface="Verdana" panose="020B0604030504040204" pitchFamily="34" charset="0"/>
                          <a:cs typeface="Verdana" panose="020B0604030504040204" pitchFamily="34" charset="0"/>
                        </a:rPr>
                        <a:t>rd</a:t>
                      </a:r>
                      <a:r>
                        <a:rPr lang="en-US" sz="1000" dirty="0">
                          <a:effectLst/>
                          <a:latin typeface="Verdana" panose="020B0604030504040204" pitchFamily="34" charset="0"/>
                          <a:ea typeface="Verdana" panose="020B0604030504040204" pitchFamily="34" charset="0"/>
                          <a:cs typeface="Verdana" panose="020B0604030504040204" pitchFamily="34" charset="0"/>
                        </a:rPr>
                        <a:t>  Year : 95%</a:t>
                      </a:r>
                    </a:p>
                    <a:p>
                      <a:pPr marL="171450" marR="0" lvl="0" indent="-171450" algn="just">
                        <a:lnSpc>
                          <a:spcPct val="107000"/>
                        </a:lnSpc>
                        <a:spcBef>
                          <a:spcPts val="0"/>
                        </a:spcBef>
                        <a:spcAft>
                          <a:spcPts val="800"/>
                        </a:spcAft>
                        <a:buFont typeface="Wingdings" panose="05000000000000000000" pitchFamily="2" charset="2"/>
                        <a:buChar char="§"/>
                        <a:tabLst>
                          <a:tab pos="457200" algn="l"/>
                        </a:tabLst>
                      </a:pPr>
                      <a:r>
                        <a:rPr lang="en-IN" sz="1000" dirty="0">
                          <a:effectLst/>
                          <a:latin typeface="Verdana" panose="020B0604030504040204" pitchFamily="34" charset="0"/>
                          <a:ea typeface="Verdana" panose="020B0604030504040204" pitchFamily="34" charset="0"/>
                          <a:cs typeface="Verdana" panose="020B0604030504040204" pitchFamily="34" charset="0"/>
                        </a:rPr>
                        <a:t>By FY 2029 onwards, RIL can easily capture significant market share of incremental demand due to widening demand supply gap. Initially, RIL needs to export most of the production as India is likely to be surplus for LER, SER and SSER.</a:t>
                      </a:r>
                    </a:p>
                    <a:p>
                      <a:pPr marL="171450" marR="0" lvl="0" indent="-171450" algn="just" defTabSz="914377" rtl="0" eaLnBrk="1" fontAlgn="auto" latinLnBrk="0" hangingPunct="1">
                        <a:lnSpc>
                          <a:spcPct val="107000"/>
                        </a:lnSpc>
                        <a:spcBef>
                          <a:spcPts val="0"/>
                        </a:spcBef>
                        <a:spcAft>
                          <a:spcPts val="800"/>
                        </a:spcAft>
                        <a:buClrTx/>
                        <a:buSzTx/>
                        <a:buFont typeface="Wingdings" panose="05000000000000000000" pitchFamily="2" charset="2"/>
                        <a:buChar char="§"/>
                        <a:tabLst>
                          <a:tab pos="457200" algn="l"/>
                        </a:tabLst>
                        <a:defRPr/>
                      </a:pPr>
                      <a:r>
                        <a:rPr lang="en-US" sz="1000" dirty="0">
                          <a:latin typeface="Verdana" panose="020B0604030504040204" pitchFamily="34" charset="0"/>
                          <a:ea typeface="Verdana" panose="020B0604030504040204" pitchFamily="34" charset="0"/>
                          <a:cs typeface="Verdana" panose="020B0604030504040204" pitchFamily="34" charset="0"/>
                        </a:rPr>
                        <a:t>The capacity recommendations is based on the assumption that all these target end use sectors will attract heavy investments towards planned milestones supported by the positive government regulatory and investment environment by FY2030.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solidFill>
                      <a:schemeClr val="bg1">
                        <a:lumMod val="95000"/>
                      </a:schemeClr>
                    </a:solidFill>
                  </a:tcPr>
                </a:tc>
                <a:extLst>
                  <a:ext uri="{0D108BD9-81ED-4DB2-BD59-A6C34878D82A}">
                    <a16:rowId xmlns:a16="http://schemas.microsoft.com/office/drawing/2014/main" val="3374641223"/>
                  </a:ext>
                </a:extLst>
              </a:tr>
            </a:tbl>
          </a:graphicData>
        </a:graphic>
      </p:graphicFrame>
      <p:graphicFrame>
        <p:nvGraphicFramePr>
          <p:cNvPr id="17" name="Table 16">
            <a:extLst>
              <a:ext uri="{FF2B5EF4-FFF2-40B4-BE49-F238E27FC236}">
                <a16:creationId xmlns:a16="http://schemas.microsoft.com/office/drawing/2014/main" id="{0F553A22-C98D-4674-8D9F-17F34A22702C}"/>
              </a:ext>
            </a:extLst>
          </p:cNvPr>
          <p:cNvGraphicFramePr>
            <a:graphicFrameLocks noGrp="1"/>
          </p:cNvGraphicFramePr>
          <p:nvPr>
            <p:extLst>
              <p:ext uri="{D42A27DB-BD31-4B8C-83A1-F6EECF244321}">
                <p14:modId xmlns:p14="http://schemas.microsoft.com/office/powerpoint/2010/main" val="3264723074"/>
              </p:ext>
            </p:extLst>
          </p:nvPr>
        </p:nvGraphicFramePr>
        <p:xfrm>
          <a:off x="7384285" y="801092"/>
          <a:ext cx="4600641" cy="3388944"/>
        </p:xfrm>
        <a:graphic>
          <a:graphicData uri="http://schemas.openxmlformats.org/drawingml/2006/table">
            <a:tbl>
              <a:tblPr>
                <a:tableStyleId>{EB344D84-9AFB-497E-A393-DC336BA19D2E}</a:tableStyleId>
              </a:tblPr>
              <a:tblGrid>
                <a:gridCol w="1008333">
                  <a:extLst>
                    <a:ext uri="{9D8B030D-6E8A-4147-A177-3AD203B41FA5}">
                      <a16:colId xmlns:a16="http://schemas.microsoft.com/office/drawing/2014/main" val="889743551"/>
                    </a:ext>
                  </a:extLst>
                </a:gridCol>
                <a:gridCol w="1641472">
                  <a:extLst>
                    <a:ext uri="{9D8B030D-6E8A-4147-A177-3AD203B41FA5}">
                      <a16:colId xmlns:a16="http://schemas.microsoft.com/office/drawing/2014/main" val="4164898665"/>
                    </a:ext>
                  </a:extLst>
                </a:gridCol>
                <a:gridCol w="1023966">
                  <a:extLst>
                    <a:ext uri="{9D8B030D-6E8A-4147-A177-3AD203B41FA5}">
                      <a16:colId xmlns:a16="http://schemas.microsoft.com/office/drawing/2014/main" val="475805238"/>
                    </a:ext>
                  </a:extLst>
                </a:gridCol>
                <a:gridCol w="926870">
                  <a:extLst>
                    <a:ext uri="{9D8B030D-6E8A-4147-A177-3AD203B41FA5}">
                      <a16:colId xmlns:a16="http://schemas.microsoft.com/office/drawing/2014/main" val="686976081"/>
                    </a:ext>
                  </a:extLst>
                </a:gridCol>
              </a:tblGrid>
              <a:tr h="202284">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Production Meant Sale (In </a:t>
                      </a:r>
                      <a:r>
                        <a:rPr kumimoji="0" lang="en-US" sz="1050" b="1" i="0" u="none" strike="noStrike" kern="1200" cap="none" spc="0" normalizeH="0" baseline="0" noProof="0" dirty="0" err="1">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Tonnes</a:t>
                      </a:r>
                      <a:r>
                        <a:rPr kumimoji="0" lang="en-US" sz="105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hMerge="1">
                  <a:txBody>
                    <a:bodyPr/>
                    <a:lstStyle/>
                    <a:p>
                      <a:pPr algn="ctr" fontAlgn="ctr"/>
                      <a:r>
                        <a:rPr lang="en-US" sz="1000" u="none" strike="noStrike" dirty="0">
                          <a:effectLst/>
                          <a:latin typeface="Verdana" panose="020B0604030504040204" pitchFamily="34" charset="0"/>
                          <a:ea typeface="Verdana" panose="020B0604030504040204" pitchFamily="34" charset="0"/>
                          <a:cs typeface="Verdana" panose="020B0604030504040204" pitchFamily="34" charset="0"/>
                        </a:rPr>
                        <a:t>India</a:t>
                      </a:r>
                      <a:endParaRPr lang="en-US" sz="1000" b="0" i="0" u="none" strike="noStrike" dirty="0">
                        <a:solidFill>
                          <a:srgbClr val="00808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FY2025</a:t>
                      </a:r>
                      <a:endParaRPr lang="en-US" sz="105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en-US" sz="1050" b="1"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FY2030</a:t>
                      </a:r>
                      <a:endParaRPr lang="en-US" sz="105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491390326"/>
                  </a:ext>
                </a:extLst>
              </a:tr>
              <a:tr h="202284">
                <a:tc rowSpan="4">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Upstream</a:t>
                      </a:r>
                      <a:endParaRPr lang="en-US"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Liquid Epoxy Resin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13,200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41,800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229461"/>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5,800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18300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771626"/>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Domestic Merchant Sale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23400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339478"/>
                  </a:ext>
                </a:extLst>
              </a:tr>
              <a:tr h="202284">
                <a:tc vMerge="1">
                  <a:txBody>
                    <a:bodyPr/>
                    <a:lstStyle/>
                    <a:p>
                      <a:endParaRPr lang="en-US"/>
                    </a:p>
                  </a:txBody>
                  <a:tcPr/>
                </a:tc>
                <a:tc>
                  <a:txBody>
                    <a:bodyPr/>
                    <a:lstStyle/>
                    <a:p>
                      <a:pPr marL="0" indent="0" algn="ctr" fontAlgn="ctr">
                        <a:buFontTx/>
                        <a:buNone/>
                      </a:pP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5,900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3240928"/>
                  </a:ext>
                </a:extLst>
              </a:tr>
              <a:tr h="202284">
                <a:tc rowSpan="12">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Downstream</a:t>
                      </a:r>
                      <a:endParaRPr lang="en-US"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Solid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6,000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19,000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239344"/>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857076"/>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12,000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9901739"/>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7,000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373238"/>
                  </a:ext>
                </a:extLst>
              </a:tr>
              <a:tr h="202284">
                <a:tc vMerge="1">
                  <a:txBody>
                    <a:bodyPr/>
                    <a:lstStyle/>
                    <a:p>
                      <a:endParaRPr lang="en-US"/>
                    </a:p>
                  </a:txBody>
                  <a:tcPr/>
                </a:tc>
                <a:tc>
                  <a:txBody>
                    <a:bodyPr/>
                    <a:lstStyle/>
                    <a:p>
                      <a:pPr algn="ctr" fontAlgn="ct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Semi-Solid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1,800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5,700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077692"/>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503696"/>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648268"/>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1,400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2,200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2612655"/>
                  </a:ext>
                </a:extLst>
              </a:tr>
              <a:tr h="202284">
                <a:tc vMerge="1">
                  <a:txBody>
                    <a:bodyPr/>
                    <a:lstStyle/>
                    <a:p>
                      <a:endParaRPr lang="en-US"/>
                    </a:p>
                  </a:txBody>
                  <a:tcPr/>
                </a:tc>
                <a:tc>
                  <a:txBody>
                    <a:bodyPr/>
                    <a:lstStyle/>
                    <a:p>
                      <a:pPr algn="ctr" fontAlgn="ct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Specialized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4,200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13,300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101019"/>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Captive</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817797"/>
                  </a:ext>
                </a:extLst>
              </a:tr>
              <a:tr h="202284">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rPr>
                        <a:t>400</a:t>
                      </a:r>
                      <a:endParaRPr lang="en-US" sz="1000" b="0" i="0" u="none" strike="noStrike">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3,500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098329"/>
                  </a:ext>
                </a:extLst>
              </a:tr>
              <a:tr h="145106">
                <a:tc vMerge="1">
                  <a:txBody>
                    <a:bodyPr/>
                    <a:lstStyle/>
                    <a:p>
                      <a:endParaRPr lang="en-US"/>
                    </a:p>
                  </a:txBody>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Export</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5,300</a:t>
                      </a:r>
                      <a:endParaRPr lang="en-US"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324894"/>
                  </a:ext>
                </a:extLst>
              </a:tr>
            </a:tbl>
          </a:graphicData>
        </a:graphic>
      </p:graphicFrame>
      <p:sp>
        <p:nvSpPr>
          <p:cNvPr id="18" name="TextBox 17">
            <a:extLst>
              <a:ext uri="{FF2B5EF4-FFF2-40B4-BE49-F238E27FC236}">
                <a16:creationId xmlns:a16="http://schemas.microsoft.com/office/drawing/2014/main" id="{3DD33404-F395-44AC-AB56-1BBEB8E78C94}"/>
              </a:ext>
            </a:extLst>
          </p:cNvPr>
          <p:cNvSpPr txBox="1"/>
          <p:nvPr/>
        </p:nvSpPr>
        <p:spPr>
          <a:xfrm>
            <a:off x="162209" y="4357502"/>
            <a:ext cx="11822717" cy="2246769"/>
          </a:xfrm>
          <a:prstGeom prst="rect">
            <a:avLst/>
          </a:prstGeom>
          <a:solidFill>
            <a:schemeClr val="bg1">
              <a:lumMod val="95000"/>
            </a:schemeClr>
          </a:solidFill>
        </p:spPr>
        <p:txBody>
          <a:bodyPr wrap="square" rtlCol="0">
            <a:spAutoFit/>
          </a:bodyPr>
          <a:lstStyle/>
          <a:p>
            <a:pPr algn="just"/>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algn="just"/>
            <a:r>
              <a:rPr lang="en-IN" sz="1000" dirty="0">
                <a:effectLst/>
                <a:latin typeface="Verdana" panose="020B0604030504040204" pitchFamily="34" charset="0"/>
                <a:ea typeface="Verdana" panose="020B0604030504040204" pitchFamily="34" charset="0"/>
                <a:cs typeface="Verdana" panose="020B0604030504040204" pitchFamily="34" charset="0"/>
              </a:rPr>
              <a:t>• </a:t>
            </a:r>
            <a:r>
              <a:rPr lang="en-IN" sz="1000" b="1" dirty="0">
                <a:latin typeface="Verdana" panose="020B0604030504040204" pitchFamily="34" charset="0"/>
                <a:ea typeface="Verdana" panose="020B0604030504040204" pitchFamily="34" charset="0"/>
                <a:cs typeface="Verdana" panose="020B0604030504040204" pitchFamily="34" charset="0"/>
              </a:rPr>
              <a:t>Significant demand-supply gap in local and overseas markets during the forecast period : </a:t>
            </a:r>
            <a:r>
              <a:rPr lang="en-IN" sz="1000" dirty="0">
                <a:latin typeface="Verdana" panose="020B0604030504040204" pitchFamily="34" charset="0"/>
                <a:ea typeface="Verdana" panose="020B0604030504040204" pitchFamily="34" charset="0"/>
                <a:cs typeface="Verdana" panose="020B0604030504040204" pitchFamily="34" charset="0"/>
              </a:rPr>
              <a:t>Evaluation of both Indian and international epoxy resin markets reveal a significant demand-supply gap in the period of forecast. Epoxy Resin demand is likely to outpace the supply due to strong demand growth in the downstream construction and automotive sector. Demand in India for advanced Epoxy-based materials is expected to remain strong with growing thrust on renewables, and thin inventory across product segments. </a:t>
            </a:r>
          </a:p>
          <a:p>
            <a:pPr algn="just"/>
            <a:endParaRPr lang="en-IN" sz="1000" dirty="0">
              <a:latin typeface="Verdana" panose="020B0604030504040204" pitchFamily="34" charset="0"/>
              <a:ea typeface="Verdana" panose="020B0604030504040204" pitchFamily="34" charset="0"/>
              <a:cs typeface="Verdana" panose="020B0604030504040204" pitchFamily="34" charset="0"/>
            </a:endParaRPr>
          </a:p>
          <a:p>
            <a:pPr algn="just"/>
            <a:r>
              <a:rPr lang="en-IN" sz="1000" dirty="0">
                <a:latin typeface="Verdana" panose="020B0604030504040204" pitchFamily="34" charset="0"/>
                <a:ea typeface="Verdana" panose="020B0604030504040204" pitchFamily="34" charset="0"/>
                <a:cs typeface="Verdana" panose="020B0604030504040204" pitchFamily="34" charset="0"/>
              </a:rPr>
              <a:t>• </a:t>
            </a:r>
            <a:r>
              <a:rPr lang="en-IN" sz="1000" b="1" dirty="0">
                <a:latin typeface="Verdana" panose="020B0604030504040204" pitchFamily="34" charset="0"/>
                <a:ea typeface="Verdana" panose="020B0604030504040204" pitchFamily="34" charset="0"/>
                <a:cs typeface="Verdana" panose="020B0604030504040204" pitchFamily="34" charset="0"/>
              </a:rPr>
              <a:t>Suggested capacity volume considering optimistic scenario of the market and anticipations of contracts with various end-user industries : </a:t>
            </a:r>
            <a:r>
              <a:rPr lang="en-IN" sz="1000" dirty="0">
                <a:latin typeface="Verdana" panose="020B0604030504040204" pitchFamily="34" charset="0"/>
                <a:ea typeface="Verdana" panose="020B0604030504040204" pitchFamily="34" charset="0"/>
                <a:cs typeface="Verdana" panose="020B0604030504040204" pitchFamily="34" charset="0"/>
              </a:rPr>
              <a:t>The Indian epoxy resin industry is strongly reacting towards certain plant shutdowns / lower operating rate due to rising environmental concerns in China and global trade shift with several players are eyeing on grabbing the market share amidst the latest demand-supply mismatch. In addition, Indian players are expecting long-term sales and price contracts with bulk manufacturers in the downstream markets placed both in domestically and internationally in the coming years. Higher capacity than the calculated gap is considering the healthy consumption trend with country’s growing focus over strengthening its domestic manufacturing. </a:t>
            </a:r>
          </a:p>
          <a:p>
            <a:pPr algn="just"/>
            <a:endParaRPr lang="en-IN" sz="1000" dirty="0">
              <a:latin typeface="Verdana" panose="020B0604030504040204" pitchFamily="34" charset="0"/>
              <a:ea typeface="Verdana" panose="020B0604030504040204" pitchFamily="34" charset="0"/>
              <a:cs typeface="Verdana" panose="020B0604030504040204" pitchFamily="34" charset="0"/>
            </a:endParaRPr>
          </a:p>
          <a:p>
            <a:pPr algn="just"/>
            <a:r>
              <a:rPr lang="en-IN" sz="1000" b="1" dirty="0">
                <a:latin typeface="Verdana" panose="020B0604030504040204" pitchFamily="34" charset="0"/>
                <a:ea typeface="Verdana" panose="020B0604030504040204" pitchFamily="34" charset="0"/>
                <a:cs typeface="Verdana" panose="020B0604030504040204" pitchFamily="34" charset="0"/>
              </a:rPr>
              <a:t>RIL being a major in commodity polymers and fibre intermediates will likely benefit from its global brand positioning to utilise the access Epoxy Resin capacity. RIL could ramp up exports by up to 30% during initial year of operation of its new capacity</a:t>
            </a:r>
          </a:p>
        </p:txBody>
      </p:sp>
    </p:spTree>
    <p:extLst>
      <p:ext uri="{BB962C8B-B14F-4D97-AF65-F5344CB8AC3E}">
        <p14:creationId xmlns:p14="http://schemas.microsoft.com/office/powerpoint/2010/main" val="121194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190927"/>
            <a:ext cx="4118243" cy="324000"/>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Competing and Possible Disruptive Material</a:t>
            </a:r>
          </a:p>
        </p:txBody>
      </p:sp>
      <p:sp>
        <p:nvSpPr>
          <p:cNvPr id="30" name="Rectangle 29">
            <a:extLst>
              <a:ext uri="{FF2B5EF4-FFF2-40B4-BE49-F238E27FC236}">
                <a16:creationId xmlns:a16="http://schemas.microsoft.com/office/drawing/2014/main" id="{DEB600A5-06F7-47A7-B01D-961907B3B543}"/>
              </a:ext>
            </a:extLst>
          </p:cNvPr>
          <p:cNvSpPr/>
          <p:nvPr/>
        </p:nvSpPr>
        <p:spPr>
          <a:xfrm>
            <a:off x="162209" y="801226"/>
            <a:ext cx="3198055" cy="3232616"/>
          </a:xfrm>
          <a:prstGeom prst="rect">
            <a:avLst/>
          </a:prstGeom>
          <a:solidFill>
            <a:srgbClr val="92D050"/>
          </a:solidFill>
        </p:spPr>
        <p:txBody>
          <a:bodyPr wrap="square">
            <a:spAutoFit/>
          </a:bodyPr>
          <a:lstStyle/>
          <a:p>
            <a:pPr algn="just">
              <a:lnSpc>
                <a:spcPct val="120000"/>
              </a:lnSpc>
              <a:spcBef>
                <a:spcPts val="200"/>
              </a:spcBef>
              <a:spcAft>
                <a:spcPts val="200"/>
              </a:spcAft>
            </a:pPr>
            <a:r>
              <a:rPr lang="en-IN" sz="1000" b="1" i="1" dirty="0">
                <a:solidFill>
                  <a:schemeClr val="bg1"/>
                </a:solidFill>
                <a:latin typeface="Verdana" panose="020B0604030504040204" pitchFamily="34" charset="0"/>
                <a:ea typeface="Verdana" panose="020B0604030504040204" pitchFamily="34" charset="0"/>
                <a:cs typeface="Verdana" panose="020B0604030504040204" pitchFamily="34" charset="0"/>
              </a:rPr>
              <a:t>Bio Based Epoxides</a:t>
            </a:r>
          </a:p>
          <a:p>
            <a:pPr algn="just">
              <a:lnSpc>
                <a:spcPct val="120000"/>
              </a:lnSpc>
              <a:spcBef>
                <a:spcPts val="200"/>
              </a:spcBef>
              <a:spcAft>
                <a:spcPts val="200"/>
              </a:spcAft>
            </a:pPr>
            <a:r>
              <a:rPr lang="en-IN" sz="1000" b="1" i="1" dirty="0">
                <a:solidFill>
                  <a:schemeClr val="bg1"/>
                </a:solidFill>
                <a:latin typeface="Verdana" panose="020B0604030504040204" pitchFamily="34" charset="0"/>
                <a:ea typeface="Verdana" panose="020B0604030504040204" pitchFamily="34" charset="0"/>
                <a:cs typeface="Verdana" panose="020B0604030504040204" pitchFamily="34" charset="0"/>
              </a:rPr>
              <a:t>Bio Based Epoxides</a:t>
            </a:r>
          </a:p>
          <a:p>
            <a:pPr algn="just">
              <a:lnSpc>
                <a:spcPct val="120000"/>
              </a:lnSpc>
              <a:spcBef>
                <a:spcPts val="200"/>
              </a:spcBef>
              <a:spcAft>
                <a:spcPts val="200"/>
              </a:spcAft>
            </a:pP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Bio based epoxy resins are bio sourced resins which are produced by the epoxidation of renewable feedstocks such as unsaturated vegetable oils, saccharides, lignin, tannins, cardanols, terpenes, rosins etc. The resins are cured with the help of co-reactants called hardeners. The type of hardener depends upon the type of epoxy resin. The hardener itself can also be biobased. </a:t>
            </a:r>
          </a:p>
          <a:p>
            <a:pPr algn="just">
              <a:lnSpc>
                <a:spcPct val="120000"/>
              </a:lnSpc>
              <a:spcBef>
                <a:spcPts val="200"/>
              </a:spcBef>
              <a:spcAft>
                <a:spcPts val="200"/>
              </a:spcAft>
            </a:pP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Some of the biobased epoxy resins available in the market are </a:t>
            </a:r>
            <a:r>
              <a:rPr lang="en-US" sz="1000" i="1" dirty="0" err="1">
                <a:solidFill>
                  <a:schemeClr val="bg1"/>
                </a:solidFill>
                <a:latin typeface="Verdana" panose="020B0604030504040204" pitchFamily="34" charset="0"/>
                <a:ea typeface="Verdana" panose="020B0604030504040204" pitchFamily="34" charset="0"/>
                <a:cs typeface="Verdana" panose="020B0604030504040204" pitchFamily="34" charset="0"/>
              </a:rPr>
              <a:t>Greenpoxy</a:t>
            </a: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 Entropy Resins, </a:t>
            </a:r>
            <a:r>
              <a:rPr lang="en-US" sz="1000" i="1" dirty="0" err="1">
                <a:solidFill>
                  <a:schemeClr val="bg1"/>
                </a:solidFill>
                <a:latin typeface="Verdana" panose="020B0604030504040204" pitchFamily="34" charset="0"/>
                <a:ea typeface="Verdana" panose="020B0604030504040204" pitchFamily="34" charset="0"/>
                <a:cs typeface="Verdana" panose="020B0604030504040204" pitchFamily="34" charset="0"/>
              </a:rPr>
              <a:t>Sicomin</a:t>
            </a: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 Epoxy Systems, One Epoxy, Wessex Resins, etc.</a:t>
            </a:r>
          </a:p>
          <a:p>
            <a:pPr algn="just">
              <a:lnSpc>
                <a:spcPct val="120000"/>
              </a:lnSpc>
              <a:spcBef>
                <a:spcPts val="200"/>
              </a:spcBef>
              <a:spcAft>
                <a:spcPts val="200"/>
              </a:spcAft>
            </a:pPr>
            <a:r>
              <a:rPr lang="en-US" sz="1000" i="1" dirty="0">
                <a:solidFill>
                  <a:schemeClr val="bg1"/>
                </a:solidFill>
                <a:latin typeface="Verdana" panose="020B0604030504040204" pitchFamily="34" charset="0"/>
                <a:ea typeface="Verdana" panose="020B0604030504040204" pitchFamily="34" charset="0"/>
                <a:cs typeface="Verdana" panose="020B0604030504040204" pitchFamily="34" charset="0"/>
              </a:rPr>
              <a:t>Sucrose Based Epoxides :</a:t>
            </a:r>
          </a:p>
        </p:txBody>
      </p:sp>
      <p:sp>
        <p:nvSpPr>
          <p:cNvPr id="6" name="Rectangle 5">
            <a:extLst>
              <a:ext uri="{FF2B5EF4-FFF2-40B4-BE49-F238E27FC236}">
                <a16:creationId xmlns:a16="http://schemas.microsoft.com/office/drawing/2014/main" id="{2A984EF9-C074-4BE7-B031-8C4CF611E1FD}"/>
              </a:ext>
            </a:extLst>
          </p:cNvPr>
          <p:cNvSpPr/>
          <p:nvPr/>
        </p:nvSpPr>
        <p:spPr>
          <a:xfrm>
            <a:off x="162209" y="4320141"/>
            <a:ext cx="11870745" cy="1047403"/>
          </a:xfrm>
          <a:prstGeom prst="rect">
            <a:avLst/>
          </a:prstGeom>
          <a:solidFill>
            <a:schemeClr val="bg1">
              <a:lumMod val="95000"/>
            </a:schemeClr>
          </a:solidFill>
        </p:spPr>
        <p:txBody>
          <a:bodyPr wrap="square">
            <a:spAutoFit/>
          </a:bodyPr>
          <a:lstStyle/>
          <a:p>
            <a:pPr algn="just">
              <a:lnSpc>
                <a:spcPct val="120000"/>
              </a:lnSpc>
              <a:spcBef>
                <a:spcPts val="200"/>
              </a:spcBef>
              <a:spcAft>
                <a:spcPts val="200"/>
              </a:spcAft>
            </a:pPr>
            <a:r>
              <a:rPr lang="en-IN" sz="1000" b="1" i="1"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Chemical Looping</a:t>
            </a:r>
          </a:p>
          <a:p>
            <a:pPr algn="just">
              <a:lnSpc>
                <a:spcPct val="120000"/>
              </a:lnSpc>
              <a:spcBef>
                <a:spcPts val="200"/>
              </a:spcBef>
              <a:spcAft>
                <a:spcPts val="200"/>
              </a:spcAft>
            </a:pPr>
            <a:r>
              <a:rPr lang="en-IN" sz="1000" i="1"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Chemical-looping combustion (CLC) and chemical-looping reforming (CLR) are two processes that are potentially cost-effective carbon dioxide capture options with minimum energy losses, in which both CO2 and H2O are inherently separated from flue gas. For pre-combustion CO2 capture, chemical looping can be combined with IGCC to produce syngas as a valuable by-product. These technologies use a metal oxide as an oxygen carrier to circulate oxygen between the air and fuel reactors; thus, their large-scale applications are highly dependent upon the availability of suitable oxygen carriers.</a:t>
            </a:r>
          </a:p>
        </p:txBody>
      </p:sp>
      <p:sp>
        <p:nvSpPr>
          <p:cNvPr id="7" name="Subtitle 6">
            <a:extLst>
              <a:ext uri="{FF2B5EF4-FFF2-40B4-BE49-F238E27FC236}">
                <a16:creationId xmlns:a16="http://schemas.microsoft.com/office/drawing/2014/main" id="{3C0464A4-BE79-4D70-98F1-D1EE5337D302}"/>
              </a:ext>
            </a:extLst>
          </p:cNvPr>
          <p:cNvSpPr txBox="1">
            <a:spLocks/>
          </p:cNvSpPr>
          <p:nvPr/>
        </p:nvSpPr>
        <p:spPr>
          <a:xfrm>
            <a:off x="3623208" y="807322"/>
            <a:ext cx="6113957" cy="2541717"/>
          </a:xfrm>
          <a:prstGeom prst="rect">
            <a:avLst/>
          </a:prstGeom>
          <a:ln>
            <a:noFill/>
          </a:ln>
        </p:spPr>
        <p:txBody>
          <a:bodyPr vert="horz" lIns="91440" tIns="45720" rIns="91440" bIns="45720" rtlCol="0">
            <a:normAutofit/>
          </a:bodyPr>
          <a:lstStyle>
            <a:lvl1pPr marL="171450" indent="-171450" algn="just" defTabSz="914400" rtl="0" eaLnBrk="1" latinLnBrk="0" hangingPunct="1">
              <a:lnSpc>
                <a:spcPct val="200000"/>
              </a:lnSpc>
              <a:spcBef>
                <a:spcPts val="1000"/>
              </a:spcBef>
              <a:buFont typeface="Arial" panose="020B0604020202020204" pitchFamily="34" charset="0"/>
              <a:buChar char="•"/>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b="1" dirty="0"/>
              <a:t>Epoxy resin inorganic nanocomposite </a:t>
            </a:r>
            <a:r>
              <a:rPr lang="en-US" dirty="0"/>
              <a:t> </a:t>
            </a:r>
          </a:p>
          <a:p>
            <a:pPr>
              <a:lnSpc>
                <a:spcPct val="150000"/>
              </a:lnSpc>
            </a:pPr>
            <a:r>
              <a:rPr lang="en-US" sz="1000" b="1" dirty="0">
                <a:latin typeface="Verdana" panose="020B0604030504040204" pitchFamily="34" charset="0"/>
                <a:ea typeface="Verdana" panose="020B0604030504040204" pitchFamily="34" charset="0"/>
                <a:cs typeface="Verdana" panose="020B0604030504040204" pitchFamily="34" charset="0"/>
              </a:rPr>
              <a:t>Circularity for thermoset epoxy composites </a:t>
            </a:r>
            <a:r>
              <a:rPr lang="en-US" b="1" dirty="0"/>
              <a:t>:</a:t>
            </a:r>
            <a:r>
              <a:rPr lang="en-US" dirty="0"/>
              <a:t> </a:t>
            </a:r>
            <a:r>
              <a:rPr lang="en-US" sz="1000" b="0" i="0" dirty="0">
                <a:solidFill>
                  <a:srgbClr val="4B4B4B"/>
                </a:solidFill>
                <a:effectLst/>
                <a:latin typeface="Source Sans Pro" panose="020B0503030403020204" pitchFamily="34" charset="0"/>
              </a:rPr>
              <a:t>The new technology delivers the final technological step on the journey towards a fully recyclable wind turbine value chain.</a:t>
            </a:r>
            <a:endParaRPr lang="en-IN" dirty="0"/>
          </a:p>
        </p:txBody>
      </p:sp>
    </p:spTree>
    <p:extLst>
      <p:ext uri="{BB962C8B-B14F-4D97-AF65-F5344CB8AC3E}">
        <p14:creationId xmlns:p14="http://schemas.microsoft.com/office/powerpoint/2010/main" val="384914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192286"/>
            <a:ext cx="7265533" cy="340525"/>
          </a:xfrm>
        </p:spPr>
        <p:txBody>
          <a:bodyP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Business Model</a:t>
            </a:r>
          </a:p>
        </p:txBody>
      </p:sp>
      <p:pic>
        <p:nvPicPr>
          <p:cNvPr id="16" name="Picture 15">
            <a:extLst>
              <a:ext uri="{FF2B5EF4-FFF2-40B4-BE49-F238E27FC236}">
                <a16:creationId xmlns:a16="http://schemas.microsoft.com/office/drawing/2014/main" id="{4F5C5745-1471-4231-8693-D0716BAB28F3}"/>
              </a:ext>
            </a:extLst>
          </p:cNvPr>
          <p:cNvPicPr>
            <a:picLocks noChangeAspect="1"/>
          </p:cNvPicPr>
          <p:nvPr/>
        </p:nvPicPr>
        <p:blipFill>
          <a:blip r:embed="rId3"/>
          <a:stretch>
            <a:fillRect/>
          </a:stretch>
        </p:blipFill>
        <p:spPr>
          <a:xfrm>
            <a:off x="723445" y="4543539"/>
            <a:ext cx="1221471" cy="533400"/>
          </a:xfrm>
          <a:prstGeom prst="rect">
            <a:avLst/>
          </a:prstGeom>
        </p:spPr>
      </p:pic>
      <p:sp>
        <p:nvSpPr>
          <p:cNvPr id="17" name="Minus Sign 16">
            <a:extLst>
              <a:ext uri="{FF2B5EF4-FFF2-40B4-BE49-F238E27FC236}">
                <a16:creationId xmlns:a16="http://schemas.microsoft.com/office/drawing/2014/main" id="{8772EC77-8D82-4ECD-8239-775380DA7323}"/>
              </a:ext>
            </a:extLst>
          </p:cNvPr>
          <p:cNvSpPr/>
          <p:nvPr/>
        </p:nvSpPr>
        <p:spPr>
          <a:xfrm>
            <a:off x="-638629" y="3681413"/>
            <a:ext cx="7387772" cy="769258"/>
          </a:xfrm>
          <a:prstGeom prst="mathMinus">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pic>
        <p:nvPicPr>
          <p:cNvPr id="18" name="Picture 17">
            <a:extLst>
              <a:ext uri="{FF2B5EF4-FFF2-40B4-BE49-F238E27FC236}">
                <a16:creationId xmlns:a16="http://schemas.microsoft.com/office/drawing/2014/main" id="{E265C705-0502-424B-AD25-46FF57C789D7}"/>
              </a:ext>
            </a:extLst>
          </p:cNvPr>
          <p:cNvPicPr>
            <a:picLocks noChangeAspect="1"/>
          </p:cNvPicPr>
          <p:nvPr/>
        </p:nvPicPr>
        <p:blipFill>
          <a:blip r:embed="rId4"/>
          <a:stretch>
            <a:fillRect/>
          </a:stretch>
        </p:blipFill>
        <p:spPr>
          <a:xfrm>
            <a:off x="2160359" y="4539928"/>
            <a:ext cx="1592717" cy="533400"/>
          </a:xfrm>
          <a:prstGeom prst="rect">
            <a:avLst/>
          </a:prstGeom>
        </p:spPr>
      </p:pic>
      <p:pic>
        <p:nvPicPr>
          <p:cNvPr id="19" name="Picture 18">
            <a:extLst>
              <a:ext uri="{FF2B5EF4-FFF2-40B4-BE49-F238E27FC236}">
                <a16:creationId xmlns:a16="http://schemas.microsoft.com/office/drawing/2014/main" id="{F63D86A3-8EF8-426F-9BDB-803E9BAB7C46}"/>
              </a:ext>
            </a:extLst>
          </p:cNvPr>
          <p:cNvPicPr>
            <a:picLocks noChangeAspect="1"/>
          </p:cNvPicPr>
          <p:nvPr/>
        </p:nvPicPr>
        <p:blipFill>
          <a:blip r:embed="rId5"/>
          <a:stretch>
            <a:fillRect/>
          </a:stretch>
        </p:blipFill>
        <p:spPr>
          <a:xfrm>
            <a:off x="3968519" y="4539928"/>
            <a:ext cx="1474339" cy="533400"/>
          </a:xfrm>
          <a:prstGeom prst="rect">
            <a:avLst/>
          </a:prstGeom>
        </p:spPr>
      </p:pic>
      <p:pic>
        <p:nvPicPr>
          <p:cNvPr id="21" name="Picture 20">
            <a:extLst>
              <a:ext uri="{FF2B5EF4-FFF2-40B4-BE49-F238E27FC236}">
                <a16:creationId xmlns:a16="http://schemas.microsoft.com/office/drawing/2014/main" id="{08DA9F79-3BE2-46D4-9176-F6ACF921DF4F}"/>
              </a:ext>
            </a:extLst>
          </p:cNvPr>
          <p:cNvPicPr>
            <a:picLocks noChangeAspect="1"/>
          </p:cNvPicPr>
          <p:nvPr/>
        </p:nvPicPr>
        <p:blipFill>
          <a:blip r:embed="rId6"/>
          <a:stretch>
            <a:fillRect/>
          </a:stretch>
        </p:blipFill>
        <p:spPr>
          <a:xfrm>
            <a:off x="2955337" y="5311787"/>
            <a:ext cx="1549660" cy="552450"/>
          </a:xfrm>
          <a:prstGeom prst="rect">
            <a:avLst/>
          </a:prstGeom>
        </p:spPr>
      </p:pic>
      <p:pic>
        <p:nvPicPr>
          <p:cNvPr id="22" name="Picture 21">
            <a:extLst>
              <a:ext uri="{FF2B5EF4-FFF2-40B4-BE49-F238E27FC236}">
                <a16:creationId xmlns:a16="http://schemas.microsoft.com/office/drawing/2014/main" id="{3B28EBCC-918F-4FEA-8593-68A6195939D2}"/>
              </a:ext>
            </a:extLst>
          </p:cNvPr>
          <p:cNvPicPr>
            <a:picLocks noChangeAspect="1"/>
          </p:cNvPicPr>
          <p:nvPr/>
        </p:nvPicPr>
        <p:blipFill>
          <a:blip r:embed="rId7"/>
          <a:stretch>
            <a:fillRect/>
          </a:stretch>
        </p:blipFill>
        <p:spPr>
          <a:xfrm>
            <a:off x="1359797" y="5311787"/>
            <a:ext cx="1238257" cy="552450"/>
          </a:xfrm>
          <a:prstGeom prst="rect">
            <a:avLst/>
          </a:prstGeom>
        </p:spPr>
      </p:pic>
      <p:sp>
        <p:nvSpPr>
          <p:cNvPr id="23" name="TextBox 22">
            <a:extLst>
              <a:ext uri="{FF2B5EF4-FFF2-40B4-BE49-F238E27FC236}">
                <a16:creationId xmlns:a16="http://schemas.microsoft.com/office/drawing/2014/main" id="{AA15DE0E-9054-406E-A61E-0516179557F4}"/>
              </a:ext>
            </a:extLst>
          </p:cNvPr>
          <p:cNvSpPr txBox="1"/>
          <p:nvPr/>
        </p:nvSpPr>
        <p:spPr>
          <a:xfrm>
            <a:off x="6361562" y="763467"/>
            <a:ext cx="5467212" cy="369332"/>
          </a:xfrm>
          <a:prstGeom prst="rect">
            <a:avLst/>
          </a:prstGeom>
          <a:noFill/>
        </p:spPr>
        <p:txBody>
          <a:bodyPr wrap="square">
            <a:spAutoFit/>
          </a:bodyPr>
          <a:lstStyle/>
          <a:p>
            <a:pPr algn="ctr"/>
            <a:r>
              <a:rPr lang="en-IN" b="1" dirty="0">
                <a:solidFill>
                  <a:srgbClr val="323E4F"/>
                </a:solidFill>
                <a:latin typeface="Aref Ruqaa" panose="020B0604020202020204" pitchFamily="2" charset="-78"/>
                <a:cs typeface="Aref Ruqaa" panose="020B0604020202020204" pitchFamily="2" charset="-78"/>
              </a:rPr>
              <a:t>Domestic Players and Their Business Model</a:t>
            </a:r>
          </a:p>
        </p:txBody>
      </p:sp>
      <p:sp>
        <p:nvSpPr>
          <p:cNvPr id="69" name="TextBox 68">
            <a:extLst>
              <a:ext uri="{FF2B5EF4-FFF2-40B4-BE49-F238E27FC236}">
                <a16:creationId xmlns:a16="http://schemas.microsoft.com/office/drawing/2014/main" id="{FCBE0F13-98FC-4B3C-9B13-511B1FCD2270}"/>
              </a:ext>
            </a:extLst>
          </p:cNvPr>
          <p:cNvSpPr txBox="1"/>
          <p:nvPr/>
        </p:nvSpPr>
        <p:spPr>
          <a:xfrm>
            <a:off x="363225" y="762962"/>
            <a:ext cx="5467212" cy="369332"/>
          </a:xfrm>
          <a:prstGeom prst="rect">
            <a:avLst/>
          </a:prstGeom>
          <a:noFill/>
        </p:spPr>
        <p:txBody>
          <a:bodyPr wrap="square">
            <a:spAutoFit/>
          </a:bodyPr>
          <a:lstStyle/>
          <a:p>
            <a:pPr algn="ctr"/>
            <a:r>
              <a:rPr lang="en-IN" b="1" dirty="0">
                <a:solidFill>
                  <a:srgbClr val="323E4F"/>
                </a:solidFill>
                <a:latin typeface="Aref Ruqaa" panose="020B0604020202020204" pitchFamily="2" charset="-78"/>
                <a:cs typeface="Aref Ruqaa" panose="020B0604020202020204" pitchFamily="2" charset="-78"/>
              </a:rPr>
              <a:t>Global Players and Their Business Model</a:t>
            </a:r>
          </a:p>
        </p:txBody>
      </p:sp>
      <p:graphicFrame>
        <p:nvGraphicFramePr>
          <p:cNvPr id="3" name="Table 2">
            <a:extLst>
              <a:ext uri="{FF2B5EF4-FFF2-40B4-BE49-F238E27FC236}">
                <a16:creationId xmlns:a16="http://schemas.microsoft.com/office/drawing/2014/main" id="{F451522F-ED5C-4C14-9129-497D56102CD6}"/>
              </a:ext>
            </a:extLst>
          </p:cNvPr>
          <p:cNvGraphicFramePr>
            <a:graphicFrameLocks noGrp="1"/>
          </p:cNvGraphicFramePr>
          <p:nvPr>
            <p:extLst>
              <p:ext uri="{D42A27DB-BD31-4B8C-83A1-F6EECF244321}">
                <p14:modId xmlns:p14="http://schemas.microsoft.com/office/powerpoint/2010/main" val="1603009237"/>
              </p:ext>
            </p:extLst>
          </p:nvPr>
        </p:nvGraphicFramePr>
        <p:xfrm>
          <a:off x="6361563" y="4019160"/>
          <a:ext cx="5467211" cy="2416078"/>
        </p:xfrm>
        <a:graphic>
          <a:graphicData uri="http://schemas.openxmlformats.org/drawingml/2006/table">
            <a:tbl>
              <a:tblPr firstRow="1" firstCol="1" bandRow="1">
                <a:tableStyleId>{C083E6E3-FA7D-4D7B-A595-EF9225AFEA82}</a:tableStyleId>
              </a:tblPr>
              <a:tblGrid>
                <a:gridCol w="1443322">
                  <a:extLst>
                    <a:ext uri="{9D8B030D-6E8A-4147-A177-3AD203B41FA5}">
                      <a16:colId xmlns:a16="http://schemas.microsoft.com/office/drawing/2014/main" val="1467979329"/>
                    </a:ext>
                  </a:extLst>
                </a:gridCol>
                <a:gridCol w="855655">
                  <a:extLst>
                    <a:ext uri="{9D8B030D-6E8A-4147-A177-3AD203B41FA5}">
                      <a16:colId xmlns:a16="http://schemas.microsoft.com/office/drawing/2014/main" val="3171770413"/>
                    </a:ext>
                  </a:extLst>
                </a:gridCol>
                <a:gridCol w="978765">
                  <a:extLst>
                    <a:ext uri="{9D8B030D-6E8A-4147-A177-3AD203B41FA5}">
                      <a16:colId xmlns:a16="http://schemas.microsoft.com/office/drawing/2014/main" val="2126871556"/>
                    </a:ext>
                  </a:extLst>
                </a:gridCol>
                <a:gridCol w="1097115">
                  <a:extLst>
                    <a:ext uri="{9D8B030D-6E8A-4147-A177-3AD203B41FA5}">
                      <a16:colId xmlns:a16="http://schemas.microsoft.com/office/drawing/2014/main" val="3316925489"/>
                    </a:ext>
                  </a:extLst>
                </a:gridCol>
                <a:gridCol w="1092354">
                  <a:extLst>
                    <a:ext uri="{9D8B030D-6E8A-4147-A177-3AD203B41FA5}">
                      <a16:colId xmlns:a16="http://schemas.microsoft.com/office/drawing/2014/main" val="513265443"/>
                    </a:ext>
                  </a:extLst>
                </a:gridCol>
              </a:tblGrid>
              <a:tr h="334236">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rPr>
                        <a:t>Company</a:t>
                      </a:r>
                      <a:endPar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rPr>
                        <a:t>Technology</a:t>
                      </a:r>
                      <a:endPar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rPr>
                        <a:t>Process</a:t>
                      </a:r>
                      <a:endPar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rPr>
                        <a:t>FY2022</a:t>
                      </a:r>
                      <a:endPar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tc>
                  <a:txBody>
                    <a:bodyPr/>
                    <a:lstStyle/>
                    <a:p>
                      <a:pPr marL="0" marR="0" algn="ctr" defTabSz="914377" rtl="0" eaLnBrk="1" latinLnBrk="0" hangingPunct="1">
                        <a:lnSpc>
                          <a:spcPct val="107000"/>
                        </a:lnSpc>
                        <a:spcBef>
                          <a:spcPts val="0"/>
                        </a:spcBef>
                        <a:spcAft>
                          <a:spcPts val="0"/>
                        </a:spcAft>
                      </a:pPr>
                      <a:r>
                        <a:rPr lang="en-US" sz="1000" u="none" kern="1200" dirty="0">
                          <a:solidFill>
                            <a:srgbClr val="FFFFFF"/>
                          </a:solidFill>
                          <a:effectLst/>
                        </a:rPr>
                        <a:t>FY 2025</a:t>
                      </a:r>
                      <a:endParaRPr lang="en-US" sz="1000" u="none" kern="1200" dirty="0">
                        <a:solidFill>
                          <a:srgbClr val="FFFFFF"/>
                        </a:solidFill>
                        <a:effectLst/>
                        <a:latin typeface="Arial" panose="020B0604020202020204" pitchFamily="34" charset="0"/>
                        <a:ea typeface="Verdana" panose="020B060403050404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82298799"/>
                  </a:ext>
                </a:extLst>
              </a:tr>
              <a:tr h="319004">
                <a:tc>
                  <a:txBody>
                    <a:bodyPr/>
                    <a:lstStyle/>
                    <a:p>
                      <a:pPr marL="0" marR="0">
                        <a:lnSpc>
                          <a:spcPct val="107000"/>
                        </a:lnSpc>
                        <a:spcBef>
                          <a:spcPts val="0"/>
                        </a:spcBef>
                        <a:spcAft>
                          <a:spcPts val="0"/>
                        </a:spcAft>
                      </a:pPr>
                      <a:r>
                        <a:rPr lang="en-US" sz="1000" dirty="0">
                          <a:solidFill>
                            <a:srgbClr val="000000"/>
                          </a:solidFill>
                          <a:effectLst/>
                        </a:rPr>
                        <a:t>Grasim Industries Ltd.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solidFill>
                            <a:srgbClr val="000000"/>
                          </a:solidFill>
                          <a:effectLst/>
                        </a:rPr>
                        <a:t>Tohto</a:t>
                      </a:r>
                      <a:r>
                        <a:rPr lang="en-US" sz="1000" dirty="0">
                          <a:solidFill>
                            <a:srgbClr val="000000"/>
                          </a:solidFill>
                          <a:effectLst/>
                        </a:rPr>
                        <a:t> Kesia</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solidFill>
                            <a:srgbClr val="000000"/>
                          </a:solidFill>
                          <a:effectLst/>
                        </a:rPr>
                        <a:t>BADGE &amp; Advancement</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000000"/>
                          </a:solidFill>
                          <a:effectLst/>
                        </a:rPr>
                        <a:t>66</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dirty="0">
                          <a:solidFill>
                            <a:srgbClr val="000000"/>
                          </a:solidFill>
                          <a:effectLst/>
                        </a:rPr>
                        <a:t>90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6343840"/>
                  </a:ext>
                </a:extLst>
              </a:tr>
              <a:tr h="240502">
                <a:tc>
                  <a:txBody>
                    <a:bodyPr/>
                    <a:lstStyle/>
                    <a:p>
                      <a:pPr marL="0" marR="0">
                        <a:lnSpc>
                          <a:spcPct val="107000"/>
                        </a:lnSpc>
                        <a:spcBef>
                          <a:spcPts val="0"/>
                        </a:spcBef>
                        <a:spcAft>
                          <a:spcPts val="0"/>
                        </a:spcAft>
                      </a:pPr>
                      <a:r>
                        <a:rPr lang="en-US" sz="1000">
                          <a:solidFill>
                            <a:srgbClr val="000000"/>
                          </a:solidFill>
                          <a:effectLst/>
                        </a:rPr>
                        <a:t>Atul Limited</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solidFill>
                            <a:srgbClr val="000000"/>
                          </a:solidFill>
                          <a:effectLst/>
                        </a:rPr>
                        <a:t>Ciba-Geigy</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solidFill>
                            <a:srgbClr val="000000"/>
                          </a:solidFill>
                          <a:effectLst/>
                        </a:rPr>
                        <a:t>BADGE &amp; Advancement</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000000"/>
                          </a:solidFill>
                          <a:effectLst/>
                        </a:rPr>
                        <a:t>40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solidFill>
                            <a:srgbClr val="000000"/>
                          </a:solidFill>
                          <a:effectLst/>
                        </a:rPr>
                        <a:t>50</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1165680"/>
                  </a:ext>
                </a:extLst>
              </a:tr>
              <a:tr h="240502">
                <a:tc>
                  <a:txBody>
                    <a:bodyPr/>
                    <a:lstStyle/>
                    <a:p>
                      <a:pPr marL="0" marR="0">
                        <a:lnSpc>
                          <a:spcPct val="107000"/>
                        </a:lnSpc>
                        <a:spcBef>
                          <a:spcPts val="0"/>
                        </a:spcBef>
                        <a:spcAft>
                          <a:spcPts val="0"/>
                        </a:spcAft>
                      </a:pPr>
                      <a:r>
                        <a:rPr lang="en-US" sz="1000" dirty="0" err="1">
                          <a:solidFill>
                            <a:srgbClr val="000000"/>
                          </a:solidFill>
                          <a:effectLst/>
                        </a:rPr>
                        <a:t>Kukdo</a:t>
                      </a:r>
                      <a:r>
                        <a:rPr lang="en-US" sz="1000" dirty="0">
                          <a:solidFill>
                            <a:srgbClr val="000000"/>
                          </a:solidFill>
                          <a:effectLst/>
                        </a:rPr>
                        <a:t> Chemical India Private Limited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solidFill>
                            <a:srgbClr val="000000"/>
                          </a:solidFill>
                          <a:effectLst/>
                        </a:rPr>
                        <a:t>In house Technology</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solidFill>
                            <a:srgbClr val="000000"/>
                          </a:solidFill>
                          <a:effectLst/>
                        </a:rPr>
                        <a:t>Advancement</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000000"/>
                          </a:solidFill>
                          <a:effectLst/>
                        </a:rPr>
                        <a:t>40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dirty="0">
                          <a:solidFill>
                            <a:srgbClr val="000000"/>
                          </a:solidFill>
                          <a:effectLst/>
                        </a:rPr>
                        <a:t>40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4181683"/>
                  </a:ext>
                </a:extLst>
              </a:tr>
              <a:tr h="487250">
                <a:tc>
                  <a:txBody>
                    <a:bodyPr/>
                    <a:lstStyle/>
                    <a:p>
                      <a:pPr marL="0" marR="0">
                        <a:lnSpc>
                          <a:spcPct val="107000"/>
                        </a:lnSpc>
                        <a:spcBef>
                          <a:spcPts val="0"/>
                        </a:spcBef>
                        <a:spcAft>
                          <a:spcPts val="0"/>
                        </a:spcAft>
                      </a:pPr>
                      <a:r>
                        <a:rPr lang="en-US" sz="1000" dirty="0" err="1">
                          <a:solidFill>
                            <a:srgbClr val="000000"/>
                          </a:solidFill>
                          <a:effectLst/>
                        </a:rPr>
                        <a:t>Hindusthan</a:t>
                      </a:r>
                      <a:r>
                        <a:rPr lang="en-US" sz="1000" dirty="0">
                          <a:solidFill>
                            <a:srgbClr val="000000"/>
                          </a:solidFill>
                          <a:effectLst/>
                        </a:rPr>
                        <a:t> Specialty Chemicals Ltd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000">
                          <a:solidFill>
                            <a:srgbClr val="000000"/>
                          </a:solidFill>
                          <a:effectLst/>
                        </a:rPr>
                        <a:t>JEIL Chemical Ltd. &amp; Wuxi Bluestar </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solidFill>
                            <a:srgbClr val="000000"/>
                          </a:solidFill>
                          <a:effectLst/>
                        </a:rPr>
                        <a:t>BADGE &amp; Advancement</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000000"/>
                          </a:solidFill>
                          <a:effectLst/>
                        </a:rPr>
                        <a:t>30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dirty="0">
                          <a:solidFill>
                            <a:srgbClr val="000000"/>
                          </a:solidFill>
                          <a:effectLst/>
                        </a:rPr>
                        <a:t>30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3963382"/>
                  </a:ext>
                </a:extLst>
              </a:tr>
              <a:tr h="363876">
                <a:tc>
                  <a:txBody>
                    <a:bodyPr/>
                    <a:lstStyle/>
                    <a:p>
                      <a:pPr marL="0" marR="0">
                        <a:lnSpc>
                          <a:spcPct val="107000"/>
                        </a:lnSpc>
                        <a:spcBef>
                          <a:spcPts val="0"/>
                        </a:spcBef>
                        <a:spcAft>
                          <a:spcPts val="0"/>
                        </a:spcAft>
                      </a:pPr>
                      <a:r>
                        <a:rPr lang="en-US" sz="1000" dirty="0" err="1">
                          <a:solidFill>
                            <a:srgbClr val="000000"/>
                          </a:solidFill>
                          <a:effectLst/>
                        </a:rPr>
                        <a:t>Meghmani</a:t>
                      </a:r>
                      <a:r>
                        <a:rPr lang="en-US" sz="1000" dirty="0">
                          <a:solidFill>
                            <a:srgbClr val="000000"/>
                          </a:solidFill>
                          <a:effectLst/>
                        </a:rPr>
                        <a:t> </a:t>
                      </a:r>
                      <a:r>
                        <a:rPr lang="en-US" sz="1000" dirty="0" err="1">
                          <a:solidFill>
                            <a:srgbClr val="000000"/>
                          </a:solidFill>
                          <a:effectLst/>
                        </a:rPr>
                        <a:t>Finechem</a:t>
                      </a:r>
                      <a:r>
                        <a:rPr lang="en-US" sz="1000" dirty="0">
                          <a:solidFill>
                            <a:srgbClr val="000000"/>
                          </a:solidFill>
                          <a:effectLst/>
                        </a:rPr>
                        <a:t> Limited</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solidFill>
                            <a:srgbClr val="000000"/>
                          </a:solidFill>
                          <a:effectLst/>
                        </a:rPr>
                        <a:t>In house Technology (Solv</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solidFill>
                            <a:srgbClr val="000000"/>
                          </a:solidFill>
                          <a:effectLst/>
                        </a:rPr>
                        <a:t>BADGE &amp; Advancement</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000000"/>
                          </a:solidFill>
                          <a:effectLst/>
                        </a:rPr>
                        <a:t>0</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dirty="0">
                          <a:solidFill>
                            <a:srgbClr val="000000"/>
                          </a:solidFill>
                          <a:effectLst/>
                        </a:rPr>
                        <a:t>25</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3669240"/>
                  </a:ext>
                </a:extLst>
              </a:tr>
              <a:tr h="118666">
                <a:tc>
                  <a:txBody>
                    <a:bodyPr/>
                    <a:lstStyle/>
                    <a:p>
                      <a:pPr marL="0" marR="0">
                        <a:lnSpc>
                          <a:spcPct val="107000"/>
                        </a:lnSpc>
                        <a:spcBef>
                          <a:spcPts val="0"/>
                        </a:spcBef>
                        <a:spcAft>
                          <a:spcPts val="0"/>
                        </a:spcAft>
                      </a:pPr>
                      <a:r>
                        <a:rPr lang="en-US" sz="1000" dirty="0">
                          <a:solidFill>
                            <a:srgbClr val="FFFFFF"/>
                          </a:solidFill>
                          <a:effectLst/>
                        </a:rPr>
                        <a:t>Total</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solidFill>
                            <a:srgbClr val="FFFFFF"/>
                          </a:solidFill>
                          <a:effectLst/>
                        </a:rPr>
                        <a:t> </a:t>
                      </a:r>
                      <a:endParaRPr lang="en-US" sz="110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solidFill>
                            <a:srgbClr val="FFFFFF"/>
                          </a:solidFill>
                          <a:effectLst/>
                        </a:rPr>
                        <a:t> </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FFFFFF"/>
                          </a:solidFill>
                          <a:effectLst/>
                        </a:rPr>
                        <a:t>176</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solidFill>
                            <a:srgbClr val="FFFFFF"/>
                          </a:solidFill>
                          <a:effectLst/>
                        </a:rPr>
                        <a:t>235</a:t>
                      </a:r>
                      <a:endParaRPr lang="en-US" sz="1100" dirty="0">
                        <a:effectLst/>
                        <a:latin typeface="Calibri" panose="020F050202020403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8222853"/>
                  </a:ext>
                </a:extLst>
              </a:tr>
            </a:tbl>
          </a:graphicData>
        </a:graphic>
      </p:graphicFrame>
      <p:graphicFrame>
        <p:nvGraphicFramePr>
          <p:cNvPr id="27" name="Table 8">
            <a:extLst>
              <a:ext uri="{FF2B5EF4-FFF2-40B4-BE49-F238E27FC236}">
                <a16:creationId xmlns:a16="http://schemas.microsoft.com/office/drawing/2014/main" id="{E9E7FF83-94D0-47CD-B3B6-5F7B3165963D}"/>
              </a:ext>
            </a:extLst>
          </p:cNvPr>
          <p:cNvGraphicFramePr>
            <a:graphicFrameLocks noGrp="1"/>
          </p:cNvGraphicFramePr>
          <p:nvPr>
            <p:extLst>
              <p:ext uri="{D42A27DB-BD31-4B8C-83A1-F6EECF244321}">
                <p14:modId xmlns:p14="http://schemas.microsoft.com/office/powerpoint/2010/main" val="3042043132"/>
              </p:ext>
            </p:extLst>
          </p:nvPr>
        </p:nvGraphicFramePr>
        <p:xfrm>
          <a:off x="6361564" y="1201604"/>
          <a:ext cx="5467212" cy="2612741"/>
        </p:xfrm>
        <a:graphic>
          <a:graphicData uri="http://schemas.openxmlformats.org/drawingml/2006/table">
            <a:tbl>
              <a:tblPr firstRow="1" bandRow="1">
                <a:tableStyleId>{1FECB4D8-DB02-4DC6-A0A2-4F2EBAE1DC90}</a:tableStyleId>
              </a:tblPr>
              <a:tblGrid>
                <a:gridCol w="2251648">
                  <a:extLst>
                    <a:ext uri="{9D8B030D-6E8A-4147-A177-3AD203B41FA5}">
                      <a16:colId xmlns:a16="http://schemas.microsoft.com/office/drawing/2014/main" val="881559017"/>
                    </a:ext>
                  </a:extLst>
                </a:gridCol>
                <a:gridCol w="3215564">
                  <a:extLst>
                    <a:ext uri="{9D8B030D-6E8A-4147-A177-3AD203B41FA5}">
                      <a16:colId xmlns:a16="http://schemas.microsoft.com/office/drawing/2014/main" val="701132134"/>
                    </a:ext>
                  </a:extLst>
                </a:gridCol>
              </a:tblGrid>
              <a:tr h="286330">
                <a:tc>
                  <a:txBody>
                    <a:bodyPr/>
                    <a:lstStyle/>
                    <a:p>
                      <a:pPr algn="ctr"/>
                      <a:r>
                        <a:rPr lang="en-US" sz="1000" dirty="0"/>
                        <a:t>Company Name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000" dirty="0"/>
                        <a:t>Business Model</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448822298"/>
                  </a:ext>
                </a:extLst>
              </a:tr>
              <a:tr h="798619">
                <a:tc>
                  <a:txBody>
                    <a:bodyPr/>
                    <a:lstStyle/>
                    <a:p>
                      <a:pPr algn="ctr" fontAlgn="b"/>
                      <a:r>
                        <a:rPr lang="en-IN" sz="1000" b="0" u="none" strike="noStrike" dirty="0">
                          <a:solidFill>
                            <a:srgbClr val="000000"/>
                          </a:solidFill>
                          <a:effectLst/>
                        </a:rPr>
                        <a:t>Atul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US" sz="1000" dirty="0"/>
                        <a:t>Diverse product Portfolio, help the company in tapping domestic and export market. For Instance, Bisphenol F, GL accredited epoxy systems  for wind blade manufacturing, etc.</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965064495"/>
                  </a:ext>
                </a:extLst>
              </a:tr>
              <a:tr h="451393">
                <a:tc>
                  <a:txBody>
                    <a:bodyPr/>
                    <a:lstStyle/>
                    <a:p>
                      <a:pPr algn="ctr" fontAlgn="b"/>
                      <a:r>
                        <a:rPr lang="en-IN" sz="1000" b="0" u="none" strike="noStrike" dirty="0">
                          <a:solidFill>
                            <a:srgbClr val="000000"/>
                          </a:solidFill>
                          <a:effectLst/>
                        </a:rPr>
                        <a:t>Grasim Industries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US" sz="1000" dirty="0"/>
                        <a:t>Strong Brand Image, Networking and Supply Chain Management.</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4200146979"/>
                  </a:ext>
                </a:extLst>
              </a:tr>
              <a:tr h="451393">
                <a:tc>
                  <a:txBody>
                    <a:bodyPr/>
                    <a:lstStyle/>
                    <a:p>
                      <a:pPr algn="ctr" fontAlgn="ctr"/>
                      <a:r>
                        <a:rPr lang="en-IN" sz="1000" b="0" u="none" strike="noStrike" dirty="0" err="1">
                          <a:solidFill>
                            <a:srgbClr val="000000"/>
                          </a:solidFill>
                          <a:effectLst/>
                        </a:rPr>
                        <a:t>Hindusthan</a:t>
                      </a:r>
                      <a:r>
                        <a:rPr lang="en-IN" sz="1000" b="0" u="none" strike="noStrike" dirty="0">
                          <a:solidFill>
                            <a:srgbClr val="000000"/>
                          </a:solidFill>
                          <a:effectLst/>
                        </a:rPr>
                        <a:t> Specialty Chemicals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IN" sz="1000" dirty="0"/>
                        <a:t>Highly competitive and Strong Business Strategies pushing the company in gaining domestic market share.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916441467"/>
                  </a:ext>
                </a:extLst>
              </a:tr>
              <a:tr h="625006">
                <a:tc>
                  <a:txBody>
                    <a:bodyPr/>
                    <a:lstStyle/>
                    <a:p>
                      <a:pPr algn="ctr" fontAlgn="b"/>
                      <a:r>
                        <a:rPr lang="it-IT" sz="1000" b="0" u="none" strike="noStrike" dirty="0">
                          <a:solidFill>
                            <a:srgbClr val="000000"/>
                          </a:solidFill>
                          <a:effectLst/>
                        </a:rPr>
                        <a:t>Kukdo Chemical India Private Limited</a:t>
                      </a:r>
                      <a:endParaRPr lang="it-IT"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algn="just"/>
                      <a:r>
                        <a:rPr lang="en-US" sz="1000" dirty="0"/>
                        <a:t>Strong Backup from parent company, availability of raw material at below par from parent organization help me building  brand in domestic market.</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113130926"/>
                  </a:ext>
                </a:extLst>
              </a:tr>
            </a:tbl>
          </a:graphicData>
        </a:graphic>
      </p:graphicFrame>
      <p:graphicFrame>
        <p:nvGraphicFramePr>
          <p:cNvPr id="28" name="Table 27">
            <a:extLst>
              <a:ext uri="{FF2B5EF4-FFF2-40B4-BE49-F238E27FC236}">
                <a16:creationId xmlns:a16="http://schemas.microsoft.com/office/drawing/2014/main" id="{E626C49C-86B7-417E-B56A-6A4B6D0B17F5}"/>
              </a:ext>
            </a:extLst>
          </p:cNvPr>
          <p:cNvGraphicFramePr>
            <a:graphicFrameLocks noGrp="1"/>
          </p:cNvGraphicFramePr>
          <p:nvPr>
            <p:extLst>
              <p:ext uri="{D42A27DB-BD31-4B8C-83A1-F6EECF244321}">
                <p14:modId xmlns:p14="http://schemas.microsoft.com/office/powerpoint/2010/main" val="452004361"/>
              </p:ext>
            </p:extLst>
          </p:nvPr>
        </p:nvGraphicFramePr>
        <p:xfrm>
          <a:off x="363224" y="1177845"/>
          <a:ext cx="5467212" cy="2636500"/>
        </p:xfrm>
        <a:graphic>
          <a:graphicData uri="http://schemas.openxmlformats.org/drawingml/2006/table">
            <a:tbl>
              <a:tblPr firstRow="1" bandRow="1">
                <a:tableStyleId>{1FECB4D8-DB02-4DC6-A0A2-4F2EBAE1DC90}</a:tableStyleId>
              </a:tblPr>
              <a:tblGrid>
                <a:gridCol w="2388508">
                  <a:extLst>
                    <a:ext uri="{9D8B030D-6E8A-4147-A177-3AD203B41FA5}">
                      <a16:colId xmlns:a16="http://schemas.microsoft.com/office/drawing/2014/main" val="881559017"/>
                    </a:ext>
                  </a:extLst>
                </a:gridCol>
                <a:gridCol w="3078704">
                  <a:extLst>
                    <a:ext uri="{9D8B030D-6E8A-4147-A177-3AD203B41FA5}">
                      <a16:colId xmlns:a16="http://schemas.microsoft.com/office/drawing/2014/main" val="701132134"/>
                    </a:ext>
                  </a:extLst>
                </a:gridCol>
              </a:tblGrid>
              <a:tr h="275740">
                <a:tc>
                  <a:txBody>
                    <a:bodyPr/>
                    <a:lstStyle/>
                    <a:p>
                      <a:pPr algn="ctr"/>
                      <a:r>
                        <a:rPr lang="en-US" sz="1000" dirty="0"/>
                        <a:t>Company Name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tc>
                  <a:txBody>
                    <a:bodyPr/>
                    <a:lstStyle/>
                    <a:p>
                      <a:pPr algn="ctr"/>
                      <a:r>
                        <a:rPr lang="en-US" sz="1000" dirty="0"/>
                        <a:t>Business Model</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448822298"/>
                  </a:ext>
                </a:extLst>
              </a:tr>
              <a:tr h="522760">
                <a:tc>
                  <a:txBody>
                    <a:bodyPr/>
                    <a:lstStyle/>
                    <a:p>
                      <a:pPr algn="ctr" fontAlgn="ctr"/>
                      <a:r>
                        <a:rPr lang="en-US" sz="1000" u="none" strike="noStrike" dirty="0">
                          <a:effectLst/>
                        </a:rPr>
                        <a:t>Olin Corporation</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US" sz="1000" dirty="0"/>
                        <a:t>Extensive Supply Chain coupled with strategic location help in strong hold of company across the globe.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965064495"/>
                  </a:ext>
                </a:extLst>
              </a:tr>
              <a:tr h="377549">
                <a:tc>
                  <a:txBody>
                    <a:bodyPr/>
                    <a:lstStyle/>
                    <a:p>
                      <a:pPr algn="ctr" fontAlgn="ctr"/>
                      <a:r>
                        <a:rPr lang="en-US" sz="1000" u="none" strike="noStrike" dirty="0">
                          <a:effectLst/>
                        </a:rPr>
                        <a:t>Nan </a:t>
                      </a:r>
                      <a:r>
                        <a:rPr lang="en-US" sz="1000" u="none" strike="noStrike" dirty="0" err="1">
                          <a:effectLst/>
                        </a:rPr>
                        <a:t>Ya</a:t>
                      </a:r>
                      <a:r>
                        <a:rPr lang="en-US" sz="1000" u="none" strike="noStrike" dirty="0">
                          <a:effectLst/>
                        </a:rPr>
                        <a:t> Plastics Corporation</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US" sz="1000" dirty="0"/>
                        <a:t>Strong hold in Asia Pacific region and one of the largest exporter of Epoxy resin.</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4200146979"/>
                  </a:ext>
                </a:extLst>
              </a:tr>
              <a:tr h="377549">
                <a:tc>
                  <a:txBody>
                    <a:bodyPr/>
                    <a:lstStyle/>
                    <a:p>
                      <a:pPr algn="ctr" fontAlgn="ctr"/>
                      <a:r>
                        <a:rPr lang="en-US" sz="1000" u="none" strike="noStrike" dirty="0" err="1">
                          <a:effectLst/>
                        </a:rPr>
                        <a:t>Kukdo</a:t>
                      </a:r>
                      <a:r>
                        <a:rPr lang="en-US" sz="1000" u="none" strike="noStrike" dirty="0">
                          <a:effectLst/>
                        </a:rPr>
                        <a:t> Chemical Co., Ltd.</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IN" sz="1000" dirty="0"/>
                        <a:t>Strong R &amp; D and Diversified product portfolio, help in gaining market share.</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916441467"/>
                  </a:ext>
                </a:extLst>
              </a:tr>
              <a:tr h="522760">
                <a:tc>
                  <a:txBody>
                    <a:bodyPr/>
                    <a:lstStyle/>
                    <a:p>
                      <a:pPr algn="ctr" fontAlgn="ctr"/>
                      <a:r>
                        <a:rPr lang="en-US" sz="1000" u="none" strike="noStrike" dirty="0">
                          <a:effectLst/>
                        </a:rPr>
                        <a:t>Huntsman Corporation</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IN" sz="1000" dirty="0"/>
                        <a:t>Strong hold in Europe and USA market coupled with growing export potential from USA.</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3113130926"/>
                  </a:ext>
                </a:extLst>
              </a:tr>
              <a:tr h="522760">
                <a:tc>
                  <a:txBody>
                    <a:bodyPr/>
                    <a:lstStyle/>
                    <a:p>
                      <a:pPr algn="ctr" fontAlgn="ctr"/>
                      <a:r>
                        <a:rPr lang="en-US" sz="1000" u="none" strike="noStrike" dirty="0">
                          <a:effectLst/>
                        </a:rPr>
                        <a:t>Hexion Inc.</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just"/>
                      <a:r>
                        <a:rPr lang="en-IN" sz="1000" dirty="0"/>
                        <a:t>Strong Presence in North America and Europe with strong demand from Europe is the deriving factor.</a:t>
                      </a: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tc>
                <a:extLst>
                  <a:ext uri="{0D108BD9-81ED-4DB2-BD59-A6C34878D82A}">
                    <a16:rowId xmlns:a16="http://schemas.microsoft.com/office/drawing/2014/main" val="2938120590"/>
                  </a:ext>
                </a:extLst>
              </a:tr>
            </a:tbl>
          </a:graphicData>
        </a:graphic>
      </p:graphicFrame>
    </p:spTree>
    <p:extLst>
      <p:ext uri="{BB962C8B-B14F-4D97-AF65-F5344CB8AC3E}">
        <p14:creationId xmlns:p14="http://schemas.microsoft.com/office/powerpoint/2010/main" val="124053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225182"/>
            <a:ext cx="7265533" cy="340525"/>
          </a:xfrm>
        </p:spPr>
        <p:txBody>
          <a:bodyP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Business Environment</a:t>
            </a:r>
          </a:p>
        </p:txBody>
      </p:sp>
      <p:sp>
        <p:nvSpPr>
          <p:cNvPr id="33" name="TextBox 32">
            <a:extLst>
              <a:ext uri="{FF2B5EF4-FFF2-40B4-BE49-F238E27FC236}">
                <a16:creationId xmlns:a16="http://schemas.microsoft.com/office/drawing/2014/main" id="{48E88F57-74FE-4B27-9E0A-B4CD4B988BF3}"/>
              </a:ext>
            </a:extLst>
          </p:cNvPr>
          <p:cNvSpPr txBox="1"/>
          <p:nvPr/>
        </p:nvSpPr>
        <p:spPr>
          <a:xfrm>
            <a:off x="498364" y="3607104"/>
            <a:ext cx="5653314" cy="584775"/>
          </a:xfrm>
          <a:prstGeom prst="rect">
            <a:avLst/>
          </a:prstGeom>
          <a:noFill/>
        </p:spPr>
        <p:txBody>
          <a:bodyPr wrap="square" rtlCol="0">
            <a:spAutoFit/>
          </a:bodyPr>
          <a:lstStyle/>
          <a:p>
            <a:r>
              <a:rPr lang="en-US" sz="1600" dirty="0"/>
              <a:t>Cost competitiveness against Domestic / South Korean* / European Manufacturer**</a:t>
            </a:r>
            <a:endParaRPr lang="en-IN" sz="1600" dirty="0"/>
          </a:p>
        </p:txBody>
      </p:sp>
      <p:sp>
        <p:nvSpPr>
          <p:cNvPr id="12" name="Rectangle: Rounded Corners 11">
            <a:extLst>
              <a:ext uri="{FF2B5EF4-FFF2-40B4-BE49-F238E27FC236}">
                <a16:creationId xmlns:a16="http://schemas.microsoft.com/office/drawing/2014/main" id="{3093D5C4-5E07-4F30-817C-D5F5F10955C8}"/>
              </a:ext>
            </a:extLst>
          </p:cNvPr>
          <p:cNvSpPr/>
          <p:nvPr/>
        </p:nvSpPr>
        <p:spPr>
          <a:xfrm>
            <a:off x="410262" y="1193303"/>
            <a:ext cx="5464178" cy="2262962"/>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marL="228600" indent="-228600">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Few Players in domestic market.</a:t>
            </a:r>
          </a:p>
          <a:p>
            <a:pPr marL="228600" indent="-228600">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Low Entry barrier for epoxy market.</a:t>
            </a:r>
          </a:p>
          <a:p>
            <a:pPr marL="228600" indent="-228600">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Strong brand image and leading market player in domestic and international market.</a:t>
            </a:r>
          </a:p>
          <a:p>
            <a:pPr marL="228600" indent="-228600">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Strong distribution network.</a:t>
            </a:r>
          </a:p>
          <a:p>
            <a:pPr marL="228600" indent="-228600">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Diversified Product portfolio and currently serving paints &amp; coatings industry.</a:t>
            </a:r>
            <a:endParaRPr lang="en-IN" sz="1000" dirty="0">
              <a:latin typeface="Verdana" panose="020B0604030504040204" pitchFamily="34" charset="0"/>
              <a:ea typeface="Verdana" panose="020B0604030504040204" pitchFamily="34" charset="0"/>
              <a:cs typeface="Verdana" panose="020B0604030504040204" pitchFamily="34" charset="0"/>
            </a:endParaRPr>
          </a:p>
          <a:p>
            <a:pPr marL="228600" indent="-228600">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Strong growth in Paint &amp; Coating Industry.</a:t>
            </a:r>
          </a:p>
          <a:p>
            <a:pPr algn="ctr"/>
            <a:endParaRPr lang="en-IN" dirty="0"/>
          </a:p>
        </p:txBody>
      </p:sp>
      <p:sp>
        <p:nvSpPr>
          <p:cNvPr id="13" name="Rectangle: Rounded Corners 12">
            <a:extLst>
              <a:ext uri="{FF2B5EF4-FFF2-40B4-BE49-F238E27FC236}">
                <a16:creationId xmlns:a16="http://schemas.microsoft.com/office/drawing/2014/main" id="{9B0874DD-549B-4EDB-8871-A597A1A0E898}"/>
              </a:ext>
            </a:extLst>
          </p:cNvPr>
          <p:cNvSpPr/>
          <p:nvPr/>
        </p:nvSpPr>
        <p:spPr>
          <a:xfrm>
            <a:off x="6317560" y="4434306"/>
            <a:ext cx="5464178" cy="213664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28600" indent="-228600" algn="just">
              <a:buFont typeface="+mj-lt"/>
              <a:buAutoNum type="arabicPeriod"/>
            </a:pPr>
            <a:r>
              <a:rPr lang="en-IN" sz="1200" dirty="0">
                <a:solidFill>
                  <a:schemeClr val="dk1"/>
                </a:solidFill>
                <a:latin typeface="Verdana" panose="020B0604030504040204" pitchFamily="34" charset="0"/>
                <a:ea typeface="Verdana" panose="020B0604030504040204" pitchFamily="34" charset="0"/>
                <a:cs typeface="Verdana" panose="020B0604030504040204" pitchFamily="34" charset="0"/>
              </a:rPr>
              <a:t>Strong network and better optimization of resources. </a:t>
            </a:r>
          </a:p>
          <a:p>
            <a:pPr marL="228600" indent="-228600" algn="just">
              <a:buFont typeface="+mj-lt"/>
              <a:buAutoNum type="arabicPeriod"/>
            </a:pPr>
            <a:r>
              <a:rPr lang="en-IN" sz="1200" dirty="0">
                <a:solidFill>
                  <a:schemeClr val="dk1"/>
                </a:solidFill>
                <a:latin typeface="Verdana" panose="020B0604030504040204" pitchFamily="34" charset="0"/>
                <a:ea typeface="Verdana" panose="020B0604030504040204" pitchFamily="34" charset="0"/>
                <a:cs typeface="Verdana" panose="020B0604030504040204" pitchFamily="34" charset="0"/>
              </a:rPr>
              <a:t>RIL can produce Epoxy resin using Bisphenol-A, which can be further treated to produce polycarbonate and other derivatives products.</a:t>
            </a:r>
          </a:p>
          <a:p>
            <a:pPr marL="228600" indent="-228600" algn="just">
              <a:buFont typeface="+mj-lt"/>
              <a:buAutoNum type="arabicPeriod"/>
            </a:pPr>
            <a:r>
              <a:rPr lang="en-IN" sz="1200" dirty="0">
                <a:latin typeface="Verdana" panose="020B0604030504040204" pitchFamily="34" charset="0"/>
                <a:ea typeface="Verdana" panose="020B0604030504040204" pitchFamily="34" charset="0"/>
                <a:cs typeface="Verdana" panose="020B0604030504040204" pitchFamily="34" charset="0"/>
              </a:rPr>
              <a:t>RIL is currently one of the major exporter of Petrochemicals products from India. RIL having strong market hold in domestic and export market, which will help the company in gaining market shares.</a:t>
            </a:r>
            <a:endParaRPr lang="en-IN" sz="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Rounded Corners 13">
            <a:extLst>
              <a:ext uri="{FF2B5EF4-FFF2-40B4-BE49-F238E27FC236}">
                <a16:creationId xmlns:a16="http://schemas.microsoft.com/office/drawing/2014/main" id="{055F6767-96DE-4C56-BB52-1BA995F20FAE}"/>
              </a:ext>
            </a:extLst>
          </p:cNvPr>
          <p:cNvSpPr/>
          <p:nvPr/>
        </p:nvSpPr>
        <p:spPr>
          <a:xfrm>
            <a:off x="387575" y="4307991"/>
            <a:ext cx="5464178" cy="2262962"/>
          </a:xfrm>
          <a:prstGeom prst="roundRect">
            <a:avLst/>
          </a:prstGeom>
          <a:ln>
            <a:solidFill>
              <a:schemeClr val="accent1">
                <a:lumMod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marL="228600" indent="-228600" algn="just">
              <a:buFont typeface="+mj-lt"/>
              <a:buAutoNum type="arabicPeriod"/>
            </a:pPr>
            <a:r>
              <a:rPr lang="en-IN" sz="1200" dirty="0">
                <a:solidFill>
                  <a:schemeClr val="dk1"/>
                </a:solidFill>
                <a:latin typeface="Verdana" panose="020B0604030504040204" pitchFamily="34" charset="0"/>
                <a:ea typeface="Verdana" panose="020B0604030504040204" pitchFamily="34" charset="0"/>
                <a:cs typeface="Verdana" panose="020B0604030504040204" pitchFamily="34" charset="0"/>
              </a:rPr>
              <a:t>Sourcing of raw material and long term contract price of raw material will help RIL in lower operational cost.</a:t>
            </a:r>
          </a:p>
          <a:p>
            <a:pPr marL="228600" indent="-228600" algn="just">
              <a:buFont typeface="+mj-lt"/>
              <a:buAutoNum type="arabicPeriod"/>
            </a:pPr>
            <a:r>
              <a:rPr lang="en-IN" sz="1200" dirty="0">
                <a:solidFill>
                  <a:schemeClr val="dk1"/>
                </a:solidFill>
                <a:latin typeface="Verdana" panose="020B0604030504040204" pitchFamily="34" charset="0"/>
                <a:ea typeface="Verdana" panose="020B0604030504040204" pitchFamily="34" charset="0"/>
                <a:cs typeface="Verdana" panose="020B0604030504040204" pitchFamily="34" charset="0"/>
              </a:rPr>
              <a:t>RIL is having an upper edge as the company can produce products by forward integration such as polycarbonates etc which other domestic players are lagging.</a:t>
            </a:r>
          </a:p>
          <a:p>
            <a:pPr marL="228600" indent="-228600" algn="just">
              <a:buFont typeface="+mj-lt"/>
              <a:buAutoNum type="arabicPeriod"/>
            </a:pPr>
            <a:r>
              <a:rPr lang="en-IN" sz="1200" dirty="0">
                <a:solidFill>
                  <a:schemeClr val="dk1"/>
                </a:solidFill>
                <a:latin typeface="Verdana" panose="020B0604030504040204" pitchFamily="34" charset="0"/>
                <a:ea typeface="Verdana" panose="020B0604030504040204" pitchFamily="34" charset="0"/>
                <a:cs typeface="Verdana" panose="020B0604030504040204" pitchFamily="34" charset="0"/>
              </a:rPr>
              <a:t>Globally known brand which will help RIL in tapping the export market especially Europe and Asia Pacific region.</a:t>
            </a:r>
          </a:p>
        </p:txBody>
      </p:sp>
      <p:sp>
        <p:nvSpPr>
          <p:cNvPr id="15" name="TextBox 14">
            <a:extLst>
              <a:ext uri="{FF2B5EF4-FFF2-40B4-BE49-F238E27FC236}">
                <a16:creationId xmlns:a16="http://schemas.microsoft.com/office/drawing/2014/main" id="{99A8BAD6-B900-4D7A-AFA6-14F86B402785}"/>
              </a:ext>
            </a:extLst>
          </p:cNvPr>
          <p:cNvSpPr txBox="1"/>
          <p:nvPr/>
        </p:nvSpPr>
        <p:spPr>
          <a:xfrm>
            <a:off x="6478950" y="3607103"/>
            <a:ext cx="5653314" cy="584775"/>
          </a:xfrm>
          <a:prstGeom prst="rect">
            <a:avLst/>
          </a:prstGeom>
          <a:noFill/>
        </p:spPr>
        <p:txBody>
          <a:bodyPr wrap="square" rtlCol="0">
            <a:spAutoFit/>
          </a:bodyPr>
          <a:lstStyle/>
          <a:p>
            <a:r>
              <a:rPr lang="en-US" sz="1600" dirty="0"/>
              <a:t>Competitive advantage against Domestic / South Korean* / European Manufacturer**</a:t>
            </a:r>
            <a:endParaRPr lang="en-IN" sz="1600" dirty="0"/>
          </a:p>
        </p:txBody>
      </p:sp>
      <p:sp>
        <p:nvSpPr>
          <p:cNvPr id="17" name="TextBox 16">
            <a:extLst>
              <a:ext uri="{FF2B5EF4-FFF2-40B4-BE49-F238E27FC236}">
                <a16:creationId xmlns:a16="http://schemas.microsoft.com/office/drawing/2014/main" id="{D52A3FAE-52B6-4601-B0A7-A9B4E2459F44}"/>
              </a:ext>
            </a:extLst>
          </p:cNvPr>
          <p:cNvSpPr txBox="1"/>
          <p:nvPr/>
        </p:nvSpPr>
        <p:spPr>
          <a:xfrm>
            <a:off x="534766" y="770247"/>
            <a:ext cx="5215170" cy="338554"/>
          </a:xfrm>
          <a:prstGeom prst="rect">
            <a:avLst/>
          </a:prstGeom>
          <a:noFill/>
        </p:spPr>
        <p:txBody>
          <a:bodyPr wrap="square" rtlCol="0">
            <a:spAutoFit/>
          </a:bodyPr>
          <a:lstStyle/>
          <a:p>
            <a:r>
              <a:rPr lang="en-US" sz="1600" dirty="0"/>
              <a:t>Competition &amp; Key Success factors.</a:t>
            </a:r>
            <a:endParaRPr lang="en-IN" sz="1600" dirty="0"/>
          </a:p>
        </p:txBody>
      </p:sp>
    </p:spTree>
    <p:extLst>
      <p:ext uri="{BB962C8B-B14F-4D97-AF65-F5344CB8AC3E}">
        <p14:creationId xmlns:p14="http://schemas.microsoft.com/office/powerpoint/2010/main" val="136824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8" y="210434"/>
            <a:ext cx="8801317" cy="340525"/>
          </a:xfrm>
        </p:spPr>
        <p:txBody>
          <a:bodyPr anchor="ctr">
            <a:normAutofit/>
          </a:bodyPr>
          <a:lstStyle/>
          <a:p>
            <a:pPr marL="0" indent="0" defTabSz="685783">
              <a:lnSpc>
                <a:spcPct val="100000"/>
              </a:lnSpc>
              <a:spcBef>
                <a:spcPts val="751"/>
              </a:spcBef>
              <a:buNone/>
            </a:pPr>
            <a:r>
              <a:rPr lang="en-IN" sz="1300" b="1" dirty="0">
                <a:solidFill>
                  <a:schemeClr val="bg1"/>
                </a:solidFill>
                <a:latin typeface="Arial" panose="020B0604020202020204" pitchFamily="34" charset="0"/>
                <a:cs typeface="Arial" panose="020B0604020202020204" pitchFamily="34" charset="0"/>
              </a:rPr>
              <a:t>India, Europe and Asia Pacific Export Potential 2010-2020, 2025F, 2030F, 2035F ( Thousand Tonnes)</a:t>
            </a:r>
          </a:p>
        </p:txBody>
      </p:sp>
      <p:graphicFrame>
        <p:nvGraphicFramePr>
          <p:cNvPr id="5" name="Table 4">
            <a:extLst>
              <a:ext uri="{FF2B5EF4-FFF2-40B4-BE49-F238E27FC236}">
                <a16:creationId xmlns:a16="http://schemas.microsoft.com/office/drawing/2014/main" id="{4239E829-64FF-43D0-A821-8FB957E6180D}"/>
              </a:ext>
            </a:extLst>
          </p:cNvPr>
          <p:cNvGraphicFramePr>
            <a:graphicFrameLocks noGrp="1"/>
          </p:cNvGraphicFramePr>
          <p:nvPr>
            <p:extLst>
              <p:ext uri="{D42A27DB-BD31-4B8C-83A1-F6EECF244321}">
                <p14:modId xmlns:p14="http://schemas.microsoft.com/office/powerpoint/2010/main" val="2290564896"/>
              </p:ext>
            </p:extLst>
          </p:nvPr>
        </p:nvGraphicFramePr>
        <p:xfrm>
          <a:off x="0" y="818012"/>
          <a:ext cx="5933790" cy="1438274"/>
        </p:xfrm>
        <a:graphic>
          <a:graphicData uri="http://schemas.openxmlformats.org/drawingml/2006/table">
            <a:tbl>
              <a:tblPr>
                <a:tableStyleId>{E8B1032C-EA38-4F05-BA0D-38AFFFC7BED3}</a:tableStyleId>
              </a:tblPr>
              <a:tblGrid>
                <a:gridCol w="659310">
                  <a:extLst>
                    <a:ext uri="{9D8B030D-6E8A-4147-A177-3AD203B41FA5}">
                      <a16:colId xmlns:a16="http://schemas.microsoft.com/office/drawing/2014/main" val="1430314361"/>
                    </a:ext>
                  </a:extLst>
                </a:gridCol>
                <a:gridCol w="527448">
                  <a:extLst>
                    <a:ext uri="{9D8B030D-6E8A-4147-A177-3AD203B41FA5}">
                      <a16:colId xmlns:a16="http://schemas.microsoft.com/office/drawing/2014/main" val="1418519905"/>
                    </a:ext>
                  </a:extLst>
                </a:gridCol>
                <a:gridCol w="527448">
                  <a:extLst>
                    <a:ext uri="{9D8B030D-6E8A-4147-A177-3AD203B41FA5}">
                      <a16:colId xmlns:a16="http://schemas.microsoft.com/office/drawing/2014/main" val="2958749843"/>
                    </a:ext>
                  </a:extLst>
                </a:gridCol>
                <a:gridCol w="527448">
                  <a:extLst>
                    <a:ext uri="{9D8B030D-6E8A-4147-A177-3AD203B41FA5}">
                      <a16:colId xmlns:a16="http://schemas.microsoft.com/office/drawing/2014/main" val="1107912534"/>
                    </a:ext>
                  </a:extLst>
                </a:gridCol>
                <a:gridCol w="527448">
                  <a:extLst>
                    <a:ext uri="{9D8B030D-6E8A-4147-A177-3AD203B41FA5}">
                      <a16:colId xmlns:a16="http://schemas.microsoft.com/office/drawing/2014/main" val="1504129077"/>
                    </a:ext>
                  </a:extLst>
                </a:gridCol>
                <a:gridCol w="527448">
                  <a:extLst>
                    <a:ext uri="{9D8B030D-6E8A-4147-A177-3AD203B41FA5}">
                      <a16:colId xmlns:a16="http://schemas.microsoft.com/office/drawing/2014/main" val="3861435293"/>
                    </a:ext>
                  </a:extLst>
                </a:gridCol>
                <a:gridCol w="527448">
                  <a:extLst>
                    <a:ext uri="{9D8B030D-6E8A-4147-A177-3AD203B41FA5}">
                      <a16:colId xmlns:a16="http://schemas.microsoft.com/office/drawing/2014/main" val="2785623911"/>
                    </a:ext>
                  </a:extLst>
                </a:gridCol>
                <a:gridCol w="527448">
                  <a:extLst>
                    <a:ext uri="{9D8B030D-6E8A-4147-A177-3AD203B41FA5}">
                      <a16:colId xmlns:a16="http://schemas.microsoft.com/office/drawing/2014/main" val="4066626535"/>
                    </a:ext>
                  </a:extLst>
                </a:gridCol>
                <a:gridCol w="527448">
                  <a:extLst>
                    <a:ext uri="{9D8B030D-6E8A-4147-A177-3AD203B41FA5}">
                      <a16:colId xmlns:a16="http://schemas.microsoft.com/office/drawing/2014/main" val="4134527292"/>
                    </a:ext>
                  </a:extLst>
                </a:gridCol>
                <a:gridCol w="527448">
                  <a:extLst>
                    <a:ext uri="{9D8B030D-6E8A-4147-A177-3AD203B41FA5}">
                      <a16:colId xmlns:a16="http://schemas.microsoft.com/office/drawing/2014/main" val="1927213534"/>
                    </a:ext>
                  </a:extLst>
                </a:gridCol>
                <a:gridCol w="527448">
                  <a:extLst>
                    <a:ext uri="{9D8B030D-6E8A-4147-A177-3AD203B41FA5}">
                      <a16:colId xmlns:a16="http://schemas.microsoft.com/office/drawing/2014/main" val="2926709562"/>
                    </a:ext>
                  </a:extLst>
                </a:gridCol>
              </a:tblGrid>
              <a:tr h="334482">
                <a:tc>
                  <a:txBody>
                    <a:bodyPr/>
                    <a:lstStyle/>
                    <a:p>
                      <a:pPr marL="0" algn="ctr" defTabSz="914377" rtl="0" eaLnBrk="1" fontAlgn="b" latinLnBrk="0" hangingPunct="1"/>
                      <a:endParaRPr lang="en-IN"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marL="0" algn="ctr" defTabSz="914377" rtl="0" eaLnBrk="1" fontAlgn="b" latinLnBrk="0" hangingPunct="1"/>
                      <a:r>
                        <a:rPr lang="en-IN"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2010</a:t>
                      </a:r>
                    </a:p>
                  </a:txBody>
                  <a:tcPr marL="9525" marR="9525" marT="9525" marB="0" anchor="ctr">
                    <a:solidFill>
                      <a:schemeClr val="accent5">
                        <a:lumMod val="40000"/>
                        <a:lumOff val="60000"/>
                      </a:schemeClr>
                    </a:solidFill>
                  </a:tcPr>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2015</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2016</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2017</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2018</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algn="ctr" fontAlgn="b"/>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2019</a:t>
                      </a:r>
                      <a:endParaRPr lang="en-IN" sz="1000" b="1" i="0" u="none" strike="noStrike" dirty="0">
                        <a:solidFill>
                          <a:srgbClr val="FFFFFF"/>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algn="ctr" fontAlgn="b"/>
                      <a:r>
                        <a:rPr lang="en-IN" sz="1000" b="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2020</a:t>
                      </a:r>
                      <a:endPar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solidFill>
                      <a:schemeClr val="accent5">
                        <a:lumMod val="40000"/>
                        <a:lumOff val="60000"/>
                      </a:schemeClr>
                    </a:solidFill>
                  </a:tcPr>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2025F</a:t>
                      </a:r>
                    </a:p>
                  </a:txBody>
                  <a:tcPr marL="9525" marR="9525" marT="9525" marB="0" anchor="ctr">
                    <a:solidFill>
                      <a:schemeClr val="accent5">
                        <a:lumMod val="40000"/>
                        <a:lumOff val="60000"/>
                      </a:schemeClr>
                    </a:solidFill>
                  </a:tcPr>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2030F</a:t>
                      </a:r>
                    </a:p>
                  </a:txBody>
                  <a:tcPr marL="9525" marR="9525" marT="9525" marB="0" anchor="ctr">
                    <a:solidFill>
                      <a:schemeClr val="accent5">
                        <a:lumMod val="40000"/>
                        <a:lumOff val="60000"/>
                      </a:schemeClr>
                    </a:solidFill>
                  </a:tcPr>
                </a:tc>
                <a:tc>
                  <a:txBody>
                    <a:bodyPr/>
                    <a:lstStyle/>
                    <a:p>
                      <a:pPr algn="ctr" fontAlgn="b"/>
                      <a:r>
                        <a:rPr lang="en-IN" sz="1000" b="0"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2035F</a:t>
                      </a:r>
                    </a:p>
                  </a:txBody>
                  <a:tcPr marL="9525" marR="9525" marT="9525" marB="0" anchor="ctr">
                    <a:solidFill>
                      <a:schemeClr val="accent5">
                        <a:lumMod val="40000"/>
                        <a:lumOff val="60000"/>
                      </a:schemeClr>
                    </a:solidFill>
                  </a:tcPr>
                </a:tc>
                <a:extLst>
                  <a:ext uri="{0D108BD9-81ED-4DB2-BD59-A6C34878D82A}">
                    <a16:rowId xmlns:a16="http://schemas.microsoft.com/office/drawing/2014/main" val="149734805"/>
                  </a:ext>
                </a:extLst>
              </a:tr>
              <a:tr h="551896">
                <a:tc>
                  <a:txBody>
                    <a:bodyPr/>
                    <a:lstStyle/>
                    <a:p>
                      <a:pPr marL="0" algn="ctr" defTabSz="914377" rtl="0" eaLnBrk="1" fontAlgn="b" latinLnBrk="0" hangingPunct="1"/>
                      <a:r>
                        <a:rPr lang="en-IN"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India Export</a:t>
                      </a:r>
                    </a:p>
                  </a:txBody>
                  <a:tcPr marL="9525" marR="9525" marT="9525" marB="0" anchor="ctr"/>
                </a:tc>
                <a:tc>
                  <a:txBody>
                    <a:bodyPr/>
                    <a:lstStyle/>
                    <a:p>
                      <a:pPr marL="0" algn="ctr" defTabSz="914377" rtl="0" eaLnBrk="1" fontAlgn="b" latinLnBrk="0" hangingPunct="1"/>
                      <a:r>
                        <a:rPr lang="en-US"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8.2</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20.2</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26.4</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29.1</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30.8</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29.9</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19.7</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24.8</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34.3</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49.6</a:t>
                      </a:r>
                    </a:p>
                  </a:txBody>
                  <a:tcPr marL="9525" marR="9525" marT="9525" marB="0" anchor="ctr"/>
                </a:tc>
                <a:extLst>
                  <a:ext uri="{0D108BD9-81ED-4DB2-BD59-A6C34878D82A}">
                    <a16:rowId xmlns:a16="http://schemas.microsoft.com/office/drawing/2014/main" val="3817117309"/>
                  </a:ext>
                </a:extLst>
              </a:tr>
              <a:tr h="551896">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India Import</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38.9</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51.4</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57.8</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59.3</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47.1</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55.1</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44.2</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57.2</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69.2</a:t>
                      </a:r>
                    </a:p>
                  </a:txBody>
                  <a:tcPr marL="9525" marR="9525" marT="9525" marB="0" anchor="ctr"/>
                </a:tc>
                <a:tc>
                  <a:txBody>
                    <a:bodyPr/>
                    <a:lstStyle/>
                    <a:p>
                      <a:pPr algn="ctr" rtl="0" fontAlgn="b"/>
                      <a:r>
                        <a:rPr lang="en-US" sz="1000" b="0" i="0" u="none" strike="noStrike" dirty="0">
                          <a:solidFill>
                            <a:srgbClr val="000000"/>
                          </a:solidFill>
                          <a:effectLst/>
                          <a:latin typeface="Verdana" panose="020B0604030504040204" pitchFamily="34" charset="0"/>
                        </a:rPr>
                        <a:t>45.3</a:t>
                      </a:r>
                    </a:p>
                  </a:txBody>
                  <a:tcPr marL="9525" marR="9525" marT="9525" marB="0" anchor="ctr"/>
                </a:tc>
                <a:extLst>
                  <a:ext uri="{0D108BD9-81ED-4DB2-BD59-A6C34878D82A}">
                    <a16:rowId xmlns:a16="http://schemas.microsoft.com/office/drawing/2014/main" val="1098128269"/>
                  </a:ext>
                </a:extLst>
              </a:tr>
            </a:tbl>
          </a:graphicData>
        </a:graphic>
      </p:graphicFrame>
      <p:graphicFrame>
        <p:nvGraphicFramePr>
          <p:cNvPr id="6" name="Table 5">
            <a:extLst>
              <a:ext uri="{FF2B5EF4-FFF2-40B4-BE49-F238E27FC236}">
                <a16:creationId xmlns:a16="http://schemas.microsoft.com/office/drawing/2014/main" id="{8CB57022-077E-401F-8F37-2FE66942C3EB}"/>
              </a:ext>
            </a:extLst>
          </p:cNvPr>
          <p:cNvGraphicFramePr>
            <a:graphicFrameLocks noGrp="1"/>
          </p:cNvGraphicFramePr>
          <p:nvPr>
            <p:extLst>
              <p:ext uri="{D42A27DB-BD31-4B8C-83A1-F6EECF244321}">
                <p14:modId xmlns:p14="http://schemas.microsoft.com/office/powerpoint/2010/main" val="4110877983"/>
              </p:ext>
            </p:extLst>
          </p:nvPr>
        </p:nvGraphicFramePr>
        <p:xfrm>
          <a:off x="1" y="2232050"/>
          <a:ext cx="5933789" cy="562935"/>
        </p:xfrm>
        <a:graphic>
          <a:graphicData uri="http://schemas.openxmlformats.org/drawingml/2006/table">
            <a:tbl>
              <a:tblPr>
                <a:tableStyleId>{E8B1032C-EA38-4F05-BA0D-38AFFFC7BED3}</a:tableStyleId>
              </a:tblPr>
              <a:tblGrid>
                <a:gridCol w="659309">
                  <a:extLst>
                    <a:ext uri="{9D8B030D-6E8A-4147-A177-3AD203B41FA5}">
                      <a16:colId xmlns:a16="http://schemas.microsoft.com/office/drawing/2014/main" val="3441175741"/>
                    </a:ext>
                  </a:extLst>
                </a:gridCol>
                <a:gridCol w="527448">
                  <a:extLst>
                    <a:ext uri="{9D8B030D-6E8A-4147-A177-3AD203B41FA5}">
                      <a16:colId xmlns:a16="http://schemas.microsoft.com/office/drawing/2014/main" val="140694476"/>
                    </a:ext>
                  </a:extLst>
                </a:gridCol>
                <a:gridCol w="527448">
                  <a:extLst>
                    <a:ext uri="{9D8B030D-6E8A-4147-A177-3AD203B41FA5}">
                      <a16:colId xmlns:a16="http://schemas.microsoft.com/office/drawing/2014/main" val="4117727035"/>
                    </a:ext>
                  </a:extLst>
                </a:gridCol>
                <a:gridCol w="527448">
                  <a:extLst>
                    <a:ext uri="{9D8B030D-6E8A-4147-A177-3AD203B41FA5}">
                      <a16:colId xmlns:a16="http://schemas.microsoft.com/office/drawing/2014/main" val="1879475817"/>
                    </a:ext>
                  </a:extLst>
                </a:gridCol>
                <a:gridCol w="527448">
                  <a:extLst>
                    <a:ext uri="{9D8B030D-6E8A-4147-A177-3AD203B41FA5}">
                      <a16:colId xmlns:a16="http://schemas.microsoft.com/office/drawing/2014/main" val="1669932255"/>
                    </a:ext>
                  </a:extLst>
                </a:gridCol>
                <a:gridCol w="527448">
                  <a:extLst>
                    <a:ext uri="{9D8B030D-6E8A-4147-A177-3AD203B41FA5}">
                      <a16:colId xmlns:a16="http://schemas.microsoft.com/office/drawing/2014/main" val="2715736253"/>
                    </a:ext>
                  </a:extLst>
                </a:gridCol>
                <a:gridCol w="527448">
                  <a:extLst>
                    <a:ext uri="{9D8B030D-6E8A-4147-A177-3AD203B41FA5}">
                      <a16:colId xmlns:a16="http://schemas.microsoft.com/office/drawing/2014/main" val="789855987"/>
                    </a:ext>
                  </a:extLst>
                </a:gridCol>
                <a:gridCol w="527448">
                  <a:extLst>
                    <a:ext uri="{9D8B030D-6E8A-4147-A177-3AD203B41FA5}">
                      <a16:colId xmlns:a16="http://schemas.microsoft.com/office/drawing/2014/main" val="2101313279"/>
                    </a:ext>
                  </a:extLst>
                </a:gridCol>
                <a:gridCol w="527448">
                  <a:extLst>
                    <a:ext uri="{9D8B030D-6E8A-4147-A177-3AD203B41FA5}">
                      <a16:colId xmlns:a16="http://schemas.microsoft.com/office/drawing/2014/main" val="591036313"/>
                    </a:ext>
                  </a:extLst>
                </a:gridCol>
                <a:gridCol w="527448">
                  <a:extLst>
                    <a:ext uri="{9D8B030D-6E8A-4147-A177-3AD203B41FA5}">
                      <a16:colId xmlns:a16="http://schemas.microsoft.com/office/drawing/2014/main" val="2348309766"/>
                    </a:ext>
                  </a:extLst>
                </a:gridCol>
                <a:gridCol w="527448">
                  <a:extLst>
                    <a:ext uri="{9D8B030D-6E8A-4147-A177-3AD203B41FA5}">
                      <a16:colId xmlns:a16="http://schemas.microsoft.com/office/drawing/2014/main" val="316450224"/>
                    </a:ext>
                  </a:extLst>
                </a:gridCol>
              </a:tblGrid>
              <a:tr h="562935">
                <a:tc>
                  <a:txBody>
                    <a:bodyPr/>
                    <a:lstStyle/>
                    <a:p>
                      <a:pPr algn="ctr" fontAlgn="ctr"/>
                      <a:r>
                        <a:rPr lang="en-IN" sz="1000" u="none" strike="noStrike" dirty="0">
                          <a:effectLst/>
                          <a:latin typeface="Verdana" panose="020B0604030504040204" pitchFamily="34" charset="0"/>
                          <a:ea typeface="Verdana" panose="020B0604030504040204" pitchFamily="34" charset="0"/>
                          <a:cs typeface="Verdana" panose="020B0604030504040204" pitchFamily="34" charset="0"/>
                        </a:rPr>
                        <a:t>Europe Import</a:t>
                      </a:r>
                      <a:endParaRPr lang="en-IN"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510.8</a:t>
                      </a:r>
                    </a:p>
                  </a:txBody>
                  <a:tcPr marL="9525" marR="9525" marT="9525" marB="0" anchor="ctr"/>
                </a:tc>
                <a:tc>
                  <a:txBody>
                    <a:bodyPr/>
                    <a:lstStyle/>
                    <a:p>
                      <a:pPr algn="ctr" rtl="0" fontAlgn="ctr"/>
                      <a:r>
                        <a:rPr lang="en-US" sz="1000" b="0" i="0" u="none" strike="noStrike" dirty="0">
                          <a:solidFill>
                            <a:srgbClr val="000000"/>
                          </a:solidFill>
                          <a:effectLst/>
                          <a:latin typeface="Verdana" panose="020B0604030504040204" pitchFamily="34" charset="0"/>
                        </a:rPr>
                        <a:t>573.2</a:t>
                      </a:r>
                    </a:p>
                  </a:txBody>
                  <a:tcPr marL="9525" marR="9525" marT="9525" marB="0" anchor="ctr"/>
                </a:tc>
                <a:tc>
                  <a:txBody>
                    <a:bodyPr/>
                    <a:lstStyle/>
                    <a:p>
                      <a:pPr algn="ctr" rtl="0" fontAlgn="ctr"/>
                      <a:r>
                        <a:rPr lang="en-US" sz="1000" b="0" i="0" u="none" strike="noStrike" dirty="0">
                          <a:solidFill>
                            <a:srgbClr val="000000"/>
                          </a:solidFill>
                          <a:effectLst/>
                          <a:latin typeface="Verdana" panose="020B0604030504040204" pitchFamily="34" charset="0"/>
                        </a:rPr>
                        <a:t>591.5</a:t>
                      </a:r>
                    </a:p>
                  </a:txBody>
                  <a:tcPr marL="9525" marR="9525" marT="9525" marB="0" anchor="ctr"/>
                </a:tc>
                <a:tc>
                  <a:txBody>
                    <a:bodyPr/>
                    <a:lstStyle/>
                    <a:p>
                      <a:pPr algn="ctr" rtl="0" fontAlgn="ctr"/>
                      <a:r>
                        <a:rPr lang="en-US" sz="1000" b="0" i="0" u="none" strike="noStrike" dirty="0">
                          <a:solidFill>
                            <a:srgbClr val="000000"/>
                          </a:solidFill>
                          <a:effectLst/>
                          <a:latin typeface="Verdana" panose="020B0604030504040204" pitchFamily="34" charset="0"/>
                        </a:rPr>
                        <a:t>604.1</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585.6</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557.4</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506.8</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636.7</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879.9</a:t>
                      </a:r>
                    </a:p>
                  </a:txBody>
                  <a:tcPr marL="9525" marR="9525" marT="9525" marB="0" anchor="ctr"/>
                </a:tc>
                <a:tc>
                  <a:txBody>
                    <a:bodyPr/>
                    <a:lstStyle/>
                    <a:p>
                      <a:pPr algn="ctr" rtl="0" fontAlgn="b"/>
                      <a:r>
                        <a:rPr lang="en-US" sz="1000" b="0" i="0" u="none" strike="noStrike" dirty="0">
                          <a:solidFill>
                            <a:srgbClr val="000000"/>
                          </a:solidFill>
                          <a:effectLst/>
                          <a:latin typeface="Verdana" panose="020B0604030504040204" pitchFamily="34" charset="0"/>
                        </a:rPr>
                        <a:t>1273.2</a:t>
                      </a:r>
                    </a:p>
                  </a:txBody>
                  <a:tcPr marL="9525" marR="9525" marT="9525" marB="0" anchor="ctr"/>
                </a:tc>
                <a:extLst>
                  <a:ext uri="{0D108BD9-81ED-4DB2-BD59-A6C34878D82A}">
                    <a16:rowId xmlns:a16="http://schemas.microsoft.com/office/drawing/2014/main" val="3438246916"/>
                  </a:ext>
                </a:extLst>
              </a:tr>
            </a:tbl>
          </a:graphicData>
        </a:graphic>
      </p:graphicFrame>
      <p:graphicFrame>
        <p:nvGraphicFramePr>
          <p:cNvPr id="7" name="Table 6">
            <a:extLst>
              <a:ext uri="{FF2B5EF4-FFF2-40B4-BE49-F238E27FC236}">
                <a16:creationId xmlns:a16="http://schemas.microsoft.com/office/drawing/2014/main" id="{313522B2-4A1D-4575-BD89-A77A91FDB479}"/>
              </a:ext>
            </a:extLst>
          </p:cNvPr>
          <p:cNvGraphicFramePr>
            <a:graphicFrameLocks noGrp="1"/>
          </p:cNvGraphicFramePr>
          <p:nvPr>
            <p:extLst>
              <p:ext uri="{D42A27DB-BD31-4B8C-83A1-F6EECF244321}">
                <p14:modId xmlns:p14="http://schemas.microsoft.com/office/powerpoint/2010/main" val="4289292652"/>
              </p:ext>
            </p:extLst>
          </p:nvPr>
        </p:nvGraphicFramePr>
        <p:xfrm>
          <a:off x="0" y="2794985"/>
          <a:ext cx="5933790" cy="466725"/>
        </p:xfrm>
        <a:graphic>
          <a:graphicData uri="http://schemas.openxmlformats.org/drawingml/2006/table">
            <a:tbl>
              <a:tblPr>
                <a:tableStyleId>{E8B1032C-EA38-4F05-BA0D-38AFFFC7BED3}</a:tableStyleId>
              </a:tblPr>
              <a:tblGrid>
                <a:gridCol w="659310">
                  <a:extLst>
                    <a:ext uri="{9D8B030D-6E8A-4147-A177-3AD203B41FA5}">
                      <a16:colId xmlns:a16="http://schemas.microsoft.com/office/drawing/2014/main" val="172312589"/>
                    </a:ext>
                  </a:extLst>
                </a:gridCol>
                <a:gridCol w="527448">
                  <a:extLst>
                    <a:ext uri="{9D8B030D-6E8A-4147-A177-3AD203B41FA5}">
                      <a16:colId xmlns:a16="http://schemas.microsoft.com/office/drawing/2014/main" val="1857942077"/>
                    </a:ext>
                  </a:extLst>
                </a:gridCol>
                <a:gridCol w="527448">
                  <a:extLst>
                    <a:ext uri="{9D8B030D-6E8A-4147-A177-3AD203B41FA5}">
                      <a16:colId xmlns:a16="http://schemas.microsoft.com/office/drawing/2014/main" val="2002539315"/>
                    </a:ext>
                  </a:extLst>
                </a:gridCol>
                <a:gridCol w="527448">
                  <a:extLst>
                    <a:ext uri="{9D8B030D-6E8A-4147-A177-3AD203B41FA5}">
                      <a16:colId xmlns:a16="http://schemas.microsoft.com/office/drawing/2014/main" val="470907270"/>
                    </a:ext>
                  </a:extLst>
                </a:gridCol>
                <a:gridCol w="527448">
                  <a:extLst>
                    <a:ext uri="{9D8B030D-6E8A-4147-A177-3AD203B41FA5}">
                      <a16:colId xmlns:a16="http://schemas.microsoft.com/office/drawing/2014/main" val="3668589180"/>
                    </a:ext>
                  </a:extLst>
                </a:gridCol>
                <a:gridCol w="527448">
                  <a:extLst>
                    <a:ext uri="{9D8B030D-6E8A-4147-A177-3AD203B41FA5}">
                      <a16:colId xmlns:a16="http://schemas.microsoft.com/office/drawing/2014/main" val="2434387850"/>
                    </a:ext>
                  </a:extLst>
                </a:gridCol>
                <a:gridCol w="527448">
                  <a:extLst>
                    <a:ext uri="{9D8B030D-6E8A-4147-A177-3AD203B41FA5}">
                      <a16:colId xmlns:a16="http://schemas.microsoft.com/office/drawing/2014/main" val="704103554"/>
                    </a:ext>
                  </a:extLst>
                </a:gridCol>
                <a:gridCol w="527448">
                  <a:extLst>
                    <a:ext uri="{9D8B030D-6E8A-4147-A177-3AD203B41FA5}">
                      <a16:colId xmlns:a16="http://schemas.microsoft.com/office/drawing/2014/main" val="765162658"/>
                    </a:ext>
                  </a:extLst>
                </a:gridCol>
                <a:gridCol w="527448">
                  <a:extLst>
                    <a:ext uri="{9D8B030D-6E8A-4147-A177-3AD203B41FA5}">
                      <a16:colId xmlns:a16="http://schemas.microsoft.com/office/drawing/2014/main" val="3317764428"/>
                    </a:ext>
                  </a:extLst>
                </a:gridCol>
                <a:gridCol w="527448">
                  <a:extLst>
                    <a:ext uri="{9D8B030D-6E8A-4147-A177-3AD203B41FA5}">
                      <a16:colId xmlns:a16="http://schemas.microsoft.com/office/drawing/2014/main" val="1577542858"/>
                    </a:ext>
                  </a:extLst>
                </a:gridCol>
                <a:gridCol w="527448">
                  <a:extLst>
                    <a:ext uri="{9D8B030D-6E8A-4147-A177-3AD203B41FA5}">
                      <a16:colId xmlns:a16="http://schemas.microsoft.com/office/drawing/2014/main" val="1381321077"/>
                    </a:ext>
                  </a:extLst>
                </a:gridCol>
              </a:tblGrid>
              <a:tr h="266700">
                <a:tc>
                  <a:txBody>
                    <a:bodyPr/>
                    <a:lstStyle/>
                    <a:p>
                      <a:pPr algn="ctr" fontAlgn="ctr"/>
                      <a:r>
                        <a:rPr lang="en-IN" sz="1000" u="none" strike="noStrike">
                          <a:effectLst/>
                          <a:latin typeface="Verdana" panose="020B0604030504040204" pitchFamily="34" charset="0"/>
                          <a:ea typeface="Verdana" panose="020B0604030504040204" pitchFamily="34" charset="0"/>
                          <a:cs typeface="Verdana" panose="020B0604030504040204" pitchFamily="34" charset="0"/>
                        </a:rPr>
                        <a:t>Asia Pacific Export</a:t>
                      </a:r>
                      <a:endParaRPr lang="en-IN"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685.2</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751.7</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779.3</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855.6</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816.1</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833.1</a:t>
                      </a:r>
                    </a:p>
                  </a:txBody>
                  <a:tcPr marL="9525" marR="9525" marT="9525" marB="0" anchor="ctr"/>
                </a:tc>
                <a:tc>
                  <a:txBody>
                    <a:bodyPr/>
                    <a:lstStyle/>
                    <a:p>
                      <a:pPr algn="ctr" rtl="0" fontAlgn="ctr"/>
                      <a:r>
                        <a:rPr lang="en-US" sz="1000" b="0" i="0" u="none" strike="noStrike">
                          <a:solidFill>
                            <a:srgbClr val="000000"/>
                          </a:solidFill>
                          <a:effectLst/>
                          <a:latin typeface="Verdana" panose="020B0604030504040204" pitchFamily="34" charset="0"/>
                        </a:rPr>
                        <a:t>855.3</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1106.3</a:t>
                      </a:r>
                    </a:p>
                  </a:txBody>
                  <a:tcPr marL="9525" marR="9525" marT="9525" marB="0" anchor="ctr"/>
                </a:tc>
                <a:tc>
                  <a:txBody>
                    <a:bodyPr/>
                    <a:lstStyle/>
                    <a:p>
                      <a:pPr algn="ctr" rtl="0" fontAlgn="b"/>
                      <a:r>
                        <a:rPr lang="en-US" sz="1000" b="0" i="0" u="none" strike="noStrike">
                          <a:solidFill>
                            <a:srgbClr val="000000"/>
                          </a:solidFill>
                          <a:effectLst/>
                          <a:latin typeface="Verdana" panose="020B0604030504040204" pitchFamily="34" charset="0"/>
                        </a:rPr>
                        <a:t>1339.7</a:t>
                      </a:r>
                    </a:p>
                  </a:txBody>
                  <a:tcPr marL="9525" marR="9525" marT="9525" marB="0" anchor="ctr"/>
                </a:tc>
                <a:tc>
                  <a:txBody>
                    <a:bodyPr/>
                    <a:lstStyle/>
                    <a:p>
                      <a:pPr algn="ctr" rtl="0" fontAlgn="b"/>
                      <a:r>
                        <a:rPr lang="en-US" sz="1000" b="0" i="0" u="none" strike="noStrike" dirty="0">
                          <a:solidFill>
                            <a:srgbClr val="000000"/>
                          </a:solidFill>
                          <a:effectLst/>
                          <a:latin typeface="Verdana" panose="020B0604030504040204" pitchFamily="34" charset="0"/>
                        </a:rPr>
                        <a:t>1567.8</a:t>
                      </a:r>
                    </a:p>
                  </a:txBody>
                  <a:tcPr marL="9525" marR="9525" marT="9525" marB="0" anchor="ctr"/>
                </a:tc>
                <a:extLst>
                  <a:ext uri="{0D108BD9-81ED-4DB2-BD59-A6C34878D82A}">
                    <a16:rowId xmlns:a16="http://schemas.microsoft.com/office/drawing/2014/main" val="2661600399"/>
                  </a:ext>
                </a:extLst>
              </a:tr>
            </a:tbl>
          </a:graphicData>
        </a:graphic>
      </p:graphicFrame>
    </p:spTree>
    <p:extLst>
      <p:ext uri="{BB962C8B-B14F-4D97-AF65-F5344CB8AC3E}">
        <p14:creationId xmlns:p14="http://schemas.microsoft.com/office/powerpoint/2010/main" val="260208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4294967295"/>
          </p:nvPr>
        </p:nvSpPr>
        <p:spPr>
          <a:xfrm>
            <a:off x="162209" y="187898"/>
            <a:ext cx="3588521" cy="324000"/>
          </a:xfrm>
        </p:spPr>
        <p:txBody>
          <a:bodyPr>
            <a:normAutofit/>
          </a:bodyPr>
          <a:lstStyle/>
          <a:p>
            <a:pPr marL="0" indent="0" defTabSz="685783">
              <a:lnSpc>
                <a:spcPct val="100000"/>
              </a:lnSpc>
              <a:spcBef>
                <a:spcPts val="751"/>
              </a:spcBef>
              <a:buNone/>
            </a:pPr>
            <a:r>
              <a:rPr lang="en-US" sz="1300" b="1" dirty="0">
                <a:solidFill>
                  <a:schemeClr val="bg1"/>
                </a:solidFill>
                <a:latin typeface="Arial" panose="020B0604020202020204" pitchFamily="34" charset="0"/>
                <a:cs typeface="Arial" panose="020B0604020202020204" pitchFamily="34" charset="0"/>
              </a:rPr>
              <a:t>Economic Analysis</a:t>
            </a:r>
          </a:p>
        </p:txBody>
      </p:sp>
      <p:sp>
        <p:nvSpPr>
          <p:cNvPr id="7" name="Rectangle: Rounded Corners 6">
            <a:extLst>
              <a:ext uri="{FF2B5EF4-FFF2-40B4-BE49-F238E27FC236}">
                <a16:creationId xmlns:a16="http://schemas.microsoft.com/office/drawing/2014/main" id="{DA12902D-8EE0-4781-9EC7-A1F7A2F3769D}"/>
              </a:ext>
            </a:extLst>
          </p:cNvPr>
          <p:cNvSpPr/>
          <p:nvPr/>
        </p:nvSpPr>
        <p:spPr>
          <a:xfrm>
            <a:off x="580567" y="794226"/>
            <a:ext cx="2162629" cy="938321"/>
          </a:xfrm>
          <a:prstGeom prst="roundRect">
            <a:avLst/>
          </a:prstGeom>
          <a:solidFill>
            <a:srgbClr val="E2F0D9"/>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dirty="0">
                <a:solidFill>
                  <a:schemeClr val="tx1">
                    <a:lumMod val="65000"/>
                    <a:lumOff val="35000"/>
                  </a:schemeClr>
                </a:solidFill>
              </a:rPr>
              <a:t>Licensed Capacity 84 KTPA</a:t>
            </a:r>
            <a:endParaRPr lang="en-IN" sz="1400" b="1" dirty="0">
              <a:solidFill>
                <a:schemeClr val="tx1">
                  <a:lumMod val="65000"/>
                  <a:lumOff val="35000"/>
                </a:schemeClr>
              </a:solidFill>
            </a:endParaRPr>
          </a:p>
        </p:txBody>
      </p:sp>
      <p:sp>
        <p:nvSpPr>
          <p:cNvPr id="8" name="Rectangle: Rounded Corners 7">
            <a:extLst>
              <a:ext uri="{FF2B5EF4-FFF2-40B4-BE49-F238E27FC236}">
                <a16:creationId xmlns:a16="http://schemas.microsoft.com/office/drawing/2014/main" id="{E9D59646-2CF3-43D8-BE0E-691197B3FCA7}"/>
              </a:ext>
            </a:extLst>
          </p:cNvPr>
          <p:cNvSpPr/>
          <p:nvPr/>
        </p:nvSpPr>
        <p:spPr>
          <a:xfrm>
            <a:off x="2846033" y="794226"/>
            <a:ext cx="2162629" cy="938321"/>
          </a:xfrm>
          <a:prstGeom prst="roundRect">
            <a:avLst/>
          </a:prstGeom>
          <a:solidFill>
            <a:srgbClr val="E2F0D9"/>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a:solidFill>
                  <a:schemeClr val="tx1">
                    <a:lumMod val="65000"/>
                    <a:lumOff val="35000"/>
                  </a:schemeClr>
                </a:solidFill>
              </a:rPr>
              <a:t>Total Investment </a:t>
            </a:r>
          </a:p>
          <a:p>
            <a:pPr algn="ctr"/>
            <a:r>
              <a:rPr lang="en-IN" sz="1400" b="1" dirty="0">
                <a:solidFill>
                  <a:schemeClr val="tx1">
                    <a:lumMod val="65000"/>
                    <a:lumOff val="35000"/>
                  </a:schemeClr>
                </a:solidFill>
              </a:rPr>
              <a:t>USD Million 35.77</a:t>
            </a:r>
          </a:p>
        </p:txBody>
      </p:sp>
      <p:sp>
        <p:nvSpPr>
          <p:cNvPr id="9" name="Rectangle: Rounded Corners 8">
            <a:extLst>
              <a:ext uri="{FF2B5EF4-FFF2-40B4-BE49-F238E27FC236}">
                <a16:creationId xmlns:a16="http://schemas.microsoft.com/office/drawing/2014/main" id="{CE5AB71E-86CD-4353-98F1-6CE75F9E991C}"/>
              </a:ext>
            </a:extLst>
          </p:cNvPr>
          <p:cNvSpPr/>
          <p:nvPr/>
        </p:nvSpPr>
        <p:spPr>
          <a:xfrm>
            <a:off x="5111499" y="794226"/>
            <a:ext cx="2162629" cy="938321"/>
          </a:xfrm>
          <a:prstGeom prst="roundRect">
            <a:avLst/>
          </a:prstGeom>
          <a:solidFill>
            <a:srgbClr val="E2F0D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schemeClr val="tx1">
                    <a:lumMod val="65000"/>
                    <a:lumOff val="35000"/>
                  </a:schemeClr>
                </a:solidFill>
              </a:rPr>
              <a:t>NPV</a:t>
            </a:r>
          </a:p>
          <a:p>
            <a:pPr algn="ctr"/>
            <a:r>
              <a:rPr lang="en-US" sz="1400" b="1" dirty="0">
                <a:solidFill>
                  <a:schemeClr val="tx1">
                    <a:lumMod val="65000"/>
                    <a:lumOff val="35000"/>
                  </a:schemeClr>
                </a:solidFill>
              </a:rPr>
              <a:t>USD Million 140.95</a:t>
            </a:r>
          </a:p>
        </p:txBody>
      </p:sp>
      <p:sp>
        <p:nvSpPr>
          <p:cNvPr id="11" name="Rectangle: Rounded Corners 10">
            <a:extLst>
              <a:ext uri="{FF2B5EF4-FFF2-40B4-BE49-F238E27FC236}">
                <a16:creationId xmlns:a16="http://schemas.microsoft.com/office/drawing/2014/main" id="{0FDCCB88-73E7-41C5-B029-D8C53B006A56}"/>
              </a:ext>
            </a:extLst>
          </p:cNvPr>
          <p:cNvSpPr/>
          <p:nvPr/>
        </p:nvSpPr>
        <p:spPr>
          <a:xfrm>
            <a:off x="7376965" y="794226"/>
            <a:ext cx="2162629" cy="938321"/>
          </a:xfrm>
          <a:prstGeom prst="roundRect">
            <a:avLst/>
          </a:prstGeom>
          <a:solidFill>
            <a:srgbClr val="E2F0D9"/>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dirty="0">
                <a:solidFill>
                  <a:schemeClr val="tx1">
                    <a:lumMod val="65000"/>
                    <a:lumOff val="35000"/>
                  </a:schemeClr>
                </a:solidFill>
              </a:rPr>
              <a:t>IRR</a:t>
            </a:r>
          </a:p>
          <a:p>
            <a:pPr algn="ctr"/>
            <a:r>
              <a:rPr lang="en-IN" sz="1400" b="1" dirty="0">
                <a:solidFill>
                  <a:schemeClr val="tx1">
                    <a:lumMod val="65000"/>
                    <a:lumOff val="35000"/>
                  </a:schemeClr>
                </a:solidFill>
              </a:rPr>
              <a:t>54.66%</a:t>
            </a:r>
          </a:p>
        </p:txBody>
      </p:sp>
      <p:sp>
        <p:nvSpPr>
          <p:cNvPr id="12" name="Rectangle: Rounded Corners 11">
            <a:extLst>
              <a:ext uri="{FF2B5EF4-FFF2-40B4-BE49-F238E27FC236}">
                <a16:creationId xmlns:a16="http://schemas.microsoft.com/office/drawing/2014/main" id="{765582F9-B5A2-46E5-9EA4-00FE0EC1F208}"/>
              </a:ext>
            </a:extLst>
          </p:cNvPr>
          <p:cNvSpPr/>
          <p:nvPr/>
        </p:nvSpPr>
        <p:spPr>
          <a:xfrm>
            <a:off x="9642429" y="794226"/>
            <a:ext cx="1977688" cy="938321"/>
          </a:xfrm>
          <a:prstGeom prst="roundRect">
            <a:avLst/>
          </a:prstGeom>
          <a:solidFill>
            <a:srgbClr val="E2F0D9"/>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tx1">
                    <a:lumMod val="65000"/>
                    <a:lumOff val="35000"/>
                  </a:schemeClr>
                </a:solidFill>
              </a:rPr>
              <a:t>Payback (Yrs.)</a:t>
            </a:r>
          </a:p>
          <a:p>
            <a:pPr algn="ctr"/>
            <a:r>
              <a:rPr lang="en-IN" sz="1400" b="1" dirty="0">
                <a:solidFill>
                  <a:schemeClr val="tx1">
                    <a:lumMod val="65000"/>
                    <a:lumOff val="35000"/>
                  </a:schemeClr>
                </a:solidFill>
              </a:rPr>
              <a:t>2.34</a:t>
            </a:r>
          </a:p>
        </p:txBody>
      </p:sp>
      <p:pic>
        <p:nvPicPr>
          <p:cNvPr id="13" name="Picture 12">
            <a:extLst>
              <a:ext uri="{FF2B5EF4-FFF2-40B4-BE49-F238E27FC236}">
                <a16:creationId xmlns:a16="http://schemas.microsoft.com/office/drawing/2014/main" id="{DAC6B008-1F09-4889-82FA-5178E125305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79889" y="866796"/>
            <a:ext cx="433142" cy="331306"/>
          </a:xfrm>
          <a:prstGeom prst="rect">
            <a:avLst/>
          </a:prstGeom>
          <a:noFill/>
        </p:spPr>
      </p:pic>
      <p:pic>
        <p:nvPicPr>
          <p:cNvPr id="14" name="Picture 13">
            <a:extLst>
              <a:ext uri="{FF2B5EF4-FFF2-40B4-BE49-F238E27FC236}">
                <a16:creationId xmlns:a16="http://schemas.microsoft.com/office/drawing/2014/main" id="{CECE64EC-40B4-41B8-8F04-E72A6001B3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771" y="871937"/>
            <a:ext cx="384447" cy="315270"/>
          </a:xfrm>
          <a:prstGeom prst="rect">
            <a:avLst/>
          </a:prstGeom>
          <a:noFill/>
        </p:spPr>
      </p:pic>
      <p:pic>
        <p:nvPicPr>
          <p:cNvPr id="15" name="Picture 14">
            <a:extLst>
              <a:ext uri="{FF2B5EF4-FFF2-40B4-BE49-F238E27FC236}">
                <a16:creationId xmlns:a16="http://schemas.microsoft.com/office/drawing/2014/main" id="{CAB235EA-2361-4375-BD6F-A91C66A8AA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56536" y="868967"/>
            <a:ext cx="340501" cy="271079"/>
          </a:xfrm>
          <a:prstGeom prst="rect">
            <a:avLst/>
          </a:prstGeom>
          <a:noFill/>
        </p:spPr>
      </p:pic>
      <p:graphicFrame>
        <p:nvGraphicFramePr>
          <p:cNvPr id="17" name="Chart 16">
            <a:extLst>
              <a:ext uri="{FF2B5EF4-FFF2-40B4-BE49-F238E27FC236}">
                <a16:creationId xmlns:a16="http://schemas.microsoft.com/office/drawing/2014/main" id="{FD77AE88-375E-4DA3-A670-EB3AEEFC821A}"/>
              </a:ext>
            </a:extLst>
          </p:cNvPr>
          <p:cNvGraphicFramePr/>
          <p:nvPr>
            <p:extLst>
              <p:ext uri="{D42A27DB-BD31-4B8C-83A1-F6EECF244321}">
                <p14:modId xmlns:p14="http://schemas.microsoft.com/office/powerpoint/2010/main" val="1900282434"/>
              </p:ext>
            </p:extLst>
          </p:nvPr>
        </p:nvGraphicFramePr>
        <p:xfrm>
          <a:off x="377370" y="1782101"/>
          <a:ext cx="3085358" cy="248072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0898275E-E8E7-4440-A070-8516909525AB}"/>
              </a:ext>
            </a:extLst>
          </p:cNvPr>
          <p:cNvGraphicFramePr/>
          <p:nvPr>
            <p:extLst>
              <p:ext uri="{D42A27DB-BD31-4B8C-83A1-F6EECF244321}">
                <p14:modId xmlns:p14="http://schemas.microsoft.com/office/powerpoint/2010/main" val="2026061372"/>
              </p:ext>
            </p:extLst>
          </p:nvPr>
        </p:nvGraphicFramePr>
        <p:xfrm>
          <a:off x="5719472" y="4506309"/>
          <a:ext cx="2765847" cy="201242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id="{A4854C04-5D40-4751-825A-CA39792031B3}"/>
              </a:ext>
            </a:extLst>
          </p:cNvPr>
          <p:cNvGraphicFramePr/>
          <p:nvPr>
            <p:extLst>
              <p:ext uri="{D42A27DB-BD31-4B8C-83A1-F6EECF244321}">
                <p14:modId xmlns:p14="http://schemas.microsoft.com/office/powerpoint/2010/main" val="1313868901"/>
              </p:ext>
            </p:extLst>
          </p:nvPr>
        </p:nvGraphicFramePr>
        <p:xfrm>
          <a:off x="183729" y="4560367"/>
          <a:ext cx="5420610" cy="209621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a:extLst>
              <a:ext uri="{FF2B5EF4-FFF2-40B4-BE49-F238E27FC236}">
                <a16:creationId xmlns:a16="http://schemas.microsoft.com/office/drawing/2014/main" id="{73BE33CF-1737-4218-B98D-A6481F29F8DF}"/>
              </a:ext>
            </a:extLst>
          </p:cNvPr>
          <p:cNvGraphicFramePr/>
          <p:nvPr>
            <p:extLst>
              <p:ext uri="{D42A27DB-BD31-4B8C-83A1-F6EECF244321}">
                <p14:modId xmlns:p14="http://schemas.microsoft.com/office/powerpoint/2010/main" val="895238747"/>
              </p:ext>
            </p:extLst>
          </p:nvPr>
        </p:nvGraphicFramePr>
        <p:xfrm>
          <a:off x="3902599" y="1827147"/>
          <a:ext cx="4582719" cy="248072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5" name="Table 24">
            <a:extLst>
              <a:ext uri="{FF2B5EF4-FFF2-40B4-BE49-F238E27FC236}">
                <a16:creationId xmlns:a16="http://schemas.microsoft.com/office/drawing/2014/main" id="{EDA4186F-4C16-49CD-90B8-855D82FE671D}"/>
              </a:ext>
            </a:extLst>
          </p:cNvPr>
          <p:cNvGraphicFramePr>
            <a:graphicFrameLocks noGrp="1"/>
          </p:cNvGraphicFramePr>
          <p:nvPr>
            <p:extLst>
              <p:ext uri="{D42A27DB-BD31-4B8C-83A1-F6EECF244321}">
                <p14:modId xmlns:p14="http://schemas.microsoft.com/office/powerpoint/2010/main" val="230191255"/>
              </p:ext>
            </p:extLst>
          </p:nvPr>
        </p:nvGraphicFramePr>
        <p:xfrm>
          <a:off x="8679030" y="1827147"/>
          <a:ext cx="3353312" cy="4343262"/>
        </p:xfrm>
        <a:graphic>
          <a:graphicData uri="http://schemas.openxmlformats.org/drawingml/2006/table">
            <a:tbl>
              <a:tblPr>
                <a:effectLst>
                  <a:innerShdw blurRad="63500" dist="50800" dir="10800000">
                    <a:prstClr val="black">
                      <a:alpha val="50000"/>
                    </a:prstClr>
                  </a:innerShdw>
                </a:effectLst>
              </a:tblPr>
              <a:tblGrid>
                <a:gridCol w="1939325">
                  <a:extLst>
                    <a:ext uri="{9D8B030D-6E8A-4147-A177-3AD203B41FA5}">
                      <a16:colId xmlns:a16="http://schemas.microsoft.com/office/drawing/2014/main" val="3438616101"/>
                    </a:ext>
                  </a:extLst>
                </a:gridCol>
                <a:gridCol w="1413987">
                  <a:extLst>
                    <a:ext uri="{9D8B030D-6E8A-4147-A177-3AD203B41FA5}">
                      <a16:colId xmlns:a16="http://schemas.microsoft.com/office/drawing/2014/main" val="22775968"/>
                    </a:ext>
                  </a:extLst>
                </a:gridCol>
              </a:tblGrid>
              <a:tr h="364408">
                <a:tc gridSpan="2">
                  <a:txBody>
                    <a:bodyPr/>
                    <a:lstStyle/>
                    <a:p>
                      <a:pPr algn="ctr" fontAlgn="auto"/>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Project Sensitivity Analysis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hMerge="1">
                  <a:txBody>
                    <a:bodyPr/>
                    <a:lstStyle/>
                    <a:p>
                      <a:endParaRPr lang="en-US"/>
                    </a:p>
                  </a:txBody>
                  <a:tcPr/>
                </a:tc>
                <a:extLst>
                  <a:ext uri="{0D108BD9-81ED-4DB2-BD59-A6C34878D82A}">
                    <a16:rowId xmlns:a16="http://schemas.microsoft.com/office/drawing/2014/main" val="1746295352"/>
                  </a:ext>
                </a:extLst>
              </a:tr>
              <a:tr h="509293">
                <a:tc>
                  <a:txBody>
                    <a:bodyPr/>
                    <a:lstStyle/>
                    <a:p>
                      <a:pPr algn="l" fontAlgn="auto"/>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Break Even Point at Optimum Capacity Utilization (3rd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Particulars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529576352"/>
                  </a:ext>
                </a:extLst>
              </a:tr>
              <a:tr h="381970">
                <a:tc>
                  <a:txBody>
                    <a:bodyPr/>
                    <a:lstStyle/>
                    <a:p>
                      <a:pPr algn="l"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Revenue in 3rd Year </a:t>
                      </a:r>
                    </a:p>
                    <a:p>
                      <a:pPr algn="l"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(USD Million)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137.77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496613"/>
                  </a:ext>
                </a:extLst>
              </a:tr>
              <a:tr h="360749">
                <a:tc>
                  <a:txBody>
                    <a:bodyPr/>
                    <a:lstStyle/>
                    <a:p>
                      <a:pPr algn="l"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Expenses in 4th Year </a:t>
                      </a:r>
                    </a:p>
                    <a:p>
                      <a:pPr algn="l"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(USD </a:t>
                      </a:r>
                      <a:r>
                        <a:rPr lang="en-US" sz="10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Millio</a:t>
                      </a:r>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113.62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758631"/>
                  </a:ext>
                </a:extLst>
              </a:tr>
              <a:tr h="318308">
                <a:tc>
                  <a:txBody>
                    <a:bodyPr/>
                    <a:lstStyle/>
                    <a:p>
                      <a:pPr algn="l"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Break Even Point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54.66%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623137"/>
                  </a:ext>
                </a:extLst>
              </a:tr>
              <a:tr h="286478">
                <a:tc gridSpan="2">
                  <a:txBody>
                    <a:bodyPr/>
                    <a:lstStyle/>
                    <a:p>
                      <a:pPr algn="ctr" fontAlgn="auto"/>
                      <a:r>
                        <a:rPr lang="en-US" sz="1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Project Sensitivity*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77123467"/>
                  </a:ext>
                </a:extLst>
              </a:tr>
              <a:tr h="350139">
                <a:tc>
                  <a:txBody>
                    <a:bodyPr/>
                    <a:lstStyle/>
                    <a:p>
                      <a:pPr algn="l"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Present Break even Point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28830"/>
                  </a:ext>
                </a:extLst>
              </a:tr>
              <a:tr h="413801">
                <a:tc>
                  <a:txBody>
                    <a:bodyPr/>
                    <a:lstStyle/>
                    <a:p>
                      <a:pPr algn="l"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Revenue remains same, Expenses increase by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86.59%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2464402"/>
                  </a:ext>
                </a:extLst>
              </a:tr>
              <a:tr h="339529">
                <a:tc>
                  <a:txBody>
                    <a:bodyPr/>
                    <a:lstStyle/>
                    <a:p>
                      <a:pPr algn="l"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Revenue decreases by 20%,  Expenses remain same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103.09%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851408"/>
                  </a:ext>
                </a:extLst>
              </a:tr>
              <a:tr h="339529">
                <a:tc>
                  <a:txBody>
                    <a:bodyPr/>
                    <a:lstStyle/>
                    <a:p>
                      <a:pPr algn="l"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Revenue decreases by 20%, Expenses increases by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113.40%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0479309"/>
                  </a:ext>
                </a:extLst>
              </a:tr>
              <a:tr h="339529">
                <a:tc>
                  <a:txBody>
                    <a:bodyPr/>
                    <a:lstStyle/>
                    <a:p>
                      <a:pPr algn="l"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Revenue decreases by 20%, Expenses increases by 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123.71%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1707638"/>
                  </a:ext>
                </a:extLst>
              </a:tr>
              <a:tr h="339529">
                <a:tc>
                  <a:txBody>
                    <a:bodyPr/>
                    <a:lstStyle/>
                    <a:p>
                      <a:pPr algn="l" fontAlgn="auto"/>
                      <a:r>
                        <a:rPr lang="en-US" sz="10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Revenue decreases by 10%, Expenses increases by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auto"/>
                      <a:r>
                        <a:rPr lang="en-US" sz="1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100.80%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305848"/>
                  </a:ext>
                </a:extLst>
              </a:tr>
            </a:tbl>
          </a:graphicData>
        </a:graphic>
      </p:graphicFrame>
    </p:spTree>
    <p:extLst>
      <p:ext uri="{BB962C8B-B14F-4D97-AF65-F5344CB8AC3E}">
        <p14:creationId xmlns:p14="http://schemas.microsoft.com/office/powerpoint/2010/main" val="37212470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2977</Words>
  <Application>Microsoft Office PowerPoint</Application>
  <PresentationFormat>Widescreen</PresentationFormat>
  <Paragraphs>594</Paragraphs>
  <Slides>10</Slides>
  <Notes>9</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Adobe Gothic Std B</vt:lpstr>
      <vt:lpstr>Aref Ruqaa</vt:lpstr>
      <vt:lpstr>Arial</vt:lpstr>
      <vt:lpstr>Calibri</vt:lpstr>
      <vt:lpstr>Calibri Light</vt:lpstr>
      <vt:lpstr>Source Sans Pro</vt:lpstr>
      <vt:lpstr>Verdana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Saxena</dc:creator>
  <cp:lastModifiedBy>Hardik Malhotra</cp:lastModifiedBy>
  <cp:revision>210</cp:revision>
  <dcterms:created xsi:type="dcterms:W3CDTF">2020-03-04T08:35:37Z</dcterms:created>
  <dcterms:modified xsi:type="dcterms:W3CDTF">2022-01-24T10:42:21Z</dcterms:modified>
</cp:coreProperties>
</file>