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 id="2147483710" r:id="rId2"/>
  </p:sldMasterIdLst>
  <p:notesMasterIdLst>
    <p:notesMasterId r:id="rId13"/>
  </p:notesMasterIdLst>
  <p:sldIdLst>
    <p:sldId id="3438" r:id="rId3"/>
    <p:sldId id="3439" r:id="rId4"/>
    <p:sldId id="3309" r:id="rId5"/>
    <p:sldId id="3289" r:id="rId6"/>
    <p:sldId id="3602" r:id="rId7"/>
    <p:sldId id="3603" r:id="rId8"/>
    <p:sldId id="3653" r:id="rId9"/>
    <p:sldId id="3601" r:id="rId10"/>
    <p:sldId id="3654" r:id="rId11"/>
    <p:sldId id="365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21" userDrawn="1">
          <p15:clr>
            <a:srgbClr val="A4A3A4"/>
          </p15:clr>
        </p15:guide>
        <p15:guide id="3" pos="7605" userDrawn="1">
          <p15:clr>
            <a:srgbClr val="A4A3A4"/>
          </p15:clr>
        </p15:guide>
        <p15:guide id="5" orient="horz" pos="4156" userDrawn="1">
          <p15:clr>
            <a:srgbClr val="A4A3A4"/>
          </p15:clr>
        </p15:guide>
        <p15:guide id="6" orient="horz" pos="5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3E"/>
    <a:srgbClr val="E2F0D9"/>
    <a:srgbClr val="007996"/>
    <a:srgbClr val="1F4E79"/>
    <a:srgbClr val="F37320"/>
    <a:srgbClr val="F68F1D"/>
    <a:srgbClr val="548235"/>
    <a:srgbClr val="203864"/>
    <a:srgbClr val="01535E"/>
    <a:srgbClr val="84D7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249" autoAdjust="0"/>
  </p:normalViewPr>
  <p:slideViewPr>
    <p:cSldViewPr snapToGrid="0">
      <p:cViewPr varScale="1">
        <p:scale>
          <a:sx n="66" d="100"/>
          <a:sy n="66" d="100"/>
        </p:scale>
        <p:origin x="774" y="48"/>
      </p:cViewPr>
      <p:guideLst>
        <p:guide pos="121"/>
        <p:guide pos="7605"/>
        <p:guide orient="horz" pos="4156"/>
        <p:guide orient="horz" pos="50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1"/>
        <c:ser>
          <c:idx val="0"/>
          <c:order val="0"/>
          <c:tx>
            <c:strRef>
              <c:f>Sheet1!$B$1</c:f>
              <c:strCache>
                <c:ptCount val="1"/>
                <c:pt idx="0">
                  <c:v>Series 1</c:v>
                </c:pt>
              </c:strCache>
            </c:strRef>
          </c:tx>
          <c:spPr>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invertIfNegative val="0"/>
          <c:dPt>
            <c:idx val="0"/>
            <c:invertIfNegative val="0"/>
            <c:bubble3D val="0"/>
            <c:spPr>
              <a:solidFill>
                <a:schemeClr val="accent1"/>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1-5C27-4050-934F-C86C3C000067}"/>
              </c:ext>
            </c:extLst>
          </c:dPt>
          <c:dPt>
            <c:idx val="1"/>
            <c:invertIfNegative val="0"/>
            <c:bubble3D val="0"/>
            <c:spPr>
              <a:solidFill>
                <a:schemeClr val="accent2"/>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3-5C27-4050-934F-C86C3C000067}"/>
              </c:ext>
            </c:extLst>
          </c:dPt>
          <c:dPt>
            <c:idx val="2"/>
            <c:invertIfNegative val="0"/>
            <c:bubble3D val="0"/>
            <c:spPr>
              <a:solidFill>
                <a:schemeClr val="accent3"/>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5-5C27-4050-934F-C86C3C000067}"/>
              </c:ext>
            </c:extLst>
          </c:dPt>
          <c:dPt>
            <c:idx val="3"/>
            <c:invertIfNegative val="0"/>
            <c:bubble3D val="0"/>
            <c:spPr>
              <a:solidFill>
                <a:schemeClr val="accent4"/>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7-5C27-4050-934F-C86C3C000067}"/>
              </c:ext>
            </c:extLst>
          </c:dPt>
          <c:dPt>
            <c:idx val="4"/>
            <c:invertIfNegative val="0"/>
            <c:bubble3D val="0"/>
            <c:spPr>
              <a:solidFill>
                <a:schemeClr val="accent5"/>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9-5C27-4050-934F-C86C3C000067}"/>
              </c:ext>
            </c:extLst>
          </c:dPt>
          <c:dPt>
            <c:idx val="5"/>
            <c:invertIfNegative val="0"/>
            <c:bubble3D val="0"/>
            <c:spPr>
              <a:solidFill>
                <a:schemeClr val="accent6"/>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B-5C27-4050-934F-C86C3C000067}"/>
              </c:ext>
            </c:extLst>
          </c:dPt>
          <c:cat>
            <c:strRef>
              <c:f>Sheet1!$A$2:$A$7</c:f>
              <c:strCache>
                <c:ptCount val="6"/>
                <c:pt idx="0">
                  <c:v>Operating Revenue</c:v>
                </c:pt>
                <c:pt idx="1">
                  <c:v>Working Capital Change</c:v>
                </c:pt>
                <c:pt idx="2">
                  <c:v>Gross Profit</c:v>
                </c:pt>
                <c:pt idx="3">
                  <c:v>Total Operating Cost</c:v>
                </c:pt>
                <c:pt idx="4">
                  <c:v>Gross Margin</c:v>
                </c:pt>
                <c:pt idx="5">
                  <c:v>Net Cash Flow</c:v>
                </c:pt>
              </c:strCache>
            </c:strRef>
          </c:cat>
          <c:val>
            <c:numRef>
              <c:f>Sheet1!$B$2:$B$7</c:f>
              <c:numCache>
                <c:formatCode>General</c:formatCode>
                <c:ptCount val="6"/>
                <c:pt idx="0">
                  <c:v>76047.308823529413</c:v>
                </c:pt>
                <c:pt idx="1">
                  <c:v>57941.735294117643</c:v>
                </c:pt>
                <c:pt idx="2">
                  <c:v>39836.161764705874</c:v>
                </c:pt>
                <c:pt idx="3">
                  <c:v>21730.588235294112</c:v>
                </c:pt>
                <c:pt idx="4">
                  <c:v>3625.0147058823495</c:v>
                </c:pt>
                <c:pt idx="5">
                  <c:v>14480.5588235294</c:v>
                </c:pt>
              </c:numCache>
            </c:numRef>
          </c:val>
          <c:extLst>
            <c:ext xmlns:c16="http://schemas.microsoft.com/office/drawing/2014/chart" uri="{C3380CC4-5D6E-409C-BE32-E72D297353CC}">
              <c16:uniqueId val="{0000000C-5C27-4050-934F-C86C3C000067}"/>
            </c:ext>
          </c:extLst>
        </c:ser>
        <c:dLbls>
          <c:showLegendKey val="0"/>
          <c:showVal val="0"/>
          <c:showCatName val="0"/>
          <c:showSerName val="0"/>
          <c:showPercent val="0"/>
          <c:showBubbleSize val="0"/>
        </c:dLbls>
        <c:gapWidth val="182"/>
        <c:axId val="1053624240"/>
        <c:axId val="1053612592"/>
      </c:barChart>
      <c:catAx>
        <c:axId val="1053624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3612592"/>
        <c:crosses val="autoZero"/>
        <c:auto val="0"/>
        <c:lblAlgn val="ctr"/>
        <c:lblOffset val="100"/>
        <c:noMultiLvlLbl val="0"/>
      </c:catAx>
      <c:valAx>
        <c:axId val="1053612592"/>
        <c:scaling>
          <c:orientation val="minMax"/>
        </c:scaling>
        <c:delete val="1"/>
        <c:axPos val="b"/>
        <c:numFmt formatCode="General" sourceLinked="1"/>
        <c:majorTickMark val="none"/>
        <c:minorTickMark val="none"/>
        <c:tickLblPos val="nextTo"/>
        <c:crossAx val="1053624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Annual</a:t>
            </a:r>
            <a:r>
              <a:rPr lang="en-US" b="1" baseline="0" dirty="0"/>
              <a:t> COP</a:t>
            </a:r>
            <a:endParaRPr lang="en-US" b="1" dirty="0"/>
          </a:p>
        </c:rich>
      </c:tx>
      <c:layout>
        <c:manualLayout>
          <c:xMode val="edge"/>
          <c:yMode val="edge"/>
          <c:x val="7.4706013792040671E-2"/>
          <c:y val="4.113569384960799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248580344415767"/>
          <c:y val="8.8873740358075162E-4"/>
          <c:w val="0.5925703622212356"/>
          <c:h val="0.99911116178874637"/>
        </c:manualLayout>
      </c:layout>
      <c:pieChart>
        <c:varyColors val="1"/>
        <c:ser>
          <c:idx val="0"/>
          <c:order val="0"/>
          <c:tx>
            <c:strRef>
              <c:f>Sheet1!$B$1</c:f>
              <c:strCache>
                <c:ptCount val="1"/>
                <c:pt idx="0">
                  <c:v>Sales</c:v>
                </c:pt>
              </c:strCache>
            </c:strRef>
          </c:tx>
          <c:explosion val="13"/>
          <c:dPt>
            <c:idx val="0"/>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1-E8A8-469D-90F5-81B9D5A906DB}"/>
              </c:ext>
            </c:extLst>
          </c:dPt>
          <c:dPt>
            <c:idx val="1"/>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3-E8A8-469D-90F5-81B9D5A906DB}"/>
              </c:ext>
            </c:extLst>
          </c:dPt>
          <c:dLbls>
            <c:dLbl>
              <c:idx val="0"/>
              <c:layout>
                <c:manualLayout>
                  <c:x val="0.17220480024656162"/>
                  <c:y val="0.1926845337924612"/>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8A8-469D-90F5-81B9D5A906DB}"/>
                </c:ext>
              </c:extLst>
            </c:dLbl>
            <c:dLbl>
              <c:idx val="1"/>
              <c:layout>
                <c:manualLayout>
                  <c:x val="-0.13308163501175022"/>
                  <c:y val="-5.3940095701197413E-2"/>
                </c:manualLayout>
              </c:layout>
              <c:spPr>
                <a:no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E8A8-469D-90F5-81B9D5A906DB}"/>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Total Fixed Cost</c:v>
                </c:pt>
                <c:pt idx="1">
                  <c:v>Total Variable Cost</c:v>
                </c:pt>
              </c:strCache>
            </c:strRef>
          </c:cat>
          <c:val>
            <c:numRef>
              <c:f>Sheet1!$B$2:$B$3</c:f>
              <c:numCache>
                <c:formatCode>General</c:formatCode>
                <c:ptCount val="2"/>
                <c:pt idx="0">
                  <c:v>520.34</c:v>
                </c:pt>
                <c:pt idx="1">
                  <c:v>3752.78</c:v>
                </c:pt>
              </c:numCache>
            </c:numRef>
          </c:val>
          <c:extLst>
            <c:ext xmlns:c16="http://schemas.microsoft.com/office/drawing/2014/chart" uri="{C3380CC4-5D6E-409C-BE32-E72D297353CC}">
              <c16:uniqueId val="{00000004-E8A8-469D-90F5-81B9D5A906DB}"/>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909713113468779"/>
          <c:y val="0.12943736179980414"/>
          <c:w val="0.62764430571467045"/>
          <c:h val="0.76794109957504131"/>
        </c:manualLayout>
      </c:layout>
      <c:barChart>
        <c:barDir val="bar"/>
        <c:grouping val="clustered"/>
        <c:varyColors val="1"/>
        <c:ser>
          <c:idx val="0"/>
          <c:order val="0"/>
          <c:spPr>
            <a:scene3d>
              <a:camera prst="orthographicFront"/>
              <a:lightRig rig="threePt" dir="t"/>
            </a:scene3d>
            <a:sp3d prstMaterial="dkEdge">
              <a:bevelT w="114300" prst="hardEdge"/>
            </a:sp3d>
          </c:spPr>
          <c:invertIfNegative val="0"/>
          <c:dPt>
            <c:idx val="0"/>
            <c:invertIfNegative val="0"/>
            <c:bubble3D val="0"/>
            <c:spPr>
              <a:solidFill>
                <a:schemeClr val="accent1"/>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1-B2E1-4FE0-B938-8526BBC8FF32}"/>
              </c:ext>
            </c:extLst>
          </c:dPt>
          <c:dPt>
            <c:idx val="1"/>
            <c:invertIfNegative val="0"/>
            <c:bubble3D val="0"/>
            <c:spPr>
              <a:solidFill>
                <a:schemeClr val="accent2"/>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3-B2E1-4FE0-B938-8526BBC8FF32}"/>
              </c:ext>
            </c:extLst>
          </c:dPt>
          <c:dPt>
            <c:idx val="2"/>
            <c:invertIfNegative val="0"/>
            <c:bubble3D val="0"/>
            <c:spPr>
              <a:solidFill>
                <a:schemeClr val="accent3"/>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5-B2E1-4FE0-B938-8526BBC8FF32}"/>
              </c:ext>
            </c:extLst>
          </c:dPt>
          <c:dPt>
            <c:idx val="3"/>
            <c:invertIfNegative val="0"/>
            <c:bubble3D val="0"/>
            <c:spPr>
              <a:solidFill>
                <a:schemeClr val="accent4"/>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7-B2E1-4FE0-B938-8526BBC8FF32}"/>
              </c:ext>
            </c:extLst>
          </c:dPt>
          <c:dPt>
            <c:idx val="4"/>
            <c:invertIfNegative val="0"/>
            <c:bubble3D val="0"/>
            <c:spPr>
              <a:solidFill>
                <a:schemeClr val="accent5"/>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9-B2E1-4FE0-B938-8526BBC8FF32}"/>
              </c:ext>
            </c:extLst>
          </c:dPt>
          <c:dPt>
            <c:idx val="5"/>
            <c:invertIfNegative val="0"/>
            <c:bubble3D val="0"/>
            <c:spPr>
              <a:solidFill>
                <a:schemeClr val="accent6"/>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B-B2E1-4FE0-B938-8526BBC8FF32}"/>
              </c:ext>
            </c:extLst>
          </c:dPt>
          <c:dPt>
            <c:idx val="6"/>
            <c:invertIfNegative val="0"/>
            <c:bubble3D val="0"/>
            <c:spPr>
              <a:solidFill>
                <a:schemeClr val="accent1">
                  <a:lumMod val="60000"/>
                </a:schemeClr>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D-B2E1-4FE0-B938-8526BBC8FF32}"/>
              </c:ext>
            </c:extLst>
          </c:dPt>
          <c:cat>
            <c:strRef>
              <c:f>Sheet1!$A$2:$A$8</c:f>
              <c:strCache>
                <c:ptCount val="7"/>
                <c:pt idx="0">
                  <c:v>Total Production Cost</c:v>
                </c:pt>
                <c:pt idx="1">
                  <c:v>Manufacturig Cost</c:v>
                </c:pt>
                <c:pt idx="2">
                  <c:v>Selling Overheads</c:v>
                </c:pt>
                <c:pt idx="3">
                  <c:v>Fixed Overheads</c:v>
                </c:pt>
                <c:pt idx="4">
                  <c:v>Variable Overheads</c:v>
                </c:pt>
                <c:pt idx="5">
                  <c:v>Labour</c:v>
                </c:pt>
                <c:pt idx="6">
                  <c:v>Raw Materials</c:v>
                </c:pt>
              </c:strCache>
            </c:strRef>
          </c:cat>
          <c:val>
            <c:numRef>
              <c:f>Sheet1!$B$2:$B$8</c:f>
              <c:numCache>
                <c:formatCode>General</c:formatCode>
                <c:ptCount val="7"/>
                <c:pt idx="0">
                  <c:v>76047.308823529413</c:v>
                </c:pt>
                <c:pt idx="1">
                  <c:v>57941.735294117643</c:v>
                </c:pt>
                <c:pt idx="2">
                  <c:v>39836.161764705874</c:v>
                </c:pt>
                <c:pt idx="3">
                  <c:v>21730.588235294112</c:v>
                </c:pt>
                <c:pt idx="4">
                  <c:v>3625.0147058823495</c:v>
                </c:pt>
                <c:pt idx="5">
                  <c:v>3625.0147058823495</c:v>
                </c:pt>
                <c:pt idx="6">
                  <c:v>14480.5588235294</c:v>
                </c:pt>
              </c:numCache>
            </c:numRef>
          </c:val>
          <c:extLst>
            <c:ext xmlns:c16="http://schemas.microsoft.com/office/drawing/2014/chart" uri="{C3380CC4-5D6E-409C-BE32-E72D297353CC}">
              <c16:uniqueId val="{0000000E-B2E1-4FE0-B938-8526BBC8FF32}"/>
            </c:ext>
          </c:extLst>
        </c:ser>
        <c:dLbls>
          <c:showLegendKey val="0"/>
          <c:showVal val="0"/>
          <c:showCatName val="0"/>
          <c:showSerName val="0"/>
          <c:showPercent val="0"/>
          <c:showBubbleSize val="0"/>
        </c:dLbls>
        <c:gapWidth val="182"/>
        <c:axId val="1053624240"/>
        <c:axId val="1053612592"/>
      </c:barChart>
      <c:catAx>
        <c:axId val="1053624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3612592"/>
        <c:crosses val="autoZero"/>
        <c:auto val="0"/>
        <c:lblAlgn val="ctr"/>
        <c:lblOffset val="100"/>
        <c:noMultiLvlLbl val="0"/>
      </c:catAx>
      <c:valAx>
        <c:axId val="1053612592"/>
        <c:scaling>
          <c:orientation val="minMax"/>
        </c:scaling>
        <c:delete val="1"/>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400" b="1" dirty="0" err="1">
                    <a:latin typeface="Aharoni" panose="02010803020104030203" pitchFamily="2" charset="-79"/>
                    <a:cs typeface="Aharoni" panose="02010803020104030203" pitchFamily="2" charset="-79"/>
                  </a:rPr>
                  <a:t>Opex</a:t>
                </a:r>
                <a:endParaRPr lang="en-IN" sz="2400" b="1" dirty="0">
                  <a:latin typeface="Aharoni" panose="02010803020104030203" pitchFamily="2" charset="-79"/>
                  <a:cs typeface="Aharoni" panose="02010803020104030203" pitchFamily="2" charset="-79"/>
                </a:endParaRPr>
              </a:p>
            </c:rich>
          </c:tx>
          <c:layout>
            <c:manualLayout>
              <c:xMode val="edge"/>
              <c:yMode val="edge"/>
              <c:x val="0.6271775685762303"/>
              <c:y val="2.6402374186211039E-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053624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Aharoni" panose="02010803020104030203" pitchFamily="2" charset="-79"/>
                <a:cs typeface="Aharoni" panose="02010803020104030203" pitchFamily="2" charset="-79"/>
              </a:rPr>
              <a:t>Capex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0.34369622762966234"/>
          <c:y val="0.17267996978299058"/>
          <c:w val="0.65495314453600506"/>
          <c:h val="0.66712029804226358"/>
        </c:manualLayout>
      </c:layout>
      <c:bar3DChart>
        <c:barDir val="col"/>
        <c:grouping val="clustered"/>
        <c:varyColors val="1"/>
        <c:ser>
          <c:idx val="0"/>
          <c:order val="0"/>
          <c:tx>
            <c:strRef>
              <c:f>Sheet1!$B$1</c:f>
              <c:strCache>
                <c:ptCount val="1"/>
                <c:pt idx="0">
                  <c:v>Series 1</c:v>
                </c:pt>
              </c:strCache>
            </c:strRef>
          </c:tx>
          <c:invertIfNegative val="0"/>
          <c:dPt>
            <c:idx val="0"/>
            <c:invertIfNegative val="0"/>
            <c:bubble3D val="0"/>
            <c:spPr>
              <a:solidFill>
                <a:schemeClr val="accent1"/>
              </a:solidFill>
              <a:ln>
                <a:noFill/>
              </a:ln>
              <a:effectLst/>
              <a:sp3d/>
            </c:spPr>
            <c:extLst>
              <c:ext xmlns:c16="http://schemas.microsoft.com/office/drawing/2014/chart" uri="{C3380CC4-5D6E-409C-BE32-E72D297353CC}">
                <c16:uniqueId val="{00000001-F309-45BA-8024-17637980ABD1}"/>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3-F309-45BA-8024-17637980ABD1}"/>
              </c:ext>
            </c:extLst>
          </c:dPt>
          <c:dPt>
            <c:idx val="2"/>
            <c:invertIfNegative val="0"/>
            <c:bubble3D val="0"/>
            <c:spPr>
              <a:solidFill>
                <a:schemeClr val="accent3"/>
              </a:solidFill>
              <a:ln>
                <a:noFill/>
              </a:ln>
              <a:effectLst/>
              <a:sp3d/>
            </c:spPr>
            <c:extLst>
              <c:ext xmlns:c16="http://schemas.microsoft.com/office/drawing/2014/chart" uri="{C3380CC4-5D6E-409C-BE32-E72D297353CC}">
                <c16:uniqueId val="{00000005-F309-45BA-8024-17637980ABD1}"/>
              </c:ext>
            </c:extLst>
          </c:dPt>
          <c:dPt>
            <c:idx val="3"/>
            <c:invertIfNegative val="0"/>
            <c:bubble3D val="0"/>
            <c:spPr>
              <a:solidFill>
                <a:schemeClr val="accent4"/>
              </a:solidFill>
              <a:ln>
                <a:noFill/>
              </a:ln>
              <a:effectLst/>
              <a:sp3d/>
            </c:spPr>
            <c:extLst>
              <c:ext xmlns:c16="http://schemas.microsoft.com/office/drawing/2014/chart" uri="{C3380CC4-5D6E-409C-BE32-E72D297353CC}">
                <c16:uniqueId val="{00000007-F309-45BA-8024-17637980ABD1}"/>
              </c:ext>
            </c:extLst>
          </c:dPt>
          <c:dPt>
            <c:idx val="4"/>
            <c:invertIfNegative val="0"/>
            <c:bubble3D val="0"/>
            <c:spPr>
              <a:solidFill>
                <a:schemeClr val="accent5"/>
              </a:solidFill>
              <a:ln>
                <a:noFill/>
              </a:ln>
              <a:effectLst/>
              <a:sp3d/>
            </c:spPr>
            <c:extLst>
              <c:ext xmlns:c16="http://schemas.microsoft.com/office/drawing/2014/chart" uri="{C3380CC4-5D6E-409C-BE32-E72D297353CC}">
                <c16:uniqueId val="{00000009-F309-45BA-8024-17637980ABD1}"/>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Total Direct Plant Cost</c:v>
                </c:pt>
                <c:pt idx="1">
                  <c:v>Total Indirect Plant Cost</c:v>
                </c:pt>
                <c:pt idx="2">
                  <c:v>Total Fixed-Investment</c:v>
                </c:pt>
                <c:pt idx="3">
                  <c:v>Working Capital</c:v>
                </c:pt>
                <c:pt idx="4">
                  <c:v>Total Capital Investment</c:v>
                </c:pt>
              </c:strCache>
            </c:strRef>
          </c:cat>
          <c:val>
            <c:numRef>
              <c:f>Sheet1!$B$2:$B$6</c:f>
              <c:numCache>
                <c:formatCode>General</c:formatCode>
                <c:ptCount val="5"/>
                <c:pt idx="0">
                  <c:v>132321</c:v>
                </c:pt>
                <c:pt idx="1">
                  <c:v>23212</c:v>
                </c:pt>
                <c:pt idx="2">
                  <c:v>32312</c:v>
                </c:pt>
                <c:pt idx="3">
                  <c:v>41312</c:v>
                </c:pt>
                <c:pt idx="4">
                  <c:v>231321</c:v>
                </c:pt>
              </c:numCache>
            </c:numRef>
          </c:val>
          <c:extLst>
            <c:ext xmlns:c16="http://schemas.microsoft.com/office/drawing/2014/chart" uri="{C3380CC4-5D6E-409C-BE32-E72D297353CC}">
              <c16:uniqueId val="{0000000A-F309-45BA-8024-17637980ABD1}"/>
            </c:ext>
          </c:extLst>
        </c:ser>
        <c:dLbls>
          <c:showLegendKey val="0"/>
          <c:showVal val="0"/>
          <c:showCatName val="0"/>
          <c:showSerName val="0"/>
          <c:showPercent val="0"/>
          <c:showBubbleSize val="0"/>
        </c:dLbls>
        <c:gapWidth val="150"/>
        <c:shape val="box"/>
        <c:axId val="1052180256"/>
        <c:axId val="1052178592"/>
        <c:axId val="0"/>
      </c:bar3DChart>
      <c:catAx>
        <c:axId val="1052180256"/>
        <c:scaling>
          <c:orientation val="minMax"/>
        </c:scaling>
        <c:delete val="1"/>
        <c:axPos val="b"/>
        <c:numFmt formatCode="General" sourceLinked="1"/>
        <c:majorTickMark val="out"/>
        <c:minorTickMark val="none"/>
        <c:tickLblPos val="nextTo"/>
        <c:crossAx val="1052178592"/>
        <c:crosses val="autoZero"/>
        <c:auto val="1"/>
        <c:lblAlgn val="ctr"/>
        <c:lblOffset val="100"/>
        <c:noMultiLvlLbl val="0"/>
      </c:catAx>
      <c:valAx>
        <c:axId val="1052178592"/>
        <c:scaling>
          <c:orientation val="minMax"/>
        </c:scaling>
        <c:delete val="1"/>
        <c:axPos val="l"/>
        <c:numFmt formatCode="General" sourceLinked="1"/>
        <c:majorTickMark val="out"/>
        <c:minorTickMark val="none"/>
        <c:tickLblPos val="nextTo"/>
        <c:crossAx val="1052180256"/>
        <c:crosses val="autoZero"/>
        <c:crossBetween val="between"/>
      </c:valAx>
      <c:spPr>
        <a:noFill/>
        <a:ln>
          <a:noFill/>
        </a:ln>
        <a:effectLst/>
      </c:spPr>
    </c:plotArea>
    <c:legend>
      <c:legendPos val="r"/>
      <c:layout>
        <c:manualLayout>
          <c:xMode val="edge"/>
          <c:yMode val="edge"/>
          <c:x val="4.2061857052665463E-2"/>
          <c:y val="0.19287852488106286"/>
          <c:w val="0.28649274163265809"/>
          <c:h val="0.71524983452398128"/>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96FE3-AA56-4B01-9055-012104364F7E}" type="datetimeFigureOut">
              <a:rPr lang="en-IN" smtClean="0"/>
              <a:t>24-01-2022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96202-95DC-4487-AE40-96D236A2664E}" type="slidenum">
              <a:rPr lang="en-IN" smtClean="0"/>
              <a:t>‹#›</a:t>
            </a:fld>
            <a:endParaRPr lang="en-IN"/>
          </a:p>
        </p:txBody>
      </p:sp>
    </p:spTree>
    <p:extLst>
      <p:ext uri="{BB962C8B-B14F-4D97-AF65-F5344CB8AC3E}">
        <p14:creationId xmlns:p14="http://schemas.microsoft.com/office/powerpoint/2010/main" val="183919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12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73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501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25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90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099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994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736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818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46752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30962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58803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Content writing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3800ED1-9C47-48BB-9735-825FEF77D2ED}"/>
              </a:ext>
            </a:extLst>
          </p:cNvPr>
          <p:cNvSpPr/>
          <p:nvPr userDrawn="1"/>
        </p:nvSpPr>
        <p:spPr>
          <a:xfrm>
            <a:off x="0" y="6680044"/>
            <a:ext cx="12192000" cy="177956"/>
          </a:xfrm>
          <a:prstGeom prst="rect">
            <a:avLst/>
          </a:prstGeom>
          <a:solidFill>
            <a:srgbClr val="071C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5" name="Footer Placeholder 6">
            <a:extLst>
              <a:ext uri="{FF2B5EF4-FFF2-40B4-BE49-F238E27FC236}">
                <a16:creationId xmlns:a16="http://schemas.microsoft.com/office/drawing/2014/main" id="{5D40A819-0A27-46D2-9CE4-EDE7BEA02E38}"/>
              </a:ext>
            </a:extLst>
          </p:cNvPr>
          <p:cNvSpPr txBox="1">
            <a:spLocks/>
          </p:cNvSpPr>
          <p:nvPr userDrawn="1"/>
        </p:nvSpPr>
        <p:spPr>
          <a:xfrm>
            <a:off x="2" y="6701689"/>
            <a:ext cx="1424897"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chemeClr val="bg1"/>
                </a:solidFill>
              </a:rPr>
              <a:t>© TechSci Research</a:t>
            </a:r>
          </a:p>
        </p:txBody>
      </p:sp>
      <p:sp>
        <p:nvSpPr>
          <p:cNvPr id="6" name="Slide Number Placeholder 7">
            <a:extLst>
              <a:ext uri="{FF2B5EF4-FFF2-40B4-BE49-F238E27FC236}">
                <a16:creationId xmlns:a16="http://schemas.microsoft.com/office/drawing/2014/main" id="{C49F43AD-B4E0-4FA6-9F76-0D300FA52BA5}"/>
              </a:ext>
            </a:extLst>
          </p:cNvPr>
          <p:cNvSpPr txBox="1">
            <a:spLocks/>
          </p:cNvSpPr>
          <p:nvPr userDrawn="1"/>
        </p:nvSpPr>
        <p:spPr>
          <a:xfrm>
            <a:off x="11598131" y="6588297"/>
            <a:ext cx="593871"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chemeClr val="bg1"/>
                </a:solidFill>
              </a:rPr>
              <a:pPr/>
              <a:t>‹#›</a:t>
            </a:fld>
            <a:endParaRPr lang="en-US" sz="1100" dirty="0">
              <a:solidFill>
                <a:schemeClr val="bg1"/>
              </a:solidFill>
            </a:endParaRPr>
          </a:p>
        </p:txBody>
      </p:sp>
      <p:pic>
        <p:nvPicPr>
          <p:cNvPr id="12" name="Picture 11">
            <a:extLst>
              <a:ext uri="{FF2B5EF4-FFF2-40B4-BE49-F238E27FC236}">
                <a16:creationId xmlns:a16="http://schemas.microsoft.com/office/drawing/2014/main" id="{83975FAE-0726-41CA-9DDF-6B43CDAABF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887224" cy="711198"/>
          </a:xfrm>
          <a:prstGeom prst="rect">
            <a:avLst/>
          </a:prstGeom>
        </p:spPr>
      </p:pic>
      <p:pic>
        <p:nvPicPr>
          <p:cNvPr id="16" name="Picture 15">
            <a:extLst>
              <a:ext uri="{FF2B5EF4-FFF2-40B4-BE49-F238E27FC236}">
                <a16:creationId xmlns:a16="http://schemas.microsoft.com/office/drawing/2014/main" id="{6A32720D-3671-423A-8DA7-443826419D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13611" y="76660"/>
            <a:ext cx="2112710" cy="497109"/>
          </a:xfrm>
          <a:prstGeom prst="rect">
            <a:avLst/>
          </a:prstGeom>
        </p:spPr>
      </p:pic>
    </p:spTree>
    <p:extLst>
      <p:ext uri="{BB962C8B-B14F-4D97-AF65-F5344CB8AC3E}">
        <p14:creationId xmlns:p14="http://schemas.microsoft.com/office/powerpoint/2010/main" val="223755821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8ACD-EA37-46DA-92CF-D56A9104CB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A9BCEB-A559-4759-B0A5-8760F576D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A4DD86-971F-4D4D-9C02-313DC8121103}"/>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9D2BD609-DA96-461F-B1B0-D86D3ECCE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DF091-FF66-4EFA-9517-408081637556}"/>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4191811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01CF-F45A-437F-9F40-628E7612A4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1AB98-4A58-4CB9-B68C-2DBE51276D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8CBB4-ADF9-4E64-92DC-DEC125C2FD3E}"/>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1A58AFF9-1B6C-4847-81CC-725EAC4E80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92DB9-B6AA-45BD-9B36-850DBB9F6881}"/>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345862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6E0D-0BEF-4215-A7C2-58AC96DD49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5FA95A-5671-484C-9657-65F661609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7E921-6C2B-4917-89DD-082D12646C30}"/>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9BC473E8-ABB6-43B5-9DE6-CD059C81A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4FB93-F5D0-414A-B423-9DE6F171894D}"/>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3233038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866C-92AA-4D71-8630-7AAE9660C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A32CE7-509D-4739-88F9-124BFD226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B4D0EA-0440-4248-A4A0-44738E887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B6D389-7A47-4210-9BB9-C641C4907D60}"/>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6" name="Footer Placeholder 5">
            <a:extLst>
              <a:ext uri="{FF2B5EF4-FFF2-40B4-BE49-F238E27FC236}">
                <a16:creationId xmlns:a16="http://schemas.microsoft.com/office/drawing/2014/main" id="{D9B77216-27A2-4E0C-9716-6B136D2B0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260DB-2D69-450A-A104-CE158D021EB7}"/>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4060619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C470-0BF1-4203-8D18-65ABCA6956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3874C0-3205-4A06-998B-B0522588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A50B4-4B24-4DE3-B213-6AF7F2E9F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EFB1B5-203B-4DB6-8039-051328E6B4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BF3AE-7876-4769-9627-1C13C0E01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1F6BC5-6125-4693-AB5A-CE788F62AC68}"/>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8" name="Footer Placeholder 7">
            <a:extLst>
              <a:ext uri="{FF2B5EF4-FFF2-40B4-BE49-F238E27FC236}">
                <a16:creationId xmlns:a16="http://schemas.microsoft.com/office/drawing/2014/main" id="{1EB71229-AE2C-4369-96F4-88D5ACF1D7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CE474D-7DBA-4A96-A24A-A384CCE8ACDF}"/>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629378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D712-DFCE-4714-B6DA-8EFCF30B3C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690AC7-27D8-4D73-963A-78F34E56287D}"/>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4" name="Footer Placeholder 3">
            <a:extLst>
              <a:ext uri="{FF2B5EF4-FFF2-40B4-BE49-F238E27FC236}">
                <a16:creationId xmlns:a16="http://schemas.microsoft.com/office/drawing/2014/main" id="{75FEBA6B-FA67-4569-94C4-88315C5CF1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7CEFF7-E08B-44ED-AE24-3EA34D2323E1}"/>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890003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A5C5F-5936-4D6E-B416-4B9E72AD7C2D}"/>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3" name="Footer Placeholder 2">
            <a:extLst>
              <a:ext uri="{FF2B5EF4-FFF2-40B4-BE49-F238E27FC236}">
                <a16:creationId xmlns:a16="http://schemas.microsoft.com/office/drawing/2014/main" id="{19DA52E8-E022-484A-A073-2F4F3D4D0A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A3EA75-4497-41AC-BF87-A732C3A3AE71}"/>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79577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487597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2DE3-DA87-4833-86EC-18B032800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95E99C-BE51-4F18-B42F-C67FF9E19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C18111-65F3-4D35-82D3-19FEC4D31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A9AD2-5451-412D-B83E-7158E4059135}"/>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6" name="Footer Placeholder 5">
            <a:extLst>
              <a:ext uri="{FF2B5EF4-FFF2-40B4-BE49-F238E27FC236}">
                <a16:creationId xmlns:a16="http://schemas.microsoft.com/office/drawing/2014/main" id="{C2287CD5-7BFE-4066-AF4E-7E6D12530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6176EC-26C5-43C6-8CC4-D35262634B61}"/>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169899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334E-15C3-4743-B64A-BD4C9B95A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21B719-AF80-4813-A2E6-C4FC9DDD0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1E01A0-DAC2-41C9-8914-6F2AA6E52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280A6-5C46-496E-BBAD-293CCFEF8617}"/>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6" name="Footer Placeholder 5">
            <a:extLst>
              <a:ext uri="{FF2B5EF4-FFF2-40B4-BE49-F238E27FC236}">
                <a16:creationId xmlns:a16="http://schemas.microsoft.com/office/drawing/2014/main" id="{309A708B-0E0E-4877-9D7E-C0B2B571B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83302-DDF0-4519-A7FE-BC50E0CE601D}"/>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158273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AAFD-278B-489F-82E2-D7768FC89C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BCDBDE-D25B-40B9-BCB3-36E8B86C4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21C53-4889-4EA8-9745-5842889A2ABD}"/>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CD4D2A5E-4311-4B1D-A20A-44FC6739DD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3A4BC-99A7-4598-B23C-8CCD46D83C72}"/>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369329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8E15E0-B48A-465C-8050-BABB5304D7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19028A-E13B-4C19-9F19-BA1983E2E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68D0B-FC34-42FD-8C55-57E82CBBC6AD}"/>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EAF36871-2226-45BB-9BA6-10AF547DA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1BB71-0CD9-45E9-B9CB-6F07F4300A56}"/>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23909309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17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6025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15627-E72A-4743-A104-57FDEA55DA1E}"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252928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15627-E72A-4743-A104-57FDEA55DA1E}"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65542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15627-E72A-4743-A104-57FDEA55DA1E}"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31851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15627-E72A-4743-A104-57FDEA55DA1E}"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42809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5627-E72A-4743-A104-57FDEA55DA1E}"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388356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5627-E72A-4743-A104-57FDEA55DA1E}"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69283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15627-E72A-4743-A104-57FDEA55DA1E}" type="datetimeFigureOut">
              <a:rPr lang="en-IN" smtClean="0"/>
              <a:t>24-01-2022</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7FADE-2A87-426E-BAD0-3CD133040138}" type="slidenum">
              <a:rPr lang="en-IN" smtClean="0"/>
              <a:t>‹#›</a:t>
            </a:fld>
            <a:endParaRPr lang="en-IN"/>
          </a:p>
        </p:txBody>
      </p:sp>
    </p:spTree>
    <p:extLst>
      <p:ext uri="{BB962C8B-B14F-4D97-AF65-F5344CB8AC3E}">
        <p14:creationId xmlns:p14="http://schemas.microsoft.com/office/powerpoint/2010/main" val="1855541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426E1-9ED0-4F71-9F76-5F7B105B0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4A27FE-FCA8-461E-9711-C76A6E9A2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A658D-D40C-4BAD-B8F2-65B4EF2F2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CB34F102-612F-489B-85D7-AE80B540D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F9A34B-06E6-4978-9E14-7D8BA4B40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F1DDC-8FDF-4F35-98E0-6208E3456546}" type="slidenum">
              <a:rPr lang="en-IN" smtClean="0"/>
              <a:t>‹#›</a:t>
            </a:fld>
            <a:endParaRPr lang="en-IN"/>
          </a:p>
        </p:txBody>
      </p:sp>
    </p:spTree>
    <p:extLst>
      <p:ext uri="{BB962C8B-B14F-4D97-AF65-F5344CB8AC3E}">
        <p14:creationId xmlns:p14="http://schemas.microsoft.com/office/powerpoint/2010/main" val="303948434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0.png"/><Relationship Id="rId7"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chart" Target="../charts/chart1.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262C10-E023-435C-B3B2-AF062DDBE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extBox 3">
            <a:extLst>
              <a:ext uri="{FF2B5EF4-FFF2-40B4-BE49-F238E27FC236}">
                <a16:creationId xmlns:a16="http://schemas.microsoft.com/office/drawing/2014/main" id="{C1D52DC9-9006-48B8-92A4-941EE8278E21}"/>
              </a:ext>
            </a:extLst>
          </p:cNvPr>
          <p:cNvSpPr txBox="1"/>
          <p:nvPr/>
        </p:nvSpPr>
        <p:spPr>
          <a:xfrm>
            <a:off x="-1" y="1134620"/>
            <a:ext cx="7500731" cy="71955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200"/>
              </a:spcBef>
              <a:spcAft>
                <a:spcPts val="200"/>
              </a:spcAft>
              <a:buClrTx/>
              <a:buSzTx/>
              <a:buFontTx/>
              <a:buNone/>
              <a:tabLst/>
              <a:defRPr/>
            </a:pPr>
            <a:r>
              <a:rPr lang="en-US" sz="3600" b="1" dirty="0">
                <a:solidFill>
                  <a:srgbClr val="FFC000"/>
                </a:solidFill>
                <a:latin typeface="Adobe Gothic Std B" panose="020B0800000000000000" pitchFamily="34" charset="-128"/>
                <a:ea typeface="Adobe Gothic Std B" panose="020B0800000000000000" pitchFamily="34" charset="-128"/>
              </a:rPr>
              <a:t>Executive Summary</a:t>
            </a:r>
            <a:endParaRPr kumimoji="0" lang="en-US" sz="2800" b="1" i="0" u="none" strike="noStrike" kern="1200" cap="none" spc="0" normalizeH="0" baseline="0" noProof="0" dirty="0">
              <a:ln>
                <a:noFill/>
              </a:ln>
              <a:solidFill>
                <a:srgbClr val="FFC000"/>
              </a:solidFill>
              <a:effectLst/>
              <a:uLnTx/>
              <a:uFillTx/>
              <a:latin typeface="Adobe Gothic Std B" panose="020B0800000000000000" pitchFamily="34" charset="-128"/>
              <a:ea typeface="Adobe Gothic Std B" panose="020B0800000000000000" pitchFamily="34" charset="-128"/>
              <a:cs typeface="+mn-cs"/>
            </a:endParaRPr>
          </a:p>
        </p:txBody>
      </p:sp>
      <p:sp>
        <p:nvSpPr>
          <p:cNvPr id="5" name="TextBox 4">
            <a:extLst>
              <a:ext uri="{FF2B5EF4-FFF2-40B4-BE49-F238E27FC236}">
                <a16:creationId xmlns:a16="http://schemas.microsoft.com/office/drawing/2014/main" id="{131C38DF-3854-434A-8C9A-3564BF12BC2F}"/>
              </a:ext>
            </a:extLst>
          </p:cNvPr>
          <p:cNvSpPr txBox="1"/>
          <p:nvPr/>
        </p:nvSpPr>
        <p:spPr>
          <a:xfrm>
            <a:off x="-106017" y="3228945"/>
            <a:ext cx="673210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dobe Gothic Std B" panose="020B0800000000000000" pitchFamily="34" charset="-128"/>
                <a:ea typeface="Adobe Gothic Std B" panose="020B0800000000000000" pitchFamily="34" charset="-128"/>
                <a:cs typeface="+mn-cs"/>
              </a:rPr>
              <a:t>Techno Economic Feasibility Report : Epoxy Resin</a:t>
            </a:r>
          </a:p>
        </p:txBody>
      </p:sp>
      <p:sp>
        <p:nvSpPr>
          <p:cNvPr id="6" name="TextBox 5">
            <a:extLst>
              <a:ext uri="{FF2B5EF4-FFF2-40B4-BE49-F238E27FC236}">
                <a16:creationId xmlns:a16="http://schemas.microsoft.com/office/drawing/2014/main" id="{10A10BAC-4F94-42A1-BFBC-354CFF24764F}"/>
              </a:ext>
            </a:extLst>
          </p:cNvPr>
          <p:cNvSpPr txBox="1"/>
          <p:nvPr/>
        </p:nvSpPr>
        <p:spPr>
          <a:xfrm>
            <a:off x="304799" y="4096554"/>
            <a:ext cx="551290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dobe Gothic Std B" panose="020B0800000000000000" pitchFamily="34" charset="-128"/>
                <a:ea typeface="Adobe Gothic Std B" panose="020B0800000000000000" pitchFamily="34" charset="-128"/>
                <a:cs typeface="+mn-cs"/>
              </a:rPr>
              <a:t>Prepared for :</a:t>
            </a:r>
          </a:p>
        </p:txBody>
      </p:sp>
      <p:pic>
        <p:nvPicPr>
          <p:cNvPr id="7" name="Picture 6" descr="Logo, company name&#10;&#10;Description automatically generated">
            <a:extLst>
              <a:ext uri="{FF2B5EF4-FFF2-40B4-BE49-F238E27FC236}">
                <a16:creationId xmlns:a16="http://schemas.microsoft.com/office/drawing/2014/main" id="{12B5EE4F-0192-4DEA-A96B-2902D3AA3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6" y="4665241"/>
            <a:ext cx="2517914" cy="750273"/>
          </a:xfrm>
          <a:prstGeom prst="rect">
            <a:avLst/>
          </a:prstGeom>
        </p:spPr>
      </p:pic>
    </p:spTree>
    <p:extLst>
      <p:ext uri="{BB962C8B-B14F-4D97-AF65-F5344CB8AC3E}">
        <p14:creationId xmlns:p14="http://schemas.microsoft.com/office/powerpoint/2010/main" val="100628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92088" y="254678"/>
            <a:ext cx="8801317" cy="340525"/>
          </a:xfrm>
        </p:spPr>
        <p:txBody>
          <a:bodyPr>
            <a:normAutofit/>
          </a:bodyPr>
          <a:lstStyle/>
          <a:p>
            <a:pPr marL="0" indent="0" defTabSz="685783">
              <a:lnSpc>
                <a:spcPct val="100000"/>
              </a:lnSpc>
              <a:spcBef>
                <a:spcPts val="751"/>
              </a:spcBef>
              <a:buNone/>
            </a:pPr>
            <a:r>
              <a:rPr lang="en-IN" sz="1300" b="1" dirty="0">
                <a:solidFill>
                  <a:schemeClr val="bg1"/>
                </a:solidFill>
                <a:latin typeface="Arial" panose="020B0604020202020204" pitchFamily="34" charset="0"/>
                <a:cs typeface="Arial" panose="020B0604020202020204" pitchFamily="34" charset="0"/>
              </a:rPr>
              <a:t>Technology Review </a:t>
            </a:r>
          </a:p>
        </p:txBody>
      </p:sp>
      <p:graphicFrame>
        <p:nvGraphicFramePr>
          <p:cNvPr id="67" name="Table 67">
            <a:extLst>
              <a:ext uri="{FF2B5EF4-FFF2-40B4-BE49-F238E27FC236}">
                <a16:creationId xmlns:a16="http://schemas.microsoft.com/office/drawing/2014/main" id="{ABCE2F53-E834-4035-872C-9D7E110952E3}"/>
              </a:ext>
            </a:extLst>
          </p:cNvPr>
          <p:cNvGraphicFramePr>
            <a:graphicFrameLocks noGrp="1"/>
          </p:cNvGraphicFramePr>
          <p:nvPr>
            <p:extLst>
              <p:ext uri="{D42A27DB-BD31-4B8C-83A1-F6EECF244321}">
                <p14:modId xmlns:p14="http://schemas.microsoft.com/office/powerpoint/2010/main" val="214727946"/>
              </p:ext>
            </p:extLst>
          </p:nvPr>
        </p:nvGraphicFramePr>
        <p:xfrm>
          <a:off x="203631" y="822880"/>
          <a:ext cx="3550604" cy="2183732"/>
        </p:xfrm>
        <a:graphic>
          <a:graphicData uri="http://schemas.openxmlformats.org/drawingml/2006/table">
            <a:tbl>
              <a:tblPr firstRow="1" bandRow="1">
                <a:tableStyleId>{5940675A-B579-460E-94D1-54222C63F5DA}</a:tableStyleId>
              </a:tblPr>
              <a:tblGrid>
                <a:gridCol w="1775302">
                  <a:extLst>
                    <a:ext uri="{9D8B030D-6E8A-4147-A177-3AD203B41FA5}">
                      <a16:colId xmlns:a16="http://schemas.microsoft.com/office/drawing/2014/main" val="2954236686"/>
                    </a:ext>
                  </a:extLst>
                </a:gridCol>
                <a:gridCol w="1775302">
                  <a:extLst>
                    <a:ext uri="{9D8B030D-6E8A-4147-A177-3AD203B41FA5}">
                      <a16:colId xmlns:a16="http://schemas.microsoft.com/office/drawing/2014/main" val="3906170449"/>
                    </a:ext>
                  </a:extLst>
                </a:gridCol>
              </a:tblGrid>
              <a:tr h="380058">
                <a:tc>
                  <a:txBody>
                    <a:bodyPr/>
                    <a:lstStyle/>
                    <a:p>
                      <a:pPr algn="ctr"/>
                      <a:r>
                        <a:rPr lang="en-IN" sz="1000" i="0" dirty="0">
                          <a:latin typeface="Verdana" panose="020B0604030504040204" pitchFamily="34" charset="0"/>
                          <a:ea typeface="Verdana" panose="020B0604030504040204" pitchFamily="34" charset="0"/>
                        </a:rPr>
                        <a:t>Technology </a:t>
                      </a:r>
                    </a:p>
                  </a:txBody>
                  <a:tcPr marL="75571" marR="75571" anchor="ctr"/>
                </a:tc>
                <a:tc>
                  <a:txBody>
                    <a:bodyPr/>
                    <a:lstStyle/>
                    <a:p>
                      <a:pPr algn="ctr"/>
                      <a:r>
                        <a:rPr lang="en-US" sz="1000" i="0" dirty="0">
                          <a:latin typeface="Verdana" panose="020B0604030504040204" pitchFamily="34" charset="0"/>
                          <a:ea typeface="Verdana" panose="020B0604030504040204" pitchFamily="34" charset="0"/>
                        </a:rPr>
                        <a:t>Open for Third Party Licensing</a:t>
                      </a: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3822250882"/>
                  </a:ext>
                </a:extLst>
              </a:tr>
              <a:tr h="255356">
                <a:tc>
                  <a:txBody>
                    <a:bodyPr/>
                    <a:lstStyle/>
                    <a:p>
                      <a:pPr algn="ctr"/>
                      <a:r>
                        <a:rPr lang="en-IN" sz="1000" i="0" dirty="0">
                          <a:latin typeface="Verdana" panose="020B0604030504040204" pitchFamily="34" charset="0"/>
                          <a:ea typeface="Verdana" panose="020B0604030504040204" pitchFamily="34" charset="0"/>
                        </a:rPr>
                        <a:t>Ciba-Geigy AG</a:t>
                      </a:r>
                    </a:p>
                  </a:txBody>
                  <a:tcPr marL="75571" marR="75571" anchor="ctr"/>
                </a:tc>
                <a:tc>
                  <a:txBody>
                    <a:bodyPr/>
                    <a:lstStyle/>
                    <a:p>
                      <a:pPr algn="ctr"/>
                      <a:endParaRPr lang="en-IN" sz="1000" i="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3374512939"/>
                  </a:ext>
                </a:extLst>
              </a:tr>
              <a:tr h="255356">
                <a:tc>
                  <a:txBody>
                    <a:bodyPr/>
                    <a:lstStyle/>
                    <a:p>
                      <a:pPr algn="ctr"/>
                      <a:r>
                        <a:rPr lang="en-IN" sz="1000" i="0" dirty="0" err="1">
                          <a:latin typeface="Verdana" panose="020B0604030504040204" pitchFamily="34" charset="0"/>
                          <a:ea typeface="Verdana" panose="020B0604030504040204" pitchFamily="34" charset="0"/>
                        </a:rPr>
                        <a:t>Tohto</a:t>
                      </a:r>
                      <a:r>
                        <a:rPr lang="en-IN" sz="1000" i="0" dirty="0">
                          <a:latin typeface="Verdana" panose="020B0604030504040204" pitchFamily="34" charset="0"/>
                          <a:ea typeface="Verdana" panose="020B0604030504040204" pitchFamily="34" charset="0"/>
                        </a:rPr>
                        <a:t> Kasei Co. Ltd.</a:t>
                      </a: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2195597233"/>
                  </a:ext>
                </a:extLst>
              </a:tr>
              <a:tr h="255356">
                <a:tc>
                  <a:txBody>
                    <a:bodyPr/>
                    <a:lstStyle/>
                    <a:p>
                      <a:pPr algn="ctr"/>
                      <a:r>
                        <a:rPr lang="en-IN" sz="1000" i="0" dirty="0" err="1">
                          <a:latin typeface="Verdana" panose="020B0604030504040204" pitchFamily="34" charset="0"/>
                          <a:ea typeface="Verdana" panose="020B0604030504040204" pitchFamily="34" charset="0"/>
                        </a:rPr>
                        <a:t>Kukdo</a:t>
                      </a:r>
                      <a:r>
                        <a:rPr lang="en-IN" sz="1000" i="0" dirty="0">
                          <a:latin typeface="Verdana" panose="020B0604030504040204" pitchFamily="34" charset="0"/>
                          <a:ea typeface="Verdana" panose="020B0604030504040204" pitchFamily="34" charset="0"/>
                        </a:rPr>
                        <a:t> Chemical Co., Ltd </a:t>
                      </a: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2107698166"/>
                  </a:ext>
                </a:extLst>
              </a:tr>
              <a:tr h="255356">
                <a:tc>
                  <a:txBody>
                    <a:bodyPr/>
                    <a:lstStyle/>
                    <a:p>
                      <a:pPr algn="ctr"/>
                      <a:r>
                        <a:rPr lang="en-IN" sz="1000" i="0" dirty="0">
                          <a:latin typeface="Verdana" panose="020B0604030504040204" pitchFamily="34" charset="0"/>
                          <a:ea typeface="Verdana" panose="020B0604030504040204" pitchFamily="34" charset="0"/>
                        </a:rPr>
                        <a:t>Olin Corporation</a:t>
                      </a: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1439168363"/>
                  </a:ext>
                </a:extLst>
              </a:tr>
              <a:tr h="255356">
                <a:tc>
                  <a:txBody>
                    <a:bodyPr/>
                    <a:lstStyle/>
                    <a:p>
                      <a:pPr algn="ctr"/>
                      <a:r>
                        <a:rPr lang="en-IN" sz="1000" i="0" dirty="0">
                          <a:latin typeface="Verdana" panose="020B0604030504040204" pitchFamily="34" charset="0"/>
                          <a:ea typeface="Verdana" panose="020B0604030504040204" pitchFamily="34" charset="0"/>
                        </a:rPr>
                        <a:t>Dow Chemicals</a:t>
                      </a: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1843881772"/>
                  </a:ext>
                </a:extLst>
              </a:tr>
              <a:tr h="255356">
                <a:tc>
                  <a:txBody>
                    <a:bodyPr/>
                    <a:lstStyle/>
                    <a:p>
                      <a:pPr algn="ctr"/>
                      <a:r>
                        <a:rPr lang="en-IN" sz="1000" i="0" dirty="0">
                          <a:latin typeface="Verdana" panose="020B0604030504040204" pitchFamily="34" charset="0"/>
                          <a:ea typeface="Verdana" panose="020B0604030504040204" pitchFamily="34" charset="0"/>
                        </a:rPr>
                        <a:t>JEIL </a:t>
                      </a: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2863860251"/>
                  </a:ext>
                </a:extLst>
              </a:tr>
              <a:tr h="255356">
                <a:tc>
                  <a:txBody>
                    <a:bodyPr/>
                    <a:lstStyle/>
                    <a:p>
                      <a:pPr algn="ctr"/>
                      <a:r>
                        <a:rPr lang="en-IN" sz="1000" i="0" dirty="0">
                          <a:latin typeface="Verdana" panose="020B0604030504040204" pitchFamily="34" charset="0"/>
                          <a:ea typeface="Verdana" panose="020B0604030504040204" pitchFamily="34" charset="0"/>
                        </a:rPr>
                        <a:t>Wuxi Bluestar </a:t>
                      </a: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1309618705"/>
                  </a:ext>
                </a:extLst>
              </a:tr>
            </a:tbl>
          </a:graphicData>
        </a:graphic>
      </p:graphicFrame>
      <p:pic>
        <p:nvPicPr>
          <p:cNvPr id="68" name="Graphic 3" descr="Badge Tick1 with solid fill">
            <a:extLst>
              <a:ext uri="{FF2B5EF4-FFF2-40B4-BE49-F238E27FC236}">
                <a16:creationId xmlns:a16="http://schemas.microsoft.com/office/drawing/2014/main" id="{D5B0766B-E213-49CE-9F9C-E04FE707AB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6859" y="1229223"/>
            <a:ext cx="193206" cy="193206"/>
          </a:xfrm>
          <a:prstGeom prst="rect">
            <a:avLst/>
          </a:prstGeom>
        </p:spPr>
      </p:pic>
      <p:pic>
        <p:nvPicPr>
          <p:cNvPr id="69" name="Graphic 3" descr="Badge Tick1 with solid fill">
            <a:extLst>
              <a:ext uri="{FF2B5EF4-FFF2-40B4-BE49-F238E27FC236}">
                <a16:creationId xmlns:a16="http://schemas.microsoft.com/office/drawing/2014/main" id="{9510B7E9-AD72-490F-8101-DF87DEA61B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0199" y="1497834"/>
            <a:ext cx="193206" cy="193206"/>
          </a:xfrm>
          <a:prstGeom prst="rect">
            <a:avLst/>
          </a:prstGeom>
        </p:spPr>
      </p:pic>
      <p:pic>
        <p:nvPicPr>
          <p:cNvPr id="72" name="Graphic 6" descr="Badge Cross with solid fill">
            <a:extLst>
              <a:ext uri="{FF2B5EF4-FFF2-40B4-BE49-F238E27FC236}">
                <a16:creationId xmlns:a16="http://schemas.microsoft.com/office/drawing/2014/main" id="{DFF8A79C-CD99-4A4D-8C8A-49A5D8D2F9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7978" y="1786580"/>
            <a:ext cx="208318" cy="193206"/>
          </a:xfrm>
          <a:prstGeom prst="rect">
            <a:avLst/>
          </a:prstGeom>
        </p:spPr>
      </p:pic>
      <p:pic>
        <p:nvPicPr>
          <p:cNvPr id="74" name="Graphic 6" descr="Badge Cross with solid fill">
            <a:extLst>
              <a:ext uri="{FF2B5EF4-FFF2-40B4-BE49-F238E27FC236}">
                <a16:creationId xmlns:a16="http://schemas.microsoft.com/office/drawing/2014/main" id="{7208A026-F01C-4305-A419-ECECE748A4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06968" y="2028693"/>
            <a:ext cx="202934" cy="183828"/>
          </a:xfrm>
          <a:prstGeom prst="rect">
            <a:avLst/>
          </a:prstGeom>
        </p:spPr>
      </p:pic>
      <p:pic>
        <p:nvPicPr>
          <p:cNvPr id="75" name="Graphic 6" descr="Badge Cross with solid fill">
            <a:extLst>
              <a:ext uri="{FF2B5EF4-FFF2-40B4-BE49-F238E27FC236}">
                <a16:creationId xmlns:a16="http://schemas.microsoft.com/office/drawing/2014/main" id="{239DF2D5-C872-42A9-839C-F234750131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2454" y="2272832"/>
            <a:ext cx="213286" cy="193206"/>
          </a:xfrm>
          <a:prstGeom prst="rect">
            <a:avLst/>
          </a:prstGeom>
        </p:spPr>
      </p:pic>
      <p:sp>
        <p:nvSpPr>
          <p:cNvPr id="77" name="Rectangle 76">
            <a:extLst>
              <a:ext uri="{FF2B5EF4-FFF2-40B4-BE49-F238E27FC236}">
                <a16:creationId xmlns:a16="http://schemas.microsoft.com/office/drawing/2014/main" id="{93F77BE9-6A3A-431B-80F1-C148C6EEA9E8}"/>
              </a:ext>
            </a:extLst>
          </p:cNvPr>
          <p:cNvSpPr/>
          <p:nvPr/>
        </p:nvSpPr>
        <p:spPr>
          <a:xfrm>
            <a:off x="3926542" y="800101"/>
            <a:ext cx="8146396" cy="219790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lgn="just">
              <a:lnSpc>
                <a:spcPct val="150000"/>
              </a:lnSpc>
              <a:buFont typeface="Arial" panose="020B0604020202020204" pitchFamily="34" charset="0"/>
              <a:buChar char="•"/>
            </a:pPr>
            <a:r>
              <a:rPr lang="en-US" sz="1000" b="1" i="1" dirty="0">
                <a:solidFill>
                  <a:schemeClr val="tx1"/>
                </a:solidFill>
                <a:effectLst/>
                <a:latin typeface="Verdana" panose="020B0604030504040204" pitchFamily="34" charset="0"/>
                <a:ea typeface="Verdana" panose="020B0604030504040204" pitchFamily="34" charset="0"/>
              </a:rPr>
              <a:t>Only two of the following licensors i.e., Ciba-Geigy AG and </a:t>
            </a:r>
            <a:r>
              <a:rPr lang="en-US" sz="1000" b="1" i="1" dirty="0" err="1">
                <a:solidFill>
                  <a:schemeClr val="tx1"/>
                </a:solidFill>
                <a:effectLst/>
                <a:latin typeface="Verdana" panose="020B0604030504040204" pitchFamily="34" charset="0"/>
                <a:ea typeface="Verdana" panose="020B0604030504040204" pitchFamily="34" charset="0"/>
              </a:rPr>
              <a:t>Tohto</a:t>
            </a:r>
            <a:r>
              <a:rPr lang="en-US" sz="1000" b="1" i="1" dirty="0">
                <a:solidFill>
                  <a:schemeClr val="tx1"/>
                </a:solidFill>
                <a:effectLst/>
                <a:latin typeface="Verdana" panose="020B0604030504040204" pitchFamily="34" charset="0"/>
                <a:ea typeface="Verdana" panose="020B0604030504040204" pitchFamily="34" charset="0"/>
              </a:rPr>
              <a:t> Kasei Co., Ltd are open to share the technologies with new entrants.</a:t>
            </a:r>
            <a:endParaRPr lang="en-IN" sz="1000" b="1" i="1" dirty="0">
              <a:solidFill>
                <a:schemeClr val="tx1"/>
              </a:solidFill>
              <a:effectLst/>
              <a:latin typeface="Verdana" panose="020B0604030504040204" pitchFamily="34" charset="0"/>
              <a:ea typeface="Verdana" panose="020B0604030504040204" pitchFamily="34" charset="0"/>
            </a:endParaRPr>
          </a:p>
          <a:p>
            <a:pPr marL="457200" indent="-228600" algn="just">
              <a:lnSpc>
                <a:spcPct val="150000"/>
              </a:lnSpc>
              <a:buFont typeface="Arial" panose="020B0604020202020204" pitchFamily="34" charset="0"/>
              <a:buChar char="•"/>
            </a:pPr>
            <a:r>
              <a:rPr lang="en-US" sz="1000" b="1" i="1" dirty="0">
                <a:solidFill>
                  <a:schemeClr val="tx1"/>
                </a:solidFill>
                <a:effectLst/>
                <a:latin typeface="Verdana" panose="020B0604030504040204" pitchFamily="34" charset="0"/>
                <a:ea typeface="Verdana" panose="020B0604030504040204" pitchFamily="34" charset="0"/>
              </a:rPr>
              <a:t>Both the technologies give favorable outcomes qualitatively &amp; quantitatively. Also, both technologies are being used in India by leading epoxy resin manufacturers like Grasim Industries and Atul Ltd. </a:t>
            </a:r>
            <a:endParaRPr lang="en-IN" sz="1000" b="1" i="1" dirty="0">
              <a:solidFill>
                <a:schemeClr val="tx1"/>
              </a:solidFill>
              <a:effectLst/>
              <a:latin typeface="Verdana" panose="020B0604030504040204" pitchFamily="34" charset="0"/>
              <a:ea typeface="Verdana" panose="020B0604030504040204" pitchFamily="34" charset="0"/>
            </a:endParaRPr>
          </a:p>
          <a:p>
            <a:pPr marL="457200" indent="-228600" algn="just">
              <a:lnSpc>
                <a:spcPct val="150000"/>
              </a:lnSpc>
              <a:buFont typeface="Arial" panose="020B0604020202020204" pitchFamily="34" charset="0"/>
              <a:buChar char="•"/>
            </a:pPr>
            <a:r>
              <a:rPr lang="en-US" sz="1000" b="1" i="1" dirty="0" err="1">
                <a:solidFill>
                  <a:schemeClr val="tx1"/>
                </a:solidFill>
                <a:effectLst/>
                <a:latin typeface="Verdana" panose="020B0604030504040204" pitchFamily="34" charset="0"/>
                <a:ea typeface="Verdana" panose="020B0604030504040204" pitchFamily="34" charset="0"/>
              </a:rPr>
              <a:t>Kukdo</a:t>
            </a:r>
            <a:r>
              <a:rPr lang="en-US" sz="1000" b="1" i="1" dirty="0">
                <a:solidFill>
                  <a:schemeClr val="tx1"/>
                </a:solidFill>
                <a:effectLst/>
                <a:latin typeface="Verdana" panose="020B0604030504040204" pitchFamily="34" charset="0"/>
                <a:ea typeface="Verdana" panose="020B0604030504040204" pitchFamily="34" charset="0"/>
              </a:rPr>
              <a:t> Chemical Co., Ltd and Olin Corporation do not share the technological process and process parameters and employ the manufacturing process in its own specific plants.</a:t>
            </a:r>
            <a:endParaRPr lang="en-IN" sz="1000" b="1" i="1" dirty="0">
              <a:solidFill>
                <a:schemeClr val="tx1"/>
              </a:solidFill>
              <a:effectLst/>
              <a:latin typeface="Verdana" panose="020B0604030504040204" pitchFamily="34" charset="0"/>
              <a:ea typeface="Verdana" panose="020B0604030504040204" pitchFamily="34" charset="0"/>
            </a:endParaRPr>
          </a:p>
          <a:p>
            <a:pPr marL="457200" indent="-228600" algn="just">
              <a:lnSpc>
                <a:spcPct val="150000"/>
              </a:lnSpc>
              <a:buFont typeface="Arial" panose="020B0604020202020204" pitchFamily="34" charset="0"/>
              <a:buChar char="•"/>
            </a:pPr>
            <a:r>
              <a:rPr lang="en-US" sz="1000" b="1" i="1" dirty="0">
                <a:solidFill>
                  <a:schemeClr val="tx1"/>
                </a:solidFill>
                <a:effectLst/>
                <a:latin typeface="Verdana" panose="020B0604030504040204" pitchFamily="34" charset="0"/>
                <a:ea typeface="Verdana" panose="020B0604030504040204" pitchFamily="34" charset="0"/>
              </a:rPr>
              <a:t>The quality of product provided by </a:t>
            </a:r>
            <a:r>
              <a:rPr lang="en-US" sz="1000" b="1" i="1" dirty="0" err="1">
                <a:solidFill>
                  <a:schemeClr val="tx1"/>
                </a:solidFill>
                <a:effectLst/>
                <a:latin typeface="Verdana" panose="020B0604030504040204" pitchFamily="34" charset="0"/>
                <a:ea typeface="Verdana" panose="020B0604030504040204" pitchFamily="34" charset="0"/>
              </a:rPr>
              <a:t>Kukdo</a:t>
            </a:r>
            <a:r>
              <a:rPr lang="en-US" sz="1000" b="1" i="1" dirty="0">
                <a:solidFill>
                  <a:schemeClr val="tx1"/>
                </a:solidFill>
                <a:effectLst/>
                <a:latin typeface="Verdana" panose="020B0604030504040204" pitchFamily="34" charset="0"/>
                <a:ea typeface="Verdana" panose="020B0604030504040204" pitchFamily="34" charset="0"/>
              </a:rPr>
              <a:t> Chemical Co., Ltd is very superior in comparison to other technology licensors and it provides crystal clear liquid epoxy resin to the clients. </a:t>
            </a:r>
            <a:endParaRPr lang="en-IN" sz="1000" b="1" i="1" dirty="0">
              <a:solidFill>
                <a:schemeClr val="tx1"/>
              </a:solidFill>
              <a:effectLst/>
              <a:latin typeface="Verdana" panose="020B0604030504040204" pitchFamily="34" charset="0"/>
              <a:ea typeface="Verdana" panose="020B0604030504040204" pitchFamily="34" charset="0"/>
            </a:endParaRPr>
          </a:p>
          <a:p>
            <a:pPr marL="457200" indent="-228600" algn="just">
              <a:lnSpc>
                <a:spcPct val="150000"/>
              </a:lnSpc>
              <a:buFont typeface="Arial" panose="020B0604020202020204" pitchFamily="34" charset="0"/>
              <a:buChar char="•"/>
            </a:pPr>
            <a:r>
              <a:rPr lang="en-US" sz="1000" b="1" i="1" dirty="0">
                <a:solidFill>
                  <a:schemeClr val="tx1"/>
                </a:solidFill>
                <a:effectLst/>
                <a:latin typeface="Verdana" panose="020B0604030504040204" pitchFamily="34" charset="0"/>
                <a:ea typeface="Verdana" panose="020B0604030504040204" pitchFamily="34" charset="0"/>
              </a:rPr>
              <a:t>Ciba- Geigy AG has low solvent requirements than the </a:t>
            </a:r>
            <a:r>
              <a:rPr lang="en-US" sz="1000" b="1" i="1" dirty="0" err="1">
                <a:solidFill>
                  <a:schemeClr val="tx1"/>
                </a:solidFill>
                <a:effectLst/>
                <a:latin typeface="Verdana" panose="020B0604030504040204" pitchFamily="34" charset="0"/>
                <a:ea typeface="Verdana" panose="020B0604030504040204" pitchFamily="34" charset="0"/>
              </a:rPr>
              <a:t>Tohto</a:t>
            </a:r>
            <a:r>
              <a:rPr lang="en-US" sz="1000" b="1" i="1" dirty="0">
                <a:solidFill>
                  <a:schemeClr val="tx1"/>
                </a:solidFill>
                <a:effectLst/>
                <a:latin typeface="Verdana" panose="020B0604030504040204" pitchFamily="34" charset="0"/>
                <a:ea typeface="Verdana" panose="020B0604030504040204" pitchFamily="34" charset="0"/>
              </a:rPr>
              <a:t> Kasai Co., Ltd. </a:t>
            </a:r>
            <a:endParaRPr lang="en-IN" sz="1000" b="1" i="1" dirty="0">
              <a:solidFill>
                <a:schemeClr val="tx1"/>
              </a:solidFill>
              <a:effectLst/>
              <a:latin typeface="Verdana" panose="020B0604030504040204" pitchFamily="34" charset="0"/>
              <a:ea typeface="Verdana" panose="020B0604030504040204" pitchFamily="34" charset="0"/>
            </a:endParaRPr>
          </a:p>
        </p:txBody>
      </p:sp>
      <p:sp>
        <p:nvSpPr>
          <p:cNvPr id="78" name="Rectangle 77">
            <a:extLst>
              <a:ext uri="{FF2B5EF4-FFF2-40B4-BE49-F238E27FC236}">
                <a16:creationId xmlns:a16="http://schemas.microsoft.com/office/drawing/2014/main" id="{B7E14CF8-8877-4C01-8A7B-474001266B42}"/>
              </a:ext>
            </a:extLst>
          </p:cNvPr>
          <p:cNvSpPr/>
          <p:nvPr/>
        </p:nvSpPr>
        <p:spPr>
          <a:xfrm>
            <a:off x="203631" y="3154302"/>
            <a:ext cx="11869307" cy="2147325"/>
          </a:xfrm>
          <a:prstGeom prst="rect">
            <a:avLst/>
          </a:prstGeom>
          <a:solidFill>
            <a:srgbClr val="002B3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228600" algn="just">
              <a:lnSpc>
                <a:spcPct val="150000"/>
              </a:lnSpc>
            </a:pPr>
            <a:r>
              <a:rPr lang="en-IN" sz="1000" b="1" i="1" dirty="0">
                <a:effectLst/>
                <a:latin typeface="Verdana" panose="020B0604030504040204" pitchFamily="34" charset="0"/>
                <a:ea typeface="Verdana" panose="020B0604030504040204" pitchFamily="34" charset="0"/>
              </a:rPr>
              <a:t>Re-engineering Epoxy’s Hardening Component-</a:t>
            </a:r>
          </a:p>
          <a:p>
            <a:pPr marL="228600" algn="just">
              <a:lnSpc>
                <a:spcPct val="150000"/>
              </a:lnSpc>
            </a:pPr>
            <a:r>
              <a:rPr lang="en-US" sz="1000" i="1" dirty="0" err="1">
                <a:effectLst/>
                <a:latin typeface="Verdana" panose="020B0604030504040204" pitchFamily="34" charset="0"/>
                <a:ea typeface="Verdana" panose="020B0604030504040204" pitchFamily="34" charset="0"/>
              </a:rPr>
              <a:t>Recylamines</a:t>
            </a:r>
            <a:r>
              <a:rPr lang="en-US" sz="1000" i="1" dirty="0">
                <a:effectLst/>
                <a:latin typeface="Verdana" panose="020B0604030504040204" pitchFamily="34" charset="0"/>
                <a:ea typeface="Verdana" panose="020B0604030504040204" pitchFamily="34" charset="0"/>
              </a:rPr>
              <a:t> are prepared by mixing bisphenol A </a:t>
            </a:r>
            <a:r>
              <a:rPr lang="en-US" sz="1000" i="1" dirty="0" err="1">
                <a:effectLst/>
                <a:latin typeface="Verdana" panose="020B0604030504040204" pitchFamily="34" charset="0"/>
                <a:ea typeface="Verdana" panose="020B0604030504040204" pitchFamily="34" charset="0"/>
              </a:rPr>
              <a:t>diglycidyl</a:t>
            </a:r>
            <a:r>
              <a:rPr lang="en-US" sz="1000" i="1" dirty="0">
                <a:effectLst/>
                <a:latin typeface="Verdana" panose="020B0604030504040204" pitchFamily="34" charset="0"/>
                <a:ea typeface="Verdana" panose="020B0604030504040204" pitchFamily="34" charset="0"/>
              </a:rPr>
              <a:t> ether with curing agents having amine groups that react with the ether’s epoxide groups to result into hard cross-linked molecules. </a:t>
            </a:r>
            <a:r>
              <a:rPr lang="en-US" sz="1000" i="1" dirty="0" err="1">
                <a:effectLst/>
                <a:latin typeface="Verdana" panose="020B0604030504040204" pitchFamily="34" charset="0"/>
                <a:ea typeface="Verdana" panose="020B0604030504040204" pitchFamily="34" charset="0"/>
              </a:rPr>
              <a:t>Recyclamine</a:t>
            </a:r>
            <a:r>
              <a:rPr lang="en-US" sz="1000" i="1" dirty="0">
                <a:effectLst/>
                <a:latin typeface="Verdana" panose="020B0604030504040204" pitchFamily="34" charset="0"/>
                <a:ea typeface="Verdana" panose="020B0604030504040204" pitchFamily="34" charset="0"/>
              </a:rPr>
              <a:t> is the only type of completely recyclable epoxy resin adopted in India till date. Aditya Birla Chemicals acquired the use of </a:t>
            </a:r>
            <a:r>
              <a:rPr lang="en-US" sz="1000" i="1" dirty="0" err="1">
                <a:effectLst/>
                <a:latin typeface="Verdana" panose="020B0604030504040204" pitchFamily="34" charset="0"/>
                <a:ea typeface="Verdana" panose="020B0604030504040204" pitchFamily="34" charset="0"/>
              </a:rPr>
              <a:t>Recyclamine</a:t>
            </a:r>
            <a:r>
              <a:rPr lang="en-US" sz="1000" i="1" dirty="0">
                <a:effectLst/>
                <a:latin typeface="Verdana" panose="020B0604030504040204" pitchFamily="34" charset="0"/>
                <a:ea typeface="Verdana" panose="020B0604030504040204" pitchFamily="34" charset="0"/>
              </a:rPr>
              <a:t> Technology from </a:t>
            </a:r>
            <a:r>
              <a:rPr lang="en-US" sz="1000" i="1" dirty="0" err="1">
                <a:effectLst/>
                <a:latin typeface="Verdana" panose="020B0604030504040204" pitchFamily="34" charset="0"/>
                <a:ea typeface="Verdana" panose="020B0604030504040204" pitchFamily="34" charset="0"/>
              </a:rPr>
              <a:t>Connora</a:t>
            </a:r>
            <a:r>
              <a:rPr lang="en-US" sz="1000" i="1" dirty="0">
                <a:effectLst/>
                <a:latin typeface="Verdana" panose="020B0604030504040204" pitchFamily="34" charset="0"/>
                <a:ea typeface="Verdana" panose="020B0604030504040204" pitchFamily="34" charset="0"/>
              </a:rPr>
              <a:t> Technologies in 2019. The great thing about epoxies with </a:t>
            </a:r>
            <a:r>
              <a:rPr lang="en-US" sz="1000" i="1" dirty="0" err="1">
                <a:effectLst/>
                <a:latin typeface="Verdana" panose="020B0604030504040204" pitchFamily="34" charset="0"/>
                <a:ea typeface="Verdana" panose="020B0604030504040204" pitchFamily="34" charset="0"/>
              </a:rPr>
              <a:t>Recyclamine</a:t>
            </a:r>
            <a:r>
              <a:rPr lang="en-US" sz="1000" i="1" dirty="0">
                <a:effectLst/>
                <a:latin typeface="Verdana" panose="020B0604030504040204" pitchFamily="34" charset="0"/>
                <a:ea typeface="Verdana" panose="020B0604030504040204" pitchFamily="34" charset="0"/>
              </a:rPr>
              <a:t> hardeners is that they can be completely recycled without pyrolysis. </a:t>
            </a:r>
          </a:p>
          <a:p>
            <a:pPr marL="228600" algn="just">
              <a:lnSpc>
                <a:spcPct val="150000"/>
              </a:lnSpc>
            </a:pPr>
            <a:r>
              <a:rPr lang="en-US" sz="1000" b="1" i="1" dirty="0" err="1">
                <a:effectLst/>
                <a:latin typeface="Verdana" panose="020B0604030504040204" pitchFamily="34" charset="0"/>
                <a:ea typeface="Verdana" panose="020B0604030504040204" pitchFamily="34" charset="0"/>
              </a:rPr>
              <a:t>Sicomin</a:t>
            </a:r>
            <a:r>
              <a:rPr lang="en-US" sz="1000" b="1" i="1" dirty="0">
                <a:effectLst/>
                <a:latin typeface="Verdana" panose="020B0604030504040204" pitchFamily="34" charset="0"/>
                <a:ea typeface="Verdana" panose="020B0604030504040204" pitchFamily="34" charset="0"/>
              </a:rPr>
              <a:t> and biobased epoxy resins-</a:t>
            </a:r>
          </a:p>
          <a:p>
            <a:pPr marL="228600" algn="just">
              <a:lnSpc>
                <a:spcPct val="150000"/>
              </a:lnSpc>
            </a:pPr>
            <a:r>
              <a:rPr lang="en-US" sz="1000" i="1" dirty="0">
                <a:effectLst/>
                <a:latin typeface="Verdana" panose="020B0604030504040204" pitchFamily="34" charset="0"/>
                <a:ea typeface="Verdana" panose="020B0604030504040204" pitchFamily="34" charset="0"/>
              </a:rPr>
              <a:t>Bio based epoxy resins are bio sourced resins which are produced by the epoxidation of renewable feedstocks such as unsaturated vegetable oils, saccharides, lignin, tannins, cardanols, terpenes, rosins etc. </a:t>
            </a:r>
            <a:r>
              <a:rPr lang="en-US" sz="1000" i="1" dirty="0" err="1">
                <a:effectLst/>
                <a:latin typeface="Verdana" panose="020B0604030504040204" pitchFamily="34" charset="0"/>
                <a:ea typeface="Verdana" panose="020B0604030504040204" pitchFamily="34" charset="0"/>
              </a:rPr>
              <a:t>Sicomin</a:t>
            </a:r>
            <a:r>
              <a:rPr lang="en-US" sz="1000" i="1" dirty="0">
                <a:effectLst/>
                <a:latin typeface="Verdana" panose="020B0604030504040204" pitchFamily="34" charset="0"/>
                <a:ea typeface="Verdana" panose="020B0604030504040204" pitchFamily="34" charset="0"/>
              </a:rPr>
              <a:t> is a leading manufacturer and formulator of advanced epoxy systems. The company manufacturers epoxy systems for application in aerospace, </a:t>
            </a:r>
            <a:r>
              <a:rPr lang="en-US" sz="1000" i="1" dirty="0" err="1">
                <a:effectLst/>
                <a:latin typeface="Verdana" panose="020B0604030504040204" pitchFamily="34" charset="0"/>
                <a:ea typeface="Verdana" panose="020B0604030504040204" pitchFamily="34" charset="0"/>
              </a:rPr>
              <a:t>defence</a:t>
            </a:r>
            <a:r>
              <a:rPr lang="en-US" sz="1000" i="1" dirty="0">
                <a:effectLst/>
                <a:latin typeface="Verdana" panose="020B0604030504040204" pitchFamily="34" charset="0"/>
                <a:ea typeface="Verdana" panose="020B0604030504040204" pitchFamily="34" charset="0"/>
              </a:rPr>
              <a:t>, marine, renewable energy, sports, and civil engineering. Some of the biobased epoxy resins available in the market are </a:t>
            </a:r>
            <a:r>
              <a:rPr lang="en-US" sz="1000" i="1" dirty="0" err="1">
                <a:effectLst/>
                <a:latin typeface="Verdana" panose="020B0604030504040204" pitchFamily="34" charset="0"/>
                <a:ea typeface="Verdana" panose="020B0604030504040204" pitchFamily="34" charset="0"/>
              </a:rPr>
              <a:t>Greenpoxy</a:t>
            </a:r>
            <a:r>
              <a:rPr lang="en-US" sz="1000" i="1" dirty="0">
                <a:effectLst/>
                <a:latin typeface="Verdana" panose="020B0604030504040204" pitchFamily="34" charset="0"/>
                <a:ea typeface="Verdana" panose="020B0604030504040204" pitchFamily="34" charset="0"/>
              </a:rPr>
              <a:t>, Entropy Resins, </a:t>
            </a:r>
            <a:r>
              <a:rPr lang="en-US" sz="1000" i="1" dirty="0" err="1">
                <a:effectLst/>
                <a:latin typeface="Verdana" panose="020B0604030504040204" pitchFamily="34" charset="0"/>
                <a:ea typeface="Verdana" panose="020B0604030504040204" pitchFamily="34" charset="0"/>
              </a:rPr>
              <a:t>Sicomin</a:t>
            </a:r>
            <a:r>
              <a:rPr lang="en-US" sz="1000" i="1" dirty="0">
                <a:effectLst/>
                <a:latin typeface="Verdana" panose="020B0604030504040204" pitchFamily="34" charset="0"/>
                <a:ea typeface="Verdana" panose="020B0604030504040204" pitchFamily="34" charset="0"/>
              </a:rPr>
              <a:t> Epoxy Systems, One Epoxy, Wessex Resins, etc.</a:t>
            </a:r>
          </a:p>
          <a:p>
            <a:pPr marL="228600" algn="just">
              <a:lnSpc>
                <a:spcPct val="150000"/>
              </a:lnSpc>
            </a:pPr>
            <a:endParaRPr lang="en-US" sz="1000" i="1" dirty="0">
              <a:effectLst/>
              <a:latin typeface="Verdana" panose="020B0604030504040204" pitchFamily="34" charset="0"/>
              <a:ea typeface="Verdana" panose="020B0604030504040204" pitchFamily="34" charset="0"/>
            </a:endParaRPr>
          </a:p>
          <a:p>
            <a:pPr marL="228600" algn="just">
              <a:lnSpc>
                <a:spcPct val="150000"/>
              </a:lnSpc>
            </a:pPr>
            <a:endParaRPr lang="en-IN" sz="1000" i="1" dirty="0">
              <a:effectLst/>
              <a:latin typeface="Verdana" panose="020B0604030504040204" pitchFamily="34" charset="0"/>
              <a:ea typeface="Verdana" panose="020B0604030504040204" pitchFamily="34" charset="0"/>
            </a:endParaRPr>
          </a:p>
        </p:txBody>
      </p:sp>
      <p:pic>
        <p:nvPicPr>
          <p:cNvPr id="85" name="Graphic 3" descr="Badge Tick1 with solid fill">
            <a:extLst>
              <a:ext uri="{FF2B5EF4-FFF2-40B4-BE49-F238E27FC236}">
                <a16:creationId xmlns:a16="http://schemas.microsoft.com/office/drawing/2014/main" id="{433403A5-6F62-4743-8565-CA228491C5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2945" y="2535608"/>
            <a:ext cx="193206" cy="193206"/>
          </a:xfrm>
          <a:prstGeom prst="rect">
            <a:avLst/>
          </a:prstGeom>
        </p:spPr>
      </p:pic>
      <p:pic>
        <p:nvPicPr>
          <p:cNvPr id="86" name="Graphic 3" descr="Badge Tick1 with solid fill">
            <a:extLst>
              <a:ext uri="{FF2B5EF4-FFF2-40B4-BE49-F238E27FC236}">
                <a16:creationId xmlns:a16="http://schemas.microsoft.com/office/drawing/2014/main" id="{9DDE5E83-774C-4C12-92A3-EAC33197A7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0205" y="2789606"/>
            <a:ext cx="193206" cy="193206"/>
          </a:xfrm>
          <a:prstGeom prst="rect">
            <a:avLst/>
          </a:prstGeom>
        </p:spPr>
      </p:pic>
      <p:sp>
        <p:nvSpPr>
          <p:cNvPr id="87" name="Rectangle 86">
            <a:extLst>
              <a:ext uri="{FF2B5EF4-FFF2-40B4-BE49-F238E27FC236}">
                <a16:creationId xmlns:a16="http://schemas.microsoft.com/office/drawing/2014/main" id="{C9B2C664-BB05-4461-B99B-86C3C5AE86B6}"/>
              </a:ext>
            </a:extLst>
          </p:cNvPr>
          <p:cNvSpPr/>
          <p:nvPr/>
        </p:nvSpPr>
        <p:spPr>
          <a:xfrm>
            <a:off x="192088" y="5370992"/>
            <a:ext cx="11869307" cy="1149862"/>
          </a:xfrm>
          <a:prstGeom prst="rect">
            <a:avLst/>
          </a:prstGeom>
          <a:solidFill>
            <a:srgbClr val="002B3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228600" algn="just">
              <a:lnSpc>
                <a:spcPct val="150000"/>
              </a:lnSpc>
            </a:pPr>
            <a:r>
              <a:rPr lang="en-US" sz="1000" b="1" i="1" dirty="0">
                <a:effectLst/>
                <a:latin typeface="Verdana" panose="020B0604030504040204" pitchFamily="34" charset="0"/>
                <a:ea typeface="Verdana" panose="020B0604030504040204" pitchFamily="34" charset="0"/>
              </a:rPr>
              <a:t>Direct Emissions- </a:t>
            </a:r>
            <a:r>
              <a:rPr lang="en-US" sz="1000" i="1" dirty="0">
                <a:effectLst/>
                <a:latin typeface="Verdana" panose="020B0604030504040204" pitchFamily="34" charset="0"/>
                <a:ea typeface="Verdana" panose="020B0604030504040204" pitchFamily="34" charset="0"/>
              </a:rPr>
              <a:t>There is no GHG emissions reported during the production process of epoxy resin. As per industry experts, ECH emissions has been observed during the production process.</a:t>
            </a:r>
          </a:p>
          <a:p>
            <a:pPr marL="228600" algn="just">
              <a:lnSpc>
                <a:spcPct val="150000"/>
              </a:lnSpc>
            </a:pPr>
            <a:r>
              <a:rPr lang="en-US" sz="1000" b="1" i="1" dirty="0">
                <a:effectLst/>
                <a:latin typeface="Verdana" panose="020B0604030504040204" pitchFamily="34" charset="0"/>
                <a:ea typeface="Verdana" panose="020B0604030504040204" pitchFamily="34" charset="0"/>
              </a:rPr>
              <a:t>Indirect Emissions- </a:t>
            </a:r>
            <a:r>
              <a:rPr lang="en-US" sz="1000" i="1" dirty="0">
                <a:effectLst/>
                <a:latin typeface="Verdana" panose="020B0604030504040204" pitchFamily="34" charset="0"/>
                <a:ea typeface="Verdana" panose="020B0604030504040204" pitchFamily="34" charset="0"/>
              </a:rPr>
              <a:t>During the incineration process, CO2  and CO is released which are within the permissible limit. As per industries experts, these emissions can be prevented by the installation of different wet scrubbers. </a:t>
            </a:r>
          </a:p>
          <a:p>
            <a:pPr marL="228600" algn="just">
              <a:lnSpc>
                <a:spcPct val="150000"/>
              </a:lnSpc>
            </a:pPr>
            <a:endParaRPr lang="en-US" sz="1000" i="1" dirty="0">
              <a:effectLst/>
              <a:latin typeface="Verdana" panose="020B0604030504040204" pitchFamily="34" charset="0"/>
              <a:ea typeface="Verdana" panose="020B0604030504040204" pitchFamily="34" charset="0"/>
            </a:endParaRPr>
          </a:p>
          <a:p>
            <a:pPr marL="228600" algn="just">
              <a:lnSpc>
                <a:spcPct val="150000"/>
              </a:lnSpc>
            </a:pPr>
            <a:endParaRPr lang="en-IN" sz="1000" i="1" dirty="0">
              <a:effectLst/>
              <a:latin typeface="Verdana" panose="020B0604030504040204" pitchFamily="34" charset="0"/>
              <a:ea typeface="Verdana" panose="020B0604030504040204" pitchFamily="34" charset="0"/>
            </a:endParaRPr>
          </a:p>
        </p:txBody>
      </p:sp>
      <p:pic>
        <p:nvPicPr>
          <p:cNvPr id="1031" name="Graphic 3" descr="Badge Tick1 with solid fill">
            <a:extLst>
              <a:ext uri="{FF2B5EF4-FFF2-40B4-BE49-F238E27FC236}">
                <a16:creationId xmlns:a16="http://schemas.microsoft.com/office/drawing/2014/main" id="{DF84DEAE-2C9F-4A11-9086-3C279ADF94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Graphic 1707" descr="Badge Tick1 with solid fill">
            <a:extLst>
              <a:ext uri="{FF2B5EF4-FFF2-40B4-BE49-F238E27FC236}">
                <a16:creationId xmlns:a16="http://schemas.microsoft.com/office/drawing/2014/main" id="{E0987E72-5956-4E6E-B3E0-EA957723E3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Graphic 6" descr="Badge Cross with solid fill">
            <a:extLst>
              <a:ext uri="{FF2B5EF4-FFF2-40B4-BE49-F238E27FC236}">
                <a16:creationId xmlns:a16="http://schemas.microsoft.com/office/drawing/2014/main" id="{2AC273D6-87AF-4931-AAC6-94C323601F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Graphic 1708" descr="Badge Cross with solid fill">
            <a:extLst>
              <a:ext uri="{FF2B5EF4-FFF2-40B4-BE49-F238E27FC236}">
                <a16:creationId xmlns:a16="http://schemas.microsoft.com/office/drawing/2014/main" id="{FFB5F520-13B7-466F-8635-0980EAE3D3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Graphic 1709" descr="Badge Cross with solid fill">
            <a:extLst>
              <a:ext uri="{FF2B5EF4-FFF2-40B4-BE49-F238E27FC236}">
                <a16:creationId xmlns:a16="http://schemas.microsoft.com/office/drawing/2014/main" id="{4048303B-B0C9-4FD8-87BE-9B4A09D482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Graphic 2419" descr="Badge Tick1 with solid fill">
            <a:extLst>
              <a:ext uri="{FF2B5EF4-FFF2-40B4-BE49-F238E27FC236}">
                <a16:creationId xmlns:a16="http://schemas.microsoft.com/office/drawing/2014/main" id="{86CD4788-8AA1-4BC0-BB91-FA55690446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phic 2420" descr="Badge Tick1 with solid fill">
            <a:extLst>
              <a:ext uri="{FF2B5EF4-FFF2-40B4-BE49-F238E27FC236}">
                <a16:creationId xmlns:a16="http://schemas.microsoft.com/office/drawing/2014/main" id="{9D13256C-2EC6-43E9-807E-6A9EB5E130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adge Tick1 with solid fill">
            <a:extLst>
              <a:ext uri="{FF2B5EF4-FFF2-40B4-BE49-F238E27FC236}">
                <a16:creationId xmlns:a16="http://schemas.microsoft.com/office/drawing/2014/main" id="{80027497-170B-4574-84B5-D71F524A79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Badge Tick1 with solid fill">
            <a:extLst>
              <a:ext uri="{FF2B5EF4-FFF2-40B4-BE49-F238E27FC236}">
                <a16:creationId xmlns:a16="http://schemas.microsoft.com/office/drawing/2014/main" id="{909CA718-CD98-4A36-9085-53AA8EEFC6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adge Cross with solid fill">
            <a:extLst>
              <a:ext uri="{FF2B5EF4-FFF2-40B4-BE49-F238E27FC236}">
                <a16:creationId xmlns:a16="http://schemas.microsoft.com/office/drawing/2014/main" id="{5A2E0642-1FBB-4570-9E63-38564AA58F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Badge Cross with solid fill">
            <a:extLst>
              <a:ext uri="{FF2B5EF4-FFF2-40B4-BE49-F238E27FC236}">
                <a16:creationId xmlns:a16="http://schemas.microsoft.com/office/drawing/2014/main" id="{5387897A-22DC-48D8-9E39-CF4169EE4A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adge Cross with solid fill">
            <a:extLst>
              <a:ext uri="{FF2B5EF4-FFF2-40B4-BE49-F238E27FC236}">
                <a16:creationId xmlns:a16="http://schemas.microsoft.com/office/drawing/2014/main" id="{23B46206-1728-462D-87A9-A9370D72FF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Badge Tick1 with solid fill">
            <a:extLst>
              <a:ext uri="{FF2B5EF4-FFF2-40B4-BE49-F238E27FC236}">
                <a16:creationId xmlns:a16="http://schemas.microsoft.com/office/drawing/2014/main" id="{E99F2A31-BC8B-4C47-8133-3F1A1ABB91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dge Tick1 with solid fill">
            <a:extLst>
              <a:ext uri="{FF2B5EF4-FFF2-40B4-BE49-F238E27FC236}">
                <a16:creationId xmlns:a16="http://schemas.microsoft.com/office/drawing/2014/main" id="{7E34F1D6-DBAA-4B85-9FBD-ACE0CA6F6B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Badge Tick1 with solid fill">
            <a:extLst>
              <a:ext uri="{FF2B5EF4-FFF2-40B4-BE49-F238E27FC236}">
                <a16:creationId xmlns:a16="http://schemas.microsoft.com/office/drawing/2014/main" id="{10D2EDD2-D6F9-464F-89B2-76D5D838A9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Badge Tick1 with solid fill">
            <a:extLst>
              <a:ext uri="{FF2B5EF4-FFF2-40B4-BE49-F238E27FC236}">
                <a16:creationId xmlns:a16="http://schemas.microsoft.com/office/drawing/2014/main" id="{996A106E-7C49-4E6D-8DA7-5B10725DA9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Badge Cross with solid fill">
            <a:extLst>
              <a:ext uri="{FF2B5EF4-FFF2-40B4-BE49-F238E27FC236}">
                <a16:creationId xmlns:a16="http://schemas.microsoft.com/office/drawing/2014/main" id="{68E08D6B-6C6A-438B-920E-BDAD5842A1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adge Cross with solid fill">
            <a:extLst>
              <a:ext uri="{FF2B5EF4-FFF2-40B4-BE49-F238E27FC236}">
                <a16:creationId xmlns:a16="http://schemas.microsoft.com/office/drawing/2014/main" id="{AAF3D6F4-AE51-4D1E-9C35-0BD0184E33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Badge Cross with solid fill">
            <a:extLst>
              <a:ext uri="{FF2B5EF4-FFF2-40B4-BE49-F238E27FC236}">
                <a16:creationId xmlns:a16="http://schemas.microsoft.com/office/drawing/2014/main" id="{2875628E-C7D2-4827-9D9A-CC3BFE4889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adge Tick1 with solid fill">
            <a:extLst>
              <a:ext uri="{FF2B5EF4-FFF2-40B4-BE49-F238E27FC236}">
                <a16:creationId xmlns:a16="http://schemas.microsoft.com/office/drawing/2014/main" id="{8AC04CD9-D674-4084-871E-034F8C226B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Badge Tick1 with solid fill">
            <a:extLst>
              <a:ext uri="{FF2B5EF4-FFF2-40B4-BE49-F238E27FC236}">
                <a16:creationId xmlns:a16="http://schemas.microsoft.com/office/drawing/2014/main" id="{BB50EA4D-22B1-4D23-BA97-04EC8F45E2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Badge Tick1 with solid fill">
            <a:extLst>
              <a:ext uri="{FF2B5EF4-FFF2-40B4-BE49-F238E27FC236}">
                <a16:creationId xmlns:a16="http://schemas.microsoft.com/office/drawing/2014/main" id="{6ED31F13-9E8D-4C52-9CB8-DA6FEC3C3F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Badge Tick1 with solid fill">
            <a:extLst>
              <a:ext uri="{FF2B5EF4-FFF2-40B4-BE49-F238E27FC236}">
                <a16:creationId xmlns:a16="http://schemas.microsoft.com/office/drawing/2014/main" id="{F0B882C0-BB5D-4AC2-BFAF-A97BD31A8D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Badge Cross with solid fill">
            <a:extLst>
              <a:ext uri="{FF2B5EF4-FFF2-40B4-BE49-F238E27FC236}">
                <a16:creationId xmlns:a16="http://schemas.microsoft.com/office/drawing/2014/main" id="{EFD93271-56F0-4394-9D00-165A7703B8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Badge Cross with solid fill">
            <a:extLst>
              <a:ext uri="{FF2B5EF4-FFF2-40B4-BE49-F238E27FC236}">
                <a16:creationId xmlns:a16="http://schemas.microsoft.com/office/drawing/2014/main" id="{066B0E3F-E574-4D13-B996-07696A6DF6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Badge Cross with solid fill">
            <a:extLst>
              <a:ext uri="{FF2B5EF4-FFF2-40B4-BE49-F238E27FC236}">
                <a16:creationId xmlns:a16="http://schemas.microsoft.com/office/drawing/2014/main" id="{C5217701-E7AA-4553-B162-2F8EB703FB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Badge Tick1 with solid fill">
            <a:extLst>
              <a:ext uri="{FF2B5EF4-FFF2-40B4-BE49-F238E27FC236}">
                <a16:creationId xmlns:a16="http://schemas.microsoft.com/office/drawing/2014/main" id="{D651BE12-B33D-4BE1-9AB3-79F9980505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Badge Tick1 with solid fill">
            <a:extLst>
              <a:ext uri="{FF2B5EF4-FFF2-40B4-BE49-F238E27FC236}">
                <a16:creationId xmlns:a16="http://schemas.microsoft.com/office/drawing/2014/main" id="{29BB0D9A-0A67-40DB-B172-CF8CC40876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descr="Badge Tick1 with solid fill">
            <a:extLst>
              <a:ext uri="{FF2B5EF4-FFF2-40B4-BE49-F238E27FC236}">
                <a16:creationId xmlns:a16="http://schemas.microsoft.com/office/drawing/2014/main" id="{12BBEEBC-A0B0-4CE5-BDCF-9296FE0CC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Badge Tick1 with solid fill">
            <a:extLst>
              <a:ext uri="{FF2B5EF4-FFF2-40B4-BE49-F238E27FC236}">
                <a16:creationId xmlns:a16="http://schemas.microsoft.com/office/drawing/2014/main" id="{437B4FA7-8502-451F-B48A-54B9B48F10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Badge Cross with solid fill">
            <a:extLst>
              <a:ext uri="{FF2B5EF4-FFF2-40B4-BE49-F238E27FC236}">
                <a16:creationId xmlns:a16="http://schemas.microsoft.com/office/drawing/2014/main" id="{B5FC2807-E3DC-45B9-B2CF-FEA84B01A3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Badge Cross with solid fill">
            <a:extLst>
              <a:ext uri="{FF2B5EF4-FFF2-40B4-BE49-F238E27FC236}">
                <a16:creationId xmlns:a16="http://schemas.microsoft.com/office/drawing/2014/main" id="{6C0E9E57-322D-4405-9C7E-8AB951F9FC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Badge Cross with solid fill">
            <a:extLst>
              <a:ext uri="{FF2B5EF4-FFF2-40B4-BE49-F238E27FC236}">
                <a16:creationId xmlns:a16="http://schemas.microsoft.com/office/drawing/2014/main" id="{2DF0F6F3-0CA1-422B-A594-FD1591E856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Badge Tick1 with solid fill">
            <a:extLst>
              <a:ext uri="{FF2B5EF4-FFF2-40B4-BE49-F238E27FC236}">
                <a16:creationId xmlns:a16="http://schemas.microsoft.com/office/drawing/2014/main" id="{0D807F89-9FE6-4C11-A4A6-43770C67A7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Badge Tick1 with solid fill">
            <a:extLst>
              <a:ext uri="{FF2B5EF4-FFF2-40B4-BE49-F238E27FC236}">
                <a16:creationId xmlns:a16="http://schemas.microsoft.com/office/drawing/2014/main" id="{B441E077-F83D-4A0E-9B0C-A1DF1F2EE1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Badge Tick1 with solid fill">
            <a:extLst>
              <a:ext uri="{FF2B5EF4-FFF2-40B4-BE49-F238E27FC236}">
                <a16:creationId xmlns:a16="http://schemas.microsoft.com/office/drawing/2014/main" id="{0406C44C-4818-438C-A063-75F1BE6969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Badge Tick1 with solid fill">
            <a:extLst>
              <a:ext uri="{FF2B5EF4-FFF2-40B4-BE49-F238E27FC236}">
                <a16:creationId xmlns:a16="http://schemas.microsoft.com/office/drawing/2014/main" id="{D0033869-A269-482F-A64C-EAADCE5AE6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Badge Cross with solid fill">
            <a:extLst>
              <a:ext uri="{FF2B5EF4-FFF2-40B4-BE49-F238E27FC236}">
                <a16:creationId xmlns:a16="http://schemas.microsoft.com/office/drawing/2014/main" id="{03FE8350-AB36-4AA5-9483-752CAF32A7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Badge Cross with solid fill">
            <a:extLst>
              <a:ext uri="{FF2B5EF4-FFF2-40B4-BE49-F238E27FC236}">
                <a16:creationId xmlns:a16="http://schemas.microsoft.com/office/drawing/2014/main" id="{A0A26F1F-0B3A-4EBC-8D5F-9649690C0E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45" descr="Badge Cross with solid fill">
            <a:extLst>
              <a:ext uri="{FF2B5EF4-FFF2-40B4-BE49-F238E27FC236}">
                <a16:creationId xmlns:a16="http://schemas.microsoft.com/office/drawing/2014/main" id="{F9FB9BAD-CC65-4173-AF46-9CD0CA3709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602" t="-7692" r="-9602" b="-7692"/>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Badge Tick1 with solid fill">
            <a:extLst>
              <a:ext uri="{FF2B5EF4-FFF2-40B4-BE49-F238E27FC236}">
                <a16:creationId xmlns:a16="http://schemas.microsoft.com/office/drawing/2014/main" id="{BE35EA1B-D806-4032-B268-A2156586BE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Badge Tick1 with solid fill">
            <a:extLst>
              <a:ext uri="{FF2B5EF4-FFF2-40B4-BE49-F238E27FC236}">
                <a16:creationId xmlns:a16="http://schemas.microsoft.com/office/drawing/2014/main" id="{16CBB6D9-3A4A-45B1-8567-4F5ECEA281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618" t="-8618" r="-8618" b="-8618"/>
          <a:stretch>
            <a:fillRect/>
          </a:stretch>
        </p:blipFill>
        <p:spPr bwMode="auto">
          <a:xfrm>
            <a:off x="0" y="0"/>
            <a:ext cx="419100"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54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261922"/>
            <a:ext cx="3588521" cy="324000"/>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Properties, Application &amp; End Use</a:t>
            </a:r>
          </a:p>
        </p:txBody>
      </p:sp>
      <p:sp>
        <p:nvSpPr>
          <p:cNvPr id="76" name="Rectangle 75">
            <a:extLst>
              <a:ext uri="{FF2B5EF4-FFF2-40B4-BE49-F238E27FC236}">
                <a16:creationId xmlns:a16="http://schemas.microsoft.com/office/drawing/2014/main" id="{54F1C12B-3EE3-44C9-B034-CF5D74E89D8D}"/>
              </a:ext>
            </a:extLst>
          </p:cNvPr>
          <p:cNvSpPr/>
          <p:nvPr/>
        </p:nvSpPr>
        <p:spPr>
          <a:xfrm>
            <a:off x="0" y="747336"/>
            <a:ext cx="8825948" cy="1357744"/>
          </a:xfrm>
          <a:prstGeom prst="rect">
            <a:avLst/>
          </a:prstGeom>
          <a:solidFill>
            <a:schemeClr val="accent5">
              <a:lumMod val="20000"/>
              <a:lumOff val="80000"/>
            </a:schemeClr>
          </a:solidFill>
        </p:spPr>
        <p:txBody>
          <a:bodyPr wrap="square">
            <a:spAutoFit/>
          </a:bodyPr>
          <a:lstStyle/>
          <a:p>
            <a:pPr marL="171450" indent="-171450" algn="just">
              <a:lnSpc>
                <a:spcPct val="140000"/>
              </a:lnSpc>
              <a:spcBef>
                <a:spcPts val="400"/>
              </a:spcBef>
              <a:spcAft>
                <a:spcPts val="400"/>
              </a:spcAft>
              <a:buFont typeface="Wingdings" panose="05000000000000000000" pitchFamily="2" charset="2"/>
              <a:buChar char="§"/>
            </a:pPr>
            <a:r>
              <a:rPr lang="en-US" sz="1000" dirty="0">
                <a:latin typeface="Verdana" panose="020B0604030504040204" pitchFamily="34" charset="0"/>
                <a:ea typeface="Verdana" panose="020B0604030504040204" pitchFamily="34" charset="0"/>
                <a:cs typeface="Verdana" panose="020B0604030504040204" pitchFamily="34" charset="0"/>
              </a:rPr>
              <a:t>Epoxy resins are thermosetting polymer, which crosslink &amp; polymerize when mixed with the catalytic agent or “Hardener”. Epoxy resin is usually synthesized by bulk polymerization. The material is available commercially at 98% purity &amp; are </a:t>
            </a:r>
            <a:r>
              <a:rPr lang="en-US" sz="1000" dirty="0" err="1">
                <a:latin typeface="Verdana" panose="020B0604030504040204" pitchFamily="34" charset="0"/>
                <a:ea typeface="Verdana" panose="020B0604030504040204" pitchFamily="34" charset="0"/>
                <a:cs typeface="Verdana" panose="020B0604030504040204" pitchFamily="34" charset="0"/>
              </a:rPr>
              <a:t>colourless</a:t>
            </a:r>
            <a:r>
              <a:rPr lang="en-US" sz="1000" dirty="0">
                <a:latin typeface="Verdana" panose="020B0604030504040204" pitchFamily="34" charset="0"/>
                <a:ea typeface="Verdana" panose="020B0604030504040204" pitchFamily="34" charset="0"/>
                <a:cs typeface="Verdana" panose="020B0604030504040204" pitchFamily="34" charset="0"/>
              </a:rPr>
              <a:t>. Many commercial liquid resins consist essentially of low molecular weight </a:t>
            </a:r>
            <a:r>
              <a:rPr lang="en-US" sz="1000" dirty="0" err="1">
                <a:latin typeface="Verdana" panose="020B0604030504040204" pitchFamily="34" charset="0"/>
                <a:ea typeface="Verdana" panose="020B0604030504040204" pitchFamily="34" charset="0"/>
                <a:cs typeface="Verdana" panose="020B0604030504040204" pitchFamily="34" charset="0"/>
              </a:rPr>
              <a:t>diglycidyl</a:t>
            </a:r>
            <a:r>
              <a:rPr lang="en-US" sz="1000" dirty="0">
                <a:latin typeface="Verdana" panose="020B0604030504040204" pitchFamily="34" charset="0"/>
                <a:ea typeface="Verdana" panose="020B0604030504040204" pitchFamily="34" charset="0"/>
                <a:cs typeface="Verdana" panose="020B0604030504040204" pitchFamily="34" charset="0"/>
              </a:rPr>
              <a:t> ether of Bisphenol A together with small quantity of higher molecular weight polymer. In general, production of bisphenol A epoxy resin is divided into one step method &amp; two-step process method. In one-step method, Bisphenol A reacts directly with epichlorohydrin in order to prepare epoxy resin, which commonly used for the synthesis of low to medium molecular weight (MW) epoxy resins.</a:t>
            </a:r>
          </a:p>
        </p:txBody>
      </p:sp>
      <p:graphicFrame>
        <p:nvGraphicFramePr>
          <p:cNvPr id="2" name="Table 1">
            <a:extLst>
              <a:ext uri="{FF2B5EF4-FFF2-40B4-BE49-F238E27FC236}">
                <a16:creationId xmlns:a16="http://schemas.microsoft.com/office/drawing/2014/main" id="{D7577E5C-E506-4F3E-9E24-DA908D1CDB54}"/>
              </a:ext>
            </a:extLst>
          </p:cNvPr>
          <p:cNvGraphicFramePr>
            <a:graphicFrameLocks noGrp="1"/>
          </p:cNvGraphicFramePr>
          <p:nvPr>
            <p:extLst>
              <p:ext uri="{D42A27DB-BD31-4B8C-83A1-F6EECF244321}">
                <p14:modId xmlns:p14="http://schemas.microsoft.com/office/powerpoint/2010/main" val="2777079662"/>
              </p:ext>
            </p:extLst>
          </p:nvPr>
        </p:nvGraphicFramePr>
        <p:xfrm>
          <a:off x="1" y="2051050"/>
          <a:ext cx="8825947" cy="4545026"/>
        </p:xfrm>
        <a:graphic>
          <a:graphicData uri="http://schemas.openxmlformats.org/drawingml/2006/table">
            <a:tbl>
              <a:tblPr firstRow="1" firstCol="1" bandRow="1">
                <a:tableStyleId>{5C22544A-7EE6-4342-B048-85BDC9FD1C3A}</a:tableStyleId>
              </a:tblPr>
              <a:tblGrid>
                <a:gridCol w="2422838">
                  <a:extLst>
                    <a:ext uri="{9D8B030D-6E8A-4147-A177-3AD203B41FA5}">
                      <a16:colId xmlns:a16="http://schemas.microsoft.com/office/drawing/2014/main" val="3284112429"/>
                    </a:ext>
                  </a:extLst>
                </a:gridCol>
                <a:gridCol w="3159496">
                  <a:extLst>
                    <a:ext uri="{9D8B030D-6E8A-4147-A177-3AD203B41FA5}">
                      <a16:colId xmlns:a16="http://schemas.microsoft.com/office/drawing/2014/main" val="2200961156"/>
                    </a:ext>
                  </a:extLst>
                </a:gridCol>
                <a:gridCol w="3243613">
                  <a:extLst>
                    <a:ext uri="{9D8B030D-6E8A-4147-A177-3AD203B41FA5}">
                      <a16:colId xmlns:a16="http://schemas.microsoft.com/office/drawing/2014/main" val="1300354544"/>
                    </a:ext>
                  </a:extLst>
                </a:gridCol>
              </a:tblGrid>
              <a:tr h="382308">
                <a:tc>
                  <a:txBody>
                    <a:bodyPr/>
                    <a:lstStyle/>
                    <a:p>
                      <a:pPr marL="0" marR="0" algn="ctr">
                        <a:lnSpc>
                          <a:spcPct val="107000"/>
                        </a:lnSpc>
                        <a:spcBef>
                          <a:spcPts val="0"/>
                        </a:spcBef>
                        <a:spcAft>
                          <a:spcPts val="0"/>
                        </a:spcAft>
                      </a:pPr>
                      <a:r>
                        <a:rPr lang="en-IN" sz="1200" dirty="0">
                          <a:solidFill>
                            <a:schemeClr val="tx1"/>
                          </a:solidFill>
                          <a:effectLst/>
                        </a:rPr>
                        <a:t>Grades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1" marR="33711"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Properties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1" marR="33711"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IN" sz="1200" dirty="0">
                          <a:solidFill>
                            <a:schemeClr val="tx1"/>
                          </a:solidFill>
                          <a:effectLst/>
                        </a:rPr>
                        <a:t>Applications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711" marR="33711" marT="0" marB="0" anchor="ctr">
                    <a:solidFill>
                      <a:schemeClr val="accent6">
                        <a:lumMod val="60000"/>
                        <a:lumOff val="40000"/>
                      </a:schemeClr>
                    </a:solidFill>
                  </a:tcPr>
                </a:tc>
                <a:extLst>
                  <a:ext uri="{0D108BD9-81ED-4DB2-BD59-A6C34878D82A}">
                    <a16:rowId xmlns:a16="http://schemas.microsoft.com/office/drawing/2014/main" val="1147496724"/>
                  </a:ext>
                </a:extLst>
              </a:tr>
              <a:tr h="197198">
                <a:tc rowSpan="2">
                  <a:txBody>
                    <a:bodyPr/>
                    <a:lstStyle/>
                    <a:p>
                      <a:pPr marL="0" marR="0">
                        <a:lnSpc>
                          <a:spcPct val="107000"/>
                        </a:lnSpc>
                        <a:spcBef>
                          <a:spcPts val="0"/>
                        </a:spcBef>
                        <a:spcAft>
                          <a:spcPts val="0"/>
                        </a:spcAft>
                      </a:pPr>
                      <a:r>
                        <a:rPr lang="en-US" sz="900" dirty="0">
                          <a:effectLst/>
                          <a:latin typeface=" verdana"/>
                        </a:rPr>
                        <a:t>Bisphenol A Liquid Epoxy Resin</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ctr"/>
                </a:tc>
                <a:tc>
                  <a:txBody>
                    <a:bodyPr/>
                    <a:lstStyle/>
                    <a:p>
                      <a:pPr marL="0" marR="0">
                        <a:lnSpc>
                          <a:spcPct val="107000"/>
                        </a:lnSpc>
                        <a:spcBef>
                          <a:spcPts val="0"/>
                        </a:spcBef>
                        <a:spcAft>
                          <a:spcPts val="0"/>
                        </a:spcAft>
                      </a:pPr>
                      <a:r>
                        <a:rPr lang="en-IN" sz="900" dirty="0">
                          <a:effectLst/>
                          <a:latin typeface=" verdana"/>
                        </a:rPr>
                        <a:t>Viscosity range - 450 to 26000 mPa-s </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tc>
                <a:tc rowSpan="2">
                  <a:txBody>
                    <a:bodyPr/>
                    <a:lstStyle/>
                    <a:p>
                      <a:pPr marL="0" marR="0">
                        <a:lnSpc>
                          <a:spcPct val="107000"/>
                        </a:lnSpc>
                        <a:spcBef>
                          <a:spcPts val="0"/>
                        </a:spcBef>
                        <a:spcAft>
                          <a:spcPts val="0"/>
                        </a:spcAft>
                      </a:pPr>
                      <a:r>
                        <a:rPr lang="en-US" sz="900" dirty="0">
                          <a:effectLst/>
                          <a:latin typeface=" verdana"/>
                        </a:rPr>
                        <a:t>Paints and Coatings (Coating Ingredients/ Ink Ingredients), Construction</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ctr"/>
                </a:tc>
                <a:extLst>
                  <a:ext uri="{0D108BD9-81ED-4DB2-BD59-A6C34878D82A}">
                    <a16:rowId xmlns:a16="http://schemas.microsoft.com/office/drawing/2014/main" val="2681662189"/>
                  </a:ext>
                </a:extLst>
              </a:tr>
              <a:tr h="403318">
                <a:tc vMerge="1">
                  <a:txBody>
                    <a:bodyPr/>
                    <a:lstStyle/>
                    <a:p>
                      <a:endParaRPr lang="en-US"/>
                    </a:p>
                  </a:txBody>
                  <a:tcPr/>
                </a:tc>
                <a:tc>
                  <a:txBody>
                    <a:bodyPr/>
                    <a:lstStyle/>
                    <a:p>
                      <a:pPr marL="0" marR="0">
                        <a:lnSpc>
                          <a:spcPct val="107000"/>
                        </a:lnSpc>
                        <a:spcBef>
                          <a:spcPts val="0"/>
                        </a:spcBef>
                        <a:spcAft>
                          <a:spcPts val="0"/>
                        </a:spcAft>
                      </a:pP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tc>
                <a:tc vMerge="1">
                  <a:txBody>
                    <a:bodyPr/>
                    <a:lstStyle/>
                    <a:p>
                      <a:endParaRPr lang="en-US"/>
                    </a:p>
                  </a:txBody>
                  <a:tcPr/>
                </a:tc>
                <a:extLst>
                  <a:ext uri="{0D108BD9-81ED-4DB2-BD59-A6C34878D82A}">
                    <a16:rowId xmlns:a16="http://schemas.microsoft.com/office/drawing/2014/main" val="1989578930"/>
                  </a:ext>
                </a:extLst>
              </a:tr>
              <a:tr h="600516">
                <a:tc>
                  <a:txBody>
                    <a:bodyPr/>
                    <a:lstStyle/>
                    <a:p>
                      <a:pPr marL="0" marR="0">
                        <a:lnSpc>
                          <a:spcPct val="107000"/>
                        </a:lnSpc>
                        <a:spcBef>
                          <a:spcPts val="0"/>
                        </a:spcBef>
                        <a:spcAft>
                          <a:spcPts val="0"/>
                        </a:spcAft>
                      </a:pPr>
                      <a:r>
                        <a:rPr lang="en-US" sz="900" dirty="0">
                          <a:effectLst/>
                          <a:latin typeface=" verdana"/>
                        </a:rPr>
                        <a:t>Bisphenol A Solid Epoxy Resin</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tc>
                <a:tc>
                  <a:txBody>
                    <a:bodyPr/>
                    <a:lstStyle/>
                    <a:p>
                      <a:pPr marL="0" marR="0">
                        <a:lnSpc>
                          <a:spcPct val="107000"/>
                        </a:lnSpc>
                        <a:spcBef>
                          <a:spcPts val="0"/>
                        </a:spcBef>
                        <a:spcAft>
                          <a:spcPts val="0"/>
                        </a:spcAft>
                      </a:pPr>
                      <a:r>
                        <a:rPr lang="en-US" sz="900" dirty="0">
                          <a:effectLst/>
                          <a:latin typeface=" verdana"/>
                        </a:rPr>
                        <a:t>Viscosity range between 160 to 10,000 </a:t>
                      </a:r>
                      <a:r>
                        <a:rPr lang="en-US" sz="900" dirty="0" err="1">
                          <a:effectLst/>
                          <a:latin typeface=" verdana"/>
                        </a:rPr>
                        <a:t>mPa.s</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tc>
                <a:tc>
                  <a:txBody>
                    <a:bodyPr/>
                    <a:lstStyle/>
                    <a:p>
                      <a:pPr marL="0" marR="0">
                        <a:lnSpc>
                          <a:spcPct val="107000"/>
                        </a:lnSpc>
                        <a:spcBef>
                          <a:spcPts val="0"/>
                        </a:spcBef>
                        <a:spcAft>
                          <a:spcPts val="0"/>
                        </a:spcAft>
                      </a:pPr>
                      <a:r>
                        <a:rPr lang="en-US" sz="900" dirty="0">
                          <a:effectLst/>
                          <a:latin typeface=" verdana"/>
                        </a:rPr>
                        <a:t>Paints and Coatings (Coating Ingredients/ Ink Ingredients), Construction (Floor Coating Materials/ Linings/ Civil Engineering</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tc>
                <a:extLst>
                  <a:ext uri="{0D108BD9-81ED-4DB2-BD59-A6C34878D82A}">
                    <a16:rowId xmlns:a16="http://schemas.microsoft.com/office/drawing/2014/main" val="1826168664"/>
                  </a:ext>
                </a:extLst>
              </a:tr>
              <a:tr h="802175">
                <a:tc>
                  <a:txBody>
                    <a:bodyPr/>
                    <a:lstStyle/>
                    <a:p>
                      <a:pPr marL="0" marR="0">
                        <a:lnSpc>
                          <a:spcPct val="107000"/>
                        </a:lnSpc>
                        <a:spcBef>
                          <a:spcPts val="0"/>
                        </a:spcBef>
                        <a:spcAft>
                          <a:spcPts val="0"/>
                        </a:spcAft>
                      </a:pPr>
                      <a:r>
                        <a:rPr lang="en-US" sz="900">
                          <a:effectLst/>
                          <a:latin typeface=" verdana"/>
                        </a:rPr>
                        <a:t>Bisphenol F Liquid Epoxy Resin</a:t>
                      </a:r>
                      <a:endParaRPr lang="en-US" sz="900">
                        <a:effectLst/>
                        <a:latin typeface=" verdana"/>
                        <a:ea typeface="Calibri" panose="020F0502020204030204" pitchFamily="34" charset="0"/>
                        <a:cs typeface="Times New Roman" panose="02020603050405020304" pitchFamily="18" charset="0"/>
                      </a:endParaRPr>
                    </a:p>
                  </a:txBody>
                  <a:tcPr marL="33711" marR="33711" marT="0" marB="0" anchor="ctr"/>
                </a:tc>
                <a:tc>
                  <a:txBody>
                    <a:bodyPr/>
                    <a:lstStyle/>
                    <a:p>
                      <a:pPr marL="0" marR="0">
                        <a:lnSpc>
                          <a:spcPct val="107000"/>
                        </a:lnSpc>
                        <a:spcBef>
                          <a:spcPts val="0"/>
                        </a:spcBef>
                        <a:spcAft>
                          <a:spcPts val="0"/>
                        </a:spcAft>
                      </a:pPr>
                      <a:r>
                        <a:rPr lang="en-US" sz="900" dirty="0">
                          <a:effectLst/>
                          <a:latin typeface=" verdana"/>
                        </a:rPr>
                        <a:t>low viscosity</a:t>
                      </a:r>
                    </a:p>
                    <a:p>
                      <a:pPr marL="0" marR="0">
                        <a:lnSpc>
                          <a:spcPct val="107000"/>
                        </a:lnSpc>
                        <a:spcBef>
                          <a:spcPts val="0"/>
                        </a:spcBef>
                        <a:spcAft>
                          <a:spcPts val="0"/>
                        </a:spcAft>
                      </a:pPr>
                      <a:r>
                        <a:rPr lang="en-US" sz="900" dirty="0">
                          <a:effectLst/>
                          <a:latin typeface=" verdana"/>
                        </a:rPr>
                        <a:t>low crystallization tendency</a:t>
                      </a:r>
                      <a:endParaRPr lang="en-US" sz="900" dirty="0">
                        <a:effectLst/>
                        <a:latin typeface=" verdana"/>
                        <a:cs typeface="Times New Roman" panose="02020603050405020304" pitchFamily="18" charset="0"/>
                      </a:endParaRPr>
                    </a:p>
                  </a:txBody>
                  <a:tcPr marL="33711" marR="33711" marT="0" marB="0"/>
                </a:tc>
                <a:tc>
                  <a:txBody>
                    <a:bodyPr/>
                    <a:lstStyle/>
                    <a:p>
                      <a:pPr marL="0" marR="0">
                        <a:lnSpc>
                          <a:spcPct val="107000"/>
                        </a:lnSpc>
                        <a:spcBef>
                          <a:spcPts val="0"/>
                        </a:spcBef>
                        <a:spcAft>
                          <a:spcPts val="0"/>
                        </a:spcAft>
                      </a:pPr>
                      <a:r>
                        <a:rPr lang="en-US" sz="900" dirty="0">
                          <a:effectLst/>
                          <a:latin typeface=" verdana"/>
                        </a:rPr>
                        <a:t>Paints and Coatings (Adhesives/ Adhesive Ingredients, Electrical and Electronics (Impregnation/ Lamination/ FRP Molding)</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ctr"/>
                </a:tc>
                <a:extLst>
                  <a:ext uri="{0D108BD9-81ED-4DB2-BD59-A6C34878D82A}">
                    <a16:rowId xmlns:a16="http://schemas.microsoft.com/office/drawing/2014/main" val="16466389"/>
                  </a:ext>
                </a:extLst>
              </a:tr>
              <a:tr h="398857">
                <a:tc>
                  <a:txBody>
                    <a:bodyPr/>
                    <a:lstStyle/>
                    <a:p>
                      <a:pPr marL="0" marR="0">
                        <a:lnSpc>
                          <a:spcPct val="107000"/>
                        </a:lnSpc>
                        <a:spcBef>
                          <a:spcPts val="0"/>
                        </a:spcBef>
                        <a:spcAft>
                          <a:spcPts val="0"/>
                        </a:spcAft>
                      </a:pPr>
                      <a:r>
                        <a:rPr lang="en-US" sz="900">
                          <a:effectLst/>
                          <a:latin typeface=" verdana"/>
                        </a:rPr>
                        <a:t>Brominated (Flame Retardant Types) Epoxy Resin</a:t>
                      </a:r>
                      <a:endParaRPr lang="en-US" sz="900">
                        <a:effectLst/>
                        <a:latin typeface=" verdana"/>
                        <a:ea typeface="Calibri" panose="020F0502020204030204" pitchFamily="34" charset="0"/>
                        <a:cs typeface="Times New Roman" panose="02020603050405020304" pitchFamily="18" charset="0"/>
                      </a:endParaRPr>
                    </a:p>
                  </a:txBody>
                  <a:tcPr marL="33711" marR="33711" marT="0" marB="0"/>
                </a:tc>
                <a:tc>
                  <a:txBody>
                    <a:bodyPr/>
                    <a:lstStyle/>
                    <a:p>
                      <a:pPr marL="0" marR="0">
                        <a:lnSpc>
                          <a:spcPct val="107000"/>
                        </a:lnSpc>
                        <a:spcBef>
                          <a:spcPts val="0"/>
                        </a:spcBef>
                        <a:spcAft>
                          <a:spcPts val="0"/>
                        </a:spcAft>
                      </a:pPr>
                      <a:r>
                        <a:rPr lang="en-IN" sz="900" dirty="0">
                          <a:effectLst/>
                          <a:latin typeface=" verdana"/>
                        </a:rPr>
                        <a:t>High bromine type, solid content 60% toluene solution	</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b"/>
                </a:tc>
                <a:tc>
                  <a:txBody>
                    <a:bodyPr/>
                    <a:lstStyle/>
                    <a:p>
                      <a:pPr marL="0" marR="0">
                        <a:lnSpc>
                          <a:spcPct val="107000"/>
                        </a:lnSpc>
                        <a:spcBef>
                          <a:spcPts val="0"/>
                        </a:spcBef>
                        <a:spcAft>
                          <a:spcPts val="0"/>
                        </a:spcAft>
                      </a:pPr>
                      <a:r>
                        <a:rPr lang="en-US" sz="900" dirty="0">
                          <a:effectLst/>
                          <a:latin typeface=" verdana"/>
                        </a:rPr>
                        <a:t>Electrical and Electronics (Impregnation/ Lamination/ FRP Molding), </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tc>
                <a:extLst>
                  <a:ext uri="{0D108BD9-81ED-4DB2-BD59-A6C34878D82A}">
                    <a16:rowId xmlns:a16="http://schemas.microsoft.com/office/drawing/2014/main" val="1242338116"/>
                  </a:ext>
                </a:extLst>
              </a:tr>
              <a:tr h="152991">
                <a:tc rowSpan="2">
                  <a:txBody>
                    <a:bodyPr/>
                    <a:lstStyle/>
                    <a:p>
                      <a:pPr marL="0" marR="0">
                        <a:lnSpc>
                          <a:spcPct val="107000"/>
                        </a:lnSpc>
                        <a:spcBef>
                          <a:spcPts val="0"/>
                        </a:spcBef>
                        <a:spcAft>
                          <a:spcPts val="0"/>
                        </a:spcAft>
                      </a:pPr>
                      <a:r>
                        <a:rPr lang="en-US" sz="900" dirty="0">
                          <a:effectLst/>
                          <a:latin typeface=" verdana"/>
                        </a:rPr>
                        <a:t>Cresol </a:t>
                      </a:r>
                      <a:r>
                        <a:rPr lang="en-US" sz="900" dirty="0" err="1">
                          <a:effectLst/>
                          <a:latin typeface=" verdana"/>
                        </a:rPr>
                        <a:t>Novolac</a:t>
                      </a:r>
                      <a:r>
                        <a:rPr lang="en-US" sz="900" dirty="0">
                          <a:effectLst/>
                          <a:latin typeface=" verdana"/>
                        </a:rPr>
                        <a:t> Epoxy Resin</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ctr"/>
                </a:tc>
                <a:tc>
                  <a:txBody>
                    <a:bodyPr/>
                    <a:lstStyle/>
                    <a:p>
                      <a:pPr marL="0" marR="0">
                        <a:lnSpc>
                          <a:spcPct val="107000"/>
                        </a:lnSpc>
                        <a:spcBef>
                          <a:spcPts val="0"/>
                        </a:spcBef>
                        <a:spcAft>
                          <a:spcPts val="0"/>
                        </a:spcAft>
                      </a:pPr>
                      <a:r>
                        <a:rPr lang="en-US" sz="900" dirty="0">
                          <a:effectLst/>
                          <a:latin typeface=" verdana"/>
                        </a:rPr>
                        <a:t>High viscosity </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b"/>
                </a:tc>
                <a:tc rowSpan="2">
                  <a:txBody>
                    <a:bodyPr/>
                    <a:lstStyle/>
                    <a:p>
                      <a:pPr marL="0" marR="0">
                        <a:lnSpc>
                          <a:spcPct val="107000"/>
                        </a:lnSpc>
                        <a:spcBef>
                          <a:spcPts val="0"/>
                        </a:spcBef>
                        <a:spcAft>
                          <a:spcPts val="0"/>
                        </a:spcAft>
                      </a:pPr>
                      <a:r>
                        <a:rPr lang="en-US" sz="900">
                          <a:effectLst/>
                          <a:latin typeface=" verdana"/>
                        </a:rPr>
                        <a:t>Electrical and Electronics (Impregnation/ Lamination/ FRP Molding), Adhesives/ Adhesive Ingredients</a:t>
                      </a:r>
                      <a:endParaRPr lang="en-US" sz="900">
                        <a:effectLst/>
                        <a:latin typeface=" verdana"/>
                        <a:ea typeface="Calibri" panose="020F0502020204030204" pitchFamily="34" charset="0"/>
                        <a:cs typeface="Times New Roman" panose="02020603050405020304" pitchFamily="18" charset="0"/>
                      </a:endParaRPr>
                    </a:p>
                  </a:txBody>
                  <a:tcPr marL="33711" marR="33711" marT="0" marB="0" anchor="ctr"/>
                </a:tc>
                <a:extLst>
                  <a:ext uri="{0D108BD9-81ED-4DB2-BD59-A6C34878D82A}">
                    <a16:rowId xmlns:a16="http://schemas.microsoft.com/office/drawing/2014/main" val="2421269101"/>
                  </a:ext>
                </a:extLst>
              </a:tr>
              <a:tr h="287498">
                <a:tc vMerge="1">
                  <a:txBody>
                    <a:bodyPr/>
                    <a:lstStyle/>
                    <a:p>
                      <a:endParaRPr lang="en-US"/>
                    </a:p>
                  </a:txBody>
                  <a:tcPr/>
                </a:tc>
                <a:tc>
                  <a:txBody>
                    <a:bodyPr/>
                    <a:lstStyle/>
                    <a:p>
                      <a:pPr marL="0" marR="0">
                        <a:lnSpc>
                          <a:spcPct val="107000"/>
                        </a:lnSpc>
                        <a:spcBef>
                          <a:spcPts val="0"/>
                        </a:spcBef>
                        <a:spcAft>
                          <a:spcPts val="0"/>
                        </a:spcAft>
                      </a:pPr>
                      <a:r>
                        <a:rPr lang="en-US" sz="900" dirty="0">
                          <a:effectLst/>
                          <a:latin typeface=" verdana"/>
                        </a:rPr>
                        <a:t>High epoxy index</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b"/>
                </a:tc>
                <a:tc vMerge="1">
                  <a:txBody>
                    <a:bodyPr/>
                    <a:lstStyle/>
                    <a:p>
                      <a:endParaRPr lang="en-US"/>
                    </a:p>
                  </a:txBody>
                  <a:tcPr/>
                </a:tc>
                <a:extLst>
                  <a:ext uri="{0D108BD9-81ED-4DB2-BD59-A6C34878D82A}">
                    <a16:rowId xmlns:a16="http://schemas.microsoft.com/office/drawing/2014/main" val="2281409860"/>
                  </a:ext>
                </a:extLst>
              </a:tr>
              <a:tr h="499686">
                <a:tc>
                  <a:txBody>
                    <a:bodyPr/>
                    <a:lstStyle/>
                    <a:p>
                      <a:pPr marL="0" marR="0">
                        <a:lnSpc>
                          <a:spcPct val="107000"/>
                        </a:lnSpc>
                        <a:spcBef>
                          <a:spcPts val="0"/>
                        </a:spcBef>
                        <a:spcAft>
                          <a:spcPts val="0"/>
                        </a:spcAft>
                      </a:pPr>
                      <a:r>
                        <a:rPr lang="en-US" sz="900">
                          <a:effectLst/>
                          <a:latin typeface=" verdana"/>
                        </a:rPr>
                        <a:t>Phenol/Modified Novolac Epoxy Resin</a:t>
                      </a:r>
                      <a:endParaRPr lang="en-US" sz="900">
                        <a:effectLst/>
                        <a:latin typeface=" verdana"/>
                        <a:ea typeface="Calibri" panose="020F0502020204030204" pitchFamily="34" charset="0"/>
                        <a:cs typeface="Times New Roman" panose="02020603050405020304" pitchFamily="18" charset="0"/>
                      </a:endParaRPr>
                    </a:p>
                  </a:txBody>
                  <a:tcPr marL="33711" marR="33711" marT="0" marB="0"/>
                </a:tc>
                <a:tc>
                  <a:txBody>
                    <a:bodyPr/>
                    <a:lstStyle/>
                    <a:p>
                      <a:pPr marL="0" marR="0">
                        <a:lnSpc>
                          <a:spcPct val="107000"/>
                        </a:lnSpc>
                        <a:spcBef>
                          <a:spcPts val="0"/>
                        </a:spcBef>
                        <a:spcAft>
                          <a:spcPts val="300"/>
                        </a:spcAft>
                      </a:pPr>
                      <a:r>
                        <a:rPr lang="en-US" sz="900" dirty="0">
                          <a:effectLst/>
                          <a:latin typeface=" verdana"/>
                        </a:rPr>
                        <a:t>Viscosity at 52°C (126°F): 600-50,000 </a:t>
                      </a:r>
                      <a:r>
                        <a:rPr lang="en-US" sz="900" dirty="0" err="1">
                          <a:effectLst/>
                          <a:latin typeface=" verdana"/>
                        </a:rPr>
                        <a:t>cP.</a:t>
                      </a:r>
                      <a:endParaRPr lang="en-US" sz="900" dirty="0">
                        <a:effectLst/>
                        <a:latin typeface=" verdana"/>
                      </a:endParaRPr>
                    </a:p>
                    <a:p>
                      <a:pPr marL="0" marR="0">
                        <a:lnSpc>
                          <a:spcPct val="107000"/>
                        </a:lnSpc>
                        <a:spcBef>
                          <a:spcPts val="0"/>
                        </a:spcBef>
                        <a:spcAft>
                          <a:spcPts val="300"/>
                        </a:spcAft>
                      </a:pPr>
                      <a:r>
                        <a:rPr lang="en-US" sz="900" dirty="0">
                          <a:effectLst/>
                          <a:latin typeface=" verdana"/>
                        </a:rPr>
                        <a:t>Epoxide equivalent weight (EEW): 160 – 270 g/eq.</a:t>
                      </a:r>
                      <a:endParaRPr lang="en-US" sz="900" dirty="0">
                        <a:effectLst/>
                        <a:latin typeface=" verdana"/>
                        <a:ea typeface="Times New Roman" panose="02020603050405020304" pitchFamily="18" charset="0"/>
                      </a:endParaRPr>
                    </a:p>
                  </a:txBody>
                  <a:tcPr marL="33711" marR="33711" marT="0" marB="0"/>
                </a:tc>
                <a:tc>
                  <a:txBody>
                    <a:bodyPr/>
                    <a:lstStyle/>
                    <a:p>
                      <a:pPr marL="0" marR="0">
                        <a:lnSpc>
                          <a:spcPct val="107000"/>
                        </a:lnSpc>
                        <a:spcBef>
                          <a:spcPts val="0"/>
                        </a:spcBef>
                        <a:spcAft>
                          <a:spcPts val="0"/>
                        </a:spcAft>
                      </a:pPr>
                      <a:r>
                        <a:rPr lang="en-US" sz="900" dirty="0">
                          <a:effectLst/>
                          <a:latin typeface=" verdana"/>
                        </a:rPr>
                        <a:t>Electrical and Electronics (Impregnation/ Lamination/ FRP Molding), Adhesives/ Adhesive Ingredients, Composites</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tc>
                <a:extLst>
                  <a:ext uri="{0D108BD9-81ED-4DB2-BD59-A6C34878D82A}">
                    <a16:rowId xmlns:a16="http://schemas.microsoft.com/office/drawing/2014/main" val="2380590308"/>
                  </a:ext>
                </a:extLst>
              </a:tr>
              <a:tr h="499686">
                <a:tc>
                  <a:txBody>
                    <a:bodyPr/>
                    <a:lstStyle/>
                    <a:p>
                      <a:pPr marL="0" marR="0">
                        <a:lnSpc>
                          <a:spcPct val="107000"/>
                        </a:lnSpc>
                        <a:spcBef>
                          <a:spcPts val="0"/>
                        </a:spcBef>
                        <a:spcAft>
                          <a:spcPts val="0"/>
                        </a:spcAft>
                      </a:pPr>
                      <a:r>
                        <a:rPr lang="en-US" sz="900">
                          <a:effectLst/>
                          <a:latin typeface=" verdana"/>
                        </a:rPr>
                        <a:t>Cycloaliphatic Epoxy Resin</a:t>
                      </a:r>
                      <a:endParaRPr lang="en-US" sz="900">
                        <a:effectLst/>
                        <a:latin typeface=" verdana"/>
                        <a:ea typeface="Calibri" panose="020F0502020204030204" pitchFamily="34" charset="0"/>
                        <a:cs typeface="Times New Roman" panose="02020603050405020304" pitchFamily="18" charset="0"/>
                      </a:endParaRPr>
                    </a:p>
                  </a:txBody>
                  <a:tcPr marL="33711" marR="33711" marT="0" marB="0"/>
                </a:tc>
                <a:tc>
                  <a:txBody>
                    <a:bodyPr/>
                    <a:lstStyle/>
                    <a:p>
                      <a:pPr marL="0" marR="0">
                        <a:lnSpc>
                          <a:spcPct val="107000"/>
                        </a:lnSpc>
                        <a:spcBef>
                          <a:spcPts val="0"/>
                        </a:spcBef>
                        <a:spcAft>
                          <a:spcPts val="0"/>
                        </a:spcAft>
                      </a:pPr>
                      <a:r>
                        <a:rPr lang="en-US" sz="900" dirty="0">
                          <a:effectLst/>
                          <a:latin typeface=" verdana"/>
                        </a:rPr>
                        <a:t>. Viscosity at 25 degree C Cp - 1800-2500</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tc>
                <a:tc>
                  <a:txBody>
                    <a:bodyPr/>
                    <a:lstStyle/>
                    <a:p>
                      <a:pPr marL="0" marR="0">
                        <a:lnSpc>
                          <a:spcPct val="107000"/>
                        </a:lnSpc>
                        <a:spcBef>
                          <a:spcPts val="0"/>
                        </a:spcBef>
                        <a:spcAft>
                          <a:spcPts val="0"/>
                        </a:spcAft>
                      </a:pPr>
                      <a:r>
                        <a:rPr lang="en-US" sz="900" dirty="0">
                          <a:effectLst/>
                          <a:latin typeface=" verdana"/>
                        </a:rPr>
                        <a:t>Electrical and Electronics (Impregnation/ Lamination/ FRP Molding), </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tc>
                <a:extLst>
                  <a:ext uri="{0D108BD9-81ED-4DB2-BD59-A6C34878D82A}">
                    <a16:rowId xmlns:a16="http://schemas.microsoft.com/office/drawing/2014/main" val="1883450761"/>
                  </a:ext>
                </a:extLst>
              </a:tr>
              <a:tr h="320793">
                <a:tc>
                  <a:txBody>
                    <a:bodyPr/>
                    <a:lstStyle/>
                    <a:p>
                      <a:pPr marL="0" marR="0">
                        <a:lnSpc>
                          <a:spcPct val="107000"/>
                        </a:lnSpc>
                        <a:spcBef>
                          <a:spcPts val="0"/>
                        </a:spcBef>
                        <a:spcAft>
                          <a:spcPts val="0"/>
                        </a:spcAft>
                      </a:pPr>
                      <a:r>
                        <a:rPr lang="en-US" sz="900" dirty="0">
                          <a:effectLst/>
                          <a:latin typeface=" verdana"/>
                        </a:rPr>
                        <a:t>Dimer Acid modified epoxy resin</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b"/>
                </a:tc>
                <a:tc>
                  <a:txBody>
                    <a:bodyPr/>
                    <a:lstStyle/>
                    <a:p>
                      <a:pPr marL="0" marR="0">
                        <a:lnSpc>
                          <a:spcPct val="107000"/>
                        </a:lnSpc>
                        <a:spcBef>
                          <a:spcPts val="0"/>
                        </a:spcBef>
                        <a:spcAft>
                          <a:spcPts val="0"/>
                        </a:spcAft>
                      </a:pPr>
                      <a:r>
                        <a:rPr lang="en-US" sz="900" dirty="0">
                          <a:effectLst/>
                          <a:latin typeface=" verdana"/>
                        </a:rPr>
                        <a:t> Viscosity -50000 cps@52 degree Celsius,</a:t>
                      </a:r>
                    </a:p>
                    <a:p>
                      <a:pPr marL="0" marR="0">
                        <a:lnSpc>
                          <a:spcPct val="107000"/>
                        </a:lnSpc>
                        <a:spcBef>
                          <a:spcPts val="0"/>
                        </a:spcBef>
                        <a:spcAft>
                          <a:spcPts val="0"/>
                        </a:spcAft>
                      </a:pPr>
                      <a:r>
                        <a:rPr lang="en-US" sz="900" dirty="0">
                          <a:effectLst/>
                          <a:latin typeface=" verdana"/>
                        </a:rPr>
                        <a:t>EEW (g/eq) – 660</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b"/>
                </a:tc>
                <a:tc>
                  <a:txBody>
                    <a:bodyPr/>
                    <a:lstStyle/>
                    <a:p>
                      <a:pPr marL="0" marR="0">
                        <a:lnSpc>
                          <a:spcPct val="107000"/>
                        </a:lnSpc>
                        <a:spcBef>
                          <a:spcPts val="0"/>
                        </a:spcBef>
                        <a:spcAft>
                          <a:spcPts val="0"/>
                        </a:spcAft>
                      </a:pPr>
                      <a:r>
                        <a:rPr lang="en-US" sz="900" dirty="0">
                          <a:effectLst/>
                          <a:latin typeface=" verdana"/>
                        </a:rPr>
                        <a:t>Adhesives/ Adhesive Ingredients</a:t>
                      </a:r>
                      <a:endParaRPr lang="en-US" sz="900" dirty="0">
                        <a:effectLst/>
                        <a:latin typeface=" verdana"/>
                        <a:ea typeface="Calibri" panose="020F0502020204030204" pitchFamily="34" charset="0"/>
                        <a:cs typeface="Times New Roman" panose="02020603050405020304" pitchFamily="18" charset="0"/>
                      </a:endParaRPr>
                    </a:p>
                  </a:txBody>
                  <a:tcPr marL="33711" marR="33711" marT="0" marB="0" anchor="b"/>
                </a:tc>
                <a:extLst>
                  <a:ext uri="{0D108BD9-81ED-4DB2-BD59-A6C34878D82A}">
                    <a16:rowId xmlns:a16="http://schemas.microsoft.com/office/drawing/2014/main" val="2227510645"/>
                  </a:ext>
                </a:extLst>
              </a:tr>
            </a:tbl>
          </a:graphicData>
        </a:graphic>
      </p:graphicFrame>
      <p:graphicFrame>
        <p:nvGraphicFramePr>
          <p:cNvPr id="3" name="Table 2">
            <a:extLst>
              <a:ext uri="{FF2B5EF4-FFF2-40B4-BE49-F238E27FC236}">
                <a16:creationId xmlns:a16="http://schemas.microsoft.com/office/drawing/2014/main" id="{E9445267-8923-4F65-916E-86346A35CA1C}"/>
              </a:ext>
            </a:extLst>
          </p:cNvPr>
          <p:cNvGraphicFramePr>
            <a:graphicFrameLocks noGrp="1"/>
          </p:cNvGraphicFramePr>
          <p:nvPr>
            <p:extLst>
              <p:ext uri="{D42A27DB-BD31-4B8C-83A1-F6EECF244321}">
                <p14:modId xmlns:p14="http://schemas.microsoft.com/office/powerpoint/2010/main" val="3244698288"/>
              </p:ext>
            </p:extLst>
          </p:nvPr>
        </p:nvGraphicFramePr>
        <p:xfrm>
          <a:off x="8825948" y="747336"/>
          <a:ext cx="3346007" cy="1656633"/>
        </p:xfrm>
        <a:graphic>
          <a:graphicData uri="http://schemas.openxmlformats.org/drawingml/2006/table">
            <a:tbl>
              <a:tblPr firstRow="1" firstCol="1" bandRow="1">
                <a:tableStyleId>{5C22544A-7EE6-4342-B048-85BDC9FD1C3A}</a:tableStyleId>
              </a:tblPr>
              <a:tblGrid>
                <a:gridCol w="1099930">
                  <a:extLst>
                    <a:ext uri="{9D8B030D-6E8A-4147-A177-3AD203B41FA5}">
                      <a16:colId xmlns:a16="http://schemas.microsoft.com/office/drawing/2014/main" val="2757977153"/>
                    </a:ext>
                  </a:extLst>
                </a:gridCol>
                <a:gridCol w="371061">
                  <a:extLst>
                    <a:ext uri="{9D8B030D-6E8A-4147-A177-3AD203B41FA5}">
                      <a16:colId xmlns:a16="http://schemas.microsoft.com/office/drawing/2014/main" val="1358542484"/>
                    </a:ext>
                  </a:extLst>
                </a:gridCol>
                <a:gridCol w="1061343">
                  <a:extLst>
                    <a:ext uri="{9D8B030D-6E8A-4147-A177-3AD203B41FA5}">
                      <a16:colId xmlns:a16="http://schemas.microsoft.com/office/drawing/2014/main" val="153797740"/>
                    </a:ext>
                  </a:extLst>
                </a:gridCol>
                <a:gridCol w="813673">
                  <a:extLst>
                    <a:ext uri="{9D8B030D-6E8A-4147-A177-3AD203B41FA5}">
                      <a16:colId xmlns:a16="http://schemas.microsoft.com/office/drawing/2014/main" val="3290746657"/>
                    </a:ext>
                  </a:extLst>
                </a:gridCol>
              </a:tblGrid>
              <a:tr h="319019">
                <a:tc gridSpan="4">
                  <a:txBody>
                    <a:bodyPr/>
                    <a:lstStyle/>
                    <a:p>
                      <a:pPr marL="0" marR="0" algn="ctr">
                        <a:lnSpc>
                          <a:spcPct val="107000"/>
                        </a:lnSpc>
                        <a:spcBef>
                          <a:spcPts val="0"/>
                        </a:spcBef>
                        <a:spcAft>
                          <a:spcPts val="0"/>
                        </a:spcAft>
                      </a:pPr>
                      <a:r>
                        <a:rPr lang="en-US" sz="10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Mass Balance</a:t>
                      </a:r>
                    </a:p>
                  </a:txBody>
                  <a:tcPr marL="68580" marR="68580" marT="0" marB="0" anchor="ctr">
                    <a:solidFill>
                      <a:schemeClr val="accent6">
                        <a:lumMod val="60000"/>
                        <a:lumOff val="40000"/>
                      </a:schemeClr>
                    </a:solidFill>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60000"/>
                        <a:lumOff val="40000"/>
                      </a:schemeClr>
                    </a:solidFill>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60000"/>
                        <a:lumOff val="40000"/>
                      </a:schemeClr>
                    </a:solidFill>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1654029574"/>
                  </a:ext>
                </a:extLst>
              </a:tr>
              <a:tr h="319019">
                <a:tc>
                  <a:txBody>
                    <a:bodyPr/>
                    <a:lstStyle/>
                    <a:p>
                      <a:pPr marL="0" marR="0" algn="ctr">
                        <a:lnSpc>
                          <a:spcPct val="107000"/>
                        </a:lnSpc>
                        <a:spcBef>
                          <a:spcPts val="0"/>
                        </a:spcBef>
                        <a:spcAft>
                          <a:spcPts val="0"/>
                        </a:spcAft>
                      </a:pPr>
                      <a:r>
                        <a:rPr lang="en-US" sz="8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Input</a:t>
                      </a:r>
                    </a:p>
                  </a:txBody>
                  <a:tcPr marL="68580"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8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T/T</a:t>
                      </a:r>
                    </a:p>
                  </a:txBody>
                  <a:tcPr marL="68580"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8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Output</a:t>
                      </a:r>
                    </a:p>
                  </a:txBody>
                  <a:tcPr marL="68580"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8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T/T</a:t>
                      </a:r>
                    </a:p>
                  </a:txBody>
                  <a:tcPr marL="68580" marR="68580" marT="0" marB="0" anchor="ctr">
                    <a:solidFill>
                      <a:schemeClr val="accent6">
                        <a:lumMod val="60000"/>
                        <a:lumOff val="40000"/>
                      </a:schemeClr>
                    </a:solidFill>
                  </a:tcPr>
                </a:tc>
                <a:extLst>
                  <a:ext uri="{0D108BD9-81ED-4DB2-BD59-A6C34878D82A}">
                    <a16:rowId xmlns:a16="http://schemas.microsoft.com/office/drawing/2014/main" val="1916373532"/>
                  </a:ext>
                </a:extLst>
              </a:tr>
              <a:tr h="271148">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Bisphenol A</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0.74</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Product</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1</a:t>
                      </a:r>
                    </a:p>
                  </a:txBody>
                  <a:tcPr marL="68580" marR="68580" marT="0" marB="0" anchor="ctr"/>
                </a:tc>
                <a:extLst>
                  <a:ext uri="{0D108BD9-81ED-4DB2-BD59-A6C34878D82A}">
                    <a16:rowId xmlns:a16="http://schemas.microsoft.com/office/drawing/2014/main" val="327417391"/>
                  </a:ext>
                </a:extLst>
              </a:tr>
              <a:tr h="294866">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Epichlorohydrin</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0.56</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Solid Waste </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0.096</a:t>
                      </a:r>
                    </a:p>
                  </a:txBody>
                  <a:tcPr marL="68580" marR="68580" marT="0" marB="0" anchor="ctr"/>
                </a:tc>
                <a:extLst>
                  <a:ext uri="{0D108BD9-81ED-4DB2-BD59-A6C34878D82A}">
                    <a16:rowId xmlns:a16="http://schemas.microsoft.com/office/drawing/2014/main" val="3152738928"/>
                  </a:ext>
                </a:extLst>
              </a:tr>
              <a:tr h="304021">
                <a:tc>
                  <a:txBody>
                    <a:bodyPr/>
                    <a:lstStyle/>
                    <a:p>
                      <a:pPr marL="0" marR="0" algn="ctr">
                        <a:lnSpc>
                          <a:spcPct val="107000"/>
                        </a:lnSpc>
                        <a:spcBef>
                          <a:spcPts val="0"/>
                        </a:spcBef>
                        <a:spcAft>
                          <a:spcPts val="0"/>
                        </a:spcAft>
                      </a:pPr>
                      <a:r>
                        <a:rPr lang="en-US" sz="800">
                          <a:effectLst/>
                          <a:latin typeface="Verdana" panose="020B0604030504040204" pitchFamily="34" charset="0"/>
                          <a:ea typeface="Verdana" panose="020B0604030504040204" pitchFamily="34" charset="0"/>
                          <a:cs typeface="Verdana" panose="020B0604030504040204" pitchFamily="34" charset="0"/>
                        </a:rPr>
                        <a:t>48% NaOH</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0.50</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Reaction Water</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0.33</a:t>
                      </a:r>
                    </a:p>
                  </a:txBody>
                  <a:tcPr marL="68580" marR="68580" marT="0" marB="0" anchor="ctr"/>
                </a:tc>
                <a:extLst>
                  <a:ext uri="{0D108BD9-81ED-4DB2-BD59-A6C34878D82A}">
                    <a16:rowId xmlns:a16="http://schemas.microsoft.com/office/drawing/2014/main" val="4265167833"/>
                  </a:ext>
                </a:extLst>
              </a:tr>
              <a:tr h="148560">
                <a:tc>
                  <a:txBody>
                    <a:bodyPr/>
                    <a:lstStyle/>
                    <a:p>
                      <a:pPr marL="0" marR="0" algn="ctr">
                        <a:lnSpc>
                          <a:spcPct val="107000"/>
                        </a:lnSpc>
                        <a:spcBef>
                          <a:spcPts val="0"/>
                        </a:spcBef>
                        <a:spcAft>
                          <a:spcPts val="0"/>
                        </a:spcAft>
                      </a:pPr>
                      <a:r>
                        <a:rPr lang="en-US" sz="800">
                          <a:effectLst/>
                          <a:latin typeface="Verdana" panose="020B0604030504040204" pitchFamily="34" charset="0"/>
                          <a:ea typeface="Verdana" panose="020B0604030504040204" pitchFamily="34" charset="0"/>
                          <a:cs typeface="Verdana" panose="020B0604030504040204" pitchFamily="34" charset="0"/>
                        </a:rPr>
                        <a:t>Total</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1.76</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Total</a:t>
                      </a:r>
                    </a:p>
                  </a:txBody>
                  <a:tcPr marL="68580" marR="68580" marT="0" marB="0" anchor="ctr"/>
                </a:tc>
                <a:tc>
                  <a:txBody>
                    <a:bodyPr/>
                    <a:lstStyle/>
                    <a:p>
                      <a:pPr marL="0" marR="0" algn="ctr">
                        <a:lnSpc>
                          <a:spcPct val="107000"/>
                        </a:lnSpc>
                        <a:spcBef>
                          <a:spcPts val="0"/>
                        </a:spcBef>
                        <a:spcAft>
                          <a:spcPts val="0"/>
                        </a:spcAft>
                      </a:pPr>
                      <a:r>
                        <a:rPr lang="en-US" sz="800" dirty="0">
                          <a:effectLst/>
                          <a:latin typeface="Verdana" panose="020B0604030504040204" pitchFamily="34" charset="0"/>
                          <a:ea typeface="Verdana" panose="020B0604030504040204" pitchFamily="34" charset="0"/>
                          <a:cs typeface="Verdana" panose="020B0604030504040204" pitchFamily="34" charset="0"/>
                        </a:rPr>
                        <a:t>1.76</a:t>
                      </a:r>
                    </a:p>
                  </a:txBody>
                  <a:tcPr marL="68580" marR="68580" marT="0" marB="0" anchor="ctr"/>
                </a:tc>
                <a:extLst>
                  <a:ext uri="{0D108BD9-81ED-4DB2-BD59-A6C34878D82A}">
                    <a16:rowId xmlns:a16="http://schemas.microsoft.com/office/drawing/2014/main" val="2858421884"/>
                  </a:ext>
                </a:extLst>
              </a:tr>
            </a:tbl>
          </a:graphicData>
        </a:graphic>
      </p:graphicFrame>
      <p:sp>
        <p:nvSpPr>
          <p:cNvPr id="6" name="Rectangle 5">
            <a:extLst>
              <a:ext uri="{FF2B5EF4-FFF2-40B4-BE49-F238E27FC236}">
                <a16:creationId xmlns:a16="http://schemas.microsoft.com/office/drawing/2014/main" id="{EB9CC21E-A542-423A-B37A-25EEB423685B}"/>
              </a:ext>
            </a:extLst>
          </p:cNvPr>
          <p:cNvSpPr/>
          <p:nvPr/>
        </p:nvSpPr>
        <p:spPr>
          <a:xfrm>
            <a:off x="8825948" y="2421640"/>
            <a:ext cx="3220278" cy="2078382"/>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36" dirty="0"/>
          </a:p>
        </p:txBody>
      </p:sp>
      <p:sp>
        <p:nvSpPr>
          <p:cNvPr id="7" name="Subtitle 3">
            <a:extLst>
              <a:ext uri="{FF2B5EF4-FFF2-40B4-BE49-F238E27FC236}">
                <a16:creationId xmlns:a16="http://schemas.microsoft.com/office/drawing/2014/main" id="{D728153E-F9BC-4012-B2E9-C08EF97087C9}"/>
              </a:ext>
            </a:extLst>
          </p:cNvPr>
          <p:cNvSpPr txBox="1">
            <a:spLocks/>
          </p:cNvSpPr>
          <p:nvPr/>
        </p:nvSpPr>
        <p:spPr>
          <a:xfrm>
            <a:off x="8876185" y="2509132"/>
            <a:ext cx="3170041" cy="4348868"/>
          </a:xfrm>
          <a:prstGeom prst="rect">
            <a:avLst/>
          </a:prstGeom>
        </p:spPr>
        <p:txBody>
          <a:bodyPr vert="horz" lIns="83127" tIns="41564" rIns="83127" bIns="41564" rtlCol="0">
            <a:normAutofit lnSpcReduction="10000"/>
          </a:bodyPr>
          <a:lstStyle>
            <a:lvl1pPr marL="228604" indent="-228604" algn="l" defTabSz="91441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4" algn="l" defTabSz="91441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4" indent="-228604" algn="l" defTabSz="91441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3"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3"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2"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2"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72"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81"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1000" b="1" dirty="0">
                <a:latin typeface="Verdana" panose="020B0604030504040204" pitchFamily="34" charset="0"/>
                <a:ea typeface="Verdana" panose="020B0604030504040204" pitchFamily="34" charset="0"/>
                <a:cs typeface="Verdana" panose="020B0604030504040204" pitchFamily="34" charset="0"/>
              </a:rPr>
              <a:t>Waste Disposal : </a:t>
            </a:r>
            <a:r>
              <a:rPr lang="en-US" sz="1000" dirty="0">
                <a:latin typeface="Verdana" panose="020B0604030504040204" pitchFamily="34" charset="0"/>
                <a:ea typeface="Verdana" panose="020B0604030504040204" pitchFamily="34" charset="0"/>
                <a:cs typeface="Verdana" panose="020B0604030504040204" pitchFamily="34" charset="0"/>
              </a:rPr>
              <a:t>While industrial production of Epoxy Resins, by-products like NaCl and oligomers are also released. NaCl can be removed by washing with water one or more times, depending on the reaction requirement. An aqueous solution of sodium chloride called Brine formed resultantly can be further send to ETP plant for its treatment to decrease its concentration to the optimum level so that it can be disposed to sea or can be sent to Pollution control Board for further use. The resin is separated through filtration while solid polymeric particles (with high K-value) are discarded in a manageable way such as through landfilling. Manufacturers must essentially maintain an adequate ratio of ECH and BPA while Epoxy Resin manufacturing to minimize the waste generated. </a:t>
            </a: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80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294060"/>
            <a:ext cx="7265533" cy="340525"/>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Demand-Supply Scenario : Global, Europe and Domestic</a:t>
            </a:r>
          </a:p>
        </p:txBody>
      </p:sp>
      <p:graphicFrame>
        <p:nvGraphicFramePr>
          <p:cNvPr id="7" name="Table 6">
            <a:extLst>
              <a:ext uri="{FF2B5EF4-FFF2-40B4-BE49-F238E27FC236}">
                <a16:creationId xmlns:a16="http://schemas.microsoft.com/office/drawing/2014/main" id="{D038A2B9-6552-47FA-A06F-6A5354CBAFC7}"/>
              </a:ext>
            </a:extLst>
          </p:cNvPr>
          <p:cNvGraphicFramePr>
            <a:graphicFrameLocks noGrp="1"/>
          </p:cNvGraphicFramePr>
          <p:nvPr>
            <p:extLst>
              <p:ext uri="{D42A27DB-BD31-4B8C-83A1-F6EECF244321}">
                <p14:modId xmlns:p14="http://schemas.microsoft.com/office/powerpoint/2010/main" val="2712531369"/>
              </p:ext>
            </p:extLst>
          </p:nvPr>
        </p:nvGraphicFramePr>
        <p:xfrm>
          <a:off x="162209" y="981719"/>
          <a:ext cx="11698487" cy="2689135"/>
        </p:xfrm>
        <a:graphic>
          <a:graphicData uri="http://schemas.openxmlformats.org/drawingml/2006/table">
            <a:tbl>
              <a:tblPr/>
              <a:tblGrid>
                <a:gridCol w="1032925">
                  <a:extLst>
                    <a:ext uri="{9D8B030D-6E8A-4147-A177-3AD203B41FA5}">
                      <a16:colId xmlns:a16="http://schemas.microsoft.com/office/drawing/2014/main" val="2884387562"/>
                    </a:ext>
                  </a:extLst>
                </a:gridCol>
                <a:gridCol w="576517">
                  <a:extLst>
                    <a:ext uri="{9D8B030D-6E8A-4147-A177-3AD203B41FA5}">
                      <a16:colId xmlns:a16="http://schemas.microsoft.com/office/drawing/2014/main" val="987364731"/>
                    </a:ext>
                  </a:extLst>
                </a:gridCol>
                <a:gridCol w="576517">
                  <a:extLst>
                    <a:ext uri="{9D8B030D-6E8A-4147-A177-3AD203B41FA5}">
                      <a16:colId xmlns:a16="http://schemas.microsoft.com/office/drawing/2014/main" val="2665489484"/>
                    </a:ext>
                  </a:extLst>
                </a:gridCol>
                <a:gridCol w="576517">
                  <a:extLst>
                    <a:ext uri="{9D8B030D-6E8A-4147-A177-3AD203B41FA5}">
                      <a16:colId xmlns:a16="http://schemas.microsoft.com/office/drawing/2014/main" val="33956898"/>
                    </a:ext>
                  </a:extLst>
                </a:gridCol>
                <a:gridCol w="576517">
                  <a:extLst>
                    <a:ext uri="{9D8B030D-6E8A-4147-A177-3AD203B41FA5}">
                      <a16:colId xmlns:a16="http://schemas.microsoft.com/office/drawing/2014/main" val="670464526"/>
                    </a:ext>
                  </a:extLst>
                </a:gridCol>
                <a:gridCol w="576517">
                  <a:extLst>
                    <a:ext uri="{9D8B030D-6E8A-4147-A177-3AD203B41FA5}">
                      <a16:colId xmlns:a16="http://schemas.microsoft.com/office/drawing/2014/main" val="2777711318"/>
                    </a:ext>
                  </a:extLst>
                </a:gridCol>
                <a:gridCol w="576517">
                  <a:extLst>
                    <a:ext uri="{9D8B030D-6E8A-4147-A177-3AD203B41FA5}">
                      <a16:colId xmlns:a16="http://schemas.microsoft.com/office/drawing/2014/main" val="1487588692"/>
                    </a:ext>
                  </a:extLst>
                </a:gridCol>
                <a:gridCol w="576517">
                  <a:extLst>
                    <a:ext uri="{9D8B030D-6E8A-4147-A177-3AD203B41FA5}">
                      <a16:colId xmlns:a16="http://schemas.microsoft.com/office/drawing/2014/main" val="2497408860"/>
                    </a:ext>
                  </a:extLst>
                </a:gridCol>
                <a:gridCol w="576517">
                  <a:extLst>
                    <a:ext uri="{9D8B030D-6E8A-4147-A177-3AD203B41FA5}">
                      <a16:colId xmlns:a16="http://schemas.microsoft.com/office/drawing/2014/main" val="3089357994"/>
                    </a:ext>
                  </a:extLst>
                </a:gridCol>
                <a:gridCol w="576517">
                  <a:extLst>
                    <a:ext uri="{9D8B030D-6E8A-4147-A177-3AD203B41FA5}">
                      <a16:colId xmlns:a16="http://schemas.microsoft.com/office/drawing/2014/main" val="2566950535"/>
                    </a:ext>
                  </a:extLst>
                </a:gridCol>
                <a:gridCol w="576517">
                  <a:extLst>
                    <a:ext uri="{9D8B030D-6E8A-4147-A177-3AD203B41FA5}">
                      <a16:colId xmlns:a16="http://schemas.microsoft.com/office/drawing/2014/main" val="2169964988"/>
                    </a:ext>
                  </a:extLst>
                </a:gridCol>
                <a:gridCol w="576517">
                  <a:extLst>
                    <a:ext uri="{9D8B030D-6E8A-4147-A177-3AD203B41FA5}">
                      <a16:colId xmlns:a16="http://schemas.microsoft.com/office/drawing/2014/main" val="2289875984"/>
                    </a:ext>
                  </a:extLst>
                </a:gridCol>
                <a:gridCol w="576517">
                  <a:extLst>
                    <a:ext uri="{9D8B030D-6E8A-4147-A177-3AD203B41FA5}">
                      <a16:colId xmlns:a16="http://schemas.microsoft.com/office/drawing/2014/main" val="3006198732"/>
                    </a:ext>
                  </a:extLst>
                </a:gridCol>
                <a:gridCol w="576517">
                  <a:extLst>
                    <a:ext uri="{9D8B030D-6E8A-4147-A177-3AD203B41FA5}">
                      <a16:colId xmlns:a16="http://schemas.microsoft.com/office/drawing/2014/main" val="4094800851"/>
                    </a:ext>
                  </a:extLst>
                </a:gridCol>
                <a:gridCol w="576517">
                  <a:extLst>
                    <a:ext uri="{9D8B030D-6E8A-4147-A177-3AD203B41FA5}">
                      <a16:colId xmlns:a16="http://schemas.microsoft.com/office/drawing/2014/main" val="3254298928"/>
                    </a:ext>
                  </a:extLst>
                </a:gridCol>
                <a:gridCol w="576517">
                  <a:extLst>
                    <a:ext uri="{9D8B030D-6E8A-4147-A177-3AD203B41FA5}">
                      <a16:colId xmlns:a16="http://schemas.microsoft.com/office/drawing/2014/main" val="373296121"/>
                    </a:ext>
                  </a:extLst>
                </a:gridCol>
                <a:gridCol w="1044935">
                  <a:extLst>
                    <a:ext uri="{9D8B030D-6E8A-4147-A177-3AD203B41FA5}">
                      <a16:colId xmlns:a16="http://schemas.microsoft.com/office/drawing/2014/main" val="3905326855"/>
                    </a:ext>
                  </a:extLst>
                </a:gridCol>
                <a:gridCol w="972872">
                  <a:extLst>
                    <a:ext uri="{9D8B030D-6E8A-4147-A177-3AD203B41FA5}">
                      <a16:colId xmlns:a16="http://schemas.microsoft.com/office/drawing/2014/main" val="1750665191"/>
                    </a:ext>
                  </a:extLst>
                </a:gridCol>
              </a:tblGrid>
              <a:tr h="402455">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r>
                        <a:rPr lang="en-US" sz="1000" b="1"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Tonnes</a:t>
                      </a: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A9D08E"/>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CAGR (2010-2021)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CAGR (2021-2035)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531765716"/>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Global Supply</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A9D08E"/>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2545.8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2387.7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2480.0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2596.8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2751.5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2866.3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2986.4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3150.6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3328.4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3470.4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3246.2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3494.4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3724.0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4119.0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4150.0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9104254"/>
                  </a:ext>
                </a:extLst>
              </a:tr>
              <a:tr h="228668">
                <a:tc>
                  <a:txBody>
                    <a:bodyPr/>
                    <a:lstStyle/>
                    <a:p>
                      <a:pPr algn="l" fontAlgn="b"/>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Global Demand</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2348.3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2194.2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2352.1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2484.5</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2611.1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2753.9</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2891.3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3110.4</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3187.1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3364.6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3261.1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3493.9</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4399.7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5511.3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6746.7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4.8%</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301954"/>
                  </a:ext>
                </a:extLst>
              </a:tr>
              <a:tr h="228668">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Gap</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-675.7</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-1392.3</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-2596.7</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242321"/>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Europe Supply</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491.9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480.8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498.2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490.2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505.2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525.5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541.8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562.9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670.0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695.9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676.8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741.0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812.2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820.5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604228"/>
                  </a:ext>
                </a:extLst>
              </a:tr>
              <a:tr h="228668">
                <a:tc>
                  <a:txBody>
                    <a:bodyPr/>
                    <a:lstStyle/>
                    <a:p>
                      <a:pPr algn="l" fontAlgn="b"/>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Europe Demand</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455.7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428.7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442.5</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465.3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483.7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506.8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530.3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554.7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573.7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599.4</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550.6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582.0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675.1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821.8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970.4</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3.7%</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300421"/>
                  </a:ext>
                </a:extLst>
              </a:tr>
              <a:tr h="228668">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Gap</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66.0</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-9.6</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-150.0</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449202"/>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2011</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2012</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2013</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2014</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2015</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2016</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2017</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2018</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2019</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2020</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2021</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2022</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FY2026</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FY2031</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FY2036</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b"/>
                      <a:endPar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4868120"/>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India Supply</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35.2</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37.7</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40.1</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42.7</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46.8</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55.7</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68.6</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89.1</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89.7</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101.6</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93.9</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112.1</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193.5</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206.3</a:t>
                      </a:r>
                    </a:p>
                  </a:txBody>
                  <a:tcPr marL="0" marR="0" marT="0" marB="0" anchor="b">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210.0</a:t>
                      </a:r>
                    </a:p>
                  </a:txBody>
                  <a:tcPr marL="0" marR="0" marT="0" marB="0" anchor="b">
                    <a:lnL>
                      <a:noFill/>
                    </a:lnL>
                    <a:lnR>
                      <a:noFill/>
                    </a:lnR>
                    <a:lnT>
                      <a:noFill/>
                    </a:lnT>
                    <a:lnB>
                      <a:noFill/>
                    </a:lnB>
                  </a:tcPr>
                </a:tc>
                <a:tc>
                  <a:txBody>
                    <a:bodyPr/>
                    <a:lstStyle/>
                    <a:p>
                      <a:pPr algn="ctr" fontAlgn="b"/>
                      <a:endPar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07785948"/>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India Demand</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47.9</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55.3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58.8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65.4</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79.7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89.5</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88.7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98.3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141.7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7.5%</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520895"/>
                  </a:ext>
                </a:extLst>
              </a:tr>
              <a:tr h="228668">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Gap</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51.8</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5.3</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-85.6</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661358"/>
                  </a:ext>
                </a:extLst>
              </a:tr>
            </a:tbl>
          </a:graphicData>
        </a:graphic>
      </p:graphicFrame>
      <p:sp>
        <p:nvSpPr>
          <p:cNvPr id="12" name="Rectangle 11">
            <a:extLst>
              <a:ext uri="{FF2B5EF4-FFF2-40B4-BE49-F238E27FC236}">
                <a16:creationId xmlns:a16="http://schemas.microsoft.com/office/drawing/2014/main" id="{E3EE5854-0105-424A-8E4C-D5CD5755E3E8}"/>
              </a:ext>
            </a:extLst>
          </p:cNvPr>
          <p:cNvSpPr/>
          <p:nvPr/>
        </p:nvSpPr>
        <p:spPr>
          <a:xfrm>
            <a:off x="162209" y="3998173"/>
            <a:ext cx="11870745" cy="2565767"/>
          </a:xfrm>
          <a:prstGeom prst="rect">
            <a:avLst/>
          </a:prstGeom>
        </p:spPr>
        <p:txBody>
          <a:bodyPr wrap="square">
            <a:spAutoFit/>
          </a:bodyPr>
          <a:lstStyle/>
          <a:p>
            <a:pPr algn="just">
              <a:lnSpc>
                <a:spcPct val="120000"/>
              </a:lnSpc>
              <a:spcBef>
                <a:spcPts val="200"/>
              </a:spcBef>
              <a:spcAft>
                <a:spcPts val="200"/>
              </a:spcAft>
            </a:pPr>
            <a:r>
              <a:rPr lang="en-IN" sz="1000" b="1" i="1" dirty="0">
                <a:latin typeface="Verdana" panose="020B0604030504040204" pitchFamily="34" charset="0"/>
                <a:ea typeface="Verdana" panose="020B0604030504040204" pitchFamily="34" charset="0"/>
                <a:cs typeface="Verdana" panose="020B0604030504040204" pitchFamily="34" charset="0"/>
              </a:rPr>
              <a:t>Basis for Demand-Supply Gap</a:t>
            </a:r>
          </a:p>
          <a:p>
            <a:pPr algn="just">
              <a:lnSpc>
                <a:spcPct val="120000"/>
              </a:lnSpc>
              <a:spcBef>
                <a:spcPts val="200"/>
              </a:spcBef>
              <a:spcAft>
                <a:spcPts val="200"/>
              </a:spcAft>
            </a:pPr>
            <a:r>
              <a:rPr lang="en-US" sz="1000" i="1" dirty="0">
                <a:latin typeface="Verdana" panose="020B0604030504040204" pitchFamily="34" charset="0"/>
                <a:ea typeface="Verdana" panose="020B0604030504040204" pitchFamily="34" charset="0"/>
                <a:cs typeface="Verdana" panose="020B0604030504040204" pitchFamily="34" charset="0"/>
              </a:rPr>
              <a:t>The basis of the historic data is secondary databases like annual reports of the competitors, import-export and other socio-economic factors. Forecast has been done through forecast model and primary responses of key opinion leaders. Forecasting generally assumes overall economic stability and no significant changes in the industry or market. </a:t>
            </a:r>
          </a:p>
          <a:p>
            <a:pPr marL="449263" indent="-269875" algn="just">
              <a:lnSpc>
                <a:spcPct val="120000"/>
              </a:lnSpc>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Historical conditions in the past will not carry over into the future.</a:t>
            </a:r>
          </a:p>
          <a:p>
            <a:pPr marL="449263" indent="-269875" algn="just">
              <a:lnSpc>
                <a:spcPct val="120000"/>
              </a:lnSpc>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Operating rate for new unit is considered as 60 percent for 1st year and 90 percent later.</a:t>
            </a:r>
          </a:p>
          <a:p>
            <a:pPr marL="449263" indent="-269875" algn="just">
              <a:lnSpc>
                <a:spcPct val="120000"/>
              </a:lnSpc>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Crude oil and commodity prices are likely to stabilize from 2nd half of 2022 onwards.</a:t>
            </a:r>
          </a:p>
          <a:p>
            <a:pPr marL="449263" indent="-269875" algn="just">
              <a:lnSpc>
                <a:spcPct val="120000"/>
              </a:lnSpc>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	Raw material prices likely to stabilize from 2nd half of 2022 onwards.</a:t>
            </a:r>
          </a:p>
          <a:p>
            <a:pPr marL="449263" indent="-269875" algn="just">
              <a:lnSpc>
                <a:spcPct val="120000"/>
              </a:lnSpc>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	Covid-19 situation is likely to dimmish from 2023 onwards after global roll out of vaccination.</a:t>
            </a:r>
          </a:p>
          <a:p>
            <a:pPr marL="449263" indent="-269875" algn="just">
              <a:lnSpc>
                <a:spcPct val="120000"/>
              </a:lnSpc>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	Increased investment in infrastructure and construction sector.</a:t>
            </a:r>
          </a:p>
          <a:p>
            <a:pPr marL="449263" indent="-269875" algn="just">
              <a:lnSpc>
                <a:spcPct val="120000"/>
              </a:lnSpc>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	BRIC nations will have higher growth in comparison to North America and Europe</a:t>
            </a:r>
          </a:p>
          <a:p>
            <a:pPr marL="449263" indent="-269875" algn="just">
              <a:lnSpc>
                <a:spcPct val="120000"/>
              </a:lnSpc>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Increased expenditure in research and development will lead to increased usage of superior grades.</a:t>
            </a:r>
          </a:p>
        </p:txBody>
      </p:sp>
    </p:spTree>
    <p:extLst>
      <p:ext uri="{BB962C8B-B14F-4D97-AF65-F5344CB8AC3E}">
        <p14:creationId xmlns:p14="http://schemas.microsoft.com/office/powerpoint/2010/main" val="324141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254678"/>
            <a:ext cx="7265533" cy="340525"/>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Suggested Capacities</a:t>
            </a:r>
          </a:p>
        </p:txBody>
      </p:sp>
      <p:sp>
        <p:nvSpPr>
          <p:cNvPr id="13" name="Rectangle 12">
            <a:extLst>
              <a:ext uri="{FF2B5EF4-FFF2-40B4-BE49-F238E27FC236}">
                <a16:creationId xmlns:a16="http://schemas.microsoft.com/office/drawing/2014/main" id="{108625CA-31F0-4A3A-BD04-B8E72A61E983}"/>
              </a:ext>
            </a:extLst>
          </p:cNvPr>
          <p:cNvSpPr/>
          <p:nvPr/>
        </p:nvSpPr>
        <p:spPr>
          <a:xfrm>
            <a:off x="10460150" y="6431645"/>
            <a:ext cx="1524776" cy="215444"/>
          </a:xfrm>
          <a:prstGeom prst="rect">
            <a:avLst/>
          </a:prstGeom>
        </p:spPr>
        <p:txBody>
          <a:bodyPr wrap="none">
            <a:spAutoFit/>
          </a:bodyPr>
          <a:lstStyle/>
          <a:p>
            <a:r>
              <a:rPr lang="en-IN" sz="800" i="1" dirty="0">
                <a:latin typeface="Verdana" panose="020B0604030504040204" pitchFamily="34" charset="0"/>
                <a:ea typeface="Verdana" panose="020B0604030504040204" pitchFamily="34" charset="0"/>
                <a:cs typeface="Verdana" panose="020B0604030504040204" pitchFamily="34" charset="0"/>
              </a:rPr>
              <a:t>Source: TechSci Research</a:t>
            </a:r>
          </a:p>
        </p:txBody>
      </p:sp>
      <p:graphicFrame>
        <p:nvGraphicFramePr>
          <p:cNvPr id="14" name="Table 13">
            <a:extLst>
              <a:ext uri="{FF2B5EF4-FFF2-40B4-BE49-F238E27FC236}">
                <a16:creationId xmlns:a16="http://schemas.microsoft.com/office/drawing/2014/main" id="{342AB3CB-70D3-4C7B-9B35-2CFFD1E79DA9}"/>
              </a:ext>
            </a:extLst>
          </p:cNvPr>
          <p:cNvGraphicFramePr>
            <a:graphicFrameLocks noGrp="1"/>
          </p:cNvGraphicFramePr>
          <p:nvPr/>
        </p:nvGraphicFramePr>
        <p:xfrm>
          <a:off x="0" y="798557"/>
          <a:ext cx="4651514" cy="3602576"/>
        </p:xfrm>
        <a:graphic>
          <a:graphicData uri="http://schemas.openxmlformats.org/drawingml/2006/table">
            <a:tbl>
              <a:tblPr>
                <a:tableStyleId>{E8B1032C-EA38-4F05-BA0D-38AFFFC7BED3}</a:tableStyleId>
              </a:tblPr>
              <a:tblGrid>
                <a:gridCol w="1256182">
                  <a:extLst>
                    <a:ext uri="{9D8B030D-6E8A-4147-A177-3AD203B41FA5}">
                      <a16:colId xmlns:a16="http://schemas.microsoft.com/office/drawing/2014/main" val="3461561946"/>
                    </a:ext>
                  </a:extLst>
                </a:gridCol>
                <a:gridCol w="1260278">
                  <a:extLst>
                    <a:ext uri="{9D8B030D-6E8A-4147-A177-3AD203B41FA5}">
                      <a16:colId xmlns:a16="http://schemas.microsoft.com/office/drawing/2014/main" val="3265433306"/>
                    </a:ext>
                  </a:extLst>
                </a:gridCol>
                <a:gridCol w="1176034">
                  <a:extLst>
                    <a:ext uri="{9D8B030D-6E8A-4147-A177-3AD203B41FA5}">
                      <a16:colId xmlns:a16="http://schemas.microsoft.com/office/drawing/2014/main" val="1967643900"/>
                    </a:ext>
                  </a:extLst>
                </a:gridCol>
                <a:gridCol w="959020">
                  <a:extLst>
                    <a:ext uri="{9D8B030D-6E8A-4147-A177-3AD203B41FA5}">
                      <a16:colId xmlns:a16="http://schemas.microsoft.com/office/drawing/2014/main" val="3124009290"/>
                    </a:ext>
                  </a:extLst>
                </a:gridCol>
              </a:tblGrid>
              <a:tr h="221108">
                <a:tc gridSpan="2">
                  <a:txBody>
                    <a:bodyPr/>
                    <a:lstStyle/>
                    <a:p>
                      <a:pPr algn="ctr" fontAlgn="ctr"/>
                      <a:r>
                        <a:rPr lang="en-IN" sz="1100" b="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Suggested Capacity in Tonne</a:t>
                      </a:r>
                      <a:endParaRPr lang="en-IN" sz="11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accent6"/>
                    </a:solidFill>
                  </a:tcPr>
                </a:tc>
                <a:tc hMerge="1">
                  <a:txBody>
                    <a:bodyPr/>
                    <a:lstStyle/>
                    <a:p>
                      <a:endParaRPr lang="en-US"/>
                    </a:p>
                  </a:txBody>
                  <a:tcPr/>
                </a:tc>
                <a:tc>
                  <a:txBody>
                    <a:bodyPr/>
                    <a:lstStyle/>
                    <a:p>
                      <a:pPr algn="ctr" fontAlgn="ctr"/>
                      <a:r>
                        <a:rPr lang="en-IN" sz="1100" b="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FY2025</a:t>
                      </a:r>
                      <a:endParaRPr lang="en-IN" sz="11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accent6"/>
                    </a:solidFill>
                  </a:tcPr>
                </a:tc>
                <a:tc>
                  <a:txBody>
                    <a:bodyPr/>
                    <a:lstStyle/>
                    <a:p>
                      <a:pPr algn="ctr" fontAlgn="ctr"/>
                      <a:r>
                        <a:rPr lang="en-IN" sz="1100" b="1" u="none" strike="noStrike">
                          <a:solidFill>
                            <a:schemeClr val="bg1"/>
                          </a:solidFill>
                          <a:effectLst/>
                          <a:latin typeface="Verdana" panose="020B0604030504040204" pitchFamily="34" charset="0"/>
                          <a:ea typeface="Verdana" panose="020B0604030504040204" pitchFamily="34" charset="0"/>
                          <a:cs typeface="Verdana" panose="020B0604030504040204" pitchFamily="34" charset="0"/>
                        </a:rPr>
                        <a:t>FY2030</a:t>
                      </a:r>
                      <a:endParaRPr lang="en-IN" sz="11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accent6"/>
                    </a:solidFill>
                  </a:tcPr>
                </a:tc>
                <a:extLst>
                  <a:ext uri="{0D108BD9-81ED-4DB2-BD59-A6C34878D82A}">
                    <a16:rowId xmlns:a16="http://schemas.microsoft.com/office/drawing/2014/main" val="3003706576"/>
                  </a:ext>
                </a:extLst>
              </a:tr>
              <a:tr h="256389">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Upstream</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LER</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22,000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44,000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641287451"/>
                  </a:ext>
                </a:extLst>
              </a:tr>
              <a:tr h="256389">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Downstream</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hMerge="1">
                  <a:txBody>
                    <a:bodyPr/>
                    <a:lstStyle/>
                    <a:p>
                      <a:endParaRPr lang="en-US"/>
                    </a:p>
                  </a:txBody>
                  <a:tcPr/>
                </a:tc>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hMerge="1">
                  <a:txBody>
                    <a:bodyPr/>
                    <a:lstStyle/>
                    <a:p>
                      <a:endParaRPr lang="en-US"/>
                    </a:p>
                  </a:txBody>
                  <a:tcPr/>
                </a:tc>
                <a:extLst>
                  <a:ext uri="{0D108BD9-81ED-4DB2-BD59-A6C34878D82A}">
                    <a16:rowId xmlns:a16="http://schemas.microsoft.com/office/drawing/2014/main" val="2126396725"/>
                  </a:ext>
                </a:extLst>
              </a:tr>
              <a:tr h="256389">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Solid</a:t>
                      </a:r>
                      <a:endParaRPr lang="en-IN" sz="1000" b="0"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10,000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20,000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68606577"/>
                  </a:ext>
                </a:extLst>
              </a:tr>
              <a:tr h="256389">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IN" sz="1000" b="1"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Semi Solid</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3,000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923672514"/>
                  </a:ext>
                </a:extLst>
              </a:tr>
              <a:tr h="256389">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Specialized</a:t>
                      </a:r>
                      <a:endParaRPr lang="en-IN" sz="1000" b="0"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7,000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14,000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829008232"/>
                  </a:ext>
                </a:extLst>
              </a:tr>
              <a:tr h="256389">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Total Capacity</a:t>
                      </a:r>
                    </a:p>
                  </a:txBody>
                  <a:tcPr marL="0" marR="0" marT="0" marB="0" anchor="ctr"/>
                </a:tc>
                <a:tc hMerge="1">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IN" sz="1000" b="0" i="0" u="none" strike="noStrike" dirty="0">
                        <a:solidFill>
                          <a:srgbClr val="E7E6E6"/>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42,000</a:t>
                      </a:r>
                      <a:endParaRPr lang="en-IN" sz="1000" b="0" i="0" u="none" strike="noStrike" dirty="0">
                        <a:solidFill>
                          <a:srgbClr val="E7E6E6"/>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84,000</a:t>
                      </a:r>
                      <a:endParaRPr lang="en-IN" sz="1000" b="0" i="0" u="none" strike="noStrike" dirty="0">
                        <a:solidFill>
                          <a:srgbClr val="E7E6E6"/>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014174758"/>
                  </a:ext>
                </a:extLst>
              </a:tr>
              <a:tr h="256389">
                <a:tc gridSpan="2">
                  <a:txBody>
                    <a:bodyPr/>
                    <a:lstStyle/>
                    <a:p>
                      <a:pPr algn="ctr" fontAlgn="ctr"/>
                      <a:r>
                        <a:rPr lang="en-IN" sz="1000" b="1" u="none" strike="noStrike" dirty="0">
                          <a:effectLst/>
                          <a:latin typeface="Verdana" panose="020B0604030504040204" pitchFamily="34" charset="0"/>
                          <a:ea typeface="Verdana" panose="020B0604030504040204" pitchFamily="34" charset="0"/>
                          <a:cs typeface="Verdana" panose="020B0604030504040204" pitchFamily="34" charset="0"/>
                        </a:rPr>
                        <a:t>Operating Rate</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bg2"/>
                    </a:solidFill>
                  </a:tcPr>
                </a:tc>
                <a:tc hMerge="1">
                  <a:txBody>
                    <a:bodyPr/>
                    <a:lstStyle/>
                    <a:p>
                      <a:endParaRPr lang="en-US"/>
                    </a:p>
                  </a:txBody>
                  <a:tcPr/>
                </a:tc>
                <a:tc>
                  <a:txBody>
                    <a:bodyPr/>
                    <a:lstStyle/>
                    <a:p>
                      <a:pPr algn="ctr" fontAlgn="ctr"/>
                      <a:r>
                        <a:rPr lang="en-IN" sz="1000" b="1" u="none" strike="noStrike" dirty="0">
                          <a:effectLst/>
                          <a:latin typeface="Verdana" panose="020B0604030504040204" pitchFamily="34" charset="0"/>
                          <a:ea typeface="Verdana" panose="020B0604030504040204" pitchFamily="34" charset="0"/>
                          <a:cs typeface="Verdana" panose="020B0604030504040204" pitchFamily="34" charset="0"/>
                        </a:rPr>
                        <a:t>60.00%</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bg2"/>
                    </a:solidFill>
                  </a:tcPr>
                </a:tc>
                <a:tc>
                  <a:txBody>
                    <a:bodyPr/>
                    <a:lstStyle/>
                    <a:p>
                      <a:pPr algn="ctr" fontAlgn="ctr"/>
                      <a:r>
                        <a:rPr lang="en-IN" sz="1000" b="1" u="none" strike="noStrike">
                          <a:effectLst/>
                          <a:latin typeface="Verdana" panose="020B0604030504040204" pitchFamily="34" charset="0"/>
                          <a:ea typeface="Verdana" panose="020B0604030504040204" pitchFamily="34" charset="0"/>
                          <a:cs typeface="Verdana" panose="020B0604030504040204" pitchFamily="34" charset="0"/>
                        </a:rPr>
                        <a:t>95.00%</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bg2"/>
                    </a:solidFill>
                  </a:tcPr>
                </a:tc>
                <a:extLst>
                  <a:ext uri="{0D108BD9-81ED-4DB2-BD59-A6C34878D82A}">
                    <a16:rowId xmlns:a16="http://schemas.microsoft.com/office/drawing/2014/main" val="2809681784"/>
                  </a:ext>
                </a:extLst>
              </a:tr>
              <a:tr h="256389">
                <a:tc rowSpan="4">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Production (By Grade)</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LER</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13,200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41,800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591438334"/>
                  </a:ext>
                </a:extLst>
              </a:tr>
              <a:tr h="256389">
                <a:tc vMerge="1">
                  <a:txBody>
                    <a:bodyPr/>
                    <a:lstStyle/>
                    <a:p>
                      <a:endParaRPr lang="en-US"/>
                    </a:p>
                  </a:txBody>
                  <a:tcP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Solid</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6,000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19,000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2630418212"/>
                  </a:ext>
                </a:extLst>
              </a:tr>
              <a:tr h="256389">
                <a:tc vMerge="1">
                  <a:txBody>
                    <a:bodyPr/>
                    <a:lstStyle/>
                    <a:p>
                      <a:endParaRPr lang="en-US"/>
                    </a:p>
                  </a:txBody>
                  <a:tcP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Semi Solid</a:t>
                      </a:r>
                      <a:endParaRPr lang="en-IN" sz="1000" b="0"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1,800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5,700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08171481"/>
                  </a:ext>
                </a:extLst>
              </a:tr>
              <a:tr h="256389">
                <a:tc vMerge="1">
                  <a:txBody>
                    <a:bodyPr/>
                    <a:lstStyle/>
                    <a:p>
                      <a:endParaRPr lang="en-US"/>
                    </a:p>
                  </a:txBody>
                  <a:tcP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Specialized</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4,200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13,300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038299715"/>
                  </a:ext>
                </a:extLst>
              </a:tr>
              <a:tr h="256389">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Total Production</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hMerge="1">
                  <a:txBody>
                    <a:bodyPr/>
                    <a:lstStyle/>
                    <a:p>
                      <a:endParaRPr lang="en-US"/>
                    </a:p>
                  </a:txBody>
                  <a:tcP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25,200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79,800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345286477"/>
                  </a:ext>
                </a:extLst>
              </a:tr>
              <a:tr h="256389">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Demand-Supply Gap (Optimistic) (India)</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hMerge="1">
                  <a:txBody>
                    <a:bodyPr/>
                    <a:lstStyle/>
                    <a:p>
                      <a:endParaRPr lang="en-US"/>
                    </a:p>
                  </a:txBody>
                  <a:tcP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51,500</a:t>
                      </a:r>
                      <a:endParaRPr lang="en-IN" sz="1000" b="0"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-34,600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916166971"/>
                  </a:ext>
                </a:extLst>
              </a:tr>
            </a:tbl>
          </a:graphicData>
        </a:graphic>
      </p:graphicFrame>
      <p:graphicFrame>
        <p:nvGraphicFramePr>
          <p:cNvPr id="15" name="Table 14">
            <a:extLst>
              <a:ext uri="{FF2B5EF4-FFF2-40B4-BE49-F238E27FC236}">
                <a16:creationId xmlns:a16="http://schemas.microsoft.com/office/drawing/2014/main" id="{1E16E2C4-72D4-492B-9650-958CFB165B27}"/>
              </a:ext>
            </a:extLst>
          </p:cNvPr>
          <p:cNvGraphicFramePr>
            <a:graphicFrameLocks noGrp="1"/>
          </p:cNvGraphicFramePr>
          <p:nvPr/>
        </p:nvGraphicFramePr>
        <p:xfrm>
          <a:off x="4651514" y="900066"/>
          <a:ext cx="2678695" cy="3551632"/>
        </p:xfrm>
        <a:graphic>
          <a:graphicData uri="http://schemas.openxmlformats.org/drawingml/2006/table">
            <a:tbl>
              <a:tblPr>
                <a:tableStyleId>{2D5ABB26-0587-4C30-8999-92F81FD0307C}</a:tableStyleId>
              </a:tblPr>
              <a:tblGrid>
                <a:gridCol w="2678695">
                  <a:extLst>
                    <a:ext uri="{9D8B030D-6E8A-4147-A177-3AD203B41FA5}">
                      <a16:colId xmlns:a16="http://schemas.microsoft.com/office/drawing/2014/main" val="3354586361"/>
                    </a:ext>
                  </a:extLst>
                </a:gridCol>
              </a:tblGrid>
              <a:tr h="3551632">
                <a:tc>
                  <a:txBody>
                    <a:bodyPr/>
                    <a:lstStyle/>
                    <a:p>
                      <a:pPr marL="171450" marR="0" lvl="0" indent="-171450" algn="just">
                        <a:lnSpc>
                          <a:spcPct val="107000"/>
                        </a:lnSpc>
                        <a:spcBef>
                          <a:spcPts val="0"/>
                        </a:spcBef>
                        <a:spcAft>
                          <a:spcPts val="800"/>
                        </a:spcAft>
                        <a:buFont typeface="Wingdings" panose="05000000000000000000" pitchFamily="2" charset="2"/>
                        <a:buChar char="§"/>
                        <a:tabLst>
                          <a:tab pos="457200" algn="l"/>
                        </a:tabLst>
                      </a:pPr>
                      <a:r>
                        <a:rPr lang="en-US" sz="1000" dirty="0">
                          <a:effectLst/>
                          <a:latin typeface="Verdana" panose="020B0604030504040204" pitchFamily="34" charset="0"/>
                          <a:ea typeface="Verdana" panose="020B0604030504040204" pitchFamily="34" charset="0"/>
                          <a:cs typeface="Verdana" panose="020B0604030504040204" pitchFamily="34" charset="0"/>
                        </a:rPr>
                        <a:t>TechSci Research suggested 84, 000 </a:t>
                      </a:r>
                      <a:r>
                        <a:rPr lang="en-US" sz="1000" dirty="0" err="1">
                          <a:effectLst/>
                          <a:latin typeface="Verdana" panose="020B0604030504040204" pitchFamily="34" charset="0"/>
                          <a:ea typeface="Verdana" panose="020B0604030504040204" pitchFamily="34" charset="0"/>
                          <a:cs typeface="Verdana" panose="020B0604030504040204" pitchFamily="34" charset="0"/>
                        </a:rPr>
                        <a:t>Tonnes</a:t>
                      </a:r>
                      <a:r>
                        <a:rPr lang="en-US" sz="1000" dirty="0">
                          <a:effectLst/>
                          <a:latin typeface="Verdana" panose="020B0604030504040204" pitchFamily="34" charset="0"/>
                          <a:ea typeface="Verdana" panose="020B0604030504040204" pitchFamily="34" charset="0"/>
                          <a:cs typeface="Verdana" panose="020B0604030504040204" pitchFamily="34" charset="0"/>
                        </a:rPr>
                        <a:t> of epoxy resin capacity to be executed in two phases,</a:t>
                      </a:r>
                    </a:p>
                    <a:p>
                      <a:pPr marL="171450" marR="0" lvl="0" indent="-171450" algn="just">
                        <a:lnSpc>
                          <a:spcPct val="107000"/>
                        </a:lnSpc>
                        <a:spcBef>
                          <a:spcPts val="0"/>
                        </a:spcBef>
                        <a:spcAft>
                          <a:spcPts val="800"/>
                        </a:spcAft>
                        <a:buFont typeface="Wingdings" panose="05000000000000000000" pitchFamily="2" charset="2"/>
                        <a:buChar char="§"/>
                        <a:tabLst>
                          <a:tab pos="457200" algn="l"/>
                        </a:tabLst>
                      </a:pPr>
                      <a:r>
                        <a:rPr lang="en-US" sz="1000" dirty="0">
                          <a:effectLst/>
                          <a:latin typeface="Verdana" panose="020B0604030504040204" pitchFamily="34" charset="0"/>
                          <a:ea typeface="Verdana" panose="020B0604030504040204" pitchFamily="34" charset="0"/>
                          <a:cs typeface="Verdana" panose="020B0604030504040204" pitchFamily="34" charset="0"/>
                        </a:rPr>
                        <a:t>Capacity Build Up – 1</a:t>
                      </a:r>
                      <a:r>
                        <a:rPr lang="en-US" sz="1000" baseline="30000" dirty="0">
                          <a:effectLst/>
                          <a:latin typeface="Verdana" panose="020B0604030504040204" pitchFamily="34" charset="0"/>
                          <a:ea typeface="Verdana" panose="020B0604030504040204" pitchFamily="34" charset="0"/>
                          <a:cs typeface="Verdana" panose="020B0604030504040204" pitchFamily="34" charset="0"/>
                        </a:rPr>
                        <a:t>st</a:t>
                      </a:r>
                      <a:r>
                        <a:rPr lang="en-US" sz="1000" dirty="0">
                          <a:effectLst/>
                          <a:latin typeface="Verdana" panose="020B0604030504040204" pitchFamily="34" charset="0"/>
                          <a:ea typeface="Verdana" panose="020B0604030504040204" pitchFamily="34" charset="0"/>
                          <a:cs typeface="Verdana" panose="020B0604030504040204" pitchFamily="34" charset="0"/>
                        </a:rPr>
                        <a:t> Year: 60 %,  2</a:t>
                      </a:r>
                      <a:r>
                        <a:rPr lang="en-US" sz="1000" baseline="30000" dirty="0">
                          <a:effectLst/>
                          <a:latin typeface="Verdana" panose="020B0604030504040204" pitchFamily="34" charset="0"/>
                          <a:ea typeface="Verdana" panose="020B0604030504040204" pitchFamily="34" charset="0"/>
                          <a:cs typeface="Verdana" panose="020B0604030504040204" pitchFamily="34" charset="0"/>
                        </a:rPr>
                        <a:t>nd</a:t>
                      </a:r>
                      <a:r>
                        <a:rPr lang="en-US" sz="1000" dirty="0">
                          <a:effectLst/>
                          <a:latin typeface="Verdana" panose="020B0604030504040204" pitchFamily="34" charset="0"/>
                          <a:ea typeface="Verdana" panose="020B0604030504040204" pitchFamily="34" charset="0"/>
                          <a:cs typeface="Verdana" panose="020B0604030504040204" pitchFamily="34" charset="0"/>
                        </a:rPr>
                        <a:t>  Year : 80 % and 3</a:t>
                      </a:r>
                      <a:r>
                        <a:rPr lang="en-US" sz="1000" baseline="30000" dirty="0">
                          <a:effectLst/>
                          <a:latin typeface="Verdana" panose="020B0604030504040204" pitchFamily="34" charset="0"/>
                          <a:ea typeface="Verdana" panose="020B0604030504040204" pitchFamily="34" charset="0"/>
                          <a:cs typeface="Verdana" panose="020B0604030504040204" pitchFamily="34" charset="0"/>
                        </a:rPr>
                        <a:t>rd</a:t>
                      </a:r>
                      <a:r>
                        <a:rPr lang="en-US" sz="1000" dirty="0">
                          <a:effectLst/>
                          <a:latin typeface="Verdana" panose="020B0604030504040204" pitchFamily="34" charset="0"/>
                          <a:ea typeface="Verdana" panose="020B0604030504040204" pitchFamily="34" charset="0"/>
                          <a:cs typeface="Verdana" panose="020B0604030504040204" pitchFamily="34" charset="0"/>
                        </a:rPr>
                        <a:t>  Year : 95%</a:t>
                      </a:r>
                    </a:p>
                    <a:p>
                      <a:pPr marL="171450" marR="0" lvl="0" indent="-171450" algn="just">
                        <a:lnSpc>
                          <a:spcPct val="107000"/>
                        </a:lnSpc>
                        <a:spcBef>
                          <a:spcPts val="0"/>
                        </a:spcBef>
                        <a:spcAft>
                          <a:spcPts val="800"/>
                        </a:spcAft>
                        <a:buFont typeface="Wingdings" panose="05000000000000000000" pitchFamily="2" charset="2"/>
                        <a:buChar char="§"/>
                        <a:tabLst>
                          <a:tab pos="457200" algn="l"/>
                        </a:tabLst>
                      </a:pPr>
                      <a:r>
                        <a:rPr lang="en-IN" sz="1000" dirty="0">
                          <a:effectLst/>
                          <a:latin typeface="Verdana" panose="020B0604030504040204" pitchFamily="34" charset="0"/>
                          <a:ea typeface="Verdana" panose="020B0604030504040204" pitchFamily="34" charset="0"/>
                          <a:cs typeface="Verdana" panose="020B0604030504040204" pitchFamily="34" charset="0"/>
                        </a:rPr>
                        <a:t>By FY 2029 onwards, RIL can easily capture significant market share of incremental demand due to widening demand supply gap. Initially, RIL needs to export most of the production as India is likely to be surplus for LER, SER and SSER.</a:t>
                      </a:r>
                    </a:p>
                    <a:p>
                      <a:pPr marL="171450" marR="0" lvl="0" indent="-171450" algn="just" defTabSz="914377" rtl="0" eaLnBrk="1" fontAlgn="auto" latinLnBrk="0" hangingPunct="1">
                        <a:lnSpc>
                          <a:spcPct val="107000"/>
                        </a:lnSpc>
                        <a:spcBef>
                          <a:spcPts val="0"/>
                        </a:spcBef>
                        <a:spcAft>
                          <a:spcPts val="800"/>
                        </a:spcAft>
                        <a:buClrTx/>
                        <a:buSzTx/>
                        <a:buFont typeface="Wingdings" panose="05000000000000000000" pitchFamily="2" charset="2"/>
                        <a:buChar char="§"/>
                        <a:tabLst>
                          <a:tab pos="457200" algn="l"/>
                        </a:tabLst>
                        <a:defRPr/>
                      </a:pPr>
                      <a:r>
                        <a:rPr lang="en-US" sz="1000" dirty="0">
                          <a:latin typeface="Verdana" panose="020B0604030504040204" pitchFamily="34" charset="0"/>
                          <a:ea typeface="Verdana" panose="020B0604030504040204" pitchFamily="34" charset="0"/>
                          <a:cs typeface="Verdana" panose="020B0604030504040204" pitchFamily="34" charset="0"/>
                        </a:rPr>
                        <a:t>The capacity recommendations is based on the assumption that all these target end use sectors will attract heavy investments towards planned milestones supported by the positive government regulatory and investment environment by FY2030.</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accent5">
                        <a:lumMod val="20000"/>
                        <a:lumOff val="80000"/>
                      </a:schemeClr>
                    </a:solidFill>
                  </a:tcPr>
                </a:tc>
                <a:extLst>
                  <a:ext uri="{0D108BD9-81ED-4DB2-BD59-A6C34878D82A}">
                    <a16:rowId xmlns:a16="http://schemas.microsoft.com/office/drawing/2014/main" val="3374641223"/>
                  </a:ext>
                </a:extLst>
              </a:tr>
            </a:tbl>
          </a:graphicData>
        </a:graphic>
      </p:graphicFrame>
      <p:graphicFrame>
        <p:nvGraphicFramePr>
          <p:cNvPr id="17" name="Table 16">
            <a:extLst>
              <a:ext uri="{FF2B5EF4-FFF2-40B4-BE49-F238E27FC236}">
                <a16:creationId xmlns:a16="http://schemas.microsoft.com/office/drawing/2014/main" id="{0F553A22-C98D-4674-8D9F-17F34A22702C}"/>
              </a:ext>
            </a:extLst>
          </p:cNvPr>
          <p:cNvGraphicFramePr>
            <a:graphicFrameLocks noGrp="1"/>
          </p:cNvGraphicFramePr>
          <p:nvPr/>
        </p:nvGraphicFramePr>
        <p:xfrm>
          <a:off x="7384285" y="801092"/>
          <a:ext cx="4600641" cy="3551632"/>
        </p:xfrm>
        <a:graphic>
          <a:graphicData uri="http://schemas.openxmlformats.org/drawingml/2006/table">
            <a:tbl>
              <a:tblPr>
                <a:tableStyleId>{EB344D84-9AFB-497E-A393-DC336BA19D2E}</a:tableStyleId>
              </a:tblPr>
              <a:tblGrid>
                <a:gridCol w="1008333">
                  <a:extLst>
                    <a:ext uri="{9D8B030D-6E8A-4147-A177-3AD203B41FA5}">
                      <a16:colId xmlns:a16="http://schemas.microsoft.com/office/drawing/2014/main" val="889743551"/>
                    </a:ext>
                  </a:extLst>
                </a:gridCol>
                <a:gridCol w="1641472">
                  <a:extLst>
                    <a:ext uri="{9D8B030D-6E8A-4147-A177-3AD203B41FA5}">
                      <a16:colId xmlns:a16="http://schemas.microsoft.com/office/drawing/2014/main" val="4164898665"/>
                    </a:ext>
                  </a:extLst>
                </a:gridCol>
                <a:gridCol w="1023966">
                  <a:extLst>
                    <a:ext uri="{9D8B030D-6E8A-4147-A177-3AD203B41FA5}">
                      <a16:colId xmlns:a16="http://schemas.microsoft.com/office/drawing/2014/main" val="475805238"/>
                    </a:ext>
                  </a:extLst>
                </a:gridCol>
                <a:gridCol w="926870">
                  <a:extLst>
                    <a:ext uri="{9D8B030D-6E8A-4147-A177-3AD203B41FA5}">
                      <a16:colId xmlns:a16="http://schemas.microsoft.com/office/drawing/2014/main" val="686976081"/>
                    </a:ext>
                  </a:extLst>
                </a:gridCol>
              </a:tblGrid>
              <a:tr h="212452">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Production Meant Sale (In </a:t>
                      </a:r>
                      <a:r>
                        <a:rPr kumimoji="0" lang="en-US" sz="1050" b="1" i="0" u="none" strike="noStrike" kern="1200" cap="none" spc="0" normalizeH="0" baseline="0" noProof="0" dirty="0" err="1">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Tonnes</a:t>
                      </a:r>
                      <a:r>
                        <a:rPr kumimoji="0" lang="en-US" sz="105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hMerge="1">
                  <a:txBody>
                    <a:bodyPr/>
                    <a:lstStyle/>
                    <a:p>
                      <a:pPr algn="ctr" fontAlgn="ctr"/>
                      <a:r>
                        <a:rPr lang="en-US" sz="1000" u="none" strike="noStrike" dirty="0">
                          <a:effectLst/>
                          <a:latin typeface="Verdana" panose="020B0604030504040204" pitchFamily="34" charset="0"/>
                          <a:ea typeface="Verdana" panose="020B0604030504040204" pitchFamily="34" charset="0"/>
                          <a:cs typeface="Verdana" panose="020B0604030504040204" pitchFamily="34" charset="0"/>
                        </a:rPr>
                        <a:t>India</a:t>
                      </a:r>
                      <a:endParaRPr lang="en-US"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b="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FY2025</a:t>
                      </a:r>
                      <a:endParaRPr lang="en-US" sz="105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en-US" sz="1050" b="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FY2030</a:t>
                      </a:r>
                      <a:endParaRPr lang="en-US" sz="105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491390326"/>
                  </a:ext>
                </a:extLst>
              </a:tr>
              <a:tr h="212452">
                <a:tc rowSpan="4">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Upstream</a:t>
                      </a:r>
                      <a:endParaRPr lang="en-US"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Liquid Epoxy Resin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13,200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41,800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229461"/>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Captive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5,800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18300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9771626"/>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Domestic Merchant Sale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23400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339478"/>
                  </a:ext>
                </a:extLst>
              </a:tr>
              <a:tr h="212452">
                <a:tc vMerge="1">
                  <a:txBody>
                    <a:bodyPr/>
                    <a:lstStyle/>
                    <a:p>
                      <a:endParaRPr lang="en-US"/>
                    </a:p>
                  </a:txBody>
                  <a:tcPr/>
                </a:tc>
                <a:tc>
                  <a:txBody>
                    <a:bodyPr/>
                    <a:lstStyle/>
                    <a:p>
                      <a:pPr marL="0" indent="0" algn="ctr" fontAlgn="ctr">
                        <a:buFontTx/>
                        <a:buNone/>
                      </a:pP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Export</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5,900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3240928"/>
                  </a:ext>
                </a:extLst>
              </a:tr>
              <a:tr h="212452">
                <a:tc rowSpan="12">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Downstream</a:t>
                      </a:r>
                      <a:endParaRPr lang="en-US"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Solid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6,000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19,000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5239344"/>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Captive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857076"/>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Domestic</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12,000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9901739"/>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Export</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7,000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373238"/>
                  </a:ext>
                </a:extLst>
              </a:tr>
              <a:tr h="212452">
                <a:tc vMerge="1">
                  <a:txBody>
                    <a:bodyPr/>
                    <a:lstStyle/>
                    <a:p>
                      <a:endParaRPr lang="en-US"/>
                    </a:p>
                  </a:txBody>
                  <a:tcPr/>
                </a:tc>
                <a:tc>
                  <a:txBody>
                    <a:bodyPr/>
                    <a:lstStyle/>
                    <a:p>
                      <a:pPr algn="ctr" fontAlgn="ct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Semi-Solid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1,800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5,700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5077692"/>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Captive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503696"/>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Domestic</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648268"/>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Export</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1,400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2,200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2612655"/>
                  </a:ext>
                </a:extLst>
              </a:tr>
              <a:tr h="212452">
                <a:tc vMerge="1">
                  <a:txBody>
                    <a:bodyPr/>
                    <a:lstStyle/>
                    <a:p>
                      <a:endParaRPr lang="en-US"/>
                    </a:p>
                  </a:txBody>
                  <a:tcPr/>
                </a:tc>
                <a:tc>
                  <a:txBody>
                    <a:bodyPr/>
                    <a:lstStyle/>
                    <a:p>
                      <a:pPr algn="ctr" fontAlgn="ct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Specialized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4,200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13,300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6101019"/>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Captive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817797"/>
                  </a:ext>
                </a:extLst>
              </a:tr>
              <a:tr h="21245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Domestic</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solidFill>
                            <a:schemeClr val="tx1"/>
                          </a:solidFill>
                          <a:effectLst/>
                          <a:latin typeface="Verdana" panose="020B0604030504040204" pitchFamily="34" charset="0"/>
                          <a:ea typeface="Verdana" panose="020B0604030504040204" pitchFamily="34" charset="0"/>
                          <a:cs typeface="Verdana" panose="020B0604030504040204" pitchFamily="34" charset="0"/>
                        </a:rPr>
                        <a:t>400</a:t>
                      </a:r>
                      <a:endParaRPr lang="en-US" sz="1000" b="0" i="0" u="none" strike="noStrike">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1098329"/>
                  </a:ext>
                </a:extLst>
              </a:tr>
              <a:tr h="146382">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Export</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2,300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5,300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324894"/>
                  </a:ext>
                </a:extLst>
              </a:tr>
            </a:tbl>
          </a:graphicData>
        </a:graphic>
      </p:graphicFrame>
      <p:sp>
        <p:nvSpPr>
          <p:cNvPr id="18" name="TextBox 17">
            <a:extLst>
              <a:ext uri="{FF2B5EF4-FFF2-40B4-BE49-F238E27FC236}">
                <a16:creationId xmlns:a16="http://schemas.microsoft.com/office/drawing/2014/main" id="{3DD33404-F395-44AC-AB56-1BBEB8E78C94}"/>
              </a:ext>
            </a:extLst>
          </p:cNvPr>
          <p:cNvSpPr txBox="1"/>
          <p:nvPr/>
        </p:nvSpPr>
        <p:spPr>
          <a:xfrm>
            <a:off x="162209" y="4502642"/>
            <a:ext cx="12029791" cy="2092881"/>
          </a:xfrm>
          <a:prstGeom prst="rect">
            <a:avLst/>
          </a:prstGeom>
          <a:solidFill>
            <a:schemeClr val="accent6">
              <a:lumMod val="40000"/>
              <a:lumOff val="60000"/>
            </a:schemeClr>
          </a:solidFill>
        </p:spPr>
        <p:txBody>
          <a:bodyPr wrap="square" rtlCol="0">
            <a:spAutoFit/>
          </a:bodyPr>
          <a:lstStyle/>
          <a:p>
            <a:pPr algn="just"/>
            <a:endParaRPr lang="en-IN" sz="1000" dirty="0">
              <a:effectLst/>
              <a:latin typeface="Verdana" panose="020B0604030504040204" pitchFamily="34" charset="0"/>
              <a:ea typeface="Verdana" panose="020B0604030504040204" pitchFamily="34" charset="0"/>
              <a:cs typeface="Verdana" panose="020B0604030504040204" pitchFamily="34" charset="0"/>
            </a:endParaRPr>
          </a:p>
          <a:p>
            <a:pPr algn="just"/>
            <a:r>
              <a:rPr lang="en-IN" sz="1000" dirty="0">
                <a:effectLst/>
                <a:latin typeface="Verdana" panose="020B0604030504040204" pitchFamily="34" charset="0"/>
                <a:ea typeface="Verdana" panose="020B0604030504040204" pitchFamily="34" charset="0"/>
                <a:cs typeface="Verdana" panose="020B0604030504040204" pitchFamily="34" charset="0"/>
              </a:rPr>
              <a:t>• </a:t>
            </a:r>
            <a:r>
              <a:rPr lang="en-IN" sz="1000" b="1" dirty="0">
                <a:latin typeface="Verdana" panose="020B0604030504040204" pitchFamily="34" charset="0"/>
                <a:ea typeface="Verdana" panose="020B0604030504040204" pitchFamily="34" charset="0"/>
                <a:cs typeface="Verdana" panose="020B0604030504040204" pitchFamily="34" charset="0"/>
              </a:rPr>
              <a:t>Significant demand-supply gap in local and overseas markets during the forecast period : </a:t>
            </a:r>
            <a:r>
              <a:rPr lang="en-IN" sz="1000" dirty="0">
                <a:latin typeface="Verdana" panose="020B0604030504040204" pitchFamily="34" charset="0"/>
                <a:ea typeface="Verdana" panose="020B0604030504040204" pitchFamily="34" charset="0"/>
                <a:cs typeface="Verdana" panose="020B0604030504040204" pitchFamily="34" charset="0"/>
              </a:rPr>
              <a:t>Evaluation of both Indian and international epoxy resin markets reveal a significant demand-supply gap in the period of forecast. Epoxy Resin demand is likely to outpace the supply due to strong demand growth in the downstream construction and automotive sector. Demand in India for advanced Epoxy-based materials is expected to remain strong with growing thrust on renewables, and thin inventory across product segments. </a:t>
            </a:r>
          </a:p>
          <a:p>
            <a:pPr algn="just"/>
            <a:endParaRPr lang="en-IN" sz="1000" dirty="0">
              <a:latin typeface="Verdana" panose="020B0604030504040204" pitchFamily="34" charset="0"/>
              <a:ea typeface="Verdana" panose="020B0604030504040204" pitchFamily="34" charset="0"/>
              <a:cs typeface="Verdana" panose="020B0604030504040204" pitchFamily="34" charset="0"/>
            </a:endParaRPr>
          </a:p>
          <a:p>
            <a:pPr algn="just"/>
            <a:r>
              <a:rPr lang="en-IN" sz="1000" dirty="0">
                <a:latin typeface="Verdana" panose="020B0604030504040204" pitchFamily="34" charset="0"/>
                <a:ea typeface="Verdana" panose="020B0604030504040204" pitchFamily="34" charset="0"/>
                <a:cs typeface="Verdana" panose="020B0604030504040204" pitchFamily="34" charset="0"/>
              </a:rPr>
              <a:t>• </a:t>
            </a:r>
            <a:r>
              <a:rPr lang="en-IN" sz="1000" b="1" dirty="0">
                <a:latin typeface="Verdana" panose="020B0604030504040204" pitchFamily="34" charset="0"/>
                <a:ea typeface="Verdana" panose="020B0604030504040204" pitchFamily="34" charset="0"/>
                <a:cs typeface="Verdana" panose="020B0604030504040204" pitchFamily="34" charset="0"/>
              </a:rPr>
              <a:t>Suggested capacity volume considering optimistic scenario of the market and anticipations of contracts with various end-user industries : </a:t>
            </a:r>
            <a:r>
              <a:rPr lang="en-IN" sz="1000" dirty="0">
                <a:latin typeface="Verdana" panose="020B0604030504040204" pitchFamily="34" charset="0"/>
                <a:ea typeface="Verdana" panose="020B0604030504040204" pitchFamily="34" charset="0"/>
                <a:cs typeface="Verdana" panose="020B0604030504040204" pitchFamily="34" charset="0"/>
              </a:rPr>
              <a:t>The Indian epoxy resin industry is strongly reacting towards certain plant shutdowns / lower operating rate due to rising environmental concerns in China and global trade shift with several players are eyeing on grabbing the market share amidst the latest demand-supply mismatch. In addition, Indian players are expecting long-term sales and price contracts with bulk manufacturers in the downstream markets placed both in domestically and internationally in the coming years. Higher capacity than the calculated gap is considering the healthy consumption trend with country’s growing focus over strengthening its domestic manufacturing. </a:t>
            </a:r>
          </a:p>
          <a:p>
            <a:pPr algn="just"/>
            <a:endParaRPr lang="en-IN" sz="1000" dirty="0">
              <a:latin typeface="Verdana" panose="020B0604030504040204" pitchFamily="34" charset="0"/>
              <a:ea typeface="Verdana" panose="020B0604030504040204" pitchFamily="34" charset="0"/>
              <a:cs typeface="Verdana" panose="020B0604030504040204" pitchFamily="34" charset="0"/>
            </a:endParaRPr>
          </a:p>
          <a:p>
            <a:pPr algn="just"/>
            <a:r>
              <a:rPr lang="en-IN" sz="1000" b="1" dirty="0">
                <a:latin typeface="Verdana" panose="020B0604030504040204" pitchFamily="34" charset="0"/>
                <a:ea typeface="Verdana" panose="020B0604030504040204" pitchFamily="34" charset="0"/>
                <a:cs typeface="Verdana" panose="020B0604030504040204" pitchFamily="34" charset="0"/>
              </a:rPr>
              <a:t>RIL being a major in commodity polymers and fibre intermediates will likely benefit from its global brand positioning to utilise the access Epoxy Resin capacity. RIL could ramp up exports by up to 30% during initial year of operation of its new capacity</a:t>
            </a:r>
          </a:p>
        </p:txBody>
      </p:sp>
    </p:spTree>
    <p:extLst>
      <p:ext uri="{BB962C8B-B14F-4D97-AF65-F5344CB8AC3E}">
        <p14:creationId xmlns:p14="http://schemas.microsoft.com/office/powerpoint/2010/main" val="121194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1B4055-7465-493F-AB76-4C9F3AD18D27}"/>
              </a:ext>
            </a:extLst>
          </p:cNvPr>
          <p:cNvSpPr/>
          <p:nvPr/>
        </p:nvSpPr>
        <p:spPr>
          <a:xfrm>
            <a:off x="3360264" y="801226"/>
            <a:ext cx="8611344" cy="32493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353155"/>
            <a:ext cx="4118243" cy="324000"/>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Competing and Possible Disruptive Material</a:t>
            </a:r>
          </a:p>
        </p:txBody>
      </p:sp>
      <p:sp>
        <p:nvSpPr>
          <p:cNvPr id="30" name="Rectangle 29">
            <a:extLst>
              <a:ext uri="{FF2B5EF4-FFF2-40B4-BE49-F238E27FC236}">
                <a16:creationId xmlns:a16="http://schemas.microsoft.com/office/drawing/2014/main" id="{DEB600A5-06F7-47A7-B01D-961907B3B543}"/>
              </a:ext>
            </a:extLst>
          </p:cNvPr>
          <p:cNvSpPr/>
          <p:nvPr/>
        </p:nvSpPr>
        <p:spPr>
          <a:xfrm>
            <a:off x="162209" y="801226"/>
            <a:ext cx="3198055" cy="2760692"/>
          </a:xfrm>
          <a:prstGeom prst="rect">
            <a:avLst/>
          </a:prstGeom>
          <a:solidFill>
            <a:srgbClr val="002B3E"/>
          </a:solidFill>
        </p:spPr>
        <p:txBody>
          <a:bodyPr wrap="square">
            <a:spAutoFit/>
          </a:bodyPr>
          <a:lstStyle/>
          <a:p>
            <a:pPr algn="just">
              <a:lnSpc>
                <a:spcPct val="120000"/>
              </a:lnSpc>
              <a:spcBef>
                <a:spcPts val="200"/>
              </a:spcBef>
              <a:spcAft>
                <a:spcPts val="200"/>
              </a:spcAft>
            </a:pPr>
            <a:r>
              <a:rPr lang="en-IN" sz="1000" b="1" i="1" dirty="0">
                <a:solidFill>
                  <a:schemeClr val="bg1"/>
                </a:solidFill>
                <a:latin typeface="Verdana" panose="020B0604030504040204" pitchFamily="34" charset="0"/>
                <a:ea typeface="Verdana" panose="020B0604030504040204" pitchFamily="34" charset="0"/>
                <a:cs typeface="Verdana" panose="020B0604030504040204" pitchFamily="34" charset="0"/>
              </a:rPr>
              <a:t>Bio Based Epoxides</a:t>
            </a:r>
          </a:p>
          <a:p>
            <a:pPr algn="just">
              <a:lnSpc>
                <a:spcPct val="120000"/>
              </a:lnSpc>
              <a:spcBef>
                <a:spcPts val="200"/>
              </a:spcBef>
              <a:spcAft>
                <a:spcPts val="200"/>
              </a:spcAft>
            </a:pPr>
            <a:r>
              <a:rPr lang="en-US" sz="1000" i="1" dirty="0">
                <a:solidFill>
                  <a:schemeClr val="bg1"/>
                </a:solidFill>
                <a:latin typeface="Verdana" panose="020B0604030504040204" pitchFamily="34" charset="0"/>
                <a:ea typeface="Verdana" panose="020B0604030504040204" pitchFamily="34" charset="0"/>
                <a:cs typeface="Verdana" panose="020B0604030504040204" pitchFamily="34" charset="0"/>
              </a:rPr>
              <a:t>Bio based epoxy resins are bio sourced resins which are produced by the epoxidation of renewable feedstocks such as unsaturated vegetable oils, saccharides, lignin, tannins, cardanols, terpenes, rosins etc. The resins are cured with the help of co-reactants called hardeners. The type of hardener depends upon the type of epoxy resin. The hardener itself can also be biobased. </a:t>
            </a:r>
          </a:p>
          <a:p>
            <a:pPr algn="just">
              <a:lnSpc>
                <a:spcPct val="120000"/>
              </a:lnSpc>
              <a:spcBef>
                <a:spcPts val="200"/>
              </a:spcBef>
              <a:spcAft>
                <a:spcPts val="200"/>
              </a:spcAft>
            </a:pPr>
            <a:r>
              <a:rPr lang="en-US" sz="1000" i="1" dirty="0">
                <a:solidFill>
                  <a:schemeClr val="bg1"/>
                </a:solidFill>
                <a:latin typeface="Verdana" panose="020B0604030504040204" pitchFamily="34" charset="0"/>
                <a:ea typeface="Verdana" panose="020B0604030504040204" pitchFamily="34" charset="0"/>
                <a:cs typeface="Verdana" panose="020B0604030504040204" pitchFamily="34" charset="0"/>
              </a:rPr>
              <a:t>Some of the biobased epoxy resins available in the market are </a:t>
            </a:r>
            <a:r>
              <a:rPr lang="en-US" sz="1000" i="1" dirty="0" err="1">
                <a:solidFill>
                  <a:schemeClr val="bg1"/>
                </a:solidFill>
                <a:latin typeface="Verdana" panose="020B0604030504040204" pitchFamily="34" charset="0"/>
                <a:ea typeface="Verdana" panose="020B0604030504040204" pitchFamily="34" charset="0"/>
                <a:cs typeface="Verdana" panose="020B0604030504040204" pitchFamily="34" charset="0"/>
              </a:rPr>
              <a:t>Greenpoxy</a:t>
            </a:r>
            <a:r>
              <a:rPr lang="en-US" sz="1000" i="1" dirty="0">
                <a:solidFill>
                  <a:schemeClr val="bg1"/>
                </a:solidFill>
                <a:latin typeface="Verdana" panose="020B0604030504040204" pitchFamily="34" charset="0"/>
                <a:ea typeface="Verdana" panose="020B0604030504040204" pitchFamily="34" charset="0"/>
                <a:cs typeface="Verdana" panose="020B0604030504040204" pitchFamily="34" charset="0"/>
              </a:rPr>
              <a:t>, Entropy Resins, </a:t>
            </a:r>
            <a:r>
              <a:rPr lang="en-US" sz="1000" i="1" dirty="0" err="1">
                <a:solidFill>
                  <a:schemeClr val="bg1"/>
                </a:solidFill>
                <a:latin typeface="Verdana" panose="020B0604030504040204" pitchFamily="34" charset="0"/>
                <a:ea typeface="Verdana" panose="020B0604030504040204" pitchFamily="34" charset="0"/>
                <a:cs typeface="Verdana" panose="020B0604030504040204" pitchFamily="34" charset="0"/>
              </a:rPr>
              <a:t>Sicomin</a:t>
            </a:r>
            <a:r>
              <a:rPr lang="en-US" sz="1000" i="1" dirty="0">
                <a:solidFill>
                  <a:schemeClr val="bg1"/>
                </a:solidFill>
                <a:latin typeface="Verdana" panose="020B0604030504040204" pitchFamily="34" charset="0"/>
                <a:ea typeface="Verdana" panose="020B0604030504040204" pitchFamily="34" charset="0"/>
                <a:cs typeface="Verdana" panose="020B0604030504040204" pitchFamily="34" charset="0"/>
              </a:rPr>
              <a:t> Epoxy Systems, One Epoxy, Wessex Resins, etc.</a:t>
            </a:r>
            <a:endParaRPr lang="en-IN" sz="1000" i="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a:extLst>
              <a:ext uri="{FF2B5EF4-FFF2-40B4-BE49-F238E27FC236}">
                <a16:creationId xmlns:a16="http://schemas.microsoft.com/office/drawing/2014/main" id="{D8A9533F-CE01-4BD2-A6EA-E4B15AE985E3}"/>
              </a:ext>
            </a:extLst>
          </p:cNvPr>
          <p:cNvSpPr/>
          <p:nvPr/>
        </p:nvSpPr>
        <p:spPr>
          <a:xfrm>
            <a:off x="3149250" y="801226"/>
            <a:ext cx="8822358" cy="3289042"/>
          </a:xfrm>
          <a:prstGeom prst="rect">
            <a:avLst/>
          </a:prstGeom>
        </p:spPr>
        <p:txBody>
          <a:bodyPr wrap="square">
            <a:spAutoFit/>
          </a:bodyPr>
          <a:lstStyle/>
          <a:p>
            <a:pPr marL="449263" indent="-269875" algn="just">
              <a:lnSpc>
                <a:spcPct val="120000"/>
              </a:lnSpc>
              <a:spcBef>
                <a:spcPts val="100"/>
              </a:spcBef>
              <a:spcAft>
                <a:spcPts val="100"/>
              </a:spcAft>
              <a:buFont typeface="Wingdings" panose="05000000000000000000" pitchFamily="2" charset="2"/>
              <a:buChar char="Ø"/>
            </a:pPr>
            <a:r>
              <a:rPr lang="en-IN" sz="1000" i="1" dirty="0">
                <a:latin typeface="Verdana" panose="020B0604030504040204" pitchFamily="34" charset="0"/>
                <a:ea typeface="Verdana" panose="020B0604030504040204" pitchFamily="34" charset="0"/>
                <a:cs typeface="Verdana" panose="020B0604030504040204" pitchFamily="34" charset="0"/>
              </a:rPr>
              <a:t>Inorganic membranes are made of materials such as ceramic, carbon, silica, zeolite, various oxides (alumina, titania, zirconia) and metals such as palladium, silver and their alloys. These membranes have been extensively studied for carbon dioxide capture from flue gas or other effluent streams. Inorganic membranes have not yet been demonstrated on a large scale, and in fact, they are still far from scale-up.</a:t>
            </a:r>
          </a:p>
          <a:p>
            <a:pPr marL="449263" indent="-269875" algn="just">
              <a:lnSpc>
                <a:spcPct val="120000"/>
              </a:lnSpc>
              <a:spcBef>
                <a:spcPts val="100"/>
              </a:spcBef>
              <a:spcAft>
                <a:spcPts val="100"/>
              </a:spcAft>
              <a:buFont typeface="Wingdings" panose="05000000000000000000" pitchFamily="2" charset="2"/>
              <a:buChar char="Ø"/>
            </a:pPr>
            <a:r>
              <a:rPr lang="en-IN" sz="1000" i="1" dirty="0">
                <a:latin typeface="Verdana" panose="020B0604030504040204" pitchFamily="34" charset="0"/>
                <a:ea typeface="Verdana" panose="020B0604030504040204" pitchFamily="34" charset="0"/>
                <a:cs typeface="Verdana" panose="020B0604030504040204" pitchFamily="34" charset="0"/>
              </a:rPr>
              <a:t>Polymeric membranes have low separation performance relative to inorganic membranes. Carbon dioxide capture by polymeric membranes still suffers from several drawbacks, such as low CO2 /N2 selectivity and permeability for post-combustion processes, the trade-off limitation between permeability and selectivity, swelling, aging, sensitivity to impurities, and mechanical stability, especially for high-pressure operations.</a:t>
            </a:r>
          </a:p>
          <a:p>
            <a:pPr marL="449263" indent="-269875" algn="just">
              <a:lnSpc>
                <a:spcPct val="120000"/>
              </a:lnSpc>
              <a:spcBef>
                <a:spcPts val="100"/>
              </a:spcBef>
              <a:spcAft>
                <a:spcPts val="100"/>
              </a:spcAft>
              <a:buFont typeface="Wingdings" panose="05000000000000000000" pitchFamily="2" charset="2"/>
              <a:buChar char="Ø"/>
            </a:pPr>
            <a:r>
              <a:rPr lang="en-IN" sz="1000" i="1" dirty="0">
                <a:latin typeface="Verdana" panose="020B0604030504040204" pitchFamily="34" charset="0"/>
                <a:ea typeface="Verdana" panose="020B0604030504040204" pitchFamily="34" charset="0"/>
                <a:cs typeface="Verdana" panose="020B0604030504040204" pitchFamily="34" charset="0"/>
              </a:rPr>
              <a:t>Facilitated-transport membranes (FTMs) such as liquid membranes, ion-exchange membranes, and fixed-carrier membranes have proven to be highly selective for CO2; however, they are subject to poisoning by trace amounts of acid gases, such as NOx and SOx , present in the flue and suffer from long-term stability.</a:t>
            </a:r>
          </a:p>
          <a:p>
            <a:pPr marL="449263" indent="-269875" algn="just">
              <a:lnSpc>
                <a:spcPct val="120000"/>
              </a:lnSpc>
              <a:spcBef>
                <a:spcPts val="100"/>
              </a:spcBef>
              <a:spcAft>
                <a:spcPts val="100"/>
              </a:spcAft>
              <a:buFont typeface="Wingdings" panose="05000000000000000000" pitchFamily="2" charset="2"/>
              <a:buChar char="Ø"/>
            </a:pPr>
            <a:r>
              <a:rPr lang="en-IN" sz="1000" i="1" dirty="0">
                <a:latin typeface="Verdana" panose="020B0604030504040204" pitchFamily="34" charset="0"/>
                <a:ea typeface="Verdana" panose="020B0604030504040204" pitchFamily="34" charset="0"/>
                <a:cs typeface="Verdana" panose="020B0604030504040204" pitchFamily="34" charset="0"/>
              </a:rPr>
              <a:t>Mixed matrix membrane (MMM) is formed by incorporating fillers in the polymer matrix. Mixed-matrix membranes (MMMs) formed by dispersing highly selective molecular-sieve particles such as zeolites, carbon nanotubes, layered silicates, and Metal-Organic Frameworks (MOFs) in a polymer matrix are promising contactors that combine the scaling up and processing of polymeric membranes with the advantages of separation performance of molecular-sieving materials. This route is still in the early stages of development and is far from industrial deployment. Besides, their current fabrication processes are costly and complex.</a:t>
            </a:r>
          </a:p>
        </p:txBody>
      </p:sp>
      <p:sp>
        <p:nvSpPr>
          <p:cNvPr id="5" name="Rectangle 4">
            <a:extLst>
              <a:ext uri="{FF2B5EF4-FFF2-40B4-BE49-F238E27FC236}">
                <a16:creationId xmlns:a16="http://schemas.microsoft.com/office/drawing/2014/main" id="{ABF5C266-5655-4CE7-8840-61BB86429D17}"/>
              </a:ext>
            </a:extLst>
          </p:cNvPr>
          <p:cNvSpPr/>
          <p:nvPr/>
        </p:nvSpPr>
        <p:spPr>
          <a:xfrm>
            <a:off x="162209" y="4152606"/>
            <a:ext cx="11870745" cy="1334661"/>
          </a:xfrm>
          <a:prstGeom prst="rect">
            <a:avLst/>
          </a:prstGeom>
          <a:solidFill>
            <a:srgbClr val="002B3E"/>
          </a:solidFill>
        </p:spPr>
        <p:txBody>
          <a:bodyPr wrap="square">
            <a:spAutoFit/>
          </a:bodyPr>
          <a:lstStyle/>
          <a:p>
            <a:pPr algn="just">
              <a:lnSpc>
                <a:spcPct val="120000"/>
              </a:lnSpc>
              <a:spcBef>
                <a:spcPts val="200"/>
              </a:spcBef>
              <a:spcAft>
                <a:spcPts val="200"/>
              </a:spcAft>
            </a:pPr>
            <a:r>
              <a:rPr lang="en-IN" sz="1000" b="1" i="1" dirty="0">
                <a:solidFill>
                  <a:schemeClr val="bg1"/>
                </a:solidFill>
                <a:latin typeface="Verdana" panose="020B0604030504040204" pitchFamily="34" charset="0"/>
                <a:ea typeface="Verdana" panose="020B0604030504040204" pitchFamily="34" charset="0"/>
                <a:cs typeface="Verdana" panose="020B0604030504040204" pitchFamily="34" charset="0"/>
              </a:rPr>
              <a:t>Adsorption</a:t>
            </a:r>
          </a:p>
          <a:p>
            <a:pPr algn="just">
              <a:lnSpc>
                <a:spcPct val="120000"/>
              </a:lnSpc>
              <a:spcBef>
                <a:spcPts val="200"/>
              </a:spcBef>
              <a:spcAft>
                <a:spcPts val="200"/>
              </a:spcAft>
            </a:pPr>
            <a:r>
              <a:rPr lang="en-IN" sz="1000" i="1" dirty="0">
                <a:solidFill>
                  <a:schemeClr val="bg1"/>
                </a:solidFill>
                <a:latin typeface="Verdana" panose="020B0604030504040204" pitchFamily="34" charset="0"/>
                <a:ea typeface="Verdana" panose="020B0604030504040204" pitchFamily="34" charset="0"/>
                <a:cs typeface="Verdana" panose="020B0604030504040204" pitchFamily="34" charset="0"/>
              </a:rPr>
              <a:t>Till date, a variety of adsorbents have been evaluated for carbon dioxide capture from pre-combustion and post-combustion gas effluents. Adsorbents are classified as either high-temperature or low-temperature materials.</a:t>
            </a:r>
          </a:p>
          <a:p>
            <a:pPr algn="just">
              <a:lnSpc>
                <a:spcPct val="120000"/>
              </a:lnSpc>
              <a:spcBef>
                <a:spcPts val="200"/>
              </a:spcBef>
              <a:spcAft>
                <a:spcPts val="200"/>
              </a:spcAft>
            </a:pPr>
            <a:r>
              <a:rPr lang="en-IN" sz="1000" i="1" dirty="0">
                <a:solidFill>
                  <a:schemeClr val="bg1"/>
                </a:solidFill>
                <a:latin typeface="Verdana" panose="020B0604030504040204" pitchFamily="34" charset="0"/>
                <a:ea typeface="Verdana" panose="020B0604030504040204" pitchFamily="34" charset="0"/>
                <a:cs typeface="Verdana" panose="020B0604030504040204" pitchFamily="34" charset="0"/>
              </a:rPr>
              <a:t>The primary classes of high-temperature materials include hydrotalcites, alkali or alkaline-earth oxides such as calcium oxides, alkali silicates and </a:t>
            </a:r>
            <a:r>
              <a:rPr lang="en-IN" sz="1000" i="1" dirty="0" err="1">
                <a:solidFill>
                  <a:schemeClr val="bg1"/>
                </a:solidFill>
                <a:latin typeface="Verdana" panose="020B0604030504040204" pitchFamily="34" charset="0"/>
                <a:ea typeface="Verdana" panose="020B0604030504040204" pitchFamily="34" charset="0"/>
                <a:cs typeface="Verdana" panose="020B0604030504040204" pitchFamily="34" charset="0"/>
              </a:rPr>
              <a:t>zirconates</a:t>
            </a:r>
            <a:r>
              <a:rPr lang="en-IN" sz="1000" i="1" dirty="0">
                <a:solidFill>
                  <a:schemeClr val="bg1"/>
                </a:solidFill>
                <a:latin typeface="Verdana" panose="020B0604030504040204" pitchFamily="34" charset="0"/>
                <a:ea typeface="Verdana" panose="020B0604030504040204" pitchFamily="34" charset="0"/>
                <a:cs typeface="Verdana" panose="020B0604030504040204" pitchFamily="34" charset="0"/>
              </a:rPr>
              <a:t>, as well as double salts.</a:t>
            </a:r>
          </a:p>
          <a:p>
            <a:pPr algn="just">
              <a:lnSpc>
                <a:spcPct val="120000"/>
              </a:lnSpc>
              <a:spcBef>
                <a:spcPts val="200"/>
              </a:spcBef>
              <a:spcAft>
                <a:spcPts val="200"/>
              </a:spcAft>
            </a:pPr>
            <a:r>
              <a:rPr lang="en-IN" sz="1000" i="1" dirty="0">
                <a:solidFill>
                  <a:schemeClr val="bg1"/>
                </a:solidFill>
                <a:latin typeface="Verdana" panose="020B0604030504040204" pitchFamily="34" charset="0"/>
                <a:ea typeface="Verdana" panose="020B0604030504040204" pitchFamily="34" charset="0"/>
                <a:cs typeface="Verdana" panose="020B0604030504040204" pitchFamily="34" charset="0"/>
              </a:rPr>
              <a:t>The low-temperature adsorbents cover conventional materials such as zeolites, carbon-based materials (e.g., activated carbon, carbon nanotubes, carbon nanofibers, graphene), and molecular sieves, as well as MOFs, porous polymer networks (PPNs), and covalent organic frameworks (COFs).</a:t>
            </a:r>
          </a:p>
        </p:txBody>
      </p:sp>
      <p:sp>
        <p:nvSpPr>
          <p:cNvPr id="6" name="Rectangle 5">
            <a:extLst>
              <a:ext uri="{FF2B5EF4-FFF2-40B4-BE49-F238E27FC236}">
                <a16:creationId xmlns:a16="http://schemas.microsoft.com/office/drawing/2014/main" id="{2A984EF9-C074-4BE7-B031-8C4CF611E1FD}"/>
              </a:ext>
            </a:extLst>
          </p:cNvPr>
          <p:cNvSpPr/>
          <p:nvPr/>
        </p:nvSpPr>
        <p:spPr>
          <a:xfrm>
            <a:off x="162209" y="5561185"/>
            <a:ext cx="11870745" cy="1047403"/>
          </a:xfrm>
          <a:prstGeom prst="rect">
            <a:avLst/>
          </a:prstGeom>
          <a:solidFill>
            <a:srgbClr val="002B3E"/>
          </a:solidFill>
        </p:spPr>
        <p:txBody>
          <a:bodyPr wrap="square">
            <a:spAutoFit/>
          </a:bodyPr>
          <a:lstStyle/>
          <a:p>
            <a:pPr algn="just">
              <a:lnSpc>
                <a:spcPct val="120000"/>
              </a:lnSpc>
              <a:spcBef>
                <a:spcPts val="200"/>
              </a:spcBef>
              <a:spcAft>
                <a:spcPts val="200"/>
              </a:spcAft>
            </a:pPr>
            <a:r>
              <a:rPr lang="en-IN" sz="1000" b="1" i="1" dirty="0">
                <a:solidFill>
                  <a:schemeClr val="bg1"/>
                </a:solidFill>
                <a:latin typeface="Verdana" panose="020B0604030504040204" pitchFamily="34" charset="0"/>
                <a:ea typeface="Verdana" panose="020B0604030504040204" pitchFamily="34" charset="0"/>
                <a:cs typeface="Verdana" panose="020B0604030504040204" pitchFamily="34" charset="0"/>
              </a:rPr>
              <a:t>Chemical Looping</a:t>
            </a:r>
          </a:p>
          <a:p>
            <a:pPr algn="just">
              <a:lnSpc>
                <a:spcPct val="120000"/>
              </a:lnSpc>
              <a:spcBef>
                <a:spcPts val="200"/>
              </a:spcBef>
              <a:spcAft>
                <a:spcPts val="200"/>
              </a:spcAft>
            </a:pPr>
            <a:r>
              <a:rPr lang="en-IN" sz="1000" i="1" dirty="0">
                <a:solidFill>
                  <a:schemeClr val="bg1"/>
                </a:solidFill>
                <a:latin typeface="Verdana" panose="020B0604030504040204" pitchFamily="34" charset="0"/>
                <a:ea typeface="Verdana" panose="020B0604030504040204" pitchFamily="34" charset="0"/>
                <a:cs typeface="Verdana" panose="020B0604030504040204" pitchFamily="34" charset="0"/>
              </a:rPr>
              <a:t>Chemical-looping combustion (CLC) and chemical-looping reforming (CLR) are two processes that are potentially cost-effective carbon dioxide capture options with minimum energy losses, in which both CO2 and H2O are inherently separated from flue gas. For pre-combustion CO2 capture, chemical looping can be combined with IGCC to produce syngas as a valuable by-product. These technologies use a metal oxide as an oxygen carrier to circulate oxygen between the air and fuel reactors; thus, their large-scale applications are highly dependent upon the availability of suitable oxygen carriers.</a:t>
            </a:r>
          </a:p>
        </p:txBody>
      </p:sp>
    </p:spTree>
    <p:extLst>
      <p:ext uri="{BB962C8B-B14F-4D97-AF65-F5344CB8AC3E}">
        <p14:creationId xmlns:p14="http://schemas.microsoft.com/office/powerpoint/2010/main" val="384914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325018"/>
            <a:ext cx="7265533" cy="340525"/>
          </a:xfrm>
        </p:spPr>
        <p:txBody>
          <a:bodyPr>
            <a:normAutofit/>
          </a:bodyPr>
          <a:lstStyle/>
          <a:p>
            <a:pPr marL="0" indent="0" defTabSz="685783">
              <a:lnSpc>
                <a:spcPct val="100000"/>
              </a:lnSpc>
              <a:spcBef>
                <a:spcPts val="751"/>
              </a:spcBef>
              <a:buNone/>
            </a:pPr>
            <a:r>
              <a:rPr lang="en-IN" sz="1300" b="1" dirty="0">
                <a:solidFill>
                  <a:schemeClr val="bg1"/>
                </a:solidFill>
                <a:latin typeface="Arial" panose="020B0604020202020204" pitchFamily="34" charset="0"/>
                <a:cs typeface="Arial" panose="020B0604020202020204" pitchFamily="34" charset="0"/>
              </a:rPr>
              <a:t>Business Model</a:t>
            </a:r>
          </a:p>
        </p:txBody>
      </p:sp>
      <p:pic>
        <p:nvPicPr>
          <p:cNvPr id="16" name="Picture 15">
            <a:extLst>
              <a:ext uri="{FF2B5EF4-FFF2-40B4-BE49-F238E27FC236}">
                <a16:creationId xmlns:a16="http://schemas.microsoft.com/office/drawing/2014/main" id="{4F5C5745-1471-4231-8693-D0716BAB28F3}"/>
              </a:ext>
            </a:extLst>
          </p:cNvPr>
          <p:cNvPicPr>
            <a:picLocks noChangeAspect="1"/>
          </p:cNvPicPr>
          <p:nvPr/>
        </p:nvPicPr>
        <p:blipFill>
          <a:blip r:embed="rId3"/>
          <a:stretch>
            <a:fillRect/>
          </a:stretch>
        </p:blipFill>
        <p:spPr>
          <a:xfrm>
            <a:off x="563787" y="4276839"/>
            <a:ext cx="1221471" cy="533400"/>
          </a:xfrm>
          <a:prstGeom prst="rect">
            <a:avLst/>
          </a:prstGeom>
        </p:spPr>
      </p:pic>
      <p:sp>
        <p:nvSpPr>
          <p:cNvPr id="17" name="Minus Sign 16">
            <a:extLst>
              <a:ext uri="{FF2B5EF4-FFF2-40B4-BE49-F238E27FC236}">
                <a16:creationId xmlns:a16="http://schemas.microsoft.com/office/drawing/2014/main" id="{8772EC77-8D82-4ECD-8239-775380DA7323}"/>
              </a:ext>
            </a:extLst>
          </p:cNvPr>
          <p:cNvSpPr/>
          <p:nvPr/>
        </p:nvSpPr>
        <p:spPr>
          <a:xfrm>
            <a:off x="-261257" y="3681413"/>
            <a:ext cx="6357257" cy="769258"/>
          </a:xfrm>
          <a:prstGeom prst="mathMinus">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pic>
        <p:nvPicPr>
          <p:cNvPr id="18" name="Picture 17">
            <a:extLst>
              <a:ext uri="{FF2B5EF4-FFF2-40B4-BE49-F238E27FC236}">
                <a16:creationId xmlns:a16="http://schemas.microsoft.com/office/drawing/2014/main" id="{E265C705-0502-424B-AD25-46FF57C789D7}"/>
              </a:ext>
            </a:extLst>
          </p:cNvPr>
          <p:cNvPicPr>
            <a:picLocks noChangeAspect="1"/>
          </p:cNvPicPr>
          <p:nvPr/>
        </p:nvPicPr>
        <p:blipFill>
          <a:blip r:embed="rId4"/>
          <a:stretch>
            <a:fillRect/>
          </a:stretch>
        </p:blipFill>
        <p:spPr>
          <a:xfrm>
            <a:off x="2000701" y="4276839"/>
            <a:ext cx="1592717" cy="533400"/>
          </a:xfrm>
          <a:prstGeom prst="rect">
            <a:avLst/>
          </a:prstGeom>
        </p:spPr>
      </p:pic>
      <p:pic>
        <p:nvPicPr>
          <p:cNvPr id="19" name="Picture 18">
            <a:extLst>
              <a:ext uri="{FF2B5EF4-FFF2-40B4-BE49-F238E27FC236}">
                <a16:creationId xmlns:a16="http://schemas.microsoft.com/office/drawing/2014/main" id="{F63D86A3-8EF8-426F-9BDB-803E9BAB7C46}"/>
              </a:ext>
            </a:extLst>
          </p:cNvPr>
          <p:cNvPicPr>
            <a:picLocks noChangeAspect="1"/>
          </p:cNvPicPr>
          <p:nvPr/>
        </p:nvPicPr>
        <p:blipFill>
          <a:blip r:embed="rId5"/>
          <a:stretch>
            <a:fillRect/>
          </a:stretch>
        </p:blipFill>
        <p:spPr>
          <a:xfrm>
            <a:off x="3808861" y="4276839"/>
            <a:ext cx="1474339" cy="533400"/>
          </a:xfrm>
          <a:prstGeom prst="rect">
            <a:avLst/>
          </a:prstGeom>
        </p:spPr>
      </p:pic>
      <p:pic>
        <p:nvPicPr>
          <p:cNvPr id="21" name="Picture 20">
            <a:extLst>
              <a:ext uri="{FF2B5EF4-FFF2-40B4-BE49-F238E27FC236}">
                <a16:creationId xmlns:a16="http://schemas.microsoft.com/office/drawing/2014/main" id="{08DA9F79-3BE2-46D4-9176-F6ACF921DF4F}"/>
              </a:ext>
            </a:extLst>
          </p:cNvPr>
          <p:cNvPicPr>
            <a:picLocks noChangeAspect="1"/>
          </p:cNvPicPr>
          <p:nvPr/>
        </p:nvPicPr>
        <p:blipFill>
          <a:blip r:embed="rId6"/>
          <a:stretch>
            <a:fillRect/>
          </a:stretch>
        </p:blipFill>
        <p:spPr>
          <a:xfrm>
            <a:off x="2142541" y="5137160"/>
            <a:ext cx="1549660" cy="552450"/>
          </a:xfrm>
          <a:prstGeom prst="rect">
            <a:avLst/>
          </a:prstGeom>
        </p:spPr>
      </p:pic>
      <p:pic>
        <p:nvPicPr>
          <p:cNvPr id="22" name="Picture 21">
            <a:extLst>
              <a:ext uri="{FF2B5EF4-FFF2-40B4-BE49-F238E27FC236}">
                <a16:creationId xmlns:a16="http://schemas.microsoft.com/office/drawing/2014/main" id="{3B28EBCC-918F-4FEA-8593-68A6195939D2}"/>
              </a:ext>
            </a:extLst>
          </p:cNvPr>
          <p:cNvPicPr>
            <a:picLocks noChangeAspect="1"/>
          </p:cNvPicPr>
          <p:nvPr/>
        </p:nvPicPr>
        <p:blipFill>
          <a:blip r:embed="rId7"/>
          <a:stretch>
            <a:fillRect/>
          </a:stretch>
        </p:blipFill>
        <p:spPr>
          <a:xfrm>
            <a:off x="547001" y="5084606"/>
            <a:ext cx="1238257" cy="552450"/>
          </a:xfrm>
          <a:prstGeom prst="rect">
            <a:avLst/>
          </a:prstGeom>
        </p:spPr>
      </p:pic>
      <p:sp>
        <p:nvSpPr>
          <p:cNvPr id="23" name="TextBox 22">
            <a:extLst>
              <a:ext uri="{FF2B5EF4-FFF2-40B4-BE49-F238E27FC236}">
                <a16:creationId xmlns:a16="http://schemas.microsoft.com/office/drawing/2014/main" id="{AA15DE0E-9054-406E-A61E-0516179557F4}"/>
              </a:ext>
            </a:extLst>
          </p:cNvPr>
          <p:cNvSpPr txBox="1"/>
          <p:nvPr/>
        </p:nvSpPr>
        <p:spPr>
          <a:xfrm>
            <a:off x="6299189" y="836037"/>
            <a:ext cx="6466114" cy="369332"/>
          </a:xfrm>
          <a:prstGeom prst="rect">
            <a:avLst/>
          </a:prstGeom>
          <a:noFill/>
        </p:spPr>
        <p:txBody>
          <a:bodyPr wrap="square">
            <a:spAutoFit/>
          </a:bodyPr>
          <a:lstStyle/>
          <a:p>
            <a:r>
              <a:rPr lang="en-IN" b="1" dirty="0">
                <a:solidFill>
                  <a:srgbClr val="323E4F"/>
                </a:solidFill>
                <a:latin typeface="Aref Ruqaa" panose="020B0604020202020204" pitchFamily="2" charset="-78"/>
                <a:cs typeface="Aref Ruqaa" panose="020B0604020202020204" pitchFamily="2" charset="-78"/>
              </a:rPr>
              <a:t>Domestic Players and Their Business Model</a:t>
            </a:r>
          </a:p>
        </p:txBody>
      </p:sp>
      <p:sp>
        <p:nvSpPr>
          <p:cNvPr id="69" name="TextBox 68">
            <a:extLst>
              <a:ext uri="{FF2B5EF4-FFF2-40B4-BE49-F238E27FC236}">
                <a16:creationId xmlns:a16="http://schemas.microsoft.com/office/drawing/2014/main" id="{FCBE0F13-98FC-4B3C-9B13-511B1FCD2270}"/>
              </a:ext>
            </a:extLst>
          </p:cNvPr>
          <p:cNvSpPr txBox="1"/>
          <p:nvPr/>
        </p:nvSpPr>
        <p:spPr>
          <a:xfrm>
            <a:off x="783859" y="762962"/>
            <a:ext cx="6466114" cy="369332"/>
          </a:xfrm>
          <a:prstGeom prst="rect">
            <a:avLst/>
          </a:prstGeom>
          <a:noFill/>
        </p:spPr>
        <p:txBody>
          <a:bodyPr wrap="square">
            <a:spAutoFit/>
          </a:bodyPr>
          <a:lstStyle/>
          <a:p>
            <a:r>
              <a:rPr lang="en-IN" b="1" dirty="0">
                <a:solidFill>
                  <a:srgbClr val="323E4F"/>
                </a:solidFill>
                <a:latin typeface="Aref Ruqaa" panose="020B0604020202020204" pitchFamily="2" charset="-78"/>
                <a:cs typeface="Aref Ruqaa" panose="020B0604020202020204" pitchFamily="2" charset="-78"/>
              </a:rPr>
              <a:t>Global Players and Their Business Model</a:t>
            </a:r>
          </a:p>
        </p:txBody>
      </p:sp>
      <p:graphicFrame>
        <p:nvGraphicFramePr>
          <p:cNvPr id="3" name="Table 2">
            <a:extLst>
              <a:ext uri="{FF2B5EF4-FFF2-40B4-BE49-F238E27FC236}">
                <a16:creationId xmlns:a16="http://schemas.microsoft.com/office/drawing/2014/main" id="{F451522F-ED5C-4C14-9129-497D56102CD6}"/>
              </a:ext>
            </a:extLst>
          </p:cNvPr>
          <p:cNvGraphicFramePr>
            <a:graphicFrameLocks noGrp="1"/>
          </p:cNvGraphicFramePr>
          <p:nvPr>
            <p:extLst>
              <p:ext uri="{D42A27DB-BD31-4B8C-83A1-F6EECF244321}">
                <p14:modId xmlns:p14="http://schemas.microsoft.com/office/powerpoint/2010/main" val="1427641638"/>
              </p:ext>
            </p:extLst>
          </p:nvPr>
        </p:nvGraphicFramePr>
        <p:xfrm>
          <a:off x="6361563" y="4019160"/>
          <a:ext cx="5467211" cy="2568781"/>
        </p:xfrm>
        <a:graphic>
          <a:graphicData uri="http://schemas.openxmlformats.org/drawingml/2006/table">
            <a:tbl>
              <a:tblPr firstRow="1" firstCol="1" bandRow="1"/>
              <a:tblGrid>
                <a:gridCol w="1443322">
                  <a:extLst>
                    <a:ext uri="{9D8B030D-6E8A-4147-A177-3AD203B41FA5}">
                      <a16:colId xmlns:a16="http://schemas.microsoft.com/office/drawing/2014/main" val="1467979329"/>
                    </a:ext>
                  </a:extLst>
                </a:gridCol>
                <a:gridCol w="855655">
                  <a:extLst>
                    <a:ext uri="{9D8B030D-6E8A-4147-A177-3AD203B41FA5}">
                      <a16:colId xmlns:a16="http://schemas.microsoft.com/office/drawing/2014/main" val="3171770413"/>
                    </a:ext>
                  </a:extLst>
                </a:gridCol>
                <a:gridCol w="978765">
                  <a:extLst>
                    <a:ext uri="{9D8B030D-6E8A-4147-A177-3AD203B41FA5}">
                      <a16:colId xmlns:a16="http://schemas.microsoft.com/office/drawing/2014/main" val="2126871556"/>
                    </a:ext>
                  </a:extLst>
                </a:gridCol>
                <a:gridCol w="1097115">
                  <a:extLst>
                    <a:ext uri="{9D8B030D-6E8A-4147-A177-3AD203B41FA5}">
                      <a16:colId xmlns:a16="http://schemas.microsoft.com/office/drawing/2014/main" val="3316925489"/>
                    </a:ext>
                  </a:extLst>
                </a:gridCol>
                <a:gridCol w="1092354">
                  <a:extLst>
                    <a:ext uri="{9D8B030D-6E8A-4147-A177-3AD203B41FA5}">
                      <a16:colId xmlns:a16="http://schemas.microsoft.com/office/drawing/2014/main" val="513265443"/>
                    </a:ext>
                  </a:extLst>
                </a:gridCol>
              </a:tblGrid>
              <a:tr h="334236">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rPr>
                        <a:t>Company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rPr>
                        <a:t>Technology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rPr>
                        <a:t>Process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rPr>
                        <a:t>FY2022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rPr>
                        <a:t>FY 2025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extLst>
                  <a:ext uri="{0D108BD9-81ED-4DB2-BD59-A6C34878D82A}">
                    <a16:rowId xmlns:a16="http://schemas.microsoft.com/office/drawing/2014/main" val="882298799"/>
                  </a:ext>
                </a:extLst>
              </a:tr>
              <a:tr h="319004">
                <a:tc>
                  <a:txBody>
                    <a:bodyPr/>
                    <a:lstStyle/>
                    <a:p>
                      <a:pPr marL="0" marR="0">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Grasim Industries Ltd.</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err="1">
                          <a:solidFill>
                            <a:srgbClr val="000000"/>
                          </a:solidFill>
                          <a:effectLst/>
                          <a:latin typeface="Arial" panose="020B0604020202020204" pitchFamily="34" charset="0"/>
                          <a:ea typeface="Verdana" panose="020B0604030504040204" pitchFamily="34" charset="0"/>
                          <a:cs typeface="Times New Roman" panose="02020603050405020304" pitchFamily="18" charset="0"/>
                        </a:rPr>
                        <a:t>Tohto</a:t>
                      </a: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 Kesia</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BADGE &amp; Advancement</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66</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90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6343840"/>
                  </a:ext>
                </a:extLst>
              </a:tr>
              <a:tr h="240502">
                <a:tc>
                  <a:txBody>
                    <a:bodyPr/>
                    <a:lstStyle/>
                    <a:p>
                      <a:pPr marL="0" marR="0">
                        <a:lnSpc>
                          <a:spcPct val="107000"/>
                        </a:lnSpc>
                        <a:spcBef>
                          <a:spcPts val="0"/>
                        </a:spcBef>
                        <a:spcAft>
                          <a:spcPts val="0"/>
                        </a:spcAft>
                      </a:pPr>
                      <a:r>
                        <a:rPr lang="en-US" sz="100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Atul Limited</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Ciba-Geigy</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BADGE &amp; Advancement</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40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50</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165680"/>
                  </a:ext>
                </a:extLst>
              </a:tr>
              <a:tr h="240502">
                <a:tc>
                  <a:txBody>
                    <a:bodyPr/>
                    <a:lstStyle/>
                    <a:p>
                      <a:pPr marL="0" marR="0">
                        <a:lnSpc>
                          <a:spcPct val="107000"/>
                        </a:lnSpc>
                        <a:spcBef>
                          <a:spcPts val="0"/>
                        </a:spcBef>
                        <a:spcAft>
                          <a:spcPts val="0"/>
                        </a:spcAft>
                      </a:pPr>
                      <a:r>
                        <a:rPr lang="en-US" sz="1000" dirty="0" err="1">
                          <a:solidFill>
                            <a:srgbClr val="000000"/>
                          </a:solidFill>
                          <a:effectLst/>
                          <a:latin typeface="Arial" panose="020B0604020202020204" pitchFamily="34" charset="0"/>
                          <a:ea typeface="Verdana" panose="020B0604030504040204" pitchFamily="34" charset="0"/>
                          <a:cs typeface="Times New Roman" panose="02020603050405020304" pitchFamily="18" charset="0"/>
                        </a:rPr>
                        <a:t>Kukdo</a:t>
                      </a: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 Chemical India Private Limited</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In house Technology</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Advancement</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40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40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4181683"/>
                  </a:ext>
                </a:extLst>
              </a:tr>
              <a:tr h="487250">
                <a:tc>
                  <a:txBody>
                    <a:bodyPr/>
                    <a:lstStyle/>
                    <a:p>
                      <a:pPr marL="0" marR="0">
                        <a:lnSpc>
                          <a:spcPct val="107000"/>
                        </a:lnSpc>
                        <a:spcBef>
                          <a:spcPts val="0"/>
                        </a:spcBef>
                        <a:spcAft>
                          <a:spcPts val="0"/>
                        </a:spcAft>
                      </a:pPr>
                      <a:r>
                        <a:rPr lang="en-US" sz="1000" dirty="0" err="1">
                          <a:solidFill>
                            <a:srgbClr val="000000"/>
                          </a:solidFill>
                          <a:effectLst/>
                          <a:latin typeface="Arial" panose="020B0604020202020204" pitchFamily="34" charset="0"/>
                          <a:ea typeface="Verdana" panose="020B0604030504040204" pitchFamily="34" charset="0"/>
                          <a:cs typeface="Times New Roman" panose="02020603050405020304" pitchFamily="18" charset="0"/>
                        </a:rPr>
                        <a:t>Hindusthan</a:t>
                      </a: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 Specialty Chemicals Ltd</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00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JEIL Chemical Ltd. &amp; Wuxi Bluestar </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BADGE &amp; Advancement</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30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30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963382"/>
                  </a:ext>
                </a:extLst>
              </a:tr>
              <a:tr h="363876">
                <a:tc>
                  <a:txBody>
                    <a:bodyPr/>
                    <a:lstStyle/>
                    <a:p>
                      <a:pPr marL="0" marR="0">
                        <a:lnSpc>
                          <a:spcPct val="107000"/>
                        </a:lnSpc>
                        <a:spcBef>
                          <a:spcPts val="0"/>
                        </a:spcBef>
                        <a:spcAft>
                          <a:spcPts val="0"/>
                        </a:spcAft>
                      </a:pPr>
                      <a:r>
                        <a:rPr lang="en-US" sz="1000" dirty="0" err="1">
                          <a:solidFill>
                            <a:srgbClr val="000000"/>
                          </a:solidFill>
                          <a:effectLst/>
                          <a:latin typeface="Arial" panose="020B0604020202020204" pitchFamily="34" charset="0"/>
                          <a:ea typeface="Verdana" panose="020B0604030504040204" pitchFamily="34" charset="0"/>
                          <a:cs typeface="Times New Roman" panose="02020603050405020304" pitchFamily="18" charset="0"/>
                        </a:rPr>
                        <a:t>Meghmani</a:t>
                      </a: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 </a:t>
                      </a:r>
                      <a:r>
                        <a:rPr lang="en-US" sz="1000" dirty="0" err="1">
                          <a:solidFill>
                            <a:srgbClr val="000000"/>
                          </a:solidFill>
                          <a:effectLst/>
                          <a:latin typeface="Arial" panose="020B0604020202020204" pitchFamily="34" charset="0"/>
                          <a:ea typeface="Verdana" panose="020B0604030504040204" pitchFamily="34" charset="0"/>
                          <a:cs typeface="Times New Roman" panose="02020603050405020304" pitchFamily="18" charset="0"/>
                        </a:rPr>
                        <a:t>Finechem</a:t>
                      </a: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 Limited</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In house Technology (Solv</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BADGE &amp; Advancement</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rgbClr val="000000"/>
                          </a:solidFill>
                          <a:effectLst/>
                          <a:latin typeface="Arial" panose="020B0604020202020204" pitchFamily="34" charset="0"/>
                          <a:ea typeface="Verdana" panose="020B0604030504040204" pitchFamily="34" charset="0"/>
                          <a:cs typeface="Times New Roman" panose="02020603050405020304" pitchFamily="18" charset="0"/>
                        </a:rPr>
                        <a:t>25</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669240"/>
                  </a:ext>
                </a:extLst>
              </a:tr>
              <a:tr h="118666">
                <a:tc>
                  <a:txBody>
                    <a:bodyPr/>
                    <a:lstStyle/>
                    <a:p>
                      <a:pPr marL="0" marR="0">
                        <a:lnSpc>
                          <a:spcPct val="107000"/>
                        </a:lnSpc>
                        <a:spcBef>
                          <a:spcPts val="0"/>
                        </a:spcBef>
                        <a:spcAft>
                          <a:spcPts val="0"/>
                        </a:spcAft>
                      </a:pPr>
                      <a:r>
                        <a:rPr lang="en-US" sz="1000" dirty="0">
                          <a:solidFill>
                            <a:srgbClr val="FFFFFF"/>
                          </a:solidFill>
                          <a:effectLst/>
                          <a:latin typeface="Arial" panose="020B0604020202020204" pitchFamily="34" charset="0"/>
                          <a:ea typeface="Verdana" panose="020B0604030504040204" pitchFamily="34" charset="0"/>
                          <a:cs typeface="Times New Roman" panose="02020603050405020304" pitchFamily="18" charset="0"/>
                        </a:rPr>
                        <a:t>Total</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tc>
                  <a:txBody>
                    <a:bodyPr/>
                    <a:lstStyle/>
                    <a:p>
                      <a:pPr marL="0" marR="0">
                        <a:lnSpc>
                          <a:spcPct val="107000"/>
                        </a:lnSpc>
                        <a:spcBef>
                          <a:spcPts val="0"/>
                        </a:spcBef>
                        <a:spcAft>
                          <a:spcPts val="0"/>
                        </a:spcAft>
                      </a:pPr>
                      <a:r>
                        <a:rPr lang="en-US" sz="1000">
                          <a:solidFill>
                            <a:srgbClr val="FFFFFF"/>
                          </a:solidFill>
                          <a:effectLst/>
                          <a:latin typeface="Arial" panose="020B0604020202020204" pitchFamily="34" charset="0"/>
                          <a:ea typeface="Verdana" panose="020B0604030504040204" pitchFamily="34" charset="0"/>
                          <a:cs typeface="Times New Roman" panose="02020603050405020304" pitchFamily="18" charset="0"/>
                        </a:rPr>
                        <a:t> </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tc>
                  <a:txBody>
                    <a:bodyPr/>
                    <a:lstStyle/>
                    <a:p>
                      <a:pPr marL="0" marR="0">
                        <a:lnSpc>
                          <a:spcPct val="107000"/>
                        </a:lnSpc>
                        <a:spcBef>
                          <a:spcPts val="0"/>
                        </a:spcBef>
                        <a:spcAft>
                          <a:spcPts val="0"/>
                        </a:spcAft>
                      </a:pPr>
                      <a:r>
                        <a:rPr lang="en-US" sz="1000" dirty="0">
                          <a:solidFill>
                            <a:srgbClr val="FFFFFF"/>
                          </a:solidFill>
                          <a:effectLst/>
                          <a:latin typeface="Arial" panose="020B0604020202020204" pitchFamily="34" charset="0"/>
                          <a:ea typeface="Verdana" panose="020B0604030504040204" pitchFamily="34" charset="0"/>
                          <a:cs typeface="Times New Roman" panose="02020603050405020304" pitchFamily="18" charset="0"/>
                        </a:rPr>
                        <a:t> </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tc>
                  <a:txBody>
                    <a:bodyPr/>
                    <a:lstStyle/>
                    <a:p>
                      <a:pPr marL="0" marR="0" algn="ctr">
                        <a:lnSpc>
                          <a:spcPct val="107000"/>
                        </a:lnSpc>
                        <a:spcBef>
                          <a:spcPts val="0"/>
                        </a:spcBef>
                        <a:spcAft>
                          <a:spcPts val="0"/>
                        </a:spcAft>
                      </a:pPr>
                      <a:r>
                        <a:rPr lang="en-US" sz="1000" dirty="0">
                          <a:solidFill>
                            <a:srgbClr val="FFFFFF"/>
                          </a:solidFill>
                          <a:effectLst/>
                          <a:latin typeface="Arial" panose="020B0604020202020204" pitchFamily="34" charset="0"/>
                          <a:ea typeface="Verdana" panose="020B0604030504040204" pitchFamily="34" charset="0"/>
                          <a:cs typeface="Times New Roman" panose="02020603050405020304" pitchFamily="18" charset="0"/>
                        </a:rPr>
                        <a:t>176</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tc>
                  <a:txBody>
                    <a:bodyPr/>
                    <a:lstStyle/>
                    <a:p>
                      <a:pPr marL="0" marR="0" algn="ctr">
                        <a:lnSpc>
                          <a:spcPct val="107000"/>
                        </a:lnSpc>
                        <a:spcBef>
                          <a:spcPts val="0"/>
                        </a:spcBef>
                        <a:spcAft>
                          <a:spcPts val="0"/>
                        </a:spcAft>
                      </a:pPr>
                      <a:r>
                        <a:rPr lang="en-US" sz="1000" dirty="0">
                          <a:solidFill>
                            <a:srgbClr val="FFFFFF"/>
                          </a:solidFill>
                          <a:effectLst/>
                          <a:latin typeface="Arial" panose="020B0604020202020204" pitchFamily="34" charset="0"/>
                          <a:ea typeface="Verdana" panose="020B0604030504040204" pitchFamily="34" charset="0"/>
                          <a:cs typeface="Times New Roman" panose="02020603050405020304" pitchFamily="18" charset="0"/>
                        </a:rPr>
                        <a:t>235</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5496"/>
                    </a:solidFill>
                  </a:tcPr>
                </a:tc>
                <a:extLst>
                  <a:ext uri="{0D108BD9-81ED-4DB2-BD59-A6C34878D82A}">
                    <a16:rowId xmlns:a16="http://schemas.microsoft.com/office/drawing/2014/main" val="878222853"/>
                  </a:ext>
                </a:extLst>
              </a:tr>
            </a:tbl>
          </a:graphicData>
        </a:graphic>
      </p:graphicFrame>
      <p:graphicFrame>
        <p:nvGraphicFramePr>
          <p:cNvPr id="27" name="Table 8">
            <a:extLst>
              <a:ext uri="{FF2B5EF4-FFF2-40B4-BE49-F238E27FC236}">
                <a16:creationId xmlns:a16="http://schemas.microsoft.com/office/drawing/2014/main" id="{E9E7FF83-94D0-47CD-B3B6-5F7B3165963D}"/>
              </a:ext>
            </a:extLst>
          </p:cNvPr>
          <p:cNvGraphicFramePr>
            <a:graphicFrameLocks noGrp="1"/>
          </p:cNvGraphicFramePr>
          <p:nvPr>
            <p:extLst>
              <p:ext uri="{D42A27DB-BD31-4B8C-83A1-F6EECF244321}">
                <p14:modId xmlns:p14="http://schemas.microsoft.com/office/powerpoint/2010/main" val="3137906593"/>
              </p:ext>
            </p:extLst>
          </p:nvPr>
        </p:nvGraphicFramePr>
        <p:xfrm>
          <a:off x="6361564" y="1201604"/>
          <a:ext cx="5467212" cy="2598305"/>
        </p:xfrm>
        <a:graphic>
          <a:graphicData uri="http://schemas.openxmlformats.org/drawingml/2006/table">
            <a:tbl>
              <a:tblPr firstRow="1" bandRow="1">
                <a:tableStyleId>{793D81CF-94F2-401A-BA57-92F5A7B2D0C5}</a:tableStyleId>
              </a:tblPr>
              <a:tblGrid>
                <a:gridCol w="2251648">
                  <a:extLst>
                    <a:ext uri="{9D8B030D-6E8A-4147-A177-3AD203B41FA5}">
                      <a16:colId xmlns:a16="http://schemas.microsoft.com/office/drawing/2014/main" val="881559017"/>
                    </a:ext>
                  </a:extLst>
                </a:gridCol>
                <a:gridCol w="3215564">
                  <a:extLst>
                    <a:ext uri="{9D8B030D-6E8A-4147-A177-3AD203B41FA5}">
                      <a16:colId xmlns:a16="http://schemas.microsoft.com/office/drawing/2014/main" val="701132134"/>
                    </a:ext>
                  </a:extLst>
                </a:gridCol>
              </a:tblGrid>
              <a:tr h="251345">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Company Name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Business Model</a:t>
                      </a:r>
                    </a:p>
                  </a:txBody>
                  <a:tcPr anchor="ctr"/>
                </a:tc>
                <a:extLst>
                  <a:ext uri="{0D108BD9-81ED-4DB2-BD59-A6C34878D82A}">
                    <a16:rowId xmlns:a16="http://schemas.microsoft.com/office/drawing/2014/main" val="3448822298"/>
                  </a:ext>
                </a:extLst>
              </a:tr>
              <a:tr h="587567">
                <a:tc>
                  <a:txBody>
                    <a:bodyPr/>
                    <a:lstStyle/>
                    <a:p>
                      <a:pPr algn="ctr" fontAlgn="b"/>
                      <a:r>
                        <a:rPr lang="en-IN" sz="1000" b="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Atul Ltd.</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just"/>
                      <a:r>
                        <a:rPr lang="en-US" sz="1000" dirty="0">
                          <a:latin typeface="Verdana" panose="020B0604030504040204" pitchFamily="34" charset="0"/>
                          <a:ea typeface="Verdana" panose="020B0604030504040204" pitchFamily="34" charset="0"/>
                          <a:cs typeface="Verdana" panose="020B0604030504040204" pitchFamily="34" charset="0"/>
                        </a:rPr>
                        <a:t>Diverse product Portfolio, help the company in tapping domestic and export market. For Instance, Bisphenol F, GL accredited epoxy systems  for wind blade manufacturing, etc.</a:t>
                      </a:r>
                    </a:p>
                  </a:txBody>
                  <a:tcPr anchor="ctr"/>
                </a:tc>
                <a:extLst>
                  <a:ext uri="{0D108BD9-81ED-4DB2-BD59-A6C34878D82A}">
                    <a16:rowId xmlns:a16="http://schemas.microsoft.com/office/drawing/2014/main" val="3965064495"/>
                  </a:ext>
                </a:extLst>
              </a:tr>
              <a:tr h="272799">
                <a:tc>
                  <a:txBody>
                    <a:bodyPr/>
                    <a:lstStyle/>
                    <a:p>
                      <a:pPr algn="ctr" fontAlgn="b"/>
                      <a:r>
                        <a:rPr lang="en-IN" sz="1000" b="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Grasim Industries Ltd.</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just"/>
                      <a:r>
                        <a:rPr lang="en-US" sz="1000" dirty="0">
                          <a:latin typeface="Verdana" panose="020B0604030504040204" pitchFamily="34" charset="0"/>
                          <a:ea typeface="Verdana" panose="020B0604030504040204" pitchFamily="34" charset="0"/>
                          <a:cs typeface="Verdana" panose="020B0604030504040204" pitchFamily="34" charset="0"/>
                        </a:rPr>
                        <a:t>Strong Brand Image, Networking and Supply Chain Management.</a:t>
                      </a:r>
                    </a:p>
                  </a:txBody>
                  <a:tcPr anchor="ctr"/>
                </a:tc>
                <a:extLst>
                  <a:ext uri="{0D108BD9-81ED-4DB2-BD59-A6C34878D82A}">
                    <a16:rowId xmlns:a16="http://schemas.microsoft.com/office/drawing/2014/main" val="4200146979"/>
                  </a:ext>
                </a:extLst>
              </a:tr>
              <a:tr h="377722">
                <a:tc>
                  <a:txBody>
                    <a:bodyPr/>
                    <a:lstStyle/>
                    <a:p>
                      <a:pPr algn="ctr" fontAlgn="ctr"/>
                      <a:r>
                        <a:rPr lang="en-IN" sz="1000" b="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Hindusthan</a:t>
                      </a:r>
                      <a:r>
                        <a:rPr lang="en-IN" sz="1000" b="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Specialty Chemicals Ltd</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just"/>
                      <a:r>
                        <a:rPr lang="en-IN" sz="1000" dirty="0">
                          <a:latin typeface="Verdana" panose="020B0604030504040204" pitchFamily="34" charset="0"/>
                          <a:ea typeface="Verdana" panose="020B0604030504040204" pitchFamily="34" charset="0"/>
                          <a:cs typeface="Verdana" panose="020B0604030504040204" pitchFamily="34" charset="0"/>
                        </a:rPr>
                        <a:t>Highly competitive and Strong Business Strategies pushing the company in gaining domestic market share.</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916441467"/>
                  </a:ext>
                </a:extLst>
              </a:tr>
              <a:tr h="482644">
                <a:tc>
                  <a:txBody>
                    <a:bodyPr/>
                    <a:lstStyle/>
                    <a:p>
                      <a:pPr algn="ctr" fontAlgn="b"/>
                      <a:r>
                        <a:rPr lang="it-IT" sz="1000" b="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Kukdo Chemical India Private Limited</a:t>
                      </a:r>
                      <a:endParaRPr lang="it-IT"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just"/>
                      <a:r>
                        <a:rPr lang="en-US" sz="1000" dirty="0">
                          <a:latin typeface="Verdana" panose="020B0604030504040204" pitchFamily="34" charset="0"/>
                          <a:ea typeface="Verdana" panose="020B0604030504040204" pitchFamily="34" charset="0"/>
                          <a:cs typeface="Verdana" panose="020B0604030504040204" pitchFamily="34" charset="0"/>
                        </a:rPr>
                        <a:t>Strong Backup from parent company, availability of raw material at below par from parent organization help me building  brand in domestic market.</a:t>
                      </a:r>
                    </a:p>
                  </a:txBody>
                  <a:tcPr anchor="ctr"/>
                </a:tc>
                <a:extLst>
                  <a:ext uri="{0D108BD9-81ED-4DB2-BD59-A6C34878D82A}">
                    <a16:rowId xmlns:a16="http://schemas.microsoft.com/office/drawing/2014/main" val="3113130926"/>
                  </a:ext>
                </a:extLst>
              </a:tr>
            </a:tbl>
          </a:graphicData>
        </a:graphic>
      </p:graphicFrame>
      <p:graphicFrame>
        <p:nvGraphicFramePr>
          <p:cNvPr id="28" name="Table 27">
            <a:extLst>
              <a:ext uri="{FF2B5EF4-FFF2-40B4-BE49-F238E27FC236}">
                <a16:creationId xmlns:a16="http://schemas.microsoft.com/office/drawing/2014/main" id="{E626C49C-86B7-417E-B56A-6A4B6D0B17F5}"/>
              </a:ext>
            </a:extLst>
          </p:cNvPr>
          <p:cNvGraphicFramePr>
            <a:graphicFrameLocks noGrp="1"/>
          </p:cNvGraphicFramePr>
          <p:nvPr>
            <p:extLst>
              <p:ext uri="{D42A27DB-BD31-4B8C-83A1-F6EECF244321}">
                <p14:modId xmlns:p14="http://schemas.microsoft.com/office/powerpoint/2010/main" val="2233075067"/>
              </p:ext>
            </p:extLst>
          </p:nvPr>
        </p:nvGraphicFramePr>
        <p:xfrm>
          <a:off x="363224" y="1177845"/>
          <a:ext cx="5467212" cy="2714140"/>
        </p:xfrm>
        <a:graphic>
          <a:graphicData uri="http://schemas.openxmlformats.org/drawingml/2006/table">
            <a:tbl>
              <a:tblPr firstRow="1" bandRow="1">
                <a:tableStyleId>{793D81CF-94F2-401A-BA57-92F5A7B2D0C5}</a:tableStyleId>
              </a:tblPr>
              <a:tblGrid>
                <a:gridCol w="2388508">
                  <a:extLst>
                    <a:ext uri="{9D8B030D-6E8A-4147-A177-3AD203B41FA5}">
                      <a16:colId xmlns:a16="http://schemas.microsoft.com/office/drawing/2014/main" val="881559017"/>
                    </a:ext>
                  </a:extLst>
                </a:gridCol>
                <a:gridCol w="3078704">
                  <a:extLst>
                    <a:ext uri="{9D8B030D-6E8A-4147-A177-3AD203B41FA5}">
                      <a16:colId xmlns:a16="http://schemas.microsoft.com/office/drawing/2014/main" val="701132134"/>
                    </a:ext>
                  </a:extLst>
                </a:gridCol>
              </a:tblGrid>
              <a:tr h="275740">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Company Name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Business Model</a:t>
                      </a:r>
                    </a:p>
                  </a:txBody>
                  <a:tcPr anchor="ctr"/>
                </a:tc>
                <a:extLst>
                  <a:ext uri="{0D108BD9-81ED-4DB2-BD59-A6C34878D82A}">
                    <a16:rowId xmlns:a16="http://schemas.microsoft.com/office/drawing/2014/main" val="3448822298"/>
                  </a:ext>
                </a:extLst>
              </a:tr>
              <a:tr h="522760">
                <a:tc>
                  <a:txBody>
                    <a:bodyPr/>
                    <a:lstStyle/>
                    <a:p>
                      <a:pPr algn="ctr" fontAlgn="ctr"/>
                      <a:r>
                        <a:rPr lang="en-US" sz="1000" u="none" strike="noStrike" dirty="0">
                          <a:effectLst/>
                          <a:latin typeface="Verdana" panose="020B0604030504040204" pitchFamily="34" charset="0"/>
                          <a:ea typeface="Verdana" panose="020B0604030504040204" pitchFamily="34" charset="0"/>
                          <a:cs typeface="Verdana" panose="020B0604030504040204" pitchFamily="34" charset="0"/>
                        </a:rPr>
                        <a:t>Olin Corporation</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US" sz="1000" dirty="0">
                          <a:latin typeface="Verdana" panose="020B0604030504040204" pitchFamily="34" charset="0"/>
                          <a:ea typeface="Verdana" panose="020B0604030504040204" pitchFamily="34" charset="0"/>
                          <a:cs typeface="Verdana" panose="020B0604030504040204" pitchFamily="34" charset="0"/>
                        </a:rPr>
                        <a:t>Extensive Supply Chain coupled with strategic location help in strong hold of company across the globe.</a:t>
                      </a:r>
                    </a:p>
                  </a:txBody>
                  <a:tcPr anchor="ctr"/>
                </a:tc>
                <a:extLst>
                  <a:ext uri="{0D108BD9-81ED-4DB2-BD59-A6C34878D82A}">
                    <a16:rowId xmlns:a16="http://schemas.microsoft.com/office/drawing/2014/main" val="3965064495"/>
                  </a:ext>
                </a:extLst>
              </a:tr>
              <a:tr h="377549">
                <a:tc>
                  <a:txBody>
                    <a:bodyPr/>
                    <a:lstStyle/>
                    <a:p>
                      <a:pPr algn="ctr" fontAlgn="ctr"/>
                      <a:r>
                        <a:rPr lang="en-US" sz="1000" u="none" strike="noStrike" dirty="0">
                          <a:effectLst/>
                          <a:latin typeface="Verdana" panose="020B0604030504040204" pitchFamily="34" charset="0"/>
                          <a:ea typeface="Verdana" panose="020B0604030504040204" pitchFamily="34" charset="0"/>
                          <a:cs typeface="Verdana" panose="020B0604030504040204" pitchFamily="34" charset="0"/>
                        </a:rPr>
                        <a:t>Nan </a:t>
                      </a:r>
                      <a:r>
                        <a:rPr lang="en-US" sz="1000" u="none" strike="noStrike" dirty="0" err="1">
                          <a:effectLst/>
                          <a:latin typeface="Verdana" panose="020B0604030504040204" pitchFamily="34" charset="0"/>
                          <a:ea typeface="Verdana" panose="020B0604030504040204" pitchFamily="34" charset="0"/>
                          <a:cs typeface="Verdana" panose="020B0604030504040204" pitchFamily="34" charset="0"/>
                        </a:rPr>
                        <a:t>Ya</a:t>
                      </a:r>
                      <a:r>
                        <a:rPr lang="en-US" sz="1000" u="none" strike="noStrike" dirty="0">
                          <a:effectLst/>
                          <a:latin typeface="Verdana" panose="020B0604030504040204" pitchFamily="34" charset="0"/>
                          <a:ea typeface="Verdana" panose="020B0604030504040204" pitchFamily="34" charset="0"/>
                          <a:cs typeface="Verdana" panose="020B0604030504040204" pitchFamily="34" charset="0"/>
                        </a:rPr>
                        <a:t> Plastics Corporation</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US" sz="1000" dirty="0">
                          <a:latin typeface="Verdana" panose="020B0604030504040204" pitchFamily="34" charset="0"/>
                          <a:ea typeface="Verdana" panose="020B0604030504040204" pitchFamily="34" charset="0"/>
                          <a:cs typeface="Verdana" panose="020B0604030504040204" pitchFamily="34" charset="0"/>
                        </a:rPr>
                        <a:t>Strong hold in Asia Pacific region and one of the largest exporter of Epoxy resin.</a:t>
                      </a:r>
                    </a:p>
                  </a:txBody>
                  <a:tcPr anchor="ctr"/>
                </a:tc>
                <a:extLst>
                  <a:ext uri="{0D108BD9-81ED-4DB2-BD59-A6C34878D82A}">
                    <a16:rowId xmlns:a16="http://schemas.microsoft.com/office/drawing/2014/main" val="4200146979"/>
                  </a:ext>
                </a:extLst>
              </a:tr>
              <a:tr h="377549">
                <a:tc>
                  <a:txBody>
                    <a:bodyPr/>
                    <a:lstStyle/>
                    <a:p>
                      <a:pPr algn="ctr" fontAlgn="ctr"/>
                      <a:r>
                        <a:rPr lang="en-US" sz="1000" u="none" strike="noStrike" dirty="0" err="1">
                          <a:effectLst/>
                          <a:latin typeface="Verdana" panose="020B0604030504040204" pitchFamily="34" charset="0"/>
                          <a:ea typeface="Verdana" panose="020B0604030504040204" pitchFamily="34" charset="0"/>
                          <a:cs typeface="Verdana" panose="020B0604030504040204" pitchFamily="34" charset="0"/>
                        </a:rPr>
                        <a:t>Kukdo</a:t>
                      </a:r>
                      <a:r>
                        <a:rPr lang="en-US" sz="1000" u="none" strike="noStrike" dirty="0">
                          <a:effectLst/>
                          <a:latin typeface="Verdana" panose="020B0604030504040204" pitchFamily="34" charset="0"/>
                          <a:ea typeface="Verdana" panose="020B0604030504040204" pitchFamily="34" charset="0"/>
                          <a:cs typeface="Verdana" panose="020B0604030504040204" pitchFamily="34" charset="0"/>
                        </a:rPr>
                        <a:t> Chemical Co., Ltd.</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IN" sz="1000" dirty="0">
                          <a:latin typeface="Verdana" panose="020B0604030504040204" pitchFamily="34" charset="0"/>
                          <a:ea typeface="Verdana" panose="020B0604030504040204" pitchFamily="34" charset="0"/>
                          <a:cs typeface="Verdana" panose="020B0604030504040204" pitchFamily="34" charset="0"/>
                        </a:rPr>
                        <a:t>Strong R &amp; D and Diversified product portfolio, help in gaining market share.</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916441467"/>
                  </a:ext>
                </a:extLst>
              </a:tr>
              <a:tr h="522760">
                <a:tc>
                  <a:txBody>
                    <a:bodyPr/>
                    <a:lstStyle/>
                    <a:p>
                      <a:pPr algn="ctr" fontAlgn="ctr"/>
                      <a:r>
                        <a:rPr lang="en-US" sz="1000" u="none" strike="noStrike" dirty="0">
                          <a:effectLst/>
                          <a:latin typeface="Verdana" panose="020B0604030504040204" pitchFamily="34" charset="0"/>
                          <a:ea typeface="Verdana" panose="020B0604030504040204" pitchFamily="34" charset="0"/>
                          <a:cs typeface="Verdana" panose="020B0604030504040204" pitchFamily="34" charset="0"/>
                        </a:rPr>
                        <a:t>Huntsman Corporation</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IN" sz="1000" dirty="0">
                          <a:latin typeface="Verdana" panose="020B0604030504040204" pitchFamily="34" charset="0"/>
                          <a:ea typeface="Verdana" panose="020B0604030504040204" pitchFamily="34" charset="0"/>
                          <a:cs typeface="Verdana" panose="020B0604030504040204" pitchFamily="34" charset="0"/>
                        </a:rPr>
                        <a:t>Strong hold in Europe and USA market coupled with growing export potential from USA.</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3113130926"/>
                  </a:ext>
                </a:extLst>
              </a:tr>
              <a:tr h="522760">
                <a:tc>
                  <a:txBody>
                    <a:bodyPr/>
                    <a:lstStyle/>
                    <a:p>
                      <a:pPr algn="ctr" fontAlgn="ctr"/>
                      <a:r>
                        <a:rPr lang="en-US" sz="1000" u="none" strike="noStrike" dirty="0">
                          <a:effectLst/>
                          <a:latin typeface="Verdana" panose="020B0604030504040204" pitchFamily="34" charset="0"/>
                          <a:ea typeface="Verdana" panose="020B0604030504040204" pitchFamily="34" charset="0"/>
                          <a:cs typeface="Verdana" panose="020B0604030504040204" pitchFamily="34" charset="0"/>
                        </a:rPr>
                        <a:t>Hexion Inc.</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IN" sz="1000" dirty="0">
                          <a:latin typeface="Verdana" panose="020B0604030504040204" pitchFamily="34" charset="0"/>
                          <a:ea typeface="Verdana" panose="020B0604030504040204" pitchFamily="34" charset="0"/>
                          <a:cs typeface="Verdana" panose="020B0604030504040204" pitchFamily="34" charset="0"/>
                        </a:rPr>
                        <a:t>Strong Presence in North America and Europe with strong demand from Europe is the deriving factor.</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2938120590"/>
                  </a:ext>
                </a:extLst>
              </a:tr>
            </a:tbl>
          </a:graphicData>
        </a:graphic>
      </p:graphicFrame>
    </p:spTree>
    <p:extLst>
      <p:ext uri="{BB962C8B-B14F-4D97-AF65-F5344CB8AC3E}">
        <p14:creationId xmlns:p14="http://schemas.microsoft.com/office/powerpoint/2010/main" val="124053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254678"/>
            <a:ext cx="7265533" cy="340525"/>
          </a:xfrm>
        </p:spPr>
        <p:txBody>
          <a:bodyPr>
            <a:normAutofit/>
          </a:bodyPr>
          <a:lstStyle/>
          <a:p>
            <a:pPr marL="0" indent="0" defTabSz="685783">
              <a:lnSpc>
                <a:spcPct val="100000"/>
              </a:lnSpc>
              <a:spcBef>
                <a:spcPts val="751"/>
              </a:spcBef>
              <a:buNone/>
            </a:pPr>
            <a:r>
              <a:rPr lang="en-IN" sz="1300" b="1" dirty="0">
                <a:solidFill>
                  <a:schemeClr val="bg1"/>
                </a:solidFill>
                <a:latin typeface="Arial" panose="020B0604020202020204" pitchFamily="34" charset="0"/>
                <a:cs typeface="Arial" panose="020B0604020202020204" pitchFamily="34" charset="0"/>
              </a:rPr>
              <a:t>Business Environment</a:t>
            </a:r>
          </a:p>
        </p:txBody>
      </p:sp>
      <p:sp>
        <p:nvSpPr>
          <p:cNvPr id="27" name="Rectangle: Rounded Corners 26">
            <a:extLst>
              <a:ext uri="{FF2B5EF4-FFF2-40B4-BE49-F238E27FC236}">
                <a16:creationId xmlns:a16="http://schemas.microsoft.com/office/drawing/2014/main" id="{BB5D8EA8-2FC0-4A4C-8FAC-1F9BE8233591}"/>
              </a:ext>
            </a:extLst>
          </p:cNvPr>
          <p:cNvSpPr/>
          <p:nvPr/>
        </p:nvSpPr>
        <p:spPr>
          <a:xfrm>
            <a:off x="410262" y="1193303"/>
            <a:ext cx="5464178" cy="2262962"/>
          </a:xfrm>
          <a:prstGeom prst="round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qwdewqeqweeqw</a:t>
            </a:r>
            <a:endParaRPr lang="en-IN" dirty="0"/>
          </a:p>
        </p:txBody>
      </p:sp>
      <p:sp>
        <p:nvSpPr>
          <p:cNvPr id="28" name="Rectangle: Rounded Corners 27">
            <a:extLst>
              <a:ext uri="{FF2B5EF4-FFF2-40B4-BE49-F238E27FC236}">
                <a16:creationId xmlns:a16="http://schemas.microsoft.com/office/drawing/2014/main" id="{AA6E13E0-8286-476E-85F5-DDC646B98DBD}"/>
              </a:ext>
            </a:extLst>
          </p:cNvPr>
          <p:cNvSpPr/>
          <p:nvPr/>
        </p:nvSpPr>
        <p:spPr>
          <a:xfrm>
            <a:off x="6317560" y="1225960"/>
            <a:ext cx="5464178" cy="22629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qawrewqrqwrwq</a:t>
            </a:r>
            <a:endParaRPr lang="en-IN" dirty="0"/>
          </a:p>
        </p:txBody>
      </p:sp>
      <p:sp>
        <p:nvSpPr>
          <p:cNvPr id="29" name="Rectangle: Rounded Corners 28">
            <a:extLst>
              <a:ext uri="{FF2B5EF4-FFF2-40B4-BE49-F238E27FC236}">
                <a16:creationId xmlns:a16="http://schemas.microsoft.com/office/drawing/2014/main" id="{89885CA1-E80B-4E6D-ADDD-64A0A7C14B1E}"/>
              </a:ext>
            </a:extLst>
          </p:cNvPr>
          <p:cNvSpPr/>
          <p:nvPr/>
        </p:nvSpPr>
        <p:spPr>
          <a:xfrm>
            <a:off x="6317560" y="4434306"/>
            <a:ext cx="5464178" cy="213664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wqeqweqweqw</a:t>
            </a:r>
            <a:endParaRPr lang="en-IN" dirty="0"/>
          </a:p>
        </p:txBody>
      </p:sp>
      <p:sp>
        <p:nvSpPr>
          <p:cNvPr id="30" name="Rectangle: Rounded Corners 29">
            <a:extLst>
              <a:ext uri="{FF2B5EF4-FFF2-40B4-BE49-F238E27FC236}">
                <a16:creationId xmlns:a16="http://schemas.microsoft.com/office/drawing/2014/main" id="{DB7F72C4-9B56-4316-8827-04CA7545B96B}"/>
              </a:ext>
            </a:extLst>
          </p:cNvPr>
          <p:cNvSpPr/>
          <p:nvPr/>
        </p:nvSpPr>
        <p:spPr>
          <a:xfrm>
            <a:off x="387575" y="4307991"/>
            <a:ext cx="5464178" cy="2262962"/>
          </a:xfrm>
          <a:prstGeom prst="roundRect">
            <a:avLst/>
          </a:prstGeom>
          <a:ln>
            <a:solidFill>
              <a:schemeClr val="accent1">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err="1">
                <a:solidFill>
                  <a:sysClr val="windowText" lastClr="000000"/>
                </a:solidFill>
              </a:rPr>
              <a:t>wwdeqwdew</a:t>
            </a:r>
            <a:endParaRPr lang="en-IN" dirty="0">
              <a:solidFill>
                <a:sysClr val="windowText" lastClr="000000"/>
              </a:solidFill>
            </a:endParaRPr>
          </a:p>
        </p:txBody>
      </p:sp>
      <p:sp>
        <p:nvSpPr>
          <p:cNvPr id="31" name="TextBox 30">
            <a:extLst>
              <a:ext uri="{FF2B5EF4-FFF2-40B4-BE49-F238E27FC236}">
                <a16:creationId xmlns:a16="http://schemas.microsoft.com/office/drawing/2014/main" id="{B88AF115-BC67-4B82-92F8-E8829B29A4E1}"/>
              </a:ext>
            </a:extLst>
          </p:cNvPr>
          <p:cNvSpPr txBox="1"/>
          <p:nvPr/>
        </p:nvSpPr>
        <p:spPr>
          <a:xfrm>
            <a:off x="6451602" y="816753"/>
            <a:ext cx="521517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Key Success factors</a:t>
            </a:r>
            <a:endParaRPr lang="en-IN" sz="1600" dirty="0"/>
          </a:p>
        </p:txBody>
      </p:sp>
      <p:sp>
        <p:nvSpPr>
          <p:cNvPr id="32" name="TextBox 31">
            <a:extLst>
              <a:ext uri="{FF2B5EF4-FFF2-40B4-BE49-F238E27FC236}">
                <a16:creationId xmlns:a16="http://schemas.microsoft.com/office/drawing/2014/main" id="{8963F166-8BDB-4207-8998-7DBF71C91E56}"/>
              </a:ext>
            </a:extLst>
          </p:cNvPr>
          <p:cNvSpPr txBox="1"/>
          <p:nvPr/>
        </p:nvSpPr>
        <p:spPr>
          <a:xfrm>
            <a:off x="6451602" y="3786818"/>
            <a:ext cx="565331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Competitive advantage against Domestic / South Korean* / European Manufacturer**</a:t>
            </a:r>
            <a:endParaRPr lang="en-IN" sz="1600" dirty="0"/>
          </a:p>
        </p:txBody>
      </p:sp>
      <p:sp>
        <p:nvSpPr>
          <p:cNvPr id="33" name="TextBox 32">
            <a:extLst>
              <a:ext uri="{FF2B5EF4-FFF2-40B4-BE49-F238E27FC236}">
                <a16:creationId xmlns:a16="http://schemas.microsoft.com/office/drawing/2014/main" id="{48E88F57-74FE-4B27-9E0A-B4CD4B988BF3}"/>
              </a:ext>
            </a:extLst>
          </p:cNvPr>
          <p:cNvSpPr txBox="1"/>
          <p:nvPr/>
        </p:nvSpPr>
        <p:spPr>
          <a:xfrm>
            <a:off x="498364" y="3723216"/>
            <a:ext cx="565331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Cost competitiveness against Domestic / South Korean* / European Manufacturer**</a:t>
            </a:r>
            <a:endParaRPr lang="en-IN" sz="1600" dirty="0"/>
          </a:p>
        </p:txBody>
      </p:sp>
    </p:spTree>
    <p:extLst>
      <p:ext uri="{BB962C8B-B14F-4D97-AF65-F5344CB8AC3E}">
        <p14:creationId xmlns:p14="http://schemas.microsoft.com/office/powerpoint/2010/main" val="136824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350126"/>
            <a:ext cx="3588521" cy="324000"/>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Economic Analysis</a:t>
            </a:r>
          </a:p>
        </p:txBody>
      </p:sp>
      <p:sp>
        <p:nvSpPr>
          <p:cNvPr id="4" name="Rectangle: Rounded Corners 3">
            <a:extLst>
              <a:ext uri="{FF2B5EF4-FFF2-40B4-BE49-F238E27FC236}">
                <a16:creationId xmlns:a16="http://schemas.microsoft.com/office/drawing/2014/main" id="{0D1E2548-9AC3-4002-A940-967A1C8154CC}"/>
              </a:ext>
            </a:extLst>
          </p:cNvPr>
          <p:cNvSpPr/>
          <p:nvPr/>
        </p:nvSpPr>
        <p:spPr>
          <a:xfrm>
            <a:off x="3732456" y="1737054"/>
            <a:ext cx="4217744" cy="2570816"/>
          </a:xfrm>
          <a:prstGeom prst="roundRect">
            <a:avLst/>
          </a:prstGeom>
          <a:gradFill>
            <a:gsLst>
              <a:gs pos="0">
                <a:schemeClr val="accent6">
                  <a:lumMod val="20000"/>
                  <a:lumOff val="80000"/>
                </a:schemeClr>
              </a:gs>
              <a:gs pos="100000">
                <a:schemeClr val="accent2">
                  <a:lumMod val="40000"/>
                  <a:lumOff val="60000"/>
                </a:schemeClr>
              </a:gs>
            </a:gsLst>
            <a:lin ang="20400000" scaled="0"/>
          </a:gradFill>
          <a:effectLst>
            <a:outerShdw blurRad="50800" dist="38100" dir="13500000" algn="b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BD0103C2-AC47-4DB8-B97D-F16D41AC6BC6}"/>
              </a:ext>
            </a:extLst>
          </p:cNvPr>
          <p:cNvSpPr/>
          <p:nvPr/>
        </p:nvSpPr>
        <p:spPr>
          <a:xfrm>
            <a:off x="159658" y="4560367"/>
            <a:ext cx="5236802" cy="2096214"/>
          </a:xfrm>
          <a:prstGeom prst="roundRect">
            <a:avLst/>
          </a:prstGeom>
          <a:gradFill>
            <a:gsLst>
              <a:gs pos="0">
                <a:schemeClr val="bg1">
                  <a:lumMod val="95000"/>
                </a:schemeClr>
              </a:gs>
              <a:gs pos="100000">
                <a:schemeClr val="accent4">
                  <a:lumMod val="20000"/>
                  <a:lumOff val="80000"/>
                </a:schemeClr>
              </a:gs>
            </a:gsLst>
            <a:lin ang="20400000" scaled="0"/>
          </a:gradFill>
          <a:effectLst>
            <a:outerShdw blurRad="50800" dist="38100" dir="13500000" algn="b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71D3E09-222D-4320-B0B0-4226CD0B2E73}"/>
              </a:ext>
            </a:extLst>
          </p:cNvPr>
          <p:cNvSpPr/>
          <p:nvPr/>
        </p:nvSpPr>
        <p:spPr>
          <a:xfrm>
            <a:off x="159657" y="1782101"/>
            <a:ext cx="3279000" cy="2525768"/>
          </a:xfrm>
          <a:prstGeom prst="roundRect">
            <a:avLst/>
          </a:prstGeom>
          <a:gradFill>
            <a:gsLst>
              <a:gs pos="0">
                <a:schemeClr val="accent5">
                  <a:lumMod val="20000"/>
                  <a:lumOff val="80000"/>
                </a:schemeClr>
              </a:gs>
              <a:gs pos="100000">
                <a:schemeClr val="accent1">
                  <a:lumMod val="50000"/>
                </a:schemeClr>
              </a:gs>
            </a:gsLst>
            <a:lin ang="20400000" scaled="0"/>
          </a:gradFill>
          <a:effectLst>
            <a:outerShdw blurRad="50800" dist="38100" dir="13500000" algn="b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DA12902D-8EE0-4781-9EC7-A1F7A2F3769D}"/>
              </a:ext>
            </a:extLst>
          </p:cNvPr>
          <p:cNvSpPr/>
          <p:nvPr/>
        </p:nvSpPr>
        <p:spPr>
          <a:xfrm>
            <a:off x="377371" y="759125"/>
            <a:ext cx="2162629" cy="97245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Licensed Capacity 84 KTPA</a:t>
            </a:r>
            <a:endParaRPr lang="en-IN" dirty="0"/>
          </a:p>
        </p:txBody>
      </p:sp>
      <p:sp>
        <p:nvSpPr>
          <p:cNvPr id="8" name="Rectangle: Rounded Corners 7">
            <a:extLst>
              <a:ext uri="{FF2B5EF4-FFF2-40B4-BE49-F238E27FC236}">
                <a16:creationId xmlns:a16="http://schemas.microsoft.com/office/drawing/2014/main" id="{E9D59646-2CF3-43D8-BE0E-691197B3FCA7}"/>
              </a:ext>
            </a:extLst>
          </p:cNvPr>
          <p:cNvSpPr/>
          <p:nvPr/>
        </p:nvSpPr>
        <p:spPr>
          <a:xfrm>
            <a:off x="2616249" y="782614"/>
            <a:ext cx="2162629" cy="97245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Total Investment</a:t>
            </a:r>
          </a:p>
          <a:p>
            <a:pPr algn="ctr"/>
            <a:r>
              <a:rPr lang="en-IN" dirty="0"/>
              <a:t>USD Million XXXX	</a:t>
            </a:r>
          </a:p>
        </p:txBody>
      </p:sp>
      <p:sp>
        <p:nvSpPr>
          <p:cNvPr id="9" name="Rectangle: Rounded Corners 8">
            <a:extLst>
              <a:ext uri="{FF2B5EF4-FFF2-40B4-BE49-F238E27FC236}">
                <a16:creationId xmlns:a16="http://schemas.microsoft.com/office/drawing/2014/main" id="{CE5AB71E-86CD-4353-98F1-6CE75F9E991C}"/>
              </a:ext>
            </a:extLst>
          </p:cNvPr>
          <p:cNvSpPr/>
          <p:nvPr/>
        </p:nvSpPr>
        <p:spPr>
          <a:xfrm>
            <a:off x="4888089" y="737567"/>
            <a:ext cx="2162629" cy="97245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NPV</a:t>
            </a:r>
          </a:p>
          <a:p>
            <a:pPr algn="ctr"/>
            <a:r>
              <a:rPr lang="en-US" dirty="0"/>
              <a:t>USD Million XXXX</a:t>
            </a:r>
          </a:p>
        </p:txBody>
      </p:sp>
      <p:sp>
        <p:nvSpPr>
          <p:cNvPr id="11" name="Rectangle: Rounded Corners 10">
            <a:extLst>
              <a:ext uri="{FF2B5EF4-FFF2-40B4-BE49-F238E27FC236}">
                <a16:creationId xmlns:a16="http://schemas.microsoft.com/office/drawing/2014/main" id="{0FDCCB88-73E7-41C5-B029-D8C53B006A56}"/>
              </a:ext>
            </a:extLst>
          </p:cNvPr>
          <p:cNvSpPr/>
          <p:nvPr/>
        </p:nvSpPr>
        <p:spPr>
          <a:xfrm>
            <a:off x="7148040" y="737566"/>
            <a:ext cx="2162629" cy="97245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IRR</a:t>
            </a:r>
          </a:p>
          <a:p>
            <a:pPr algn="ctr"/>
            <a:r>
              <a:rPr lang="en-IN" dirty="0"/>
              <a:t>23.34 %</a:t>
            </a:r>
          </a:p>
        </p:txBody>
      </p:sp>
      <p:sp>
        <p:nvSpPr>
          <p:cNvPr id="12" name="Rectangle: Rounded Corners 11">
            <a:extLst>
              <a:ext uri="{FF2B5EF4-FFF2-40B4-BE49-F238E27FC236}">
                <a16:creationId xmlns:a16="http://schemas.microsoft.com/office/drawing/2014/main" id="{765582F9-B5A2-46E5-9EA4-00FE0EC1F208}"/>
              </a:ext>
            </a:extLst>
          </p:cNvPr>
          <p:cNvSpPr/>
          <p:nvPr/>
        </p:nvSpPr>
        <p:spPr>
          <a:xfrm>
            <a:off x="9439233" y="737565"/>
            <a:ext cx="1977688" cy="97245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Payback (Yrs.)</a:t>
            </a:r>
          </a:p>
          <a:p>
            <a:pPr algn="ctr"/>
            <a:r>
              <a:rPr lang="en-IN" dirty="0"/>
              <a:t>3.12</a:t>
            </a:r>
          </a:p>
        </p:txBody>
      </p:sp>
      <p:pic>
        <p:nvPicPr>
          <p:cNvPr id="13" name="Picture 12">
            <a:extLst>
              <a:ext uri="{FF2B5EF4-FFF2-40B4-BE49-F238E27FC236}">
                <a16:creationId xmlns:a16="http://schemas.microsoft.com/office/drawing/2014/main" id="{DAC6B008-1F09-4889-82FA-5178E125305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02137" y="826873"/>
            <a:ext cx="702202" cy="331305"/>
          </a:xfrm>
          <a:prstGeom prst="rect">
            <a:avLst/>
          </a:prstGeom>
          <a:noFill/>
        </p:spPr>
      </p:pic>
      <p:pic>
        <p:nvPicPr>
          <p:cNvPr id="14" name="Picture 13">
            <a:extLst>
              <a:ext uri="{FF2B5EF4-FFF2-40B4-BE49-F238E27FC236}">
                <a16:creationId xmlns:a16="http://schemas.microsoft.com/office/drawing/2014/main" id="{CECE64EC-40B4-41B8-8F04-E72A6001B3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8571" y="803051"/>
            <a:ext cx="535336" cy="330101"/>
          </a:xfrm>
          <a:prstGeom prst="rect">
            <a:avLst/>
          </a:prstGeom>
          <a:noFill/>
        </p:spPr>
      </p:pic>
      <p:pic>
        <p:nvPicPr>
          <p:cNvPr id="15" name="Picture 14">
            <a:extLst>
              <a:ext uri="{FF2B5EF4-FFF2-40B4-BE49-F238E27FC236}">
                <a16:creationId xmlns:a16="http://schemas.microsoft.com/office/drawing/2014/main" id="{CAB235EA-2361-4375-BD6F-A91C66A8AA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75751" y="1268842"/>
            <a:ext cx="299854" cy="238719"/>
          </a:xfrm>
          <a:prstGeom prst="rect">
            <a:avLst/>
          </a:prstGeom>
          <a:noFill/>
        </p:spPr>
      </p:pic>
      <p:graphicFrame>
        <p:nvGraphicFramePr>
          <p:cNvPr id="16" name="Chart 15">
            <a:extLst>
              <a:ext uri="{FF2B5EF4-FFF2-40B4-BE49-F238E27FC236}">
                <a16:creationId xmlns:a16="http://schemas.microsoft.com/office/drawing/2014/main" id="{7700F089-4A45-4013-886A-692ABBFF6DF5}"/>
              </a:ext>
            </a:extLst>
          </p:cNvPr>
          <p:cNvGraphicFramePr/>
          <p:nvPr/>
        </p:nvGraphicFramePr>
        <p:xfrm>
          <a:off x="377370" y="1782101"/>
          <a:ext cx="3085358" cy="2480722"/>
        </p:xfrm>
        <a:graphic>
          <a:graphicData uri="http://schemas.openxmlformats.org/drawingml/2006/chart">
            <c:chart xmlns:c="http://schemas.openxmlformats.org/drawingml/2006/chart" xmlns:r="http://schemas.openxmlformats.org/officeDocument/2006/relationships" r:id="rId6"/>
          </a:graphicData>
        </a:graphic>
      </p:graphicFrame>
      <p:sp>
        <p:nvSpPr>
          <p:cNvPr id="17" name="Rectangle: Rounded Corners 16">
            <a:extLst>
              <a:ext uri="{FF2B5EF4-FFF2-40B4-BE49-F238E27FC236}">
                <a16:creationId xmlns:a16="http://schemas.microsoft.com/office/drawing/2014/main" id="{6C4C99AA-6FFF-488A-AE5B-953BBB5FB4D5}"/>
              </a:ext>
            </a:extLst>
          </p:cNvPr>
          <p:cNvSpPr/>
          <p:nvPr/>
        </p:nvSpPr>
        <p:spPr>
          <a:xfrm>
            <a:off x="5525761" y="4506308"/>
            <a:ext cx="2930974" cy="2150272"/>
          </a:xfrm>
          <a:prstGeom prst="roundRect">
            <a:avLst/>
          </a:prstGeom>
          <a:gradFill>
            <a:gsLst>
              <a:gs pos="0">
                <a:schemeClr val="accent4">
                  <a:lumMod val="20000"/>
                  <a:lumOff val="80000"/>
                </a:schemeClr>
              </a:gs>
              <a:gs pos="100000">
                <a:schemeClr val="accent4">
                  <a:lumMod val="60000"/>
                  <a:lumOff val="40000"/>
                </a:schemeClr>
              </a:gs>
            </a:gsLst>
            <a:lin ang="20400000" scaled="0"/>
          </a:gradFill>
          <a:effectLst>
            <a:outerShdw blurRad="50800" dist="38100" dir="13500000" algn="b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graphicFrame>
        <p:nvGraphicFramePr>
          <p:cNvPr id="18" name="Chart 17">
            <a:extLst>
              <a:ext uri="{FF2B5EF4-FFF2-40B4-BE49-F238E27FC236}">
                <a16:creationId xmlns:a16="http://schemas.microsoft.com/office/drawing/2014/main" id="{BFBF1C0A-DA71-47DC-8646-D118E31BBF49}"/>
              </a:ext>
            </a:extLst>
          </p:cNvPr>
          <p:cNvGraphicFramePr/>
          <p:nvPr/>
        </p:nvGraphicFramePr>
        <p:xfrm>
          <a:off x="5719472" y="4506309"/>
          <a:ext cx="2765847" cy="201242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 name="Chart 18">
            <a:extLst>
              <a:ext uri="{FF2B5EF4-FFF2-40B4-BE49-F238E27FC236}">
                <a16:creationId xmlns:a16="http://schemas.microsoft.com/office/drawing/2014/main" id="{4340E471-71E5-4E32-BEF5-CD9CD9583476}"/>
              </a:ext>
            </a:extLst>
          </p:cNvPr>
          <p:cNvGraphicFramePr/>
          <p:nvPr/>
        </p:nvGraphicFramePr>
        <p:xfrm>
          <a:off x="183729" y="4560367"/>
          <a:ext cx="5420610" cy="209621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0" name="Chart 19">
            <a:extLst>
              <a:ext uri="{FF2B5EF4-FFF2-40B4-BE49-F238E27FC236}">
                <a16:creationId xmlns:a16="http://schemas.microsoft.com/office/drawing/2014/main" id="{5C106350-CF08-409E-8C4D-A30875D9CFD5}"/>
              </a:ext>
            </a:extLst>
          </p:cNvPr>
          <p:cNvGraphicFramePr/>
          <p:nvPr/>
        </p:nvGraphicFramePr>
        <p:xfrm>
          <a:off x="3902600" y="1827147"/>
          <a:ext cx="3877456" cy="248072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1" name="Table 20">
            <a:extLst>
              <a:ext uri="{FF2B5EF4-FFF2-40B4-BE49-F238E27FC236}">
                <a16:creationId xmlns:a16="http://schemas.microsoft.com/office/drawing/2014/main" id="{79E6CF8C-905E-42E3-A705-0927457EBDF8}"/>
              </a:ext>
            </a:extLst>
          </p:cNvPr>
          <p:cNvGraphicFramePr>
            <a:graphicFrameLocks noGrp="1"/>
          </p:cNvGraphicFramePr>
          <p:nvPr/>
        </p:nvGraphicFramePr>
        <p:xfrm>
          <a:off x="8617712" y="1827147"/>
          <a:ext cx="3343992" cy="4829435"/>
        </p:xfrm>
        <a:graphic>
          <a:graphicData uri="http://schemas.openxmlformats.org/drawingml/2006/table">
            <a:tbl>
              <a:tblPr>
                <a:tableStyleId>{284E427A-3D55-4303-BF80-6455036E1DE7}</a:tableStyleId>
              </a:tblPr>
              <a:tblGrid>
                <a:gridCol w="2514600">
                  <a:extLst>
                    <a:ext uri="{9D8B030D-6E8A-4147-A177-3AD203B41FA5}">
                      <a16:colId xmlns:a16="http://schemas.microsoft.com/office/drawing/2014/main" val="290077420"/>
                    </a:ext>
                  </a:extLst>
                </a:gridCol>
                <a:gridCol w="829392">
                  <a:extLst>
                    <a:ext uri="{9D8B030D-6E8A-4147-A177-3AD203B41FA5}">
                      <a16:colId xmlns:a16="http://schemas.microsoft.com/office/drawing/2014/main" val="772918862"/>
                    </a:ext>
                  </a:extLst>
                </a:gridCol>
              </a:tblGrid>
              <a:tr h="400783">
                <a:tc gridSpan="2">
                  <a:txBody>
                    <a:bodyPr/>
                    <a:lstStyle/>
                    <a:p>
                      <a:pPr algn="ctr" fontAlgn="ctr"/>
                      <a:r>
                        <a:rPr lang="en-US" sz="1100" u="none" strike="noStrike" dirty="0">
                          <a:effectLst/>
                          <a:latin typeface="Verdana" panose="020B0604030504040204" pitchFamily="34" charset="0"/>
                          <a:ea typeface="Verdana" panose="020B0604030504040204" pitchFamily="34" charset="0"/>
                          <a:cs typeface="Verdana" panose="020B0604030504040204" pitchFamily="34" charset="0"/>
                        </a:rPr>
                        <a:t>Project Sensitivity Analysis</a:t>
                      </a:r>
                      <a:endPar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2700000" scaled="1"/>
                      <a:tileRect/>
                    </a:gradFill>
                  </a:tcPr>
                </a:tc>
                <a:tc hMerge="1">
                  <a:txBody>
                    <a:bodyPr/>
                    <a:lstStyle/>
                    <a:p>
                      <a:endParaRPr lang="en-IN"/>
                    </a:p>
                  </a:txBody>
                  <a:tcPr/>
                </a:tc>
                <a:extLst>
                  <a:ext uri="{0D108BD9-81ED-4DB2-BD59-A6C34878D82A}">
                    <a16:rowId xmlns:a16="http://schemas.microsoft.com/office/drawing/2014/main" val="662852641"/>
                  </a:ext>
                </a:extLst>
              </a:tr>
              <a:tr h="400783">
                <a:tc gridSpan="2">
                  <a:txBody>
                    <a:bodyPr/>
                    <a:lstStyle/>
                    <a:p>
                      <a:pPr algn="ctr" fontAlgn="b"/>
                      <a:r>
                        <a:rPr lang="en-US" sz="1100" u="none" strike="noStrike" dirty="0">
                          <a:effectLst/>
                          <a:latin typeface="Verdana" panose="020B0604030504040204" pitchFamily="34" charset="0"/>
                          <a:ea typeface="Verdana" panose="020B0604030504040204" pitchFamily="34" charset="0"/>
                          <a:cs typeface="Verdana" panose="020B0604030504040204" pitchFamily="34" charset="0"/>
                        </a:rPr>
                        <a:t>Break Even Point at Optimum Capacity Utilization (4th Year)</a:t>
                      </a:r>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6">
                        <a:lumMod val="20000"/>
                        <a:lumOff val="80000"/>
                      </a:schemeClr>
                    </a:solidFill>
                  </a:tcPr>
                </a:tc>
                <a:tc hMerge="1">
                  <a:txBody>
                    <a:bodyPr/>
                    <a:lstStyle/>
                    <a:p>
                      <a:pPr algn="ctr" fontAlgn="ctr"/>
                      <a:r>
                        <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Details</a:t>
                      </a:r>
                    </a:p>
                  </a:txBody>
                  <a:tcPr marL="9525" marR="9525" marT="9525" marB="0" anchor="ctr"/>
                </a:tc>
                <a:extLst>
                  <a:ext uri="{0D108BD9-81ED-4DB2-BD59-A6C34878D82A}">
                    <a16:rowId xmlns:a16="http://schemas.microsoft.com/office/drawing/2014/main" val="3123266444"/>
                  </a:ext>
                </a:extLst>
              </a:tr>
              <a:tr h="400783">
                <a:tc>
                  <a:txBody>
                    <a:bodyPr/>
                    <a:lstStyle/>
                    <a:p>
                      <a:pPr algn="l" fontAlgn="b"/>
                      <a:r>
                        <a:rPr lang="en-US" sz="1100" u="none" strike="noStrike" dirty="0">
                          <a:effectLst/>
                          <a:latin typeface="Verdana" panose="020B0604030504040204" pitchFamily="34" charset="0"/>
                          <a:ea typeface="Verdana" panose="020B0604030504040204" pitchFamily="34" charset="0"/>
                          <a:cs typeface="Verdana" panose="020B0604030504040204" pitchFamily="34" charset="0"/>
                        </a:rPr>
                        <a:t>Revenue in 4th Year  (USD Million)</a:t>
                      </a:r>
                      <a:endPar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r"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2515359953"/>
                  </a:ext>
                </a:extLst>
              </a:tr>
              <a:tr h="400783">
                <a:tc>
                  <a:txBody>
                    <a:bodyPr/>
                    <a:lstStyle/>
                    <a:p>
                      <a:pPr algn="l" fontAlgn="b"/>
                      <a:r>
                        <a:rPr lang="en-US" sz="1100" u="none" strike="noStrike" dirty="0">
                          <a:effectLst/>
                          <a:latin typeface="Verdana" panose="020B0604030504040204" pitchFamily="34" charset="0"/>
                          <a:ea typeface="Verdana" panose="020B0604030504040204" pitchFamily="34" charset="0"/>
                          <a:cs typeface="Verdana" panose="020B0604030504040204" pitchFamily="34" charset="0"/>
                        </a:rPr>
                        <a:t>Expenses in 4th Year (INR)</a:t>
                      </a:r>
                      <a:endParaRPr lang="en-US"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r"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3221975636"/>
                  </a:ext>
                </a:extLst>
              </a:tr>
              <a:tr h="400783">
                <a:tc>
                  <a:txBody>
                    <a:bodyPr/>
                    <a:lstStyle/>
                    <a:p>
                      <a:pPr algn="l" fontAlgn="b"/>
                      <a:r>
                        <a:rPr lang="en-IN" sz="1100" u="none" strike="noStrike">
                          <a:effectLst/>
                          <a:latin typeface="Verdana" panose="020B0604030504040204" pitchFamily="34" charset="0"/>
                          <a:ea typeface="Verdana" panose="020B0604030504040204" pitchFamily="34" charset="0"/>
                          <a:cs typeface="Verdana" panose="020B0604030504040204" pitchFamily="34" charset="0"/>
                        </a:rPr>
                        <a:t>Break Even Point</a:t>
                      </a:r>
                      <a:endParaRPr lang="en-IN" sz="11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r"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927449281"/>
                  </a:ext>
                </a:extLst>
              </a:tr>
              <a:tr h="400783">
                <a:tc>
                  <a:txBody>
                    <a:bodyPr/>
                    <a:lstStyle/>
                    <a:p>
                      <a:pPr algn="l" fontAlgn="b"/>
                      <a:r>
                        <a:rPr lang="en-IN" sz="1100" u="none" strike="noStrike">
                          <a:effectLst/>
                          <a:latin typeface="Verdana" panose="020B0604030504040204" pitchFamily="34" charset="0"/>
                          <a:ea typeface="Verdana" panose="020B0604030504040204" pitchFamily="34" charset="0"/>
                          <a:cs typeface="Verdana" panose="020B0604030504040204" pitchFamily="34" charset="0"/>
                        </a:rPr>
                        <a:t>Project Sensitivity</a:t>
                      </a:r>
                      <a:endParaRPr lang="en-IN" sz="11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l"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2680756565"/>
                  </a:ext>
                </a:extLst>
              </a:tr>
              <a:tr h="400783">
                <a:tc>
                  <a:txBody>
                    <a:bodyPr/>
                    <a:lstStyle/>
                    <a:p>
                      <a:pPr algn="l" fontAlgn="b"/>
                      <a:r>
                        <a:rPr lang="en-IN" sz="1100" u="none" strike="noStrike">
                          <a:effectLst/>
                          <a:latin typeface="Verdana" panose="020B0604030504040204" pitchFamily="34" charset="0"/>
                          <a:ea typeface="Verdana" panose="020B0604030504040204" pitchFamily="34" charset="0"/>
                          <a:cs typeface="Verdana" panose="020B0604030504040204" pitchFamily="34" charset="0"/>
                        </a:rPr>
                        <a:t>Present Break even Point</a:t>
                      </a:r>
                      <a:endParaRPr lang="en-IN" sz="11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r"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3114593933"/>
                  </a:ext>
                </a:extLst>
              </a:tr>
              <a:tr h="400783">
                <a:tc>
                  <a:txBody>
                    <a:bodyPr/>
                    <a:lstStyle/>
                    <a:p>
                      <a:pPr algn="l" fontAlgn="b"/>
                      <a:r>
                        <a:rPr lang="en-US" sz="1100" u="none" strike="noStrike">
                          <a:effectLst/>
                          <a:latin typeface="Verdana" panose="020B0604030504040204" pitchFamily="34" charset="0"/>
                          <a:ea typeface="Verdana" panose="020B0604030504040204" pitchFamily="34" charset="0"/>
                          <a:cs typeface="Verdana" panose="020B0604030504040204" pitchFamily="34" charset="0"/>
                        </a:rPr>
                        <a:t>Revenue remains same, Expenses increase by 5%</a:t>
                      </a:r>
                      <a:endParaRPr lang="en-US" sz="11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r"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960641352"/>
                  </a:ext>
                </a:extLst>
              </a:tr>
              <a:tr h="400783">
                <a:tc>
                  <a:txBody>
                    <a:bodyPr/>
                    <a:lstStyle/>
                    <a:p>
                      <a:pPr algn="l" fontAlgn="b"/>
                      <a:r>
                        <a:rPr lang="en-US" sz="1100" u="none" strike="noStrike">
                          <a:effectLst/>
                          <a:latin typeface="Verdana" panose="020B0604030504040204" pitchFamily="34" charset="0"/>
                          <a:ea typeface="Verdana" panose="020B0604030504040204" pitchFamily="34" charset="0"/>
                          <a:cs typeface="Verdana" panose="020B0604030504040204" pitchFamily="34" charset="0"/>
                        </a:rPr>
                        <a:t>Revenue decreases by 20%,  Expenses remain same</a:t>
                      </a:r>
                      <a:endParaRPr lang="en-US" sz="11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r"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930423063"/>
                  </a:ext>
                </a:extLst>
              </a:tr>
              <a:tr h="400783">
                <a:tc>
                  <a:txBody>
                    <a:bodyPr/>
                    <a:lstStyle/>
                    <a:p>
                      <a:pPr algn="l" fontAlgn="b"/>
                      <a:r>
                        <a:rPr lang="en-US" sz="1100" u="none" strike="noStrike">
                          <a:effectLst/>
                          <a:latin typeface="Verdana" panose="020B0604030504040204" pitchFamily="34" charset="0"/>
                          <a:ea typeface="Verdana" panose="020B0604030504040204" pitchFamily="34" charset="0"/>
                          <a:cs typeface="Verdana" panose="020B0604030504040204" pitchFamily="34" charset="0"/>
                        </a:rPr>
                        <a:t>Revenue decreases by 20%, Expenses increases by 10%</a:t>
                      </a:r>
                      <a:endParaRPr lang="en-US" sz="11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r"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892438980"/>
                  </a:ext>
                </a:extLst>
              </a:tr>
              <a:tr h="400783">
                <a:tc>
                  <a:txBody>
                    <a:bodyPr/>
                    <a:lstStyle/>
                    <a:p>
                      <a:pPr algn="l" fontAlgn="b"/>
                      <a:r>
                        <a:rPr lang="en-US" sz="1100" u="none" strike="noStrike">
                          <a:effectLst/>
                          <a:latin typeface="Verdana" panose="020B0604030504040204" pitchFamily="34" charset="0"/>
                          <a:ea typeface="Verdana" panose="020B0604030504040204" pitchFamily="34" charset="0"/>
                          <a:cs typeface="Verdana" panose="020B0604030504040204" pitchFamily="34" charset="0"/>
                        </a:rPr>
                        <a:t>Revenue decreases by 20%, Expenses increases by 20%</a:t>
                      </a:r>
                      <a:endParaRPr lang="en-US" sz="11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r"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862942538"/>
                  </a:ext>
                </a:extLst>
              </a:tr>
              <a:tr h="420822">
                <a:tc>
                  <a:txBody>
                    <a:bodyPr/>
                    <a:lstStyle/>
                    <a:p>
                      <a:pPr algn="l" fontAlgn="b"/>
                      <a:r>
                        <a:rPr lang="en-US" sz="1100" u="none" strike="noStrike">
                          <a:effectLst/>
                          <a:latin typeface="Verdana" panose="020B0604030504040204" pitchFamily="34" charset="0"/>
                          <a:ea typeface="Verdana" panose="020B0604030504040204" pitchFamily="34" charset="0"/>
                          <a:cs typeface="Verdana" panose="020B0604030504040204" pitchFamily="34" charset="0"/>
                        </a:rPr>
                        <a:t>Revenue decreases by 10%, Expenses increases by 10%</a:t>
                      </a:r>
                      <a:endParaRPr lang="en-US" sz="11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r" fontAlgn="b"/>
                      <a:endParaRPr lang="en-IN" sz="11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3955481057"/>
                  </a:ext>
                </a:extLst>
              </a:tr>
            </a:tbl>
          </a:graphicData>
        </a:graphic>
      </p:graphicFrame>
    </p:spTree>
    <p:extLst>
      <p:ext uri="{BB962C8B-B14F-4D97-AF65-F5344CB8AC3E}">
        <p14:creationId xmlns:p14="http://schemas.microsoft.com/office/powerpoint/2010/main" val="372124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8" y="254678"/>
            <a:ext cx="8801317" cy="340525"/>
          </a:xfrm>
        </p:spPr>
        <p:txBody>
          <a:bodyPr>
            <a:normAutofit/>
          </a:bodyPr>
          <a:lstStyle/>
          <a:p>
            <a:pPr marL="0" indent="0" defTabSz="685783">
              <a:lnSpc>
                <a:spcPct val="100000"/>
              </a:lnSpc>
              <a:spcBef>
                <a:spcPts val="751"/>
              </a:spcBef>
              <a:buNone/>
            </a:pPr>
            <a:r>
              <a:rPr lang="en-IN" sz="1300" b="1" dirty="0">
                <a:solidFill>
                  <a:schemeClr val="bg1"/>
                </a:solidFill>
                <a:latin typeface="Arial" panose="020B0604020202020204" pitchFamily="34" charset="0"/>
                <a:cs typeface="Arial" panose="020B0604020202020204" pitchFamily="34" charset="0"/>
              </a:rPr>
              <a:t>India, Europe and Asia Pacific Export Potential 2010-2020, 2025F, 2030F, 2035F ( Thousand Tonnes)</a:t>
            </a:r>
          </a:p>
        </p:txBody>
      </p:sp>
      <p:graphicFrame>
        <p:nvGraphicFramePr>
          <p:cNvPr id="5" name="Table 4">
            <a:extLst>
              <a:ext uri="{FF2B5EF4-FFF2-40B4-BE49-F238E27FC236}">
                <a16:creationId xmlns:a16="http://schemas.microsoft.com/office/drawing/2014/main" id="{4239E829-64FF-43D0-A821-8FB957E6180D}"/>
              </a:ext>
            </a:extLst>
          </p:cNvPr>
          <p:cNvGraphicFramePr>
            <a:graphicFrameLocks noGrp="1"/>
          </p:cNvGraphicFramePr>
          <p:nvPr>
            <p:extLst>
              <p:ext uri="{D42A27DB-BD31-4B8C-83A1-F6EECF244321}">
                <p14:modId xmlns:p14="http://schemas.microsoft.com/office/powerpoint/2010/main" val="1736388093"/>
              </p:ext>
            </p:extLst>
          </p:nvPr>
        </p:nvGraphicFramePr>
        <p:xfrm>
          <a:off x="308811" y="919413"/>
          <a:ext cx="11145249" cy="1190625"/>
        </p:xfrm>
        <a:graphic>
          <a:graphicData uri="http://schemas.openxmlformats.org/drawingml/2006/table">
            <a:tbl>
              <a:tblPr>
                <a:tableStyleId>{E8B1032C-EA38-4F05-BA0D-38AFFFC7BED3}</a:tableStyleId>
              </a:tblPr>
              <a:tblGrid>
                <a:gridCol w="913545">
                  <a:extLst>
                    <a:ext uri="{9D8B030D-6E8A-4147-A177-3AD203B41FA5}">
                      <a16:colId xmlns:a16="http://schemas.microsoft.com/office/drawing/2014/main" val="1430314361"/>
                    </a:ext>
                  </a:extLst>
                </a:gridCol>
                <a:gridCol w="730836">
                  <a:extLst>
                    <a:ext uri="{9D8B030D-6E8A-4147-A177-3AD203B41FA5}">
                      <a16:colId xmlns:a16="http://schemas.microsoft.com/office/drawing/2014/main" val="1418519905"/>
                    </a:ext>
                  </a:extLst>
                </a:gridCol>
                <a:gridCol w="730836">
                  <a:extLst>
                    <a:ext uri="{9D8B030D-6E8A-4147-A177-3AD203B41FA5}">
                      <a16:colId xmlns:a16="http://schemas.microsoft.com/office/drawing/2014/main" val="881811587"/>
                    </a:ext>
                  </a:extLst>
                </a:gridCol>
                <a:gridCol w="730836">
                  <a:extLst>
                    <a:ext uri="{9D8B030D-6E8A-4147-A177-3AD203B41FA5}">
                      <a16:colId xmlns:a16="http://schemas.microsoft.com/office/drawing/2014/main" val="2990078498"/>
                    </a:ext>
                  </a:extLst>
                </a:gridCol>
                <a:gridCol w="730836">
                  <a:extLst>
                    <a:ext uri="{9D8B030D-6E8A-4147-A177-3AD203B41FA5}">
                      <a16:colId xmlns:a16="http://schemas.microsoft.com/office/drawing/2014/main" val="1329320333"/>
                    </a:ext>
                  </a:extLst>
                </a:gridCol>
                <a:gridCol w="730836">
                  <a:extLst>
                    <a:ext uri="{9D8B030D-6E8A-4147-A177-3AD203B41FA5}">
                      <a16:colId xmlns:a16="http://schemas.microsoft.com/office/drawing/2014/main" val="4101955673"/>
                    </a:ext>
                  </a:extLst>
                </a:gridCol>
                <a:gridCol w="730836">
                  <a:extLst>
                    <a:ext uri="{9D8B030D-6E8A-4147-A177-3AD203B41FA5}">
                      <a16:colId xmlns:a16="http://schemas.microsoft.com/office/drawing/2014/main" val="2958749843"/>
                    </a:ext>
                  </a:extLst>
                </a:gridCol>
                <a:gridCol w="730836">
                  <a:extLst>
                    <a:ext uri="{9D8B030D-6E8A-4147-A177-3AD203B41FA5}">
                      <a16:colId xmlns:a16="http://schemas.microsoft.com/office/drawing/2014/main" val="1107912534"/>
                    </a:ext>
                  </a:extLst>
                </a:gridCol>
                <a:gridCol w="730836">
                  <a:extLst>
                    <a:ext uri="{9D8B030D-6E8A-4147-A177-3AD203B41FA5}">
                      <a16:colId xmlns:a16="http://schemas.microsoft.com/office/drawing/2014/main" val="1504129077"/>
                    </a:ext>
                  </a:extLst>
                </a:gridCol>
                <a:gridCol w="730836">
                  <a:extLst>
                    <a:ext uri="{9D8B030D-6E8A-4147-A177-3AD203B41FA5}">
                      <a16:colId xmlns:a16="http://schemas.microsoft.com/office/drawing/2014/main" val="3861435293"/>
                    </a:ext>
                  </a:extLst>
                </a:gridCol>
                <a:gridCol w="730836">
                  <a:extLst>
                    <a:ext uri="{9D8B030D-6E8A-4147-A177-3AD203B41FA5}">
                      <a16:colId xmlns:a16="http://schemas.microsoft.com/office/drawing/2014/main" val="2785623911"/>
                    </a:ext>
                  </a:extLst>
                </a:gridCol>
                <a:gridCol w="730836">
                  <a:extLst>
                    <a:ext uri="{9D8B030D-6E8A-4147-A177-3AD203B41FA5}">
                      <a16:colId xmlns:a16="http://schemas.microsoft.com/office/drawing/2014/main" val="4066626535"/>
                    </a:ext>
                  </a:extLst>
                </a:gridCol>
                <a:gridCol w="730836">
                  <a:extLst>
                    <a:ext uri="{9D8B030D-6E8A-4147-A177-3AD203B41FA5}">
                      <a16:colId xmlns:a16="http://schemas.microsoft.com/office/drawing/2014/main" val="4134527292"/>
                    </a:ext>
                  </a:extLst>
                </a:gridCol>
                <a:gridCol w="730836">
                  <a:extLst>
                    <a:ext uri="{9D8B030D-6E8A-4147-A177-3AD203B41FA5}">
                      <a16:colId xmlns:a16="http://schemas.microsoft.com/office/drawing/2014/main" val="1927213534"/>
                    </a:ext>
                  </a:extLst>
                </a:gridCol>
                <a:gridCol w="730836">
                  <a:extLst>
                    <a:ext uri="{9D8B030D-6E8A-4147-A177-3AD203B41FA5}">
                      <a16:colId xmlns:a16="http://schemas.microsoft.com/office/drawing/2014/main" val="2926709562"/>
                    </a:ext>
                  </a:extLst>
                </a:gridCol>
              </a:tblGrid>
              <a:tr h="190500">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India</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2010</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2011</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2012</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2013</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2014</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2015</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2016</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2017</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2018</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2019</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b="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2020</a:t>
                      </a:r>
                      <a:endPar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2025F</a:t>
                      </a:r>
                    </a:p>
                  </a:txBody>
                  <a:tcPr marL="9525" marR="9525" marT="9525" marB="0" anchor="b"/>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2030F</a:t>
                      </a:r>
                    </a:p>
                  </a:txBody>
                  <a:tcPr marL="9525" marR="9525" marT="9525" marB="0" anchor="b"/>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2035F</a:t>
                      </a:r>
                    </a:p>
                  </a:txBody>
                  <a:tcPr marL="9525" marR="9525" marT="9525" marB="0" anchor="b"/>
                </a:tc>
                <a:extLst>
                  <a:ext uri="{0D108BD9-81ED-4DB2-BD59-A6C34878D82A}">
                    <a16:rowId xmlns:a16="http://schemas.microsoft.com/office/drawing/2014/main" val="149734805"/>
                  </a:ext>
                </a:extLst>
              </a:tr>
              <a:tr h="190500">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India Export</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8.19</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9.61</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7.43</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4.66</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9.25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20.22</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26.37</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29.09</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30.81</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29.92</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b="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19.73</a:t>
                      </a:r>
                      <a:endPar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24.79</a:t>
                      </a:r>
                    </a:p>
                  </a:txBody>
                  <a:tcPr marL="9525" marR="9525" marT="9525" marB="0" anchor="b"/>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34.26</a:t>
                      </a:r>
                    </a:p>
                  </a:txBody>
                  <a:tcPr marL="9525" marR="9525" marT="9525" marB="0" anchor="b"/>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49.58</a:t>
                      </a:r>
                    </a:p>
                  </a:txBody>
                  <a:tcPr marL="9525" marR="9525" marT="9525" marB="0" anchor="b"/>
                </a:tc>
                <a:extLst>
                  <a:ext uri="{0D108BD9-81ED-4DB2-BD59-A6C34878D82A}">
                    <a16:rowId xmlns:a16="http://schemas.microsoft.com/office/drawing/2014/main" val="3817117309"/>
                  </a:ext>
                </a:extLst>
              </a:tr>
              <a:tr h="190500">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India Import</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38.88</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36.75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38.78</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45.98</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46.82</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51.44</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57.77</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59.31</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47.09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55.05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b="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44.20</a:t>
                      </a:r>
                      <a:endPar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57.16</a:t>
                      </a:r>
                    </a:p>
                  </a:txBody>
                  <a:tcPr marL="9525" marR="9525" marT="9525" marB="0" anchor="b"/>
                </a:tc>
                <a:tc>
                  <a:txBody>
                    <a:bodyPr/>
                    <a:lstStyle/>
                    <a:p>
                      <a:pPr algn="ctr" fontAlgn="b"/>
                      <a:r>
                        <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69.22</a:t>
                      </a:r>
                    </a:p>
                  </a:txBody>
                  <a:tcPr marL="9525" marR="9525" marT="9525" marB="0" anchor="b"/>
                </a:tc>
                <a:tc>
                  <a:txBody>
                    <a:bodyPr/>
                    <a:lstStyle/>
                    <a:p>
                      <a:pPr algn="ctr" fontAlgn="b"/>
                      <a:r>
                        <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81</a:t>
                      </a:r>
                    </a:p>
                  </a:txBody>
                  <a:tcPr marL="9525" marR="9525" marT="9525" marB="0" anchor="b"/>
                </a:tc>
                <a:extLst>
                  <a:ext uri="{0D108BD9-81ED-4DB2-BD59-A6C34878D82A}">
                    <a16:rowId xmlns:a16="http://schemas.microsoft.com/office/drawing/2014/main" val="1098128269"/>
                  </a:ext>
                </a:extLst>
              </a:tr>
              <a:tr h="5334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Net Export Potential (Export- Import)</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-30.70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-27.14</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-31.35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-41.32</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-37.58</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-31.22</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-31.40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-30.23</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-16.28</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-25.12</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b="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-24.47</a:t>
                      </a:r>
                      <a:endPar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-32.37</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-34.96</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-31.42</a:t>
                      </a:r>
                    </a:p>
                  </a:txBody>
                  <a:tcPr marL="9525" marR="9525" marT="9525" marB="0" anchor="ctr"/>
                </a:tc>
                <a:extLst>
                  <a:ext uri="{0D108BD9-81ED-4DB2-BD59-A6C34878D82A}">
                    <a16:rowId xmlns:a16="http://schemas.microsoft.com/office/drawing/2014/main" val="867302537"/>
                  </a:ext>
                </a:extLst>
              </a:tr>
            </a:tbl>
          </a:graphicData>
        </a:graphic>
      </p:graphicFrame>
      <p:graphicFrame>
        <p:nvGraphicFramePr>
          <p:cNvPr id="6" name="Table 5">
            <a:extLst>
              <a:ext uri="{FF2B5EF4-FFF2-40B4-BE49-F238E27FC236}">
                <a16:creationId xmlns:a16="http://schemas.microsoft.com/office/drawing/2014/main" id="{8CB57022-077E-401F-8F37-2FE66942C3EB}"/>
              </a:ext>
            </a:extLst>
          </p:cNvPr>
          <p:cNvGraphicFramePr>
            <a:graphicFrameLocks noGrp="1"/>
          </p:cNvGraphicFramePr>
          <p:nvPr>
            <p:extLst>
              <p:ext uri="{D42A27DB-BD31-4B8C-83A1-F6EECF244321}">
                <p14:modId xmlns:p14="http://schemas.microsoft.com/office/powerpoint/2010/main" val="3684580143"/>
              </p:ext>
            </p:extLst>
          </p:nvPr>
        </p:nvGraphicFramePr>
        <p:xfrm>
          <a:off x="308809" y="2535656"/>
          <a:ext cx="11145249" cy="1438275"/>
        </p:xfrm>
        <a:graphic>
          <a:graphicData uri="http://schemas.openxmlformats.org/drawingml/2006/table">
            <a:tbl>
              <a:tblPr>
                <a:tableStyleId>{E8B1032C-EA38-4F05-BA0D-38AFFFC7BED3}</a:tableStyleId>
              </a:tblPr>
              <a:tblGrid>
                <a:gridCol w="913545">
                  <a:extLst>
                    <a:ext uri="{9D8B030D-6E8A-4147-A177-3AD203B41FA5}">
                      <a16:colId xmlns:a16="http://schemas.microsoft.com/office/drawing/2014/main" val="3441175741"/>
                    </a:ext>
                  </a:extLst>
                </a:gridCol>
                <a:gridCol w="730836">
                  <a:extLst>
                    <a:ext uri="{9D8B030D-6E8A-4147-A177-3AD203B41FA5}">
                      <a16:colId xmlns:a16="http://schemas.microsoft.com/office/drawing/2014/main" val="140694476"/>
                    </a:ext>
                  </a:extLst>
                </a:gridCol>
                <a:gridCol w="730836">
                  <a:extLst>
                    <a:ext uri="{9D8B030D-6E8A-4147-A177-3AD203B41FA5}">
                      <a16:colId xmlns:a16="http://schemas.microsoft.com/office/drawing/2014/main" val="106123052"/>
                    </a:ext>
                  </a:extLst>
                </a:gridCol>
                <a:gridCol w="730836">
                  <a:extLst>
                    <a:ext uri="{9D8B030D-6E8A-4147-A177-3AD203B41FA5}">
                      <a16:colId xmlns:a16="http://schemas.microsoft.com/office/drawing/2014/main" val="979995127"/>
                    </a:ext>
                  </a:extLst>
                </a:gridCol>
                <a:gridCol w="730836">
                  <a:extLst>
                    <a:ext uri="{9D8B030D-6E8A-4147-A177-3AD203B41FA5}">
                      <a16:colId xmlns:a16="http://schemas.microsoft.com/office/drawing/2014/main" val="537723621"/>
                    </a:ext>
                  </a:extLst>
                </a:gridCol>
                <a:gridCol w="730836">
                  <a:extLst>
                    <a:ext uri="{9D8B030D-6E8A-4147-A177-3AD203B41FA5}">
                      <a16:colId xmlns:a16="http://schemas.microsoft.com/office/drawing/2014/main" val="2309896884"/>
                    </a:ext>
                  </a:extLst>
                </a:gridCol>
                <a:gridCol w="730836">
                  <a:extLst>
                    <a:ext uri="{9D8B030D-6E8A-4147-A177-3AD203B41FA5}">
                      <a16:colId xmlns:a16="http://schemas.microsoft.com/office/drawing/2014/main" val="4117727035"/>
                    </a:ext>
                  </a:extLst>
                </a:gridCol>
                <a:gridCol w="730836">
                  <a:extLst>
                    <a:ext uri="{9D8B030D-6E8A-4147-A177-3AD203B41FA5}">
                      <a16:colId xmlns:a16="http://schemas.microsoft.com/office/drawing/2014/main" val="1879475817"/>
                    </a:ext>
                  </a:extLst>
                </a:gridCol>
                <a:gridCol w="730836">
                  <a:extLst>
                    <a:ext uri="{9D8B030D-6E8A-4147-A177-3AD203B41FA5}">
                      <a16:colId xmlns:a16="http://schemas.microsoft.com/office/drawing/2014/main" val="1669932255"/>
                    </a:ext>
                  </a:extLst>
                </a:gridCol>
                <a:gridCol w="730836">
                  <a:extLst>
                    <a:ext uri="{9D8B030D-6E8A-4147-A177-3AD203B41FA5}">
                      <a16:colId xmlns:a16="http://schemas.microsoft.com/office/drawing/2014/main" val="2715736253"/>
                    </a:ext>
                  </a:extLst>
                </a:gridCol>
                <a:gridCol w="730836">
                  <a:extLst>
                    <a:ext uri="{9D8B030D-6E8A-4147-A177-3AD203B41FA5}">
                      <a16:colId xmlns:a16="http://schemas.microsoft.com/office/drawing/2014/main" val="789855987"/>
                    </a:ext>
                  </a:extLst>
                </a:gridCol>
                <a:gridCol w="730836">
                  <a:extLst>
                    <a:ext uri="{9D8B030D-6E8A-4147-A177-3AD203B41FA5}">
                      <a16:colId xmlns:a16="http://schemas.microsoft.com/office/drawing/2014/main" val="2101313279"/>
                    </a:ext>
                  </a:extLst>
                </a:gridCol>
                <a:gridCol w="730836">
                  <a:extLst>
                    <a:ext uri="{9D8B030D-6E8A-4147-A177-3AD203B41FA5}">
                      <a16:colId xmlns:a16="http://schemas.microsoft.com/office/drawing/2014/main" val="591036313"/>
                    </a:ext>
                  </a:extLst>
                </a:gridCol>
                <a:gridCol w="730836">
                  <a:extLst>
                    <a:ext uri="{9D8B030D-6E8A-4147-A177-3AD203B41FA5}">
                      <a16:colId xmlns:a16="http://schemas.microsoft.com/office/drawing/2014/main" val="2348309766"/>
                    </a:ext>
                  </a:extLst>
                </a:gridCol>
                <a:gridCol w="730836">
                  <a:extLst>
                    <a:ext uri="{9D8B030D-6E8A-4147-A177-3AD203B41FA5}">
                      <a16:colId xmlns:a16="http://schemas.microsoft.com/office/drawing/2014/main" val="316450224"/>
                    </a:ext>
                  </a:extLst>
                </a:gridCol>
              </a:tblGrid>
              <a:tr h="1905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Europe</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2010</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2011</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2012</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2013</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2014</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2015</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2016</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2017</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2018</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2019</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2020</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2025F</a:t>
                      </a:r>
                    </a:p>
                  </a:txBody>
                  <a:tcPr marL="9525" marR="9525" marT="9525" marB="0" anchor="b"/>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2030F</a:t>
                      </a:r>
                    </a:p>
                  </a:txBody>
                  <a:tcPr marL="9525" marR="9525" marT="9525" marB="0" anchor="b"/>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2035F</a:t>
                      </a:r>
                    </a:p>
                  </a:txBody>
                  <a:tcPr marL="9525" marR="9525" marT="9525" marB="0" anchor="b"/>
                </a:tc>
                <a:extLst>
                  <a:ext uri="{0D108BD9-81ED-4DB2-BD59-A6C34878D82A}">
                    <a16:rowId xmlns:a16="http://schemas.microsoft.com/office/drawing/2014/main" val="2711944793"/>
                  </a:ext>
                </a:extLst>
              </a:tr>
              <a:tr h="2667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Europe Export</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545.82</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396.63</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579.51</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548.79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591.86</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626.95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619.46</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627.07</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623.37</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617.30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584.81</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756.38</a:t>
                      </a:r>
                    </a:p>
                  </a:txBody>
                  <a:tcPr marL="9525" marR="9525" marT="9525" marB="0" anchor="b"/>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916.07</a:t>
                      </a:r>
                    </a:p>
                  </a:txBody>
                  <a:tcPr marL="9525" marR="9525" marT="9525" marB="0" anchor="b"/>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1072</a:t>
                      </a:r>
                    </a:p>
                  </a:txBody>
                  <a:tcPr marL="9525" marR="9525" marT="9525" marB="0" anchor="b"/>
                </a:tc>
                <a:extLst>
                  <a:ext uri="{0D108BD9-81ED-4DB2-BD59-A6C34878D82A}">
                    <a16:rowId xmlns:a16="http://schemas.microsoft.com/office/drawing/2014/main" val="3859254937"/>
                  </a:ext>
                </a:extLst>
              </a:tr>
              <a:tr h="2667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Europe Import</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510.81</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530.45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523.14</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526.91</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517.89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573.20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591.49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604.08</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585.59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557.43</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506.78</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636.7</a:t>
                      </a:r>
                    </a:p>
                  </a:txBody>
                  <a:tcPr marL="9525" marR="9525" marT="9525" marB="0" anchor="b"/>
                </a:tc>
                <a:tc>
                  <a:txBody>
                    <a:bodyPr/>
                    <a:lstStyle/>
                    <a:p>
                      <a:pPr algn="ctr" fontAlgn="b"/>
                      <a:r>
                        <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879.89</a:t>
                      </a:r>
                    </a:p>
                  </a:txBody>
                  <a:tcPr marL="9525" marR="9525" marT="9525" marB="0" anchor="b"/>
                </a:tc>
                <a:tc>
                  <a:txBody>
                    <a:bodyPr/>
                    <a:lstStyle/>
                    <a:p>
                      <a:pPr algn="ctr" fontAlgn="b"/>
                      <a:r>
                        <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1273.21</a:t>
                      </a:r>
                    </a:p>
                  </a:txBody>
                  <a:tcPr marL="9525" marR="9525" marT="9525" marB="0" anchor="b"/>
                </a:tc>
                <a:extLst>
                  <a:ext uri="{0D108BD9-81ED-4DB2-BD59-A6C34878D82A}">
                    <a16:rowId xmlns:a16="http://schemas.microsoft.com/office/drawing/2014/main" val="3438246916"/>
                  </a:ext>
                </a:extLst>
              </a:tr>
              <a:tr h="5334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Net Export Potential (Export- Import)</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-35.01</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133.82</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-56.37</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-21.88</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-73.98</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-53.76</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-27.97</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-22.99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-37.78</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-59.87</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-78.02</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119.68</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36.18</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-201.21</a:t>
                      </a:r>
                    </a:p>
                  </a:txBody>
                  <a:tcPr marL="9525" marR="9525" marT="9525" marB="0" anchor="ctr"/>
                </a:tc>
                <a:extLst>
                  <a:ext uri="{0D108BD9-81ED-4DB2-BD59-A6C34878D82A}">
                    <a16:rowId xmlns:a16="http://schemas.microsoft.com/office/drawing/2014/main" val="1559073509"/>
                  </a:ext>
                </a:extLst>
              </a:tr>
            </a:tbl>
          </a:graphicData>
        </a:graphic>
      </p:graphicFrame>
      <p:graphicFrame>
        <p:nvGraphicFramePr>
          <p:cNvPr id="7" name="Table 6">
            <a:extLst>
              <a:ext uri="{FF2B5EF4-FFF2-40B4-BE49-F238E27FC236}">
                <a16:creationId xmlns:a16="http://schemas.microsoft.com/office/drawing/2014/main" id="{313522B2-4A1D-4575-BD89-A77A91FDB479}"/>
              </a:ext>
            </a:extLst>
          </p:cNvPr>
          <p:cNvGraphicFramePr>
            <a:graphicFrameLocks noGrp="1"/>
          </p:cNvGraphicFramePr>
          <p:nvPr>
            <p:extLst>
              <p:ext uri="{D42A27DB-BD31-4B8C-83A1-F6EECF244321}">
                <p14:modId xmlns:p14="http://schemas.microsoft.com/office/powerpoint/2010/main" val="821820887"/>
              </p:ext>
            </p:extLst>
          </p:nvPr>
        </p:nvGraphicFramePr>
        <p:xfrm>
          <a:off x="308809" y="4463216"/>
          <a:ext cx="11145249" cy="1438275"/>
        </p:xfrm>
        <a:graphic>
          <a:graphicData uri="http://schemas.openxmlformats.org/drawingml/2006/table">
            <a:tbl>
              <a:tblPr>
                <a:tableStyleId>{E8B1032C-EA38-4F05-BA0D-38AFFFC7BED3}</a:tableStyleId>
              </a:tblPr>
              <a:tblGrid>
                <a:gridCol w="913545">
                  <a:extLst>
                    <a:ext uri="{9D8B030D-6E8A-4147-A177-3AD203B41FA5}">
                      <a16:colId xmlns:a16="http://schemas.microsoft.com/office/drawing/2014/main" val="172312589"/>
                    </a:ext>
                  </a:extLst>
                </a:gridCol>
                <a:gridCol w="730836">
                  <a:extLst>
                    <a:ext uri="{9D8B030D-6E8A-4147-A177-3AD203B41FA5}">
                      <a16:colId xmlns:a16="http://schemas.microsoft.com/office/drawing/2014/main" val="1857942077"/>
                    </a:ext>
                  </a:extLst>
                </a:gridCol>
                <a:gridCol w="730836">
                  <a:extLst>
                    <a:ext uri="{9D8B030D-6E8A-4147-A177-3AD203B41FA5}">
                      <a16:colId xmlns:a16="http://schemas.microsoft.com/office/drawing/2014/main" val="4160784967"/>
                    </a:ext>
                  </a:extLst>
                </a:gridCol>
                <a:gridCol w="730836">
                  <a:extLst>
                    <a:ext uri="{9D8B030D-6E8A-4147-A177-3AD203B41FA5}">
                      <a16:colId xmlns:a16="http://schemas.microsoft.com/office/drawing/2014/main" val="791253743"/>
                    </a:ext>
                  </a:extLst>
                </a:gridCol>
                <a:gridCol w="730836">
                  <a:extLst>
                    <a:ext uri="{9D8B030D-6E8A-4147-A177-3AD203B41FA5}">
                      <a16:colId xmlns:a16="http://schemas.microsoft.com/office/drawing/2014/main" val="3643506065"/>
                    </a:ext>
                  </a:extLst>
                </a:gridCol>
                <a:gridCol w="730836">
                  <a:extLst>
                    <a:ext uri="{9D8B030D-6E8A-4147-A177-3AD203B41FA5}">
                      <a16:colId xmlns:a16="http://schemas.microsoft.com/office/drawing/2014/main" val="3468329237"/>
                    </a:ext>
                  </a:extLst>
                </a:gridCol>
                <a:gridCol w="730836">
                  <a:extLst>
                    <a:ext uri="{9D8B030D-6E8A-4147-A177-3AD203B41FA5}">
                      <a16:colId xmlns:a16="http://schemas.microsoft.com/office/drawing/2014/main" val="2002539315"/>
                    </a:ext>
                  </a:extLst>
                </a:gridCol>
                <a:gridCol w="730836">
                  <a:extLst>
                    <a:ext uri="{9D8B030D-6E8A-4147-A177-3AD203B41FA5}">
                      <a16:colId xmlns:a16="http://schemas.microsoft.com/office/drawing/2014/main" val="470907270"/>
                    </a:ext>
                  </a:extLst>
                </a:gridCol>
                <a:gridCol w="730836">
                  <a:extLst>
                    <a:ext uri="{9D8B030D-6E8A-4147-A177-3AD203B41FA5}">
                      <a16:colId xmlns:a16="http://schemas.microsoft.com/office/drawing/2014/main" val="3668589180"/>
                    </a:ext>
                  </a:extLst>
                </a:gridCol>
                <a:gridCol w="730836">
                  <a:extLst>
                    <a:ext uri="{9D8B030D-6E8A-4147-A177-3AD203B41FA5}">
                      <a16:colId xmlns:a16="http://schemas.microsoft.com/office/drawing/2014/main" val="2434387850"/>
                    </a:ext>
                  </a:extLst>
                </a:gridCol>
                <a:gridCol w="730836">
                  <a:extLst>
                    <a:ext uri="{9D8B030D-6E8A-4147-A177-3AD203B41FA5}">
                      <a16:colId xmlns:a16="http://schemas.microsoft.com/office/drawing/2014/main" val="704103554"/>
                    </a:ext>
                  </a:extLst>
                </a:gridCol>
                <a:gridCol w="730836">
                  <a:extLst>
                    <a:ext uri="{9D8B030D-6E8A-4147-A177-3AD203B41FA5}">
                      <a16:colId xmlns:a16="http://schemas.microsoft.com/office/drawing/2014/main" val="765162658"/>
                    </a:ext>
                  </a:extLst>
                </a:gridCol>
                <a:gridCol w="730836">
                  <a:extLst>
                    <a:ext uri="{9D8B030D-6E8A-4147-A177-3AD203B41FA5}">
                      <a16:colId xmlns:a16="http://schemas.microsoft.com/office/drawing/2014/main" val="3317764428"/>
                    </a:ext>
                  </a:extLst>
                </a:gridCol>
                <a:gridCol w="730836">
                  <a:extLst>
                    <a:ext uri="{9D8B030D-6E8A-4147-A177-3AD203B41FA5}">
                      <a16:colId xmlns:a16="http://schemas.microsoft.com/office/drawing/2014/main" val="1577542858"/>
                    </a:ext>
                  </a:extLst>
                </a:gridCol>
                <a:gridCol w="730836">
                  <a:extLst>
                    <a:ext uri="{9D8B030D-6E8A-4147-A177-3AD203B41FA5}">
                      <a16:colId xmlns:a16="http://schemas.microsoft.com/office/drawing/2014/main" val="1381321077"/>
                    </a:ext>
                  </a:extLst>
                </a:gridCol>
              </a:tblGrid>
              <a:tr h="1905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Asia Pacific</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2010</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2011</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2012</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2013</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2014</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2015</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2016</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2017</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2018</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a:effectLst/>
                          <a:latin typeface="Verdana" panose="020B0604030504040204" pitchFamily="34" charset="0"/>
                          <a:ea typeface="Verdana" panose="020B0604030504040204" pitchFamily="34" charset="0"/>
                          <a:cs typeface="Verdana" panose="020B0604030504040204" pitchFamily="34" charset="0"/>
                        </a:rPr>
                        <a:t>2019</a:t>
                      </a:r>
                      <a:endParaRPr lang="en-IN" sz="1000" b="1" i="0" u="none" strike="noStrike">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2020</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2025F</a:t>
                      </a:r>
                    </a:p>
                  </a:txBody>
                  <a:tcPr marL="9525" marR="9525" marT="9525" marB="0" anchor="b"/>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2030F</a:t>
                      </a:r>
                    </a:p>
                  </a:txBody>
                  <a:tcPr marL="9525" marR="9525" marT="9525" marB="0" anchor="b"/>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2035F</a:t>
                      </a:r>
                    </a:p>
                  </a:txBody>
                  <a:tcPr marL="9525" marR="9525" marT="9525" marB="0" anchor="b"/>
                </a:tc>
                <a:extLst>
                  <a:ext uri="{0D108BD9-81ED-4DB2-BD59-A6C34878D82A}">
                    <a16:rowId xmlns:a16="http://schemas.microsoft.com/office/drawing/2014/main" val="2998178301"/>
                  </a:ext>
                </a:extLst>
              </a:tr>
              <a:tr h="2667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Asia Pacific Export</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685.24</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658.50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663.34</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710.99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736.86</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751.70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779.29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855.59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816.09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833.07</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855.33</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1106.26</a:t>
                      </a:r>
                    </a:p>
                  </a:txBody>
                  <a:tcPr marL="9525" marR="9525" marT="9525" marB="0" anchor="b"/>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1339.69</a:t>
                      </a:r>
                    </a:p>
                  </a:txBody>
                  <a:tcPr marL="9525" marR="9525" marT="9525" marB="0" anchor="b"/>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1567.75</a:t>
                      </a:r>
                    </a:p>
                  </a:txBody>
                  <a:tcPr marL="9525" marR="9525" marT="9525" marB="0" anchor="b"/>
                </a:tc>
                <a:extLst>
                  <a:ext uri="{0D108BD9-81ED-4DB2-BD59-A6C34878D82A}">
                    <a16:rowId xmlns:a16="http://schemas.microsoft.com/office/drawing/2014/main" val="2661600399"/>
                  </a:ext>
                </a:extLst>
              </a:tr>
              <a:tr h="2667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Asia Pacific Import</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692.85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615.45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641.54</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611.00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672.23</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637.30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689.48</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752.05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704.54</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740.90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800.20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1005.32</a:t>
                      </a:r>
                    </a:p>
                  </a:txBody>
                  <a:tcPr marL="9525" marR="9525" marT="9525" marB="0" anchor="b"/>
                </a:tc>
                <a:tc>
                  <a:txBody>
                    <a:bodyPr/>
                    <a:lstStyle/>
                    <a:p>
                      <a:pPr algn="ctr" fontAlgn="b"/>
                      <a:r>
                        <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1389.3</a:t>
                      </a:r>
                    </a:p>
                  </a:txBody>
                  <a:tcPr marL="9525" marR="9525" marT="9525" marB="0" anchor="b"/>
                </a:tc>
                <a:tc>
                  <a:txBody>
                    <a:bodyPr/>
                    <a:lstStyle/>
                    <a:p>
                      <a:pPr algn="ctr" fontAlgn="b"/>
                      <a:r>
                        <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2010.34</a:t>
                      </a:r>
                    </a:p>
                  </a:txBody>
                  <a:tcPr marL="9525" marR="9525" marT="9525" marB="0" anchor="b"/>
                </a:tc>
                <a:extLst>
                  <a:ext uri="{0D108BD9-81ED-4DB2-BD59-A6C34878D82A}">
                    <a16:rowId xmlns:a16="http://schemas.microsoft.com/office/drawing/2014/main" val="3174023988"/>
                  </a:ext>
                </a:extLst>
              </a:tr>
              <a:tr h="5334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Net Export Potential (Export- Import)</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7.61</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-43.06</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-21.80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-99.99</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-64.63</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-114.40</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-89.81</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-103.53</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-111.55</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-92.17</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-55.13</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100.94</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-49.61</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-442.59</a:t>
                      </a:r>
                    </a:p>
                  </a:txBody>
                  <a:tcPr marL="9525" marR="9525" marT="9525" marB="0" anchor="ctr"/>
                </a:tc>
                <a:extLst>
                  <a:ext uri="{0D108BD9-81ED-4DB2-BD59-A6C34878D82A}">
                    <a16:rowId xmlns:a16="http://schemas.microsoft.com/office/drawing/2014/main" val="878676486"/>
                  </a:ext>
                </a:extLst>
              </a:tr>
            </a:tbl>
          </a:graphicData>
        </a:graphic>
      </p:graphicFrame>
    </p:spTree>
    <p:extLst>
      <p:ext uri="{BB962C8B-B14F-4D97-AF65-F5344CB8AC3E}">
        <p14:creationId xmlns:p14="http://schemas.microsoft.com/office/powerpoint/2010/main" val="26020830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TotalTime>
  <Words>3188</Words>
  <Application>Microsoft Office PowerPoint</Application>
  <PresentationFormat>Widescreen</PresentationFormat>
  <Paragraphs>692</Paragraphs>
  <Slides>10</Slides>
  <Notes>9</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 verdana</vt:lpstr>
      <vt:lpstr>Adobe Gothic Std B</vt:lpstr>
      <vt:lpstr>Aharoni</vt:lpstr>
      <vt:lpstr>Aref Ruqaa</vt:lpstr>
      <vt:lpstr>Arial</vt:lpstr>
      <vt:lpstr>Calibri</vt:lpstr>
      <vt:lpstr>Calibri Light</vt:lpstr>
      <vt:lpstr>Verdana</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Saxena</dc:creator>
  <cp:lastModifiedBy>Hardik Malhotra</cp:lastModifiedBy>
  <cp:revision>197</cp:revision>
  <dcterms:created xsi:type="dcterms:W3CDTF">2020-03-04T08:35:37Z</dcterms:created>
  <dcterms:modified xsi:type="dcterms:W3CDTF">2022-01-24T10:42:29Z</dcterms:modified>
</cp:coreProperties>
</file>