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4949" r:id="rId2"/>
    <p:sldId id="4950" r:id="rId3"/>
    <p:sldId id="4963" r:id="rId4"/>
    <p:sldId id="4951" r:id="rId5"/>
    <p:sldId id="4959" r:id="rId6"/>
    <p:sldId id="4964" r:id="rId7"/>
    <p:sldId id="4965" r:id="rId8"/>
    <p:sldId id="2551" r:id="rId9"/>
    <p:sldId id="4615" r:id="rId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240" userDrawn="1">
          <p15:clr>
            <a:srgbClr val="A4A3A4"/>
          </p15:clr>
        </p15:guide>
        <p15:guide id="4" pos="5544" userDrawn="1">
          <p15:clr>
            <a:srgbClr val="A4A3A4"/>
          </p15:clr>
        </p15:guide>
        <p15:guide id="5" orient="horz" pos="336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Ritu Kamra" initials="RK" lastIdx="1" clrIdx="6">
    <p:extLst>
      <p:ext uri="{19B8F6BF-5375-455C-9EA6-DF929625EA0E}">
        <p15:presenceInfo xmlns:p15="http://schemas.microsoft.com/office/powerpoint/2012/main" userId="S-1-5-21-1964979238-429942662-834490965-1682" providerId="AD"/>
      </p:ext>
    </p:extLst>
  </p:cmAuthor>
  <p:cmAuthor id="1" name="Shwetambri Chauhan" initials="SC" lastIdx="80" clrIdx="0">
    <p:extLst>
      <p:ext uri="{19B8F6BF-5375-455C-9EA6-DF929625EA0E}">
        <p15:presenceInfo xmlns:p15="http://schemas.microsoft.com/office/powerpoint/2012/main" userId="S-1-5-21-1964979238-429942662-834490965-1374" providerId="AD"/>
      </p:ext>
    </p:extLst>
  </p:cmAuthor>
  <p:cmAuthor id="2" name="Ambika Gholia" initials="AG" lastIdx="36" clrIdx="1">
    <p:extLst>
      <p:ext uri="{19B8F6BF-5375-455C-9EA6-DF929625EA0E}">
        <p15:presenceInfo xmlns:p15="http://schemas.microsoft.com/office/powerpoint/2012/main" userId="S-1-5-21-1964979238-429942662-834490965-1193" providerId="AD"/>
      </p:ext>
    </p:extLst>
  </p:cmAuthor>
  <p:cmAuthor id="3" name="Shweta Singh" initials="SS" lastIdx="52" clrIdx="2">
    <p:extLst>
      <p:ext uri="{19B8F6BF-5375-455C-9EA6-DF929625EA0E}">
        <p15:presenceInfo xmlns:p15="http://schemas.microsoft.com/office/powerpoint/2012/main" userId="S-1-5-21-1964979238-429942662-834490965-1386" providerId="AD"/>
      </p:ext>
    </p:extLst>
  </p:cmAuthor>
  <p:cmAuthor id="4" name="Karman Kour. Bijral" initials="KKB" lastIdx="8" clrIdx="3">
    <p:extLst>
      <p:ext uri="{19B8F6BF-5375-455C-9EA6-DF929625EA0E}">
        <p15:presenceInfo xmlns:p15="http://schemas.microsoft.com/office/powerpoint/2012/main" userId="S-1-5-21-1964979238-429942662-834490965-1147" providerId="AD"/>
      </p:ext>
    </p:extLst>
  </p:cmAuthor>
  <p:cmAuthor id="5" name="Swati Sharma" initials="SS" lastIdx="2" clrIdx="4">
    <p:extLst>
      <p:ext uri="{19B8F6BF-5375-455C-9EA6-DF929625EA0E}">
        <p15:presenceInfo xmlns:p15="http://schemas.microsoft.com/office/powerpoint/2012/main" userId="S-1-5-21-1964979238-429942662-834490965-1187" providerId="AD"/>
      </p:ext>
    </p:extLst>
  </p:cmAuthor>
  <p:cmAuthor id="6" name="Mukesh Jangir" initials="MJ" lastIdx="1" clrIdx="5">
    <p:extLst>
      <p:ext uri="{19B8F6BF-5375-455C-9EA6-DF929625EA0E}">
        <p15:presenceInfo xmlns:p15="http://schemas.microsoft.com/office/powerpoint/2012/main" userId="S-1-5-21-1964979238-429942662-834490965-143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CBAD"/>
    <a:srgbClr val="A9D18E"/>
    <a:srgbClr val="FFC000"/>
    <a:srgbClr val="C5E0B4"/>
    <a:srgbClr val="FFD966"/>
    <a:srgbClr val="C55A11"/>
    <a:srgbClr val="225F63"/>
    <a:srgbClr val="FFF2CC"/>
    <a:srgbClr val="2D5159"/>
    <a:srgbClr val="00C0F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9" autoAdjust="0"/>
    <p:restoredTop sz="94249" autoAdjust="0"/>
  </p:normalViewPr>
  <p:slideViewPr>
    <p:cSldViewPr snapToGrid="0">
      <p:cViewPr>
        <p:scale>
          <a:sx n="66" d="100"/>
          <a:sy n="66" d="100"/>
        </p:scale>
        <p:origin x="1404" y="66"/>
      </p:cViewPr>
      <p:guideLst>
        <p:guide pos="240"/>
        <p:guide pos="5544"/>
        <p:guide orient="horz" pos="3360"/>
      </p:guideLst>
    </p:cSldViewPr>
  </p:slideViewPr>
  <p:notesTextViewPr>
    <p:cViewPr>
      <p:scale>
        <a:sx n="1" d="1"/>
        <a:sy n="1" d="1"/>
      </p:scale>
      <p:origin x="0" y="0"/>
    </p:cViewPr>
  </p:notesTextViewPr>
  <p:sorterViewPr>
    <p:cViewPr>
      <p:scale>
        <a:sx n="100" d="100"/>
        <a:sy n="100" d="100"/>
      </p:scale>
      <p:origin x="0" y="-108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3C559FE-11D7-474B-A611-15BF98818A89}" type="doc">
      <dgm:prSet loTypeId="urn:microsoft.com/office/officeart/2005/8/layout/vList6" loCatId="list" qsTypeId="urn:microsoft.com/office/officeart/2005/8/quickstyle/simple1" qsCatId="simple" csTypeId="urn:microsoft.com/office/officeart/2005/8/colors/accent1_2" csCatId="accent1" phldr="1"/>
      <dgm:spPr/>
      <dgm:t>
        <a:bodyPr/>
        <a:lstStyle/>
        <a:p>
          <a:endParaRPr lang="en-US"/>
        </a:p>
      </dgm:t>
    </dgm:pt>
    <dgm:pt modelId="{FEE8669D-B334-4FBE-A24F-468EEE831C7B}">
      <dgm:prSet phldrT="[Text]" custT="1"/>
      <dgm:spPr>
        <a:solidFill>
          <a:srgbClr val="0070C0"/>
        </a:solidFill>
      </dgm:spPr>
      <dgm:t>
        <a:bodyPr/>
        <a:lstStyle/>
        <a:p>
          <a:endParaRPr lang="en-US" sz="1000" b="1" dirty="0">
            <a:solidFill>
              <a:schemeClr val="tx1"/>
            </a:solidFill>
            <a:latin typeface="Verdana" panose="020B0604030504040204" pitchFamily="34" charset="0"/>
            <a:ea typeface="Verdana" panose="020B0604030504040204" pitchFamily="34" charset="0"/>
            <a:cs typeface="Verdana" panose="020B0604030504040204" pitchFamily="34" charset="0"/>
          </a:endParaRPr>
        </a:p>
      </dgm:t>
    </dgm:pt>
    <dgm:pt modelId="{561BEB6E-3A0E-4E13-9DA4-64C855564646}" type="parTrans" cxnId="{7B39C9AA-D4CB-48E0-8151-37C4BF676CE5}">
      <dgm:prSet/>
      <dgm:spPr/>
      <dgm:t>
        <a:bodyPr/>
        <a:lstStyle/>
        <a:p>
          <a:endParaRPr lang="en-US"/>
        </a:p>
      </dgm:t>
    </dgm:pt>
    <dgm:pt modelId="{0A7058B8-255C-4BEE-890B-8E9101C46C31}" type="sibTrans" cxnId="{7B39C9AA-D4CB-48E0-8151-37C4BF676CE5}">
      <dgm:prSet/>
      <dgm:spPr/>
      <dgm:t>
        <a:bodyPr/>
        <a:lstStyle/>
        <a:p>
          <a:endParaRPr lang="en-US"/>
        </a:p>
      </dgm:t>
    </dgm:pt>
    <dgm:pt modelId="{9005A6A9-443C-4319-9182-514CD00076BD}">
      <dgm:prSet phldrT="[Text]" custT="1"/>
      <dgm:spPr>
        <a:solidFill>
          <a:schemeClr val="accent2">
            <a:lumMod val="60000"/>
            <a:lumOff val="40000"/>
            <a:alpha val="89804"/>
          </a:schemeClr>
        </a:solidFill>
      </dgm:spPr>
      <dgm:t>
        <a:bodyPr anchor="ctr"/>
        <a:lstStyle/>
        <a:p>
          <a:r>
            <a:rPr lang="en-IN" sz="1000" kern="1200" dirty="0">
              <a:solidFill>
                <a:prstClr val="black"/>
              </a:solidFill>
              <a:latin typeface="Verdana" panose="020B0604030504040204" pitchFamily="34" charset="0"/>
              <a:ea typeface="Verdana" panose="020B0604030504040204" pitchFamily="34" charset="0"/>
              <a:cs typeface="Verdana" panose="020B0604030504040204" pitchFamily="34" charset="0"/>
            </a:rPr>
            <a:t>increasing population &amp; </a:t>
          </a:r>
          <a:r>
            <a:rPr lang="en-US" sz="1000" kern="1200" dirty="0">
              <a:solidFill>
                <a:prstClr val="black"/>
              </a:solidFill>
              <a:latin typeface="Verdana" panose="020B0604030504040204" pitchFamily="34" charset="0"/>
              <a:ea typeface="Verdana" panose="020B0604030504040204" pitchFamily="34" charset="0"/>
              <a:cs typeface="Verdana" panose="020B0604030504040204" pitchFamily="34" charset="0"/>
            </a:rPr>
            <a:t> per </a:t>
          </a:r>
          <a:r>
            <a:rPr lang="en-US" sz="1000" kern="1200" dirty="0">
              <a:solidFill>
                <a:schemeClr val="tx1"/>
              </a:solidFill>
              <a:latin typeface="Verdana" panose="020B0604030504040204" pitchFamily="34" charset="0"/>
              <a:ea typeface="Verdana" panose="020B0604030504040204" pitchFamily="34" charset="0"/>
              <a:cs typeface="Verdana" panose="020B0604030504040204" pitchFamily="34" charset="0"/>
            </a:rPr>
            <a:t>capita income in developing countries like China &amp; India (</a:t>
          </a:r>
          <a:r>
            <a:rPr lang="en-US" sz="1000" kern="1200" dirty="0">
              <a:solidFill>
                <a:prstClr val="black"/>
              </a:solidFill>
              <a:latin typeface="Verdana" panose="020B0604030504040204" pitchFamily="34" charset="0"/>
              <a:ea typeface="Verdana" panose="020B0604030504040204" pitchFamily="34" charset="0"/>
              <a:cs typeface="Verdana" panose="020B0604030504040204" pitchFamily="34" charset="0"/>
            </a:rPr>
            <a:t>are boosting the automotive and aviation industry production</a:t>
          </a:r>
          <a:r>
            <a:rPr lang="en-US" sz="1000" kern="1200" dirty="0">
              <a:solidFill>
                <a:schemeClr val="tx1"/>
              </a:solidFill>
              <a:latin typeface="Verdana" panose="020B0604030504040204" pitchFamily="34" charset="0"/>
              <a:ea typeface="Verdana" panose="020B0604030504040204" pitchFamily="34" charset="0"/>
              <a:cs typeface="Verdana" panose="020B0604030504040204" pitchFamily="34" charset="0"/>
            </a:rPr>
            <a:t>)</a:t>
          </a:r>
        </a:p>
      </dgm:t>
    </dgm:pt>
    <dgm:pt modelId="{CF479C74-E4FE-4062-B9B8-2A3E5A9DFC41}" type="parTrans" cxnId="{3377E905-7548-488E-B6A4-7B0CD54B3ACE}">
      <dgm:prSet/>
      <dgm:spPr/>
      <dgm:t>
        <a:bodyPr/>
        <a:lstStyle/>
        <a:p>
          <a:endParaRPr lang="en-US"/>
        </a:p>
      </dgm:t>
    </dgm:pt>
    <dgm:pt modelId="{BFFB3795-D8BD-4FC7-93FA-2CC15E483141}" type="sibTrans" cxnId="{3377E905-7548-488E-B6A4-7B0CD54B3ACE}">
      <dgm:prSet/>
      <dgm:spPr/>
      <dgm:t>
        <a:bodyPr/>
        <a:lstStyle/>
        <a:p>
          <a:endParaRPr lang="en-US"/>
        </a:p>
      </dgm:t>
    </dgm:pt>
    <dgm:pt modelId="{3A40EE7C-D1F2-4863-9C52-DC6C95D44F65}">
      <dgm:prSet phldrT="[Text]" custT="1"/>
      <dgm:spPr>
        <a:solidFill>
          <a:schemeClr val="accent2">
            <a:lumMod val="60000"/>
            <a:lumOff val="40000"/>
          </a:schemeClr>
        </a:solidFill>
      </dgm:spPr>
      <dgm:t>
        <a:bodyPr anchor="ctr"/>
        <a:lstStyle/>
        <a:p>
          <a:r>
            <a:rPr lang="en-US" sz="1000" kern="1200" dirty="0">
              <a:solidFill>
                <a:schemeClr val="tx1"/>
              </a:solidFill>
              <a:latin typeface="Verdana" panose="020B0604030504040204" pitchFamily="34" charset="0"/>
              <a:ea typeface="Verdana" panose="020B0604030504040204" pitchFamily="34" charset="0"/>
              <a:cs typeface="Verdana" panose="020B0604030504040204" pitchFamily="34" charset="0"/>
            </a:rPr>
            <a:t>Infrastructure </a:t>
          </a:r>
          <a:r>
            <a:rPr lang="en-US" sz="1000" kern="1200" dirty="0">
              <a:solidFill>
                <a:prstClr val="black"/>
              </a:solidFill>
              <a:latin typeface="Verdana" panose="020B0604030504040204" pitchFamily="34" charset="0"/>
              <a:ea typeface="Verdana" panose="020B0604030504040204" pitchFamily="34" charset="0"/>
              <a:cs typeface="Verdana" panose="020B0604030504040204" pitchFamily="34" charset="0"/>
            </a:rPr>
            <a:t>development (P</a:t>
          </a:r>
          <a:r>
            <a:rPr lang="en-IN" sz="1000" kern="1200" dirty="0" err="1">
              <a:solidFill>
                <a:prstClr val="black"/>
              </a:solidFill>
              <a:latin typeface="Verdana" panose="020B0604030504040204" pitchFamily="34" charset="0"/>
              <a:ea typeface="Verdana" panose="020B0604030504040204" pitchFamily="34" charset="0"/>
              <a:cs typeface="Verdana" panose="020B0604030504040204" pitchFamily="34" charset="0"/>
            </a:rPr>
            <a:t>aints</a:t>
          </a:r>
          <a:r>
            <a:rPr lang="en-IN" sz="1000" kern="1200" dirty="0">
              <a:solidFill>
                <a:prstClr val="black"/>
              </a:solidFill>
              <a:latin typeface="Verdana" panose="020B0604030504040204" pitchFamily="34" charset="0"/>
              <a:ea typeface="Verdana" panose="020B0604030504040204" pitchFamily="34" charset="0"/>
              <a:cs typeface="Verdana" panose="020B0604030504040204" pitchFamily="34" charset="0"/>
            </a:rPr>
            <a:t>, coatings, building, and construction </a:t>
          </a:r>
          <a:r>
            <a:rPr lang="en-US" sz="1000" kern="1200" dirty="0">
              <a:solidFill>
                <a:prstClr val="black"/>
              </a:solidFill>
              <a:latin typeface="Verdana" panose="020B0604030504040204" pitchFamily="34" charset="0"/>
              <a:ea typeface="Verdana" panose="020B0604030504040204" pitchFamily="34" charset="0"/>
              <a:cs typeface="Verdana" panose="020B0604030504040204" pitchFamily="34" charset="0"/>
            </a:rPr>
            <a:t>etc.)</a:t>
          </a:r>
        </a:p>
      </dgm:t>
    </dgm:pt>
    <dgm:pt modelId="{153502DF-EC94-4732-B81A-D5168E69D0A9}" type="parTrans" cxnId="{139A16CF-FA77-4189-96BB-8D88DA688ABB}">
      <dgm:prSet/>
      <dgm:spPr/>
      <dgm:t>
        <a:bodyPr/>
        <a:lstStyle/>
        <a:p>
          <a:endParaRPr lang="en-US"/>
        </a:p>
      </dgm:t>
    </dgm:pt>
    <dgm:pt modelId="{E698A1C7-A460-4BD3-B506-679396D526EE}" type="sibTrans" cxnId="{139A16CF-FA77-4189-96BB-8D88DA688ABB}">
      <dgm:prSet/>
      <dgm:spPr/>
      <dgm:t>
        <a:bodyPr/>
        <a:lstStyle/>
        <a:p>
          <a:endParaRPr lang="en-US"/>
        </a:p>
      </dgm:t>
    </dgm:pt>
    <dgm:pt modelId="{11C7DCDE-A4C5-41BB-A247-138693D373FC}">
      <dgm:prSet custT="1"/>
      <dgm:spPr>
        <a:solidFill>
          <a:srgbClr val="0070C0"/>
        </a:solidFill>
      </dgm:spPr>
      <dgm:t>
        <a:bodyPr/>
        <a:lstStyle/>
        <a:p>
          <a:pPr marL="0" lvl="0" indent="0" algn="ctr" defTabSz="444500">
            <a:lnSpc>
              <a:spcPct val="90000"/>
            </a:lnSpc>
            <a:spcBef>
              <a:spcPct val="0"/>
            </a:spcBef>
            <a:spcAft>
              <a:spcPct val="35000"/>
            </a:spcAft>
            <a:buNone/>
          </a:pPr>
          <a:endParaRPr lang="en-US" sz="1000" b="1" kern="1200" dirty="0">
            <a:solidFill>
              <a:prstClr val="white"/>
            </a:solidFill>
            <a:latin typeface="Verdana" panose="020B0604030504040204" pitchFamily="34" charset="0"/>
            <a:ea typeface="Verdana" panose="020B0604030504040204" pitchFamily="34" charset="0"/>
            <a:cs typeface="Verdana" panose="020B0604030504040204" pitchFamily="34" charset="0"/>
          </a:endParaRPr>
        </a:p>
      </dgm:t>
    </dgm:pt>
    <dgm:pt modelId="{3E4A6188-34A0-4C55-94DE-9BC3E52D5996}" type="parTrans" cxnId="{A28EB03F-5E5C-4F58-A752-0BE49003AA83}">
      <dgm:prSet/>
      <dgm:spPr/>
      <dgm:t>
        <a:bodyPr/>
        <a:lstStyle/>
        <a:p>
          <a:endParaRPr lang="en-US"/>
        </a:p>
      </dgm:t>
    </dgm:pt>
    <dgm:pt modelId="{6E7466BC-D365-4E48-9469-655361D8437C}" type="sibTrans" cxnId="{A28EB03F-5E5C-4F58-A752-0BE49003AA83}">
      <dgm:prSet/>
      <dgm:spPr/>
      <dgm:t>
        <a:bodyPr/>
        <a:lstStyle/>
        <a:p>
          <a:endParaRPr lang="en-US"/>
        </a:p>
      </dgm:t>
    </dgm:pt>
    <dgm:pt modelId="{AEC3993D-E2C2-4AB3-B458-1E6794F2A7D8}">
      <dgm:prSet custT="1"/>
      <dgm:spPr>
        <a:solidFill>
          <a:schemeClr val="accent2">
            <a:lumMod val="60000"/>
            <a:lumOff val="40000"/>
          </a:schemeClr>
        </a:solidFill>
      </dgm:spPr>
      <dgm:t>
        <a:bodyPr anchor="ctr"/>
        <a:lstStyle/>
        <a:p>
          <a:r>
            <a:rPr lang="en-US" sz="1000" kern="1200" dirty="0">
              <a:solidFill>
                <a:schemeClr val="tx1"/>
              </a:solidFill>
              <a:latin typeface="Verdana" panose="020B0604030504040204" pitchFamily="34" charset="0"/>
              <a:ea typeface="Verdana" panose="020B0604030504040204" pitchFamily="34" charset="0"/>
              <a:cs typeface="Verdana" panose="020B0604030504040204" pitchFamily="34" charset="0"/>
            </a:rPr>
            <a:t>Energy efficient technologies </a:t>
          </a:r>
          <a:r>
            <a:rPr lang="en-US" sz="1000" kern="1200" dirty="0" err="1">
              <a:solidFill>
                <a:schemeClr val="tx1"/>
              </a:solidFill>
              <a:latin typeface="Verdana" panose="020B0604030504040204" pitchFamily="34" charset="0"/>
              <a:ea typeface="Verdana" panose="020B0604030504040204" pitchFamily="34" charset="0"/>
              <a:cs typeface="Verdana" panose="020B0604030504040204" pitchFamily="34" charset="0"/>
            </a:rPr>
            <a:t>eg</a:t>
          </a:r>
          <a:r>
            <a:rPr lang="en-US" sz="1000" kern="1200" dirty="0">
              <a:solidFill>
                <a:schemeClr val="tx1"/>
              </a:solidFill>
              <a:latin typeface="Verdana" panose="020B0604030504040204" pitchFamily="34" charset="0"/>
              <a:ea typeface="Verdana" panose="020B0604030504040204" pitchFamily="34" charset="0"/>
              <a:cs typeface="Verdana" panose="020B0604030504040204" pitchFamily="34" charset="0"/>
            </a:rPr>
            <a:t> </a:t>
          </a:r>
          <a:r>
            <a:rPr lang="en-US" sz="1000" kern="1200" dirty="0">
              <a:solidFill>
                <a:prstClr val="black"/>
              </a:solidFill>
              <a:latin typeface="Verdana" panose="020B0604030504040204" pitchFamily="34" charset="0"/>
              <a:ea typeface="Verdana" panose="020B0604030504040204" pitchFamily="34" charset="0"/>
              <a:cs typeface="Verdana" panose="020B0604030504040204" pitchFamily="34" charset="0"/>
            </a:rPr>
            <a:t>(</a:t>
          </a:r>
          <a:r>
            <a:rPr lang="en-IN" sz="1000" kern="1200" dirty="0">
              <a:solidFill>
                <a:prstClr val="black"/>
              </a:solidFill>
              <a:latin typeface="Verdana" panose="020B0604030504040204" pitchFamily="34" charset="0"/>
              <a:ea typeface="Verdana" panose="020B0604030504040204" pitchFamily="34" charset="0"/>
              <a:cs typeface="Verdana" panose="020B0604030504040204" pitchFamily="34" charset="0"/>
            </a:rPr>
            <a:t>Wind turbine blade &amp; </a:t>
          </a:r>
          <a:r>
            <a:rPr lang="en-US" sz="1000" kern="1200" dirty="0">
              <a:solidFill>
                <a:prstClr val="black"/>
              </a:solidFill>
              <a:latin typeface="Verdana" panose="020B0604030504040204" pitchFamily="34" charset="0"/>
              <a:ea typeface="Verdana" panose="020B0604030504040204" pitchFamily="34" charset="0"/>
              <a:cs typeface="Verdana" panose="020B0604030504040204" pitchFamily="34" charset="0"/>
            </a:rPr>
            <a:t>transportation industry to increase the fuel efficiency via </a:t>
          </a:r>
          <a:r>
            <a:rPr lang="en-IN" sz="1000" kern="1200" dirty="0">
              <a:solidFill>
                <a:prstClr val="black"/>
              </a:solidFill>
              <a:latin typeface="Verdana" panose="020B0604030504040204" pitchFamily="34" charset="0"/>
              <a:ea typeface="Verdana" panose="020B0604030504040204" pitchFamily="34" charset="0"/>
              <a:cs typeface="Verdana" panose="020B0604030504040204" pitchFamily="34" charset="0"/>
            </a:rPr>
            <a:t>revolutionary advancements in weight</a:t>
          </a:r>
          <a:r>
            <a:rPr lang="en-US" sz="1000" kern="1200" dirty="0">
              <a:solidFill>
                <a:prstClr val="black"/>
              </a:solidFill>
              <a:latin typeface="Verdana" panose="020B0604030504040204" pitchFamily="34" charset="0"/>
              <a:ea typeface="Verdana" panose="020B0604030504040204" pitchFamily="34" charset="0"/>
              <a:cs typeface="Verdana" panose="020B0604030504040204" pitchFamily="34" charset="0"/>
            </a:rPr>
            <a:t>)</a:t>
          </a:r>
        </a:p>
      </dgm:t>
    </dgm:pt>
    <dgm:pt modelId="{4F932F3A-2819-4C0E-8604-66860B66D76D}" type="parTrans" cxnId="{23F0C8EC-8D81-4C2B-8017-5D6006421EBA}">
      <dgm:prSet/>
      <dgm:spPr/>
      <dgm:t>
        <a:bodyPr/>
        <a:lstStyle/>
        <a:p>
          <a:endParaRPr lang="en-US"/>
        </a:p>
      </dgm:t>
    </dgm:pt>
    <dgm:pt modelId="{147CDB14-C9F1-494E-AE82-7DD5C10557B0}" type="sibTrans" cxnId="{23F0C8EC-8D81-4C2B-8017-5D6006421EBA}">
      <dgm:prSet/>
      <dgm:spPr/>
      <dgm:t>
        <a:bodyPr/>
        <a:lstStyle/>
        <a:p>
          <a:endParaRPr lang="en-US"/>
        </a:p>
      </dgm:t>
    </dgm:pt>
    <dgm:pt modelId="{93939CEF-4ED7-458D-A90F-AC117481D010}">
      <dgm:prSet custT="1"/>
      <dgm:spPr>
        <a:solidFill>
          <a:schemeClr val="accent2">
            <a:lumMod val="60000"/>
            <a:lumOff val="40000"/>
          </a:schemeClr>
        </a:solidFill>
      </dgm:spPr>
      <dgm:t>
        <a:bodyPr anchor="ctr"/>
        <a:lstStyle/>
        <a:p>
          <a:pPr>
            <a:buFont typeface="Arial" panose="020B0604020202020204" pitchFamily="34" charset="0"/>
            <a:buChar char="•"/>
          </a:pPr>
          <a:r>
            <a:rPr lang="en-IN" sz="1000" kern="1200" dirty="0">
              <a:solidFill>
                <a:prstClr val="black"/>
              </a:solidFill>
              <a:latin typeface="Verdana" panose="020B0604030504040204" pitchFamily="34" charset="0"/>
              <a:ea typeface="Verdana" panose="020B0604030504040204" pitchFamily="34" charset="0"/>
              <a:cs typeface="Verdana" panose="020B0604030504040204" pitchFamily="34" charset="0"/>
            </a:rPr>
            <a:t>adhesive and moisture-resistant properties (as coatings and as waterproofing in many industries, including home construction.)</a:t>
          </a:r>
          <a:endParaRPr lang="en-US" sz="1000" kern="1200" dirty="0">
            <a:solidFill>
              <a:prstClr val="black"/>
            </a:solidFill>
            <a:latin typeface="Verdana" panose="020B0604030504040204" pitchFamily="34" charset="0"/>
            <a:ea typeface="Verdana" panose="020B0604030504040204" pitchFamily="34" charset="0"/>
            <a:cs typeface="Verdana" panose="020B0604030504040204" pitchFamily="34" charset="0"/>
          </a:endParaRPr>
        </a:p>
      </dgm:t>
    </dgm:pt>
    <dgm:pt modelId="{F54C30D0-6F74-4A9E-8D34-87A4E3C02034}" type="parTrans" cxnId="{3420B940-CEBB-4317-939A-DE788A1697C1}">
      <dgm:prSet/>
      <dgm:spPr/>
      <dgm:t>
        <a:bodyPr/>
        <a:lstStyle/>
        <a:p>
          <a:endParaRPr lang="en-US"/>
        </a:p>
      </dgm:t>
    </dgm:pt>
    <dgm:pt modelId="{65EEF7CE-AAB5-476F-BA88-93EE654EF36F}" type="sibTrans" cxnId="{3420B940-CEBB-4317-939A-DE788A1697C1}">
      <dgm:prSet/>
      <dgm:spPr/>
      <dgm:t>
        <a:bodyPr/>
        <a:lstStyle/>
        <a:p>
          <a:endParaRPr lang="en-US"/>
        </a:p>
      </dgm:t>
    </dgm:pt>
    <dgm:pt modelId="{0DA6CB18-BBB3-4619-B703-3FBEFA65F6FB}">
      <dgm:prSet custT="1"/>
      <dgm:spPr>
        <a:solidFill>
          <a:srgbClr val="0070C0"/>
        </a:solidFill>
      </dgm:spPr>
      <dgm:t>
        <a:bodyPr/>
        <a:lstStyle/>
        <a:p>
          <a:endParaRPr lang="en-US" sz="1000" b="1" dirty="0">
            <a:solidFill>
              <a:prstClr val="white"/>
            </a:solidFill>
            <a:latin typeface="Verdana" panose="020B0604030504040204" pitchFamily="34" charset="0"/>
            <a:ea typeface="Verdana" panose="020B0604030504040204" pitchFamily="34" charset="0"/>
            <a:cs typeface="Verdana" panose="020B0604030504040204" pitchFamily="34" charset="0"/>
          </a:endParaRPr>
        </a:p>
      </dgm:t>
    </dgm:pt>
    <dgm:pt modelId="{AD1FBE80-D6FF-49DA-A804-6CACF4259452}" type="parTrans" cxnId="{24D49BA5-EB74-404E-8C37-DA37409BB387}">
      <dgm:prSet/>
      <dgm:spPr/>
      <dgm:t>
        <a:bodyPr/>
        <a:lstStyle/>
        <a:p>
          <a:endParaRPr lang="en-US"/>
        </a:p>
      </dgm:t>
    </dgm:pt>
    <dgm:pt modelId="{6E7BEC1C-D102-4A2B-AC4D-718ED51DE5EB}" type="sibTrans" cxnId="{24D49BA5-EB74-404E-8C37-DA37409BB387}">
      <dgm:prSet/>
      <dgm:spPr/>
      <dgm:t>
        <a:bodyPr/>
        <a:lstStyle/>
        <a:p>
          <a:endParaRPr lang="en-US"/>
        </a:p>
      </dgm:t>
    </dgm:pt>
    <dgm:pt modelId="{8AEF0D4A-FEFA-4722-9CD7-23675E1455A4}">
      <dgm:prSet custT="1"/>
      <dgm:spPr>
        <a:solidFill>
          <a:schemeClr val="accent2">
            <a:lumMod val="60000"/>
            <a:lumOff val="40000"/>
          </a:schemeClr>
        </a:solidFill>
      </dgm:spPr>
      <dgm:t>
        <a:bodyPr anchor="ctr"/>
        <a:lstStyle/>
        <a:p>
          <a:r>
            <a:rPr lang="en-US" sz="1000" dirty="0">
              <a:solidFill>
                <a:schemeClr val="tx1"/>
              </a:solidFill>
              <a:latin typeface="Verdana" panose="020B0604030504040204" pitchFamily="34" charset="0"/>
              <a:ea typeface="Verdana" panose="020B0604030504040204" pitchFamily="34" charset="0"/>
              <a:cs typeface="Verdana" panose="020B0604030504040204" pitchFamily="34" charset="0"/>
            </a:rPr>
            <a:t>Increase usage in Electrical, Electronic &amp; IT industries (e.g. electrical insulators, Internal printed  circuit board, LED’s, solar panel &amp; many other devices)</a:t>
          </a:r>
        </a:p>
      </dgm:t>
    </dgm:pt>
    <dgm:pt modelId="{3F8D1CB0-B656-4DA9-9073-2169026BAEAD}" type="parTrans" cxnId="{365451EE-2FA0-4CA6-B7C7-96B474CBA6ED}">
      <dgm:prSet/>
      <dgm:spPr/>
      <dgm:t>
        <a:bodyPr/>
        <a:lstStyle/>
        <a:p>
          <a:endParaRPr lang="en-US"/>
        </a:p>
      </dgm:t>
    </dgm:pt>
    <dgm:pt modelId="{92F2BA17-27E3-4488-959E-EAE3E142082A}" type="sibTrans" cxnId="{365451EE-2FA0-4CA6-B7C7-96B474CBA6ED}">
      <dgm:prSet/>
      <dgm:spPr/>
      <dgm:t>
        <a:bodyPr/>
        <a:lstStyle/>
        <a:p>
          <a:endParaRPr lang="en-US"/>
        </a:p>
      </dgm:t>
    </dgm:pt>
    <dgm:pt modelId="{44C5E5C9-6CFD-47A4-9AD2-758F49D17CEC}">
      <dgm:prSet phldrT="[Text]" custT="1"/>
      <dgm:spPr>
        <a:solidFill>
          <a:srgbClr val="0070C0"/>
        </a:solidFill>
      </dgm:spPr>
      <dgm:t>
        <a:bodyPr/>
        <a:lstStyle/>
        <a:p>
          <a:pPr marL="0" lvl="0" indent="0" algn="ctr" defTabSz="444500">
            <a:lnSpc>
              <a:spcPct val="90000"/>
            </a:lnSpc>
            <a:spcBef>
              <a:spcPct val="0"/>
            </a:spcBef>
            <a:spcAft>
              <a:spcPct val="35000"/>
            </a:spcAft>
            <a:buNone/>
          </a:pPr>
          <a:endParaRPr lang="en-US" sz="1000" b="1" kern="1200" dirty="0">
            <a:solidFill>
              <a:prstClr val="white"/>
            </a:solidFill>
            <a:latin typeface="Verdana" panose="020B0604030504040204" pitchFamily="34" charset="0"/>
            <a:ea typeface="Verdana" panose="020B0604030504040204" pitchFamily="34" charset="0"/>
            <a:cs typeface="Verdana" panose="020B0604030504040204" pitchFamily="34" charset="0"/>
          </a:endParaRPr>
        </a:p>
      </dgm:t>
    </dgm:pt>
    <dgm:pt modelId="{90B22BD4-5CB1-4A42-976D-8BD08C961F17}" type="sibTrans" cxnId="{23259E63-4B9C-4D07-A0FC-DD8E8ED75DC1}">
      <dgm:prSet/>
      <dgm:spPr/>
      <dgm:t>
        <a:bodyPr/>
        <a:lstStyle/>
        <a:p>
          <a:endParaRPr lang="en-US"/>
        </a:p>
      </dgm:t>
    </dgm:pt>
    <dgm:pt modelId="{F6BEC63C-8259-4093-AFCC-A040C7660BFD}" type="parTrans" cxnId="{23259E63-4B9C-4D07-A0FC-DD8E8ED75DC1}">
      <dgm:prSet/>
      <dgm:spPr/>
      <dgm:t>
        <a:bodyPr/>
        <a:lstStyle/>
        <a:p>
          <a:endParaRPr lang="en-US"/>
        </a:p>
      </dgm:t>
    </dgm:pt>
    <dgm:pt modelId="{0AF23884-D85C-4069-BD61-A5B36A3F9C33}">
      <dgm:prSet custT="1"/>
      <dgm:spPr>
        <a:solidFill>
          <a:srgbClr val="0070C0"/>
        </a:solidFill>
      </dgm:spPr>
      <dgm:t>
        <a:bodyPr/>
        <a:lstStyle/>
        <a:p>
          <a:pPr marL="0" lvl="0" indent="0" algn="ctr" defTabSz="444500">
            <a:lnSpc>
              <a:spcPct val="90000"/>
            </a:lnSpc>
            <a:spcBef>
              <a:spcPct val="0"/>
            </a:spcBef>
            <a:spcAft>
              <a:spcPct val="35000"/>
            </a:spcAft>
            <a:buNone/>
          </a:pPr>
          <a:endParaRPr lang="en-US" sz="1000" b="1" kern="1200" dirty="0">
            <a:solidFill>
              <a:prstClr val="white"/>
            </a:solidFill>
            <a:latin typeface="Verdana" panose="020B0604030504040204" pitchFamily="34" charset="0"/>
            <a:ea typeface="Verdana" panose="020B0604030504040204" pitchFamily="34" charset="0"/>
            <a:cs typeface="Verdana" panose="020B0604030504040204" pitchFamily="34" charset="0"/>
          </a:endParaRPr>
        </a:p>
      </dgm:t>
    </dgm:pt>
    <dgm:pt modelId="{0943B4A0-A08C-4BC8-B046-6B033181E5B6}" type="sibTrans" cxnId="{3DF8855D-BAFE-4A3E-B93A-79FBD6147E4B}">
      <dgm:prSet/>
      <dgm:spPr/>
      <dgm:t>
        <a:bodyPr/>
        <a:lstStyle/>
        <a:p>
          <a:endParaRPr lang="en-US"/>
        </a:p>
      </dgm:t>
    </dgm:pt>
    <dgm:pt modelId="{696FBC05-79B9-420B-AE47-3D88362ADBD1}" type="parTrans" cxnId="{3DF8855D-BAFE-4A3E-B93A-79FBD6147E4B}">
      <dgm:prSet/>
      <dgm:spPr/>
      <dgm:t>
        <a:bodyPr/>
        <a:lstStyle/>
        <a:p>
          <a:endParaRPr lang="en-US"/>
        </a:p>
      </dgm:t>
    </dgm:pt>
    <dgm:pt modelId="{DE0B7A3F-37F9-45CB-86C6-AD57F520A2C5}" type="pres">
      <dgm:prSet presAssocID="{43C559FE-11D7-474B-A611-15BF98818A89}" presName="Name0" presStyleCnt="0">
        <dgm:presLayoutVars>
          <dgm:dir/>
          <dgm:animLvl val="lvl"/>
          <dgm:resizeHandles/>
        </dgm:presLayoutVars>
      </dgm:prSet>
      <dgm:spPr/>
    </dgm:pt>
    <dgm:pt modelId="{4EC94184-FDC8-4E75-AFE9-804B3DB8F92E}" type="pres">
      <dgm:prSet presAssocID="{FEE8669D-B334-4FBE-A24F-468EEE831C7B}" presName="linNode" presStyleCnt="0"/>
      <dgm:spPr/>
    </dgm:pt>
    <dgm:pt modelId="{83109671-200C-4E67-BD6D-94DAEEF59A5D}" type="pres">
      <dgm:prSet presAssocID="{FEE8669D-B334-4FBE-A24F-468EEE831C7B}" presName="parentShp" presStyleLbl="node1" presStyleIdx="0" presStyleCnt="5" custScaleX="63697" custLinFactNeighborX="-1618" custLinFactNeighborY="-2127">
        <dgm:presLayoutVars>
          <dgm:bulletEnabled val="1"/>
        </dgm:presLayoutVars>
      </dgm:prSet>
      <dgm:spPr/>
    </dgm:pt>
    <dgm:pt modelId="{927AA63F-C0B5-4184-A109-DF02DBBF0BFC}" type="pres">
      <dgm:prSet presAssocID="{FEE8669D-B334-4FBE-A24F-468EEE831C7B}" presName="childShp" presStyleLbl="bgAccFollowNode1" presStyleIdx="0" presStyleCnt="5" custScaleX="119166">
        <dgm:presLayoutVars>
          <dgm:bulletEnabled val="1"/>
        </dgm:presLayoutVars>
      </dgm:prSet>
      <dgm:spPr/>
    </dgm:pt>
    <dgm:pt modelId="{E8749E66-C09F-484C-AC3D-DE0092C9DAAE}" type="pres">
      <dgm:prSet presAssocID="{0A7058B8-255C-4BEE-890B-8E9101C46C31}" presName="spacing" presStyleCnt="0"/>
      <dgm:spPr/>
    </dgm:pt>
    <dgm:pt modelId="{456792ED-E45F-4A08-81B1-887E82087397}" type="pres">
      <dgm:prSet presAssocID="{44C5E5C9-6CFD-47A4-9AD2-758F49D17CEC}" presName="linNode" presStyleCnt="0"/>
      <dgm:spPr/>
    </dgm:pt>
    <dgm:pt modelId="{AA579313-1856-42AF-8253-A7D5F763E49B}" type="pres">
      <dgm:prSet presAssocID="{44C5E5C9-6CFD-47A4-9AD2-758F49D17CEC}" presName="parentShp" presStyleLbl="node1" presStyleIdx="1" presStyleCnt="5" custScaleX="63613">
        <dgm:presLayoutVars>
          <dgm:bulletEnabled val="1"/>
        </dgm:presLayoutVars>
      </dgm:prSet>
      <dgm:spPr/>
    </dgm:pt>
    <dgm:pt modelId="{00964687-3E0A-4E95-B86B-AA3349428246}" type="pres">
      <dgm:prSet presAssocID="{44C5E5C9-6CFD-47A4-9AD2-758F49D17CEC}" presName="childShp" presStyleLbl="bgAccFollowNode1" presStyleIdx="1" presStyleCnt="5" custScaleX="124012">
        <dgm:presLayoutVars>
          <dgm:bulletEnabled val="1"/>
        </dgm:presLayoutVars>
      </dgm:prSet>
      <dgm:spPr/>
    </dgm:pt>
    <dgm:pt modelId="{639771DA-1656-4EA0-83F7-33773A053330}" type="pres">
      <dgm:prSet presAssocID="{90B22BD4-5CB1-4A42-976D-8BD08C961F17}" presName="spacing" presStyleCnt="0"/>
      <dgm:spPr/>
    </dgm:pt>
    <dgm:pt modelId="{CD281B93-3710-48CA-BEFD-3542D22431E5}" type="pres">
      <dgm:prSet presAssocID="{11C7DCDE-A4C5-41BB-A247-138693D373FC}" presName="linNode" presStyleCnt="0"/>
      <dgm:spPr/>
    </dgm:pt>
    <dgm:pt modelId="{AF15C0AE-D44C-4862-86C4-2895C4AF492B}" type="pres">
      <dgm:prSet presAssocID="{11C7DCDE-A4C5-41BB-A247-138693D373FC}" presName="parentShp" presStyleLbl="node1" presStyleIdx="2" presStyleCnt="5" custScaleX="68302">
        <dgm:presLayoutVars>
          <dgm:bulletEnabled val="1"/>
        </dgm:presLayoutVars>
      </dgm:prSet>
      <dgm:spPr/>
    </dgm:pt>
    <dgm:pt modelId="{F8981B89-4878-4B82-849C-58DEC9AE23BB}" type="pres">
      <dgm:prSet presAssocID="{11C7DCDE-A4C5-41BB-A247-138693D373FC}" presName="childShp" presStyleLbl="bgAccFollowNode1" presStyleIdx="2" presStyleCnt="5" custScaleX="132288">
        <dgm:presLayoutVars>
          <dgm:bulletEnabled val="1"/>
        </dgm:presLayoutVars>
      </dgm:prSet>
      <dgm:spPr/>
    </dgm:pt>
    <dgm:pt modelId="{66C2CC82-2402-4C28-A539-48ADE633AE83}" type="pres">
      <dgm:prSet presAssocID="{6E7466BC-D365-4E48-9469-655361D8437C}" presName="spacing" presStyleCnt="0"/>
      <dgm:spPr/>
    </dgm:pt>
    <dgm:pt modelId="{C277AD8B-57CC-479B-A5DD-F7A628C474DF}" type="pres">
      <dgm:prSet presAssocID="{0AF23884-D85C-4069-BD61-A5B36A3F9C33}" presName="linNode" presStyleCnt="0"/>
      <dgm:spPr/>
    </dgm:pt>
    <dgm:pt modelId="{22AE17B4-12AC-45C8-9666-5C75B8C9E78A}" type="pres">
      <dgm:prSet presAssocID="{0AF23884-D85C-4069-BD61-A5B36A3F9C33}" presName="parentShp" presStyleLbl="node1" presStyleIdx="3" presStyleCnt="5" custScaleX="68173" custLinFactNeighborX="1751" custLinFactNeighborY="-3006">
        <dgm:presLayoutVars>
          <dgm:bulletEnabled val="1"/>
        </dgm:presLayoutVars>
      </dgm:prSet>
      <dgm:spPr/>
    </dgm:pt>
    <dgm:pt modelId="{0AFE55A0-7DA4-42DE-85A1-777DDB7E903A}" type="pres">
      <dgm:prSet presAssocID="{0AF23884-D85C-4069-BD61-A5B36A3F9C33}" presName="childShp" presStyleLbl="bgAccFollowNode1" presStyleIdx="3" presStyleCnt="5" custScaleX="132374" custLinFactNeighborX="1108" custLinFactNeighborY="-3006">
        <dgm:presLayoutVars>
          <dgm:bulletEnabled val="1"/>
        </dgm:presLayoutVars>
      </dgm:prSet>
      <dgm:spPr/>
    </dgm:pt>
    <dgm:pt modelId="{9EDB7648-9888-4A2A-A2AB-6D80AFDC85FA}" type="pres">
      <dgm:prSet presAssocID="{0943B4A0-A08C-4BC8-B046-6B033181E5B6}" presName="spacing" presStyleCnt="0"/>
      <dgm:spPr/>
    </dgm:pt>
    <dgm:pt modelId="{04795798-6DF0-4A4A-8883-CAFA7803FE62}" type="pres">
      <dgm:prSet presAssocID="{0DA6CB18-BBB3-4619-B703-3FBEFA65F6FB}" presName="linNode" presStyleCnt="0"/>
      <dgm:spPr/>
    </dgm:pt>
    <dgm:pt modelId="{CD031F7A-3355-4F55-9CEB-BCB785A03AA1}" type="pres">
      <dgm:prSet presAssocID="{0DA6CB18-BBB3-4619-B703-3FBEFA65F6FB}" presName="parentShp" presStyleLbl="node1" presStyleIdx="4" presStyleCnt="5" custScaleX="83085">
        <dgm:presLayoutVars>
          <dgm:bulletEnabled val="1"/>
        </dgm:presLayoutVars>
      </dgm:prSet>
      <dgm:spPr/>
    </dgm:pt>
    <dgm:pt modelId="{8DF282AF-E053-4AD2-BD32-AD9CD1AE0055}" type="pres">
      <dgm:prSet presAssocID="{0DA6CB18-BBB3-4619-B703-3FBEFA65F6FB}" presName="childShp" presStyleLbl="bgAccFollowNode1" presStyleIdx="4" presStyleCnt="5" custScaleX="158468" custLinFactNeighborX="-7131" custLinFactNeighborY="208">
        <dgm:presLayoutVars>
          <dgm:bulletEnabled val="1"/>
        </dgm:presLayoutVars>
      </dgm:prSet>
      <dgm:spPr/>
    </dgm:pt>
  </dgm:ptLst>
  <dgm:cxnLst>
    <dgm:cxn modelId="{3377E905-7548-488E-B6A4-7B0CD54B3ACE}" srcId="{FEE8669D-B334-4FBE-A24F-468EEE831C7B}" destId="{9005A6A9-443C-4319-9182-514CD00076BD}" srcOrd="0" destOrd="0" parTransId="{CF479C74-E4FE-4062-B9B8-2A3E5A9DFC41}" sibTransId="{BFFB3795-D8BD-4FC7-93FA-2CC15E483141}"/>
    <dgm:cxn modelId="{3469B71D-E9D2-47F4-B37A-D939E9E09A1D}" type="presOf" srcId="{8AEF0D4A-FEFA-4722-9CD7-23675E1455A4}" destId="{8DF282AF-E053-4AD2-BD32-AD9CD1AE0055}" srcOrd="0" destOrd="0" presId="urn:microsoft.com/office/officeart/2005/8/layout/vList6"/>
    <dgm:cxn modelId="{A28EB03F-5E5C-4F58-A752-0BE49003AA83}" srcId="{43C559FE-11D7-474B-A611-15BF98818A89}" destId="{11C7DCDE-A4C5-41BB-A247-138693D373FC}" srcOrd="2" destOrd="0" parTransId="{3E4A6188-34A0-4C55-94DE-9BC3E52D5996}" sibTransId="{6E7466BC-D365-4E48-9469-655361D8437C}"/>
    <dgm:cxn modelId="{3420B940-CEBB-4317-939A-DE788A1697C1}" srcId="{0AF23884-D85C-4069-BD61-A5B36A3F9C33}" destId="{93939CEF-4ED7-458D-A90F-AC117481D010}" srcOrd="0" destOrd="0" parTransId="{F54C30D0-6F74-4A9E-8D34-87A4E3C02034}" sibTransId="{65EEF7CE-AAB5-476F-BA88-93EE654EF36F}"/>
    <dgm:cxn modelId="{3DF8855D-BAFE-4A3E-B93A-79FBD6147E4B}" srcId="{43C559FE-11D7-474B-A611-15BF98818A89}" destId="{0AF23884-D85C-4069-BD61-A5B36A3F9C33}" srcOrd="3" destOrd="0" parTransId="{696FBC05-79B9-420B-AE47-3D88362ADBD1}" sibTransId="{0943B4A0-A08C-4BC8-B046-6B033181E5B6}"/>
    <dgm:cxn modelId="{93F1B642-2A10-4C4F-AB3B-204482BCBA3A}" type="presOf" srcId="{11C7DCDE-A4C5-41BB-A247-138693D373FC}" destId="{AF15C0AE-D44C-4862-86C4-2895C4AF492B}" srcOrd="0" destOrd="0" presId="urn:microsoft.com/office/officeart/2005/8/layout/vList6"/>
    <dgm:cxn modelId="{39DA2B63-DEFF-4A83-8676-89B881F79E51}" type="presOf" srcId="{43C559FE-11D7-474B-A611-15BF98818A89}" destId="{DE0B7A3F-37F9-45CB-86C6-AD57F520A2C5}" srcOrd="0" destOrd="0" presId="urn:microsoft.com/office/officeart/2005/8/layout/vList6"/>
    <dgm:cxn modelId="{23259E63-4B9C-4D07-A0FC-DD8E8ED75DC1}" srcId="{43C559FE-11D7-474B-A611-15BF98818A89}" destId="{44C5E5C9-6CFD-47A4-9AD2-758F49D17CEC}" srcOrd="1" destOrd="0" parTransId="{F6BEC63C-8259-4093-AFCC-A040C7660BFD}" sibTransId="{90B22BD4-5CB1-4A42-976D-8BD08C961F17}"/>
    <dgm:cxn modelId="{448A7C51-2D68-4598-982C-2B01782F58B2}" type="presOf" srcId="{93939CEF-4ED7-458D-A90F-AC117481D010}" destId="{0AFE55A0-7DA4-42DE-85A1-777DDB7E903A}" srcOrd="0" destOrd="0" presId="urn:microsoft.com/office/officeart/2005/8/layout/vList6"/>
    <dgm:cxn modelId="{1140CB51-485E-4346-8001-2D3161A0C614}" type="presOf" srcId="{3A40EE7C-D1F2-4863-9C52-DC6C95D44F65}" destId="{00964687-3E0A-4E95-B86B-AA3349428246}" srcOrd="0" destOrd="0" presId="urn:microsoft.com/office/officeart/2005/8/layout/vList6"/>
    <dgm:cxn modelId="{06E82A59-4CE6-47C5-9188-5AB871D705D1}" type="presOf" srcId="{FEE8669D-B334-4FBE-A24F-468EEE831C7B}" destId="{83109671-200C-4E67-BD6D-94DAEEF59A5D}" srcOrd="0" destOrd="0" presId="urn:microsoft.com/office/officeart/2005/8/layout/vList6"/>
    <dgm:cxn modelId="{CF87AD9E-4AA6-43BC-96F2-E32EA7654559}" type="presOf" srcId="{AEC3993D-E2C2-4AB3-B458-1E6794F2A7D8}" destId="{F8981B89-4878-4B82-849C-58DEC9AE23BB}" srcOrd="0" destOrd="0" presId="urn:microsoft.com/office/officeart/2005/8/layout/vList6"/>
    <dgm:cxn modelId="{24D49BA5-EB74-404E-8C37-DA37409BB387}" srcId="{43C559FE-11D7-474B-A611-15BF98818A89}" destId="{0DA6CB18-BBB3-4619-B703-3FBEFA65F6FB}" srcOrd="4" destOrd="0" parTransId="{AD1FBE80-D6FF-49DA-A804-6CACF4259452}" sibTransId="{6E7BEC1C-D102-4A2B-AC4D-718ED51DE5EB}"/>
    <dgm:cxn modelId="{704B47AA-C009-4157-8E64-AF769749FD9D}" type="presOf" srcId="{9005A6A9-443C-4319-9182-514CD00076BD}" destId="{927AA63F-C0B5-4184-A109-DF02DBBF0BFC}" srcOrd="0" destOrd="0" presId="urn:microsoft.com/office/officeart/2005/8/layout/vList6"/>
    <dgm:cxn modelId="{7B39C9AA-D4CB-48E0-8151-37C4BF676CE5}" srcId="{43C559FE-11D7-474B-A611-15BF98818A89}" destId="{FEE8669D-B334-4FBE-A24F-468EEE831C7B}" srcOrd="0" destOrd="0" parTransId="{561BEB6E-3A0E-4E13-9DA4-64C855564646}" sibTransId="{0A7058B8-255C-4BEE-890B-8E9101C46C31}"/>
    <dgm:cxn modelId="{D7769CB8-D7CD-4CAB-87E1-07575B9AABBB}" type="presOf" srcId="{44C5E5C9-6CFD-47A4-9AD2-758F49D17CEC}" destId="{AA579313-1856-42AF-8253-A7D5F763E49B}" srcOrd="0" destOrd="0" presId="urn:microsoft.com/office/officeart/2005/8/layout/vList6"/>
    <dgm:cxn modelId="{0AF505C1-8709-4DE9-877F-14805D781A34}" type="presOf" srcId="{0AF23884-D85C-4069-BD61-A5B36A3F9C33}" destId="{22AE17B4-12AC-45C8-9666-5C75B8C9E78A}" srcOrd="0" destOrd="0" presId="urn:microsoft.com/office/officeart/2005/8/layout/vList6"/>
    <dgm:cxn modelId="{139A16CF-FA77-4189-96BB-8D88DA688ABB}" srcId="{44C5E5C9-6CFD-47A4-9AD2-758F49D17CEC}" destId="{3A40EE7C-D1F2-4863-9C52-DC6C95D44F65}" srcOrd="0" destOrd="0" parTransId="{153502DF-EC94-4732-B81A-D5168E69D0A9}" sibTransId="{E698A1C7-A460-4BD3-B506-679396D526EE}"/>
    <dgm:cxn modelId="{C8EA01EB-13BB-438B-A539-2BDEFEB477D2}" type="presOf" srcId="{0DA6CB18-BBB3-4619-B703-3FBEFA65F6FB}" destId="{CD031F7A-3355-4F55-9CEB-BCB785A03AA1}" srcOrd="0" destOrd="0" presId="urn:microsoft.com/office/officeart/2005/8/layout/vList6"/>
    <dgm:cxn modelId="{23F0C8EC-8D81-4C2B-8017-5D6006421EBA}" srcId="{11C7DCDE-A4C5-41BB-A247-138693D373FC}" destId="{AEC3993D-E2C2-4AB3-B458-1E6794F2A7D8}" srcOrd="0" destOrd="0" parTransId="{4F932F3A-2819-4C0E-8604-66860B66D76D}" sibTransId="{147CDB14-C9F1-494E-AE82-7DD5C10557B0}"/>
    <dgm:cxn modelId="{365451EE-2FA0-4CA6-B7C7-96B474CBA6ED}" srcId="{0DA6CB18-BBB3-4619-B703-3FBEFA65F6FB}" destId="{8AEF0D4A-FEFA-4722-9CD7-23675E1455A4}" srcOrd="0" destOrd="0" parTransId="{3F8D1CB0-B656-4DA9-9073-2169026BAEAD}" sibTransId="{92F2BA17-27E3-4488-959E-EAE3E142082A}"/>
    <dgm:cxn modelId="{46668995-1251-4B74-A4FF-A22A8A442CBF}" type="presParOf" srcId="{DE0B7A3F-37F9-45CB-86C6-AD57F520A2C5}" destId="{4EC94184-FDC8-4E75-AFE9-804B3DB8F92E}" srcOrd="0" destOrd="0" presId="urn:microsoft.com/office/officeart/2005/8/layout/vList6"/>
    <dgm:cxn modelId="{5DC8D67E-4BE4-4CAE-927D-033A475D3805}" type="presParOf" srcId="{4EC94184-FDC8-4E75-AFE9-804B3DB8F92E}" destId="{83109671-200C-4E67-BD6D-94DAEEF59A5D}" srcOrd="0" destOrd="0" presId="urn:microsoft.com/office/officeart/2005/8/layout/vList6"/>
    <dgm:cxn modelId="{4A7588ED-A7BA-452D-96BF-2FAB356E469C}" type="presParOf" srcId="{4EC94184-FDC8-4E75-AFE9-804B3DB8F92E}" destId="{927AA63F-C0B5-4184-A109-DF02DBBF0BFC}" srcOrd="1" destOrd="0" presId="urn:microsoft.com/office/officeart/2005/8/layout/vList6"/>
    <dgm:cxn modelId="{BE494CDD-0F37-436C-8A68-564578D53D61}" type="presParOf" srcId="{DE0B7A3F-37F9-45CB-86C6-AD57F520A2C5}" destId="{E8749E66-C09F-484C-AC3D-DE0092C9DAAE}" srcOrd="1" destOrd="0" presId="urn:microsoft.com/office/officeart/2005/8/layout/vList6"/>
    <dgm:cxn modelId="{B836292F-C7B0-439C-9438-E4BC825E1935}" type="presParOf" srcId="{DE0B7A3F-37F9-45CB-86C6-AD57F520A2C5}" destId="{456792ED-E45F-4A08-81B1-887E82087397}" srcOrd="2" destOrd="0" presId="urn:microsoft.com/office/officeart/2005/8/layout/vList6"/>
    <dgm:cxn modelId="{B2901A4F-0897-4CE4-8D6B-3A226C287ECC}" type="presParOf" srcId="{456792ED-E45F-4A08-81B1-887E82087397}" destId="{AA579313-1856-42AF-8253-A7D5F763E49B}" srcOrd="0" destOrd="0" presId="urn:microsoft.com/office/officeart/2005/8/layout/vList6"/>
    <dgm:cxn modelId="{7755A9C0-4AF8-4576-9400-8CAC39425542}" type="presParOf" srcId="{456792ED-E45F-4A08-81B1-887E82087397}" destId="{00964687-3E0A-4E95-B86B-AA3349428246}" srcOrd="1" destOrd="0" presId="urn:microsoft.com/office/officeart/2005/8/layout/vList6"/>
    <dgm:cxn modelId="{D21BE629-2790-4180-9391-3E8B2C02D52E}" type="presParOf" srcId="{DE0B7A3F-37F9-45CB-86C6-AD57F520A2C5}" destId="{639771DA-1656-4EA0-83F7-33773A053330}" srcOrd="3" destOrd="0" presId="urn:microsoft.com/office/officeart/2005/8/layout/vList6"/>
    <dgm:cxn modelId="{73A1DDCB-4DA6-48B3-9156-D7C4D3CFF8CB}" type="presParOf" srcId="{DE0B7A3F-37F9-45CB-86C6-AD57F520A2C5}" destId="{CD281B93-3710-48CA-BEFD-3542D22431E5}" srcOrd="4" destOrd="0" presId="urn:microsoft.com/office/officeart/2005/8/layout/vList6"/>
    <dgm:cxn modelId="{9888F8F9-AC50-4601-B2F1-E6402E9ABFC4}" type="presParOf" srcId="{CD281B93-3710-48CA-BEFD-3542D22431E5}" destId="{AF15C0AE-D44C-4862-86C4-2895C4AF492B}" srcOrd="0" destOrd="0" presId="urn:microsoft.com/office/officeart/2005/8/layout/vList6"/>
    <dgm:cxn modelId="{0504D30B-F298-44CA-BB79-14CAE47C015B}" type="presParOf" srcId="{CD281B93-3710-48CA-BEFD-3542D22431E5}" destId="{F8981B89-4878-4B82-849C-58DEC9AE23BB}" srcOrd="1" destOrd="0" presId="urn:microsoft.com/office/officeart/2005/8/layout/vList6"/>
    <dgm:cxn modelId="{2CBC6021-7B0A-49AA-B11D-A30F9494E398}" type="presParOf" srcId="{DE0B7A3F-37F9-45CB-86C6-AD57F520A2C5}" destId="{66C2CC82-2402-4C28-A539-48ADE633AE83}" srcOrd="5" destOrd="0" presId="urn:microsoft.com/office/officeart/2005/8/layout/vList6"/>
    <dgm:cxn modelId="{84495CF5-774E-4645-B447-22BBC6EC85C5}" type="presParOf" srcId="{DE0B7A3F-37F9-45CB-86C6-AD57F520A2C5}" destId="{C277AD8B-57CC-479B-A5DD-F7A628C474DF}" srcOrd="6" destOrd="0" presId="urn:microsoft.com/office/officeart/2005/8/layout/vList6"/>
    <dgm:cxn modelId="{CECF504A-A0C6-44B7-929B-2FC86A67C322}" type="presParOf" srcId="{C277AD8B-57CC-479B-A5DD-F7A628C474DF}" destId="{22AE17B4-12AC-45C8-9666-5C75B8C9E78A}" srcOrd="0" destOrd="0" presId="urn:microsoft.com/office/officeart/2005/8/layout/vList6"/>
    <dgm:cxn modelId="{9CCD0A1B-9DD0-4B45-9498-4C8DEE60DAA4}" type="presParOf" srcId="{C277AD8B-57CC-479B-A5DD-F7A628C474DF}" destId="{0AFE55A0-7DA4-42DE-85A1-777DDB7E903A}" srcOrd="1" destOrd="0" presId="urn:microsoft.com/office/officeart/2005/8/layout/vList6"/>
    <dgm:cxn modelId="{184767A7-4744-489A-849F-71618A758076}" type="presParOf" srcId="{DE0B7A3F-37F9-45CB-86C6-AD57F520A2C5}" destId="{9EDB7648-9888-4A2A-A2AB-6D80AFDC85FA}" srcOrd="7" destOrd="0" presId="urn:microsoft.com/office/officeart/2005/8/layout/vList6"/>
    <dgm:cxn modelId="{C0B18C3A-D4D2-4E94-9996-3BE3E080D52D}" type="presParOf" srcId="{DE0B7A3F-37F9-45CB-86C6-AD57F520A2C5}" destId="{04795798-6DF0-4A4A-8883-CAFA7803FE62}" srcOrd="8" destOrd="0" presId="urn:microsoft.com/office/officeart/2005/8/layout/vList6"/>
    <dgm:cxn modelId="{CD4BAF69-6F7A-4DEC-9ECD-86915E807DDB}" type="presParOf" srcId="{04795798-6DF0-4A4A-8883-CAFA7803FE62}" destId="{CD031F7A-3355-4F55-9CEB-BCB785A03AA1}" srcOrd="0" destOrd="0" presId="urn:microsoft.com/office/officeart/2005/8/layout/vList6"/>
    <dgm:cxn modelId="{4C360AD1-7084-4FA8-AF49-BEFEBA4267AF}" type="presParOf" srcId="{04795798-6DF0-4A4A-8883-CAFA7803FE62}" destId="{8DF282AF-E053-4AD2-BD32-AD9CD1AE0055}" srcOrd="1" destOrd="0" presId="urn:microsoft.com/office/officeart/2005/8/layout/vList6"/>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7AA63F-C0B5-4184-A109-DF02DBBF0BFC}">
      <dsp:nvSpPr>
        <dsp:cNvPr id="0" name=""/>
        <dsp:cNvSpPr/>
      </dsp:nvSpPr>
      <dsp:spPr>
        <a:xfrm>
          <a:off x="1010576" y="1793"/>
          <a:ext cx="2677173" cy="971059"/>
        </a:xfrm>
        <a:prstGeom prst="rightArrow">
          <a:avLst>
            <a:gd name="adj1" fmla="val 75000"/>
            <a:gd name="adj2" fmla="val 50000"/>
          </a:avLst>
        </a:prstGeom>
        <a:solidFill>
          <a:schemeClr val="accent2">
            <a:lumMod val="60000"/>
            <a:lumOff val="40000"/>
            <a:alpha val="89804"/>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350" tIns="6350" rIns="6350" bIns="6350" numCol="1" spcCol="1270" anchor="ctr" anchorCtr="0">
          <a:noAutofit/>
        </a:bodyPr>
        <a:lstStyle/>
        <a:p>
          <a:pPr marL="57150" lvl="1" indent="-57150" algn="l" defTabSz="444500">
            <a:lnSpc>
              <a:spcPct val="90000"/>
            </a:lnSpc>
            <a:spcBef>
              <a:spcPct val="0"/>
            </a:spcBef>
            <a:spcAft>
              <a:spcPct val="15000"/>
            </a:spcAft>
            <a:buChar char="•"/>
          </a:pPr>
          <a:r>
            <a:rPr lang="en-IN" sz="1000" kern="1200" dirty="0">
              <a:solidFill>
                <a:prstClr val="black"/>
              </a:solidFill>
              <a:latin typeface="Verdana" panose="020B0604030504040204" pitchFamily="34" charset="0"/>
              <a:ea typeface="Verdana" panose="020B0604030504040204" pitchFamily="34" charset="0"/>
              <a:cs typeface="Verdana" panose="020B0604030504040204" pitchFamily="34" charset="0"/>
            </a:rPr>
            <a:t>increasing population &amp; </a:t>
          </a:r>
          <a:r>
            <a:rPr lang="en-US" sz="1000" kern="1200" dirty="0">
              <a:solidFill>
                <a:prstClr val="black"/>
              </a:solidFill>
              <a:latin typeface="Verdana" panose="020B0604030504040204" pitchFamily="34" charset="0"/>
              <a:ea typeface="Verdana" panose="020B0604030504040204" pitchFamily="34" charset="0"/>
              <a:cs typeface="Verdana" panose="020B0604030504040204" pitchFamily="34" charset="0"/>
            </a:rPr>
            <a:t> per </a:t>
          </a:r>
          <a:r>
            <a:rPr lang="en-US" sz="1000" kern="1200" dirty="0">
              <a:solidFill>
                <a:schemeClr val="tx1"/>
              </a:solidFill>
              <a:latin typeface="Verdana" panose="020B0604030504040204" pitchFamily="34" charset="0"/>
              <a:ea typeface="Verdana" panose="020B0604030504040204" pitchFamily="34" charset="0"/>
              <a:cs typeface="Verdana" panose="020B0604030504040204" pitchFamily="34" charset="0"/>
            </a:rPr>
            <a:t>capita income in developing countries like China &amp; India (</a:t>
          </a:r>
          <a:r>
            <a:rPr lang="en-US" sz="1000" kern="1200" dirty="0">
              <a:solidFill>
                <a:prstClr val="black"/>
              </a:solidFill>
              <a:latin typeface="Verdana" panose="020B0604030504040204" pitchFamily="34" charset="0"/>
              <a:ea typeface="Verdana" panose="020B0604030504040204" pitchFamily="34" charset="0"/>
              <a:cs typeface="Verdana" panose="020B0604030504040204" pitchFamily="34" charset="0"/>
            </a:rPr>
            <a:t>are boosting the automotive and aviation industry production</a:t>
          </a:r>
          <a:r>
            <a:rPr lang="en-US" sz="1000" kern="1200" dirty="0">
              <a:solidFill>
                <a:schemeClr val="tx1"/>
              </a:solidFill>
              <a:latin typeface="Verdana" panose="020B0604030504040204" pitchFamily="34" charset="0"/>
              <a:ea typeface="Verdana" panose="020B0604030504040204" pitchFamily="34" charset="0"/>
              <a:cs typeface="Verdana" panose="020B0604030504040204" pitchFamily="34" charset="0"/>
            </a:rPr>
            <a:t>)</a:t>
          </a:r>
        </a:p>
      </dsp:txBody>
      <dsp:txXfrm>
        <a:off x="1010576" y="123175"/>
        <a:ext cx="2313026" cy="728295"/>
      </dsp:txXfrm>
    </dsp:sp>
    <dsp:sp modelId="{83109671-200C-4E67-BD6D-94DAEEF59A5D}">
      <dsp:nvSpPr>
        <dsp:cNvPr id="0" name=""/>
        <dsp:cNvSpPr/>
      </dsp:nvSpPr>
      <dsp:spPr>
        <a:xfrm>
          <a:off x="20219" y="0"/>
          <a:ext cx="954007" cy="971059"/>
        </a:xfrm>
        <a:prstGeom prst="roundRect">
          <a:avLst/>
        </a:prstGeom>
        <a:solidFill>
          <a:srgbClr val="0070C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19050" rIns="38100" bIns="19050" numCol="1" spcCol="1270" anchor="ctr" anchorCtr="0">
          <a:noAutofit/>
        </a:bodyPr>
        <a:lstStyle/>
        <a:p>
          <a:pPr marL="0" lvl="0" indent="0" algn="ctr" defTabSz="444500">
            <a:lnSpc>
              <a:spcPct val="90000"/>
            </a:lnSpc>
            <a:spcBef>
              <a:spcPct val="0"/>
            </a:spcBef>
            <a:spcAft>
              <a:spcPct val="35000"/>
            </a:spcAft>
            <a:buNone/>
          </a:pPr>
          <a:endParaRPr lang="en-US" sz="1000" b="1"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dsp:txBody>
      <dsp:txXfrm>
        <a:off x="66790" y="46571"/>
        <a:ext cx="860865" cy="877917"/>
      </dsp:txXfrm>
    </dsp:sp>
    <dsp:sp modelId="{00964687-3E0A-4E95-B86B-AA3349428246}">
      <dsp:nvSpPr>
        <dsp:cNvPr id="0" name=""/>
        <dsp:cNvSpPr/>
      </dsp:nvSpPr>
      <dsp:spPr>
        <a:xfrm>
          <a:off x="955512" y="1069959"/>
          <a:ext cx="2786042" cy="971059"/>
        </a:xfrm>
        <a:prstGeom prst="rightArrow">
          <a:avLst>
            <a:gd name="adj1" fmla="val 75000"/>
            <a:gd name="adj2" fmla="val 50000"/>
          </a:avLst>
        </a:prstGeom>
        <a:solidFill>
          <a:schemeClr val="accent2">
            <a:lumMod val="60000"/>
            <a:lumOff val="4000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350" tIns="6350" rIns="6350" bIns="6350" numCol="1" spcCol="1270" anchor="ctr" anchorCtr="0">
          <a:noAutofit/>
        </a:bodyPr>
        <a:lstStyle/>
        <a:p>
          <a:pPr marL="57150" lvl="1" indent="-57150" algn="l" defTabSz="444500">
            <a:lnSpc>
              <a:spcPct val="90000"/>
            </a:lnSpc>
            <a:spcBef>
              <a:spcPct val="0"/>
            </a:spcBef>
            <a:spcAft>
              <a:spcPct val="15000"/>
            </a:spcAft>
            <a:buChar char="•"/>
          </a:pPr>
          <a:r>
            <a:rPr lang="en-US" sz="1000" kern="1200" dirty="0">
              <a:solidFill>
                <a:schemeClr val="tx1"/>
              </a:solidFill>
              <a:latin typeface="Verdana" panose="020B0604030504040204" pitchFamily="34" charset="0"/>
              <a:ea typeface="Verdana" panose="020B0604030504040204" pitchFamily="34" charset="0"/>
              <a:cs typeface="Verdana" panose="020B0604030504040204" pitchFamily="34" charset="0"/>
            </a:rPr>
            <a:t>Infrastructure </a:t>
          </a:r>
          <a:r>
            <a:rPr lang="en-US" sz="1000" kern="1200" dirty="0">
              <a:solidFill>
                <a:prstClr val="black"/>
              </a:solidFill>
              <a:latin typeface="Verdana" panose="020B0604030504040204" pitchFamily="34" charset="0"/>
              <a:ea typeface="Verdana" panose="020B0604030504040204" pitchFamily="34" charset="0"/>
              <a:cs typeface="Verdana" panose="020B0604030504040204" pitchFamily="34" charset="0"/>
            </a:rPr>
            <a:t>development (P</a:t>
          </a:r>
          <a:r>
            <a:rPr lang="en-IN" sz="1000" kern="1200" dirty="0" err="1">
              <a:solidFill>
                <a:prstClr val="black"/>
              </a:solidFill>
              <a:latin typeface="Verdana" panose="020B0604030504040204" pitchFamily="34" charset="0"/>
              <a:ea typeface="Verdana" panose="020B0604030504040204" pitchFamily="34" charset="0"/>
              <a:cs typeface="Verdana" panose="020B0604030504040204" pitchFamily="34" charset="0"/>
            </a:rPr>
            <a:t>aints</a:t>
          </a:r>
          <a:r>
            <a:rPr lang="en-IN" sz="1000" kern="1200" dirty="0">
              <a:solidFill>
                <a:prstClr val="black"/>
              </a:solidFill>
              <a:latin typeface="Verdana" panose="020B0604030504040204" pitchFamily="34" charset="0"/>
              <a:ea typeface="Verdana" panose="020B0604030504040204" pitchFamily="34" charset="0"/>
              <a:cs typeface="Verdana" panose="020B0604030504040204" pitchFamily="34" charset="0"/>
            </a:rPr>
            <a:t>, coatings, building, and construction </a:t>
          </a:r>
          <a:r>
            <a:rPr lang="en-US" sz="1000" kern="1200" dirty="0">
              <a:solidFill>
                <a:prstClr val="black"/>
              </a:solidFill>
              <a:latin typeface="Verdana" panose="020B0604030504040204" pitchFamily="34" charset="0"/>
              <a:ea typeface="Verdana" panose="020B0604030504040204" pitchFamily="34" charset="0"/>
              <a:cs typeface="Verdana" panose="020B0604030504040204" pitchFamily="34" charset="0"/>
            </a:rPr>
            <a:t>etc.)</a:t>
          </a:r>
        </a:p>
      </dsp:txBody>
      <dsp:txXfrm>
        <a:off x="955512" y="1191341"/>
        <a:ext cx="2421895" cy="728295"/>
      </dsp:txXfrm>
    </dsp:sp>
    <dsp:sp modelId="{AA579313-1856-42AF-8253-A7D5F763E49B}">
      <dsp:nvSpPr>
        <dsp:cNvPr id="0" name=""/>
        <dsp:cNvSpPr/>
      </dsp:nvSpPr>
      <dsp:spPr>
        <a:xfrm>
          <a:off x="2763" y="1069959"/>
          <a:ext cx="952749" cy="971059"/>
        </a:xfrm>
        <a:prstGeom prst="roundRect">
          <a:avLst/>
        </a:prstGeom>
        <a:solidFill>
          <a:srgbClr val="0070C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19050" rIns="38100" bIns="19050" numCol="1" spcCol="1270" anchor="ctr" anchorCtr="0">
          <a:noAutofit/>
        </a:bodyPr>
        <a:lstStyle/>
        <a:p>
          <a:pPr marL="0" lvl="0" indent="0" algn="ctr" defTabSz="444500">
            <a:lnSpc>
              <a:spcPct val="90000"/>
            </a:lnSpc>
            <a:spcBef>
              <a:spcPct val="0"/>
            </a:spcBef>
            <a:spcAft>
              <a:spcPct val="35000"/>
            </a:spcAft>
            <a:buNone/>
          </a:pPr>
          <a:endParaRPr lang="en-US" sz="1000" b="1" kern="1200" dirty="0">
            <a:solidFill>
              <a:prstClr val="white"/>
            </a:solidFill>
            <a:latin typeface="Verdana" panose="020B0604030504040204" pitchFamily="34" charset="0"/>
            <a:ea typeface="Verdana" panose="020B0604030504040204" pitchFamily="34" charset="0"/>
            <a:cs typeface="Verdana" panose="020B0604030504040204" pitchFamily="34" charset="0"/>
          </a:endParaRPr>
        </a:p>
      </dsp:txBody>
      <dsp:txXfrm>
        <a:off x="49272" y="1116468"/>
        <a:ext cx="859731" cy="878041"/>
      </dsp:txXfrm>
    </dsp:sp>
    <dsp:sp modelId="{F8981B89-4878-4B82-849C-58DEC9AE23BB}">
      <dsp:nvSpPr>
        <dsp:cNvPr id="0" name=""/>
        <dsp:cNvSpPr/>
      </dsp:nvSpPr>
      <dsp:spPr>
        <a:xfrm>
          <a:off x="959520" y="2138124"/>
          <a:ext cx="2783320" cy="971059"/>
        </a:xfrm>
        <a:prstGeom prst="rightArrow">
          <a:avLst>
            <a:gd name="adj1" fmla="val 75000"/>
            <a:gd name="adj2" fmla="val 50000"/>
          </a:avLst>
        </a:prstGeom>
        <a:solidFill>
          <a:schemeClr val="accent2">
            <a:lumMod val="60000"/>
            <a:lumOff val="4000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350" tIns="6350" rIns="6350" bIns="6350" numCol="1" spcCol="1270" anchor="ctr" anchorCtr="0">
          <a:noAutofit/>
        </a:bodyPr>
        <a:lstStyle/>
        <a:p>
          <a:pPr marL="57150" lvl="1" indent="-57150" algn="l" defTabSz="444500">
            <a:lnSpc>
              <a:spcPct val="90000"/>
            </a:lnSpc>
            <a:spcBef>
              <a:spcPct val="0"/>
            </a:spcBef>
            <a:spcAft>
              <a:spcPct val="15000"/>
            </a:spcAft>
            <a:buChar char="•"/>
          </a:pPr>
          <a:r>
            <a:rPr lang="en-US" sz="1000" kern="1200" dirty="0">
              <a:solidFill>
                <a:schemeClr val="tx1"/>
              </a:solidFill>
              <a:latin typeface="Verdana" panose="020B0604030504040204" pitchFamily="34" charset="0"/>
              <a:ea typeface="Verdana" panose="020B0604030504040204" pitchFamily="34" charset="0"/>
              <a:cs typeface="Verdana" panose="020B0604030504040204" pitchFamily="34" charset="0"/>
            </a:rPr>
            <a:t>Energy efficient technologies </a:t>
          </a:r>
          <a:r>
            <a:rPr lang="en-US" sz="1000" kern="1200" dirty="0" err="1">
              <a:solidFill>
                <a:schemeClr val="tx1"/>
              </a:solidFill>
              <a:latin typeface="Verdana" panose="020B0604030504040204" pitchFamily="34" charset="0"/>
              <a:ea typeface="Verdana" panose="020B0604030504040204" pitchFamily="34" charset="0"/>
              <a:cs typeface="Verdana" panose="020B0604030504040204" pitchFamily="34" charset="0"/>
            </a:rPr>
            <a:t>eg</a:t>
          </a:r>
          <a:r>
            <a:rPr lang="en-US" sz="1000" kern="1200" dirty="0">
              <a:solidFill>
                <a:schemeClr val="tx1"/>
              </a:solidFill>
              <a:latin typeface="Verdana" panose="020B0604030504040204" pitchFamily="34" charset="0"/>
              <a:ea typeface="Verdana" panose="020B0604030504040204" pitchFamily="34" charset="0"/>
              <a:cs typeface="Verdana" panose="020B0604030504040204" pitchFamily="34" charset="0"/>
            </a:rPr>
            <a:t> </a:t>
          </a:r>
          <a:r>
            <a:rPr lang="en-US" sz="1000" kern="1200" dirty="0">
              <a:solidFill>
                <a:prstClr val="black"/>
              </a:solidFill>
              <a:latin typeface="Verdana" panose="020B0604030504040204" pitchFamily="34" charset="0"/>
              <a:ea typeface="Verdana" panose="020B0604030504040204" pitchFamily="34" charset="0"/>
              <a:cs typeface="Verdana" panose="020B0604030504040204" pitchFamily="34" charset="0"/>
            </a:rPr>
            <a:t>(</a:t>
          </a:r>
          <a:r>
            <a:rPr lang="en-IN" sz="1000" kern="1200" dirty="0">
              <a:solidFill>
                <a:prstClr val="black"/>
              </a:solidFill>
              <a:latin typeface="Verdana" panose="020B0604030504040204" pitchFamily="34" charset="0"/>
              <a:ea typeface="Verdana" panose="020B0604030504040204" pitchFamily="34" charset="0"/>
              <a:cs typeface="Verdana" panose="020B0604030504040204" pitchFamily="34" charset="0"/>
            </a:rPr>
            <a:t>Wind turbine blade &amp; </a:t>
          </a:r>
          <a:r>
            <a:rPr lang="en-US" sz="1000" kern="1200" dirty="0">
              <a:solidFill>
                <a:prstClr val="black"/>
              </a:solidFill>
              <a:latin typeface="Verdana" panose="020B0604030504040204" pitchFamily="34" charset="0"/>
              <a:ea typeface="Verdana" panose="020B0604030504040204" pitchFamily="34" charset="0"/>
              <a:cs typeface="Verdana" panose="020B0604030504040204" pitchFamily="34" charset="0"/>
            </a:rPr>
            <a:t>transportation industry to increase the fuel efficiency via </a:t>
          </a:r>
          <a:r>
            <a:rPr lang="en-IN" sz="1000" kern="1200" dirty="0">
              <a:solidFill>
                <a:prstClr val="black"/>
              </a:solidFill>
              <a:latin typeface="Verdana" panose="020B0604030504040204" pitchFamily="34" charset="0"/>
              <a:ea typeface="Verdana" panose="020B0604030504040204" pitchFamily="34" charset="0"/>
              <a:cs typeface="Verdana" panose="020B0604030504040204" pitchFamily="34" charset="0"/>
            </a:rPr>
            <a:t>revolutionary advancements in weight</a:t>
          </a:r>
          <a:r>
            <a:rPr lang="en-US" sz="1000" kern="1200" dirty="0">
              <a:solidFill>
                <a:prstClr val="black"/>
              </a:solidFill>
              <a:latin typeface="Verdana" panose="020B0604030504040204" pitchFamily="34" charset="0"/>
              <a:ea typeface="Verdana" panose="020B0604030504040204" pitchFamily="34" charset="0"/>
              <a:cs typeface="Verdana" panose="020B0604030504040204" pitchFamily="34" charset="0"/>
            </a:rPr>
            <a:t>)</a:t>
          </a:r>
        </a:p>
      </dsp:txBody>
      <dsp:txXfrm>
        <a:off x="959520" y="2259506"/>
        <a:ext cx="2419173" cy="728295"/>
      </dsp:txXfrm>
    </dsp:sp>
    <dsp:sp modelId="{AF15C0AE-D44C-4862-86C4-2895C4AF492B}">
      <dsp:nvSpPr>
        <dsp:cNvPr id="0" name=""/>
        <dsp:cNvSpPr/>
      </dsp:nvSpPr>
      <dsp:spPr>
        <a:xfrm>
          <a:off x="1477" y="2138124"/>
          <a:ext cx="958042" cy="971059"/>
        </a:xfrm>
        <a:prstGeom prst="roundRect">
          <a:avLst/>
        </a:prstGeom>
        <a:solidFill>
          <a:srgbClr val="0070C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19050" rIns="38100" bIns="19050" numCol="1" spcCol="1270" anchor="ctr" anchorCtr="0">
          <a:noAutofit/>
        </a:bodyPr>
        <a:lstStyle/>
        <a:p>
          <a:pPr marL="0" lvl="0" indent="0" algn="ctr" defTabSz="444500">
            <a:lnSpc>
              <a:spcPct val="90000"/>
            </a:lnSpc>
            <a:spcBef>
              <a:spcPct val="0"/>
            </a:spcBef>
            <a:spcAft>
              <a:spcPct val="35000"/>
            </a:spcAft>
            <a:buNone/>
          </a:pPr>
          <a:endParaRPr lang="en-US" sz="1000" b="1" kern="1200" dirty="0">
            <a:solidFill>
              <a:prstClr val="white"/>
            </a:solidFill>
            <a:latin typeface="Verdana" panose="020B0604030504040204" pitchFamily="34" charset="0"/>
            <a:ea typeface="Verdana" panose="020B0604030504040204" pitchFamily="34" charset="0"/>
            <a:cs typeface="Verdana" panose="020B0604030504040204" pitchFamily="34" charset="0"/>
          </a:endParaRPr>
        </a:p>
      </dsp:txBody>
      <dsp:txXfrm>
        <a:off x="48245" y="2184892"/>
        <a:ext cx="864506" cy="877523"/>
      </dsp:txXfrm>
    </dsp:sp>
    <dsp:sp modelId="{0AFE55A0-7DA4-42DE-85A1-777DDB7E903A}">
      <dsp:nvSpPr>
        <dsp:cNvPr id="0" name=""/>
        <dsp:cNvSpPr/>
      </dsp:nvSpPr>
      <dsp:spPr>
        <a:xfrm>
          <a:off x="959189" y="3177100"/>
          <a:ext cx="2785129" cy="971059"/>
        </a:xfrm>
        <a:prstGeom prst="rightArrow">
          <a:avLst>
            <a:gd name="adj1" fmla="val 75000"/>
            <a:gd name="adj2" fmla="val 50000"/>
          </a:avLst>
        </a:prstGeom>
        <a:solidFill>
          <a:schemeClr val="accent2">
            <a:lumMod val="60000"/>
            <a:lumOff val="4000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350" tIns="6350" rIns="6350" bIns="6350" numCol="1" spcCol="1270" anchor="ctr" anchorCtr="0">
          <a:noAutofit/>
        </a:bodyPr>
        <a:lstStyle/>
        <a:p>
          <a:pPr marL="57150" lvl="1" indent="-57150" algn="l" defTabSz="444500">
            <a:lnSpc>
              <a:spcPct val="90000"/>
            </a:lnSpc>
            <a:spcBef>
              <a:spcPct val="0"/>
            </a:spcBef>
            <a:spcAft>
              <a:spcPct val="15000"/>
            </a:spcAft>
            <a:buFont typeface="Arial" panose="020B0604020202020204" pitchFamily="34" charset="0"/>
            <a:buChar char="•"/>
          </a:pPr>
          <a:r>
            <a:rPr lang="en-IN" sz="1000" kern="1200" dirty="0">
              <a:solidFill>
                <a:prstClr val="black"/>
              </a:solidFill>
              <a:latin typeface="Verdana" panose="020B0604030504040204" pitchFamily="34" charset="0"/>
              <a:ea typeface="Verdana" panose="020B0604030504040204" pitchFamily="34" charset="0"/>
              <a:cs typeface="Verdana" panose="020B0604030504040204" pitchFamily="34" charset="0"/>
            </a:rPr>
            <a:t>adhesive and moisture-resistant properties (as coatings and as waterproofing in many industries, including home construction.)</a:t>
          </a:r>
          <a:endParaRPr lang="en-US" sz="1000" kern="1200" dirty="0">
            <a:solidFill>
              <a:prstClr val="black"/>
            </a:solidFill>
            <a:latin typeface="Verdana" panose="020B0604030504040204" pitchFamily="34" charset="0"/>
            <a:ea typeface="Verdana" panose="020B0604030504040204" pitchFamily="34" charset="0"/>
            <a:cs typeface="Verdana" panose="020B0604030504040204" pitchFamily="34" charset="0"/>
          </a:endParaRPr>
        </a:p>
      </dsp:txBody>
      <dsp:txXfrm>
        <a:off x="959189" y="3298482"/>
        <a:ext cx="2420982" cy="728295"/>
      </dsp:txXfrm>
    </dsp:sp>
    <dsp:sp modelId="{22AE17B4-12AC-45C8-9666-5C75B8C9E78A}">
      <dsp:nvSpPr>
        <dsp:cNvPr id="0" name=""/>
        <dsp:cNvSpPr/>
      </dsp:nvSpPr>
      <dsp:spPr>
        <a:xfrm>
          <a:off x="38318" y="3177100"/>
          <a:ext cx="956233" cy="971059"/>
        </a:xfrm>
        <a:prstGeom prst="roundRect">
          <a:avLst/>
        </a:prstGeom>
        <a:solidFill>
          <a:srgbClr val="0070C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19050" rIns="38100" bIns="19050" numCol="1" spcCol="1270" anchor="ctr" anchorCtr="0">
          <a:noAutofit/>
        </a:bodyPr>
        <a:lstStyle/>
        <a:p>
          <a:pPr marL="0" lvl="0" indent="0" algn="ctr" defTabSz="444500">
            <a:lnSpc>
              <a:spcPct val="90000"/>
            </a:lnSpc>
            <a:spcBef>
              <a:spcPct val="0"/>
            </a:spcBef>
            <a:spcAft>
              <a:spcPct val="35000"/>
            </a:spcAft>
            <a:buNone/>
          </a:pPr>
          <a:endParaRPr lang="en-US" sz="1000" b="1" kern="1200" dirty="0">
            <a:solidFill>
              <a:prstClr val="white"/>
            </a:solidFill>
            <a:latin typeface="Verdana" panose="020B0604030504040204" pitchFamily="34" charset="0"/>
            <a:ea typeface="Verdana" panose="020B0604030504040204" pitchFamily="34" charset="0"/>
            <a:cs typeface="Verdana" panose="020B0604030504040204" pitchFamily="34" charset="0"/>
          </a:endParaRPr>
        </a:p>
      </dsp:txBody>
      <dsp:txXfrm>
        <a:off x="84997" y="3223779"/>
        <a:ext cx="862875" cy="877701"/>
      </dsp:txXfrm>
    </dsp:sp>
    <dsp:sp modelId="{8DF282AF-E053-4AD2-BD32-AD9CD1AE0055}">
      <dsp:nvSpPr>
        <dsp:cNvPr id="0" name=""/>
        <dsp:cNvSpPr/>
      </dsp:nvSpPr>
      <dsp:spPr>
        <a:xfrm>
          <a:off x="886603" y="4276249"/>
          <a:ext cx="2774396" cy="971059"/>
        </a:xfrm>
        <a:prstGeom prst="rightArrow">
          <a:avLst>
            <a:gd name="adj1" fmla="val 75000"/>
            <a:gd name="adj2" fmla="val 50000"/>
          </a:avLst>
        </a:prstGeom>
        <a:solidFill>
          <a:schemeClr val="accent2">
            <a:lumMod val="60000"/>
            <a:lumOff val="4000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350" tIns="6350" rIns="6350" bIns="6350" numCol="1" spcCol="1270" anchor="ctr" anchorCtr="0">
          <a:noAutofit/>
        </a:bodyPr>
        <a:lstStyle/>
        <a:p>
          <a:pPr marL="57150" lvl="1" indent="-57150" algn="l" defTabSz="444500">
            <a:lnSpc>
              <a:spcPct val="90000"/>
            </a:lnSpc>
            <a:spcBef>
              <a:spcPct val="0"/>
            </a:spcBef>
            <a:spcAft>
              <a:spcPct val="15000"/>
            </a:spcAft>
            <a:buChar char="•"/>
          </a:pPr>
          <a:r>
            <a:rPr lang="en-US" sz="1000" kern="1200" dirty="0">
              <a:solidFill>
                <a:schemeClr val="tx1"/>
              </a:solidFill>
              <a:latin typeface="Verdana" panose="020B0604030504040204" pitchFamily="34" charset="0"/>
              <a:ea typeface="Verdana" panose="020B0604030504040204" pitchFamily="34" charset="0"/>
              <a:cs typeface="Verdana" panose="020B0604030504040204" pitchFamily="34" charset="0"/>
            </a:rPr>
            <a:t>Increase usage in Electrical, Electronic &amp; IT industries (e.g. electrical insulators, Internal printed  circuit board, LED’s, solar panel &amp; many other devices)</a:t>
          </a:r>
        </a:p>
      </dsp:txBody>
      <dsp:txXfrm>
        <a:off x="886603" y="4397631"/>
        <a:ext cx="2410249" cy="728295"/>
      </dsp:txXfrm>
    </dsp:sp>
    <dsp:sp modelId="{CD031F7A-3355-4F55-9CEB-BCB785A03AA1}">
      <dsp:nvSpPr>
        <dsp:cNvPr id="0" name=""/>
        <dsp:cNvSpPr/>
      </dsp:nvSpPr>
      <dsp:spPr>
        <a:xfrm>
          <a:off x="87" y="4274455"/>
          <a:ext cx="969746" cy="971059"/>
        </a:xfrm>
        <a:prstGeom prst="roundRect">
          <a:avLst/>
        </a:prstGeom>
        <a:solidFill>
          <a:srgbClr val="0070C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19050" rIns="38100" bIns="19050" numCol="1" spcCol="1270" anchor="ctr" anchorCtr="0">
          <a:noAutofit/>
        </a:bodyPr>
        <a:lstStyle/>
        <a:p>
          <a:pPr marL="0" lvl="0" indent="0" algn="ctr" defTabSz="444500">
            <a:lnSpc>
              <a:spcPct val="90000"/>
            </a:lnSpc>
            <a:spcBef>
              <a:spcPct val="0"/>
            </a:spcBef>
            <a:spcAft>
              <a:spcPct val="35000"/>
            </a:spcAft>
            <a:buNone/>
          </a:pPr>
          <a:endParaRPr lang="en-US" sz="1000" b="1" kern="1200" dirty="0">
            <a:solidFill>
              <a:prstClr val="white"/>
            </a:solidFill>
            <a:latin typeface="Verdana" panose="020B0604030504040204" pitchFamily="34" charset="0"/>
            <a:ea typeface="Verdana" panose="020B0604030504040204" pitchFamily="34" charset="0"/>
            <a:cs typeface="Verdana" panose="020B0604030504040204" pitchFamily="34" charset="0"/>
          </a:endParaRPr>
        </a:p>
      </dsp:txBody>
      <dsp:txXfrm>
        <a:off x="47426" y="4321794"/>
        <a:ext cx="875068" cy="876381"/>
      </dsp:txXfrm>
    </dsp:sp>
  </dsp:spTree>
</dsp:drawing>
</file>

<file path=ppt/diagrams/layout1.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A066CB-0DC8-41C8-A5A3-B5CCD896A458}" type="datetimeFigureOut">
              <a:rPr lang="en-US" smtClean="0"/>
              <a:t>11/25/2021</a:t>
            </a:fld>
            <a:endParaRPr lang="en-US"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6DEAF4-FEDA-48BF-AB3D-C8429E600AF3}" type="slidenum">
              <a:rPr lang="en-US" smtClean="0"/>
              <a:t>‹#›</a:t>
            </a:fld>
            <a:endParaRPr lang="en-US" dirty="0"/>
          </a:p>
        </p:txBody>
      </p:sp>
    </p:spTree>
    <p:extLst>
      <p:ext uri="{BB962C8B-B14F-4D97-AF65-F5344CB8AC3E}">
        <p14:creationId xmlns:p14="http://schemas.microsoft.com/office/powerpoint/2010/main" val="36266977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4300" y="1163638"/>
            <a:ext cx="4186238" cy="3141662"/>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05455057-9F61-4817-9C2B-4FB60D8F4561}" type="slidenum">
              <a:rPr lang="en-US" smtClean="0"/>
              <a:pPr/>
              <a:t>8</a:t>
            </a:fld>
            <a:endParaRPr lang="en-US" dirty="0"/>
          </a:p>
        </p:txBody>
      </p:sp>
    </p:spTree>
    <p:extLst>
      <p:ext uri="{BB962C8B-B14F-4D97-AF65-F5344CB8AC3E}">
        <p14:creationId xmlns:p14="http://schemas.microsoft.com/office/powerpoint/2010/main" val="15875664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4300" y="1163638"/>
            <a:ext cx="4186238" cy="3141662"/>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5455057-9F61-4817-9C2B-4FB60D8F456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321261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jpg"/></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1A9A785-103B-4B53-B232-DC2BA94190A7}" type="datetimeFigureOut">
              <a:rPr lang="en-US" smtClean="0"/>
              <a:t>11/25/2021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CE97586-85E7-4DA0-AF2C-A0841FA48D10}" type="slidenum">
              <a:rPr lang="en-US" smtClean="0"/>
              <a:t>‹#›</a:t>
            </a:fld>
            <a:endParaRPr lang="en-US" dirty="0"/>
          </a:p>
        </p:txBody>
      </p:sp>
    </p:spTree>
    <p:extLst>
      <p:ext uri="{BB962C8B-B14F-4D97-AF65-F5344CB8AC3E}">
        <p14:creationId xmlns:p14="http://schemas.microsoft.com/office/powerpoint/2010/main" val="36474340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A9A785-103B-4B53-B232-DC2BA94190A7}" type="datetimeFigureOut">
              <a:rPr lang="en-US" smtClean="0"/>
              <a:t>11/25/2021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CE97586-85E7-4DA0-AF2C-A0841FA48D10}" type="slidenum">
              <a:rPr lang="en-US" smtClean="0"/>
              <a:t>‹#›</a:t>
            </a:fld>
            <a:endParaRPr lang="en-US" dirty="0"/>
          </a:p>
        </p:txBody>
      </p:sp>
    </p:spTree>
    <p:extLst>
      <p:ext uri="{BB962C8B-B14F-4D97-AF65-F5344CB8AC3E}">
        <p14:creationId xmlns:p14="http://schemas.microsoft.com/office/powerpoint/2010/main" val="20473818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A9A785-103B-4B53-B232-DC2BA94190A7}" type="datetimeFigureOut">
              <a:rPr lang="en-US" smtClean="0"/>
              <a:t>11/25/2021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CE97586-85E7-4DA0-AF2C-A0841FA48D10}" type="slidenum">
              <a:rPr lang="en-US" smtClean="0"/>
              <a:t>‹#›</a:t>
            </a:fld>
            <a:endParaRPr lang="en-US" dirty="0"/>
          </a:p>
        </p:txBody>
      </p:sp>
    </p:spTree>
    <p:extLst>
      <p:ext uri="{BB962C8B-B14F-4D97-AF65-F5344CB8AC3E}">
        <p14:creationId xmlns:p14="http://schemas.microsoft.com/office/powerpoint/2010/main" val="28413849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6_Content writing ">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EE60F54-C7BF-4AEC-9E33-746AF15E0ECA}"/>
              </a:ext>
            </a:extLst>
          </p:cNvPr>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 y="0"/>
            <a:ext cx="9144000" cy="6858000"/>
          </a:xfrm>
          <a:prstGeom prst="rect">
            <a:avLst/>
          </a:prstGeom>
          <a:noFill/>
          <a:ln>
            <a:noFill/>
          </a:ln>
        </p:spPr>
      </p:pic>
      <p:sp>
        <p:nvSpPr>
          <p:cNvPr id="5" name="Text Placeholder 3">
            <a:extLst>
              <a:ext uri="{FF2B5EF4-FFF2-40B4-BE49-F238E27FC236}">
                <a16:creationId xmlns:a16="http://schemas.microsoft.com/office/drawing/2014/main" id="{7AC7A174-2989-4FEC-8BD1-B17717850A09}"/>
              </a:ext>
            </a:extLst>
          </p:cNvPr>
          <p:cNvSpPr>
            <a:spLocks noGrp="1"/>
          </p:cNvSpPr>
          <p:nvPr>
            <p:ph type="body" sz="quarter" idx="14"/>
          </p:nvPr>
        </p:nvSpPr>
        <p:spPr>
          <a:xfrm>
            <a:off x="132586" y="193795"/>
            <a:ext cx="7863840" cy="457200"/>
          </a:xfrm>
          <a:prstGeom prst="rect">
            <a:avLst/>
          </a:prstGeom>
          <a:noFill/>
          <a:ln>
            <a:noFill/>
          </a:ln>
        </p:spPr>
        <p:txBody>
          <a:bodyPr anchor="ctr"/>
          <a:lstStyle>
            <a:lvl1pPr marL="0" indent="0" algn="l">
              <a:buNone/>
              <a:defRPr sz="1200" b="1" spc="300">
                <a:solidFill>
                  <a:schemeClr val="bg2">
                    <a:lumMod val="25000"/>
                  </a:schemeClr>
                </a:solidFill>
                <a:latin typeface="Arial" panose="020B0604020202020204" pitchFamily="34" charset="0"/>
                <a:cs typeface="Arial" panose="020B0604020202020204" pitchFamily="34" charset="0"/>
              </a:defRPr>
            </a:lvl1pPr>
          </a:lstStyle>
          <a:p>
            <a:pPr lvl="0"/>
            <a:r>
              <a:rPr lang="en-US" dirty="0"/>
              <a:t>Edit Master text styles</a:t>
            </a:r>
          </a:p>
        </p:txBody>
      </p:sp>
      <p:sp>
        <p:nvSpPr>
          <p:cNvPr id="6" name="Slide Number Placeholder 7">
            <a:extLst>
              <a:ext uri="{FF2B5EF4-FFF2-40B4-BE49-F238E27FC236}">
                <a16:creationId xmlns:a16="http://schemas.microsoft.com/office/drawing/2014/main" id="{C49F43AD-B4E0-4FA6-9F76-0D300FA52BA5}"/>
              </a:ext>
            </a:extLst>
          </p:cNvPr>
          <p:cNvSpPr txBox="1">
            <a:spLocks/>
          </p:cNvSpPr>
          <p:nvPr userDrawn="1"/>
        </p:nvSpPr>
        <p:spPr>
          <a:xfrm>
            <a:off x="4438650" y="6492875"/>
            <a:ext cx="445403" cy="365125"/>
          </a:xfrm>
          <a:prstGeom prst="rect">
            <a:avLst/>
          </a:prstGeom>
        </p:spPr>
        <p:txBody>
          <a:bodyPr vert="horz" lIns="91440" tIns="45720" rIns="91440" bIns="45720" rtlCol="0" anchor="ctr"/>
          <a:lstStyle>
            <a:defPPr>
              <a:defRPr lang="en-US"/>
            </a:defPPr>
            <a:lvl1pPr marL="0" algn="ctr" defTabSz="457200" rtl="0" eaLnBrk="1" latinLnBrk="0" hangingPunct="1">
              <a:defRPr sz="1200" b="1" kern="1200">
                <a:solidFill>
                  <a:srgbClr val="6A5D38"/>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A070E7C-0B96-4788-862A-C035E43D0D9C}" type="slidenum">
              <a:rPr lang="en-US" sz="1100" smtClean="0">
                <a:solidFill>
                  <a:sysClr val="windowText" lastClr="000000"/>
                </a:solidFill>
              </a:rPr>
              <a:pPr/>
              <a:t>‹#›</a:t>
            </a:fld>
            <a:endParaRPr lang="en-US" sz="1100" dirty="0">
              <a:solidFill>
                <a:sysClr val="windowText" lastClr="000000"/>
              </a:solidFill>
            </a:endParaRPr>
          </a:p>
        </p:txBody>
      </p:sp>
      <p:sp>
        <p:nvSpPr>
          <p:cNvPr id="2" name="Rectangle 1">
            <a:extLst>
              <a:ext uri="{FF2B5EF4-FFF2-40B4-BE49-F238E27FC236}">
                <a16:creationId xmlns:a16="http://schemas.microsoft.com/office/drawing/2014/main" id="{03721B70-D9E0-4A5E-9ED6-62B25F777BF6}"/>
              </a:ext>
            </a:extLst>
          </p:cNvPr>
          <p:cNvSpPr/>
          <p:nvPr userDrawn="1"/>
        </p:nvSpPr>
        <p:spPr>
          <a:xfrm>
            <a:off x="7086600" y="237384"/>
            <a:ext cx="1881347"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id="{6BCCB1D6-54C7-482A-8C9C-BB7FBCF20D1C}"/>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473329" y="237384"/>
            <a:ext cx="1104107" cy="346387"/>
          </a:xfrm>
          <a:prstGeom prst="rect">
            <a:avLst/>
          </a:prstGeom>
        </p:spPr>
      </p:pic>
      <p:pic>
        <p:nvPicPr>
          <p:cNvPr id="8" name="Picture 7" descr="A close up of a building&#10;&#10;Description generated with high confidence">
            <a:extLst>
              <a:ext uri="{FF2B5EF4-FFF2-40B4-BE49-F238E27FC236}">
                <a16:creationId xmlns:a16="http://schemas.microsoft.com/office/drawing/2014/main" id="{95547C68-ACE9-4A1D-88D0-00B48BF7A292}"/>
              </a:ext>
            </a:extLst>
          </p:cNvPr>
          <p:cNvPicPr>
            <a:picLocks noChangeAspect="1"/>
          </p:cNvPicPr>
          <p:nvPr userDrawn="1"/>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flipH="1">
            <a:off x="-1154750" y="583771"/>
            <a:ext cx="10298750" cy="6048663"/>
          </a:xfrm>
          <a:prstGeom prst="rect">
            <a:avLst/>
          </a:prstGeom>
        </p:spPr>
      </p:pic>
    </p:spTree>
    <p:extLst>
      <p:ext uri="{BB962C8B-B14F-4D97-AF65-F5344CB8AC3E}">
        <p14:creationId xmlns:p14="http://schemas.microsoft.com/office/powerpoint/2010/main" val="1544865117"/>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BE635BA-C786-47F1-86BB-223E41434C00}"/>
              </a:ext>
            </a:extLst>
          </p:cNvPr>
          <p:cNvSpPr/>
          <p:nvPr userDrawn="1"/>
        </p:nvSpPr>
        <p:spPr>
          <a:xfrm flipV="1">
            <a:off x="-1" y="6723356"/>
            <a:ext cx="9143999" cy="13464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a:extLst>
              <a:ext uri="{FF2B5EF4-FFF2-40B4-BE49-F238E27FC236}">
                <a16:creationId xmlns:a16="http://schemas.microsoft.com/office/drawing/2014/main" id="{374339C5-E2DB-4A1C-8B1C-83267FB84AF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68754" y="167074"/>
            <a:ext cx="1330912" cy="417542"/>
          </a:xfrm>
          <a:prstGeom prst="rect">
            <a:avLst/>
          </a:prstGeom>
        </p:spPr>
      </p:pic>
      <p:sp>
        <p:nvSpPr>
          <p:cNvPr id="5" name="Rectangle 4">
            <a:extLst>
              <a:ext uri="{FF2B5EF4-FFF2-40B4-BE49-F238E27FC236}">
                <a16:creationId xmlns:a16="http://schemas.microsoft.com/office/drawing/2014/main" id="{E1134CBD-05EB-4EB3-9BE9-33B0F080B48F}"/>
              </a:ext>
            </a:extLst>
          </p:cNvPr>
          <p:cNvSpPr/>
          <p:nvPr userDrawn="1"/>
        </p:nvSpPr>
        <p:spPr>
          <a:xfrm>
            <a:off x="8544757" y="6598950"/>
            <a:ext cx="481905" cy="2002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 name="Straight Connector 5">
            <a:extLst>
              <a:ext uri="{FF2B5EF4-FFF2-40B4-BE49-F238E27FC236}">
                <a16:creationId xmlns:a16="http://schemas.microsoft.com/office/drawing/2014/main" id="{7AC76BAA-7A44-4761-81FD-C373E95D612B}"/>
              </a:ext>
            </a:extLst>
          </p:cNvPr>
          <p:cNvCxnSpPr>
            <a:cxnSpLocks/>
          </p:cNvCxnSpPr>
          <p:nvPr userDrawn="1"/>
        </p:nvCxnSpPr>
        <p:spPr>
          <a:xfrm>
            <a:off x="0" y="660816"/>
            <a:ext cx="516255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7" name="Slide Number Placeholder 7">
            <a:extLst>
              <a:ext uri="{FF2B5EF4-FFF2-40B4-BE49-F238E27FC236}">
                <a16:creationId xmlns:a16="http://schemas.microsoft.com/office/drawing/2014/main" id="{8C2C044B-31E0-4789-B3B9-72955E3EA641}"/>
              </a:ext>
            </a:extLst>
          </p:cNvPr>
          <p:cNvSpPr txBox="1">
            <a:spLocks/>
          </p:cNvSpPr>
          <p:nvPr userDrawn="1"/>
        </p:nvSpPr>
        <p:spPr>
          <a:xfrm>
            <a:off x="8605062" y="6508363"/>
            <a:ext cx="445403" cy="365125"/>
          </a:xfrm>
          <a:prstGeom prst="rect">
            <a:avLst/>
          </a:prstGeom>
        </p:spPr>
        <p:txBody>
          <a:bodyPr vert="horz" lIns="91440" tIns="45720" rIns="91440" bIns="45720" rtlCol="0" anchor="ctr"/>
          <a:lstStyle>
            <a:defPPr>
              <a:defRPr lang="en-US"/>
            </a:defPPr>
            <a:lvl1pPr marL="0" algn="ctr" defTabSz="457200" rtl="0" eaLnBrk="1" latinLnBrk="0" hangingPunct="1">
              <a:defRPr sz="1200" b="1" kern="1200">
                <a:solidFill>
                  <a:srgbClr val="6A5D38"/>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A070E7C-0B96-4788-862A-C035E43D0D9C}" type="slidenum">
              <a:rPr lang="en-US" smtClean="0">
                <a:solidFill>
                  <a:schemeClr val="bg2">
                    <a:lumMod val="25000"/>
                  </a:schemeClr>
                </a:solidFill>
              </a:rPr>
              <a:pPr/>
              <a:t>‹#›</a:t>
            </a:fld>
            <a:endParaRPr lang="en-US" dirty="0">
              <a:solidFill>
                <a:schemeClr val="bg2">
                  <a:lumMod val="25000"/>
                </a:schemeClr>
              </a:solidFill>
            </a:endParaRPr>
          </a:p>
        </p:txBody>
      </p:sp>
      <p:sp>
        <p:nvSpPr>
          <p:cNvPr id="8" name="Footer Placeholder 6">
            <a:extLst>
              <a:ext uri="{FF2B5EF4-FFF2-40B4-BE49-F238E27FC236}">
                <a16:creationId xmlns:a16="http://schemas.microsoft.com/office/drawing/2014/main" id="{7C68C189-1A79-4B5C-9E2E-5E31BF234956}"/>
              </a:ext>
            </a:extLst>
          </p:cNvPr>
          <p:cNvSpPr txBox="1">
            <a:spLocks/>
          </p:cNvSpPr>
          <p:nvPr userDrawn="1"/>
        </p:nvSpPr>
        <p:spPr>
          <a:xfrm rot="16200000">
            <a:off x="8455052" y="6012765"/>
            <a:ext cx="1094744" cy="143688"/>
          </a:xfrm>
          <a:prstGeom prst="rect">
            <a:avLst/>
          </a:prstGeom>
        </p:spPr>
        <p:txBody>
          <a:bodyPr vert="horz" lIns="91440" tIns="45720" rIns="91440" bIns="45720" rtlCol="0" anchor="ctr"/>
          <a:lstStyle>
            <a:defPPr>
              <a:defRPr lang="en-US"/>
            </a:defPPr>
            <a:lvl1pPr marL="0" algn="ctr" defTabSz="457200" rtl="0" eaLnBrk="1" latinLnBrk="0" hangingPunct="1">
              <a:defRPr sz="600" kern="1200">
                <a:solidFill>
                  <a:srgbClr val="002060"/>
                </a:solidFill>
                <a:latin typeface="Verdana" panose="020B0604030504040204" pitchFamily="34" charset="0"/>
                <a:ea typeface="Verdana" panose="020B0604030504040204" pitchFamily="34" charset="0"/>
                <a:cs typeface="Verdana" panose="020B060403050404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700" dirty="0">
                <a:solidFill>
                  <a:schemeClr val="bg2">
                    <a:lumMod val="25000"/>
                  </a:schemeClr>
                </a:solidFill>
              </a:rPr>
              <a:t>© TechSci Research</a:t>
            </a:r>
          </a:p>
        </p:txBody>
      </p:sp>
    </p:spTree>
    <p:extLst>
      <p:ext uri="{BB962C8B-B14F-4D97-AF65-F5344CB8AC3E}">
        <p14:creationId xmlns:p14="http://schemas.microsoft.com/office/powerpoint/2010/main" val="2360471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5_Content writing ">
    <p:spTree>
      <p:nvGrpSpPr>
        <p:cNvPr id="1" name=""/>
        <p:cNvGrpSpPr/>
        <p:nvPr/>
      </p:nvGrpSpPr>
      <p:grpSpPr>
        <a:xfrm>
          <a:off x="0" y="0"/>
          <a:ext cx="0" cy="0"/>
          <a:chOff x="0" y="0"/>
          <a:chExt cx="0" cy="0"/>
        </a:xfrm>
      </p:grpSpPr>
      <p:sp>
        <p:nvSpPr>
          <p:cNvPr id="15" name="Slide Number Placeholder 7">
            <a:extLst>
              <a:ext uri="{FF2B5EF4-FFF2-40B4-BE49-F238E27FC236}">
                <a16:creationId xmlns:a16="http://schemas.microsoft.com/office/drawing/2014/main" id="{82884354-BDB1-433B-996A-FD556929D271}"/>
              </a:ext>
            </a:extLst>
          </p:cNvPr>
          <p:cNvSpPr txBox="1">
            <a:spLocks/>
          </p:cNvSpPr>
          <p:nvPr userDrawn="1"/>
        </p:nvSpPr>
        <p:spPr>
          <a:xfrm>
            <a:off x="4438650" y="6492875"/>
            <a:ext cx="445403" cy="365125"/>
          </a:xfrm>
          <a:prstGeom prst="rect">
            <a:avLst/>
          </a:prstGeom>
        </p:spPr>
        <p:txBody>
          <a:bodyPr vert="horz" lIns="91440" tIns="45720" rIns="91440" bIns="45720" rtlCol="0" anchor="ctr"/>
          <a:lstStyle>
            <a:defPPr>
              <a:defRPr lang="en-US"/>
            </a:defPPr>
            <a:lvl1pPr marL="0" algn="ctr" defTabSz="457200" rtl="0" eaLnBrk="1" latinLnBrk="0" hangingPunct="1">
              <a:defRPr sz="1200" b="1" kern="1200">
                <a:solidFill>
                  <a:srgbClr val="6A5D38"/>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A070E7C-0B96-4788-862A-C035E43D0D9C}" type="slidenum">
              <a:rPr lang="en-US" sz="1100" smtClean="0">
                <a:solidFill>
                  <a:sysClr val="windowText" lastClr="000000"/>
                </a:solidFill>
              </a:rPr>
              <a:pPr/>
              <a:t>‹#›</a:t>
            </a:fld>
            <a:endParaRPr lang="en-US" sz="1100" dirty="0">
              <a:solidFill>
                <a:sysClr val="windowText" lastClr="000000"/>
              </a:solidFill>
            </a:endParaRPr>
          </a:p>
        </p:txBody>
      </p:sp>
      <p:sp>
        <p:nvSpPr>
          <p:cNvPr id="5" name="Footer Placeholder 6">
            <a:extLst>
              <a:ext uri="{FF2B5EF4-FFF2-40B4-BE49-F238E27FC236}">
                <a16:creationId xmlns:a16="http://schemas.microsoft.com/office/drawing/2014/main" id="{C076CEB9-B726-4CE3-BF89-EF064BD458C2}"/>
              </a:ext>
            </a:extLst>
          </p:cNvPr>
          <p:cNvSpPr txBox="1">
            <a:spLocks/>
          </p:cNvSpPr>
          <p:nvPr userDrawn="1"/>
        </p:nvSpPr>
        <p:spPr>
          <a:xfrm>
            <a:off x="8172481" y="6691762"/>
            <a:ext cx="971521" cy="140773"/>
          </a:xfrm>
          <a:prstGeom prst="rect">
            <a:avLst/>
          </a:prstGeom>
        </p:spPr>
        <p:txBody>
          <a:bodyPr vert="horz" lIns="91440" tIns="45720" rIns="91440" bIns="45720" rtlCol="0" anchor="ctr"/>
          <a:lstStyle>
            <a:defPPr>
              <a:defRPr lang="en-US"/>
            </a:defPPr>
            <a:lvl1pPr marL="0" algn="ctr" defTabSz="457200" rtl="0" eaLnBrk="1" latinLnBrk="0" hangingPunct="1">
              <a:defRPr sz="600" kern="1200">
                <a:solidFill>
                  <a:srgbClr val="002060"/>
                </a:solidFill>
                <a:latin typeface="Verdana" panose="020B0604030504040204" pitchFamily="34" charset="0"/>
                <a:ea typeface="Verdana" panose="020B0604030504040204" pitchFamily="34" charset="0"/>
                <a:cs typeface="Verdana" panose="020B060403050404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600" dirty="0">
                <a:solidFill>
                  <a:sysClr val="windowText" lastClr="000000"/>
                </a:solidFill>
              </a:rPr>
              <a:t>© TechSci Research</a:t>
            </a:r>
          </a:p>
        </p:txBody>
      </p:sp>
      <p:pic>
        <p:nvPicPr>
          <p:cNvPr id="6" name="Picture 5">
            <a:extLst>
              <a:ext uri="{FF2B5EF4-FFF2-40B4-BE49-F238E27FC236}">
                <a16:creationId xmlns:a16="http://schemas.microsoft.com/office/drawing/2014/main" id="{F74EB98C-E3F8-40D1-ACA3-BA0E07C0F14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68754" y="167074"/>
            <a:ext cx="1330912" cy="417542"/>
          </a:xfrm>
          <a:prstGeom prst="rect">
            <a:avLst/>
          </a:prstGeom>
        </p:spPr>
      </p:pic>
    </p:spTree>
    <p:extLst>
      <p:ext uri="{BB962C8B-B14F-4D97-AF65-F5344CB8AC3E}">
        <p14:creationId xmlns:p14="http://schemas.microsoft.com/office/powerpoint/2010/main" val="2715733743"/>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A9A785-103B-4B53-B232-DC2BA94190A7}" type="datetimeFigureOut">
              <a:rPr lang="en-US" smtClean="0"/>
              <a:t>11/25/2021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CE97586-85E7-4DA0-AF2C-A0841FA48D10}" type="slidenum">
              <a:rPr lang="en-US" smtClean="0"/>
              <a:t>‹#›</a:t>
            </a:fld>
            <a:endParaRPr lang="en-US" dirty="0"/>
          </a:p>
        </p:txBody>
      </p:sp>
    </p:spTree>
    <p:extLst>
      <p:ext uri="{BB962C8B-B14F-4D97-AF65-F5344CB8AC3E}">
        <p14:creationId xmlns:p14="http://schemas.microsoft.com/office/powerpoint/2010/main" val="30720821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1A9A785-103B-4B53-B232-DC2BA94190A7}" type="datetimeFigureOut">
              <a:rPr lang="en-US" smtClean="0"/>
              <a:t>11/25/2021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CE97586-85E7-4DA0-AF2C-A0841FA48D10}" type="slidenum">
              <a:rPr lang="en-US" smtClean="0"/>
              <a:t>‹#›</a:t>
            </a:fld>
            <a:endParaRPr lang="en-US" dirty="0"/>
          </a:p>
        </p:txBody>
      </p:sp>
    </p:spTree>
    <p:extLst>
      <p:ext uri="{BB962C8B-B14F-4D97-AF65-F5344CB8AC3E}">
        <p14:creationId xmlns:p14="http://schemas.microsoft.com/office/powerpoint/2010/main" val="3857977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1A9A785-103B-4B53-B232-DC2BA94190A7}" type="datetimeFigureOut">
              <a:rPr lang="en-US" smtClean="0"/>
              <a:t>11/25/2021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CE97586-85E7-4DA0-AF2C-A0841FA48D10}" type="slidenum">
              <a:rPr lang="en-US" smtClean="0"/>
              <a:t>‹#›</a:t>
            </a:fld>
            <a:endParaRPr lang="en-US" dirty="0"/>
          </a:p>
        </p:txBody>
      </p:sp>
    </p:spTree>
    <p:extLst>
      <p:ext uri="{BB962C8B-B14F-4D97-AF65-F5344CB8AC3E}">
        <p14:creationId xmlns:p14="http://schemas.microsoft.com/office/powerpoint/2010/main" val="34061014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1A9A785-103B-4B53-B232-DC2BA94190A7}" type="datetimeFigureOut">
              <a:rPr lang="en-US" smtClean="0"/>
              <a:t>11/25/2021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CE97586-85E7-4DA0-AF2C-A0841FA48D10}" type="slidenum">
              <a:rPr lang="en-US" smtClean="0"/>
              <a:t>‹#›</a:t>
            </a:fld>
            <a:endParaRPr lang="en-US" dirty="0"/>
          </a:p>
        </p:txBody>
      </p:sp>
    </p:spTree>
    <p:extLst>
      <p:ext uri="{BB962C8B-B14F-4D97-AF65-F5344CB8AC3E}">
        <p14:creationId xmlns:p14="http://schemas.microsoft.com/office/powerpoint/2010/main" val="1827055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1A9A785-103B-4B53-B232-DC2BA94190A7}" type="datetimeFigureOut">
              <a:rPr lang="en-US" smtClean="0"/>
              <a:t>11/25/2021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CE97586-85E7-4DA0-AF2C-A0841FA48D10}" type="slidenum">
              <a:rPr lang="en-US" smtClean="0"/>
              <a:t>‹#›</a:t>
            </a:fld>
            <a:endParaRPr lang="en-US" dirty="0"/>
          </a:p>
        </p:txBody>
      </p:sp>
    </p:spTree>
    <p:extLst>
      <p:ext uri="{BB962C8B-B14F-4D97-AF65-F5344CB8AC3E}">
        <p14:creationId xmlns:p14="http://schemas.microsoft.com/office/powerpoint/2010/main" val="35747428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A9A785-103B-4B53-B232-DC2BA94190A7}" type="datetimeFigureOut">
              <a:rPr lang="en-US" smtClean="0"/>
              <a:t>11/25/2021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1CE97586-85E7-4DA0-AF2C-A0841FA48D10}" type="slidenum">
              <a:rPr lang="en-US" smtClean="0"/>
              <a:t>‹#›</a:t>
            </a:fld>
            <a:endParaRPr lang="en-US" dirty="0"/>
          </a:p>
        </p:txBody>
      </p:sp>
      <p:pic>
        <p:nvPicPr>
          <p:cNvPr id="7" name="Picture 6">
            <a:extLst>
              <a:ext uri="{FF2B5EF4-FFF2-40B4-BE49-F238E27FC236}">
                <a16:creationId xmlns:a16="http://schemas.microsoft.com/office/drawing/2014/main" id="{E7CF9F1E-FEE3-4B6A-A0BB-8F9D797CDE3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68754" y="167074"/>
            <a:ext cx="1330912" cy="417542"/>
          </a:xfrm>
          <a:prstGeom prst="rect">
            <a:avLst/>
          </a:prstGeom>
        </p:spPr>
      </p:pic>
    </p:spTree>
    <p:extLst>
      <p:ext uri="{BB962C8B-B14F-4D97-AF65-F5344CB8AC3E}">
        <p14:creationId xmlns:p14="http://schemas.microsoft.com/office/powerpoint/2010/main" val="34134593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1A9A785-103B-4B53-B232-DC2BA94190A7}" type="datetimeFigureOut">
              <a:rPr lang="en-US" smtClean="0"/>
              <a:t>11/25/2021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CE97586-85E7-4DA0-AF2C-A0841FA48D10}" type="slidenum">
              <a:rPr lang="en-US" smtClean="0"/>
              <a:t>‹#›</a:t>
            </a:fld>
            <a:endParaRPr lang="en-US" dirty="0"/>
          </a:p>
        </p:txBody>
      </p:sp>
    </p:spTree>
    <p:extLst>
      <p:ext uri="{BB962C8B-B14F-4D97-AF65-F5344CB8AC3E}">
        <p14:creationId xmlns:p14="http://schemas.microsoft.com/office/powerpoint/2010/main" val="21826609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Escorts Agri-machinery k icon to add picture</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1A9A785-103B-4B53-B232-DC2BA94190A7}" type="datetimeFigureOut">
              <a:rPr lang="en-US" smtClean="0"/>
              <a:t>11/25/2021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CE97586-85E7-4DA0-AF2C-A0841FA48D10}" type="slidenum">
              <a:rPr lang="en-US" smtClean="0"/>
              <a:t>‹#›</a:t>
            </a:fld>
            <a:endParaRPr lang="en-US" dirty="0"/>
          </a:p>
        </p:txBody>
      </p:sp>
    </p:spTree>
    <p:extLst>
      <p:ext uri="{BB962C8B-B14F-4D97-AF65-F5344CB8AC3E}">
        <p14:creationId xmlns:p14="http://schemas.microsoft.com/office/powerpoint/2010/main" val="8392933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A9A785-103B-4B53-B232-DC2BA94190A7}" type="datetimeFigureOut">
              <a:rPr lang="en-US" smtClean="0"/>
              <a:t>11/25/2021</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E97586-85E7-4DA0-AF2C-A0841FA48D10}" type="slidenum">
              <a:rPr lang="en-US" smtClean="0"/>
              <a:t>‹#›</a:t>
            </a:fld>
            <a:endParaRPr lang="en-US" dirty="0"/>
          </a:p>
        </p:txBody>
      </p:sp>
    </p:spTree>
    <p:extLst>
      <p:ext uri="{BB962C8B-B14F-4D97-AF65-F5344CB8AC3E}">
        <p14:creationId xmlns:p14="http://schemas.microsoft.com/office/powerpoint/2010/main" val="88913678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6" r:id="rId12"/>
    <p:sldLayoutId id="2147483678" r:id="rId13"/>
    <p:sldLayoutId id="2147483679"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13.xml"/><Relationship Id="rId5" Type="http://schemas.openxmlformats.org/officeDocument/2006/relationships/image" Target="../media/image8.pn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9.jpg"/><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png"/><Relationship Id="rId18" Type="http://schemas.openxmlformats.org/officeDocument/2006/relationships/image" Target="../media/image26.pn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20.png"/><Relationship Id="rId17" Type="http://schemas.openxmlformats.org/officeDocument/2006/relationships/image" Target="../media/image25.jpeg"/><Relationship Id="rId2" Type="http://schemas.openxmlformats.org/officeDocument/2006/relationships/notesSlide" Target="../notesSlides/notesSlide1.xml"/><Relationship Id="rId16" Type="http://schemas.openxmlformats.org/officeDocument/2006/relationships/image" Target="../media/image24.jpg"/><Relationship Id="rId1" Type="http://schemas.openxmlformats.org/officeDocument/2006/relationships/slideLayout" Target="../slideLayouts/slideLayout14.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png"/><Relationship Id="rId15" Type="http://schemas.openxmlformats.org/officeDocument/2006/relationships/image" Target="../media/image2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 Id="rId14" Type="http://schemas.openxmlformats.org/officeDocument/2006/relationships/image" Target="../media/image22.jpeg"/></Relationships>
</file>

<file path=ppt/slides/_rels/slide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B8FBBC3-36F2-4593-8607-BB47D78584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92462"/>
            <a:ext cx="9144000" cy="5832176"/>
          </a:xfrm>
          <a:prstGeom prst="rect">
            <a:avLst/>
          </a:prstGeom>
        </p:spPr>
      </p:pic>
      <p:pic>
        <p:nvPicPr>
          <p:cNvPr id="21" name="Picture 20" descr="A picture containing clipart&#10;&#10;Description generated with high confidence">
            <a:extLst>
              <a:ext uri="{FF2B5EF4-FFF2-40B4-BE49-F238E27FC236}">
                <a16:creationId xmlns:a16="http://schemas.microsoft.com/office/drawing/2014/main" id="{1E7CD3CA-1772-459A-868E-A9064547F7E1}"/>
              </a:ext>
            </a:extLst>
          </p:cNvPr>
          <p:cNvPicPr>
            <a:picLocks noChangeAspect="1"/>
          </p:cNvPicPr>
          <p:nvPr/>
        </p:nvPicPr>
        <p:blipFill rotWithShape="1">
          <a:blip r:embed="rId3">
            <a:extLst>
              <a:ext uri="{28A0092B-C50C-407E-A947-70E740481C1C}">
                <a14:useLocalDpi xmlns:a14="http://schemas.microsoft.com/office/drawing/2010/main" val="0"/>
              </a:ext>
            </a:extLst>
          </a:blip>
          <a:srcRect l="9641" t="-705" r="16385"/>
          <a:stretch/>
        </p:blipFill>
        <p:spPr>
          <a:xfrm>
            <a:off x="0" y="108340"/>
            <a:ext cx="9144002" cy="6244061"/>
          </a:xfrm>
          <a:prstGeom prst="rect">
            <a:avLst/>
          </a:prstGeom>
        </p:spPr>
      </p:pic>
      <p:sp>
        <p:nvSpPr>
          <p:cNvPr id="15" name="TextBox 14">
            <a:extLst>
              <a:ext uri="{FF2B5EF4-FFF2-40B4-BE49-F238E27FC236}">
                <a16:creationId xmlns:a16="http://schemas.microsoft.com/office/drawing/2014/main" id="{130C6027-6454-46D1-8305-C9654246BEEA}"/>
              </a:ext>
            </a:extLst>
          </p:cNvPr>
          <p:cNvSpPr txBox="1"/>
          <p:nvPr/>
        </p:nvSpPr>
        <p:spPr>
          <a:xfrm>
            <a:off x="266699" y="5882242"/>
            <a:ext cx="2871410" cy="338554"/>
          </a:xfrm>
          <a:prstGeom prst="rect">
            <a:avLst/>
          </a:prstGeom>
          <a:solidFill>
            <a:schemeClr val="bg1"/>
          </a:solid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IN" sz="800" b="1" i="0" u="none" strike="noStrike" kern="1200" cap="none" spc="300" normalizeH="0" baseline="0" noProof="0" dirty="0">
                <a:ln>
                  <a:noFill/>
                </a:ln>
                <a:solidFill>
                  <a:srgbClr val="E7E6E6">
                    <a:lumMod val="25000"/>
                  </a:srgbClr>
                </a:solidFill>
                <a:effectLst/>
                <a:uLnTx/>
                <a:uFillTx/>
                <a:latin typeface="Arial" panose="020B0604020202020204" pitchFamily="34" charset="0"/>
                <a:ea typeface="Verdana" panose="020B0604030504040204" pitchFamily="34" charset="0"/>
                <a:cs typeface="Arial" panose="020B0604020202020204" pitchFamily="34" charset="0"/>
              </a:rPr>
              <a:t>MARKET INTELLIGENCE . CONSULTING</a:t>
            </a:r>
          </a:p>
        </p:txBody>
      </p:sp>
      <p:sp>
        <p:nvSpPr>
          <p:cNvPr id="11" name="TextBox 10">
            <a:extLst>
              <a:ext uri="{FF2B5EF4-FFF2-40B4-BE49-F238E27FC236}">
                <a16:creationId xmlns:a16="http://schemas.microsoft.com/office/drawing/2014/main" id="{295CF68D-B97E-4DF4-AD5B-814F416F9AF1}"/>
              </a:ext>
            </a:extLst>
          </p:cNvPr>
          <p:cNvSpPr txBox="1"/>
          <p:nvPr/>
        </p:nvSpPr>
        <p:spPr>
          <a:xfrm>
            <a:off x="314418" y="6352401"/>
            <a:ext cx="2573926" cy="276999"/>
          </a:xfrm>
          <a:prstGeom prst="rect">
            <a:avLst/>
          </a:prstGeom>
          <a:noFill/>
          <a:ln>
            <a:noFill/>
          </a:ln>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IN" sz="1200" b="1" i="0" u="none" strike="noStrike" kern="1200" cap="none" spc="0" normalizeH="0" baseline="0" noProof="0" dirty="0">
                <a:ln>
                  <a:noFill/>
                </a:ln>
                <a:solidFill>
                  <a:srgbClr val="E7E6E6">
                    <a:lumMod val="25000"/>
                  </a:srgbClr>
                </a:solidFill>
                <a:effectLst/>
                <a:uLnTx/>
                <a:uFillTx/>
                <a:latin typeface="Arial" panose="020B0604020202020204" pitchFamily="34" charset="0"/>
                <a:ea typeface="Verdana" panose="020B0604030504040204" pitchFamily="34" charset="0"/>
                <a:cs typeface="Arial" panose="020B0604020202020204" pitchFamily="34" charset="0"/>
              </a:rPr>
              <a:t>www.techsciresearch.com</a:t>
            </a:r>
          </a:p>
        </p:txBody>
      </p:sp>
      <p:sp>
        <p:nvSpPr>
          <p:cNvPr id="14" name="Rectangle 13">
            <a:extLst>
              <a:ext uri="{FF2B5EF4-FFF2-40B4-BE49-F238E27FC236}">
                <a16:creationId xmlns:a16="http://schemas.microsoft.com/office/drawing/2014/main" id="{28F902CD-A916-45E3-89FB-B057F7266DE3}"/>
              </a:ext>
            </a:extLst>
          </p:cNvPr>
          <p:cNvSpPr/>
          <p:nvPr/>
        </p:nvSpPr>
        <p:spPr>
          <a:xfrm>
            <a:off x="316597" y="2908495"/>
            <a:ext cx="3815329" cy="707886"/>
          </a:xfrm>
          <a:prstGeom prst="rect">
            <a:avLst/>
          </a:prstGeom>
          <a:noFill/>
        </p:spPr>
        <p:txBody>
          <a:bodyPr wrap="square">
            <a:spAutoFit/>
          </a:bodyPr>
          <a:lstStyle/>
          <a:p>
            <a:pPr marL="0" marR="0" lvl="0" indent="0" defTabSz="457200" rtl="0" eaLnBrk="1" fontAlgn="auto" latinLnBrk="0" hangingPunct="1">
              <a:lnSpc>
                <a:spcPct val="100000"/>
              </a:lnSpc>
              <a:spcBef>
                <a:spcPts val="0"/>
              </a:spcBef>
              <a:spcAft>
                <a:spcPts val="0"/>
              </a:spcAft>
              <a:buClrTx/>
              <a:buSzTx/>
              <a:buFontTx/>
              <a:buNone/>
              <a:tabLst/>
              <a:defRPr/>
            </a:pPr>
            <a:r>
              <a:rPr kumimoji="0" lang="en-IN" sz="2000" b="1" i="0" u="none" strike="noStrike" kern="1200" cap="none" spc="0" normalizeH="0" baseline="0" noProof="0" dirty="0">
                <a:ln>
                  <a:noFill/>
                </a:ln>
                <a:effectLst>
                  <a:outerShdw blurRad="38100" dist="38100" dir="2700000" algn="tl">
                    <a:srgbClr val="000000">
                      <a:alpha val="43137"/>
                    </a:srgbClr>
                  </a:outerShdw>
                </a:effectLst>
                <a:uLnTx/>
                <a:uFillTx/>
                <a:latin typeface="Montserrat" panose="02000505000000020004" pitchFamily="2" charset="0"/>
                <a:ea typeface="Roboto" pitchFamily="2" charset="0"/>
                <a:cs typeface="Arial" panose="020B0604020202020204" pitchFamily="34" charset="0"/>
              </a:rPr>
              <a:t>EPOXY RESIN</a:t>
            </a:r>
          </a:p>
          <a:p>
            <a:pPr marL="0" marR="0" lvl="0" indent="0" defTabSz="457200" rtl="0" eaLnBrk="1" fontAlgn="auto" latinLnBrk="0" hangingPunct="1">
              <a:lnSpc>
                <a:spcPct val="100000"/>
              </a:lnSpc>
              <a:spcBef>
                <a:spcPts val="0"/>
              </a:spcBef>
              <a:spcAft>
                <a:spcPts val="0"/>
              </a:spcAft>
              <a:buClrTx/>
              <a:buSzTx/>
              <a:buFontTx/>
              <a:buNone/>
              <a:tabLst/>
              <a:defRPr/>
            </a:pPr>
            <a:r>
              <a:rPr kumimoji="0" lang="en-IN" sz="2000" b="1" i="0" u="none" strike="noStrike" kern="1200" cap="none" spc="0" normalizeH="0" baseline="0" noProof="0" dirty="0">
                <a:ln>
                  <a:noFill/>
                </a:ln>
                <a:effectLst>
                  <a:outerShdw blurRad="38100" dist="38100" dir="2700000" algn="tl">
                    <a:srgbClr val="000000">
                      <a:alpha val="43137"/>
                    </a:srgbClr>
                  </a:outerShdw>
                </a:effectLst>
                <a:uLnTx/>
                <a:uFillTx/>
                <a:latin typeface="Montserrat" panose="02000505000000020004" pitchFamily="2" charset="0"/>
                <a:ea typeface="Roboto" pitchFamily="2" charset="0"/>
                <a:cs typeface="Arial" panose="020B0604020202020204" pitchFamily="34" charset="0"/>
              </a:rPr>
              <a:t>MARKET</a:t>
            </a:r>
            <a:endParaRPr kumimoji="0" lang="en-US" sz="2000" b="1" i="0" u="none" strike="noStrike" kern="1200" cap="none" spc="0" normalizeH="0" baseline="0" noProof="0" dirty="0">
              <a:ln>
                <a:noFill/>
              </a:ln>
              <a:effectLst>
                <a:outerShdw blurRad="38100" dist="38100" dir="2700000" algn="tl">
                  <a:srgbClr val="000000">
                    <a:alpha val="43137"/>
                  </a:srgbClr>
                </a:outerShdw>
              </a:effectLst>
              <a:uLnTx/>
              <a:uFillTx/>
              <a:latin typeface="Montserrat" panose="02000505000000020004" pitchFamily="2" charset="0"/>
              <a:ea typeface="Roboto" pitchFamily="2" charset="0"/>
              <a:cs typeface="Arial" panose="020B0604020202020204" pitchFamily="34" charset="0"/>
            </a:endParaRPr>
          </a:p>
        </p:txBody>
      </p:sp>
      <p:sp>
        <p:nvSpPr>
          <p:cNvPr id="18" name="Rectangle 17">
            <a:extLst>
              <a:ext uri="{FF2B5EF4-FFF2-40B4-BE49-F238E27FC236}">
                <a16:creationId xmlns:a16="http://schemas.microsoft.com/office/drawing/2014/main" id="{6194B184-9981-4074-AD02-C1547A5F38E9}"/>
              </a:ext>
            </a:extLst>
          </p:cNvPr>
          <p:cNvSpPr/>
          <p:nvPr/>
        </p:nvSpPr>
        <p:spPr>
          <a:xfrm>
            <a:off x="344583" y="2105039"/>
            <a:ext cx="2409955" cy="665823"/>
          </a:xfrm>
          <a:prstGeom prst="rect">
            <a:avLst/>
          </a:prstGeom>
        </p:spPr>
        <p:txBody>
          <a:bodyPr wrap="none">
            <a:spAutoFit/>
          </a:bodyPr>
          <a:lstStyle/>
          <a:p>
            <a:pPr marL="0" marR="0" lvl="0" indent="0" defTabSz="457200" rtl="0" eaLnBrk="1" fontAlgn="auto" latinLnBrk="0" hangingPunct="1">
              <a:lnSpc>
                <a:spcPct val="150000"/>
              </a:lnSpc>
              <a:spcBef>
                <a:spcPts val="0"/>
              </a:spcBef>
              <a:spcAft>
                <a:spcPts val="0"/>
              </a:spcAft>
              <a:buClrTx/>
              <a:buSzTx/>
              <a:buFontTx/>
              <a:buNone/>
              <a:tabLst/>
              <a:defRPr/>
            </a:pPr>
            <a:r>
              <a:rPr kumimoji="0" lang="en-IN" sz="2800" b="1" i="0" u="none" strike="noStrike" kern="1200" cap="none" spc="15" normalizeH="0" baseline="0" noProof="0" dirty="0">
                <a:ln>
                  <a:noFill/>
                </a:ln>
                <a:effectLst>
                  <a:outerShdw blurRad="38100" dist="38100" dir="2700000" algn="tl">
                    <a:srgbClr val="000000">
                      <a:alpha val="43137"/>
                    </a:srgbClr>
                  </a:outerShdw>
                </a:effectLst>
                <a:uLnTx/>
                <a:uFillTx/>
                <a:latin typeface="Montserrat" panose="02000505000000020004" pitchFamily="2" charset="0"/>
                <a:ea typeface="Verdana" panose="020B0604030504040204" pitchFamily="34" charset="0"/>
                <a:cs typeface="Arial" panose="020B0604020202020204" pitchFamily="34" charset="0"/>
              </a:rPr>
              <a:t>2020 – 2030</a:t>
            </a:r>
            <a:endParaRPr kumimoji="0" lang="en-IN" sz="1800" b="1" i="0" u="none" strike="noStrike" kern="1200" cap="none" spc="15" normalizeH="0" baseline="0" noProof="0" dirty="0">
              <a:ln>
                <a:noFill/>
              </a:ln>
              <a:effectLst>
                <a:outerShdw blurRad="38100" dist="38100" dir="2700000" algn="tl">
                  <a:srgbClr val="000000">
                    <a:alpha val="43137"/>
                  </a:srgbClr>
                </a:outerShdw>
              </a:effectLst>
              <a:uLnTx/>
              <a:uFillTx/>
              <a:latin typeface="Montserrat" panose="02000505000000020004" pitchFamily="2" charset="0"/>
              <a:ea typeface="Verdana" panose="020B0604030504040204" pitchFamily="34" charset="0"/>
              <a:cs typeface="Arial" panose="020B0604020202020204" pitchFamily="34" charset="0"/>
            </a:endParaRPr>
          </a:p>
        </p:txBody>
      </p:sp>
      <p:sp>
        <p:nvSpPr>
          <p:cNvPr id="20" name="Rectangle 19">
            <a:extLst>
              <a:ext uri="{FF2B5EF4-FFF2-40B4-BE49-F238E27FC236}">
                <a16:creationId xmlns:a16="http://schemas.microsoft.com/office/drawing/2014/main" id="{9BD06F95-C5DC-4A90-9FBF-94FD39F9B637}"/>
              </a:ext>
            </a:extLst>
          </p:cNvPr>
          <p:cNvSpPr/>
          <p:nvPr/>
        </p:nvSpPr>
        <p:spPr>
          <a:xfrm>
            <a:off x="344583" y="3508503"/>
            <a:ext cx="4783495" cy="382092"/>
          </a:xfrm>
          <a:prstGeom prst="rect">
            <a:avLst/>
          </a:prstGeom>
          <a:noFill/>
        </p:spPr>
        <p:txBody>
          <a:bodyPr wrap="square">
            <a:spAutoFit/>
          </a:bodyPr>
          <a:lstStyle/>
          <a:p>
            <a:pPr marL="0" marR="0" lvl="0" indent="0" defTabSz="457200" rtl="0" eaLnBrk="1" fontAlgn="auto" latinLnBrk="0" hangingPunct="1">
              <a:lnSpc>
                <a:spcPct val="150000"/>
              </a:lnSpc>
              <a:spcBef>
                <a:spcPts val="0"/>
              </a:spcBef>
              <a:spcAft>
                <a:spcPts val="0"/>
              </a:spcAft>
              <a:buClrTx/>
              <a:buSzTx/>
              <a:buFontTx/>
              <a:buNone/>
              <a:tabLst/>
              <a:defRPr/>
            </a:pPr>
            <a:r>
              <a:rPr kumimoji="0" lang="en-US" sz="1400" b="0" i="0" u="none" strike="noStrike" kern="1200" cap="none" spc="15" normalizeH="0" baseline="0" noProof="0" dirty="0">
                <a:ln>
                  <a:noFill/>
                </a:ln>
                <a:effectLst/>
                <a:uLnTx/>
                <a:uFillTx/>
                <a:latin typeface="Montserrat" panose="02000505000000020004" pitchFamily="2" charset="0"/>
                <a:ea typeface="Verdana" panose="020B0604030504040204" pitchFamily="34" charset="0"/>
                <a:cs typeface="Arial" panose="020B0604020202020204" pitchFamily="34" charset="0"/>
              </a:rPr>
              <a:t>FORECAST &amp; OPPORTUNITIES</a:t>
            </a:r>
          </a:p>
        </p:txBody>
      </p:sp>
      <p:pic>
        <p:nvPicPr>
          <p:cNvPr id="12" name="Picture 11" descr="cid:image002.png@01D2F982.F4FD4770">
            <a:extLst>
              <a:ext uri="{FF2B5EF4-FFF2-40B4-BE49-F238E27FC236}">
                <a16:creationId xmlns:a16="http://schemas.microsoft.com/office/drawing/2014/main" id="{E8CAAB15-EE66-4B9E-9C7C-C6AC6E203BE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7187" y="654649"/>
            <a:ext cx="2237021" cy="7045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Rectangle 15">
            <a:extLst>
              <a:ext uri="{FF2B5EF4-FFF2-40B4-BE49-F238E27FC236}">
                <a16:creationId xmlns:a16="http://schemas.microsoft.com/office/drawing/2014/main" id="{89A7DA25-6336-4A56-B041-CFD0E30FEC08}"/>
              </a:ext>
            </a:extLst>
          </p:cNvPr>
          <p:cNvSpPr/>
          <p:nvPr/>
        </p:nvSpPr>
        <p:spPr>
          <a:xfrm>
            <a:off x="-497628" y="4415636"/>
            <a:ext cx="2111815" cy="382092"/>
          </a:xfrm>
          <a:prstGeom prst="rect">
            <a:avLst/>
          </a:prstGeom>
          <a:noFill/>
        </p:spPr>
        <p:txBody>
          <a:bodyPr wrap="square">
            <a:spAutoFit/>
          </a:bodyPr>
          <a:lstStyle/>
          <a:p>
            <a:pPr marL="0" marR="0" lvl="0" indent="0" algn="r" defTabSz="457200" rtl="0" eaLnBrk="1" fontAlgn="auto" latinLnBrk="0" hangingPunct="1">
              <a:lnSpc>
                <a:spcPct val="150000"/>
              </a:lnSpc>
              <a:spcBef>
                <a:spcPts val="0"/>
              </a:spcBef>
              <a:spcAft>
                <a:spcPts val="0"/>
              </a:spcAft>
              <a:buClrTx/>
              <a:buSzTx/>
              <a:buFontTx/>
              <a:buNone/>
              <a:tabLst/>
              <a:defRPr/>
            </a:pPr>
            <a:r>
              <a:rPr kumimoji="0" lang="en-US" sz="1400" b="0" i="0" u="none" strike="noStrike" kern="1200" cap="none" spc="15" normalizeH="0" baseline="0" noProof="0" dirty="0">
                <a:ln>
                  <a:noFill/>
                </a:ln>
                <a:effectLst/>
                <a:uLnTx/>
                <a:uFillTx/>
                <a:latin typeface="Montserrat" panose="02000505000000020004" pitchFamily="2" charset="0"/>
                <a:ea typeface="Verdana" panose="020B0604030504040204" pitchFamily="34" charset="0"/>
                <a:cs typeface="Arial" panose="020B0604020202020204" pitchFamily="34" charset="0"/>
              </a:rPr>
              <a:t>Prepared for :</a:t>
            </a:r>
          </a:p>
        </p:txBody>
      </p:sp>
      <p:pic>
        <p:nvPicPr>
          <p:cNvPr id="17" name="Picture 16" descr="Reliance Industries Limited">
            <a:extLst>
              <a:ext uri="{FF2B5EF4-FFF2-40B4-BE49-F238E27FC236}">
                <a16:creationId xmlns:a16="http://schemas.microsoft.com/office/drawing/2014/main" id="{23FA26D6-50B8-4B86-836A-FCBCA54C1CA0}"/>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636630" y="4415636"/>
            <a:ext cx="1268921" cy="522124"/>
          </a:xfrm>
          <a:prstGeom prst="rect">
            <a:avLst/>
          </a:prstGeom>
          <a:noFill/>
          <a:ln>
            <a:noFill/>
          </a:ln>
        </p:spPr>
      </p:pic>
    </p:spTree>
    <p:extLst>
      <p:ext uri="{BB962C8B-B14F-4D97-AF65-F5344CB8AC3E}">
        <p14:creationId xmlns:p14="http://schemas.microsoft.com/office/powerpoint/2010/main" val="6517124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3">
            <a:extLst>
              <a:ext uri="{FF2B5EF4-FFF2-40B4-BE49-F238E27FC236}">
                <a16:creationId xmlns:a16="http://schemas.microsoft.com/office/drawing/2014/main" id="{63A34F33-4DB1-4253-A53D-2C604E9A8AB8}"/>
              </a:ext>
            </a:extLst>
          </p:cNvPr>
          <p:cNvSpPr txBox="1">
            <a:spLocks/>
          </p:cNvSpPr>
          <p:nvPr/>
        </p:nvSpPr>
        <p:spPr>
          <a:xfrm>
            <a:off x="174573" y="182682"/>
            <a:ext cx="7736404" cy="363107"/>
          </a:xfrm>
          <a:prstGeom prst="rect">
            <a:avLst/>
          </a:prstGeom>
        </p:spPr>
        <p:txBody>
          <a:bodyPr vert="horz" lIns="91440" tIns="45720" rIns="91440" bIns="45720" rtlCol="0" anchor="ctr">
            <a:noAutofit/>
          </a:bodyPr>
          <a:lstStyle>
            <a:defPPr>
              <a:defRPr lang="en-US"/>
            </a:defPPr>
            <a:lvl1pPr marR="0" lvl="0" indent="0" fontAlgn="auto">
              <a:lnSpc>
                <a:spcPts val="1700"/>
              </a:lnSpc>
              <a:spcBef>
                <a:spcPct val="0"/>
              </a:spcBef>
              <a:spcAft>
                <a:spcPts val="0"/>
              </a:spcAft>
              <a:buClrTx/>
              <a:buSzTx/>
              <a:buFontTx/>
              <a:buNone/>
              <a:tabLst/>
              <a:defRPr b="1">
                <a:latin typeface="Calibri "/>
                <a:ea typeface="+mj-ea"/>
                <a:cs typeface="Arial" panose="020B0604020202020204" pitchFamily="34" charset="0"/>
              </a:defRPr>
            </a:lvl1pPr>
            <a:lvl2pPr marL="685800" indent="-228600" defTabSz="914400">
              <a:lnSpc>
                <a:spcPct val="90000"/>
              </a:lnSpc>
              <a:spcBef>
                <a:spcPts val="500"/>
              </a:spcBef>
              <a:buFont typeface="Arial" panose="020B0604020202020204" pitchFamily="34" charset="0"/>
              <a:buChar char="•"/>
              <a:defRPr sz="2400"/>
            </a:lvl2pPr>
            <a:lvl3pPr marL="1143000" indent="-228600" defTabSz="914400">
              <a:lnSpc>
                <a:spcPct val="90000"/>
              </a:lnSpc>
              <a:spcBef>
                <a:spcPts val="500"/>
              </a:spcBef>
              <a:buFont typeface="Arial" panose="020B0604020202020204" pitchFamily="34" charset="0"/>
              <a:buChar char="•"/>
              <a:defRPr sz="2000"/>
            </a:lvl3pPr>
            <a:lvl4pPr marL="1600200" indent="-228600" defTabSz="914400">
              <a:lnSpc>
                <a:spcPct val="90000"/>
              </a:lnSpc>
              <a:spcBef>
                <a:spcPts val="500"/>
              </a:spcBef>
              <a:buFont typeface="Arial" panose="020B0604020202020204" pitchFamily="34" charset="0"/>
              <a:buChar char="•"/>
            </a:lvl4pPr>
            <a:lvl5pPr marL="2057400" indent="-228600" defTabSz="914400">
              <a:lnSpc>
                <a:spcPct val="90000"/>
              </a:lnSpc>
              <a:spcBef>
                <a:spcPts val="500"/>
              </a:spcBef>
              <a:buFont typeface="Arial" panose="020B0604020202020204" pitchFamily="34" charset="0"/>
              <a:buChar char="•"/>
            </a:lvl5pPr>
            <a:lvl6pPr marL="2514600" indent="-228600" defTabSz="914400">
              <a:lnSpc>
                <a:spcPct val="90000"/>
              </a:lnSpc>
              <a:spcBef>
                <a:spcPts val="500"/>
              </a:spcBef>
              <a:buFont typeface="Arial" panose="020B0604020202020204" pitchFamily="34" charset="0"/>
              <a:buChar char="•"/>
            </a:lvl6pPr>
            <a:lvl7pPr marL="2971800" indent="-228600" defTabSz="914400">
              <a:lnSpc>
                <a:spcPct val="90000"/>
              </a:lnSpc>
              <a:spcBef>
                <a:spcPts val="500"/>
              </a:spcBef>
              <a:buFont typeface="Arial" panose="020B0604020202020204" pitchFamily="34" charset="0"/>
              <a:buChar char="•"/>
            </a:lvl7pPr>
            <a:lvl8pPr marL="3429000" indent="-228600" defTabSz="914400">
              <a:lnSpc>
                <a:spcPct val="90000"/>
              </a:lnSpc>
              <a:spcBef>
                <a:spcPts val="500"/>
              </a:spcBef>
              <a:buFont typeface="Arial" panose="020B0604020202020204" pitchFamily="34" charset="0"/>
              <a:buChar char="•"/>
            </a:lvl8pPr>
            <a:lvl9pPr marL="3886200" indent="-228600" defTabSz="914400">
              <a:lnSpc>
                <a:spcPct val="90000"/>
              </a:lnSpc>
              <a:spcBef>
                <a:spcPts val="500"/>
              </a:spcBef>
              <a:buFont typeface="Arial" panose="020B0604020202020204" pitchFamily="34" charset="0"/>
              <a:buChar char="•"/>
            </a:lvl9pPr>
          </a:lstStyle>
          <a:p>
            <a:pPr marL="0" marR="0" lvl="0" indent="0" algn="l" defTabSz="457200" rtl="0" eaLnBrk="1" fontAlgn="auto" latinLnBrk="0" hangingPunct="1">
              <a:lnSpc>
                <a:spcPts val="1700"/>
              </a:lnSpc>
              <a:spcBef>
                <a:spcPct val="0"/>
              </a:spcBef>
              <a:spcAft>
                <a:spcPts val="0"/>
              </a:spcAft>
              <a:buClrTx/>
              <a:buSzTx/>
              <a:buFontTx/>
              <a:buNone/>
              <a:tabLst/>
              <a:defRPr/>
            </a:pPr>
            <a:r>
              <a:rPr lang="en-IN" sz="1800" b="1" dirty="0">
                <a:latin typeface="Calibri "/>
                <a:cs typeface="Arial" panose="020B0604020202020204" pitchFamily="34" charset="0"/>
              </a:rPr>
              <a:t>Strategic Recommendations</a:t>
            </a:r>
          </a:p>
        </p:txBody>
      </p:sp>
      <p:graphicFrame>
        <p:nvGraphicFramePr>
          <p:cNvPr id="13" name="Table 3">
            <a:extLst>
              <a:ext uri="{FF2B5EF4-FFF2-40B4-BE49-F238E27FC236}">
                <a16:creationId xmlns:a16="http://schemas.microsoft.com/office/drawing/2014/main" id="{2950C498-6951-4F82-9915-03DA08870092}"/>
              </a:ext>
            </a:extLst>
          </p:cNvPr>
          <p:cNvGraphicFramePr>
            <a:graphicFrameLocks noGrp="1"/>
          </p:cNvGraphicFramePr>
          <p:nvPr>
            <p:extLst>
              <p:ext uri="{D42A27DB-BD31-4B8C-83A1-F6EECF244321}">
                <p14:modId xmlns:p14="http://schemas.microsoft.com/office/powerpoint/2010/main" val="4218372518"/>
              </p:ext>
            </p:extLst>
          </p:nvPr>
        </p:nvGraphicFramePr>
        <p:xfrm>
          <a:off x="0" y="798654"/>
          <a:ext cx="9031457" cy="6004245"/>
        </p:xfrm>
        <a:graphic>
          <a:graphicData uri="http://schemas.openxmlformats.org/drawingml/2006/table">
            <a:tbl>
              <a:tblPr firstRow="1" bandRow="1">
                <a:tableStyleId>{93296810-A885-4BE3-A3E7-6D5BEEA58F35}</a:tableStyleId>
              </a:tblPr>
              <a:tblGrid>
                <a:gridCol w="1460398">
                  <a:extLst>
                    <a:ext uri="{9D8B030D-6E8A-4147-A177-3AD203B41FA5}">
                      <a16:colId xmlns:a16="http://schemas.microsoft.com/office/drawing/2014/main" val="163958586"/>
                    </a:ext>
                  </a:extLst>
                </a:gridCol>
                <a:gridCol w="978424">
                  <a:extLst>
                    <a:ext uri="{9D8B030D-6E8A-4147-A177-3AD203B41FA5}">
                      <a16:colId xmlns:a16="http://schemas.microsoft.com/office/drawing/2014/main" val="4174049275"/>
                    </a:ext>
                  </a:extLst>
                </a:gridCol>
                <a:gridCol w="1207699">
                  <a:extLst>
                    <a:ext uri="{9D8B030D-6E8A-4147-A177-3AD203B41FA5}">
                      <a16:colId xmlns:a16="http://schemas.microsoft.com/office/drawing/2014/main" val="3838814859"/>
                    </a:ext>
                  </a:extLst>
                </a:gridCol>
                <a:gridCol w="1159832">
                  <a:extLst>
                    <a:ext uri="{9D8B030D-6E8A-4147-A177-3AD203B41FA5}">
                      <a16:colId xmlns:a16="http://schemas.microsoft.com/office/drawing/2014/main" val="944998604"/>
                    </a:ext>
                  </a:extLst>
                </a:gridCol>
                <a:gridCol w="1233472">
                  <a:extLst>
                    <a:ext uri="{9D8B030D-6E8A-4147-A177-3AD203B41FA5}">
                      <a16:colId xmlns:a16="http://schemas.microsoft.com/office/drawing/2014/main" val="3770230376"/>
                    </a:ext>
                  </a:extLst>
                </a:gridCol>
                <a:gridCol w="1123012">
                  <a:extLst>
                    <a:ext uri="{9D8B030D-6E8A-4147-A177-3AD203B41FA5}">
                      <a16:colId xmlns:a16="http://schemas.microsoft.com/office/drawing/2014/main" val="2811525132"/>
                    </a:ext>
                  </a:extLst>
                </a:gridCol>
                <a:gridCol w="1868620">
                  <a:extLst>
                    <a:ext uri="{9D8B030D-6E8A-4147-A177-3AD203B41FA5}">
                      <a16:colId xmlns:a16="http://schemas.microsoft.com/office/drawing/2014/main" val="2223328568"/>
                    </a:ext>
                  </a:extLst>
                </a:gridCol>
              </a:tblGrid>
              <a:tr h="623902">
                <a:tc>
                  <a:txBody>
                    <a:bodyPr/>
                    <a:lstStyle/>
                    <a:p>
                      <a:pPr algn="ctr"/>
                      <a:r>
                        <a:rPr lang="en-US" sz="1000" dirty="0">
                          <a:latin typeface="Verdana" panose="020B0604030504040204" pitchFamily="34" charset="0"/>
                          <a:ea typeface="Verdana" panose="020B0604030504040204" pitchFamily="34" charset="0"/>
                          <a:cs typeface="Verdana" panose="020B0604030504040204" pitchFamily="34" charset="0"/>
                        </a:rPr>
                        <a:t>Product Name</a:t>
                      </a:r>
                    </a:p>
                  </a:txBody>
                  <a:tcPr anchor="ctr"/>
                </a:tc>
                <a:tc>
                  <a:txBody>
                    <a:bodyPr/>
                    <a:lstStyle/>
                    <a:p>
                      <a:pPr algn="ctr"/>
                      <a:r>
                        <a:rPr lang="en-US" sz="1000" dirty="0">
                          <a:latin typeface="Verdana" panose="020B0604030504040204" pitchFamily="34" charset="0"/>
                          <a:ea typeface="Verdana" panose="020B0604030504040204" pitchFamily="34" charset="0"/>
                          <a:cs typeface="Verdana" panose="020B0604030504040204" pitchFamily="34" charset="0"/>
                        </a:rPr>
                        <a:t>Demand Supply Gap -2025</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a:latin typeface="Verdana" panose="020B0604030504040204" pitchFamily="34" charset="0"/>
                          <a:ea typeface="Verdana" panose="020B0604030504040204" pitchFamily="34" charset="0"/>
                          <a:cs typeface="Verdana" panose="020B0604030504040204" pitchFamily="34" charset="0"/>
                        </a:rPr>
                        <a:t>Demand Supply Gap -2030</a:t>
                      </a:r>
                    </a:p>
                  </a:txBody>
                  <a:tcPr anchor="ctr"/>
                </a:tc>
                <a:tc>
                  <a:txBody>
                    <a:bodyPr/>
                    <a:lstStyle/>
                    <a:p>
                      <a:pPr algn="ctr"/>
                      <a:r>
                        <a:rPr lang="en-US" sz="1000" dirty="0">
                          <a:latin typeface="Verdana" panose="020B0604030504040204" pitchFamily="34" charset="0"/>
                          <a:ea typeface="Verdana" panose="020B0604030504040204" pitchFamily="34" charset="0"/>
                          <a:cs typeface="Verdana" panose="020B0604030504040204" pitchFamily="34" charset="0"/>
                        </a:rPr>
                        <a:t>Export Potential</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a:latin typeface="Verdana" panose="020B0604030504040204" pitchFamily="34" charset="0"/>
                          <a:ea typeface="Verdana" panose="020B0604030504040204" pitchFamily="34" charset="0"/>
                          <a:cs typeface="Verdana" panose="020B0604030504040204" pitchFamily="34" charset="0"/>
                        </a:rPr>
                        <a:t>Backward Integration</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a:latin typeface="Verdana" panose="020B0604030504040204" pitchFamily="34" charset="0"/>
                          <a:ea typeface="Verdana" panose="020B0604030504040204" pitchFamily="34" charset="0"/>
                          <a:cs typeface="Verdana" panose="020B0604030504040204" pitchFamily="34" charset="0"/>
                        </a:rPr>
                        <a:t>Forward Integration</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a:latin typeface="Verdana" panose="020B0604030504040204" pitchFamily="34" charset="0"/>
                          <a:ea typeface="Verdana" panose="020B0604030504040204" pitchFamily="34" charset="0"/>
                          <a:cs typeface="Verdana" panose="020B0604030504040204" pitchFamily="34" charset="0"/>
                        </a:rPr>
                        <a:t>Recommendations</a:t>
                      </a:r>
                    </a:p>
                  </a:txBody>
                  <a:tcPr anchor="ctr"/>
                </a:tc>
                <a:extLst>
                  <a:ext uri="{0D108BD9-81ED-4DB2-BD59-A6C34878D82A}">
                    <a16:rowId xmlns:a16="http://schemas.microsoft.com/office/drawing/2014/main" val="3694786471"/>
                  </a:ext>
                </a:extLst>
              </a:tr>
              <a:tr h="744951">
                <a:tc>
                  <a:txBody>
                    <a:bodyPr/>
                    <a:lstStyle/>
                    <a:p>
                      <a:pPr marL="0" algn="ctr" defTabSz="914400" rtl="0" eaLnBrk="1" latinLnBrk="0" hangingPunct="1"/>
                      <a:r>
                        <a:rPr lang="en-US" sz="1000" kern="1200" dirty="0">
                          <a:solidFill>
                            <a:schemeClr val="dk1"/>
                          </a:solidFill>
                          <a:latin typeface="Verdana" panose="020B0604030504040204" pitchFamily="34" charset="0"/>
                          <a:ea typeface="Verdana" panose="020B0604030504040204" pitchFamily="34" charset="0"/>
                          <a:cs typeface="+mn-cs"/>
                        </a:rPr>
                        <a:t>Bisphenol A Liquid Epoxy Resin</a:t>
                      </a:r>
                      <a:endParaRPr lang="en-US" sz="1000" kern="1200" dirty="0">
                        <a:solidFill>
                          <a:schemeClr val="dk1"/>
                        </a:solidFill>
                        <a:latin typeface="Verdana" panose="020B0604030504040204" pitchFamily="34" charset="0"/>
                        <a:ea typeface="Verdana" panose="020B0604030504040204" pitchFamily="34" charset="0"/>
                        <a:cs typeface="Verdana" panose="020B0604030504040204" pitchFamily="34" charset="0"/>
                      </a:endParaRPr>
                    </a:p>
                  </a:txBody>
                  <a:tcPr anchor="ctr">
                    <a:solidFill>
                      <a:schemeClr val="accent4">
                        <a:lumMod val="60000"/>
                        <a:lumOff val="40000"/>
                      </a:schemeClr>
                    </a:solidFill>
                  </a:tcPr>
                </a:tc>
                <a:tc>
                  <a:txBody>
                    <a:bodyPr/>
                    <a:lstStyle/>
                    <a:p>
                      <a:pPr algn="ctr"/>
                      <a:r>
                        <a:rPr lang="en-US" sz="1000" dirty="0">
                          <a:latin typeface="Verdana" panose="020B0604030504040204" pitchFamily="34" charset="0"/>
                          <a:ea typeface="Verdana" panose="020B0604030504040204" pitchFamily="34" charset="0"/>
                          <a:cs typeface="Verdana" panose="020B0604030504040204" pitchFamily="34" charset="0"/>
                        </a:rPr>
                        <a:t>High</a:t>
                      </a:r>
                    </a:p>
                  </a:txBody>
                  <a:tcPr anchor="ctr">
                    <a:solidFill>
                      <a:schemeClr val="accent4">
                        <a:lumMod val="60000"/>
                        <a:lumOff val="40000"/>
                      </a:schemeClr>
                    </a:solidFill>
                  </a:tcPr>
                </a:tc>
                <a:tc>
                  <a:txBody>
                    <a:bodyPr/>
                    <a:lstStyle/>
                    <a:p>
                      <a:pPr algn="ctr"/>
                      <a:r>
                        <a:rPr lang="en-US" sz="1000" dirty="0">
                          <a:latin typeface="Verdana" panose="020B0604030504040204" pitchFamily="34" charset="0"/>
                          <a:ea typeface="Verdana" panose="020B0604030504040204" pitchFamily="34" charset="0"/>
                          <a:cs typeface="Verdana" panose="020B0604030504040204" pitchFamily="34" charset="0"/>
                        </a:rPr>
                        <a:t>High</a:t>
                      </a:r>
                    </a:p>
                  </a:txBody>
                  <a:tcPr anchor="ctr">
                    <a:solidFill>
                      <a:schemeClr val="accent4">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Yes</a:t>
                      </a:r>
                    </a:p>
                  </a:txBody>
                  <a:tcPr anchor="ctr">
                    <a:solidFill>
                      <a:schemeClr val="accent4">
                        <a:lumMod val="60000"/>
                        <a:lumOff val="40000"/>
                      </a:schemeClr>
                    </a:solidFill>
                  </a:tcPr>
                </a:tc>
                <a:tc>
                  <a:txBody>
                    <a:bodyPr/>
                    <a:lstStyle/>
                    <a:p>
                      <a:pPr algn="ctr"/>
                      <a:r>
                        <a:rPr lang="en-US" sz="1000" dirty="0">
                          <a:latin typeface="Verdana" panose="020B0604030504040204" pitchFamily="34" charset="0"/>
                          <a:ea typeface="Verdana" panose="020B0604030504040204" pitchFamily="34" charset="0"/>
                          <a:cs typeface="Verdana" panose="020B0604030504040204" pitchFamily="34" charset="0"/>
                        </a:rPr>
                        <a:t>No</a:t>
                      </a:r>
                    </a:p>
                  </a:txBody>
                  <a:tcPr anchor="ctr">
                    <a:solidFill>
                      <a:schemeClr val="accent4">
                        <a:lumMod val="60000"/>
                        <a:lumOff val="40000"/>
                      </a:schemeClr>
                    </a:solidFill>
                  </a:tcPr>
                </a:tc>
                <a:tc>
                  <a:txBody>
                    <a:bodyPr/>
                    <a:lstStyle/>
                    <a:p>
                      <a:pPr algn="ctr"/>
                      <a:r>
                        <a:rPr lang="en-US" sz="1000" dirty="0">
                          <a:latin typeface="Verdana" panose="020B0604030504040204" pitchFamily="34" charset="0"/>
                          <a:ea typeface="Verdana" panose="020B0604030504040204" pitchFamily="34" charset="0"/>
                          <a:cs typeface="Verdana" panose="020B0604030504040204" pitchFamily="34" charset="0"/>
                        </a:rPr>
                        <a:t>Yes (Specialized Epoxy Resin &amp; VER)</a:t>
                      </a:r>
                    </a:p>
                  </a:txBody>
                  <a:tcPr anchor="ctr">
                    <a:solidFill>
                      <a:schemeClr val="accent4">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a:latin typeface="Verdana" panose="020B0604030504040204" pitchFamily="34" charset="0"/>
                          <a:ea typeface="Verdana" panose="020B0604030504040204" pitchFamily="34" charset="0"/>
                          <a:cs typeface="Verdana" panose="020B0604030504040204" pitchFamily="34" charset="0"/>
                        </a:rPr>
                        <a:t>Project can be planned by 2024 and 2028 in two phases</a:t>
                      </a:r>
                    </a:p>
                  </a:txBody>
                  <a:tcPr anchor="ctr">
                    <a:solidFill>
                      <a:schemeClr val="accent4">
                        <a:lumMod val="60000"/>
                        <a:lumOff val="40000"/>
                      </a:schemeClr>
                    </a:solidFill>
                  </a:tcPr>
                </a:tc>
                <a:extLst>
                  <a:ext uri="{0D108BD9-81ED-4DB2-BD59-A6C34878D82A}">
                    <a16:rowId xmlns:a16="http://schemas.microsoft.com/office/drawing/2014/main" val="3475228540"/>
                  </a:ext>
                </a:extLst>
              </a:tr>
              <a:tr h="421059">
                <a:tc>
                  <a:txBody>
                    <a:bodyPr/>
                    <a:lstStyle/>
                    <a:p>
                      <a:pPr marL="0" algn="ctr" defTabSz="914400" rtl="0" eaLnBrk="1" latinLnBrk="0" hangingPunct="1"/>
                      <a:r>
                        <a:rPr lang="en-US" sz="1000" kern="1200" dirty="0">
                          <a:solidFill>
                            <a:schemeClr val="dk1"/>
                          </a:solidFill>
                          <a:latin typeface="Verdana" panose="020B0604030504040204" pitchFamily="34" charset="0"/>
                          <a:ea typeface="Verdana" panose="020B0604030504040204" pitchFamily="34" charset="0"/>
                          <a:cs typeface="+mn-cs"/>
                        </a:rPr>
                        <a:t>Bisphenol A Solid Epoxy Resin</a:t>
                      </a:r>
                      <a:endParaRPr lang="en-US" sz="1000" kern="1200" dirty="0">
                        <a:solidFill>
                          <a:schemeClr val="dk1"/>
                        </a:solidFill>
                        <a:latin typeface="Verdana" panose="020B0604030504040204" pitchFamily="34" charset="0"/>
                        <a:ea typeface="Verdana" panose="020B0604030504040204" pitchFamily="34" charset="0"/>
                        <a:cs typeface="Verdana" panose="020B0604030504040204" pitchFamily="34" charset="0"/>
                      </a:endParaRPr>
                    </a:p>
                  </a:txBody>
                  <a:tcPr anchor="ctr">
                    <a:solidFill>
                      <a:schemeClr val="accent4">
                        <a:lumMod val="60000"/>
                        <a:lumOff val="40000"/>
                      </a:schemeClr>
                    </a:solidFill>
                  </a:tcPr>
                </a:tc>
                <a:tc>
                  <a:txBody>
                    <a:bodyPr/>
                    <a:lstStyle/>
                    <a:p>
                      <a:pPr algn="ctr"/>
                      <a:r>
                        <a:rPr lang="en-US" sz="1000" dirty="0">
                          <a:latin typeface="Verdana" panose="020B0604030504040204" pitchFamily="34" charset="0"/>
                          <a:ea typeface="Verdana" panose="020B0604030504040204" pitchFamily="34" charset="0"/>
                          <a:cs typeface="Verdana" panose="020B0604030504040204" pitchFamily="34" charset="0"/>
                        </a:rPr>
                        <a:t>Medium</a:t>
                      </a:r>
                    </a:p>
                  </a:txBody>
                  <a:tcPr anchor="ctr">
                    <a:solidFill>
                      <a:schemeClr val="accent4">
                        <a:lumMod val="60000"/>
                        <a:lumOff val="40000"/>
                      </a:schemeClr>
                    </a:solidFill>
                  </a:tcPr>
                </a:tc>
                <a:tc>
                  <a:txBody>
                    <a:bodyPr/>
                    <a:lstStyle/>
                    <a:p>
                      <a:pPr algn="ctr"/>
                      <a:r>
                        <a:rPr lang="en-US" sz="1000" dirty="0">
                          <a:latin typeface="Verdana" panose="020B0604030504040204" pitchFamily="34" charset="0"/>
                          <a:ea typeface="Verdana" panose="020B0604030504040204" pitchFamily="34" charset="0"/>
                          <a:cs typeface="Verdana" panose="020B0604030504040204" pitchFamily="34" charset="0"/>
                        </a:rPr>
                        <a:t>High</a:t>
                      </a:r>
                    </a:p>
                  </a:txBody>
                  <a:tcPr anchor="ctr">
                    <a:solidFill>
                      <a:schemeClr val="accent4">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Yes</a:t>
                      </a:r>
                    </a:p>
                  </a:txBody>
                  <a:tcPr anchor="ctr">
                    <a:solidFill>
                      <a:schemeClr val="accent4">
                        <a:lumMod val="60000"/>
                        <a:lumOff val="40000"/>
                      </a:schemeClr>
                    </a:solidFill>
                  </a:tcPr>
                </a:tc>
                <a:tc>
                  <a:txBody>
                    <a:bodyPr/>
                    <a:lstStyle/>
                    <a:p>
                      <a:pPr algn="ctr"/>
                      <a:r>
                        <a:rPr lang="en-US" sz="1000" dirty="0">
                          <a:latin typeface="Verdana" panose="020B0604030504040204" pitchFamily="34" charset="0"/>
                          <a:ea typeface="Verdana" panose="020B0604030504040204" pitchFamily="34" charset="0"/>
                          <a:cs typeface="Verdana" panose="020B0604030504040204" pitchFamily="34" charset="0"/>
                        </a:rPr>
                        <a:t>No</a:t>
                      </a:r>
                    </a:p>
                  </a:txBody>
                  <a:tcPr anchor="ctr">
                    <a:solidFill>
                      <a:schemeClr val="accent4">
                        <a:lumMod val="60000"/>
                        <a:lumOff val="40000"/>
                      </a:schemeClr>
                    </a:solidFill>
                  </a:tcPr>
                </a:tc>
                <a:tc>
                  <a:txBody>
                    <a:bodyPr/>
                    <a:lstStyle/>
                    <a:p>
                      <a:pPr algn="ctr"/>
                      <a:r>
                        <a:rPr lang="en-US" sz="1000" dirty="0">
                          <a:latin typeface="Verdana" panose="020B0604030504040204" pitchFamily="34" charset="0"/>
                          <a:ea typeface="Verdana" panose="020B0604030504040204" pitchFamily="34" charset="0"/>
                          <a:cs typeface="Verdana" panose="020B0604030504040204" pitchFamily="34" charset="0"/>
                        </a:rPr>
                        <a:t>Yes</a:t>
                      </a:r>
                    </a:p>
                  </a:txBody>
                  <a:tcPr anchor="ctr">
                    <a:solidFill>
                      <a:schemeClr val="accent4">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Project can be planned by 2024 and 2028 in two phases</a:t>
                      </a:r>
                      <a:endParaRPr kumimoji="0" lang="en-US" sz="10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endParaRPr>
                    </a:p>
                  </a:txBody>
                  <a:tcPr anchor="ctr">
                    <a:solidFill>
                      <a:schemeClr val="accent4">
                        <a:lumMod val="60000"/>
                        <a:lumOff val="40000"/>
                      </a:schemeClr>
                    </a:solidFill>
                  </a:tcPr>
                </a:tc>
                <a:extLst>
                  <a:ext uri="{0D108BD9-81ED-4DB2-BD59-A6C34878D82A}">
                    <a16:rowId xmlns:a16="http://schemas.microsoft.com/office/drawing/2014/main" val="3459986840"/>
                  </a:ext>
                </a:extLst>
              </a:tr>
              <a:tr h="58300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kern="1200" dirty="0">
                          <a:solidFill>
                            <a:schemeClr val="dk1"/>
                          </a:solidFill>
                          <a:latin typeface="Verdana" panose="020B0604030504040204" pitchFamily="34" charset="0"/>
                          <a:ea typeface="Verdana" panose="020B0604030504040204" pitchFamily="34" charset="0"/>
                          <a:cs typeface="+mn-cs"/>
                        </a:rPr>
                        <a:t>Bisphenol F Liquid Epoxy Resin</a:t>
                      </a:r>
                      <a:endParaRPr lang="en-US" sz="1000" kern="1200" dirty="0">
                        <a:solidFill>
                          <a:schemeClr val="dk1"/>
                        </a:solidFill>
                        <a:latin typeface="Verdana" panose="020B0604030504040204" pitchFamily="34" charset="0"/>
                        <a:ea typeface="Verdana" panose="020B0604030504040204" pitchFamily="34" charset="0"/>
                        <a:cs typeface="Verdana" panose="020B0604030504040204" pitchFamily="34" charset="0"/>
                      </a:endParaRPr>
                    </a:p>
                  </a:txBody>
                  <a:tcPr anchor="ctr">
                    <a:solidFill>
                      <a:schemeClr val="accent4">
                        <a:lumMod val="60000"/>
                        <a:lumOff val="40000"/>
                      </a:schemeClr>
                    </a:solidFill>
                  </a:tcPr>
                </a:tc>
                <a:tc>
                  <a:txBody>
                    <a:bodyPr/>
                    <a:lstStyle/>
                    <a:p>
                      <a:pPr algn="ctr"/>
                      <a:r>
                        <a:rPr lang="en-US" sz="1000" dirty="0">
                          <a:latin typeface="Verdana" panose="020B0604030504040204" pitchFamily="34" charset="0"/>
                          <a:ea typeface="Verdana" panose="020B0604030504040204" pitchFamily="34" charset="0"/>
                          <a:cs typeface="Verdana" panose="020B0604030504040204" pitchFamily="34" charset="0"/>
                        </a:rPr>
                        <a:t>Low</a:t>
                      </a:r>
                    </a:p>
                  </a:txBody>
                  <a:tcPr anchor="ctr">
                    <a:solidFill>
                      <a:schemeClr val="accent4">
                        <a:lumMod val="60000"/>
                        <a:lumOff val="40000"/>
                      </a:schemeClr>
                    </a:solidFill>
                  </a:tcPr>
                </a:tc>
                <a:tc>
                  <a:txBody>
                    <a:bodyPr/>
                    <a:lstStyle/>
                    <a:p>
                      <a:pPr algn="ctr"/>
                      <a:r>
                        <a:rPr lang="en-US" sz="1000" dirty="0">
                          <a:latin typeface="Verdana" panose="020B0604030504040204" pitchFamily="34" charset="0"/>
                          <a:ea typeface="Verdana" panose="020B0604030504040204" pitchFamily="34" charset="0"/>
                          <a:cs typeface="Verdana" panose="020B0604030504040204" pitchFamily="34" charset="0"/>
                        </a:rPr>
                        <a:t>Medium</a:t>
                      </a:r>
                    </a:p>
                  </a:txBody>
                  <a:tcPr anchor="ctr">
                    <a:solidFill>
                      <a:schemeClr val="accent4">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Yes</a:t>
                      </a:r>
                    </a:p>
                  </a:txBody>
                  <a:tcPr anchor="ctr">
                    <a:solidFill>
                      <a:schemeClr val="accent4">
                        <a:lumMod val="60000"/>
                        <a:lumOff val="40000"/>
                      </a:schemeClr>
                    </a:solidFill>
                  </a:tcPr>
                </a:tc>
                <a:tc>
                  <a:txBody>
                    <a:bodyPr/>
                    <a:lstStyle/>
                    <a:p>
                      <a:pPr algn="ctr"/>
                      <a:r>
                        <a:rPr lang="en-US" sz="1000" dirty="0">
                          <a:latin typeface="Verdana" panose="020B0604030504040204" pitchFamily="34" charset="0"/>
                          <a:ea typeface="Verdana" panose="020B0604030504040204" pitchFamily="34" charset="0"/>
                          <a:cs typeface="Verdana" panose="020B0604030504040204" pitchFamily="34" charset="0"/>
                        </a:rPr>
                        <a:t>No</a:t>
                      </a:r>
                    </a:p>
                  </a:txBody>
                  <a:tcPr anchor="ctr">
                    <a:solidFill>
                      <a:schemeClr val="accent4">
                        <a:lumMod val="60000"/>
                        <a:lumOff val="40000"/>
                      </a:schemeClr>
                    </a:solidFill>
                  </a:tcPr>
                </a:tc>
                <a:tc>
                  <a:txBody>
                    <a:bodyPr/>
                    <a:lstStyle/>
                    <a:p>
                      <a:pPr algn="ctr"/>
                      <a:r>
                        <a:rPr lang="en-US" sz="1000" dirty="0">
                          <a:latin typeface="Verdana" panose="020B0604030504040204" pitchFamily="34" charset="0"/>
                          <a:ea typeface="Verdana" panose="020B0604030504040204" pitchFamily="34" charset="0"/>
                          <a:cs typeface="Verdana" panose="020B0604030504040204" pitchFamily="34" charset="0"/>
                        </a:rPr>
                        <a:t>Yes(Specialized Epoxy Resin &amp; VER)</a:t>
                      </a:r>
                    </a:p>
                  </a:txBody>
                  <a:tcPr anchor="ctr">
                    <a:solidFill>
                      <a:schemeClr val="accent4">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Project can be planned by 2024 and 2028 in two phases</a:t>
                      </a:r>
                      <a:endParaRPr kumimoji="0" lang="en-US" sz="10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endParaRPr>
                    </a:p>
                  </a:txBody>
                  <a:tcPr anchor="ctr">
                    <a:solidFill>
                      <a:schemeClr val="accent4">
                        <a:lumMod val="60000"/>
                        <a:lumOff val="40000"/>
                      </a:schemeClr>
                    </a:solidFill>
                  </a:tcPr>
                </a:tc>
                <a:extLst>
                  <a:ext uri="{0D108BD9-81ED-4DB2-BD59-A6C34878D82A}">
                    <a16:rowId xmlns:a16="http://schemas.microsoft.com/office/drawing/2014/main" val="948920332"/>
                  </a:ext>
                </a:extLst>
              </a:tr>
              <a:tr h="64778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kern="1200" dirty="0">
                          <a:solidFill>
                            <a:schemeClr val="dk1"/>
                          </a:solidFill>
                          <a:latin typeface="Verdana" panose="020B0604030504040204" pitchFamily="34" charset="0"/>
                          <a:ea typeface="Verdana" panose="020B0604030504040204" pitchFamily="34" charset="0"/>
                          <a:cs typeface="+mn-cs"/>
                        </a:rPr>
                        <a:t>Semi Solid Bisphenol A Epoxy Resin</a:t>
                      </a:r>
                      <a:endParaRPr lang="en-US" sz="1000" kern="1200" dirty="0">
                        <a:solidFill>
                          <a:schemeClr val="dk1"/>
                        </a:solidFill>
                        <a:latin typeface="Verdana" panose="020B0604030504040204" pitchFamily="34" charset="0"/>
                        <a:ea typeface="Verdana" panose="020B0604030504040204" pitchFamily="34" charset="0"/>
                        <a:cs typeface="Verdana" panose="020B0604030504040204" pitchFamily="34" charset="0"/>
                      </a:endParaRPr>
                    </a:p>
                  </a:txBody>
                  <a:tcPr anchor="ctr">
                    <a:solidFill>
                      <a:schemeClr val="accent4">
                        <a:lumMod val="60000"/>
                        <a:lumOff val="40000"/>
                      </a:schemeClr>
                    </a:solidFill>
                  </a:tcPr>
                </a:tc>
                <a:tc>
                  <a:txBody>
                    <a:bodyPr/>
                    <a:lstStyle/>
                    <a:p>
                      <a:pPr algn="ctr"/>
                      <a:r>
                        <a:rPr lang="en-US" sz="1000" dirty="0">
                          <a:latin typeface="Verdana" panose="020B0604030504040204" pitchFamily="34" charset="0"/>
                          <a:ea typeface="Verdana" panose="020B0604030504040204" pitchFamily="34" charset="0"/>
                          <a:cs typeface="Verdana" panose="020B0604030504040204" pitchFamily="34" charset="0"/>
                        </a:rPr>
                        <a:t>Medium</a:t>
                      </a:r>
                    </a:p>
                  </a:txBody>
                  <a:tcPr anchor="ctr">
                    <a:solidFill>
                      <a:schemeClr val="accent4">
                        <a:lumMod val="60000"/>
                        <a:lumOff val="40000"/>
                      </a:schemeClr>
                    </a:solidFill>
                  </a:tcPr>
                </a:tc>
                <a:tc>
                  <a:txBody>
                    <a:bodyPr/>
                    <a:lstStyle/>
                    <a:p>
                      <a:pPr algn="ctr"/>
                      <a:r>
                        <a:rPr lang="en-US" sz="1000" dirty="0">
                          <a:latin typeface="Verdana" panose="020B0604030504040204" pitchFamily="34" charset="0"/>
                          <a:ea typeface="Verdana" panose="020B0604030504040204" pitchFamily="34" charset="0"/>
                          <a:cs typeface="Verdana" panose="020B0604030504040204" pitchFamily="34" charset="0"/>
                        </a:rPr>
                        <a:t>Medium</a:t>
                      </a:r>
                    </a:p>
                  </a:txBody>
                  <a:tcPr anchor="ctr">
                    <a:solidFill>
                      <a:schemeClr val="accent4">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Yes</a:t>
                      </a:r>
                    </a:p>
                  </a:txBody>
                  <a:tcPr anchor="ctr">
                    <a:solidFill>
                      <a:schemeClr val="accent4">
                        <a:lumMod val="60000"/>
                        <a:lumOff val="40000"/>
                      </a:schemeClr>
                    </a:solidFill>
                  </a:tcPr>
                </a:tc>
                <a:tc>
                  <a:txBody>
                    <a:bodyPr/>
                    <a:lstStyle/>
                    <a:p>
                      <a:pPr algn="ctr"/>
                      <a:r>
                        <a:rPr lang="en-US" sz="1000" dirty="0">
                          <a:latin typeface="Verdana" panose="020B0604030504040204" pitchFamily="34" charset="0"/>
                          <a:ea typeface="Verdana" panose="020B0604030504040204" pitchFamily="34" charset="0"/>
                          <a:cs typeface="Verdana" panose="020B0604030504040204" pitchFamily="34" charset="0"/>
                        </a:rPr>
                        <a:t>No</a:t>
                      </a:r>
                    </a:p>
                  </a:txBody>
                  <a:tcPr anchor="ctr">
                    <a:solidFill>
                      <a:schemeClr val="accent4">
                        <a:lumMod val="60000"/>
                        <a:lumOff val="40000"/>
                      </a:schemeClr>
                    </a:solidFill>
                  </a:tcPr>
                </a:tc>
                <a:tc>
                  <a:txBody>
                    <a:bodyPr/>
                    <a:lstStyle/>
                    <a:p>
                      <a:pPr algn="ctr"/>
                      <a:r>
                        <a:rPr lang="en-US" sz="1000" dirty="0">
                          <a:latin typeface="Verdana" panose="020B0604030504040204" pitchFamily="34" charset="0"/>
                          <a:ea typeface="Verdana" panose="020B0604030504040204" pitchFamily="34" charset="0"/>
                          <a:cs typeface="Verdana" panose="020B0604030504040204" pitchFamily="34" charset="0"/>
                        </a:rPr>
                        <a:t>No</a:t>
                      </a:r>
                    </a:p>
                  </a:txBody>
                  <a:tcPr anchor="ctr">
                    <a:solidFill>
                      <a:schemeClr val="accent4">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Project can be planned by 2024 and 2028 in two phases</a:t>
                      </a:r>
                      <a:endParaRPr kumimoji="0" lang="en-US" sz="10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endParaRPr>
                    </a:p>
                  </a:txBody>
                  <a:tcPr anchor="ctr">
                    <a:solidFill>
                      <a:schemeClr val="accent4">
                        <a:lumMod val="60000"/>
                        <a:lumOff val="40000"/>
                      </a:schemeClr>
                    </a:solidFill>
                  </a:tcPr>
                </a:tc>
                <a:extLst>
                  <a:ext uri="{0D108BD9-81ED-4DB2-BD59-A6C34878D82A}">
                    <a16:rowId xmlns:a16="http://schemas.microsoft.com/office/drawing/2014/main" val="970674434"/>
                  </a:ext>
                </a:extLst>
              </a:tr>
              <a:tr h="8731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kern="1200" dirty="0">
                          <a:solidFill>
                            <a:schemeClr val="dk1"/>
                          </a:solidFill>
                          <a:latin typeface="Verdana" panose="020B0604030504040204" pitchFamily="34" charset="0"/>
                          <a:ea typeface="Verdana" panose="020B0604030504040204" pitchFamily="34" charset="0"/>
                          <a:cs typeface="+mn-cs"/>
                        </a:rPr>
                        <a:t>Cresol Novolac Epoxy Resin</a:t>
                      </a:r>
                    </a:p>
                  </a:txBody>
                  <a:tcPr anchor="ctr">
                    <a:solidFill>
                      <a:schemeClr val="accent4">
                        <a:lumMod val="60000"/>
                        <a:lumOff val="40000"/>
                      </a:schemeClr>
                    </a:solidFill>
                  </a:tcPr>
                </a:tc>
                <a:tc>
                  <a:txBody>
                    <a:bodyPr/>
                    <a:lstStyle/>
                    <a:p>
                      <a:pPr algn="ctr"/>
                      <a:r>
                        <a:rPr lang="en-US" sz="1000" dirty="0">
                          <a:latin typeface="Verdana" panose="020B0604030504040204" pitchFamily="34" charset="0"/>
                          <a:ea typeface="Verdana" panose="020B0604030504040204" pitchFamily="34" charset="0"/>
                          <a:cs typeface="Verdana" panose="020B0604030504040204" pitchFamily="34" charset="0"/>
                        </a:rPr>
                        <a:t>Low</a:t>
                      </a:r>
                    </a:p>
                  </a:txBody>
                  <a:tcPr anchor="ctr">
                    <a:solidFill>
                      <a:schemeClr val="accent4">
                        <a:lumMod val="60000"/>
                        <a:lumOff val="40000"/>
                      </a:schemeClr>
                    </a:solidFill>
                  </a:tcPr>
                </a:tc>
                <a:tc>
                  <a:txBody>
                    <a:bodyPr/>
                    <a:lstStyle/>
                    <a:p>
                      <a:pPr algn="ctr"/>
                      <a:r>
                        <a:rPr lang="en-US" sz="1000" dirty="0">
                          <a:latin typeface="Verdana" panose="020B0604030504040204" pitchFamily="34" charset="0"/>
                          <a:ea typeface="Verdana" panose="020B0604030504040204" pitchFamily="34" charset="0"/>
                          <a:cs typeface="Verdana" panose="020B0604030504040204" pitchFamily="34" charset="0"/>
                        </a:rPr>
                        <a:t>Medium</a:t>
                      </a:r>
                    </a:p>
                  </a:txBody>
                  <a:tcPr anchor="ctr">
                    <a:solidFill>
                      <a:schemeClr val="accent4">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Yes</a:t>
                      </a:r>
                    </a:p>
                  </a:txBody>
                  <a:tcPr anchor="ctr">
                    <a:solidFill>
                      <a:schemeClr val="accent4">
                        <a:lumMod val="60000"/>
                        <a:lumOff val="40000"/>
                      </a:schemeClr>
                    </a:solidFill>
                  </a:tcPr>
                </a:tc>
                <a:tc>
                  <a:txBody>
                    <a:bodyPr/>
                    <a:lstStyle/>
                    <a:p>
                      <a:pPr algn="ctr"/>
                      <a:r>
                        <a:rPr lang="en-US" sz="1000" dirty="0">
                          <a:latin typeface="Verdana" panose="020B0604030504040204" pitchFamily="34" charset="0"/>
                          <a:ea typeface="Verdana" panose="020B0604030504040204" pitchFamily="34" charset="0"/>
                          <a:cs typeface="Verdana" panose="020B0604030504040204" pitchFamily="34" charset="0"/>
                        </a:rPr>
                        <a:t>No</a:t>
                      </a:r>
                    </a:p>
                  </a:txBody>
                  <a:tcPr anchor="ctr">
                    <a:solidFill>
                      <a:schemeClr val="accent4">
                        <a:lumMod val="60000"/>
                        <a:lumOff val="40000"/>
                      </a:schemeClr>
                    </a:solidFill>
                  </a:tcPr>
                </a:tc>
                <a:tc>
                  <a:txBody>
                    <a:bodyPr/>
                    <a:lstStyle/>
                    <a:p>
                      <a:pPr algn="ctr"/>
                      <a:r>
                        <a:rPr lang="en-US" sz="1000" dirty="0">
                          <a:latin typeface="Verdana" panose="020B0604030504040204" pitchFamily="34" charset="0"/>
                          <a:ea typeface="Verdana" panose="020B0604030504040204" pitchFamily="34" charset="0"/>
                          <a:cs typeface="Verdana" panose="020B0604030504040204" pitchFamily="34" charset="0"/>
                        </a:rPr>
                        <a:t>No</a:t>
                      </a:r>
                    </a:p>
                  </a:txBody>
                  <a:tcPr anchor="ctr">
                    <a:solidFill>
                      <a:schemeClr val="accent4">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Project can be planned by 2024 and 2028 in two phases</a:t>
                      </a:r>
                      <a:endParaRPr kumimoji="0" lang="en-US" sz="10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endParaRPr>
                    </a:p>
                  </a:txBody>
                  <a:tcPr anchor="ctr">
                    <a:solidFill>
                      <a:schemeClr val="accent4">
                        <a:lumMod val="60000"/>
                        <a:lumOff val="40000"/>
                      </a:schemeClr>
                    </a:solidFill>
                  </a:tcPr>
                </a:tc>
                <a:extLst>
                  <a:ext uri="{0D108BD9-81ED-4DB2-BD59-A6C34878D82A}">
                    <a16:rowId xmlns:a16="http://schemas.microsoft.com/office/drawing/2014/main" val="3640224715"/>
                  </a:ext>
                </a:extLst>
              </a:tr>
              <a:tr h="74635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kern="1200" dirty="0">
                          <a:solidFill>
                            <a:schemeClr val="dk1"/>
                          </a:solidFill>
                          <a:latin typeface="Verdana" panose="020B0604030504040204" pitchFamily="34" charset="0"/>
                          <a:ea typeface="Verdana" panose="020B0604030504040204" pitchFamily="34" charset="0"/>
                          <a:cs typeface="+mn-cs"/>
                        </a:rPr>
                        <a:t>Phenol/Modified Novolac Epoxy Resin</a:t>
                      </a:r>
                    </a:p>
                  </a:txBody>
                  <a:tcPr anchor="ctr">
                    <a:solidFill>
                      <a:schemeClr val="accent4">
                        <a:lumMod val="60000"/>
                        <a:lumOff val="40000"/>
                      </a:schemeClr>
                    </a:solidFill>
                  </a:tcPr>
                </a:tc>
                <a:tc>
                  <a:txBody>
                    <a:bodyPr/>
                    <a:lstStyle/>
                    <a:p>
                      <a:pPr algn="ctr"/>
                      <a:r>
                        <a:rPr lang="en-US" sz="1000" dirty="0">
                          <a:latin typeface="Verdana" panose="020B0604030504040204" pitchFamily="34" charset="0"/>
                          <a:ea typeface="Verdana" panose="020B0604030504040204" pitchFamily="34" charset="0"/>
                          <a:cs typeface="Verdana" panose="020B0604030504040204" pitchFamily="34" charset="0"/>
                        </a:rPr>
                        <a:t>Medium</a:t>
                      </a:r>
                    </a:p>
                  </a:txBody>
                  <a:tcPr anchor="ctr">
                    <a:solidFill>
                      <a:schemeClr val="accent4">
                        <a:lumMod val="60000"/>
                        <a:lumOff val="40000"/>
                      </a:schemeClr>
                    </a:solidFill>
                  </a:tcPr>
                </a:tc>
                <a:tc>
                  <a:txBody>
                    <a:bodyPr/>
                    <a:lstStyle/>
                    <a:p>
                      <a:pPr algn="ctr"/>
                      <a:r>
                        <a:rPr lang="en-US" sz="1000" dirty="0">
                          <a:latin typeface="Verdana" panose="020B0604030504040204" pitchFamily="34" charset="0"/>
                          <a:ea typeface="Verdana" panose="020B0604030504040204" pitchFamily="34" charset="0"/>
                          <a:cs typeface="Verdana" panose="020B0604030504040204" pitchFamily="34" charset="0"/>
                        </a:rPr>
                        <a:t>High</a:t>
                      </a:r>
                    </a:p>
                  </a:txBody>
                  <a:tcPr anchor="ctr">
                    <a:solidFill>
                      <a:schemeClr val="accent4">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Yes</a:t>
                      </a:r>
                    </a:p>
                  </a:txBody>
                  <a:tcPr anchor="ctr">
                    <a:solidFill>
                      <a:schemeClr val="accent4">
                        <a:lumMod val="60000"/>
                        <a:lumOff val="40000"/>
                      </a:schemeClr>
                    </a:solidFill>
                  </a:tcPr>
                </a:tc>
                <a:tc>
                  <a:txBody>
                    <a:bodyPr/>
                    <a:lstStyle/>
                    <a:p>
                      <a:pPr algn="ctr"/>
                      <a:r>
                        <a:rPr lang="en-US" sz="1000" dirty="0">
                          <a:latin typeface="Verdana" panose="020B0604030504040204" pitchFamily="34" charset="0"/>
                          <a:ea typeface="Verdana" panose="020B0604030504040204" pitchFamily="34" charset="0"/>
                          <a:cs typeface="Verdana" panose="020B0604030504040204" pitchFamily="34" charset="0"/>
                        </a:rPr>
                        <a:t>No</a:t>
                      </a:r>
                    </a:p>
                  </a:txBody>
                  <a:tcPr anchor="ctr">
                    <a:solidFill>
                      <a:schemeClr val="accent4">
                        <a:lumMod val="60000"/>
                        <a:lumOff val="40000"/>
                      </a:schemeClr>
                    </a:solidFill>
                  </a:tcPr>
                </a:tc>
                <a:tc>
                  <a:txBody>
                    <a:bodyPr/>
                    <a:lstStyle/>
                    <a:p>
                      <a:pPr algn="ctr"/>
                      <a:r>
                        <a:rPr lang="en-US" sz="1000" dirty="0">
                          <a:latin typeface="Verdana" panose="020B0604030504040204" pitchFamily="34" charset="0"/>
                          <a:ea typeface="Verdana" panose="020B0604030504040204" pitchFamily="34" charset="0"/>
                          <a:cs typeface="Verdana" panose="020B0604030504040204" pitchFamily="34" charset="0"/>
                        </a:rPr>
                        <a:t>Yes (VER)</a:t>
                      </a:r>
                    </a:p>
                  </a:txBody>
                  <a:tcPr anchor="ctr">
                    <a:solidFill>
                      <a:schemeClr val="accent4">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Project can be planned by 2024 and 2028 in two phases</a:t>
                      </a:r>
                      <a:endParaRPr kumimoji="0" lang="en-US" sz="10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endParaRPr>
                    </a:p>
                  </a:txBody>
                  <a:tcPr anchor="ctr">
                    <a:solidFill>
                      <a:schemeClr val="accent4">
                        <a:lumMod val="60000"/>
                        <a:lumOff val="40000"/>
                      </a:schemeClr>
                    </a:solidFill>
                  </a:tcPr>
                </a:tc>
                <a:extLst>
                  <a:ext uri="{0D108BD9-81ED-4DB2-BD59-A6C34878D82A}">
                    <a16:rowId xmlns:a16="http://schemas.microsoft.com/office/drawing/2014/main" val="2546775204"/>
                  </a:ext>
                </a:extLst>
              </a:tr>
              <a:tr h="123650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kern="1200" dirty="0">
                          <a:solidFill>
                            <a:schemeClr val="dk1"/>
                          </a:solidFill>
                          <a:latin typeface="Verdana" panose="020B0604030504040204" pitchFamily="34" charset="0"/>
                          <a:ea typeface="Verdana" panose="020B0604030504040204" pitchFamily="34" charset="0"/>
                          <a:cs typeface="+mn-cs"/>
                        </a:rPr>
                        <a:t>Cycloaliphatic Epoxy Resin</a:t>
                      </a:r>
                    </a:p>
                  </a:txBody>
                  <a:tcPr anchor="ctr">
                    <a:solidFill>
                      <a:schemeClr val="accent4">
                        <a:lumMod val="60000"/>
                        <a:lumOff val="40000"/>
                      </a:schemeClr>
                    </a:solidFill>
                  </a:tcPr>
                </a:tc>
                <a:tc>
                  <a:txBody>
                    <a:bodyPr/>
                    <a:lstStyle/>
                    <a:p>
                      <a:pPr algn="ctr"/>
                      <a:r>
                        <a:rPr lang="en-US" sz="1000" dirty="0">
                          <a:latin typeface="Verdana" panose="020B0604030504040204" pitchFamily="34" charset="0"/>
                          <a:ea typeface="Verdana" panose="020B0604030504040204" pitchFamily="34" charset="0"/>
                          <a:cs typeface="Verdana" panose="020B0604030504040204" pitchFamily="34" charset="0"/>
                        </a:rPr>
                        <a:t>Low</a:t>
                      </a:r>
                    </a:p>
                  </a:txBody>
                  <a:tcPr anchor="ctr">
                    <a:solidFill>
                      <a:schemeClr val="accent4">
                        <a:lumMod val="60000"/>
                        <a:lumOff val="40000"/>
                      </a:schemeClr>
                    </a:solidFill>
                  </a:tcPr>
                </a:tc>
                <a:tc>
                  <a:txBody>
                    <a:bodyPr/>
                    <a:lstStyle/>
                    <a:p>
                      <a:pPr algn="ctr"/>
                      <a:r>
                        <a:rPr lang="en-US" sz="1000" dirty="0">
                          <a:latin typeface="Verdana" panose="020B0604030504040204" pitchFamily="34" charset="0"/>
                          <a:ea typeface="Verdana" panose="020B0604030504040204" pitchFamily="34" charset="0"/>
                          <a:cs typeface="Verdana" panose="020B0604030504040204" pitchFamily="34" charset="0"/>
                        </a:rPr>
                        <a:t>Low</a:t>
                      </a:r>
                    </a:p>
                  </a:txBody>
                  <a:tcPr anchor="ctr">
                    <a:solidFill>
                      <a:schemeClr val="accent4">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Yes</a:t>
                      </a:r>
                    </a:p>
                  </a:txBody>
                  <a:tcPr anchor="ctr">
                    <a:solidFill>
                      <a:schemeClr val="accent4">
                        <a:lumMod val="60000"/>
                        <a:lumOff val="40000"/>
                      </a:schemeClr>
                    </a:solidFill>
                  </a:tcPr>
                </a:tc>
                <a:tc>
                  <a:txBody>
                    <a:bodyPr/>
                    <a:lstStyle/>
                    <a:p>
                      <a:pPr algn="ctr"/>
                      <a:r>
                        <a:rPr lang="en-US" sz="1000" dirty="0">
                          <a:latin typeface="Verdana" panose="020B0604030504040204" pitchFamily="34" charset="0"/>
                          <a:ea typeface="Verdana" panose="020B0604030504040204" pitchFamily="34" charset="0"/>
                          <a:cs typeface="Verdana" panose="020B0604030504040204" pitchFamily="34" charset="0"/>
                        </a:rPr>
                        <a:t>No</a:t>
                      </a:r>
                    </a:p>
                  </a:txBody>
                  <a:tcPr anchor="ctr">
                    <a:solidFill>
                      <a:schemeClr val="accent4">
                        <a:lumMod val="60000"/>
                        <a:lumOff val="40000"/>
                      </a:schemeClr>
                    </a:solidFill>
                  </a:tcPr>
                </a:tc>
                <a:tc>
                  <a:txBody>
                    <a:bodyPr/>
                    <a:lstStyle/>
                    <a:p>
                      <a:pPr algn="ctr"/>
                      <a:r>
                        <a:rPr lang="en-US" sz="1000" dirty="0">
                          <a:latin typeface="Verdana" panose="020B0604030504040204" pitchFamily="34" charset="0"/>
                          <a:ea typeface="Verdana" panose="020B0604030504040204" pitchFamily="34" charset="0"/>
                          <a:cs typeface="Verdana" panose="020B0604030504040204" pitchFamily="34" charset="0"/>
                        </a:rPr>
                        <a:t>No</a:t>
                      </a:r>
                    </a:p>
                  </a:txBody>
                  <a:tcPr anchor="ctr">
                    <a:solidFill>
                      <a:schemeClr val="accent4">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Project can be planned by 2024 and 2028 in two phases</a:t>
                      </a:r>
                    </a:p>
                  </a:txBody>
                  <a:tcPr anchor="ctr">
                    <a:solidFill>
                      <a:schemeClr val="accent4">
                        <a:lumMod val="60000"/>
                        <a:lumOff val="40000"/>
                      </a:schemeClr>
                    </a:solidFill>
                  </a:tcPr>
                </a:tc>
                <a:extLst>
                  <a:ext uri="{0D108BD9-81ED-4DB2-BD59-A6C34878D82A}">
                    <a16:rowId xmlns:a16="http://schemas.microsoft.com/office/drawing/2014/main" val="1404861503"/>
                  </a:ext>
                </a:extLst>
              </a:tr>
            </a:tbl>
          </a:graphicData>
        </a:graphic>
      </p:graphicFrame>
    </p:spTree>
    <p:extLst>
      <p:ext uri="{BB962C8B-B14F-4D97-AF65-F5344CB8AC3E}">
        <p14:creationId xmlns:p14="http://schemas.microsoft.com/office/powerpoint/2010/main" val="687773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Background pattern&#10;&#10;Description automatically generated">
            <a:extLst>
              <a:ext uri="{FF2B5EF4-FFF2-40B4-BE49-F238E27FC236}">
                <a16:creationId xmlns:a16="http://schemas.microsoft.com/office/drawing/2014/main" id="{1F65619B-D706-4DEB-A809-6BF0EF8C57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8317"/>
            <a:ext cx="9144000" cy="6269683"/>
          </a:xfrm>
          <a:prstGeom prst="rect">
            <a:avLst/>
          </a:prstGeom>
        </p:spPr>
      </p:pic>
      <p:sp>
        <p:nvSpPr>
          <p:cNvPr id="5" name="TextBox 4">
            <a:extLst>
              <a:ext uri="{FF2B5EF4-FFF2-40B4-BE49-F238E27FC236}">
                <a16:creationId xmlns:a16="http://schemas.microsoft.com/office/drawing/2014/main" id="{300B1488-A22D-4160-9835-597E8C810C84}"/>
              </a:ext>
            </a:extLst>
          </p:cNvPr>
          <p:cNvSpPr txBox="1"/>
          <p:nvPr/>
        </p:nvSpPr>
        <p:spPr>
          <a:xfrm>
            <a:off x="232667" y="650572"/>
            <a:ext cx="4196051" cy="292068"/>
          </a:xfrm>
          <a:prstGeom prst="rect">
            <a:avLst/>
          </a:prstGeom>
          <a:noFill/>
        </p:spPr>
        <p:txBody>
          <a:bodyPr wrap="square" rtlCol="0">
            <a:spAutoFit/>
          </a:bodyPr>
          <a:lstStyle/>
          <a:p>
            <a:pPr lvl="0">
              <a:lnSpc>
                <a:spcPct val="150000"/>
              </a:lnSpc>
              <a:defRPr/>
            </a:pPr>
            <a:r>
              <a:rPr lang="en-IN" sz="1000" b="1" dirty="0">
                <a:solidFill>
                  <a:prstClr val="black"/>
                </a:solidFill>
                <a:latin typeface="Verdana" panose="020B0604030504040204" pitchFamily="34" charset="0"/>
                <a:ea typeface="Verdana" panose="020B0604030504040204" pitchFamily="34" charset="0"/>
                <a:cs typeface="Verdana" panose="020B0604030504040204" pitchFamily="34" charset="0"/>
              </a:rPr>
              <a:t>Expected Growth Epoxy Resin</a:t>
            </a:r>
            <a:endParaRPr kumimoji="0" lang="en-IN" sz="1000" b="1"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sp>
        <p:nvSpPr>
          <p:cNvPr id="3" name="Rectangle 2">
            <a:extLst>
              <a:ext uri="{FF2B5EF4-FFF2-40B4-BE49-F238E27FC236}">
                <a16:creationId xmlns:a16="http://schemas.microsoft.com/office/drawing/2014/main" id="{8A4D5163-137D-4E8B-BEC9-C77CA5267ACF}"/>
              </a:ext>
            </a:extLst>
          </p:cNvPr>
          <p:cNvSpPr/>
          <p:nvPr/>
        </p:nvSpPr>
        <p:spPr>
          <a:xfrm>
            <a:off x="232667" y="3570553"/>
            <a:ext cx="4339333" cy="889843"/>
          </a:xfrm>
          <a:prstGeom prst="rect">
            <a:avLst/>
          </a:prstGeom>
          <a:noFill/>
          <a:ln w="381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lvl="0" indent="-342900" algn="just" fontAlgn="base">
              <a:lnSpc>
                <a:spcPct val="150000"/>
              </a:lnSpc>
              <a:spcAft>
                <a:spcPts val="800"/>
              </a:spcAft>
              <a:buFont typeface="Symbol" panose="05050102010706020507" pitchFamily="18" charset="2"/>
              <a:buChar char=""/>
            </a:pPr>
            <a:r>
              <a:rPr lang="en-IN" sz="1000" dirty="0">
                <a:solidFill>
                  <a:schemeClr val="tx1"/>
                </a:solidFill>
                <a:latin typeface="Verdana" panose="020B0604030504040204" pitchFamily="34" charset="0"/>
                <a:ea typeface="Verdana" panose="020B0604030504040204" pitchFamily="34" charset="0"/>
              </a:rPr>
              <a:t>The principal uses of epoxy resin  in aircraft, wind turbine blades, sporting goods,  pressure vessels, and automotive. These superstrong, lightweight  epoxies composites are used to make part of the structure of Boeing 787 Dreamliners and Airbus A350 models, as well as other aircraft. Use in offshore wind turbine blades is expected to grow by approx 10% or more in the next few years. </a:t>
            </a:r>
          </a:p>
          <a:p>
            <a:pPr marL="342900" lvl="0" indent="-342900" algn="just" fontAlgn="base">
              <a:lnSpc>
                <a:spcPct val="150000"/>
              </a:lnSpc>
              <a:spcAft>
                <a:spcPts val="800"/>
              </a:spcAft>
              <a:buFont typeface="Symbol" panose="05050102010706020507" pitchFamily="18" charset="2"/>
              <a:buChar char=""/>
            </a:pPr>
            <a:r>
              <a:rPr lang="en-IN" sz="1000" dirty="0">
                <a:solidFill>
                  <a:schemeClr val="tx1"/>
                </a:solidFill>
                <a:latin typeface="Verdana" panose="020B0604030504040204" pitchFamily="34" charset="0"/>
                <a:ea typeface="Verdana" panose="020B0604030504040204" pitchFamily="34" charset="0"/>
              </a:rPr>
              <a:t>The pressure vessel market is expanding as a result of greater use of compressed natural gas for vehicles. In automotive, BMW currently uses  epoxy for some parts used in its 3 and 7 series models, and adoption by other brands is expected in the near future.</a:t>
            </a:r>
          </a:p>
          <a:p>
            <a:pPr marL="342900" lvl="0" indent="-342900" algn="just" fontAlgn="base">
              <a:lnSpc>
                <a:spcPct val="150000"/>
              </a:lnSpc>
              <a:spcAft>
                <a:spcPts val="800"/>
              </a:spcAft>
              <a:buFont typeface="Symbol" panose="05050102010706020507" pitchFamily="18" charset="2"/>
              <a:buChar char=""/>
            </a:pPr>
            <a:r>
              <a:rPr lang="en-IN" sz="1000" dirty="0">
                <a:solidFill>
                  <a:schemeClr val="tx1"/>
                </a:solidFill>
                <a:latin typeface="Verdana" panose="020B0604030504040204" pitchFamily="34" charset="0"/>
                <a:ea typeface="Verdana" panose="020B0604030504040204" pitchFamily="34" charset="0"/>
              </a:rPr>
              <a:t>Adhesives, which are being used in greater quantities in automotive assembly operations to bond dissimilar materials of construction (such as steel, plastics, and aluminum), which are difficult to bond with mechanical fasteners.</a:t>
            </a:r>
          </a:p>
          <a:p>
            <a:pPr marL="342900" indent="-342900" algn="just" fontAlgn="base">
              <a:lnSpc>
                <a:spcPct val="150000"/>
              </a:lnSpc>
              <a:spcAft>
                <a:spcPts val="800"/>
              </a:spcAft>
              <a:buFont typeface="Symbol" panose="05050102010706020507" pitchFamily="18" charset="2"/>
              <a:buChar char=""/>
            </a:pPr>
            <a:r>
              <a:rPr lang="en-IN" sz="1000" dirty="0">
                <a:solidFill>
                  <a:schemeClr val="tx1"/>
                </a:solidFill>
                <a:latin typeface="Verdana" panose="020B0604030504040204" pitchFamily="34" charset="0"/>
                <a:ea typeface="Verdana" panose="020B0604030504040204" pitchFamily="34" charset="0"/>
              </a:rPr>
              <a:t>South Korea is the second-largest shipbuilder in recent years, surpassed only by mainland China. Only moderate growth is expected in the near future because of increased competition with Chinese shipyards. Total epoxy resin consumption for coatings is therefore projected to grow at only 2–3% annually for the next five years.</a:t>
            </a:r>
          </a:p>
          <a:p>
            <a:pPr marL="342900" lvl="0" indent="-342900" algn="just" fontAlgn="base">
              <a:lnSpc>
                <a:spcPct val="150000"/>
              </a:lnSpc>
              <a:spcAft>
                <a:spcPts val="800"/>
              </a:spcAft>
              <a:buFont typeface="Symbol" panose="05050102010706020507" pitchFamily="18" charset="2"/>
              <a:buChar char=""/>
            </a:pPr>
            <a:endParaRPr lang="en-IN" sz="1000" dirty="0">
              <a:solidFill>
                <a:schemeClr val="tx1"/>
              </a:solidFill>
              <a:latin typeface="Verdana" panose="020B0604030504040204" pitchFamily="34" charset="0"/>
              <a:ea typeface="Verdana" panose="020B0604030504040204" pitchFamily="34" charset="0"/>
            </a:endParaRPr>
          </a:p>
        </p:txBody>
      </p:sp>
      <p:sp>
        <p:nvSpPr>
          <p:cNvPr id="20" name="Title 1">
            <a:extLst>
              <a:ext uri="{FF2B5EF4-FFF2-40B4-BE49-F238E27FC236}">
                <a16:creationId xmlns:a16="http://schemas.microsoft.com/office/drawing/2014/main" id="{087D8864-9CDF-427C-86C6-95B16748807F}"/>
              </a:ext>
            </a:extLst>
          </p:cNvPr>
          <p:cNvSpPr txBox="1">
            <a:spLocks/>
          </p:cNvSpPr>
          <p:nvPr/>
        </p:nvSpPr>
        <p:spPr>
          <a:xfrm>
            <a:off x="170869" y="167161"/>
            <a:ext cx="6915978" cy="421156"/>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l" defTabSz="457200" rtl="0" eaLnBrk="1" fontAlgn="auto" latinLnBrk="0" hangingPunct="1">
              <a:lnSpc>
                <a:spcPts val="1700"/>
              </a:lnSpc>
              <a:spcBef>
                <a:spcPct val="0"/>
              </a:spcBef>
              <a:spcAft>
                <a:spcPts val="0"/>
              </a:spcAft>
              <a:buClrTx/>
              <a:buSzTx/>
              <a:buFontTx/>
              <a:buNone/>
              <a:tabLst/>
              <a:defRPr/>
            </a:pPr>
            <a:r>
              <a:rPr lang="en-IN" sz="1800" b="1" dirty="0">
                <a:latin typeface="Calibri "/>
                <a:cs typeface="Arial" panose="020B0604020202020204" pitchFamily="34" charset="0"/>
              </a:rPr>
              <a:t>Key Insights : Epoxy Resin</a:t>
            </a:r>
          </a:p>
        </p:txBody>
      </p:sp>
      <p:graphicFrame>
        <p:nvGraphicFramePr>
          <p:cNvPr id="11" name="Diagram 10">
            <a:extLst>
              <a:ext uri="{FF2B5EF4-FFF2-40B4-BE49-F238E27FC236}">
                <a16:creationId xmlns:a16="http://schemas.microsoft.com/office/drawing/2014/main" id="{DA139815-A35B-4C60-B1A4-FBC05630E23C}"/>
              </a:ext>
            </a:extLst>
          </p:cNvPr>
          <p:cNvGraphicFramePr/>
          <p:nvPr>
            <p:extLst>
              <p:ext uri="{D42A27DB-BD31-4B8C-83A1-F6EECF244321}">
                <p14:modId xmlns:p14="http://schemas.microsoft.com/office/powerpoint/2010/main" val="2123401867"/>
              </p:ext>
            </p:extLst>
          </p:nvPr>
        </p:nvGraphicFramePr>
        <p:xfrm>
          <a:off x="5008589" y="1283298"/>
          <a:ext cx="3744319" cy="524730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 name="TextBox 11">
            <a:extLst>
              <a:ext uri="{FF2B5EF4-FFF2-40B4-BE49-F238E27FC236}">
                <a16:creationId xmlns:a16="http://schemas.microsoft.com/office/drawing/2014/main" id="{651D4CDA-44F0-44F1-929A-25DDAC4CA3DD}"/>
              </a:ext>
            </a:extLst>
          </p:cNvPr>
          <p:cNvSpPr txBox="1"/>
          <p:nvPr/>
        </p:nvSpPr>
        <p:spPr>
          <a:xfrm>
            <a:off x="5008589" y="812697"/>
            <a:ext cx="4156515" cy="246221"/>
          </a:xfrm>
          <a:prstGeom prst="rect">
            <a:avLst/>
          </a:prstGeom>
          <a:noFill/>
        </p:spPr>
        <p:txBody>
          <a:bodyPr wrap="square" rtlCol="0">
            <a:spAutoFit/>
          </a:bodyPr>
          <a:lstStyle/>
          <a:p>
            <a:r>
              <a:rPr lang="en-IN" sz="1000" b="1" dirty="0">
                <a:latin typeface="Verdana" panose="020B0604030504040204" pitchFamily="34" charset="0"/>
                <a:ea typeface="Verdana" panose="020B0604030504040204" pitchFamily="34" charset="0"/>
                <a:cs typeface="Verdana" panose="020B0604030504040204" pitchFamily="34" charset="0"/>
              </a:rPr>
              <a:t>Demand Drivers – Epoxy Resin</a:t>
            </a:r>
          </a:p>
        </p:txBody>
      </p:sp>
    </p:spTree>
    <p:extLst>
      <p:ext uri="{BB962C8B-B14F-4D97-AF65-F5344CB8AC3E}">
        <p14:creationId xmlns:p14="http://schemas.microsoft.com/office/powerpoint/2010/main" val="29569230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Background pattern&#10;&#10;Description automatically generated">
            <a:extLst>
              <a:ext uri="{FF2B5EF4-FFF2-40B4-BE49-F238E27FC236}">
                <a16:creationId xmlns:a16="http://schemas.microsoft.com/office/drawing/2014/main" id="{A60A51B9-7A28-481F-90BF-D5BD69EC90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1635"/>
            <a:ext cx="9144000" cy="6126480"/>
          </a:xfrm>
          <a:prstGeom prst="rect">
            <a:avLst/>
          </a:prstGeom>
        </p:spPr>
      </p:pic>
      <p:sp>
        <p:nvSpPr>
          <p:cNvPr id="49" name="Text Placeholder 3">
            <a:extLst>
              <a:ext uri="{FF2B5EF4-FFF2-40B4-BE49-F238E27FC236}">
                <a16:creationId xmlns:a16="http://schemas.microsoft.com/office/drawing/2014/main" id="{411ADAA5-FB91-4DA6-B6B1-EA6DDBDD14FF}"/>
              </a:ext>
            </a:extLst>
          </p:cNvPr>
          <p:cNvSpPr txBox="1">
            <a:spLocks/>
          </p:cNvSpPr>
          <p:nvPr/>
        </p:nvSpPr>
        <p:spPr>
          <a:xfrm>
            <a:off x="174573" y="182682"/>
            <a:ext cx="7736404" cy="363107"/>
          </a:xfrm>
          <a:prstGeom prst="rect">
            <a:avLst/>
          </a:prstGeom>
        </p:spPr>
        <p:txBody>
          <a:bodyPr vert="horz" lIns="91440" tIns="45720" rIns="91440" bIns="45720" rtlCol="0" anchor="ctr">
            <a:noAutofit/>
          </a:bodyPr>
          <a:lstStyle>
            <a:defPPr>
              <a:defRPr lang="en-US"/>
            </a:defPPr>
            <a:lvl1pPr marR="0" lvl="0" indent="0" fontAlgn="auto">
              <a:lnSpc>
                <a:spcPts val="1700"/>
              </a:lnSpc>
              <a:spcBef>
                <a:spcPct val="0"/>
              </a:spcBef>
              <a:spcAft>
                <a:spcPts val="0"/>
              </a:spcAft>
              <a:buClrTx/>
              <a:buSzTx/>
              <a:buFontTx/>
              <a:buNone/>
              <a:tabLst/>
              <a:defRPr b="1">
                <a:latin typeface="Calibri "/>
                <a:ea typeface="+mj-ea"/>
                <a:cs typeface="Arial" panose="020B0604020202020204" pitchFamily="34" charset="0"/>
              </a:defRPr>
            </a:lvl1pPr>
            <a:lvl2pPr marL="685800" indent="-228600" defTabSz="914400">
              <a:lnSpc>
                <a:spcPct val="90000"/>
              </a:lnSpc>
              <a:spcBef>
                <a:spcPts val="500"/>
              </a:spcBef>
              <a:buFont typeface="Arial" panose="020B0604020202020204" pitchFamily="34" charset="0"/>
              <a:buChar char="•"/>
              <a:defRPr sz="2400"/>
            </a:lvl2pPr>
            <a:lvl3pPr marL="1143000" indent="-228600" defTabSz="914400">
              <a:lnSpc>
                <a:spcPct val="90000"/>
              </a:lnSpc>
              <a:spcBef>
                <a:spcPts val="500"/>
              </a:spcBef>
              <a:buFont typeface="Arial" panose="020B0604020202020204" pitchFamily="34" charset="0"/>
              <a:buChar char="•"/>
              <a:defRPr sz="2000"/>
            </a:lvl3pPr>
            <a:lvl4pPr marL="1600200" indent="-228600" defTabSz="914400">
              <a:lnSpc>
                <a:spcPct val="90000"/>
              </a:lnSpc>
              <a:spcBef>
                <a:spcPts val="500"/>
              </a:spcBef>
              <a:buFont typeface="Arial" panose="020B0604020202020204" pitchFamily="34" charset="0"/>
              <a:buChar char="•"/>
            </a:lvl4pPr>
            <a:lvl5pPr marL="2057400" indent="-228600" defTabSz="914400">
              <a:lnSpc>
                <a:spcPct val="90000"/>
              </a:lnSpc>
              <a:spcBef>
                <a:spcPts val="500"/>
              </a:spcBef>
              <a:buFont typeface="Arial" panose="020B0604020202020204" pitchFamily="34" charset="0"/>
              <a:buChar char="•"/>
            </a:lvl5pPr>
            <a:lvl6pPr marL="2514600" indent="-228600" defTabSz="914400">
              <a:lnSpc>
                <a:spcPct val="90000"/>
              </a:lnSpc>
              <a:spcBef>
                <a:spcPts val="500"/>
              </a:spcBef>
              <a:buFont typeface="Arial" panose="020B0604020202020204" pitchFamily="34" charset="0"/>
              <a:buChar char="•"/>
            </a:lvl6pPr>
            <a:lvl7pPr marL="2971800" indent="-228600" defTabSz="914400">
              <a:lnSpc>
                <a:spcPct val="90000"/>
              </a:lnSpc>
              <a:spcBef>
                <a:spcPts val="500"/>
              </a:spcBef>
              <a:buFont typeface="Arial" panose="020B0604020202020204" pitchFamily="34" charset="0"/>
              <a:buChar char="•"/>
            </a:lvl7pPr>
            <a:lvl8pPr marL="3429000" indent="-228600" defTabSz="914400">
              <a:lnSpc>
                <a:spcPct val="90000"/>
              </a:lnSpc>
              <a:spcBef>
                <a:spcPts val="500"/>
              </a:spcBef>
              <a:buFont typeface="Arial" panose="020B0604020202020204" pitchFamily="34" charset="0"/>
              <a:buChar char="•"/>
            </a:lvl8pPr>
            <a:lvl9pPr marL="3886200" indent="-228600" defTabSz="914400">
              <a:lnSpc>
                <a:spcPct val="90000"/>
              </a:lnSpc>
              <a:spcBef>
                <a:spcPts val="500"/>
              </a:spcBef>
              <a:buFont typeface="Arial" panose="020B0604020202020204" pitchFamily="34" charset="0"/>
              <a:buChar char="•"/>
            </a:lvl9pPr>
          </a:lstStyle>
          <a:p>
            <a:r>
              <a:rPr lang="en-IN" dirty="0"/>
              <a:t>Challenges During the forecast period</a:t>
            </a:r>
          </a:p>
        </p:txBody>
      </p:sp>
      <p:sp>
        <p:nvSpPr>
          <p:cNvPr id="50" name="Text Placeholder 3">
            <a:extLst>
              <a:ext uri="{FF2B5EF4-FFF2-40B4-BE49-F238E27FC236}">
                <a16:creationId xmlns:a16="http://schemas.microsoft.com/office/drawing/2014/main" id="{A25B9695-AE15-439F-81DC-3820E30B6A5D}"/>
              </a:ext>
            </a:extLst>
          </p:cNvPr>
          <p:cNvSpPr txBox="1">
            <a:spLocks/>
          </p:cNvSpPr>
          <p:nvPr/>
        </p:nvSpPr>
        <p:spPr>
          <a:xfrm>
            <a:off x="121657" y="1014647"/>
            <a:ext cx="6567704" cy="289006"/>
          </a:xfrm>
          <a:prstGeom prst="rect">
            <a:avLst/>
          </a:prstGeom>
        </p:spPr>
        <p:txBody>
          <a:bodyPr vert="horz" lIns="68580" tIns="34290" rIns="68580" bIns="34290" rtlCol="0">
            <a:normAutofit/>
          </a:bodyPr>
          <a:lst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514337">
              <a:lnSpc>
                <a:spcPct val="100000"/>
              </a:lnSpc>
              <a:spcBef>
                <a:spcPts val="563"/>
              </a:spcBef>
              <a:buNone/>
              <a:defRPr/>
            </a:pPr>
            <a:endParaRPr lang="en-IN" sz="1000" b="1"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grpSp>
        <p:nvGrpSpPr>
          <p:cNvPr id="51" name="Group 50">
            <a:extLst>
              <a:ext uri="{FF2B5EF4-FFF2-40B4-BE49-F238E27FC236}">
                <a16:creationId xmlns:a16="http://schemas.microsoft.com/office/drawing/2014/main" id="{0CB4694F-0239-4A6E-91C1-89087DFCA476}"/>
              </a:ext>
            </a:extLst>
          </p:cNvPr>
          <p:cNvGrpSpPr/>
          <p:nvPr/>
        </p:nvGrpSpPr>
        <p:grpSpPr>
          <a:xfrm>
            <a:off x="309520" y="910442"/>
            <a:ext cx="8072479" cy="811441"/>
            <a:chOff x="1406258" y="985508"/>
            <a:chExt cx="10763304" cy="1081920"/>
          </a:xfrm>
        </p:grpSpPr>
        <p:sp>
          <p:nvSpPr>
            <p:cNvPr id="53" name="Rectangle 52">
              <a:extLst>
                <a:ext uri="{FF2B5EF4-FFF2-40B4-BE49-F238E27FC236}">
                  <a16:creationId xmlns:a16="http://schemas.microsoft.com/office/drawing/2014/main" id="{5B47DC5D-A866-42F1-8CE0-30CD10397C41}"/>
                </a:ext>
              </a:extLst>
            </p:cNvPr>
            <p:cNvSpPr/>
            <p:nvPr/>
          </p:nvSpPr>
          <p:spPr>
            <a:xfrm>
              <a:off x="2127207" y="985508"/>
              <a:ext cx="10042355" cy="1081920"/>
            </a:xfrm>
            <a:prstGeom prst="rect">
              <a:avLst/>
            </a:prstGeom>
          </p:spPr>
          <p:txBody>
            <a:bodyPr wrap="square">
              <a:spAutoFit/>
            </a:bodyPr>
            <a:lstStyle/>
            <a:p>
              <a:pPr algn="just">
                <a:lnSpc>
                  <a:spcPct val="120000"/>
                </a:lnSpc>
                <a:spcBef>
                  <a:spcPts val="300"/>
                </a:spcBef>
                <a:spcAft>
                  <a:spcPts val="300"/>
                </a:spcAft>
              </a:pPr>
              <a:r>
                <a:rPr lang="en-US" sz="1000" b="1" i="1" dirty="0">
                  <a:latin typeface="Verdana" panose="020B0604030504040204" pitchFamily="34" charset="0"/>
                  <a:ea typeface="Verdana" panose="020B0604030504040204" pitchFamily="34" charset="0"/>
                  <a:cs typeface="Verdana" panose="020B0604030504040204" pitchFamily="34" charset="0"/>
                </a:rPr>
                <a:t>Cost Escalation: </a:t>
              </a:r>
              <a:r>
                <a:rPr lang="en-US" sz="1000" b="1" dirty="0">
                  <a:latin typeface="Verdana" panose="020B0604030504040204" pitchFamily="34" charset="0"/>
                  <a:ea typeface="Verdana" panose="020B0604030504040204" pitchFamily="34" charset="0"/>
                  <a:cs typeface="Verdana" panose="020B0604030504040204" pitchFamily="34" charset="0"/>
                </a:rPr>
                <a:t>E</a:t>
              </a:r>
              <a:r>
                <a:rPr lang="en-IN" sz="1000" b="1" dirty="0">
                  <a:latin typeface="Verdana" panose="020B0604030504040204" pitchFamily="34" charset="0"/>
                  <a:ea typeface="Verdana" panose="020B0604030504040204" pitchFamily="34" charset="0"/>
                  <a:cs typeface="Verdana" panose="020B0604030504040204" pitchFamily="34" charset="0"/>
                </a:rPr>
                <a:t>poxy Market is driven by the raw material price &amp; its availability. There has been seen large price changes of BPA &amp; ECH (Bisphenol A &amp; Epichlorohydrin respectively)  during covid 19, which ultimately affect the epoxy resin price &amp; its demand. The fluctuating commodity prices may also impact total project cost.</a:t>
              </a:r>
            </a:p>
          </p:txBody>
        </p:sp>
        <p:sp>
          <p:nvSpPr>
            <p:cNvPr id="54" name="Flowchart: Predefined Process 53">
              <a:extLst>
                <a:ext uri="{FF2B5EF4-FFF2-40B4-BE49-F238E27FC236}">
                  <a16:creationId xmlns:a16="http://schemas.microsoft.com/office/drawing/2014/main" id="{5AD54273-9B54-4148-B8E7-87ACCDEABBEF}"/>
                </a:ext>
              </a:extLst>
            </p:cNvPr>
            <p:cNvSpPr/>
            <p:nvPr/>
          </p:nvSpPr>
          <p:spPr>
            <a:xfrm>
              <a:off x="1406258" y="1174558"/>
              <a:ext cx="591357" cy="385341"/>
            </a:xfrm>
            <a:prstGeom prst="flowChartPredefinedProcess">
              <a:avLst/>
            </a:prstGeom>
            <a:solidFill>
              <a:schemeClr val="accent5">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solidFill>
                    <a:schemeClr val="bg1"/>
                  </a:solidFill>
                  <a:latin typeface="Verdana" panose="020B0604030504040204" pitchFamily="34" charset="0"/>
                  <a:ea typeface="Verdana" panose="020B0604030504040204" pitchFamily="34" charset="0"/>
                  <a:cs typeface="Verdana" panose="020B0604030504040204" pitchFamily="34" charset="0"/>
                </a:rPr>
                <a:t>1</a:t>
              </a:r>
            </a:p>
          </p:txBody>
        </p:sp>
      </p:grpSp>
      <p:grpSp>
        <p:nvGrpSpPr>
          <p:cNvPr id="55" name="Group 54">
            <a:extLst>
              <a:ext uri="{FF2B5EF4-FFF2-40B4-BE49-F238E27FC236}">
                <a16:creationId xmlns:a16="http://schemas.microsoft.com/office/drawing/2014/main" id="{85FE7FD9-3F93-4523-A5C6-040D7F827A3E}"/>
              </a:ext>
            </a:extLst>
          </p:cNvPr>
          <p:cNvGrpSpPr/>
          <p:nvPr/>
        </p:nvGrpSpPr>
        <p:grpSpPr>
          <a:xfrm>
            <a:off x="328240" y="1744572"/>
            <a:ext cx="8487520" cy="522900"/>
            <a:chOff x="1716260" y="2038652"/>
            <a:chExt cx="11316693" cy="697199"/>
          </a:xfrm>
        </p:grpSpPr>
        <p:sp>
          <p:nvSpPr>
            <p:cNvPr id="56" name="Rectangle 55">
              <a:extLst>
                <a:ext uri="{FF2B5EF4-FFF2-40B4-BE49-F238E27FC236}">
                  <a16:creationId xmlns:a16="http://schemas.microsoft.com/office/drawing/2014/main" id="{6EBF8F0D-219F-4C76-BBCD-DEEB69CE9EDD}"/>
                </a:ext>
              </a:extLst>
            </p:cNvPr>
            <p:cNvSpPr/>
            <p:nvPr/>
          </p:nvSpPr>
          <p:spPr>
            <a:xfrm>
              <a:off x="2377444" y="2038652"/>
              <a:ext cx="10655509" cy="697199"/>
            </a:xfrm>
            <a:prstGeom prst="rect">
              <a:avLst/>
            </a:prstGeom>
          </p:spPr>
          <p:txBody>
            <a:bodyPr wrap="square">
              <a:spAutoFit/>
            </a:bodyPr>
            <a:lstStyle/>
            <a:p>
              <a:pPr lvl="0" algn="just" fontAlgn="base">
                <a:lnSpc>
                  <a:spcPct val="150000"/>
                </a:lnSpc>
                <a:spcAft>
                  <a:spcPts val="800"/>
                </a:spcAft>
              </a:pPr>
              <a:r>
                <a:rPr lang="en-IN" sz="1000" b="1" dirty="0">
                  <a:latin typeface="Verdana" panose="020B0604030504040204" pitchFamily="34" charset="0"/>
                  <a:ea typeface="Verdana" panose="020B0604030504040204" pitchFamily="34" charset="0"/>
                </a:rPr>
                <a:t>BPA is a suspected endocrine disrupter. As a result, most manufacturers of canned food are switching to non-BPA linings, and some have established timetables for replacement with more acceptable substitutes. </a:t>
              </a:r>
            </a:p>
          </p:txBody>
        </p:sp>
        <p:sp>
          <p:nvSpPr>
            <p:cNvPr id="57" name="Flowchart: Predefined Process 56">
              <a:extLst>
                <a:ext uri="{FF2B5EF4-FFF2-40B4-BE49-F238E27FC236}">
                  <a16:creationId xmlns:a16="http://schemas.microsoft.com/office/drawing/2014/main" id="{C0875C1E-1E40-4F17-9D44-54876FEDCB84}"/>
                </a:ext>
              </a:extLst>
            </p:cNvPr>
            <p:cNvSpPr/>
            <p:nvPr/>
          </p:nvSpPr>
          <p:spPr>
            <a:xfrm>
              <a:off x="1716260" y="2323613"/>
              <a:ext cx="590845" cy="385341"/>
            </a:xfrm>
            <a:prstGeom prst="flowChartPredefinedProcess">
              <a:avLst/>
            </a:prstGeom>
            <a:solidFill>
              <a:schemeClr val="accent5">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solidFill>
                    <a:schemeClr val="bg1"/>
                  </a:solidFill>
                  <a:latin typeface="Verdana" panose="020B0604030504040204" pitchFamily="34" charset="0"/>
                  <a:ea typeface="Verdana" panose="020B0604030504040204" pitchFamily="34" charset="0"/>
                  <a:cs typeface="Verdana" panose="020B0604030504040204" pitchFamily="34" charset="0"/>
                </a:rPr>
                <a:t>2</a:t>
              </a:r>
            </a:p>
          </p:txBody>
        </p:sp>
      </p:grpSp>
      <p:grpSp>
        <p:nvGrpSpPr>
          <p:cNvPr id="58" name="Group 57">
            <a:extLst>
              <a:ext uri="{FF2B5EF4-FFF2-40B4-BE49-F238E27FC236}">
                <a16:creationId xmlns:a16="http://schemas.microsoft.com/office/drawing/2014/main" id="{403396C2-CC34-4339-B6AD-20A5C90270BC}"/>
              </a:ext>
            </a:extLst>
          </p:cNvPr>
          <p:cNvGrpSpPr/>
          <p:nvPr/>
        </p:nvGrpSpPr>
        <p:grpSpPr>
          <a:xfrm>
            <a:off x="282181" y="2723530"/>
            <a:ext cx="8500680" cy="811441"/>
            <a:chOff x="2257284" y="2636891"/>
            <a:chExt cx="9704232" cy="1081921"/>
          </a:xfrm>
        </p:grpSpPr>
        <p:sp>
          <p:nvSpPr>
            <p:cNvPr id="59" name="Rectangle 58">
              <a:extLst>
                <a:ext uri="{FF2B5EF4-FFF2-40B4-BE49-F238E27FC236}">
                  <a16:creationId xmlns:a16="http://schemas.microsoft.com/office/drawing/2014/main" id="{AED74253-0DC7-4432-AB88-FD76DDDC6520}"/>
                </a:ext>
              </a:extLst>
            </p:cNvPr>
            <p:cNvSpPr/>
            <p:nvPr/>
          </p:nvSpPr>
          <p:spPr>
            <a:xfrm>
              <a:off x="2868204" y="2636891"/>
              <a:ext cx="9093312" cy="1081921"/>
            </a:xfrm>
            <a:prstGeom prst="rect">
              <a:avLst/>
            </a:prstGeom>
          </p:spPr>
          <p:txBody>
            <a:bodyPr wrap="square">
              <a:spAutoFit/>
            </a:bodyPr>
            <a:lstStyle/>
            <a:p>
              <a:pPr algn="just">
                <a:lnSpc>
                  <a:spcPct val="120000"/>
                </a:lnSpc>
                <a:spcBef>
                  <a:spcPts val="300"/>
                </a:spcBef>
                <a:spcAft>
                  <a:spcPts val="300"/>
                </a:spcAft>
              </a:pPr>
              <a:r>
                <a:rPr lang="en-IN" sz="1000" b="1" dirty="0">
                  <a:latin typeface="Verdana" panose="020B0604030504040204" pitchFamily="34" charset="0"/>
                  <a:ea typeface="Verdana" panose="020B0604030504040204" pitchFamily="34" charset="0"/>
                </a:rPr>
                <a:t>The quantities of solventborne (where solvents are carrier agents in some types of epoxies) epoxy coatings produced globally on an annual basis emit globally significant amounts of solvents such as xylenes, ketones, and alcohols. In China, the cargo container industry has voluntarily agreed to Boycott the use of solventborne coatings.</a:t>
              </a:r>
            </a:p>
          </p:txBody>
        </p:sp>
        <p:sp>
          <p:nvSpPr>
            <p:cNvPr id="60" name="Flowchart: Predefined Process 59">
              <a:extLst>
                <a:ext uri="{FF2B5EF4-FFF2-40B4-BE49-F238E27FC236}">
                  <a16:creationId xmlns:a16="http://schemas.microsoft.com/office/drawing/2014/main" id="{BF99DF9C-D355-4677-A1CA-C38C43BFA067}"/>
                </a:ext>
              </a:extLst>
            </p:cNvPr>
            <p:cNvSpPr/>
            <p:nvPr/>
          </p:nvSpPr>
          <p:spPr>
            <a:xfrm>
              <a:off x="2257284" y="2906343"/>
              <a:ext cx="590845" cy="385341"/>
            </a:xfrm>
            <a:prstGeom prst="flowChartPredefinedProcess">
              <a:avLst/>
            </a:prstGeom>
            <a:solidFill>
              <a:schemeClr val="accent5">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solidFill>
                    <a:schemeClr val="bg1"/>
                  </a:solidFill>
                  <a:latin typeface="Verdana" panose="020B0604030504040204" pitchFamily="34" charset="0"/>
                  <a:ea typeface="Verdana" panose="020B0604030504040204" pitchFamily="34" charset="0"/>
                  <a:cs typeface="Verdana" panose="020B0604030504040204" pitchFamily="34" charset="0"/>
                </a:rPr>
                <a:t>3</a:t>
              </a:r>
            </a:p>
          </p:txBody>
        </p:sp>
      </p:grpSp>
      <p:grpSp>
        <p:nvGrpSpPr>
          <p:cNvPr id="61" name="Group 60">
            <a:extLst>
              <a:ext uri="{FF2B5EF4-FFF2-40B4-BE49-F238E27FC236}">
                <a16:creationId xmlns:a16="http://schemas.microsoft.com/office/drawing/2014/main" id="{058D0A02-5C39-4FA9-AA0E-A1A9806EB152}"/>
              </a:ext>
            </a:extLst>
          </p:cNvPr>
          <p:cNvGrpSpPr/>
          <p:nvPr/>
        </p:nvGrpSpPr>
        <p:grpSpPr>
          <a:xfrm>
            <a:off x="211617" y="5528274"/>
            <a:ext cx="8932383" cy="811441"/>
            <a:chOff x="2756646" y="4187303"/>
            <a:chExt cx="4957078" cy="1081920"/>
          </a:xfrm>
        </p:grpSpPr>
        <p:sp>
          <p:nvSpPr>
            <p:cNvPr id="62" name="Rectangle 61">
              <a:extLst>
                <a:ext uri="{FF2B5EF4-FFF2-40B4-BE49-F238E27FC236}">
                  <a16:creationId xmlns:a16="http://schemas.microsoft.com/office/drawing/2014/main" id="{23E9DE42-1856-4958-B36C-AD7259DD5996}"/>
                </a:ext>
              </a:extLst>
            </p:cNvPr>
            <p:cNvSpPr/>
            <p:nvPr/>
          </p:nvSpPr>
          <p:spPr>
            <a:xfrm>
              <a:off x="3146821" y="4187303"/>
              <a:ext cx="4566903" cy="1081920"/>
            </a:xfrm>
            <a:prstGeom prst="rect">
              <a:avLst/>
            </a:prstGeom>
          </p:spPr>
          <p:txBody>
            <a:bodyPr wrap="square">
              <a:spAutoFit/>
            </a:bodyPr>
            <a:lstStyle/>
            <a:p>
              <a:pPr algn="just">
                <a:lnSpc>
                  <a:spcPct val="120000"/>
                </a:lnSpc>
                <a:spcBef>
                  <a:spcPts val="300"/>
                </a:spcBef>
                <a:spcAft>
                  <a:spcPts val="300"/>
                </a:spcAft>
              </a:pPr>
              <a:r>
                <a:rPr lang="en-US" sz="1000" b="1" dirty="0">
                  <a:latin typeface="Verdana" panose="020B0604030504040204" pitchFamily="34" charset="0"/>
                  <a:ea typeface="Verdana" panose="020B0604030504040204" pitchFamily="34" charset="0"/>
                </a:rPr>
                <a:t>The specialty epoxies business is currently the more attractive portion of the industry since there are higher barriers to entry and requirements, like formulating skills and technical support which needs to be constantly monitored by the manufacturer which otherwise can cause operating inefficiencies or inconsistent quality of the product</a:t>
              </a:r>
              <a:endParaRPr lang="en-IN" sz="1000" b="1" dirty="0">
                <a:latin typeface="Verdana" panose="020B0604030504040204" pitchFamily="34" charset="0"/>
                <a:ea typeface="Verdana" panose="020B0604030504040204" pitchFamily="34" charset="0"/>
              </a:endParaRPr>
            </a:p>
          </p:txBody>
        </p:sp>
        <p:sp>
          <p:nvSpPr>
            <p:cNvPr id="63" name="Flowchart: Predefined Process 62">
              <a:extLst>
                <a:ext uri="{FF2B5EF4-FFF2-40B4-BE49-F238E27FC236}">
                  <a16:creationId xmlns:a16="http://schemas.microsoft.com/office/drawing/2014/main" id="{5A84C33C-ACDC-48E1-956B-454C646360BB}"/>
                </a:ext>
              </a:extLst>
            </p:cNvPr>
            <p:cNvSpPr/>
            <p:nvPr/>
          </p:nvSpPr>
          <p:spPr>
            <a:xfrm>
              <a:off x="2756646" y="4338075"/>
              <a:ext cx="415329" cy="385341"/>
            </a:xfrm>
            <a:prstGeom prst="flowChartPredefinedProcess">
              <a:avLst/>
            </a:prstGeom>
            <a:solidFill>
              <a:schemeClr val="accent5">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1"/>
                  </a:solidFill>
                  <a:latin typeface="Verdana" panose="020B0604030504040204" pitchFamily="34" charset="0"/>
                  <a:ea typeface="Verdana" panose="020B0604030504040204" pitchFamily="34" charset="0"/>
                  <a:cs typeface="Verdana" panose="020B0604030504040204" pitchFamily="34" charset="0"/>
                </a:rPr>
                <a:t>6</a:t>
              </a:r>
              <a:endParaRPr lang="en-IN" sz="1000"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grpSp>
      <p:grpSp>
        <p:nvGrpSpPr>
          <p:cNvPr id="21" name="Group 20">
            <a:extLst>
              <a:ext uri="{FF2B5EF4-FFF2-40B4-BE49-F238E27FC236}">
                <a16:creationId xmlns:a16="http://schemas.microsoft.com/office/drawing/2014/main" id="{93EC8B8F-E2B2-4FBF-87A0-1667A27BF1BC}"/>
              </a:ext>
            </a:extLst>
          </p:cNvPr>
          <p:cNvGrpSpPr/>
          <p:nvPr/>
        </p:nvGrpSpPr>
        <p:grpSpPr>
          <a:xfrm>
            <a:off x="259815" y="3859245"/>
            <a:ext cx="8523046" cy="453025"/>
            <a:chOff x="2711408" y="3438581"/>
            <a:chExt cx="9593177" cy="604032"/>
          </a:xfrm>
        </p:grpSpPr>
        <p:sp>
          <p:nvSpPr>
            <p:cNvPr id="22" name="Rectangle 21">
              <a:extLst>
                <a:ext uri="{FF2B5EF4-FFF2-40B4-BE49-F238E27FC236}">
                  <a16:creationId xmlns:a16="http://schemas.microsoft.com/office/drawing/2014/main" id="{1DCBE79A-7CC0-45FA-801B-AC32F4C6F42E}"/>
                </a:ext>
              </a:extLst>
            </p:cNvPr>
            <p:cNvSpPr/>
            <p:nvPr/>
          </p:nvSpPr>
          <p:spPr>
            <a:xfrm>
              <a:off x="3309545" y="3438581"/>
              <a:ext cx="8995040" cy="589478"/>
            </a:xfrm>
            <a:prstGeom prst="rect">
              <a:avLst/>
            </a:prstGeom>
          </p:spPr>
          <p:txBody>
            <a:bodyPr wrap="square">
              <a:spAutoFit/>
            </a:bodyPr>
            <a:lstStyle/>
            <a:p>
              <a:pPr algn="just">
                <a:lnSpc>
                  <a:spcPct val="120000"/>
                </a:lnSpc>
                <a:spcBef>
                  <a:spcPts val="300"/>
                </a:spcBef>
                <a:spcAft>
                  <a:spcPts val="300"/>
                </a:spcAft>
              </a:pPr>
              <a:r>
                <a:rPr lang="en-IN" sz="1000" b="1" dirty="0">
                  <a:latin typeface="Verdana" panose="020B0604030504040204" pitchFamily="34" charset="0"/>
                  <a:ea typeface="Verdana" panose="020B0604030504040204" pitchFamily="34" charset="0"/>
                </a:rPr>
                <a:t>Most epoxy surface coatings tend to chalk or discolour upon exposure to sunlight, so they are seldom used for architectural surfaces that are exposed to outdoor light. </a:t>
              </a:r>
            </a:p>
          </p:txBody>
        </p:sp>
        <p:sp>
          <p:nvSpPr>
            <p:cNvPr id="23" name="Flowchart: Predefined Process 22">
              <a:extLst>
                <a:ext uri="{FF2B5EF4-FFF2-40B4-BE49-F238E27FC236}">
                  <a16:creationId xmlns:a16="http://schemas.microsoft.com/office/drawing/2014/main" id="{27831DF3-E57A-4302-8A0A-767ACB4CF371}"/>
                </a:ext>
              </a:extLst>
            </p:cNvPr>
            <p:cNvSpPr/>
            <p:nvPr/>
          </p:nvSpPr>
          <p:spPr>
            <a:xfrm>
              <a:off x="2711408" y="3657272"/>
              <a:ext cx="654438" cy="385341"/>
            </a:xfrm>
            <a:prstGeom prst="flowChartPredefinedProcess">
              <a:avLst/>
            </a:prstGeom>
            <a:solidFill>
              <a:schemeClr val="accent5">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solidFill>
                    <a:schemeClr val="bg1"/>
                  </a:solidFill>
                  <a:latin typeface="Verdana" panose="020B0604030504040204" pitchFamily="34" charset="0"/>
                  <a:ea typeface="Verdana" panose="020B0604030504040204" pitchFamily="34" charset="0"/>
                  <a:cs typeface="Verdana" panose="020B0604030504040204" pitchFamily="34" charset="0"/>
                </a:rPr>
                <a:t>4</a:t>
              </a:r>
            </a:p>
          </p:txBody>
        </p:sp>
      </p:grpSp>
      <p:grpSp>
        <p:nvGrpSpPr>
          <p:cNvPr id="28" name="Group 27">
            <a:extLst>
              <a:ext uri="{FF2B5EF4-FFF2-40B4-BE49-F238E27FC236}">
                <a16:creationId xmlns:a16="http://schemas.microsoft.com/office/drawing/2014/main" id="{EE4C47F9-0BD5-46B7-B507-1415741379E5}"/>
              </a:ext>
            </a:extLst>
          </p:cNvPr>
          <p:cNvGrpSpPr/>
          <p:nvPr/>
        </p:nvGrpSpPr>
        <p:grpSpPr>
          <a:xfrm>
            <a:off x="292714" y="4780463"/>
            <a:ext cx="8658935" cy="292902"/>
            <a:chOff x="2711408" y="3652078"/>
            <a:chExt cx="9746128" cy="390535"/>
          </a:xfrm>
        </p:grpSpPr>
        <p:sp>
          <p:nvSpPr>
            <p:cNvPr id="29" name="Rectangle 28">
              <a:extLst>
                <a:ext uri="{FF2B5EF4-FFF2-40B4-BE49-F238E27FC236}">
                  <a16:creationId xmlns:a16="http://schemas.microsoft.com/office/drawing/2014/main" id="{BD2DF84A-D3C1-4212-9D27-633D94EB1E71}"/>
                </a:ext>
              </a:extLst>
            </p:cNvPr>
            <p:cNvSpPr/>
            <p:nvPr/>
          </p:nvSpPr>
          <p:spPr>
            <a:xfrm>
              <a:off x="3462496" y="3652078"/>
              <a:ext cx="8995040" cy="343257"/>
            </a:xfrm>
            <a:prstGeom prst="rect">
              <a:avLst/>
            </a:prstGeom>
          </p:spPr>
          <p:txBody>
            <a:bodyPr wrap="square">
              <a:spAutoFit/>
            </a:bodyPr>
            <a:lstStyle/>
            <a:p>
              <a:pPr algn="just">
                <a:lnSpc>
                  <a:spcPct val="120000"/>
                </a:lnSpc>
                <a:spcBef>
                  <a:spcPts val="300"/>
                </a:spcBef>
                <a:spcAft>
                  <a:spcPts val="300"/>
                </a:spcAft>
              </a:pPr>
              <a:r>
                <a:rPr lang="en-IN" sz="1000" b="1" dirty="0">
                  <a:latin typeface="Verdana" panose="020B0604030504040204" pitchFamily="34" charset="0"/>
                  <a:ea typeface="Verdana" panose="020B0604030504040204" pitchFamily="34" charset="0"/>
                </a:rPr>
                <a:t>Surplus Capacity in some region will result in undershoot in selling price</a:t>
              </a:r>
            </a:p>
          </p:txBody>
        </p:sp>
        <p:sp>
          <p:nvSpPr>
            <p:cNvPr id="30" name="Flowchart: Predefined Process 29">
              <a:extLst>
                <a:ext uri="{FF2B5EF4-FFF2-40B4-BE49-F238E27FC236}">
                  <a16:creationId xmlns:a16="http://schemas.microsoft.com/office/drawing/2014/main" id="{73A1EA93-6892-46DB-9484-EB2F2F935BC2}"/>
                </a:ext>
              </a:extLst>
            </p:cNvPr>
            <p:cNvSpPr/>
            <p:nvPr/>
          </p:nvSpPr>
          <p:spPr>
            <a:xfrm>
              <a:off x="2711408" y="3657272"/>
              <a:ext cx="654438" cy="385341"/>
            </a:xfrm>
            <a:prstGeom prst="flowChartPredefinedProcess">
              <a:avLst/>
            </a:prstGeom>
            <a:solidFill>
              <a:schemeClr val="accent5">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1"/>
                  </a:solidFill>
                  <a:latin typeface="Verdana" panose="020B0604030504040204" pitchFamily="34" charset="0"/>
                  <a:ea typeface="Verdana" panose="020B0604030504040204" pitchFamily="34" charset="0"/>
                  <a:cs typeface="Verdana" panose="020B0604030504040204" pitchFamily="34" charset="0"/>
                </a:rPr>
                <a:t>5</a:t>
              </a:r>
              <a:endParaRPr lang="en-IN" sz="1000"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grpSp>
    </p:spTree>
    <p:extLst>
      <p:ext uri="{BB962C8B-B14F-4D97-AF65-F5344CB8AC3E}">
        <p14:creationId xmlns:p14="http://schemas.microsoft.com/office/powerpoint/2010/main" val="12438430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text&#10;&#10;Description automatically generated">
            <a:extLst>
              <a:ext uri="{FF2B5EF4-FFF2-40B4-BE49-F238E27FC236}">
                <a16:creationId xmlns:a16="http://schemas.microsoft.com/office/drawing/2014/main" id="{2354D224-AD9D-4130-B6ED-BBB58B2BF3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4" name="Subtitle 2">
            <a:extLst>
              <a:ext uri="{FF2B5EF4-FFF2-40B4-BE49-F238E27FC236}">
                <a16:creationId xmlns:a16="http://schemas.microsoft.com/office/drawing/2014/main" id="{1BDBA958-9730-4389-BA09-904CD12E9EA5}"/>
              </a:ext>
            </a:extLst>
          </p:cNvPr>
          <p:cNvSpPr txBox="1">
            <a:spLocks/>
          </p:cNvSpPr>
          <p:nvPr/>
        </p:nvSpPr>
        <p:spPr>
          <a:xfrm>
            <a:off x="145774" y="795130"/>
            <a:ext cx="8534400" cy="5455755"/>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spcBef>
                <a:spcPts val="1800"/>
              </a:spcBef>
              <a:buSzPct val="180000"/>
              <a:buNone/>
              <a:defRPr/>
            </a:pPr>
            <a:endParaRPr kumimoji="0" lang="en-US" sz="10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pic>
        <p:nvPicPr>
          <p:cNvPr id="6" name="Picture 5">
            <a:extLst>
              <a:ext uri="{FF2B5EF4-FFF2-40B4-BE49-F238E27FC236}">
                <a16:creationId xmlns:a16="http://schemas.microsoft.com/office/drawing/2014/main" id="{7CB62495-0931-47D5-99CA-251A3862411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68754" y="167074"/>
            <a:ext cx="1330912" cy="417542"/>
          </a:xfrm>
          <a:prstGeom prst="rect">
            <a:avLst/>
          </a:prstGeom>
        </p:spPr>
      </p:pic>
      <p:sp>
        <p:nvSpPr>
          <p:cNvPr id="9" name="Text Placeholder 3">
            <a:extLst>
              <a:ext uri="{FF2B5EF4-FFF2-40B4-BE49-F238E27FC236}">
                <a16:creationId xmlns:a16="http://schemas.microsoft.com/office/drawing/2014/main" id="{C82A0C58-CFC7-45B1-9A86-8C05D238B95C}"/>
              </a:ext>
            </a:extLst>
          </p:cNvPr>
          <p:cNvSpPr txBox="1">
            <a:spLocks/>
          </p:cNvSpPr>
          <p:nvPr/>
        </p:nvSpPr>
        <p:spPr>
          <a:xfrm>
            <a:off x="174573" y="93300"/>
            <a:ext cx="7736404" cy="593819"/>
          </a:xfrm>
          <a:prstGeom prst="rect">
            <a:avLst/>
          </a:prstGeom>
        </p:spPr>
        <p:txBody>
          <a:bodyPr vert="horz" lIns="91440" tIns="45720" rIns="91440" bIns="45720" rtlCol="0" anchor="ctr">
            <a:noAutofit/>
          </a:bodyPr>
          <a:lstStyle>
            <a:defPPr>
              <a:defRPr lang="en-US"/>
            </a:defPPr>
            <a:lvl1pPr marR="0" lvl="0" indent="0" fontAlgn="auto">
              <a:lnSpc>
                <a:spcPts val="1700"/>
              </a:lnSpc>
              <a:spcBef>
                <a:spcPct val="0"/>
              </a:spcBef>
              <a:spcAft>
                <a:spcPts val="0"/>
              </a:spcAft>
              <a:buClrTx/>
              <a:buSzTx/>
              <a:buFontTx/>
              <a:buNone/>
              <a:tabLst/>
              <a:defRPr b="1">
                <a:latin typeface="Calibri "/>
                <a:ea typeface="+mj-ea"/>
                <a:cs typeface="Arial" panose="020B0604020202020204" pitchFamily="34" charset="0"/>
              </a:defRPr>
            </a:lvl1pPr>
            <a:lvl2pPr marL="685800" indent="-228600" defTabSz="914400">
              <a:lnSpc>
                <a:spcPct val="90000"/>
              </a:lnSpc>
              <a:spcBef>
                <a:spcPts val="500"/>
              </a:spcBef>
              <a:buFont typeface="Arial" panose="020B0604020202020204" pitchFamily="34" charset="0"/>
              <a:buChar char="•"/>
              <a:defRPr sz="2400"/>
            </a:lvl2pPr>
            <a:lvl3pPr marL="1143000" indent="-228600" defTabSz="914400">
              <a:lnSpc>
                <a:spcPct val="90000"/>
              </a:lnSpc>
              <a:spcBef>
                <a:spcPts val="500"/>
              </a:spcBef>
              <a:buFont typeface="Arial" panose="020B0604020202020204" pitchFamily="34" charset="0"/>
              <a:buChar char="•"/>
              <a:defRPr sz="2000"/>
            </a:lvl3pPr>
            <a:lvl4pPr marL="1600200" indent="-228600" defTabSz="914400">
              <a:lnSpc>
                <a:spcPct val="90000"/>
              </a:lnSpc>
              <a:spcBef>
                <a:spcPts val="500"/>
              </a:spcBef>
              <a:buFont typeface="Arial" panose="020B0604020202020204" pitchFamily="34" charset="0"/>
              <a:buChar char="•"/>
            </a:lvl4pPr>
            <a:lvl5pPr marL="2057400" indent="-228600" defTabSz="914400">
              <a:lnSpc>
                <a:spcPct val="90000"/>
              </a:lnSpc>
              <a:spcBef>
                <a:spcPts val="500"/>
              </a:spcBef>
              <a:buFont typeface="Arial" panose="020B0604020202020204" pitchFamily="34" charset="0"/>
              <a:buChar char="•"/>
            </a:lvl5pPr>
            <a:lvl6pPr marL="2514600" indent="-228600" defTabSz="914400">
              <a:lnSpc>
                <a:spcPct val="90000"/>
              </a:lnSpc>
              <a:spcBef>
                <a:spcPts val="500"/>
              </a:spcBef>
              <a:buFont typeface="Arial" panose="020B0604020202020204" pitchFamily="34" charset="0"/>
              <a:buChar char="•"/>
            </a:lvl6pPr>
            <a:lvl7pPr marL="2971800" indent="-228600" defTabSz="914400">
              <a:lnSpc>
                <a:spcPct val="90000"/>
              </a:lnSpc>
              <a:spcBef>
                <a:spcPts val="500"/>
              </a:spcBef>
              <a:buFont typeface="Arial" panose="020B0604020202020204" pitchFamily="34" charset="0"/>
              <a:buChar char="•"/>
            </a:lvl7pPr>
            <a:lvl8pPr marL="3429000" indent="-228600" defTabSz="914400">
              <a:lnSpc>
                <a:spcPct val="90000"/>
              </a:lnSpc>
              <a:spcBef>
                <a:spcPts val="500"/>
              </a:spcBef>
              <a:buFont typeface="Arial" panose="020B0604020202020204" pitchFamily="34" charset="0"/>
              <a:buChar char="•"/>
            </a:lvl8pPr>
            <a:lvl9pPr marL="3886200" indent="-228600" defTabSz="914400">
              <a:lnSpc>
                <a:spcPct val="90000"/>
              </a:lnSpc>
              <a:spcBef>
                <a:spcPts val="500"/>
              </a:spcBef>
              <a:buFont typeface="Arial" panose="020B0604020202020204" pitchFamily="34" charset="0"/>
              <a:buChar char="•"/>
            </a:lvl9pPr>
          </a:lstStyle>
          <a:p>
            <a:r>
              <a:rPr lang="en-IN" dirty="0"/>
              <a:t>Recommendations for setting up facility for production of considering the return of investments and economical scale</a:t>
            </a:r>
          </a:p>
        </p:txBody>
      </p:sp>
      <p:sp>
        <p:nvSpPr>
          <p:cNvPr id="13" name="TextBox 12">
            <a:extLst>
              <a:ext uri="{FF2B5EF4-FFF2-40B4-BE49-F238E27FC236}">
                <a16:creationId xmlns:a16="http://schemas.microsoft.com/office/drawing/2014/main" id="{58B0689C-F33D-4F38-8AD2-A9AA97494835}"/>
              </a:ext>
            </a:extLst>
          </p:cNvPr>
          <p:cNvSpPr txBox="1"/>
          <p:nvPr/>
        </p:nvSpPr>
        <p:spPr>
          <a:xfrm>
            <a:off x="145774" y="1075161"/>
            <a:ext cx="8623902" cy="1882247"/>
          </a:xfrm>
          <a:prstGeom prst="rect">
            <a:avLst/>
          </a:prstGeom>
          <a:noFill/>
        </p:spPr>
        <p:txBody>
          <a:bodyPr wrap="square" rtlCol="0">
            <a:spAutoFit/>
          </a:bodyPr>
          <a:lstStyle/>
          <a:p>
            <a:pPr marL="171450" indent="-171450" algn="just">
              <a:lnSpc>
                <a:spcPct val="150000"/>
              </a:lnSpc>
              <a:spcAft>
                <a:spcPts val="800"/>
              </a:spcAft>
              <a:buFont typeface="Arial" panose="020B0604020202020204" pitchFamily="34" charset="0"/>
              <a:buChar char="•"/>
              <a:tabLst>
                <a:tab pos="866775" algn="l"/>
              </a:tabLst>
            </a:pPr>
            <a:r>
              <a:rPr lang="en-US" sz="1000" dirty="0">
                <a:latin typeface="Verdana" panose="020B0604030504040204" pitchFamily="34" charset="0"/>
                <a:ea typeface="Verdana" panose="020B0604030504040204" pitchFamily="34" charset="0"/>
              </a:rPr>
              <a:t>Viewing the growth scenario of epoxy in diverse application, Suggested capacity is 84 KTPA, which is to be implemented in two phases: 1st Phase - 2024 and 2nd Phase -2028.</a:t>
            </a:r>
            <a:endParaRPr lang="en-IN" sz="1000" dirty="0">
              <a:latin typeface="Verdana" panose="020B0604030504040204" pitchFamily="34" charset="0"/>
              <a:ea typeface="Verdana" panose="020B0604030504040204" pitchFamily="34" charset="0"/>
            </a:endParaRPr>
          </a:p>
          <a:p>
            <a:pPr marL="171450" indent="-171450" algn="just">
              <a:lnSpc>
                <a:spcPct val="150000"/>
              </a:lnSpc>
              <a:spcAft>
                <a:spcPts val="800"/>
              </a:spcAft>
              <a:buFont typeface="Arial" panose="020B0604020202020204" pitchFamily="34" charset="0"/>
              <a:buChar char="•"/>
              <a:tabLst>
                <a:tab pos="866775" algn="l"/>
              </a:tabLst>
            </a:pPr>
            <a:r>
              <a:rPr lang="en-US" sz="1000" dirty="0">
                <a:latin typeface="Verdana" panose="020B0604030504040204" pitchFamily="34" charset="0"/>
                <a:ea typeface="Verdana" panose="020B0604030504040204" pitchFamily="34" charset="0"/>
              </a:rPr>
              <a:t>Regarding Market distribution, in 1st phase of operation, certain volume of the total liquid and novolac epoxy resin manufactured can be used as raw material for the Vinyl ester resin. Superior grades of formulated epoxy resins can be exported to Europe, Northeast Asia and North America.</a:t>
            </a:r>
          </a:p>
          <a:p>
            <a:pPr marL="171450" indent="-171450" algn="just">
              <a:lnSpc>
                <a:spcPct val="150000"/>
              </a:lnSpc>
              <a:spcAft>
                <a:spcPts val="800"/>
              </a:spcAft>
              <a:buFont typeface="Arial" panose="020B0604020202020204" pitchFamily="34" charset="0"/>
              <a:buChar char="•"/>
              <a:tabLst>
                <a:tab pos="866775" algn="l"/>
              </a:tabLst>
            </a:pPr>
            <a:r>
              <a:rPr lang="en-US" sz="1000" dirty="0">
                <a:latin typeface="Verdana" panose="020B0604030504040204" pitchFamily="34" charset="0"/>
                <a:ea typeface="Verdana" panose="020B0604030504040204" pitchFamily="34" charset="0"/>
              </a:rPr>
              <a:t>RIL being the global renouned company known for its superior quality services &amp; product have ability to put his footprints in the Epoxy resin market along with other global players like Huntsman, Olin corporation, Grasim ltd. , Atul Ltd. Kukdo chemicals etc.</a:t>
            </a:r>
            <a:endParaRPr lang="en-IN" sz="1000" dirty="0">
              <a:latin typeface="Verdana" panose="020B0604030504040204" pitchFamily="34" charset="0"/>
              <a:ea typeface="Verdana" panose="020B0604030504040204" pitchFamily="34" charset="0"/>
            </a:endParaRPr>
          </a:p>
        </p:txBody>
      </p:sp>
      <p:sp>
        <p:nvSpPr>
          <p:cNvPr id="19" name="TextBox 18">
            <a:extLst>
              <a:ext uri="{FF2B5EF4-FFF2-40B4-BE49-F238E27FC236}">
                <a16:creationId xmlns:a16="http://schemas.microsoft.com/office/drawing/2014/main" id="{D8233CE5-C7BF-4016-9335-97CDD6FA205D}"/>
              </a:ext>
            </a:extLst>
          </p:cNvPr>
          <p:cNvSpPr txBox="1"/>
          <p:nvPr/>
        </p:nvSpPr>
        <p:spPr>
          <a:xfrm>
            <a:off x="132115" y="843342"/>
            <a:ext cx="2869553" cy="294669"/>
          </a:xfrm>
          <a:prstGeom prst="rect">
            <a:avLst/>
          </a:prstGeom>
          <a:solidFill>
            <a:schemeClr val="accent6">
              <a:lumMod val="60000"/>
              <a:lumOff val="40000"/>
            </a:schemeClr>
          </a:solidFill>
        </p:spPr>
        <p:txBody>
          <a:bodyPr wrap="square" rtlCol="0">
            <a:spAutoFit/>
          </a:bodyPr>
          <a:lstStyle>
            <a:defPPr>
              <a:defRPr lang="en-US"/>
            </a:defPPr>
            <a:lvl1pPr>
              <a:lnSpc>
                <a:spcPct val="150000"/>
              </a:lnSpc>
              <a:defRPr sz="1000" b="1">
                <a:solidFill>
                  <a:prstClr val="black"/>
                </a:solidFill>
                <a:latin typeface="Verdana" panose="020B0604030504040204" pitchFamily="34" charset="0"/>
                <a:ea typeface="Verdana" panose="020B0604030504040204" pitchFamily="34" charset="0"/>
                <a:cs typeface="Verdana" panose="020B0604030504040204" pitchFamily="34" charset="0"/>
              </a:defRPr>
            </a:lvl1pPr>
          </a:lstStyle>
          <a:p>
            <a:r>
              <a:rPr lang="en-US" dirty="0"/>
              <a:t>Suggested Product Mix Capacity</a:t>
            </a:r>
          </a:p>
        </p:txBody>
      </p:sp>
      <p:sp>
        <p:nvSpPr>
          <p:cNvPr id="12" name="TextBox 4">
            <a:extLst>
              <a:ext uri="{FF2B5EF4-FFF2-40B4-BE49-F238E27FC236}">
                <a16:creationId xmlns:a16="http://schemas.microsoft.com/office/drawing/2014/main" id="{5673B9AF-23F5-40E2-87F1-36E8C30C4B99}"/>
              </a:ext>
            </a:extLst>
          </p:cNvPr>
          <p:cNvSpPr txBox="1">
            <a:spLocks/>
          </p:cNvSpPr>
          <p:nvPr/>
        </p:nvSpPr>
        <p:spPr>
          <a:xfrm>
            <a:off x="5090802" y="7559829"/>
            <a:ext cx="2281635" cy="185885"/>
          </a:xfrm>
          <a:prstGeom prst="rect">
            <a:avLst/>
          </a:prstGeom>
          <a:noFill/>
        </p:spPr>
        <p:txBody>
          <a:bodyPr wrap="square" rtlCol="0">
            <a:spAutoFit/>
          </a:bodyPr>
          <a:lstStyle/>
          <a:p>
            <a:pPr algn="r" fontAlgn="base">
              <a:lnSpc>
                <a:spcPct val="107000"/>
              </a:lnSpc>
              <a:spcAft>
                <a:spcPts val="800"/>
              </a:spcAft>
            </a:pPr>
            <a:r>
              <a:rPr lang="en-IN" sz="600" i="1" kern="1200">
                <a:solidFill>
                  <a:srgbClr val="000000"/>
                </a:solidFill>
                <a:effectLst/>
                <a:latin typeface="Verdana" panose="020B0604030504040204" pitchFamily="34" charset="0"/>
                <a:ea typeface="Verdana" panose="020B0604030504040204" pitchFamily="34" charset="0"/>
                <a:cs typeface="Verdana" panose="020B0604030504040204" pitchFamily="34" charset="0"/>
              </a:rPr>
              <a:t>Source: TechSci Research</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4" name="Table 3">
            <a:extLst>
              <a:ext uri="{FF2B5EF4-FFF2-40B4-BE49-F238E27FC236}">
                <a16:creationId xmlns:a16="http://schemas.microsoft.com/office/drawing/2014/main" id="{C065C273-C3D7-4F34-BA3B-EB72B9C9E0A3}"/>
              </a:ext>
            </a:extLst>
          </p:cNvPr>
          <p:cNvGraphicFramePr>
            <a:graphicFrameLocks noGrp="1"/>
          </p:cNvGraphicFramePr>
          <p:nvPr>
            <p:extLst>
              <p:ext uri="{D42A27DB-BD31-4B8C-83A1-F6EECF244321}">
                <p14:modId xmlns:p14="http://schemas.microsoft.com/office/powerpoint/2010/main" val="1540088801"/>
              </p:ext>
            </p:extLst>
          </p:nvPr>
        </p:nvGraphicFramePr>
        <p:xfrm>
          <a:off x="174574" y="3188578"/>
          <a:ext cx="8534400" cy="3702152"/>
        </p:xfrm>
        <a:graphic>
          <a:graphicData uri="http://schemas.openxmlformats.org/drawingml/2006/table">
            <a:tbl>
              <a:tblPr>
                <a:tableStyleId>{5C22544A-7EE6-4342-B048-85BDC9FD1C3A}</a:tableStyleId>
              </a:tblPr>
              <a:tblGrid>
                <a:gridCol w="1851833">
                  <a:extLst>
                    <a:ext uri="{9D8B030D-6E8A-4147-A177-3AD203B41FA5}">
                      <a16:colId xmlns:a16="http://schemas.microsoft.com/office/drawing/2014/main" val="1416829301"/>
                    </a:ext>
                  </a:extLst>
                </a:gridCol>
                <a:gridCol w="3992343">
                  <a:extLst>
                    <a:ext uri="{9D8B030D-6E8A-4147-A177-3AD203B41FA5}">
                      <a16:colId xmlns:a16="http://schemas.microsoft.com/office/drawing/2014/main" val="524734426"/>
                    </a:ext>
                  </a:extLst>
                </a:gridCol>
                <a:gridCol w="1044151">
                  <a:extLst>
                    <a:ext uri="{9D8B030D-6E8A-4147-A177-3AD203B41FA5}">
                      <a16:colId xmlns:a16="http://schemas.microsoft.com/office/drawing/2014/main" val="1785251987"/>
                    </a:ext>
                  </a:extLst>
                </a:gridCol>
                <a:gridCol w="1646073">
                  <a:extLst>
                    <a:ext uri="{9D8B030D-6E8A-4147-A177-3AD203B41FA5}">
                      <a16:colId xmlns:a16="http://schemas.microsoft.com/office/drawing/2014/main" val="105556539"/>
                    </a:ext>
                  </a:extLst>
                </a:gridCol>
              </a:tblGrid>
              <a:tr h="202525">
                <a:tc gridSpan="2">
                  <a:txBody>
                    <a:bodyPr/>
                    <a:lstStyle/>
                    <a:p>
                      <a:pPr algn="ctr" fontAlgn="ctr"/>
                      <a:r>
                        <a:rPr lang="en-IN" sz="1050" b="1" u="none" strike="noStrike" dirty="0">
                          <a:effectLst/>
                          <a:latin typeface="Arial" panose="020B0604020202020204" pitchFamily="34" charset="0"/>
                          <a:cs typeface="Arial" panose="020B0604020202020204" pitchFamily="34" charset="0"/>
                        </a:rPr>
                        <a:t>Suggested Capacity</a:t>
                      </a:r>
                      <a:endParaRPr lang="en-IN" sz="1050" b="1" i="0" u="none" strike="noStrike" dirty="0">
                        <a:solidFill>
                          <a:srgbClr val="000000"/>
                        </a:solidFill>
                        <a:effectLst/>
                        <a:latin typeface="Arial" panose="020B0604020202020204" pitchFamily="34" charset="0"/>
                        <a:cs typeface="Arial" panose="020B0604020202020204" pitchFamily="34" charset="0"/>
                      </a:endParaRPr>
                    </a:p>
                  </a:txBody>
                  <a:tcPr marL="8511" marR="8511" marT="85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hMerge="1">
                  <a:txBody>
                    <a:bodyPr/>
                    <a:lstStyle/>
                    <a:p>
                      <a:endParaRPr lang="en-IN"/>
                    </a:p>
                  </a:txBody>
                  <a:tcPr/>
                </a:tc>
                <a:tc>
                  <a:txBody>
                    <a:bodyPr/>
                    <a:lstStyle/>
                    <a:p>
                      <a:pPr algn="ctr" fontAlgn="ctr"/>
                      <a:r>
                        <a:rPr lang="en-IN" sz="1050" b="1" u="none" strike="noStrike" dirty="0">
                          <a:effectLst/>
                          <a:latin typeface="Arial" panose="020B0604020202020204" pitchFamily="34" charset="0"/>
                          <a:cs typeface="Arial" panose="020B0604020202020204" pitchFamily="34" charset="0"/>
                        </a:rPr>
                        <a:t>2024</a:t>
                      </a:r>
                      <a:endParaRPr lang="en-IN" sz="1050" b="1" i="0" u="none" strike="noStrike" dirty="0">
                        <a:solidFill>
                          <a:srgbClr val="000000"/>
                        </a:solidFill>
                        <a:effectLst/>
                        <a:latin typeface="Arial" panose="020B0604020202020204" pitchFamily="34" charset="0"/>
                        <a:cs typeface="Arial" panose="020B0604020202020204" pitchFamily="34" charset="0"/>
                      </a:endParaRPr>
                    </a:p>
                  </a:txBody>
                  <a:tcPr marL="8511" marR="8511" marT="85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fontAlgn="ctr"/>
                      <a:r>
                        <a:rPr lang="en-IN" sz="1050" b="1" u="none" strike="noStrike" dirty="0">
                          <a:effectLst/>
                          <a:latin typeface="Arial" panose="020B0604020202020204" pitchFamily="34" charset="0"/>
                          <a:cs typeface="Arial" panose="020B0604020202020204" pitchFamily="34" charset="0"/>
                        </a:rPr>
                        <a:t>2028 (Additional Capacity)</a:t>
                      </a:r>
                      <a:endParaRPr lang="en-IN" sz="1050" b="1" i="0" u="none" strike="noStrike" dirty="0">
                        <a:solidFill>
                          <a:srgbClr val="000000"/>
                        </a:solidFill>
                        <a:effectLst/>
                        <a:latin typeface="Arial" panose="020B0604020202020204" pitchFamily="34" charset="0"/>
                        <a:cs typeface="Arial" panose="020B0604020202020204" pitchFamily="34" charset="0"/>
                      </a:endParaRPr>
                    </a:p>
                  </a:txBody>
                  <a:tcPr marL="8511" marR="8511" marT="85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4128350072"/>
                  </a:ext>
                </a:extLst>
              </a:tr>
              <a:tr h="212169">
                <a:tc gridSpan="4">
                  <a:txBody>
                    <a:bodyPr/>
                    <a:lstStyle/>
                    <a:p>
                      <a:pPr algn="r" fontAlgn="ctr"/>
                      <a:r>
                        <a:rPr lang="en-IN" sz="1050" u="none" strike="noStrike" dirty="0">
                          <a:effectLst/>
                          <a:latin typeface="Arial" panose="020B0604020202020204" pitchFamily="34" charset="0"/>
                          <a:cs typeface="Arial" panose="020B0604020202020204" pitchFamily="34" charset="0"/>
                        </a:rPr>
                        <a:t>Value in Tonnes</a:t>
                      </a:r>
                      <a:endParaRPr lang="en-IN" sz="1050" b="1" i="0" u="none" strike="noStrike" dirty="0">
                        <a:solidFill>
                          <a:srgbClr val="000000"/>
                        </a:solidFill>
                        <a:effectLst/>
                        <a:latin typeface="Arial" panose="020B0604020202020204" pitchFamily="34" charset="0"/>
                        <a:cs typeface="Arial" panose="020B0604020202020204" pitchFamily="34" charset="0"/>
                      </a:endParaRPr>
                    </a:p>
                  </a:txBody>
                  <a:tcPr marL="8511" marR="8511" marT="85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929395079"/>
                  </a:ext>
                </a:extLst>
              </a:tr>
              <a:tr h="202525">
                <a:tc>
                  <a:txBody>
                    <a:bodyPr/>
                    <a:lstStyle/>
                    <a:p>
                      <a:pPr algn="l" fontAlgn="ctr"/>
                      <a:r>
                        <a:rPr lang="en-IN" sz="1050" u="none" strike="noStrike">
                          <a:effectLst/>
                          <a:latin typeface="Arial" panose="020B0604020202020204" pitchFamily="34" charset="0"/>
                          <a:cs typeface="Arial" panose="020B0604020202020204" pitchFamily="34" charset="0"/>
                        </a:rPr>
                        <a:t>1.  Liquid Epoxy Resin</a:t>
                      </a:r>
                      <a:endParaRPr lang="en-IN" sz="1050" b="1" i="0" u="none" strike="noStrike">
                        <a:solidFill>
                          <a:srgbClr val="000000"/>
                        </a:solidFill>
                        <a:effectLst/>
                        <a:latin typeface="Arial" panose="020B0604020202020204" pitchFamily="34" charset="0"/>
                        <a:cs typeface="Arial" panose="020B0604020202020204" pitchFamily="34" charset="0"/>
                      </a:endParaRPr>
                    </a:p>
                  </a:txBody>
                  <a:tcPr marL="8511" marR="8511" marT="85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050" u="none" strike="noStrike" dirty="0">
                          <a:effectLst/>
                          <a:latin typeface="Arial" panose="020B0604020202020204" pitchFamily="34" charset="0"/>
                          <a:cs typeface="Arial" panose="020B0604020202020204" pitchFamily="34" charset="0"/>
                        </a:rPr>
                        <a:t>Product Specifications</a:t>
                      </a:r>
                      <a:endParaRPr lang="en-IN" sz="1050" b="1" i="0" u="none" strike="noStrike" dirty="0">
                        <a:solidFill>
                          <a:srgbClr val="000000"/>
                        </a:solidFill>
                        <a:effectLst/>
                        <a:latin typeface="Arial" panose="020B0604020202020204" pitchFamily="34" charset="0"/>
                        <a:cs typeface="Arial" panose="020B0604020202020204" pitchFamily="34" charset="0"/>
                      </a:endParaRPr>
                    </a:p>
                  </a:txBody>
                  <a:tcPr marL="8511" marR="8511" marT="85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050" u="none" strike="noStrike" dirty="0">
                          <a:effectLst/>
                          <a:latin typeface="Arial" panose="020B0604020202020204" pitchFamily="34" charset="0"/>
                          <a:cs typeface="Arial" panose="020B0604020202020204" pitchFamily="34" charset="0"/>
                        </a:rPr>
                        <a:t> </a:t>
                      </a:r>
                      <a:endParaRPr lang="en-IN" sz="1050" b="0" i="0" u="none" strike="noStrike" dirty="0">
                        <a:solidFill>
                          <a:srgbClr val="000000"/>
                        </a:solidFill>
                        <a:effectLst/>
                        <a:latin typeface="Arial" panose="020B0604020202020204" pitchFamily="34" charset="0"/>
                        <a:cs typeface="Arial" panose="020B0604020202020204" pitchFamily="34" charset="0"/>
                      </a:endParaRPr>
                    </a:p>
                  </a:txBody>
                  <a:tcPr marL="8511" marR="8511" marT="85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050" u="none" strike="noStrike" dirty="0">
                          <a:effectLst/>
                          <a:latin typeface="Arial" panose="020B0604020202020204" pitchFamily="34" charset="0"/>
                          <a:cs typeface="Arial" panose="020B0604020202020204" pitchFamily="34" charset="0"/>
                        </a:rPr>
                        <a:t> </a:t>
                      </a:r>
                      <a:endParaRPr lang="en-IN" sz="1050" b="0" i="0" u="none" strike="noStrike" dirty="0">
                        <a:solidFill>
                          <a:srgbClr val="000000"/>
                        </a:solidFill>
                        <a:effectLst/>
                        <a:latin typeface="Arial" panose="020B0604020202020204" pitchFamily="34" charset="0"/>
                        <a:cs typeface="Arial" panose="020B0604020202020204" pitchFamily="34" charset="0"/>
                      </a:endParaRPr>
                    </a:p>
                  </a:txBody>
                  <a:tcPr marL="8511" marR="8511" marT="85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14205331"/>
                  </a:ext>
                </a:extLst>
              </a:tr>
              <a:tr h="202525">
                <a:tc>
                  <a:txBody>
                    <a:bodyPr/>
                    <a:lstStyle/>
                    <a:p>
                      <a:pPr algn="l" fontAlgn="ctr"/>
                      <a:r>
                        <a:rPr lang="en-IN" sz="1050" u="none" strike="noStrike">
                          <a:effectLst/>
                          <a:latin typeface="Arial" panose="020B0604020202020204" pitchFamily="34" charset="0"/>
                          <a:cs typeface="Arial" panose="020B0604020202020204" pitchFamily="34" charset="0"/>
                        </a:rPr>
                        <a:t> Bisphenol A (80%)</a:t>
                      </a:r>
                      <a:endParaRPr lang="en-IN" sz="1050" b="0" i="1" u="none" strike="noStrike">
                        <a:solidFill>
                          <a:srgbClr val="000000"/>
                        </a:solidFill>
                        <a:effectLst/>
                        <a:latin typeface="Arial" panose="020B0604020202020204" pitchFamily="34" charset="0"/>
                        <a:cs typeface="Arial" panose="020B0604020202020204" pitchFamily="34" charset="0"/>
                      </a:endParaRPr>
                    </a:p>
                  </a:txBody>
                  <a:tcPr marL="8511" marR="8511" marT="85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l" fontAlgn="ctr"/>
                      <a:r>
                        <a:rPr lang="en-US" sz="1050" u="none" strike="noStrike">
                          <a:effectLst/>
                          <a:latin typeface="Arial" panose="020B0604020202020204" pitchFamily="34" charset="0"/>
                          <a:cs typeface="Arial" panose="020B0604020202020204" pitchFamily="34" charset="0"/>
                        </a:rPr>
                        <a:t>Unmodified with EEW range 172-204 </a:t>
                      </a:r>
                      <a:endParaRPr lang="en-US" sz="1050" b="0" i="1" u="none" strike="noStrike">
                        <a:solidFill>
                          <a:srgbClr val="000000"/>
                        </a:solidFill>
                        <a:effectLst/>
                        <a:latin typeface="Arial" panose="020B0604020202020204" pitchFamily="34" charset="0"/>
                        <a:cs typeface="Arial" panose="020B0604020202020204" pitchFamily="34" charset="0"/>
                      </a:endParaRPr>
                    </a:p>
                  </a:txBody>
                  <a:tcPr marL="8511" marR="8511" marT="85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fontAlgn="ctr"/>
                      <a:r>
                        <a:rPr lang="en-IN" sz="1050" u="none" strike="noStrike">
                          <a:effectLst/>
                          <a:latin typeface="Arial" panose="020B0604020202020204" pitchFamily="34" charset="0"/>
                          <a:cs typeface="Arial" panose="020B0604020202020204" pitchFamily="34" charset="0"/>
                        </a:rPr>
                        <a:t>22,000</a:t>
                      </a:r>
                      <a:endParaRPr lang="en-IN" sz="1050" b="0" i="0" u="none" strike="noStrike">
                        <a:solidFill>
                          <a:srgbClr val="000000"/>
                        </a:solidFill>
                        <a:effectLst/>
                        <a:latin typeface="Arial" panose="020B0604020202020204" pitchFamily="34" charset="0"/>
                        <a:cs typeface="Arial" panose="020B0604020202020204" pitchFamily="34" charset="0"/>
                      </a:endParaRPr>
                    </a:p>
                  </a:txBody>
                  <a:tcPr marL="8511" marR="8511" marT="85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fontAlgn="ctr"/>
                      <a:r>
                        <a:rPr lang="en-IN" sz="1050" u="none" strike="noStrike" dirty="0">
                          <a:effectLst/>
                          <a:latin typeface="Arial" panose="020B0604020202020204" pitchFamily="34" charset="0"/>
                          <a:cs typeface="Arial" panose="020B0604020202020204" pitchFamily="34" charset="0"/>
                        </a:rPr>
                        <a:t>22,000</a:t>
                      </a:r>
                      <a:endParaRPr lang="en-IN" sz="1050" b="0" i="0" u="none" strike="noStrike" dirty="0">
                        <a:solidFill>
                          <a:srgbClr val="000000"/>
                        </a:solidFill>
                        <a:effectLst/>
                        <a:latin typeface="Arial" panose="020B0604020202020204" pitchFamily="34" charset="0"/>
                        <a:cs typeface="Arial" panose="020B0604020202020204" pitchFamily="34" charset="0"/>
                      </a:endParaRPr>
                    </a:p>
                  </a:txBody>
                  <a:tcPr marL="8511" marR="8511" marT="85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55994758"/>
                  </a:ext>
                </a:extLst>
              </a:tr>
              <a:tr h="202525">
                <a:tc>
                  <a:txBody>
                    <a:bodyPr/>
                    <a:lstStyle/>
                    <a:p>
                      <a:pPr algn="l" fontAlgn="ctr"/>
                      <a:r>
                        <a:rPr lang="en-US" sz="1050" u="none" strike="noStrike" dirty="0">
                          <a:effectLst/>
                          <a:latin typeface="Arial" panose="020B0604020202020204" pitchFamily="34" charset="0"/>
                          <a:cs typeface="Arial" panose="020B0604020202020204" pitchFamily="34" charset="0"/>
                        </a:rPr>
                        <a:t> Bisphenol F and S (20%)</a:t>
                      </a:r>
                      <a:endParaRPr lang="en-US" sz="1050" b="0" i="1" u="none" strike="noStrike" dirty="0">
                        <a:solidFill>
                          <a:srgbClr val="000000"/>
                        </a:solidFill>
                        <a:effectLst/>
                        <a:latin typeface="Arial" panose="020B0604020202020204" pitchFamily="34" charset="0"/>
                        <a:cs typeface="Arial" panose="020B0604020202020204" pitchFamily="34" charset="0"/>
                      </a:endParaRPr>
                    </a:p>
                  </a:txBody>
                  <a:tcPr marL="8511" marR="8511" marT="85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IN"/>
                    </a:p>
                  </a:txBody>
                  <a:tcPr/>
                </a:tc>
                <a:tc vMerge="1">
                  <a:txBody>
                    <a:bodyPr/>
                    <a:lstStyle/>
                    <a:p>
                      <a:endParaRPr lang="en-IN"/>
                    </a:p>
                  </a:txBody>
                  <a:tcPr/>
                </a:tc>
                <a:tc vMerge="1">
                  <a:txBody>
                    <a:bodyPr/>
                    <a:lstStyle/>
                    <a:p>
                      <a:endParaRPr lang="en-IN"/>
                    </a:p>
                  </a:txBody>
                  <a:tcPr/>
                </a:tc>
                <a:extLst>
                  <a:ext uri="{0D108BD9-81ED-4DB2-BD59-A6C34878D82A}">
                    <a16:rowId xmlns:a16="http://schemas.microsoft.com/office/drawing/2014/main" val="3813538838"/>
                  </a:ext>
                </a:extLst>
              </a:tr>
              <a:tr h="372298">
                <a:tc>
                  <a:txBody>
                    <a:bodyPr/>
                    <a:lstStyle/>
                    <a:p>
                      <a:pPr algn="l" fontAlgn="ctr"/>
                      <a:r>
                        <a:rPr lang="en-IN" sz="1050" u="none" strike="noStrike">
                          <a:effectLst/>
                          <a:latin typeface="Arial" panose="020B0604020202020204" pitchFamily="34" charset="0"/>
                          <a:cs typeface="Arial" panose="020B0604020202020204" pitchFamily="34" charset="0"/>
                        </a:rPr>
                        <a:t>2.  Semi-Solid BP-A based Resins</a:t>
                      </a:r>
                      <a:endParaRPr lang="en-IN" sz="1050" b="1" i="0" u="none" strike="noStrike">
                        <a:solidFill>
                          <a:srgbClr val="000000"/>
                        </a:solidFill>
                        <a:effectLst/>
                        <a:latin typeface="Arial" panose="020B0604020202020204" pitchFamily="34" charset="0"/>
                        <a:cs typeface="Arial" panose="020B0604020202020204" pitchFamily="34" charset="0"/>
                      </a:endParaRPr>
                    </a:p>
                  </a:txBody>
                  <a:tcPr marL="8511" marR="8511" marT="85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l" fontAlgn="ctr"/>
                      <a:r>
                        <a:rPr lang="en-IN" sz="1050" u="none" strike="noStrike">
                          <a:effectLst/>
                          <a:latin typeface="Arial" panose="020B0604020202020204" pitchFamily="34" charset="0"/>
                          <a:cs typeface="Arial" panose="020B0604020202020204" pitchFamily="34" charset="0"/>
                        </a:rPr>
                        <a:t>EEW range 240-720 </a:t>
                      </a:r>
                      <a:endParaRPr lang="en-IN" sz="1050" b="0" i="1" u="none" strike="noStrike">
                        <a:solidFill>
                          <a:srgbClr val="000000"/>
                        </a:solidFill>
                        <a:effectLst/>
                        <a:latin typeface="Arial" panose="020B0604020202020204" pitchFamily="34" charset="0"/>
                        <a:cs typeface="Arial" panose="020B0604020202020204" pitchFamily="34" charset="0"/>
                      </a:endParaRPr>
                    </a:p>
                  </a:txBody>
                  <a:tcPr marL="8511" marR="8511" marT="85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050" u="none" strike="noStrike">
                          <a:effectLst/>
                          <a:latin typeface="Arial" panose="020B0604020202020204" pitchFamily="34" charset="0"/>
                          <a:cs typeface="Arial" panose="020B0604020202020204" pitchFamily="34" charset="0"/>
                        </a:rPr>
                        <a:t>3,000</a:t>
                      </a:r>
                      <a:endParaRPr lang="en-IN" sz="1050" b="0" i="0" u="none" strike="noStrike">
                        <a:solidFill>
                          <a:srgbClr val="000000"/>
                        </a:solidFill>
                        <a:effectLst/>
                        <a:latin typeface="Arial" panose="020B0604020202020204" pitchFamily="34" charset="0"/>
                        <a:cs typeface="Arial" panose="020B0604020202020204" pitchFamily="34" charset="0"/>
                      </a:endParaRPr>
                    </a:p>
                  </a:txBody>
                  <a:tcPr marL="8511" marR="8511" marT="85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050" u="none" strike="noStrike" dirty="0">
                          <a:effectLst/>
                          <a:latin typeface="Arial" panose="020B0604020202020204" pitchFamily="34" charset="0"/>
                          <a:cs typeface="Arial" panose="020B0604020202020204" pitchFamily="34" charset="0"/>
                        </a:rPr>
                        <a:t>3,000</a:t>
                      </a:r>
                      <a:endParaRPr lang="en-IN" sz="1050" b="0" i="0" u="none" strike="noStrike" dirty="0">
                        <a:solidFill>
                          <a:srgbClr val="000000"/>
                        </a:solidFill>
                        <a:effectLst/>
                        <a:latin typeface="Arial" panose="020B0604020202020204" pitchFamily="34" charset="0"/>
                        <a:cs typeface="Arial" panose="020B0604020202020204" pitchFamily="34" charset="0"/>
                      </a:endParaRPr>
                    </a:p>
                  </a:txBody>
                  <a:tcPr marL="8511" marR="8511" marT="85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80259315"/>
                  </a:ext>
                </a:extLst>
              </a:tr>
              <a:tr h="202525">
                <a:tc>
                  <a:txBody>
                    <a:bodyPr/>
                    <a:lstStyle/>
                    <a:p>
                      <a:pPr algn="l" fontAlgn="ctr"/>
                      <a:r>
                        <a:rPr lang="en-IN" sz="1050" u="none" strike="noStrike">
                          <a:effectLst/>
                          <a:latin typeface="Arial" panose="020B0604020202020204" pitchFamily="34" charset="0"/>
                          <a:cs typeface="Arial" panose="020B0604020202020204" pitchFamily="34" charset="0"/>
                        </a:rPr>
                        <a:t>3. Solid Epoxy Resin</a:t>
                      </a:r>
                      <a:endParaRPr lang="en-IN" sz="1050" b="1" i="0" u="none" strike="noStrike">
                        <a:solidFill>
                          <a:srgbClr val="000000"/>
                        </a:solidFill>
                        <a:effectLst/>
                        <a:latin typeface="Arial" panose="020B0604020202020204" pitchFamily="34" charset="0"/>
                        <a:cs typeface="Arial" panose="020B0604020202020204" pitchFamily="34" charset="0"/>
                      </a:endParaRPr>
                    </a:p>
                  </a:txBody>
                  <a:tcPr marL="8511" marR="8511" marT="85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IN"/>
                    </a:p>
                  </a:txBody>
                  <a:tcPr/>
                </a:tc>
                <a:tc>
                  <a:txBody>
                    <a:bodyPr/>
                    <a:lstStyle/>
                    <a:p>
                      <a:pPr algn="ctr" fontAlgn="ctr"/>
                      <a:r>
                        <a:rPr lang="en-IN" sz="1050" u="none" strike="noStrike">
                          <a:effectLst/>
                          <a:latin typeface="Arial" panose="020B0604020202020204" pitchFamily="34" charset="0"/>
                          <a:cs typeface="Arial" panose="020B0604020202020204" pitchFamily="34" charset="0"/>
                        </a:rPr>
                        <a:t>10,000</a:t>
                      </a:r>
                      <a:endParaRPr lang="en-IN" sz="1050" b="0" i="0" u="none" strike="noStrike">
                        <a:solidFill>
                          <a:srgbClr val="000000"/>
                        </a:solidFill>
                        <a:effectLst/>
                        <a:latin typeface="Arial" panose="020B0604020202020204" pitchFamily="34" charset="0"/>
                        <a:cs typeface="Arial" panose="020B0604020202020204" pitchFamily="34" charset="0"/>
                      </a:endParaRPr>
                    </a:p>
                  </a:txBody>
                  <a:tcPr marL="8511" marR="8511" marT="85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050" u="none" strike="noStrike">
                          <a:effectLst/>
                          <a:latin typeface="Arial" panose="020B0604020202020204" pitchFamily="34" charset="0"/>
                          <a:cs typeface="Arial" panose="020B0604020202020204" pitchFamily="34" charset="0"/>
                        </a:rPr>
                        <a:t>10,000</a:t>
                      </a:r>
                      <a:endParaRPr lang="en-IN" sz="1050" b="0" i="0" u="none" strike="noStrike">
                        <a:solidFill>
                          <a:srgbClr val="000000"/>
                        </a:solidFill>
                        <a:effectLst/>
                        <a:latin typeface="Arial" panose="020B0604020202020204" pitchFamily="34" charset="0"/>
                        <a:cs typeface="Arial" panose="020B0604020202020204" pitchFamily="34" charset="0"/>
                      </a:endParaRPr>
                    </a:p>
                  </a:txBody>
                  <a:tcPr marL="8511" marR="8511" marT="85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86144066"/>
                  </a:ext>
                </a:extLst>
              </a:tr>
              <a:tr h="372298">
                <a:tc>
                  <a:txBody>
                    <a:bodyPr/>
                    <a:lstStyle/>
                    <a:p>
                      <a:pPr algn="l" fontAlgn="ctr"/>
                      <a:r>
                        <a:rPr lang="en-IN" sz="1050" u="none" strike="noStrike">
                          <a:effectLst/>
                          <a:latin typeface="Arial" panose="020B0604020202020204" pitchFamily="34" charset="0"/>
                          <a:cs typeface="Arial" panose="020B0604020202020204" pitchFamily="34" charset="0"/>
                        </a:rPr>
                        <a:t>4. Specialized Epoxy Resin</a:t>
                      </a:r>
                      <a:endParaRPr lang="en-IN" sz="1050" b="1" i="0" u="none" strike="noStrike">
                        <a:solidFill>
                          <a:srgbClr val="000000"/>
                        </a:solidFill>
                        <a:effectLst/>
                        <a:latin typeface="Arial" panose="020B0604020202020204" pitchFamily="34" charset="0"/>
                        <a:cs typeface="Arial" panose="020B0604020202020204" pitchFamily="34" charset="0"/>
                      </a:endParaRPr>
                    </a:p>
                  </a:txBody>
                  <a:tcPr marL="8511" marR="8511" marT="85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IN" sz="1050" u="none" strike="noStrike">
                          <a:effectLst/>
                          <a:latin typeface="Arial" panose="020B0604020202020204" pitchFamily="34" charset="0"/>
                          <a:cs typeface="Arial" panose="020B0604020202020204" pitchFamily="34" charset="0"/>
                        </a:rPr>
                        <a:t>Multifunctional (Novolac Epoxy Resin, Phenol / Cresol), Cycloalipahtic</a:t>
                      </a:r>
                      <a:endParaRPr lang="en-IN" sz="1050" b="0" i="1" u="none" strike="noStrike">
                        <a:solidFill>
                          <a:srgbClr val="000000"/>
                        </a:solidFill>
                        <a:effectLst/>
                        <a:latin typeface="Arial" panose="020B0604020202020204" pitchFamily="34" charset="0"/>
                        <a:cs typeface="Arial" panose="020B0604020202020204" pitchFamily="34" charset="0"/>
                      </a:endParaRPr>
                    </a:p>
                  </a:txBody>
                  <a:tcPr marL="8511" marR="8511" marT="85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050" u="none" strike="noStrike">
                          <a:effectLst/>
                          <a:latin typeface="Arial" panose="020B0604020202020204" pitchFamily="34" charset="0"/>
                          <a:cs typeface="Arial" panose="020B0604020202020204" pitchFamily="34" charset="0"/>
                        </a:rPr>
                        <a:t>6,500</a:t>
                      </a:r>
                      <a:endParaRPr lang="en-IN" sz="1050" b="0" i="0" u="none" strike="noStrike">
                        <a:solidFill>
                          <a:srgbClr val="000000"/>
                        </a:solidFill>
                        <a:effectLst/>
                        <a:latin typeface="Arial" panose="020B0604020202020204" pitchFamily="34" charset="0"/>
                        <a:cs typeface="Arial" panose="020B0604020202020204" pitchFamily="34" charset="0"/>
                      </a:endParaRPr>
                    </a:p>
                  </a:txBody>
                  <a:tcPr marL="8511" marR="8511" marT="85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050" u="none" strike="noStrike">
                          <a:effectLst/>
                          <a:latin typeface="Arial" panose="020B0604020202020204" pitchFamily="34" charset="0"/>
                          <a:cs typeface="Arial" panose="020B0604020202020204" pitchFamily="34" charset="0"/>
                        </a:rPr>
                        <a:t>6,500</a:t>
                      </a:r>
                      <a:endParaRPr lang="en-IN" sz="1050" b="0" i="0" u="none" strike="noStrike">
                        <a:solidFill>
                          <a:srgbClr val="000000"/>
                        </a:solidFill>
                        <a:effectLst/>
                        <a:latin typeface="Arial" panose="020B0604020202020204" pitchFamily="34" charset="0"/>
                        <a:cs typeface="Arial" panose="020B0604020202020204" pitchFamily="34" charset="0"/>
                      </a:endParaRPr>
                    </a:p>
                  </a:txBody>
                  <a:tcPr marL="8511" marR="8511" marT="85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17346912"/>
                  </a:ext>
                </a:extLst>
              </a:tr>
              <a:tr h="372298">
                <a:tc>
                  <a:txBody>
                    <a:bodyPr/>
                    <a:lstStyle/>
                    <a:p>
                      <a:pPr algn="l" fontAlgn="ctr"/>
                      <a:r>
                        <a:rPr lang="en-IN" sz="1050" u="none" strike="noStrike">
                          <a:effectLst/>
                          <a:latin typeface="Arial" panose="020B0604020202020204" pitchFamily="34" charset="0"/>
                          <a:cs typeface="Arial" panose="020B0604020202020204" pitchFamily="34" charset="0"/>
                        </a:rPr>
                        <a:t>5. Others</a:t>
                      </a:r>
                      <a:endParaRPr lang="en-IN" sz="1050" b="1" i="0" u="none" strike="noStrike">
                        <a:solidFill>
                          <a:srgbClr val="000000"/>
                        </a:solidFill>
                        <a:effectLst/>
                        <a:latin typeface="Arial" panose="020B0604020202020204" pitchFamily="34" charset="0"/>
                        <a:cs typeface="Arial" panose="020B0604020202020204" pitchFamily="34" charset="0"/>
                      </a:endParaRPr>
                    </a:p>
                  </a:txBody>
                  <a:tcPr marL="8511" marR="8511" marT="85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IN" sz="1050" u="none" strike="noStrike">
                          <a:effectLst/>
                          <a:latin typeface="Arial" panose="020B0604020202020204" pitchFamily="34" charset="0"/>
                          <a:cs typeface="Arial" panose="020B0604020202020204" pitchFamily="34" charset="0"/>
                        </a:rPr>
                        <a:t>Dimer Acid Modified Epoxy Resins, Brominated Epoxy Resins, Glycidyl amine Epoxy Resins others)</a:t>
                      </a:r>
                      <a:endParaRPr lang="en-IN" sz="1050" b="0" i="1" u="none" strike="noStrike">
                        <a:solidFill>
                          <a:srgbClr val="000000"/>
                        </a:solidFill>
                        <a:effectLst/>
                        <a:latin typeface="Arial" panose="020B0604020202020204" pitchFamily="34" charset="0"/>
                        <a:cs typeface="Arial" panose="020B0604020202020204" pitchFamily="34" charset="0"/>
                      </a:endParaRPr>
                    </a:p>
                  </a:txBody>
                  <a:tcPr marL="8511" marR="8511" marT="85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050" u="none" strike="noStrike">
                          <a:effectLst/>
                          <a:latin typeface="Arial" panose="020B0604020202020204" pitchFamily="34" charset="0"/>
                          <a:cs typeface="Arial" panose="020B0604020202020204" pitchFamily="34" charset="0"/>
                        </a:rPr>
                        <a:t>500</a:t>
                      </a:r>
                      <a:endParaRPr lang="en-IN" sz="1050" b="0" i="0" u="none" strike="noStrike">
                        <a:solidFill>
                          <a:srgbClr val="000000"/>
                        </a:solidFill>
                        <a:effectLst/>
                        <a:latin typeface="Arial" panose="020B0604020202020204" pitchFamily="34" charset="0"/>
                        <a:cs typeface="Arial" panose="020B0604020202020204" pitchFamily="34" charset="0"/>
                      </a:endParaRPr>
                    </a:p>
                  </a:txBody>
                  <a:tcPr marL="8511" marR="8511" marT="85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050" u="none" strike="noStrike">
                          <a:effectLst/>
                          <a:latin typeface="Arial" panose="020B0604020202020204" pitchFamily="34" charset="0"/>
                          <a:cs typeface="Arial" panose="020B0604020202020204" pitchFamily="34" charset="0"/>
                        </a:rPr>
                        <a:t>500</a:t>
                      </a:r>
                      <a:endParaRPr lang="en-IN" sz="1050" b="0" i="0" u="none" strike="noStrike">
                        <a:solidFill>
                          <a:srgbClr val="000000"/>
                        </a:solidFill>
                        <a:effectLst/>
                        <a:latin typeface="Arial" panose="020B0604020202020204" pitchFamily="34" charset="0"/>
                        <a:cs typeface="Arial" panose="020B0604020202020204" pitchFamily="34" charset="0"/>
                      </a:endParaRPr>
                    </a:p>
                  </a:txBody>
                  <a:tcPr marL="8511" marR="8511" marT="85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45618059"/>
                  </a:ext>
                </a:extLst>
              </a:tr>
              <a:tr h="202525">
                <a:tc gridSpan="2">
                  <a:txBody>
                    <a:bodyPr/>
                    <a:lstStyle/>
                    <a:p>
                      <a:pPr algn="ctr" fontAlgn="ctr"/>
                      <a:r>
                        <a:rPr lang="en-IN" sz="1050" u="none" strike="noStrike">
                          <a:effectLst/>
                          <a:latin typeface="Arial" panose="020B0604020202020204" pitchFamily="34" charset="0"/>
                          <a:cs typeface="Arial" panose="020B0604020202020204" pitchFamily="34" charset="0"/>
                        </a:rPr>
                        <a:t>Total(1+2+3+4+5)</a:t>
                      </a:r>
                      <a:endParaRPr lang="en-IN" sz="1050" b="1" i="0" u="none" strike="noStrike">
                        <a:solidFill>
                          <a:srgbClr val="000000"/>
                        </a:solidFill>
                        <a:effectLst/>
                        <a:latin typeface="Arial" panose="020B0604020202020204" pitchFamily="34" charset="0"/>
                        <a:cs typeface="Arial" panose="020B0604020202020204" pitchFamily="34" charset="0"/>
                      </a:endParaRPr>
                    </a:p>
                  </a:txBody>
                  <a:tcPr marL="8511" marR="8511" marT="85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a:p>
                  </a:txBody>
                  <a:tcPr/>
                </a:tc>
                <a:tc>
                  <a:txBody>
                    <a:bodyPr/>
                    <a:lstStyle/>
                    <a:p>
                      <a:pPr algn="ctr" fontAlgn="ctr"/>
                      <a:r>
                        <a:rPr lang="en-IN" sz="1050" u="none" strike="noStrike">
                          <a:effectLst/>
                          <a:latin typeface="Arial" panose="020B0604020202020204" pitchFamily="34" charset="0"/>
                          <a:cs typeface="Arial" panose="020B0604020202020204" pitchFamily="34" charset="0"/>
                        </a:rPr>
                        <a:t>42,000</a:t>
                      </a:r>
                      <a:endParaRPr lang="en-IN" sz="1050" b="1" i="0" u="none" strike="noStrike">
                        <a:solidFill>
                          <a:srgbClr val="000000"/>
                        </a:solidFill>
                        <a:effectLst/>
                        <a:latin typeface="Arial" panose="020B0604020202020204" pitchFamily="34" charset="0"/>
                        <a:cs typeface="Arial" panose="020B0604020202020204" pitchFamily="34" charset="0"/>
                      </a:endParaRPr>
                    </a:p>
                  </a:txBody>
                  <a:tcPr marL="8511" marR="8511" marT="85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050" u="none" strike="noStrike">
                          <a:effectLst/>
                          <a:latin typeface="Arial" panose="020B0604020202020204" pitchFamily="34" charset="0"/>
                          <a:cs typeface="Arial" panose="020B0604020202020204" pitchFamily="34" charset="0"/>
                        </a:rPr>
                        <a:t>42,000</a:t>
                      </a:r>
                      <a:endParaRPr lang="en-IN" sz="1050" b="1" i="0" u="none" strike="noStrike">
                        <a:solidFill>
                          <a:srgbClr val="000000"/>
                        </a:solidFill>
                        <a:effectLst/>
                        <a:latin typeface="Arial" panose="020B0604020202020204" pitchFamily="34" charset="0"/>
                        <a:cs typeface="Arial" panose="020B0604020202020204" pitchFamily="34" charset="0"/>
                      </a:endParaRPr>
                    </a:p>
                  </a:txBody>
                  <a:tcPr marL="8511" marR="8511" marT="85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31575556"/>
                  </a:ext>
                </a:extLst>
              </a:tr>
              <a:tr h="202525">
                <a:tc>
                  <a:txBody>
                    <a:bodyPr/>
                    <a:lstStyle/>
                    <a:p>
                      <a:pPr algn="l" fontAlgn="ctr"/>
                      <a:r>
                        <a:rPr lang="en-IN" sz="1050" u="none" strike="noStrike">
                          <a:effectLst/>
                          <a:latin typeface="Arial" panose="020B0604020202020204" pitchFamily="34" charset="0"/>
                          <a:cs typeface="Arial" panose="020B0604020202020204" pitchFamily="34" charset="0"/>
                        </a:rPr>
                        <a:t>Epoxy System Plant Capacity*</a:t>
                      </a:r>
                      <a:endParaRPr lang="en-IN" sz="1050" b="1" i="0" u="none" strike="noStrike">
                        <a:solidFill>
                          <a:srgbClr val="000000"/>
                        </a:solidFill>
                        <a:effectLst/>
                        <a:latin typeface="Arial" panose="020B0604020202020204" pitchFamily="34" charset="0"/>
                        <a:cs typeface="Arial" panose="020B0604020202020204" pitchFamily="34" charset="0"/>
                      </a:endParaRPr>
                    </a:p>
                  </a:txBody>
                  <a:tcPr marL="8511" marR="8511" marT="85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IN" sz="1050" u="none" strike="noStrike">
                          <a:effectLst/>
                          <a:latin typeface="Arial" panose="020B0604020202020204" pitchFamily="34" charset="0"/>
                          <a:cs typeface="Arial" panose="020B0604020202020204" pitchFamily="34" charset="0"/>
                        </a:rPr>
                        <a:t> </a:t>
                      </a:r>
                      <a:endParaRPr lang="en-IN" sz="1050" b="1" i="0" u="none" strike="noStrike">
                        <a:solidFill>
                          <a:srgbClr val="000000"/>
                        </a:solidFill>
                        <a:effectLst/>
                        <a:latin typeface="Arial" panose="020B0604020202020204" pitchFamily="34" charset="0"/>
                        <a:cs typeface="Arial" panose="020B0604020202020204" pitchFamily="34" charset="0"/>
                      </a:endParaRPr>
                    </a:p>
                  </a:txBody>
                  <a:tcPr marL="8511" marR="8511" marT="85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050" u="none" strike="noStrike">
                          <a:effectLst/>
                          <a:latin typeface="Arial" panose="020B0604020202020204" pitchFamily="34" charset="0"/>
                          <a:cs typeface="Arial" panose="020B0604020202020204" pitchFamily="34" charset="0"/>
                        </a:rPr>
                        <a:t> </a:t>
                      </a:r>
                      <a:endParaRPr lang="en-IN" sz="1050" b="1" i="0" u="none" strike="noStrike">
                        <a:solidFill>
                          <a:srgbClr val="000000"/>
                        </a:solidFill>
                        <a:effectLst/>
                        <a:latin typeface="Arial" panose="020B0604020202020204" pitchFamily="34" charset="0"/>
                        <a:cs typeface="Arial" panose="020B0604020202020204" pitchFamily="34" charset="0"/>
                      </a:endParaRPr>
                    </a:p>
                  </a:txBody>
                  <a:tcPr marL="8511" marR="8511" marT="85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050" u="none" strike="noStrike">
                          <a:effectLst/>
                          <a:latin typeface="Arial" panose="020B0604020202020204" pitchFamily="34" charset="0"/>
                          <a:cs typeface="Arial" panose="020B0604020202020204" pitchFamily="34" charset="0"/>
                        </a:rPr>
                        <a:t> </a:t>
                      </a:r>
                      <a:endParaRPr lang="en-IN" sz="1050" b="1" i="0" u="none" strike="noStrike">
                        <a:solidFill>
                          <a:srgbClr val="000000"/>
                        </a:solidFill>
                        <a:effectLst/>
                        <a:latin typeface="Arial" panose="020B0604020202020204" pitchFamily="34" charset="0"/>
                        <a:cs typeface="Arial" panose="020B0604020202020204" pitchFamily="34" charset="0"/>
                      </a:endParaRPr>
                    </a:p>
                  </a:txBody>
                  <a:tcPr marL="8511" marR="8511" marT="85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50501559"/>
                  </a:ext>
                </a:extLst>
              </a:tr>
              <a:tr h="202525">
                <a:tc>
                  <a:txBody>
                    <a:bodyPr/>
                    <a:lstStyle/>
                    <a:p>
                      <a:pPr algn="l" fontAlgn="ctr"/>
                      <a:r>
                        <a:rPr lang="en-IN" sz="1050" u="none" strike="noStrike">
                          <a:effectLst/>
                          <a:latin typeface="Arial" panose="020B0604020202020204" pitchFamily="34" charset="0"/>
                          <a:cs typeface="Arial" panose="020B0604020202020204" pitchFamily="34" charset="0"/>
                        </a:rPr>
                        <a:t>Formumated Epoxy Resin</a:t>
                      </a:r>
                      <a:endParaRPr lang="en-IN" sz="1050" b="1" i="0" u="none" strike="noStrike">
                        <a:solidFill>
                          <a:srgbClr val="000000"/>
                        </a:solidFill>
                        <a:effectLst/>
                        <a:latin typeface="Arial" panose="020B0604020202020204" pitchFamily="34" charset="0"/>
                        <a:cs typeface="Arial" panose="020B0604020202020204" pitchFamily="34" charset="0"/>
                      </a:endParaRPr>
                    </a:p>
                  </a:txBody>
                  <a:tcPr marL="8511" marR="8511" marT="85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3">
                  <a:txBody>
                    <a:bodyPr/>
                    <a:lstStyle/>
                    <a:p>
                      <a:pPr algn="ctr" fontAlgn="ctr"/>
                      <a:r>
                        <a:rPr lang="en-IN" sz="1050" u="none" strike="noStrike">
                          <a:effectLst/>
                          <a:latin typeface="Arial" panose="020B0604020202020204" pitchFamily="34" charset="0"/>
                          <a:cs typeface="Arial" panose="020B0604020202020204" pitchFamily="34" charset="0"/>
                        </a:rPr>
                        <a:t> </a:t>
                      </a:r>
                      <a:endParaRPr lang="en-IN" sz="1050" b="1" i="0" u="none" strike="noStrike">
                        <a:solidFill>
                          <a:srgbClr val="000000"/>
                        </a:solidFill>
                        <a:effectLst/>
                        <a:latin typeface="Arial" panose="020B0604020202020204" pitchFamily="34" charset="0"/>
                        <a:cs typeface="Arial" panose="020B0604020202020204" pitchFamily="34" charset="0"/>
                      </a:endParaRPr>
                    </a:p>
                  </a:txBody>
                  <a:tcPr marL="8511" marR="8511" marT="85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050" u="none" strike="noStrike">
                          <a:effectLst/>
                          <a:latin typeface="Arial" panose="020B0604020202020204" pitchFamily="34" charset="0"/>
                          <a:cs typeface="Arial" panose="020B0604020202020204" pitchFamily="34" charset="0"/>
                        </a:rPr>
                        <a:t>10,000</a:t>
                      </a:r>
                      <a:endParaRPr lang="en-IN" sz="1050" b="0" i="0" u="none" strike="noStrike">
                        <a:solidFill>
                          <a:srgbClr val="000000"/>
                        </a:solidFill>
                        <a:effectLst/>
                        <a:latin typeface="Arial" panose="020B0604020202020204" pitchFamily="34" charset="0"/>
                        <a:cs typeface="Arial" panose="020B0604020202020204" pitchFamily="34" charset="0"/>
                      </a:endParaRPr>
                    </a:p>
                  </a:txBody>
                  <a:tcPr marL="8511" marR="8511" marT="85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050" u="none" strike="noStrike">
                          <a:effectLst/>
                          <a:latin typeface="Arial" panose="020B0604020202020204" pitchFamily="34" charset="0"/>
                          <a:cs typeface="Arial" panose="020B0604020202020204" pitchFamily="34" charset="0"/>
                        </a:rPr>
                        <a:t>10,000</a:t>
                      </a:r>
                      <a:endParaRPr lang="en-IN" sz="1050" b="0" i="0" u="none" strike="noStrike">
                        <a:solidFill>
                          <a:srgbClr val="000000"/>
                        </a:solidFill>
                        <a:effectLst/>
                        <a:latin typeface="Arial" panose="020B0604020202020204" pitchFamily="34" charset="0"/>
                        <a:cs typeface="Arial" panose="020B0604020202020204" pitchFamily="34" charset="0"/>
                      </a:endParaRPr>
                    </a:p>
                  </a:txBody>
                  <a:tcPr marL="8511" marR="8511" marT="85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70203661"/>
                  </a:ext>
                </a:extLst>
              </a:tr>
              <a:tr h="202525">
                <a:tc>
                  <a:txBody>
                    <a:bodyPr/>
                    <a:lstStyle/>
                    <a:p>
                      <a:pPr algn="l" fontAlgn="ctr"/>
                      <a:r>
                        <a:rPr lang="en-IN" sz="1050" u="none" strike="noStrike">
                          <a:effectLst/>
                          <a:latin typeface="Arial" panose="020B0604020202020204" pitchFamily="34" charset="0"/>
                          <a:cs typeface="Arial" panose="020B0604020202020204" pitchFamily="34" charset="0"/>
                        </a:rPr>
                        <a:t>Hardeners</a:t>
                      </a:r>
                      <a:endParaRPr lang="en-IN" sz="1050" b="1" i="0" u="none" strike="noStrike">
                        <a:solidFill>
                          <a:srgbClr val="000000"/>
                        </a:solidFill>
                        <a:effectLst/>
                        <a:latin typeface="Arial" panose="020B0604020202020204" pitchFamily="34" charset="0"/>
                        <a:cs typeface="Arial" panose="020B0604020202020204" pitchFamily="34" charset="0"/>
                      </a:endParaRPr>
                    </a:p>
                  </a:txBody>
                  <a:tcPr marL="8511" marR="8511" marT="85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IN"/>
                    </a:p>
                  </a:txBody>
                  <a:tcPr/>
                </a:tc>
                <a:tc>
                  <a:txBody>
                    <a:bodyPr/>
                    <a:lstStyle/>
                    <a:p>
                      <a:pPr algn="ctr" fontAlgn="ctr"/>
                      <a:r>
                        <a:rPr lang="en-IN" sz="1050" u="none" strike="noStrike">
                          <a:effectLst/>
                          <a:latin typeface="Arial" panose="020B0604020202020204" pitchFamily="34" charset="0"/>
                          <a:cs typeface="Arial" panose="020B0604020202020204" pitchFamily="34" charset="0"/>
                        </a:rPr>
                        <a:t>5,000</a:t>
                      </a:r>
                      <a:endParaRPr lang="en-IN" sz="1050" b="0" i="0" u="none" strike="noStrike">
                        <a:solidFill>
                          <a:srgbClr val="000000"/>
                        </a:solidFill>
                        <a:effectLst/>
                        <a:latin typeface="Arial" panose="020B0604020202020204" pitchFamily="34" charset="0"/>
                        <a:cs typeface="Arial" panose="020B0604020202020204" pitchFamily="34" charset="0"/>
                      </a:endParaRPr>
                    </a:p>
                  </a:txBody>
                  <a:tcPr marL="8511" marR="8511" marT="85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050" u="none" strike="noStrike">
                          <a:effectLst/>
                          <a:latin typeface="Arial" panose="020B0604020202020204" pitchFamily="34" charset="0"/>
                          <a:cs typeface="Arial" panose="020B0604020202020204" pitchFamily="34" charset="0"/>
                        </a:rPr>
                        <a:t>5000</a:t>
                      </a:r>
                      <a:endParaRPr lang="en-IN" sz="1050" b="0" i="0" u="none" strike="noStrike">
                        <a:solidFill>
                          <a:srgbClr val="000000"/>
                        </a:solidFill>
                        <a:effectLst/>
                        <a:latin typeface="Arial" panose="020B0604020202020204" pitchFamily="34" charset="0"/>
                        <a:cs typeface="Arial" panose="020B0604020202020204" pitchFamily="34" charset="0"/>
                      </a:endParaRPr>
                    </a:p>
                  </a:txBody>
                  <a:tcPr marL="8511" marR="8511" marT="85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57500806"/>
                  </a:ext>
                </a:extLst>
              </a:tr>
              <a:tr h="212169">
                <a:tc>
                  <a:txBody>
                    <a:bodyPr/>
                    <a:lstStyle/>
                    <a:p>
                      <a:pPr algn="l" fontAlgn="ctr"/>
                      <a:r>
                        <a:rPr lang="en-IN" sz="1050" u="none" strike="noStrike" dirty="0">
                          <a:effectLst/>
                          <a:latin typeface="Arial" panose="020B0604020202020204" pitchFamily="34" charset="0"/>
                          <a:cs typeface="Arial" panose="020B0604020202020204" pitchFamily="34" charset="0"/>
                        </a:rPr>
                        <a:t>Reactive diluents</a:t>
                      </a:r>
                      <a:endParaRPr lang="en-IN" sz="1050" b="1" i="0" u="none" strike="noStrike" dirty="0">
                        <a:solidFill>
                          <a:srgbClr val="000000"/>
                        </a:solidFill>
                        <a:effectLst/>
                        <a:latin typeface="Arial" panose="020B0604020202020204" pitchFamily="34" charset="0"/>
                        <a:cs typeface="Arial" panose="020B0604020202020204" pitchFamily="34" charset="0"/>
                      </a:endParaRPr>
                    </a:p>
                  </a:txBody>
                  <a:tcPr marL="8511" marR="8511" marT="85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IN"/>
                    </a:p>
                  </a:txBody>
                  <a:tcPr/>
                </a:tc>
                <a:tc>
                  <a:txBody>
                    <a:bodyPr/>
                    <a:lstStyle/>
                    <a:p>
                      <a:pPr algn="ctr" fontAlgn="ctr"/>
                      <a:r>
                        <a:rPr lang="en-IN" sz="1050" u="none" strike="noStrike">
                          <a:effectLst/>
                          <a:latin typeface="Arial" panose="020B0604020202020204" pitchFamily="34" charset="0"/>
                          <a:cs typeface="Arial" panose="020B0604020202020204" pitchFamily="34" charset="0"/>
                        </a:rPr>
                        <a:t>3,000</a:t>
                      </a:r>
                      <a:endParaRPr lang="en-IN" sz="1050" b="0" i="0" u="none" strike="noStrike">
                        <a:solidFill>
                          <a:srgbClr val="000000"/>
                        </a:solidFill>
                        <a:effectLst/>
                        <a:latin typeface="Arial" panose="020B0604020202020204" pitchFamily="34" charset="0"/>
                        <a:cs typeface="Arial" panose="020B0604020202020204" pitchFamily="34" charset="0"/>
                      </a:endParaRPr>
                    </a:p>
                  </a:txBody>
                  <a:tcPr marL="8511" marR="8511" marT="85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050" u="none" strike="noStrike">
                          <a:effectLst/>
                          <a:latin typeface="Arial" panose="020B0604020202020204" pitchFamily="34" charset="0"/>
                          <a:cs typeface="Arial" panose="020B0604020202020204" pitchFamily="34" charset="0"/>
                        </a:rPr>
                        <a:t>3000</a:t>
                      </a:r>
                      <a:endParaRPr lang="en-IN" sz="1050" b="0" i="0" u="none" strike="noStrike">
                        <a:solidFill>
                          <a:srgbClr val="000000"/>
                        </a:solidFill>
                        <a:effectLst/>
                        <a:latin typeface="Arial" panose="020B0604020202020204" pitchFamily="34" charset="0"/>
                        <a:cs typeface="Arial" panose="020B0604020202020204" pitchFamily="34" charset="0"/>
                      </a:endParaRPr>
                    </a:p>
                  </a:txBody>
                  <a:tcPr marL="8511" marR="8511" marT="85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49162116"/>
                  </a:ext>
                </a:extLst>
              </a:tr>
              <a:tr h="212169">
                <a:tc gridSpan="2">
                  <a:txBody>
                    <a:bodyPr/>
                    <a:lstStyle/>
                    <a:p>
                      <a:pPr algn="ctr" fontAlgn="ctr"/>
                      <a:r>
                        <a:rPr lang="en-US" sz="1050" b="1" u="none" strike="noStrike" dirty="0">
                          <a:effectLst/>
                          <a:latin typeface="Arial" panose="020B0604020202020204" pitchFamily="34" charset="0"/>
                          <a:cs typeface="Arial" panose="020B0604020202020204" pitchFamily="34" charset="0"/>
                        </a:rPr>
                        <a:t>Total Epoxy Resin and System</a:t>
                      </a:r>
                      <a:endParaRPr lang="en-US" sz="1050" b="1" i="0" u="none" strike="noStrike" dirty="0">
                        <a:solidFill>
                          <a:srgbClr val="000000"/>
                        </a:solidFill>
                        <a:effectLst/>
                        <a:latin typeface="Arial" panose="020B0604020202020204" pitchFamily="34" charset="0"/>
                        <a:cs typeface="Arial" panose="020B0604020202020204" pitchFamily="34" charset="0"/>
                      </a:endParaRPr>
                    </a:p>
                  </a:txBody>
                  <a:tcPr marL="8511" marR="8511" marT="85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hMerge="1">
                  <a:txBody>
                    <a:bodyPr/>
                    <a:lstStyle/>
                    <a:p>
                      <a:endParaRPr lang="en-IN"/>
                    </a:p>
                  </a:txBody>
                  <a:tcPr/>
                </a:tc>
                <a:tc>
                  <a:txBody>
                    <a:bodyPr/>
                    <a:lstStyle/>
                    <a:p>
                      <a:pPr algn="ctr" fontAlgn="ctr"/>
                      <a:r>
                        <a:rPr lang="en-IN" sz="1050" b="1" u="none" strike="noStrike" dirty="0">
                          <a:effectLst/>
                          <a:latin typeface="Arial" panose="020B0604020202020204" pitchFamily="34" charset="0"/>
                          <a:cs typeface="Arial" panose="020B0604020202020204" pitchFamily="34" charset="0"/>
                        </a:rPr>
                        <a:t>60,000</a:t>
                      </a:r>
                      <a:endParaRPr lang="en-IN" sz="1050" b="1" i="0" u="none" strike="noStrike" dirty="0">
                        <a:solidFill>
                          <a:srgbClr val="000000"/>
                        </a:solidFill>
                        <a:effectLst/>
                        <a:latin typeface="Arial" panose="020B0604020202020204" pitchFamily="34" charset="0"/>
                        <a:cs typeface="Arial" panose="020B0604020202020204" pitchFamily="34" charset="0"/>
                      </a:endParaRPr>
                    </a:p>
                  </a:txBody>
                  <a:tcPr marL="8511" marR="8511" marT="85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fontAlgn="ctr"/>
                      <a:r>
                        <a:rPr lang="en-IN" sz="1050" b="1" u="none" strike="noStrike" dirty="0">
                          <a:effectLst/>
                          <a:latin typeface="Arial" panose="020B0604020202020204" pitchFamily="34" charset="0"/>
                          <a:cs typeface="Arial" panose="020B0604020202020204" pitchFamily="34" charset="0"/>
                        </a:rPr>
                        <a:t>60,000</a:t>
                      </a:r>
                      <a:endParaRPr lang="en-IN" sz="1050" b="1" i="0" u="none" strike="noStrike" dirty="0">
                        <a:solidFill>
                          <a:srgbClr val="000000"/>
                        </a:solidFill>
                        <a:effectLst/>
                        <a:latin typeface="Arial" panose="020B0604020202020204" pitchFamily="34" charset="0"/>
                        <a:cs typeface="Arial" panose="020B0604020202020204" pitchFamily="34" charset="0"/>
                      </a:endParaRPr>
                    </a:p>
                  </a:txBody>
                  <a:tcPr marL="8511" marR="8511" marT="85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extLst>
                  <a:ext uri="{0D108BD9-81ED-4DB2-BD59-A6C34878D82A}">
                    <a16:rowId xmlns:a16="http://schemas.microsoft.com/office/drawing/2014/main" val="2578273724"/>
                  </a:ext>
                </a:extLst>
              </a:tr>
            </a:tbl>
          </a:graphicData>
        </a:graphic>
      </p:graphicFrame>
    </p:spTree>
    <p:extLst>
      <p:ext uri="{BB962C8B-B14F-4D97-AF65-F5344CB8AC3E}">
        <p14:creationId xmlns:p14="http://schemas.microsoft.com/office/powerpoint/2010/main" val="3865518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text&#10;&#10;Description automatically generated">
            <a:extLst>
              <a:ext uri="{FF2B5EF4-FFF2-40B4-BE49-F238E27FC236}">
                <a16:creationId xmlns:a16="http://schemas.microsoft.com/office/drawing/2014/main" id="{2354D224-AD9D-4130-B6ED-BBB58B2BF3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4" name="Subtitle 2">
            <a:extLst>
              <a:ext uri="{FF2B5EF4-FFF2-40B4-BE49-F238E27FC236}">
                <a16:creationId xmlns:a16="http://schemas.microsoft.com/office/drawing/2014/main" id="{1BDBA958-9730-4389-BA09-904CD12E9EA5}"/>
              </a:ext>
            </a:extLst>
          </p:cNvPr>
          <p:cNvSpPr txBox="1">
            <a:spLocks/>
          </p:cNvSpPr>
          <p:nvPr/>
        </p:nvSpPr>
        <p:spPr>
          <a:xfrm>
            <a:off x="145774" y="795130"/>
            <a:ext cx="8534400" cy="5455755"/>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spcBef>
                <a:spcPts val="1800"/>
              </a:spcBef>
              <a:buSzPct val="180000"/>
              <a:buNone/>
              <a:defRPr/>
            </a:pPr>
            <a:endParaRPr kumimoji="0" lang="en-US" sz="10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pic>
        <p:nvPicPr>
          <p:cNvPr id="6" name="Picture 5">
            <a:extLst>
              <a:ext uri="{FF2B5EF4-FFF2-40B4-BE49-F238E27FC236}">
                <a16:creationId xmlns:a16="http://schemas.microsoft.com/office/drawing/2014/main" id="{7CB62495-0931-47D5-99CA-251A3862411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68754" y="167074"/>
            <a:ext cx="1330912" cy="417542"/>
          </a:xfrm>
          <a:prstGeom prst="rect">
            <a:avLst/>
          </a:prstGeom>
        </p:spPr>
      </p:pic>
      <p:sp>
        <p:nvSpPr>
          <p:cNvPr id="9" name="Text Placeholder 3">
            <a:extLst>
              <a:ext uri="{FF2B5EF4-FFF2-40B4-BE49-F238E27FC236}">
                <a16:creationId xmlns:a16="http://schemas.microsoft.com/office/drawing/2014/main" id="{C82A0C58-CFC7-45B1-9A86-8C05D238B95C}"/>
              </a:ext>
            </a:extLst>
          </p:cNvPr>
          <p:cNvSpPr txBox="1">
            <a:spLocks/>
          </p:cNvSpPr>
          <p:nvPr/>
        </p:nvSpPr>
        <p:spPr>
          <a:xfrm>
            <a:off x="174573" y="93300"/>
            <a:ext cx="7736404" cy="593819"/>
          </a:xfrm>
          <a:prstGeom prst="rect">
            <a:avLst/>
          </a:prstGeom>
        </p:spPr>
        <p:txBody>
          <a:bodyPr vert="horz" lIns="91440" tIns="45720" rIns="91440" bIns="45720" rtlCol="0" anchor="ctr">
            <a:noAutofit/>
          </a:bodyPr>
          <a:lstStyle>
            <a:defPPr>
              <a:defRPr lang="en-US"/>
            </a:defPPr>
            <a:lvl1pPr marR="0" lvl="0" indent="0" fontAlgn="auto">
              <a:lnSpc>
                <a:spcPts val="1700"/>
              </a:lnSpc>
              <a:spcBef>
                <a:spcPct val="0"/>
              </a:spcBef>
              <a:spcAft>
                <a:spcPts val="0"/>
              </a:spcAft>
              <a:buClrTx/>
              <a:buSzTx/>
              <a:buFontTx/>
              <a:buNone/>
              <a:tabLst/>
              <a:defRPr b="1">
                <a:latin typeface="Calibri "/>
                <a:ea typeface="+mj-ea"/>
                <a:cs typeface="Arial" panose="020B0604020202020204" pitchFamily="34" charset="0"/>
              </a:defRPr>
            </a:lvl1pPr>
            <a:lvl2pPr marL="685800" indent="-228600" defTabSz="914400">
              <a:lnSpc>
                <a:spcPct val="90000"/>
              </a:lnSpc>
              <a:spcBef>
                <a:spcPts val="500"/>
              </a:spcBef>
              <a:buFont typeface="Arial" panose="020B0604020202020204" pitchFamily="34" charset="0"/>
              <a:buChar char="•"/>
              <a:defRPr sz="2400"/>
            </a:lvl2pPr>
            <a:lvl3pPr marL="1143000" indent="-228600" defTabSz="914400">
              <a:lnSpc>
                <a:spcPct val="90000"/>
              </a:lnSpc>
              <a:spcBef>
                <a:spcPts val="500"/>
              </a:spcBef>
              <a:buFont typeface="Arial" panose="020B0604020202020204" pitchFamily="34" charset="0"/>
              <a:buChar char="•"/>
              <a:defRPr sz="2000"/>
            </a:lvl3pPr>
            <a:lvl4pPr marL="1600200" indent="-228600" defTabSz="914400">
              <a:lnSpc>
                <a:spcPct val="90000"/>
              </a:lnSpc>
              <a:spcBef>
                <a:spcPts val="500"/>
              </a:spcBef>
              <a:buFont typeface="Arial" panose="020B0604020202020204" pitchFamily="34" charset="0"/>
              <a:buChar char="•"/>
            </a:lvl4pPr>
            <a:lvl5pPr marL="2057400" indent="-228600" defTabSz="914400">
              <a:lnSpc>
                <a:spcPct val="90000"/>
              </a:lnSpc>
              <a:spcBef>
                <a:spcPts val="500"/>
              </a:spcBef>
              <a:buFont typeface="Arial" panose="020B0604020202020204" pitchFamily="34" charset="0"/>
              <a:buChar char="•"/>
            </a:lvl5pPr>
            <a:lvl6pPr marL="2514600" indent="-228600" defTabSz="914400">
              <a:lnSpc>
                <a:spcPct val="90000"/>
              </a:lnSpc>
              <a:spcBef>
                <a:spcPts val="500"/>
              </a:spcBef>
              <a:buFont typeface="Arial" panose="020B0604020202020204" pitchFamily="34" charset="0"/>
              <a:buChar char="•"/>
            </a:lvl6pPr>
            <a:lvl7pPr marL="2971800" indent="-228600" defTabSz="914400">
              <a:lnSpc>
                <a:spcPct val="90000"/>
              </a:lnSpc>
              <a:spcBef>
                <a:spcPts val="500"/>
              </a:spcBef>
              <a:buFont typeface="Arial" panose="020B0604020202020204" pitchFamily="34" charset="0"/>
              <a:buChar char="•"/>
            </a:lvl7pPr>
            <a:lvl8pPr marL="3429000" indent="-228600" defTabSz="914400">
              <a:lnSpc>
                <a:spcPct val="90000"/>
              </a:lnSpc>
              <a:spcBef>
                <a:spcPts val="500"/>
              </a:spcBef>
              <a:buFont typeface="Arial" panose="020B0604020202020204" pitchFamily="34" charset="0"/>
              <a:buChar char="•"/>
            </a:lvl8pPr>
            <a:lvl9pPr marL="3886200" indent="-228600" defTabSz="914400">
              <a:lnSpc>
                <a:spcPct val="90000"/>
              </a:lnSpc>
              <a:spcBef>
                <a:spcPts val="500"/>
              </a:spcBef>
              <a:buFont typeface="Arial" panose="020B0604020202020204" pitchFamily="34" charset="0"/>
              <a:buChar char="•"/>
            </a:lvl9pPr>
          </a:lstStyle>
          <a:p>
            <a:r>
              <a:rPr lang="en-IN" dirty="0"/>
              <a:t>Observation in the project cost, viability and sensitivity on fluctuation in feedstock and product price</a:t>
            </a:r>
          </a:p>
        </p:txBody>
      </p:sp>
      <p:sp>
        <p:nvSpPr>
          <p:cNvPr id="12" name="TextBox 4">
            <a:extLst>
              <a:ext uri="{FF2B5EF4-FFF2-40B4-BE49-F238E27FC236}">
                <a16:creationId xmlns:a16="http://schemas.microsoft.com/office/drawing/2014/main" id="{5673B9AF-23F5-40E2-87F1-36E8C30C4B99}"/>
              </a:ext>
            </a:extLst>
          </p:cNvPr>
          <p:cNvSpPr txBox="1">
            <a:spLocks/>
          </p:cNvSpPr>
          <p:nvPr/>
        </p:nvSpPr>
        <p:spPr>
          <a:xfrm>
            <a:off x="5090802" y="7559829"/>
            <a:ext cx="2281635" cy="185885"/>
          </a:xfrm>
          <a:prstGeom prst="rect">
            <a:avLst/>
          </a:prstGeom>
          <a:noFill/>
        </p:spPr>
        <p:txBody>
          <a:bodyPr wrap="square" rtlCol="0">
            <a:spAutoFit/>
          </a:bodyPr>
          <a:lstStyle/>
          <a:p>
            <a:pPr algn="r" fontAlgn="base">
              <a:lnSpc>
                <a:spcPct val="107000"/>
              </a:lnSpc>
              <a:spcAft>
                <a:spcPts val="800"/>
              </a:spcAft>
            </a:pPr>
            <a:r>
              <a:rPr lang="en-IN" sz="600" i="1" kern="1200">
                <a:solidFill>
                  <a:srgbClr val="000000"/>
                </a:solidFill>
                <a:effectLst/>
                <a:latin typeface="Verdana" panose="020B0604030504040204" pitchFamily="34" charset="0"/>
                <a:ea typeface="Verdana" panose="020B0604030504040204" pitchFamily="34" charset="0"/>
                <a:cs typeface="Verdana" panose="020B0604030504040204" pitchFamily="34" charset="0"/>
              </a:rPr>
              <a:t>Source: TechSci Research</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10" name="Content Placeholder 2">
            <a:extLst>
              <a:ext uri="{FF2B5EF4-FFF2-40B4-BE49-F238E27FC236}">
                <a16:creationId xmlns:a16="http://schemas.microsoft.com/office/drawing/2014/main" id="{26943570-DB85-4CDC-94BA-FDD50D27D00A}"/>
              </a:ext>
            </a:extLst>
          </p:cNvPr>
          <p:cNvGraphicFramePr>
            <a:graphicFrameLocks/>
          </p:cNvGraphicFramePr>
          <p:nvPr>
            <p:extLst>
              <p:ext uri="{D42A27DB-BD31-4B8C-83A1-F6EECF244321}">
                <p14:modId xmlns:p14="http://schemas.microsoft.com/office/powerpoint/2010/main" val="1156911159"/>
              </p:ext>
            </p:extLst>
          </p:nvPr>
        </p:nvGraphicFramePr>
        <p:xfrm>
          <a:off x="463826" y="3158199"/>
          <a:ext cx="8362123" cy="3303201"/>
        </p:xfrm>
        <a:graphic>
          <a:graphicData uri="http://schemas.openxmlformats.org/drawingml/2006/table">
            <a:tbl>
              <a:tblPr firstRow="1" firstCol="1" bandRow="1">
                <a:tableStyleId>{5C22544A-7EE6-4342-B048-85BDC9FD1C3A}</a:tableStyleId>
              </a:tblPr>
              <a:tblGrid>
                <a:gridCol w="1169427">
                  <a:extLst>
                    <a:ext uri="{9D8B030D-6E8A-4147-A177-3AD203B41FA5}">
                      <a16:colId xmlns:a16="http://schemas.microsoft.com/office/drawing/2014/main" val="2380956351"/>
                    </a:ext>
                  </a:extLst>
                </a:gridCol>
                <a:gridCol w="1369760">
                  <a:extLst>
                    <a:ext uri="{9D8B030D-6E8A-4147-A177-3AD203B41FA5}">
                      <a16:colId xmlns:a16="http://schemas.microsoft.com/office/drawing/2014/main" val="246764933"/>
                    </a:ext>
                  </a:extLst>
                </a:gridCol>
                <a:gridCol w="1369760">
                  <a:extLst>
                    <a:ext uri="{9D8B030D-6E8A-4147-A177-3AD203B41FA5}">
                      <a16:colId xmlns:a16="http://schemas.microsoft.com/office/drawing/2014/main" val="741420488"/>
                    </a:ext>
                  </a:extLst>
                </a:gridCol>
                <a:gridCol w="1369760">
                  <a:extLst>
                    <a:ext uri="{9D8B030D-6E8A-4147-A177-3AD203B41FA5}">
                      <a16:colId xmlns:a16="http://schemas.microsoft.com/office/drawing/2014/main" val="1166692978"/>
                    </a:ext>
                  </a:extLst>
                </a:gridCol>
                <a:gridCol w="1541708">
                  <a:extLst>
                    <a:ext uri="{9D8B030D-6E8A-4147-A177-3AD203B41FA5}">
                      <a16:colId xmlns:a16="http://schemas.microsoft.com/office/drawing/2014/main" val="1885360805"/>
                    </a:ext>
                  </a:extLst>
                </a:gridCol>
                <a:gridCol w="1541708">
                  <a:extLst>
                    <a:ext uri="{9D8B030D-6E8A-4147-A177-3AD203B41FA5}">
                      <a16:colId xmlns:a16="http://schemas.microsoft.com/office/drawing/2014/main" val="3799038570"/>
                    </a:ext>
                  </a:extLst>
                </a:gridCol>
              </a:tblGrid>
              <a:tr h="211513">
                <a:tc gridSpan="6">
                  <a:txBody>
                    <a:bodyPr/>
                    <a:lstStyle/>
                    <a:p>
                      <a:pPr algn="r">
                        <a:lnSpc>
                          <a:spcPct val="107000"/>
                        </a:lnSpc>
                        <a:spcAft>
                          <a:spcPts val="800"/>
                        </a:spcAft>
                      </a:pPr>
                      <a:r>
                        <a:rPr lang="en-IN" sz="1000" dirty="0">
                          <a:effectLst/>
                        </a:rPr>
                        <a:t>NPV in USD Million</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2065" marR="62065" marT="0" marB="0" anchor="ct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111606693"/>
                  </a:ext>
                </a:extLst>
              </a:tr>
              <a:tr h="433064">
                <a:tc>
                  <a:txBody>
                    <a:bodyPr/>
                    <a:lstStyle/>
                    <a:p>
                      <a:pPr algn="ctr">
                        <a:lnSpc>
                          <a:spcPct val="107000"/>
                        </a:lnSpc>
                        <a:spcAft>
                          <a:spcPts val="800"/>
                        </a:spcAft>
                      </a:pPr>
                      <a:r>
                        <a:rPr lang="en-IN" sz="11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2065" marR="62065" marT="0" marB="0" anchor="ctr"/>
                </a:tc>
                <a:tc>
                  <a:txBody>
                    <a:bodyPr/>
                    <a:lstStyle/>
                    <a:p>
                      <a:pPr algn="ctr">
                        <a:lnSpc>
                          <a:spcPct val="107000"/>
                        </a:lnSpc>
                        <a:spcAft>
                          <a:spcPts val="800"/>
                        </a:spcAft>
                      </a:pPr>
                      <a:r>
                        <a:rPr lang="en-IN" sz="1000" b="0" i="0" u="none" strike="noStrike" kern="1200" dirty="0">
                          <a:solidFill>
                            <a:srgbClr val="000000"/>
                          </a:solidFill>
                          <a:effectLst/>
                          <a:latin typeface="Arial" panose="020B0604020202020204" pitchFamily="34" charset="0"/>
                          <a:ea typeface="+mn-ea"/>
                          <a:cs typeface="+mn-cs"/>
                        </a:rPr>
                        <a:t>BASE CASE</a:t>
                      </a:r>
                    </a:p>
                  </a:txBody>
                  <a:tcPr marL="62065" marR="62065" marT="0" marB="0" anchor="ctr"/>
                </a:tc>
                <a:tc>
                  <a:txBody>
                    <a:bodyPr/>
                    <a:lstStyle/>
                    <a:p>
                      <a:pPr algn="ctr">
                        <a:lnSpc>
                          <a:spcPct val="107000"/>
                        </a:lnSpc>
                        <a:spcAft>
                          <a:spcPts val="800"/>
                        </a:spcAft>
                      </a:pPr>
                      <a:r>
                        <a:rPr lang="en-IN" sz="1000" b="0" i="0" u="none" strike="noStrike" kern="1200" dirty="0">
                          <a:solidFill>
                            <a:srgbClr val="000000"/>
                          </a:solidFill>
                          <a:effectLst/>
                          <a:latin typeface="Arial" panose="020B0604020202020204" pitchFamily="34" charset="0"/>
                          <a:ea typeface="+mn-ea"/>
                          <a:cs typeface="+mn-cs"/>
                        </a:rPr>
                        <a:t>90.00%</a:t>
                      </a:r>
                    </a:p>
                  </a:txBody>
                  <a:tcPr marL="62065" marR="62065" marT="0" marB="0" anchor="ctr"/>
                </a:tc>
                <a:tc>
                  <a:txBody>
                    <a:bodyPr/>
                    <a:lstStyle/>
                    <a:p>
                      <a:pPr algn="ctr">
                        <a:lnSpc>
                          <a:spcPct val="107000"/>
                        </a:lnSpc>
                        <a:spcAft>
                          <a:spcPts val="800"/>
                        </a:spcAft>
                      </a:pPr>
                      <a:r>
                        <a:rPr lang="en-IN" sz="1000" b="0" i="0" u="none" strike="noStrike" kern="1200" dirty="0">
                          <a:solidFill>
                            <a:srgbClr val="000000"/>
                          </a:solidFill>
                          <a:effectLst/>
                          <a:latin typeface="Arial" panose="020B0604020202020204" pitchFamily="34" charset="0"/>
                          <a:ea typeface="+mn-ea"/>
                          <a:cs typeface="+mn-cs"/>
                        </a:rPr>
                        <a:t>95.00%</a:t>
                      </a:r>
                    </a:p>
                  </a:txBody>
                  <a:tcPr marL="62065" marR="62065" marT="0" marB="0" anchor="ctr"/>
                </a:tc>
                <a:tc>
                  <a:txBody>
                    <a:bodyPr/>
                    <a:lstStyle/>
                    <a:p>
                      <a:pPr algn="ctr">
                        <a:lnSpc>
                          <a:spcPct val="107000"/>
                        </a:lnSpc>
                        <a:spcAft>
                          <a:spcPts val="800"/>
                        </a:spcAft>
                      </a:pPr>
                      <a:r>
                        <a:rPr lang="en-IN" sz="1000" b="0" i="0" u="none" strike="noStrike" kern="1200" dirty="0">
                          <a:solidFill>
                            <a:srgbClr val="000000"/>
                          </a:solidFill>
                          <a:effectLst/>
                          <a:latin typeface="Arial" panose="020B0604020202020204" pitchFamily="34" charset="0"/>
                          <a:ea typeface="+mn-ea"/>
                          <a:cs typeface="+mn-cs"/>
                        </a:rPr>
                        <a:t>105.00%</a:t>
                      </a:r>
                    </a:p>
                  </a:txBody>
                  <a:tcPr marL="62065" marR="62065" marT="0" marB="0" anchor="ctr"/>
                </a:tc>
                <a:tc>
                  <a:txBody>
                    <a:bodyPr/>
                    <a:lstStyle/>
                    <a:p>
                      <a:pPr algn="ctr">
                        <a:lnSpc>
                          <a:spcPct val="107000"/>
                        </a:lnSpc>
                        <a:spcAft>
                          <a:spcPts val="800"/>
                        </a:spcAft>
                      </a:pPr>
                      <a:r>
                        <a:rPr lang="en-IN" sz="1000" b="0" i="0" u="none" strike="noStrike" kern="1200" dirty="0">
                          <a:solidFill>
                            <a:srgbClr val="000000"/>
                          </a:solidFill>
                          <a:effectLst/>
                          <a:latin typeface="Arial" panose="020B0604020202020204" pitchFamily="34" charset="0"/>
                          <a:ea typeface="+mn-ea"/>
                          <a:cs typeface="+mn-cs"/>
                        </a:rPr>
                        <a:t>110.00%</a:t>
                      </a:r>
                    </a:p>
                  </a:txBody>
                  <a:tcPr marL="62065" marR="62065" marT="0" marB="0" anchor="ctr"/>
                </a:tc>
                <a:extLst>
                  <a:ext uri="{0D108BD9-81ED-4DB2-BD59-A6C34878D82A}">
                    <a16:rowId xmlns:a16="http://schemas.microsoft.com/office/drawing/2014/main" val="3884171717"/>
                  </a:ext>
                </a:extLst>
              </a:tr>
              <a:tr h="221552">
                <a:tc>
                  <a:txBody>
                    <a:bodyPr/>
                    <a:lstStyle/>
                    <a:p>
                      <a:pPr algn="ctr">
                        <a:lnSpc>
                          <a:spcPct val="107000"/>
                        </a:lnSpc>
                        <a:spcAft>
                          <a:spcPts val="800"/>
                        </a:spcAft>
                      </a:pPr>
                      <a:r>
                        <a:rPr lang="en-IN" sz="11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2065" marR="62065" marT="0" marB="0" anchor="ctr"/>
                </a:tc>
                <a:tc gridSpan="5">
                  <a:txBody>
                    <a:bodyPr/>
                    <a:lstStyle/>
                    <a:p>
                      <a:pPr algn="ctr">
                        <a:lnSpc>
                          <a:spcPct val="107000"/>
                        </a:lnSpc>
                        <a:spcAft>
                          <a:spcPts val="800"/>
                        </a:spcAft>
                      </a:pPr>
                      <a:r>
                        <a:rPr lang="en-IN" sz="1000" b="0" i="0" u="none" strike="noStrike" kern="1200" dirty="0">
                          <a:solidFill>
                            <a:srgbClr val="000000"/>
                          </a:solidFill>
                          <a:effectLst/>
                          <a:latin typeface="Arial" panose="020B0604020202020204" pitchFamily="34" charset="0"/>
                          <a:ea typeface="+mn-ea"/>
                          <a:cs typeface="+mn-cs"/>
                        </a:rPr>
                        <a:t>CAPITAL COST</a:t>
                      </a:r>
                    </a:p>
                  </a:txBody>
                  <a:tcPr marL="62065" marR="62065" marT="0" marB="0" anchor="ct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849479142"/>
                  </a:ext>
                </a:extLst>
              </a:tr>
              <a:tr h="221552">
                <a:tc>
                  <a:txBody>
                    <a:bodyPr/>
                    <a:lstStyle/>
                    <a:p>
                      <a:pPr algn="ctr">
                        <a:lnSpc>
                          <a:spcPct val="107000"/>
                        </a:lnSpc>
                        <a:spcAft>
                          <a:spcPts val="800"/>
                        </a:spcAft>
                      </a:pPr>
                      <a:r>
                        <a:rPr lang="en-IN" sz="1100">
                          <a:effectLst/>
                        </a:rPr>
                        <a:t>IRR%</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2065" marR="62065" marT="0" marB="0" anchor="ctr"/>
                </a:tc>
                <a:tc>
                  <a:txBody>
                    <a:bodyPr/>
                    <a:lstStyle/>
                    <a:p>
                      <a:pPr algn="ctr"/>
                      <a:r>
                        <a:rPr lang="en-IN" sz="900" b="0" i="0" u="none" strike="noStrike" kern="1200" dirty="0">
                          <a:solidFill>
                            <a:srgbClr val="000000"/>
                          </a:solidFill>
                          <a:effectLst/>
                          <a:latin typeface="Arial" panose="020B0604020202020204" pitchFamily="34" charset="0"/>
                          <a:ea typeface="+mn-ea"/>
                          <a:cs typeface="+mn-cs"/>
                        </a:rPr>
                        <a:t>73.00%</a:t>
                      </a:r>
                    </a:p>
                  </a:txBody>
                  <a:tcPr marL="68580" marR="68580" marT="0" marB="0" anchor="ctr"/>
                </a:tc>
                <a:tc>
                  <a:txBody>
                    <a:bodyPr/>
                    <a:lstStyle/>
                    <a:p>
                      <a:pPr algn="ctr"/>
                      <a:r>
                        <a:rPr lang="en-IN" sz="900" b="0" i="0" u="none" strike="noStrike" kern="1200" dirty="0">
                          <a:solidFill>
                            <a:srgbClr val="000000"/>
                          </a:solidFill>
                          <a:effectLst/>
                          <a:latin typeface="Arial" panose="020B0604020202020204" pitchFamily="34" charset="0"/>
                          <a:ea typeface="+mn-ea"/>
                          <a:cs typeface="+mn-cs"/>
                        </a:rPr>
                        <a:t>72.48%</a:t>
                      </a:r>
                    </a:p>
                  </a:txBody>
                  <a:tcPr marL="68580" marR="68580" marT="0" marB="0" anchor="ctr"/>
                </a:tc>
                <a:tc>
                  <a:txBody>
                    <a:bodyPr/>
                    <a:lstStyle/>
                    <a:p>
                      <a:pPr algn="ctr"/>
                      <a:r>
                        <a:rPr lang="en-IN" sz="900" b="0" i="0" u="none" strike="noStrike" kern="1200">
                          <a:solidFill>
                            <a:srgbClr val="000000"/>
                          </a:solidFill>
                          <a:effectLst/>
                          <a:latin typeface="Arial" panose="020B0604020202020204" pitchFamily="34" charset="0"/>
                          <a:ea typeface="+mn-ea"/>
                          <a:cs typeface="+mn-cs"/>
                        </a:rPr>
                        <a:t>72.74%</a:t>
                      </a:r>
                    </a:p>
                  </a:txBody>
                  <a:tcPr marL="68580" marR="68580" marT="0" marB="0" anchor="ctr"/>
                </a:tc>
                <a:tc>
                  <a:txBody>
                    <a:bodyPr/>
                    <a:lstStyle/>
                    <a:p>
                      <a:pPr algn="ctr"/>
                      <a:r>
                        <a:rPr lang="en-IN" sz="900" b="0" i="0" u="none" strike="noStrike" kern="1200">
                          <a:solidFill>
                            <a:srgbClr val="000000"/>
                          </a:solidFill>
                          <a:effectLst/>
                          <a:latin typeface="Arial" panose="020B0604020202020204" pitchFamily="34" charset="0"/>
                          <a:ea typeface="+mn-ea"/>
                          <a:cs typeface="+mn-cs"/>
                        </a:rPr>
                        <a:t>73.26%</a:t>
                      </a:r>
                    </a:p>
                  </a:txBody>
                  <a:tcPr marL="68580" marR="68580" marT="0" marB="0" anchor="ctr"/>
                </a:tc>
                <a:tc>
                  <a:txBody>
                    <a:bodyPr/>
                    <a:lstStyle/>
                    <a:p>
                      <a:pPr algn="ctr"/>
                      <a:r>
                        <a:rPr lang="en-IN" sz="900" b="0" i="0" u="none" strike="noStrike" kern="1200">
                          <a:solidFill>
                            <a:srgbClr val="000000"/>
                          </a:solidFill>
                          <a:effectLst/>
                          <a:latin typeface="Arial" panose="020B0604020202020204" pitchFamily="34" charset="0"/>
                          <a:ea typeface="+mn-ea"/>
                          <a:cs typeface="+mn-cs"/>
                        </a:rPr>
                        <a:t>73.53%</a:t>
                      </a:r>
                    </a:p>
                  </a:txBody>
                  <a:tcPr marL="68580" marR="68580" marT="0" marB="0" anchor="ctr"/>
                </a:tc>
                <a:extLst>
                  <a:ext uri="{0D108BD9-81ED-4DB2-BD59-A6C34878D82A}">
                    <a16:rowId xmlns:a16="http://schemas.microsoft.com/office/drawing/2014/main" val="2898718594"/>
                  </a:ext>
                </a:extLst>
              </a:tr>
              <a:tr h="221552">
                <a:tc>
                  <a:txBody>
                    <a:bodyPr/>
                    <a:lstStyle/>
                    <a:p>
                      <a:pPr algn="ctr">
                        <a:lnSpc>
                          <a:spcPct val="107000"/>
                        </a:lnSpc>
                        <a:spcAft>
                          <a:spcPts val="800"/>
                        </a:spcAft>
                      </a:pPr>
                      <a:r>
                        <a:rPr lang="en-IN" sz="1100" dirty="0">
                          <a:effectLst/>
                        </a:rPr>
                        <a:t>NPV</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2065" marR="62065" marT="0" marB="0" anchor="ctr"/>
                </a:tc>
                <a:tc>
                  <a:txBody>
                    <a:bodyPr/>
                    <a:lstStyle/>
                    <a:p>
                      <a:pPr algn="ctr"/>
                      <a:r>
                        <a:rPr lang="en-IN" sz="900" b="0" i="0" u="none" strike="noStrike" kern="1200">
                          <a:solidFill>
                            <a:srgbClr val="000000"/>
                          </a:solidFill>
                          <a:effectLst/>
                          <a:latin typeface="Arial" panose="020B0604020202020204" pitchFamily="34" charset="0"/>
                          <a:ea typeface="+mn-ea"/>
                          <a:cs typeface="+mn-cs"/>
                        </a:rPr>
                        <a:t>219.36</a:t>
                      </a:r>
                    </a:p>
                  </a:txBody>
                  <a:tcPr marL="68580" marR="68580" marT="0" marB="0" anchor="ctr"/>
                </a:tc>
                <a:tc>
                  <a:txBody>
                    <a:bodyPr/>
                    <a:lstStyle/>
                    <a:p>
                      <a:pPr algn="ctr"/>
                      <a:r>
                        <a:rPr lang="en-IN" sz="900" b="0" i="0" u="none" strike="noStrike" kern="1200" dirty="0">
                          <a:solidFill>
                            <a:srgbClr val="000000"/>
                          </a:solidFill>
                          <a:effectLst/>
                          <a:latin typeface="Arial" panose="020B0604020202020204" pitchFamily="34" charset="0"/>
                          <a:ea typeface="+mn-ea"/>
                          <a:cs typeface="+mn-cs"/>
                        </a:rPr>
                        <a:t>  217.89 </a:t>
                      </a:r>
                    </a:p>
                  </a:txBody>
                  <a:tcPr marL="68580" marR="68580" marT="0" marB="0" anchor="ctr"/>
                </a:tc>
                <a:tc>
                  <a:txBody>
                    <a:bodyPr/>
                    <a:lstStyle/>
                    <a:p>
                      <a:pPr algn="ctr"/>
                      <a:r>
                        <a:rPr lang="en-IN" sz="900" b="0" i="0" u="none" strike="noStrike" kern="1200">
                          <a:solidFill>
                            <a:srgbClr val="000000"/>
                          </a:solidFill>
                          <a:effectLst/>
                          <a:latin typeface="Arial" panose="020B0604020202020204" pitchFamily="34" charset="0"/>
                          <a:ea typeface="+mn-ea"/>
                          <a:cs typeface="+mn-cs"/>
                        </a:rPr>
                        <a:t>218.63</a:t>
                      </a:r>
                    </a:p>
                  </a:txBody>
                  <a:tcPr marL="68580" marR="68580" marT="0" marB="0" anchor="ctr"/>
                </a:tc>
                <a:tc>
                  <a:txBody>
                    <a:bodyPr/>
                    <a:lstStyle/>
                    <a:p>
                      <a:pPr algn="ctr"/>
                      <a:r>
                        <a:rPr lang="en-IN" sz="900" b="0" i="0" u="none" strike="noStrike" kern="1200" dirty="0">
                          <a:solidFill>
                            <a:srgbClr val="000000"/>
                          </a:solidFill>
                          <a:effectLst/>
                          <a:latin typeface="Arial" panose="020B0604020202020204" pitchFamily="34" charset="0"/>
                          <a:ea typeface="+mn-ea"/>
                          <a:cs typeface="+mn-cs"/>
                        </a:rPr>
                        <a:t>220.10</a:t>
                      </a:r>
                    </a:p>
                  </a:txBody>
                  <a:tcPr marL="68580" marR="68580" marT="0" marB="0" anchor="ctr"/>
                </a:tc>
                <a:tc>
                  <a:txBody>
                    <a:bodyPr/>
                    <a:lstStyle/>
                    <a:p>
                      <a:pPr algn="ctr"/>
                      <a:r>
                        <a:rPr lang="en-IN" sz="900" b="0" i="0" u="none" strike="noStrike" kern="1200" dirty="0">
                          <a:solidFill>
                            <a:srgbClr val="000000"/>
                          </a:solidFill>
                          <a:effectLst/>
                          <a:latin typeface="Arial" panose="020B0604020202020204" pitchFamily="34" charset="0"/>
                          <a:ea typeface="+mn-ea"/>
                          <a:cs typeface="+mn-cs"/>
                        </a:rPr>
                        <a:t>220.83</a:t>
                      </a:r>
                    </a:p>
                  </a:txBody>
                  <a:tcPr marL="68580" marR="68580" marT="0" marB="0" anchor="ctr"/>
                </a:tc>
                <a:extLst>
                  <a:ext uri="{0D108BD9-81ED-4DB2-BD59-A6C34878D82A}">
                    <a16:rowId xmlns:a16="http://schemas.microsoft.com/office/drawing/2014/main" val="1694239040"/>
                  </a:ext>
                </a:extLst>
              </a:tr>
              <a:tr h="221552">
                <a:tc>
                  <a:txBody>
                    <a:bodyPr/>
                    <a:lstStyle/>
                    <a:p>
                      <a:pPr algn="ctr">
                        <a:lnSpc>
                          <a:spcPct val="107000"/>
                        </a:lnSpc>
                        <a:spcAft>
                          <a:spcPts val="800"/>
                        </a:spcAft>
                      </a:pPr>
                      <a:r>
                        <a:rPr lang="en-US" sz="1000" dirty="0">
                          <a:effectLst/>
                          <a:latin typeface="Calibri" panose="020F0502020204030204" pitchFamily="34" charset="0"/>
                          <a:ea typeface="Calibri" panose="020F0502020204030204" pitchFamily="34" charset="0"/>
                          <a:cs typeface="Times New Roman" panose="02020603050405020304" pitchFamily="18" charset="0"/>
                        </a:rPr>
                        <a:t>Payback Period</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2065" marR="62065" marT="0" marB="0" anchor="ctr"/>
                </a:tc>
                <a:tc>
                  <a:txBody>
                    <a:bodyPr/>
                    <a:lstStyle/>
                    <a:p>
                      <a:pPr algn="ctr"/>
                      <a:r>
                        <a:rPr lang="en-IN" sz="900" b="0" i="0" u="none" strike="noStrike" kern="1200">
                          <a:solidFill>
                            <a:srgbClr val="000000"/>
                          </a:solidFill>
                          <a:effectLst/>
                          <a:latin typeface="Arial" panose="020B0604020202020204" pitchFamily="34" charset="0"/>
                          <a:ea typeface="+mn-ea"/>
                          <a:cs typeface="+mn-cs"/>
                        </a:rPr>
                        <a:t>1.77</a:t>
                      </a:r>
                    </a:p>
                  </a:txBody>
                  <a:tcPr marL="68580" marR="68580" marT="0" marB="0" anchor="b"/>
                </a:tc>
                <a:tc>
                  <a:txBody>
                    <a:bodyPr/>
                    <a:lstStyle/>
                    <a:p>
                      <a:pPr algn="ctr"/>
                      <a:r>
                        <a:rPr lang="en-IN" sz="900" b="0" i="0" u="none" strike="noStrike" kern="1200" dirty="0">
                          <a:solidFill>
                            <a:srgbClr val="000000"/>
                          </a:solidFill>
                          <a:effectLst/>
                          <a:latin typeface="Arial" panose="020B0604020202020204" pitchFamily="34" charset="0"/>
                          <a:ea typeface="+mn-ea"/>
                          <a:cs typeface="+mn-cs"/>
                        </a:rPr>
                        <a:t>      1.78 </a:t>
                      </a:r>
                    </a:p>
                  </a:txBody>
                  <a:tcPr marL="68580" marR="68580" marT="0" marB="0" anchor="ctr"/>
                </a:tc>
                <a:tc>
                  <a:txBody>
                    <a:bodyPr/>
                    <a:lstStyle/>
                    <a:p>
                      <a:pPr algn="ctr"/>
                      <a:r>
                        <a:rPr lang="en-IN" sz="900" b="0" i="0" u="none" strike="noStrike" kern="1200" dirty="0">
                          <a:solidFill>
                            <a:srgbClr val="000000"/>
                          </a:solidFill>
                          <a:effectLst/>
                          <a:latin typeface="Arial" panose="020B0604020202020204" pitchFamily="34" charset="0"/>
                          <a:ea typeface="+mn-ea"/>
                          <a:cs typeface="+mn-cs"/>
                        </a:rPr>
                        <a:t>      1.78 </a:t>
                      </a:r>
                    </a:p>
                  </a:txBody>
                  <a:tcPr marL="68580" marR="68580" marT="0" marB="0" anchor="ctr"/>
                </a:tc>
                <a:tc>
                  <a:txBody>
                    <a:bodyPr/>
                    <a:lstStyle/>
                    <a:p>
                      <a:pPr algn="ctr"/>
                      <a:r>
                        <a:rPr lang="en-IN" sz="900" b="0" i="0" u="none" strike="noStrike" kern="1200">
                          <a:solidFill>
                            <a:srgbClr val="000000"/>
                          </a:solidFill>
                          <a:effectLst/>
                          <a:latin typeface="Arial" panose="020B0604020202020204" pitchFamily="34" charset="0"/>
                          <a:ea typeface="+mn-ea"/>
                          <a:cs typeface="+mn-cs"/>
                        </a:rPr>
                        <a:t>      1.76 </a:t>
                      </a:r>
                    </a:p>
                  </a:txBody>
                  <a:tcPr marL="68580" marR="68580" marT="0" marB="0" anchor="ctr"/>
                </a:tc>
                <a:tc>
                  <a:txBody>
                    <a:bodyPr/>
                    <a:lstStyle/>
                    <a:p>
                      <a:pPr algn="ctr"/>
                      <a:r>
                        <a:rPr lang="en-IN" sz="900" b="0" i="0" u="none" strike="noStrike" kern="1200" dirty="0">
                          <a:solidFill>
                            <a:srgbClr val="000000"/>
                          </a:solidFill>
                          <a:effectLst/>
                          <a:latin typeface="Arial" panose="020B0604020202020204" pitchFamily="34" charset="0"/>
                          <a:ea typeface="+mn-ea"/>
                          <a:cs typeface="+mn-cs"/>
                        </a:rPr>
                        <a:t>      1.75 </a:t>
                      </a:r>
                    </a:p>
                  </a:txBody>
                  <a:tcPr marL="68580" marR="68580" marT="0" marB="0" anchor="ctr"/>
                </a:tc>
                <a:extLst>
                  <a:ext uri="{0D108BD9-81ED-4DB2-BD59-A6C34878D82A}">
                    <a16:rowId xmlns:a16="http://schemas.microsoft.com/office/drawing/2014/main" val="3355247348"/>
                  </a:ext>
                </a:extLst>
              </a:tr>
              <a:tr h="221552">
                <a:tc>
                  <a:txBody>
                    <a:bodyPr/>
                    <a:lstStyle/>
                    <a:p>
                      <a:pPr algn="ctr">
                        <a:lnSpc>
                          <a:spcPct val="107000"/>
                        </a:lnSpc>
                        <a:spcAft>
                          <a:spcPts val="800"/>
                        </a:spcAft>
                      </a:pPr>
                      <a:r>
                        <a:rPr lang="en-IN" sz="1100" dirty="0">
                          <a:effectLst/>
                        </a:rPr>
                        <a:t> </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2065" marR="62065" marT="0" marB="0" anchor="ctr"/>
                </a:tc>
                <a:tc gridSpan="5">
                  <a:txBody>
                    <a:bodyPr/>
                    <a:lstStyle/>
                    <a:p>
                      <a:pPr algn="ctr">
                        <a:lnSpc>
                          <a:spcPct val="107000"/>
                        </a:lnSpc>
                        <a:spcAft>
                          <a:spcPts val="800"/>
                        </a:spcAft>
                      </a:pPr>
                      <a:r>
                        <a:rPr lang="en-IN" sz="1000" b="0" i="0" u="none" strike="noStrike" kern="1200" dirty="0">
                          <a:solidFill>
                            <a:srgbClr val="000000"/>
                          </a:solidFill>
                          <a:effectLst/>
                          <a:latin typeface="Arial" panose="020B0604020202020204" pitchFamily="34" charset="0"/>
                          <a:ea typeface="+mn-ea"/>
                          <a:cs typeface="+mn-cs"/>
                        </a:rPr>
                        <a:t>REVENUE</a:t>
                      </a:r>
                    </a:p>
                  </a:txBody>
                  <a:tcPr marL="62065" marR="62065" marT="0" marB="0" anchor="ct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448592811"/>
                  </a:ext>
                </a:extLst>
              </a:tr>
              <a:tr h="221552">
                <a:tc>
                  <a:txBody>
                    <a:bodyPr/>
                    <a:lstStyle/>
                    <a:p>
                      <a:pPr algn="ctr">
                        <a:lnSpc>
                          <a:spcPct val="107000"/>
                        </a:lnSpc>
                        <a:spcAft>
                          <a:spcPts val="800"/>
                        </a:spcAft>
                      </a:pPr>
                      <a:r>
                        <a:rPr lang="en-IN" sz="1100" dirty="0">
                          <a:effectLst/>
                        </a:rPr>
                        <a:t>IRR%</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2065" marR="62065" marT="0" marB="0" anchor="ctr"/>
                </a:tc>
                <a:tc>
                  <a:txBody>
                    <a:bodyPr/>
                    <a:lstStyle/>
                    <a:p>
                      <a:pPr algn="ctr" fontAlgn="ctr"/>
                      <a:r>
                        <a:rPr lang="en-IN" sz="900" b="0" i="0" u="none" strike="noStrike" kern="1200" dirty="0">
                          <a:solidFill>
                            <a:srgbClr val="000000"/>
                          </a:solidFill>
                          <a:effectLst/>
                          <a:latin typeface="Arial" panose="020B0604020202020204" pitchFamily="34" charset="0"/>
                          <a:ea typeface="+mn-ea"/>
                          <a:cs typeface="+mn-cs"/>
                        </a:rPr>
                        <a:t>73.00%</a:t>
                      </a:r>
                    </a:p>
                  </a:txBody>
                  <a:tcPr marL="9525" marR="9525" marT="9525" marB="0" anchor="ctr"/>
                </a:tc>
                <a:tc>
                  <a:txBody>
                    <a:bodyPr/>
                    <a:lstStyle/>
                    <a:p>
                      <a:pPr algn="ctr" fontAlgn="ctr"/>
                      <a:r>
                        <a:rPr lang="en-IN" sz="900" b="0" i="0" u="none" strike="noStrike" kern="1200">
                          <a:solidFill>
                            <a:srgbClr val="000000"/>
                          </a:solidFill>
                          <a:effectLst/>
                          <a:latin typeface="Arial" panose="020B0604020202020204" pitchFamily="34" charset="0"/>
                          <a:ea typeface="+mn-ea"/>
                          <a:cs typeface="+mn-cs"/>
                        </a:rPr>
                        <a:t>54.54%</a:t>
                      </a:r>
                    </a:p>
                  </a:txBody>
                  <a:tcPr marL="9525" marR="9525" marT="9525" marB="0" anchor="ctr"/>
                </a:tc>
                <a:tc>
                  <a:txBody>
                    <a:bodyPr/>
                    <a:lstStyle/>
                    <a:p>
                      <a:pPr algn="ctr" fontAlgn="ctr"/>
                      <a:r>
                        <a:rPr lang="en-IN" sz="900" b="0" i="0" u="none" strike="noStrike" kern="1200">
                          <a:solidFill>
                            <a:srgbClr val="000000"/>
                          </a:solidFill>
                          <a:effectLst/>
                          <a:latin typeface="Arial" panose="020B0604020202020204" pitchFamily="34" charset="0"/>
                          <a:ea typeface="+mn-ea"/>
                          <a:cs typeface="+mn-cs"/>
                        </a:rPr>
                        <a:t>63.99%</a:t>
                      </a:r>
                    </a:p>
                  </a:txBody>
                  <a:tcPr marL="9525" marR="9525" marT="9525" marB="0" anchor="ctr"/>
                </a:tc>
                <a:tc>
                  <a:txBody>
                    <a:bodyPr/>
                    <a:lstStyle/>
                    <a:p>
                      <a:pPr algn="ctr" fontAlgn="ctr"/>
                      <a:r>
                        <a:rPr lang="en-IN" sz="900" b="0" i="0" u="none" strike="noStrike" kern="1200">
                          <a:solidFill>
                            <a:srgbClr val="000000"/>
                          </a:solidFill>
                          <a:effectLst/>
                          <a:latin typeface="Arial" panose="020B0604020202020204" pitchFamily="34" charset="0"/>
                          <a:ea typeface="+mn-ea"/>
                          <a:cs typeface="+mn-cs"/>
                        </a:rPr>
                        <a:t>81.71%</a:t>
                      </a:r>
                    </a:p>
                  </a:txBody>
                  <a:tcPr marL="9525" marR="9525" marT="9525" marB="0" anchor="ctr"/>
                </a:tc>
                <a:tc>
                  <a:txBody>
                    <a:bodyPr/>
                    <a:lstStyle/>
                    <a:p>
                      <a:pPr algn="ctr" fontAlgn="ctr"/>
                      <a:r>
                        <a:rPr lang="en-IN" sz="900" b="0" i="0" u="none" strike="noStrike" kern="1200">
                          <a:solidFill>
                            <a:srgbClr val="000000"/>
                          </a:solidFill>
                          <a:effectLst/>
                          <a:latin typeface="Arial" panose="020B0604020202020204" pitchFamily="34" charset="0"/>
                          <a:ea typeface="+mn-ea"/>
                          <a:cs typeface="+mn-cs"/>
                        </a:rPr>
                        <a:t>90.22%</a:t>
                      </a:r>
                    </a:p>
                  </a:txBody>
                  <a:tcPr marL="9525" marR="9525" marT="9525" marB="0" anchor="ctr"/>
                </a:tc>
                <a:extLst>
                  <a:ext uri="{0D108BD9-81ED-4DB2-BD59-A6C34878D82A}">
                    <a16:rowId xmlns:a16="http://schemas.microsoft.com/office/drawing/2014/main" val="2597704128"/>
                  </a:ext>
                </a:extLst>
              </a:tr>
              <a:tr h="221552">
                <a:tc>
                  <a:txBody>
                    <a:bodyPr/>
                    <a:lstStyle/>
                    <a:p>
                      <a:pPr algn="ctr">
                        <a:lnSpc>
                          <a:spcPct val="107000"/>
                        </a:lnSpc>
                        <a:spcAft>
                          <a:spcPts val="800"/>
                        </a:spcAft>
                      </a:pPr>
                      <a:r>
                        <a:rPr lang="en-IN" sz="1100" dirty="0">
                          <a:effectLst/>
                        </a:rPr>
                        <a:t>NPV</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2065" marR="62065" marT="0" marB="0" anchor="ctr"/>
                </a:tc>
                <a:tc>
                  <a:txBody>
                    <a:bodyPr/>
                    <a:lstStyle/>
                    <a:p>
                      <a:pPr algn="ctr" fontAlgn="ctr"/>
                      <a:r>
                        <a:rPr lang="en-IN" sz="900" b="0" i="0" u="none" strike="noStrike" kern="1200" dirty="0">
                          <a:solidFill>
                            <a:srgbClr val="000000"/>
                          </a:solidFill>
                          <a:effectLst/>
                          <a:latin typeface="Arial" panose="020B0604020202020204" pitchFamily="34" charset="0"/>
                          <a:ea typeface="+mn-ea"/>
                          <a:cs typeface="+mn-cs"/>
                        </a:rPr>
                        <a:t>219.36</a:t>
                      </a:r>
                    </a:p>
                  </a:txBody>
                  <a:tcPr marL="9525" marR="9525" marT="9525" marB="0" anchor="ctr"/>
                </a:tc>
                <a:tc>
                  <a:txBody>
                    <a:bodyPr/>
                    <a:lstStyle/>
                    <a:p>
                      <a:pPr algn="ctr" fontAlgn="ctr"/>
                      <a:r>
                        <a:rPr lang="en-IN" sz="900" b="0" i="0" u="none" strike="noStrike" kern="1200" dirty="0">
                          <a:solidFill>
                            <a:srgbClr val="000000"/>
                          </a:solidFill>
                          <a:effectLst/>
                          <a:latin typeface="Arial" panose="020B0604020202020204" pitchFamily="34" charset="0"/>
                          <a:ea typeface="+mn-ea"/>
                          <a:cs typeface="+mn-cs"/>
                        </a:rPr>
                        <a:t>139.04</a:t>
                      </a:r>
                    </a:p>
                  </a:txBody>
                  <a:tcPr marL="9525" marR="9525" marT="9525" marB="0" anchor="ctr"/>
                </a:tc>
                <a:tc>
                  <a:txBody>
                    <a:bodyPr/>
                    <a:lstStyle/>
                    <a:p>
                      <a:pPr algn="ctr" fontAlgn="ctr"/>
                      <a:r>
                        <a:rPr lang="en-IN" sz="900" b="0" i="0" u="none" strike="noStrike" kern="1200" dirty="0">
                          <a:solidFill>
                            <a:srgbClr val="000000"/>
                          </a:solidFill>
                          <a:effectLst/>
                          <a:latin typeface="Arial" panose="020B0604020202020204" pitchFamily="34" charset="0"/>
                          <a:ea typeface="+mn-ea"/>
                          <a:cs typeface="+mn-cs"/>
                        </a:rPr>
                        <a:t>179.2</a:t>
                      </a:r>
                    </a:p>
                  </a:txBody>
                  <a:tcPr marL="9525" marR="9525" marT="9525" marB="0" anchor="ctr"/>
                </a:tc>
                <a:tc>
                  <a:txBody>
                    <a:bodyPr/>
                    <a:lstStyle/>
                    <a:p>
                      <a:pPr algn="ctr" fontAlgn="ctr"/>
                      <a:r>
                        <a:rPr lang="en-IN" sz="900" b="0" i="0" u="none" strike="noStrike" kern="1200" dirty="0">
                          <a:solidFill>
                            <a:srgbClr val="000000"/>
                          </a:solidFill>
                          <a:effectLst/>
                          <a:latin typeface="Arial" panose="020B0604020202020204" pitchFamily="34" charset="0"/>
                          <a:ea typeface="+mn-ea"/>
                          <a:cs typeface="+mn-cs"/>
                        </a:rPr>
                        <a:t>259.52</a:t>
                      </a:r>
                    </a:p>
                  </a:txBody>
                  <a:tcPr marL="9525" marR="9525" marT="9525" marB="0" anchor="ctr"/>
                </a:tc>
                <a:tc>
                  <a:txBody>
                    <a:bodyPr/>
                    <a:lstStyle/>
                    <a:p>
                      <a:pPr algn="ctr" fontAlgn="ctr"/>
                      <a:r>
                        <a:rPr lang="en-IN" sz="900" b="0" i="0" u="none" strike="noStrike" kern="1200">
                          <a:solidFill>
                            <a:srgbClr val="000000"/>
                          </a:solidFill>
                          <a:effectLst/>
                          <a:latin typeface="Arial" panose="020B0604020202020204" pitchFamily="34" charset="0"/>
                          <a:ea typeface="+mn-ea"/>
                          <a:cs typeface="+mn-cs"/>
                        </a:rPr>
                        <a:t>299.68</a:t>
                      </a:r>
                    </a:p>
                  </a:txBody>
                  <a:tcPr marL="9525" marR="9525" marT="9525" marB="0" anchor="ctr"/>
                </a:tc>
                <a:extLst>
                  <a:ext uri="{0D108BD9-81ED-4DB2-BD59-A6C34878D82A}">
                    <a16:rowId xmlns:a16="http://schemas.microsoft.com/office/drawing/2014/main" val="2343480538"/>
                  </a:ext>
                </a:extLst>
              </a:tr>
              <a:tr h="221552">
                <a:tc>
                  <a:txBody>
                    <a:bodyPr/>
                    <a:lstStyle/>
                    <a:p>
                      <a:pPr marL="0" marR="0" lvl="0" indent="0" algn="ctr" defTabSz="914400" rtl="0" eaLnBrk="1" fontAlgn="auto" latinLnBrk="0" hangingPunct="1">
                        <a:lnSpc>
                          <a:spcPct val="107000"/>
                        </a:lnSpc>
                        <a:spcBef>
                          <a:spcPts val="0"/>
                        </a:spcBef>
                        <a:spcAft>
                          <a:spcPts val="800"/>
                        </a:spcAft>
                        <a:buClrTx/>
                        <a:buSzTx/>
                        <a:buFontTx/>
                        <a:buNone/>
                        <a:tabLst/>
                        <a:defRPr/>
                      </a:pPr>
                      <a:r>
                        <a:rPr lang="en-US" sz="1000" dirty="0">
                          <a:effectLst/>
                          <a:latin typeface="Calibri" panose="020F0502020204030204" pitchFamily="34" charset="0"/>
                          <a:ea typeface="Calibri" panose="020F0502020204030204" pitchFamily="34" charset="0"/>
                          <a:cs typeface="Times New Roman" panose="02020603050405020304" pitchFamily="18" charset="0"/>
                        </a:rPr>
                        <a:t>Payback Period</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2065" marR="62065" marT="0" marB="0" anchor="ctr"/>
                </a:tc>
                <a:tc>
                  <a:txBody>
                    <a:bodyPr/>
                    <a:lstStyle/>
                    <a:p>
                      <a:pPr algn="ctr" fontAlgn="ctr"/>
                      <a:r>
                        <a:rPr lang="en-IN" sz="900" b="0" i="0" u="none" strike="noStrike" kern="1200" dirty="0">
                          <a:solidFill>
                            <a:srgbClr val="000000"/>
                          </a:solidFill>
                          <a:effectLst/>
                          <a:latin typeface="Arial" panose="020B0604020202020204" pitchFamily="34" charset="0"/>
                          <a:ea typeface="+mn-ea"/>
                          <a:cs typeface="+mn-cs"/>
                        </a:rPr>
                        <a:t>1.77</a:t>
                      </a:r>
                    </a:p>
                  </a:txBody>
                  <a:tcPr marL="9525" marR="9525" marT="9525" marB="0" anchor="ctr"/>
                </a:tc>
                <a:tc>
                  <a:txBody>
                    <a:bodyPr/>
                    <a:lstStyle/>
                    <a:p>
                      <a:pPr algn="ctr" fontAlgn="ctr"/>
                      <a:r>
                        <a:rPr lang="en-IN" sz="900" b="0" i="0" u="none" strike="noStrike" kern="1200" dirty="0">
                          <a:solidFill>
                            <a:srgbClr val="000000"/>
                          </a:solidFill>
                          <a:effectLst/>
                          <a:latin typeface="Arial" panose="020B0604020202020204" pitchFamily="34" charset="0"/>
                          <a:ea typeface="+mn-ea"/>
                          <a:cs typeface="+mn-cs"/>
                        </a:rPr>
                        <a:t>2.35</a:t>
                      </a:r>
                    </a:p>
                  </a:txBody>
                  <a:tcPr marL="9525" marR="9525" marT="9525" marB="0" anchor="ctr"/>
                </a:tc>
                <a:tc>
                  <a:txBody>
                    <a:bodyPr/>
                    <a:lstStyle/>
                    <a:p>
                      <a:pPr algn="ctr" fontAlgn="ctr"/>
                      <a:r>
                        <a:rPr lang="en-IN" sz="900" b="0" i="0" u="none" strike="noStrike" kern="1200">
                          <a:solidFill>
                            <a:srgbClr val="000000"/>
                          </a:solidFill>
                          <a:effectLst/>
                          <a:latin typeface="Arial" panose="020B0604020202020204" pitchFamily="34" charset="0"/>
                          <a:ea typeface="+mn-ea"/>
                          <a:cs typeface="+mn-cs"/>
                        </a:rPr>
                        <a:t>2.02</a:t>
                      </a:r>
                    </a:p>
                  </a:txBody>
                  <a:tcPr marL="9525" marR="9525" marT="9525" marB="0" anchor="ctr"/>
                </a:tc>
                <a:tc>
                  <a:txBody>
                    <a:bodyPr/>
                    <a:lstStyle/>
                    <a:p>
                      <a:pPr algn="ctr" fontAlgn="ctr"/>
                      <a:r>
                        <a:rPr lang="en-IN" sz="900" b="0" i="0" u="none" strike="noStrike" kern="1200" dirty="0">
                          <a:solidFill>
                            <a:srgbClr val="000000"/>
                          </a:solidFill>
                          <a:effectLst/>
                          <a:latin typeface="Arial" panose="020B0604020202020204" pitchFamily="34" charset="0"/>
                          <a:ea typeface="+mn-ea"/>
                          <a:cs typeface="+mn-cs"/>
                        </a:rPr>
                        <a:t>1.58</a:t>
                      </a:r>
                    </a:p>
                  </a:txBody>
                  <a:tcPr marL="9525" marR="9525" marT="9525" marB="0" anchor="ctr"/>
                </a:tc>
                <a:tc>
                  <a:txBody>
                    <a:bodyPr/>
                    <a:lstStyle/>
                    <a:p>
                      <a:pPr algn="ctr" fontAlgn="ctr"/>
                      <a:r>
                        <a:rPr lang="en-IN" sz="900" b="0" i="0" u="none" strike="noStrike" kern="1200" dirty="0">
                          <a:solidFill>
                            <a:srgbClr val="000000"/>
                          </a:solidFill>
                          <a:effectLst/>
                          <a:latin typeface="Arial" panose="020B0604020202020204" pitchFamily="34" charset="0"/>
                          <a:ea typeface="+mn-ea"/>
                          <a:cs typeface="+mn-cs"/>
                        </a:rPr>
                        <a:t>1.43</a:t>
                      </a:r>
                    </a:p>
                  </a:txBody>
                  <a:tcPr marL="9525" marR="9525" marT="9525" marB="0" anchor="ctr"/>
                </a:tc>
                <a:extLst>
                  <a:ext uri="{0D108BD9-81ED-4DB2-BD59-A6C34878D82A}">
                    <a16:rowId xmlns:a16="http://schemas.microsoft.com/office/drawing/2014/main" val="825883565"/>
                  </a:ext>
                </a:extLst>
              </a:tr>
              <a:tr h="221552">
                <a:tc>
                  <a:txBody>
                    <a:bodyPr/>
                    <a:lstStyle/>
                    <a:p>
                      <a:pPr algn="ctr">
                        <a:lnSpc>
                          <a:spcPct val="107000"/>
                        </a:lnSpc>
                        <a:spcAft>
                          <a:spcPts val="800"/>
                        </a:spcAft>
                      </a:pPr>
                      <a:r>
                        <a:rPr lang="en-IN" sz="1100" dirty="0">
                          <a:effectLst/>
                        </a:rPr>
                        <a:t> </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2065" marR="62065" marT="0" marB="0" anchor="ctr"/>
                </a:tc>
                <a:tc gridSpan="5">
                  <a:txBody>
                    <a:bodyPr/>
                    <a:lstStyle/>
                    <a:p>
                      <a:pPr algn="ctr">
                        <a:lnSpc>
                          <a:spcPct val="107000"/>
                        </a:lnSpc>
                        <a:spcAft>
                          <a:spcPts val="800"/>
                        </a:spcAft>
                      </a:pPr>
                      <a:r>
                        <a:rPr lang="en-IN" sz="1000" b="0" i="0" u="none" strike="noStrike" kern="1200" dirty="0">
                          <a:solidFill>
                            <a:srgbClr val="000000"/>
                          </a:solidFill>
                          <a:effectLst/>
                          <a:latin typeface="Arial" panose="020B0604020202020204" pitchFamily="34" charset="0"/>
                          <a:ea typeface="+mn-ea"/>
                          <a:cs typeface="+mn-cs"/>
                        </a:rPr>
                        <a:t>RAW MATERIALS COST</a:t>
                      </a:r>
                    </a:p>
                  </a:txBody>
                  <a:tcPr marL="62065" marR="62065" marT="0" marB="0" anchor="ct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854755653"/>
                  </a:ext>
                </a:extLst>
              </a:tr>
              <a:tr h="221552">
                <a:tc>
                  <a:txBody>
                    <a:bodyPr/>
                    <a:lstStyle/>
                    <a:p>
                      <a:pPr algn="ctr">
                        <a:lnSpc>
                          <a:spcPct val="107000"/>
                        </a:lnSpc>
                        <a:spcAft>
                          <a:spcPts val="800"/>
                        </a:spcAft>
                      </a:pPr>
                      <a:r>
                        <a:rPr lang="en-IN" sz="1100" dirty="0">
                          <a:effectLst/>
                        </a:rPr>
                        <a:t>IRR%</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2065" marR="62065" marT="0" marB="0" anchor="ctr"/>
                </a:tc>
                <a:tc>
                  <a:txBody>
                    <a:bodyPr/>
                    <a:lstStyle/>
                    <a:p>
                      <a:pPr marL="0" algn="ctr" defTabSz="914400" rtl="0" eaLnBrk="1" fontAlgn="ctr" latinLnBrk="0" hangingPunct="1"/>
                      <a:r>
                        <a:rPr lang="en-IN" sz="900" b="0" i="0" u="none" strike="noStrike" kern="1200" dirty="0">
                          <a:solidFill>
                            <a:srgbClr val="000000"/>
                          </a:solidFill>
                          <a:effectLst/>
                          <a:latin typeface="Arial" panose="020B0604020202020204" pitchFamily="34" charset="0"/>
                          <a:ea typeface="+mn-ea"/>
                          <a:cs typeface="+mn-cs"/>
                        </a:rPr>
                        <a:t>73.00%</a:t>
                      </a:r>
                    </a:p>
                  </a:txBody>
                  <a:tcPr marL="9525" marR="9525" marT="9525" marB="0" anchor="ctr"/>
                </a:tc>
                <a:tc>
                  <a:txBody>
                    <a:bodyPr/>
                    <a:lstStyle/>
                    <a:p>
                      <a:pPr marL="0" algn="ctr" defTabSz="914400" rtl="0" eaLnBrk="1" fontAlgn="ctr" latinLnBrk="0" hangingPunct="1"/>
                      <a:r>
                        <a:rPr lang="en-IN" sz="900" b="0" i="0" u="none" strike="noStrike" kern="1200">
                          <a:solidFill>
                            <a:srgbClr val="000000"/>
                          </a:solidFill>
                          <a:effectLst/>
                          <a:latin typeface="Arial" panose="020B0604020202020204" pitchFamily="34" charset="0"/>
                          <a:ea typeface="+mn-ea"/>
                          <a:cs typeface="+mn-cs"/>
                        </a:rPr>
                        <a:t>83.21%</a:t>
                      </a:r>
                    </a:p>
                  </a:txBody>
                  <a:tcPr marL="9525" marR="9525" marT="9525" marB="0" anchor="ctr"/>
                </a:tc>
                <a:tc>
                  <a:txBody>
                    <a:bodyPr/>
                    <a:lstStyle/>
                    <a:p>
                      <a:pPr marL="0" algn="ctr" defTabSz="914400" rtl="0" eaLnBrk="1" fontAlgn="ctr" latinLnBrk="0" hangingPunct="1"/>
                      <a:r>
                        <a:rPr lang="en-IN" sz="900" b="0" i="0" u="none" strike="noStrike" kern="1200">
                          <a:solidFill>
                            <a:srgbClr val="000000"/>
                          </a:solidFill>
                          <a:effectLst/>
                          <a:latin typeface="Arial" panose="020B0604020202020204" pitchFamily="34" charset="0"/>
                          <a:ea typeface="+mn-ea"/>
                          <a:cs typeface="+mn-cs"/>
                        </a:rPr>
                        <a:t>78.14%</a:t>
                      </a:r>
                    </a:p>
                  </a:txBody>
                  <a:tcPr marL="9525" marR="9525" marT="9525" marB="0" anchor="ctr"/>
                </a:tc>
                <a:tc>
                  <a:txBody>
                    <a:bodyPr/>
                    <a:lstStyle/>
                    <a:p>
                      <a:pPr marL="0" algn="ctr" defTabSz="914400" rtl="0" eaLnBrk="1" fontAlgn="ctr" latinLnBrk="0" hangingPunct="1"/>
                      <a:r>
                        <a:rPr lang="en-IN" sz="900" b="0" i="0" u="none" strike="noStrike" kern="1200">
                          <a:solidFill>
                            <a:srgbClr val="000000"/>
                          </a:solidFill>
                          <a:effectLst/>
                          <a:latin typeface="Arial" panose="020B0604020202020204" pitchFamily="34" charset="0"/>
                          <a:ea typeface="+mn-ea"/>
                          <a:cs typeface="+mn-cs"/>
                        </a:rPr>
                        <a:t>67.78%</a:t>
                      </a:r>
                    </a:p>
                  </a:txBody>
                  <a:tcPr marL="9525" marR="9525" marT="9525" marB="0" anchor="ctr"/>
                </a:tc>
                <a:tc>
                  <a:txBody>
                    <a:bodyPr/>
                    <a:lstStyle/>
                    <a:p>
                      <a:pPr marL="0" algn="ctr" defTabSz="914400" rtl="0" eaLnBrk="1" fontAlgn="ctr" latinLnBrk="0" hangingPunct="1"/>
                      <a:r>
                        <a:rPr lang="en-IN" sz="900" b="0" i="0" u="none" strike="noStrike" kern="1200">
                          <a:solidFill>
                            <a:srgbClr val="000000"/>
                          </a:solidFill>
                          <a:effectLst/>
                          <a:latin typeface="Arial" panose="020B0604020202020204" pitchFamily="34" charset="0"/>
                          <a:ea typeface="+mn-ea"/>
                          <a:cs typeface="+mn-cs"/>
                        </a:rPr>
                        <a:t>62.45%</a:t>
                      </a:r>
                    </a:p>
                  </a:txBody>
                  <a:tcPr marL="9525" marR="9525" marT="9525" marB="0" anchor="ctr"/>
                </a:tc>
                <a:extLst>
                  <a:ext uri="{0D108BD9-81ED-4DB2-BD59-A6C34878D82A}">
                    <a16:rowId xmlns:a16="http://schemas.microsoft.com/office/drawing/2014/main" val="3821271479"/>
                  </a:ext>
                </a:extLst>
              </a:tr>
              <a:tr h="221552">
                <a:tc>
                  <a:txBody>
                    <a:bodyPr/>
                    <a:lstStyle/>
                    <a:p>
                      <a:pPr algn="ctr">
                        <a:lnSpc>
                          <a:spcPct val="107000"/>
                        </a:lnSpc>
                        <a:spcAft>
                          <a:spcPts val="800"/>
                        </a:spcAft>
                      </a:pPr>
                      <a:r>
                        <a:rPr lang="en-IN" sz="1100" dirty="0">
                          <a:effectLst/>
                        </a:rPr>
                        <a:t>NPV</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2065" marR="62065" marT="0" marB="0" anchor="ctr"/>
                </a:tc>
                <a:tc>
                  <a:txBody>
                    <a:bodyPr/>
                    <a:lstStyle/>
                    <a:p>
                      <a:pPr marL="0" algn="ctr" defTabSz="914400" rtl="0" eaLnBrk="1" fontAlgn="ctr" latinLnBrk="0" hangingPunct="1"/>
                      <a:r>
                        <a:rPr lang="en-IN" sz="900" b="0" i="0" u="none" strike="noStrike" kern="1200" dirty="0">
                          <a:solidFill>
                            <a:srgbClr val="000000"/>
                          </a:solidFill>
                          <a:effectLst/>
                          <a:latin typeface="Arial" panose="020B0604020202020204" pitchFamily="34" charset="0"/>
                          <a:ea typeface="+mn-ea"/>
                          <a:cs typeface="+mn-cs"/>
                        </a:rPr>
                        <a:t>219.36</a:t>
                      </a:r>
                    </a:p>
                  </a:txBody>
                  <a:tcPr marL="9525" marR="9525" marT="9525" marB="0" anchor="ctr"/>
                </a:tc>
                <a:tc>
                  <a:txBody>
                    <a:bodyPr/>
                    <a:lstStyle/>
                    <a:p>
                      <a:pPr marL="0" algn="ctr" defTabSz="914400" rtl="0" eaLnBrk="1" fontAlgn="ctr" latinLnBrk="0" hangingPunct="1"/>
                      <a:r>
                        <a:rPr lang="en-IN" sz="900" b="0" i="0" u="none" strike="noStrike" kern="1200" dirty="0">
                          <a:solidFill>
                            <a:srgbClr val="000000"/>
                          </a:solidFill>
                          <a:effectLst/>
                          <a:latin typeface="Arial" panose="020B0604020202020204" pitchFamily="34" charset="0"/>
                          <a:ea typeface="+mn-ea"/>
                          <a:cs typeface="+mn-cs"/>
                        </a:rPr>
                        <a:t>265.46</a:t>
                      </a:r>
                    </a:p>
                  </a:txBody>
                  <a:tcPr marL="9525" marR="9525" marT="9525" marB="0" anchor="ctr"/>
                </a:tc>
                <a:tc>
                  <a:txBody>
                    <a:bodyPr/>
                    <a:lstStyle/>
                    <a:p>
                      <a:pPr marL="0" algn="ctr" defTabSz="914400" rtl="0" eaLnBrk="1" fontAlgn="ctr" latinLnBrk="0" hangingPunct="1"/>
                      <a:r>
                        <a:rPr lang="en-IN" sz="900" b="0" i="0" u="none" strike="noStrike" kern="1200" dirty="0">
                          <a:solidFill>
                            <a:srgbClr val="000000"/>
                          </a:solidFill>
                          <a:effectLst/>
                          <a:latin typeface="Arial" panose="020B0604020202020204" pitchFamily="34" charset="0"/>
                          <a:ea typeface="+mn-ea"/>
                          <a:cs typeface="+mn-cs"/>
                        </a:rPr>
                        <a:t>242.41</a:t>
                      </a:r>
                    </a:p>
                  </a:txBody>
                  <a:tcPr marL="9525" marR="9525" marT="9525" marB="0" anchor="ctr"/>
                </a:tc>
                <a:tc>
                  <a:txBody>
                    <a:bodyPr/>
                    <a:lstStyle/>
                    <a:p>
                      <a:pPr marL="0" algn="ctr" defTabSz="914400" rtl="0" eaLnBrk="1" fontAlgn="ctr" latinLnBrk="0" hangingPunct="1"/>
                      <a:r>
                        <a:rPr lang="en-IN" sz="900" b="0" i="0" u="none" strike="noStrike" kern="1200" dirty="0">
                          <a:solidFill>
                            <a:srgbClr val="000000"/>
                          </a:solidFill>
                          <a:effectLst/>
                          <a:latin typeface="Arial" panose="020B0604020202020204" pitchFamily="34" charset="0"/>
                          <a:ea typeface="+mn-ea"/>
                          <a:cs typeface="+mn-cs"/>
                        </a:rPr>
                        <a:t>196.31</a:t>
                      </a:r>
                    </a:p>
                  </a:txBody>
                  <a:tcPr marL="9525" marR="9525" marT="9525" marB="0" anchor="ctr"/>
                </a:tc>
                <a:tc>
                  <a:txBody>
                    <a:bodyPr/>
                    <a:lstStyle/>
                    <a:p>
                      <a:pPr marL="0" algn="ctr" defTabSz="914400" rtl="0" eaLnBrk="1" fontAlgn="ctr" latinLnBrk="0" hangingPunct="1"/>
                      <a:r>
                        <a:rPr lang="en-IN" sz="900" b="0" i="0" u="none" strike="noStrike" kern="1200" dirty="0">
                          <a:solidFill>
                            <a:srgbClr val="000000"/>
                          </a:solidFill>
                          <a:effectLst/>
                          <a:latin typeface="Arial" panose="020B0604020202020204" pitchFamily="34" charset="0"/>
                          <a:ea typeface="+mn-ea"/>
                          <a:cs typeface="+mn-cs"/>
                        </a:rPr>
                        <a:t>173.26</a:t>
                      </a:r>
                    </a:p>
                  </a:txBody>
                  <a:tcPr marL="9525" marR="9525" marT="9525" marB="0" anchor="ctr"/>
                </a:tc>
                <a:extLst>
                  <a:ext uri="{0D108BD9-81ED-4DB2-BD59-A6C34878D82A}">
                    <a16:rowId xmlns:a16="http://schemas.microsoft.com/office/drawing/2014/main" val="1906173031"/>
                  </a:ext>
                </a:extLst>
              </a:tr>
              <a:tr h="221552">
                <a:tc>
                  <a:txBody>
                    <a:bodyPr/>
                    <a:lstStyle/>
                    <a:p>
                      <a:pPr marL="0" marR="0" lvl="0" indent="0" algn="ctr" defTabSz="914400" rtl="0" eaLnBrk="1" fontAlgn="auto" latinLnBrk="0" hangingPunct="1">
                        <a:lnSpc>
                          <a:spcPct val="107000"/>
                        </a:lnSpc>
                        <a:spcBef>
                          <a:spcPts val="0"/>
                        </a:spcBef>
                        <a:spcAft>
                          <a:spcPts val="800"/>
                        </a:spcAft>
                        <a:buClrTx/>
                        <a:buSzTx/>
                        <a:buFontTx/>
                        <a:buNone/>
                        <a:tabLst/>
                        <a:defRPr/>
                      </a:pPr>
                      <a:r>
                        <a:rPr lang="en-US" sz="1000" dirty="0">
                          <a:effectLst/>
                          <a:latin typeface="Calibri" panose="020F0502020204030204" pitchFamily="34" charset="0"/>
                          <a:ea typeface="Calibri" panose="020F0502020204030204" pitchFamily="34" charset="0"/>
                          <a:cs typeface="Times New Roman" panose="02020603050405020304" pitchFamily="18" charset="0"/>
                        </a:rPr>
                        <a:t>Payback Period</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2065" marR="62065" marT="0" marB="0" anchor="ctr"/>
                </a:tc>
                <a:tc>
                  <a:txBody>
                    <a:bodyPr/>
                    <a:lstStyle/>
                    <a:p>
                      <a:pPr marL="0" algn="ctr" defTabSz="914400" rtl="0" eaLnBrk="1" fontAlgn="ctr" latinLnBrk="0" hangingPunct="1"/>
                      <a:r>
                        <a:rPr lang="en-IN" sz="900" b="0" i="0" u="none" strike="noStrike" kern="1200">
                          <a:solidFill>
                            <a:srgbClr val="000000"/>
                          </a:solidFill>
                          <a:effectLst/>
                          <a:latin typeface="Arial" panose="020B0604020202020204" pitchFamily="34" charset="0"/>
                          <a:ea typeface="+mn-ea"/>
                          <a:cs typeface="+mn-cs"/>
                        </a:rPr>
                        <a:t>1.77</a:t>
                      </a:r>
                    </a:p>
                  </a:txBody>
                  <a:tcPr marL="9525" marR="9525" marT="9525" marB="0" anchor="ctr"/>
                </a:tc>
                <a:tc>
                  <a:txBody>
                    <a:bodyPr/>
                    <a:lstStyle/>
                    <a:p>
                      <a:pPr marL="0" algn="ctr" defTabSz="914400" rtl="0" eaLnBrk="1" fontAlgn="ctr" latinLnBrk="0" hangingPunct="1"/>
                      <a:r>
                        <a:rPr lang="en-IN" sz="900" b="0" i="0" u="none" strike="noStrike" kern="1200" dirty="0">
                          <a:solidFill>
                            <a:srgbClr val="000000"/>
                          </a:solidFill>
                          <a:effectLst/>
                          <a:latin typeface="Arial" panose="020B0604020202020204" pitchFamily="34" charset="0"/>
                          <a:ea typeface="+mn-ea"/>
                          <a:cs typeface="+mn-cs"/>
                        </a:rPr>
                        <a:t>1.55</a:t>
                      </a:r>
                    </a:p>
                  </a:txBody>
                  <a:tcPr marL="9525" marR="9525" marT="9525" marB="0" anchor="ctr"/>
                </a:tc>
                <a:tc>
                  <a:txBody>
                    <a:bodyPr/>
                    <a:lstStyle/>
                    <a:p>
                      <a:pPr marL="0" algn="ctr" defTabSz="914400" rtl="0" eaLnBrk="1" fontAlgn="ctr" latinLnBrk="0" hangingPunct="1"/>
                      <a:r>
                        <a:rPr lang="en-IN" sz="900" b="0" i="0" u="none" strike="noStrike" kern="1200" dirty="0">
                          <a:solidFill>
                            <a:srgbClr val="000000"/>
                          </a:solidFill>
                          <a:effectLst/>
                          <a:latin typeface="Arial" panose="020B0604020202020204" pitchFamily="34" charset="0"/>
                          <a:ea typeface="+mn-ea"/>
                          <a:cs typeface="+mn-cs"/>
                        </a:rPr>
                        <a:t>1.65</a:t>
                      </a:r>
                    </a:p>
                  </a:txBody>
                  <a:tcPr marL="9525" marR="9525" marT="9525" marB="0" anchor="ctr"/>
                </a:tc>
                <a:tc>
                  <a:txBody>
                    <a:bodyPr/>
                    <a:lstStyle/>
                    <a:p>
                      <a:pPr marL="0" algn="ctr" defTabSz="914400" rtl="0" eaLnBrk="1" fontAlgn="ctr" latinLnBrk="0" hangingPunct="1"/>
                      <a:r>
                        <a:rPr lang="en-IN" sz="900" b="0" i="0" u="none" strike="noStrike" kern="1200">
                          <a:solidFill>
                            <a:srgbClr val="000000"/>
                          </a:solidFill>
                          <a:effectLst/>
                          <a:latin typeface="Arial" panose="020B0604020202020204" pitchFamily="34" charset="0"/>
                          <a:ea typeface="+mn-ea"/>
                          <a:cs typeface="+mn-cs"/>
                        </a:rPr>
                        <a:t>1.91</a:t>
                      </a:r>
                    </a:p>
                  </a:txBody>
                  <a:tcPr marL="9525" marR="9525" marT="9525" marB="0" anchor="ctr"/>
                </a:tc>
                <a:tc>
                  <a:txBody>
                    <a:bodyPr/>
                    <a:lstStyle/>
                    <a:p>
                      <a:pPr marL="0" algn="ctr" defTabSz="914400" rtl="0" eaLnBrk="1" fontAlgn="ctr" latinLnBrk="0" hangingPunct="1"/>
                      <a:r>
                        <a:rPr lang="en-IN" sz="900" b="0" i="0" u="none" strike="noStrike" kern="1200" dirty="0">
                          <a:solidFill>
                            <a:srgbClr val="000000"/>
                          </a:solidFill>
                          <a:effectLst/>
                          <a:latin typeface="Arial" panose="020B0604020202020204" pitchFamily="34" charset="0"/>
                          <a:ea typeface="+mn-ea"/>
                          <a:cs typeface="+mn-cs"/>
                        </a:rPr>
                        <a:t> 2.07 </a:t>
                      </a:r>
                    </a:p>
                  </a:txBody>
                  <a:tcPr marL="9525" marR="9525" marT="9525" marB="0" anchor="ctr"/>
                </a:tc>
                <a:extLst>
                  <a:ext uri="{0D108BD9-81ED-4DB2-BD59-A6C34878D82A}">
                    <a16:rowId xmlns:a16="http://schemas.microsoft.com/office/drawing/2014/main" val="2598577056"/>
                  </a:ext>
                </a:extLst>
              </a:tr>
            </a:tbl>
          </a:graphicData>
        </a:graphic>
      </p:graphicFrame>
      <p:sp>
        <p:nvSpPr>
          <p:cNvPr id="11" name="Title 1">
            <a:extLst>
              <a:ext uri="{FF2B5EF4-FFF2-40B4-BE49-F238E27FC236}">
                <a16:creationId xmlns:a16="http://schemas.microsoft.com/office/drawing/2014/main" id="{0E8070E4-3004-4FC3-BAE7-6898C29EA833}"/>
              </a:ext>
            </a:extLst>
          </p:cNvPr>
          <p:cNvSpPr txBox="1">
            <a:spLocks/>
          </p:cNvSpPr>
          <p:nvPr/>
        </p:nvSpPr>
        <p:spPr>
          <a:xfrm>
            <a:off x="415363" y="1388948"/>
            <a:ext cx="7995222" cy="178775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1000" b="1" dirty="0">
              <a:solidFill>
                <a:prstClr val="black"/>
              </a:solidFill>
              <a:latin typeface="Verdana" panose="020B0604030504040204" pitchFamily="34" charset="0"/>
              <a:ea typeface="Verdana" panose="020B0604030504040204" pitchFamily="34" charset="0"/>
              <a:cs typeface="+mn-cs"/>
            </a:endParaRPr>
          </a:p>
          <a:p>
            <a:pPr marL="171450" indent="-171450" algn="just">
              <a:lnSpc>
                <a:spcPct val="120000"/>
              </a:lnSpc>
              <a:spcBef>
                <a:spcPts val="300"/>
              </a:spcBef>
              <a:spcAft>
                <a:spcPts val="300"/>
              </a:spcAft>
              <a:buFont typeface="Arial" panose="020B0604020202020204" pitchFamily="34" charset="0"/>
              <a:buChar char="•"/>
            </a:pPr>
            <a:r>
              <a:rPr lang="en-US" sz="1000" b="1" dirty="0">
                <a:latin typeface="Verdana" panose="020B0604030504040204" pitchFamily="34" charset="0"/>
                <a:ea typeface="Verdana" panose="020B0604030504040204" pitchFamily="34" charset="0"/>
              </a:rPr>
              <a:t>The specialty epoxies business is highly competitive &amp; currently the more attractive portion of the industry, which require exclusive R&amp;D facilities &amp; manufacturing facilities (i.e., depend on process parameter).</a:t>
            </a:r>
          </a:p>
          <a:p>
            <a:pPr marL="171450" indent="-171450">
              <a:buFont typeface="Arial" panose="020B0604020202020204" pitchFamily="34" charset="0"/>
              <a:buChar char="•"/>
            </a:pPr>
            <a:endParaRPr lang="en-US" sz="1000" b="1" dirty="0">
              <a:solidFill>
                <a:prstClr val="black"/>
              </a:solidFill>
              <a:latin typeface="Verdana" panose="020B0604030504040204" pitchFamily="34" charset="0"/>
              <a:ea typeface="Verdana" panose="020B0604030504040204" pitchFamily="34" charset="0"/>
              <a:cs typeface="+mn-cs"/>
            </a:endParaRPr>
          </a:p>
          <a:p>
            <a:pPr marL="171450" indent="-171450">
              <a:buFont typeface="Arial" panose="020B0604020202020204" pitchFamily="34" charset="0"/>
              <a:buChar char="•"/>
            </a:pPr>
            <a:r>
              <a:rPr lang="en-US" sz="1000" b="1" dirty="0">
                <a:solidFill>
                  <a:prstClr val="black"/>
                </a:solidFill>
                <a:latin typeface="Verdana" panose="020B0604030504040204" pitchFamily="34" charset="0"/>
                <a:ea typeface="Verdana" panose="020B0604030504040204" pitchFamily="34" charset="0"/>
                <a:cs typeface="+mn-cs"/>
              </a:rPr>
              <a:t>Epoxy Resin market price is driven directly with raw material availability &amp; its price fluctuation. Relative sensitivity, in decreasing order is</a:t>
            </a:r>
            <a:endParaRPr lang="en-IN" sz="1000" b="1" dirty="0">
              <a:solidFill>
                <a:prstClr val="black"/>
              </a:solidFill>
              <a:latin typeface="Verdana" panose="020B0604030504040204" pitchFamily="34" charset="0"/>
              <a:ea typeface="Verdana" panose="020B0604030504040204" pitchFamily="34" charset="0"/>
              <a:cs typeface="+mn-cs"/>
            </a:endParaRPr>
          </a:p>
          <a:p>
            <a:pPr lvl="0" algn="just">
              <a:lnSpc>
                <a:spcPct val="150000"/>
              </a:lnSpc>
              <a:tabLst>
                <a:tab pos="866775" algn="l"/>
              </a:tabLst>
            </a:pPr>
            <a:r>
              <a:rPr lang="en-US" sz="1000" dirty="0">
                <a:solidFill>
                  <a:prstClr val="black"/>
                </a:solidFill>
                <a:latin typeface="Verdana" panose="020B0604030504040204" pitchFamily="34" charset="0"/>
                <a:ea typeface="Verdana" panose="020B0604030504040204" pitchFamily="34" charset="0"/>
                <a:cs typeface="+mn-cs"/>
              </a:rPr>
              <a:t>	</a:t>
            </a:r>
          </a:p>
          <a:p>
            <a:pPr marL="631825" lvl="0" indent="273050" algn="just">
              <a:lnSpc>
                <a:spcPct val="150000"/>
              </a:lnSpc>
              <a:buFont typeface="Wingdings" panose="05000000000000000000" pitchFamily="2" charset="2"/>
              <a:buChar char="Ø"/>
              <a:tabLst>
                <a:tab pos="866775" algn="l"/>
              </a:tabLst>
            </a:pPr>
            <a:r>
              <a:rPr lang="en-US" sz="1000" b="1" dirty="0">
                <a:solidFill>
                  <a:prstClr val="black"/>
                </a:solidFill>
                <a:latin typeface="Verdana" panose="020B0604030504040204" pitchFamily="34" charset="0"/>
                <a:ea typeface="Verdana" panose="020B0604030504040204" pitchFamily="34" charset="0"/>
                <a:cs typeface="+mn-cs"/>
              </a:rPr>
              <a:t>Selling Price (i.e., Revenue)</a:t>
            </a:r>
            <a:endParaRPr lang="en-IN" sz="1000" b="1" dirty="0">
              <a:solidFill>
                <a:prstClr val="black"/>
              </a:solidFill>
              <a:latin typeface="Verdana" panose="020B0604030504040204" pitchFamily="34" charset="0"/>
              <a:ea typeface="Verdana" panose="020B0604030504040204" pitchFamily="34" charset="0"/>
              <a:cs typeface="+mn-cs"/>
            </a:endParaRPr>
          </a:p>
          <a:p>
            <a:pPr marL="631825" lvl="0" indent="273050" algn="just">
              <a:lnSpc>
                <a:spcPct val="150000"/>
              </a:lnSpc>
              <a:buFont typeface="Wingdings" panose="05000000000000000000" pitchFamily="2" charset="2"/>
              <a:buChar char="Ø"/>
              <a:tabLst>
                <a:tab pos="866775" algn="l"/>
              </a:tabLst>
            </a:pPr>
            <a:r>
              <a:rPr lang="en-US" sz="1000" b="1" dirty="0">
                <a:solidFill>
                  <a:prstClr val="black"/>
                </a:solidFill>
                <a:latin typeface="Verdana" panose="020B0604030504040204" pitchFamily="34" charset="0"/>
                <a:ea typeface="Verdana" panose="020B0604030504040204" pitchFamily="34" charset="0"/>
                <a:cs typeface="+mn-cs"/>
              </a:rPr>
              <a:t>Feedstock Prices (i.e., Raw Material Costs)</a:t>
            </a:r>
            <a:endParaRPr lang="en-IN" sz="1000" b="1" dirty="0">
              <a:solidFill>
                <a:prstClr val="black"/>
              </a:solidFill>
              <a:latin typeface="Verdana" panose="020B0604030504040204" pitchFamily="34" charset="0"/>
              <a:ea typeface="Verdana" panose="020B0604030504040204" pitchFamily="34" charset="0"/>
              <a:cs typeface="+mn-cs"/>
            </a:endParaRPr>
          </a:p>
          <a:p>
            <a:pPr marL="631825" lvl="0" indent="273050" algn="just">
              <a:lnSpc>
                <a:spcPct val="150000"/>
              </a:lnSpc>
              <a:buFont typeface="Wingdings" panose="05000000000000000000" pitchFamily="2" charset="2"/>
              <a:buChar char="Ø"/>
              <a:tabLst>
                <a:tab pos="866775" algn="l"/>
              </a:tabLst>
            </a:pPr>
            <a:r>
              <a:rPr lang="en-US" sz="1000" b="1" dirty="0">
                <a:solidFill>
                  <a:prstClr val="black"/>
                </a:solidFill>
                <a:latin typeface="Verdana" panose="020B0604030504040204" pitchFamily="34" charset="0"/>
                <a:ea typeface="Verdana" panose="020B0604030504040204" pitchFamily="34" charset="0"/>
                <a:cs typeface="+mn-cs"/>
              </a:rPr>
              <a:t>Investment (i.e., Capital Cost)</a:t>
            </a:r>
          </a:p>
          <a:p>
            <a:pPr marL="342900" lvl="0" indent="-342900" algn="just">
              <a:lnSpc>
                <a:spcPct val="150000"/>
              </a:lnSpc>
              <a:buFont typeface="+mj-lt"/>
              <a:buAutoNum type="alphaLcParenR"/>
              <a:tabLst>
                <a:tab pos="866775" algn="l"/>
              </a:tabLst>
            </a:pPr>
            <a:endParaRPr lang="en-US" sz="1000" b="1" dirty="0">
              <a:solidFill>
                <a:prstClr val="black"/>
              </a:solidFill>
              <a:latin typeface="Verdana" panose="020B0604030504040204" pitchFamily="34" charset="0"/>
              <a:ea typeface="Verdana" panose="020B0604030504040204" pitchFamily="34" charset="0"/>
              <a:cs typeface="+mn-cs"/>
            </a:endParaRPr>
          </a:p>
          <a:p>
            <a:pPr marL="342900" lvl="0" indent="-342900" algn="just">
              <a:lnSpc>
                <a:spcPct val="150000"/>
              </a:lnSpc>
              <a:buFont typeface="+mj-lt"/>
              <a:buAutoNum type="alphaLcParenR"/>
              <a:tabLst>
                <a:tab pos="866775" algn="l"/>
              </a:tabLst>
            </a:pPr>
            <a:endParaRPr lang="en-IN" sz="1000" b="1" dirty="0">
              <a:solidFill>
                <a:prstClr val="black"/>
              </a:solidFill>
              <a:latin typeface="Verdana" panose="020B0604030504040204" pitchFamily="34" charset="0"/>
              <a:ea typeface="Verdana" panose="020B0604030504040204" pitchFamily="34" charset="0"/>
              <a:cs typeface="+mn-cs"/>
            </a:endParaRPr>
          </a:p>
          <a:p>
            <a:br>
              <a:rPr lang="en-US" sz="1000" b="1" dirty="0">
                <a:solidFill>
                  <a:prstClr val="black"/>
                </a:solidFill>
                <a:latin typeface="Verdana" panose="020B0604030504040204" pitchFamily="34" charset="0"/>
                <a:ea typeface="Verdana" panose="020B0604030504040204" pitchFamily="34" charset="0"/>
                <a:cs typeface="+mn-cs"/>
              </a:rPr>
            </a:br>
            <a:br>
              <a:rPr lang="en-US" sz="1000" b="1" dirty="0">
                <a:solidFill>
                  <a:prstClr val="black"/>
                </a:solidFill>
                <a:latin typeface="Verdana" panose="020B0604030504040204" pitchFamily="34" charset="0"/>
                <a:ea typeface="Verdana" panose="020B0604030504040204" pitchFamily="34" charset="0"/>
                <a:cs typeface="+mn-cs"/>
              </a:rPr>
            </a:br>
            <a:endParaRPr lang="en-IN" sz="1000" b="1" dirty="0">
              <a:solidFill>
                <a:prstClr val="black"/>
              </a:solidFill>
              <a:latin typeface="Verdana" panose="020B0604030504040204" pitchFamily="34" charset="0"/>
              <a:ea typeface="Verdana" panose="020B0604030504040204" pitchFamily="34" charset="0"/>
              <a:cs typeface="+mn-cs"/>
            </a:endParaRPr>
          </a:p>
        </p:txBody>
      </p:sp>
    </p:spTree>
    <p:extLst>
      <p:ext uri="{BB962C8B-B14F-4D97-AF65-F5344CB8AC3E}">
        <p14:creationId xmlns:p14="http://schemas.microsoft.com/office/powerpoint/2010/main" val="33282767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 Placeholder 3">
            <a:extLst>
              <a:ext uri="{FF2B5EF4-FFF2-40B4-BE49-F238E27FC236}">
                <a16:creationId xmlns:a16="http://schemas.microsoft.com/office/drawing/2014/main" id="{411ADAA5-FB91-4DA6-B6B1-EA6DDBDD14FF}"/>
              </a:ext>
            </a:extLst>
          </p:cNvPr>
          <p:cNvSpPr txBox="1">
            <a:spLocks/>
          </p:cNvSpPr>
          <p:nvPr/>
        </p:nvSpPr>
        <p:spPr>
          <a:xfrm>
            <a:off x="174573" y="73901"/>
            <a:ext cx="7736404" cy="548927"/>
          </a:xfrm>
          <a:prstGeom prst="rect">
            <a:avLst/>
          </a:prstGeom>
        </p:spPr>
        <p:txBody>
          <a:bodyPr vert="horz" lIns="91440" tIns="45720" rIns="91440" bIns="45720" rtlCol="0" anchor="ctr">
            <a:noAutofit/>
          </a:bodyPr>
          <a:lstStyle>
            <a:defPPr>
              <a:defRPr lang="en-US"/>
            </a:defPPr>
            <a:lvl1pPr marR="0" lvl="0" indent="0" fontAlgn="auto">
              <a:lnSpc>
                <a:spcPts val="1700"/>
              </a:lnSpc>
              <a:spcBef>
                <a:spcPct val="0"/>
              </a:spcBef>
              <a:spcAft>
                <a:spcPts val="0"/>
              </a:spcAft>
              <a:buClrTx/>
              <a:buSzTx/>
              <a:buFontTx/>
              <a:buNone/>
              <a:tabLst/>
              <a:defRPr b="1">
                <a:latin typeface="Calibri "/>
                <a:ea typeface="+mj-ea"/>
                <a:cs typeface="Arial" panose="020B0604020202020204" pitchFamily="34" charset="0"/>
              </a:defRPr>
            </a:lvl1pPr>
            <a:lvl2pPr marL="685800" indent="-228600" defTabSz="914400">
              <a:lnSpc>
                <a:spcPct val="90000"/>
              </a:lnSpc>
              <a:spcBef>
                <a:spcPts val="500"/>
              </a:spcBef>
              <a:buFont typeface="Arial" panose="020B0604020202020204" pitchFamily="34" charset="0"/>
              <a:buChar char="•"/>
              <a:defRPr sz="2400"/>
            </a:lvl2pPr>
            <a:lvl3pPr marL="1143000" indent="-228600" defTabSz="914400">
              <a:lnSpc>
                <a:spcPct val="90000"/>
              </a:lnSpc>
              <a:spcBef>
                <a:spcPts val="500"/>
              </a:spcBef>
              <a:buFont typeface="Arial" panose="020B0604020202020204" pitchFamily="34" charset="0"/>
              <a:buChar char="•"/>
              <a:defRPr sz="2000"/>
            </a:lvl3pPr>
            <a:lvl4pPr marL="1600200" indent="-228600" defTabSz="914400">
              <a:lnSpc>
                <a:spcPct val="90000"/>
              </a:lnSpc>
              <a:spcBef>
                <a:spcPts val="500"/>
              </a:spcBef>
              <a:buFont typeface="Arial" panose="020B0604020202020204" pitchFamily="34" charset="0"/>
              <a:buChar char="•"/>
            </a:lvl4pPr>
            <a:lvl5pPr marL="2057400" indent="-228600" defTabSz="914400">
              <a:lnSpc>
                <a:spcPct val="90000"/>
              </a:lnSpc>
              <a:spcBef>
                <a:spcPts val="500"/>
              </a:spcBef>
              <a:buFont typeface="Arial" panose="020B0604020202020204" pitchFamily="34" charset="0"/>
              <a:buChar char="•"/>
            </a:lvl5pPr>
            <a:lvl6pPr marL="2514600" indent="-228600" defTabSz="914400">
              <a:lnSpc>
                <a:spcPct val="90000"/>
              </a:lnSpc>
              <a:spcBef>
                <a:spcPts val="500"/>
              </a:spcBef>
              <a:buFont typeface="Arial" panose="020B0604020202020204" pitchFamily="34" charset="0"/>
              <a:buChar char="•"/>
            </a:lvl6pPr>
            <a:lvl7pPr marL="2971800" indent="-228600" defTabSz="914400">
              <a:lnSpc>
                <a:spcPct val="90000"/>
              </a:lnSpc>
              <a:spcBef>
                <a:spcPts val="500"/>
              </a:spcBef>
              <a:buFont typeface="Arial" panose="020B0604020202020204" pitchFamily="34" charset="0"/>
              <a:buChar char="•"/>
            </a:lvl7pPr>
            <a:lvl8pPr marL="3429000" indent="-228600" defTabSz="914400">
              <a:lnSpc>
                <a:spcPct val="90000"/>
              </a:lnSpc>
              <a:spcBef>
                <a:spcPts val="500"/>
              </a:spcBef>
              <a:buFont typeface="Arial" panose="020B0604020202020204" pitchFamily="34" charset="0"/>
              <a:buChar char="•"/>
            </a:lvl8pPr>
            <a:lvl9pPr marL="3886200" indent="-228600" defTabSz="914400">
              <a:lnSpc>
                <a:spcPct val="90000"/>
              </a:lnSpc>
              <a:spcBef>
                <a:spcPts val="500"/>
              </a:spcBef>
              <a:buFont typeface="Arial" panose="020B0604020202020204" pitchFamily="34" charset="0"/>
              <a:buChar char="•"/>
            </a:lvl9pPr>
          </a:lstStyle>
          <a:p>
            <a:pPr algn="just"/>
            <a:r>
              <a:rPr lang="en-US" dirty="0"/>
              <a:t>Recommendations for setting up facilities for production of </a:t>
            </a:r>
            <a:r>
              <a:rPr lang="en-US" dirty="0" err="1"/>
              <a:t>epoxyResin</a:t>
            </a:r>
            <a:r>
              <a:rPr lang="en-US" dirty="0"/>
              <a:t> considering the returns of investments and economic of scale (2/2)</a:t>
            </a:r>
          </a:p>
        </p:txBody>
      </p:sp>
      <p:pic>
        <p:nvPicPr>
          <p:cNvPr id="3" name="Picture 2" descr="Background pattern&#10;&#10;Description automatically generated">
            <a:extLst>
              <a:ext uri="{FF2B5EF4-FFF2-40B4-BE49-F238E27FC236}">
                <a16:creationId xmlns:a16="http://schemas.microsoft.com/office/drawing/2014/main" id="{A60A51B9-7A28-481F-90BF-D5BD69EC90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85448"/>
            <a:ext cx="9144000" cy="6126480"/>
          </a:xfrm>
          <a:prstGeom prst="rect">
            <a:avLst/>
          </a:prstGeom>
        </p:spPr>
      </p:pic>
      <p:graphicFrame>
        <p:nvGraphicFramePr>
          <p:cNvPr id="2" name="Table 1">
            <a:extLst>
              <a:ext uri="{FF2B5EF4-FFF2-40B4-BE49-F238E27FC236}">
                <a16:creationId xmlns:a16="http://schemas.microsoft.com/office/drawing/2014/main" id="{F6C02173-AB7B-454D-81BC-C601F611ED1C}"/>
              </a:ext>
            </a:extLst>
          </p:cNvPr>
          <p:cNvGraphicFramePr>
            <a:graphicFrameLocks noGrp="1"/>
          </p:cNvGraphicFramePr>
          <p:nvPr/>
        </p:nvGraphicFramePr>
        <p:xfrm>
          <a:off x="239400" y="1139687"/>
          <a:ext cx="8665199" cy="1297493"/>
        </p:xfrm>
        <a:graphic>
          <a:graphicData uri="http://schemas.openxmlformats.org/drawingml/2006/table">
            <a:tbl>
              <a:tblPr firstRow="1" bandRow="1">
                <a:tableStyleId>{5C22544A-7EE6-4342-B048-85BDC9FD1C3A}</a:tableStyleId>
              </a:tblPr>
              <a:tblGrid>
                <a:gridCol w="1978461">
                  <a:extLst>
                    <a:ext uri="{9D8B030D-6E8A-4147-A177-3AD203B41FA5}">
                      <a16:colId xmlns:a16="http://schemas.microsoft.com/office/drawing/2014/main" val="1397288590"/>
                    </a:ext>
                  </a:extLst>
                </a:gridCol>
                <a:gridCol w="1853800">
                  <a:extLst>
                    <a:ext uri="{9D8B030D-6E8A-4147-A177-3AD203B41FA5}">
                      <a16:colId xmlns:a16="http://schemas.microsoft.com/office/drawing/2014/main" val="2972496328"/>
                    </a:ext>
                  </a:extLst>
                </a:gridCol>
                <a:gridCol w="2157395">
                  <a:extLst>
                    <a:ext uri="{9D8B030D-6E8A-4147-A177-3AD203B41FA5}">
                      <a16:colId xmlns:a16="http://schemas.microsoft.com/office/drawing/2014/main" val="3943773620"/>
                    </a:ext>
                  </a:extLst>
                </a:gridCol>
                <a:gridCol w="2675543">
                  <a:extLst>
                    <a:ext uri="{9D8B030D-6E8A-4147-A177-3AD203B41FA5}">
                      <a16:colId xmlns:a16="http://schemas.microsoft.com/office/drawing/2014/main" val="2167779951"/>
                    </a:ext>
                  </a:extLst>
                </a:gridCol>
              </a:tblGrid>
              <a:tr h="496701">
                <a:tc>
                  <a:txBody>
                    <a:bodyPr/>
                    <a:lstStyle/>
                    <a:p>
                      <a:pPr marL="0" marR="0" algn="ctr">
                        <a:lnSpc>
                          <a:spcPct val="107000"/>
                        </a:lnSpc>
                        <a:spcBef>
                          <a:spcPts val="0"/>
                        </a:spcBef>
                        <a:spcAft>
                          <a:spcPts val="0"/>
                        </a:spcAft>
                      </a:pPr>
                      <a:r>
                        <a:rPr lang="en-GB" sz="1000" dirty="0">
                          <a:effectLst/>
                          <a:latin typeface="Verdana" panose="020B0604030504040204" pitchFamily="34" charset="0"/>
                          <a:ea typeface="Verdana" panose="020B0604030504040204" pitchFamily="34" charset="0"/>
                          <a:cs typeface="Verdana" panose="020B0604030504040204" pitchFamily="34" charset="0"/>
                        </a:rPr>
                        <a:t>Name of the Product (KTPA)</a:t>
                      </a:r>
                      <a:endParaRPr lang="en-US" sz="1000" dirty="0">
                        <a:effectLst/>
                        <a:latin typeface="Verdana" panose="020B0604030504040204" pitchFamily="34" charset="0"/>
                        <a:ea typeface="Verdana" panose="020B0604030504040204" pitchFamily="34" charset="0"/>
                        <a:cs typeface="Verdana" panose="020B0604030504040204" pitchFamily="34" charset="0"/>
                      </a:endParaRPr>
                    </a:p>
                  </a:txBody>
                  <a:tcPr marL="68580" marR="68580" marT="0" marB="0" anchor="ctr"/>
                </a:tc>
                <a:tc>
                  <a:txBody>
                    <a:bodyPr/>
                    <a:lstStyle/>
                    <a:p>
                      <a:pPr marL="0" marR="0" algn="ctr">
                        <a:lnSpc>
                          <a:spcPct val="107000"/>
                        </a:lnSpc>
                        <a:spcBef>
                          <a:spcPts val="0"/>
                        </a:spcBef>
                        <a:spcAft>
                          <a:spcPts val="0"/>
                        </a:spcAft>
                      </a:pPr>
                      <a:r>
                        <a:rPr lang="en-GB" sz="1000" dirty="0">
                          <a:effectLst/>
                          <a:latin typeface="Verdana" panose="020B0604030504040204" pitchFamily="34" charset="0"/>
                          <a:ea typeface="Verdana" panose="020B0604030504040204" pitchFamily="34" charset="0"/>
                          <a:cs typeface="Verdana" panose="020B0604030504040204" pitchFamily="34" charset="0"/>
                        </a:rPr>
                        <a:t>2023</a:t>
                      </a:r>
                      <a:endParaRPr lang="en-US" sz="1000" dirty="0">
                        <a:effectLst/>
                        <a:latin typeface="Verdana" panose="020B0604030504040204" pitchFamily="34" charset="0"/>
                        <a:ea typeface="Verdana" panose="020B0604030504040204" pitchFamily="34" charset="0"/>
                        <a:cs typeface="Verdana" panose="020B0604030504040204" pitchFamily="34" charset="0"/>
                      </a:endParaRPr>
                    </a:p>
                  </a:txBody>
                  <a:tcPr marL="68580" marR="68580" marT="0" marB="0" anchor="ctr"/>
                </a:tc>
                <a:tc>
                  <a:txBody>
                    <a:bodyPr/>
                    <a:lstStyle/>
                    <a:p>
                      <a:pPr marL="0" marR="0" algn="ctr">
                        <a:lnSpc>
                          <a:spcPct val="107000"/>
                        </a:lnSpc>
                        <a:spcBef>
                          <a:spcPts val="0"/>
                        </a:spcBef>
                        <a:spcAft>
                          <a:spcPts val="0"/>
                        </a:spcAft>
                      </a:pPr>
                      <a:r>
                        <a:rPr lang="en-GB" sz="1000" dirty="0">
                          <a:effectLst/>
                          <a:latin typeface="Verdana" panose="020B0604030504040204" pitchFamily="34" charset="0"/>
                          <a:ea typeface="Verdana" panose="020B0604030504040204" pitchFamily="34" charset="0"/>
                          <a:cs typeface="Verdana" panose="020B0604030504040204" pitchFamily="34" charset="0"/>
                        </a:rPr>
                        <a:t>2027</a:t>
                      </a:r>
                      <a:endParaRPr lang="en-US" sz="1000" dirty="0">
                        <a:effectLst/>
                        <a:latin typeface="Verdana" panose="020B0604030504040204" pitchFamily="34" charset="0"/>
                        <a:ea typeface="Verdana" panose="020B0604030504040204" pitchFamily="34" charset="0"/>
                        <a:cs typeface="Verdana" panose="020B0604030504040204" pitchFamily="34" charset="0"/>
                      </a:endParaRPr>
                    </a:p>
                  </a:txBody>
                  <a:tcPr marL="68580" marR="68580" marT="0" marB="0" anchor="ctr"/>
                </a:tc>
                <a:tc>
                  <a:txBody>
                    <a:bodyPr/>
                    <a:lstStyle/>
                    <a:p>
                      <a:pPr marL="0" marR="0" algn="ctr">
                        <a:lnSpc>
                          <a:spcPct val="107000"/>
                        </a:lnSpc>
                        <a:spcBef>
                          <a:spcPts val="0"/>
                        </a:spcBef>
                        <a:spcAft>
                          <a:spcPts val="0"/>
                        </a:spcAft>
                      </a:pPr>
                      <a:r>
                        <a:rPr lang="en-GB" sz="1000" dirty="0">
                          <a:effectLst/>
                          <a:latin typeface="Verdana" panose="020B0604030504040204" pitchFamily="34" charset="0"/>
                          <a:ea typeface="Verdana" panose="020B0604030504040204" pitchFamily="34" charset="0"/>
                          <a:cs typeface="Verdana" panose="020B0604030504040204" pitchFamily="34" charset="0"/>
                        </a:rPr>
                        <a:t>Total</a:t>
                      </a:r>
                      <a:endParaRPr lang="en-US" sz="1000" dirty="0">
                        <a:effectLst/>
                        <a:latin typeface="Verdana" panose="020B0604030504040204" pitchFamily="34" charset="0"/>
                        <a:ea typeface="Verdana" panose="020B0604030504040204" pitchFamily="34" charset="0"/>
                        <a:cs typeface="Verdana" panose="020B0604030504040204" pitchFamily="34" charset="0"/>
                      </a:endParaRPr>
                    </a:p>
                  </a:txBody>
                  <a:tcPr marL="68580" marR="68580" marT="0" marB="0" anchor="ctr"/>
                </a:tc>
                <a:extLst>
                  <a:ext uri="{0D108BD9-81ED-4DB2-BD59-A6C34878D82A}">
                    <a16:rowId xmlns:a16="http://schemas.microsoft.com/office/drawing/2014/main" val="773361365"/>
                  </a:ext>
                </a:extLst>
              </a:tr>
              <a:tr h="501116">
                <a:tc>
                  <a:txBody>
                    <a:bodyPr/>
                    <a:lstStyle/>
                    <a:p>
                      <a:pPr marL="0" marR="0" algn="ctr">
                        <a:lnSpc>
                          <a:spcPct val="107000"/>
                        </a:lnSpc>
                        <a:spcBef>
                          <a:spcPts val="0"/>
                        </a:spcBef>
                        <a:spcAft>
                          <a:spcPts val="0"/>
                        </a:spcAft>
                      </a:pPr>
                      <a:r>
                        <a:rPr lang="en-GB" sz="1000" dirty="0">
                          <a:effectLst/>
                          <a:latin typeface="Verdana" panose="020B0604030504040204" pitchFamily="34" charset="0"/>
                          <a:ea typeface="Verdana" panose="020B0604030504040204" pitchFamily="34" charset="0"/>
                          <a:cs typeface="Verdana" panose="020B0604030504040204" pitchFamily="34" charset="0"/>
                        </a:rPr>
                        <a:t>Unsaturated Polyester Resin</a:t>
                      </a:r>
                      <a:endParaRPr lang="en-US" sz="1000" dirty="0">
                        <a:effectLst/>
                        <a:latin typeface="Verdana" panose="020B0604030504040204" pitchFamily="34" charset="0"/>
                        <a:ea typeface="Verdana" panose="020B0604030504040204" pitchFamily="34" charset="0"/>
                        <a:cs typeface="Verdana" panose="020B0604030504040204" pitchFamily="34" charset="0"/>
                      </a:endParaRPr>
                    </a:p>
                  </a:txBody>
                  <a:tcPr marL="68580" marR="68580" marT="0" marB="0" anchor="ctr"/>
                </a:tc>
                <a:tc>
                  <a:txBody>
                    <a:bodyPr/>
                    <a:lstStyle/>
                    <a:p>
                      <a:pPr marL="0" marR="0" algn="ctr">
                        <a:lnSpc>
                          <a:spcPct val="107000"/>
                        </a:lnSpc>
                        <a:spcBef>
                          <a:spcPts val="0"/>
                        </a:spcBef>
                        <a:spcAft>
                          <a:spcPts val="0"/>
                        </a:spcAft>
                      </a:pPr>
                      <a:r>
                        <a:rPr lang="en-GB" sz="1000" dirty="0">
                          <a:effectLst/>
                          <a:latin typeface="Verdana" panose="020B0604030504040204" pitchFamily="34" charset="0"/>
                          <a:ea typeface="Verdana" panose="020B0604030504040204" pitchFamily="34" charset="0"/>
                          <a:cs typeface="Verdana" panose="020B0604030504040204" pitchFamily="34" charset="0"/>
                        </a:rPr>
                        <a:t>42</a:t>
                      </a:r>
                      <a:endParaRPr lang="en-US" sz="1000" dirty="0">
                        <a:effectLst/>
                        <a:latin typeface="Verdana" panose="020B0604030504040204" pitchFamily="34" charset="0"/>
                        <a:ea typeface="Verdana" panose="020B0604030504040204" pitchFamily="34" charset="0"/>
                        <a:cs typeface="Verdana" panose="020B0604030504040204" pitchFamily="34" charset="0"/>
                      </a:endParaRPr>
                    </a:p>
                  </a:txBody>
                  <a:tcPr marL="68580" marR="68580" marT="0" marB="0" anchor="ctr"/>
                </a:tc>
                <a:tc>
                  <a:txBody>
                    <a:bodyPr/>
                    <a:lstStyle/>
                    <a:p>
                      <a:pPr marL="0" marR="0" algn="ctr">
                        <a:lnSpc>
                          <a:spcPct val="107000"/>
                        </a:lnSpc>
                        <a:spcBef>
                          <a:spcPts val="0"/>
                        </a:spcBef>
                        <a:spcAft>
                          <a:spcPts val="0"/>
                        </a:spcAft>
                      </a:pPr>
                      <a:r>
                        <a:rPr lang="en-GB" sz="1000" dirty="0">
                          <a:effectLst/>
                          <a:latin typeface="Verdana" panose="020B0604030504040204" pitchFamily="34" charset="0"/>
                          <a:ea typeface="Verdana" panose="020B0604030504040204" pitchFamily="34" charset="0"/>
                          <a:cs typeface="Verdana" panose="020B0604030504040204" pitchFamily="34" charset="0"/>
                        </a:rPr>
                        <a:t>42</a:t>
                      </a:r>
                      <a:endParaRPr lang="en-US" sz="1000" dirty="0">
                        <a:effectLst/>
                        <a:latin typeface="Verdana" panose="020B0604030504040204" pitchFamily="34" charset="0"/>
                        <a:ea typeface="Verdana" panose="020B0604030504040204" pitchFamily="34" charset="0"/>
                        <a:cs typeface="Verdana" panose="020B0604030504040204" pitchFamily="34" charset="0"/>
                      </a:endParaRPr>
                    </a:p>
                  </a:txBody>
                  <a:tcPr marL="68580" marR="68580" marT="0" marB="0" anchor="ctr"/>
                </a:tc>
                <a:tc>
                  <a:txBody>
                    <a:bodyPr/>
                    <a:lstStyle/>
                    <a:p>
                      <a:pPr marL="0" marR="0" algn="ctr">
                        <a:lnSpc>
                          <a:spcPct val="107000"/>
                        </a:lnSpc>
                        <a:spcBef>
                          <a:spcPts val="0"/>
                        </a:spcBef>
                        <a:spcAft>
                          <a:spcPts val="0"/>
                        </a:spcAft>
                      </a:pPr>
                      <a:r>
                        <a:rPr lang="en-GB" sz="1000" dirty="0">
                          <a:effectLst/>
                          <a:latin typeface="Verdana" panose="020B0604030504040204" pitchFamily="34" charset="0"/>
                          <a:ea typeface="Verdana" panose="020B0604030504040204" pitchFamily="34" charset="0"/>
                          <a:cs typeface="Verdana" panose="020B0604030504040204" pitchFamily="34" charset="0"/>
                        </a:rPr>
                        <a:t>50</a:t>
                      </a:r>
                      <a:endParaRPr lang="en-US" sz="1000" dirty="0">
                        <a:effectLst/>
                        <a:latin typeface="Verdana" panose="020B0604030504040204" pitchFamily="34" charset="0"/>
                        <a:ea typeface="Verdana" panose="020B0604030504040204" pitchFamily="34" charset="0"/>
                        <a:cs typeface="Verdana" panose="020B0604030504040204" pitchFamily="34" charset="0"/>
                      </a:endParaRPr>
                    </a:p>
                  </a:txBody>
                  <a:tcPr marL="68580" marR="68580" marT="0" marB="0" anchor="ctr"/>
                </a:tc>
                <a:extLst>
                  <a:ext uri="{0D108BD9-81ED-4DB2-BD59-A6C34878D82A}">
                    <a16:rowId xmlns:a16="http://schemas.microsoft.com/office/drawing/2014/main" val="3111299039"/>
                  </a:ext>
                </a:extLst>
              </a:tr>
              <a:tr h="299676">
                <a:tc>
                  <a:txBody>
                    <a:bodyPr/>
                    <a:lstStyle/>
                    <a:p>
                      <a:pPr marL="0" marR="0" algn="ctr">
                        <a:lnSpc>
                          <a:spcPct val="107000"/>
                        </a:lnSpc>
                        <a:spcBef>
                          <a:spcPts val="0"/>
                        </a:spcBef>
                        <a:spcAft>
                          <a:spcPts val="0"/>
                        </a:spcAft>
                      </a:pPr>
                      <a:endParaRPr lang="en-US" sz="1000" dirty="0">
                        <a:effectLst/>
                        <a:latin typeface="Verdana" panose="020B0604030504040204" pitchFamily="34" charset="0"/>
                        <a:ea typeface="Verdana" panose="020B0604030504040204" pitchFamily="34" charset="0"/>
                        <a:cs typeface="Verdana" panose="020B0604030504040204" pitchFamily="34" charset="0"/>
                      </a:endParaRPr>
                    </a:p>
                  </a:txBody>
                  <a:tcPr marL="68580" marR="68580" marT="0" marB="0" anchor="ctr"/>
                </a:tc>
                <a:tc>
                  <a:txBody>
                    <a:bodyPr/>
                    <a:lstStyle/>
                    <a:p>
                      <a:pPr marL="0" marR="0" algn="ctr">
                        <a:lnSpc>
                          <a:spcPct val="107000"/>
                        </a:lnSpc>
                        <a:spcBef>
                          <a:spcPts val="0"/>
                        </a:spcBef>
                        <a:spcAft>
                          <a:spcPts val="0"/>
                        </a:spcAft>
                      </a:pPr>
                      <a:endParaRPr lang="en-US" sz="1000" dirty="0">
                        <a:effectLst/>
                        <a:latin typeface="Verdana" panose="020B0604030504040204" pitchFamily="34" charset="0"/>
                        <a:ea typeface="Verdana" panose="020B0604030504040204" pitchFamily="34" charset="0"/>
                        <a:cs typeface="Verdana" panose="020B0604030504040204" pitchFamily="34" charset="0"/>
                      </a:endParaRPr>
                    </a:p>
                  </a:txBody>
                  <a:tcPr marL="68580" marR="68580" marT="0" marB="0" anchor="ctr"/>
                </a:tc>
                <a:tc>
                  <a:txBody>
                    <a:bodyPr/>
                    <a:lstStyle/>
                    <a:p>
                      <a:pPr marL="0" marR="0" algn="ctr">
                        <a:lnSpc>
                          <a:spcPct val="107000"/>
                        </a:lnSpc>
                        <a:spcBef>
                          <a:spcPts val="0"/>
                        </a:spcBef>
                        <a:spcAft>
                          <a:spcPts val="0"/>
                        </a:spcAft>
                      </a:pPr>
                      <a:endParaRPr lang="en-US" sz="1000" dirty="0">
                        <a:effectLst/>
                        <a:latin typeface="Verdana" panose="020B0604030504040204" pitchFamily="34" charset="0"/>
                        <a:ea typeface="Verdana" panose="020B0604030504040204" pitchFamily="34" charset="0"/>
                        <a:cs typeface="Verdana" panose="020B0604030504040204" pitchFamily="34" charset="0"/>
                      </a:endParaRPr>
                    </a:p>
                  </a:txBody>
                  <a:tcPr marL="68580" marR="68580" marT="0" marB="0" anchor="ctr"/>
                </a:tc>
                <a:tc>
                  <a:txBody>
                    <a:bodyPr/>
                    <a:lstStyle/>
                    <a:p>
                      <a:pPr marL="0" marR="0" algn="ctr">
                        <a:lnSpc>
                          <a:spcPct val="107000"/>
                        </a:lnSpc>
                        <a:spcBef>
                          <a:spcPts val="0"/>
                        </a:spcBef>
                        <a:spcAft>
                          <a:spcPts val="0"/>
                        </a:spcAft>
                      </a:pPr>
                      <a:endParaRPr lang="en-US" sz="1000" dirty="0">
                        <a:effectLst/>
                        <a:latin typeface="Verdana" panose="020B0604030504040204" pitchFamily="34" charset="0"/>
                        <a:ea typeface="Verdana" panose="020B0604030504040204" pitchFamily="34" charset="0"/>
                        <a:cs typeface="Verdana" panose="020B0604030504040204" pitchFamily="34" charset="0"/>
                      </a:endParaRPr>
                    </a:p>
                  </a:txBody>
                  <a:tcPr marL="68580" marR="68580" marT="0" marB="0" anchor="ctr"/>
                </a:tc>
                <a:extLst>
                  <a:ext uri="{0D108BD9-81ED-4DB2-BD59-A6C34878D82A}">
                    <a16:rowId xmlns:a16="http://schemas.microsoft.com/office/drawing/2014/main" val="2554187376"/>
                  </a:ext>
                </a:extLst>
              </a:tr>
            </a:tbl>
          </a:graphicData>
        </a:graphic>
      </p:graphicFrame>
      <p:sp>
        <p:nvSpPr>
          <p:cNvPr id="4" name="TextBox 3">
            <a:extLst>
              <a:ext uri="{FF2B5EF4-FFF2-40B4-BE49-F238E27FC236}">
                <a16:creationId xmlns:a16="http://schemas.microsoft.com/office/drawing/2014/main" id="{824DAE3B-C9CA-42AB-9F03-11541729389B}"/>
              </a:ext>
            </a:extLst>
          </p:cNvPr>
          <p:cNvSpPr txBox="1"/>
          <p:nvPr/>
        </p:nvSpPr>
        <p:spPr>
          <a:xfrm>
            <a:off x="239400" y="2841674"/>
            <a:ext cx="8454434" cy="3961405"/>
          </a:xfrm>
          <a:prstGeom prst="rect">
            <a:avLst/>
          </a:prstGeom>
          <a:noFill/>
        </p:spPr>
        <p:txBody>
          <a:bodyPr wrap="square" rtlCol="0">
            <a:spAutoFit/>
          </a:bodyPr>
          <a:lstStyle/>
          <a:p>
            <a:pPr>
              <a:lnSpc>
                <a:spcPct val="200000"/>
              </a:lnSpc>
            </a:pPr>
            <a:r>
              <a:rPr lang="en-US" sz="1600" b="1" dirty="0">
                <a:latin typeface="Verdana" panose="020B0604030504040204" pitchFamily="34" charset="0"/>
                <a:ea typeface="Verdana" panose="020B0604030504040204" pitchFamily="34" charset="0"/>
              </a:rPr>
              <a:t>Note:- </a:t>
            </a:r>
            <a:r>
              <a:rPr lang="en-US" sz="1400" dirty="0">
                <a:latin typeface="Verdana" panose="020B0604030504040204" pitchFamily="34" charset="0"/>
                <a:ea typeface="Verdana" panose="020B0604030504040204" pitchFamily="34" charset="0"/>
              </a:rPr>
              <a:t>Above tabular data breakdown is based as per proposed weightage of planned production as per analyst inferences:</a:t>
            </a:r>
          </a:p>
          <a:p>
            <a:pPr marL="285750" indent="-285750">
              <a:lnSpc>
                <a:spcPct val="200000"/>
              </a:lnSpc>
              <a:buFont typeface="Arial" panose="020B0604020202020204" pitchFamily="34" charset="0"/>
              <a:buChar char="•"/>
            </a:pPr>
            <a:r>
              <a:rPr lang="en-US" sz="1400" dirty="0">
                <a:latin typeface="Verdana" panose="020B0604030504040204" pitchFamily="34" charset="0"/>
                <a:ea typeface="Verdana" panose="020B0604030504040204" pitchFamily="34" charset="0"/>
              </a:rPr>
              <a:t>Phase-1 i.e. in 2024 will incur approximately 65% of the total CAPEX which includes Electrical Supply Installation &amp; Commissioning, Instrumentation and Process Equipment, Mechanical Structure &amp; Piping</a:t>
            </a:r>
          </a:p>
          <a:p>
            <a:pPr marL="285750" indent="-285750">
              <a:lnSpc>
                <a:spcPct val="200000"/>
              </a:lnSpc>
              <a:buFont typeface="Arial" panose="020B0604020202020204" pitchFamily="34" charset="0"/>
              <a:buChar char="•"/>
            </a:pPr>
            <a:r>
              <a:rPr lang="en-US" sz="1400" dirty="0">
                <a:latin typeface="Verdana" panose="020B0604030504040204" pitchFamily="34" charset="0"/>
                <a:ea typeface="Verdana" panose="020B0604030504040204" pitchFamily="34" charset="0"/>
              </a:rPr>
              <a:t>Phase-2 i.e. 2028 will incur remaining share of CAPEX  based on repeat scope of Phase-1 components.</a:t>
            </a:r>
          </a:p>
          <a:p>
            <a:pPr marL="285750" indent="-285750">
              <a:lnSpc>
                <a:spcPct val="200000"/>
              </a:lnSpc>
              <a:buFont typeface="Arial" panose="020B0604020202020204" pitchFamily="34" charset="0"/>
              <a:buChar char="•"/>
            </a:pPr>
            <a:r>
              <a:rPr lang="en-US" sz="1400" dirty="0">
                <a:latin typeface="Verdana" panose="020B0604030504040204" pitchFamily="34" charset="0"/>
                <a:ea typeface="Verdana" panose="020B0604030504040204" pitchFamily="34" charset="0"/>
              </a:rPr>
              <a:t>Civil work costs will be undertaken during Phase-1 initiation (95% of overall cost) and Phase-2 initiation (5% remaining share of overall cost)</a:t>
            </a:r>
            <a:endParaRPr lang="en-IN" sz="14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689103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
            <a:extLst>
              <a:ext uri="{FF2B5EF4-FFF2-40B4-BE49-F238E27FC236}">
                <a16:creationId xmlns:a16="http://schemas.microsoft.com/office/drawing/2014/main" id="{5728ACDC-8EF9-4928-8069-02BDF5263738}"/>
              </a:ext>
            </a:extLst>
          </p:cNvPr>
          <p:cNvSpPr txBox="1">
            <a:spLocks/>
          </p:cNvSpPr>
          <p:nvPr/>
        </p:nvSpPr>
        <p:spPr>
          <a:xfrm>
            <a:off x="345566" y="194111"/>
            <a:ext cx="7863840" cy="45720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1500" b="1" dirty="0">
                <a:solidFill>
                  <a:schemeClr val="tx1">
                    <a:lumMod val="85000"/>
                    <a:lumOff val="15000"/>
                  </a:schemeClr>
                </a:solidFill>
                <a:ea typeface="Verdana" panose="020B0604030504040204" pitchFamily="34" charset="0"/>
                <a:cs typeface="Verdana" panose="020B0604030504040204" pitchFamily="34" charset="0"/>
              </a:rPr>
              <a:t>Representative list of clients</a:t>
            </a:r>
          </a:p>
          <a:p>
            <a:pPr marL="173038" indent="0">
              <a:buNone/>
            </a:pPr>
            <a:endParaRPr lang="en-US" sz="1500" b="1" spc="300" dirty="0">
              <a:solidFill>
                <a:schemeClr val="bg2">
                  <a:lumMod val="25000"/>
                </a:schemeClr>
              </a:solidFill>
              <a:ea typeface="Verdana" panose="020B0604030504040204" pitchFamily="34" charset="0"/>
              <a:cs typeface="Verdana" panose="020B0604030504040204" pitchFamily="34" charset="0"/>
            </a:endParaRPr>
          </a:p>
        </p:txBody>
      </p:sp>
      <p:pic>
        <p:nvPicPr>
          <p:cNvPr id="27" name="Picture 2" descr="Related image">
            <a:extLst>
              <a:ext uri="{FF2B5EF4-FFF2-40B4-BE49-F238E27FC236}">
                <a16:creationId xmlns:a16="http://schemas.microsoft.com/office/drawing/2014/main" id="{1596B9F5-84F9-4AD1-9EBD-3175AA8A85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5460" y="1312406"/>
            <a:ext cx="1321427" cy="663326"/>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4" descr="Related image">
            <a:extLst>
              <a:ext uri="{FF2B5EF4-FFF2-40B4-BE49-F238E27FC236}">
                <a16:creationId xmlns:a16="http://schemas.microsoft.com/office/drawing/2014/main" id="{B1066777-37C9-470F-966A-169470E815E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8278" y="2395505"/>
            <a:ext cx="1455792" cy="730773"/>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6" descr="Image result for exxon mobil logo">
            <a:extLst>
              <a:ext uri="{FF2B5EF4-FFF2-40B4-BE49-F238E27FC236}">
                <a16:creationId xmlns:a16="http://schemas.microsoft.com/office/drawing/2014/main" id="{5260B686-1214-437F-80FB-9BB7FA28A8E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0699" y="3996763"/>
            <a:ext cx="1993936" cy="571865"/>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10" descr="Image result for dow logo">
            <a:extLst>
              <a:ext uri="{FF2B5EF4-FFF2-40B4-BE49-F238E27FC236}">
                <a16:creationId xmlns:a16="http://schemas.microsoft.com/office/drawing/2014/main" id="{C1EE9694-6610-4C40-AFCC-A993F07C3BB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17046" y="2517560"/>
            <a:ext cx="1842526" cy="626411"/>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12" descr="Image result for gail logo">
            <a:extLst>
              <a:ext uri="{FF2B5EF4-FFF2-40B4-BE49-F238E27FC236}">
                <a16:creationId xmlns:a16="http://schemas.microsoft.com/office/drawing/2014/main" id="{C80D6C6D-7EC0-4820-9B9E-B58DCA3A9BE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61709" y="3832648"/>
            <a:ext cx="1466417" cy="646310"/>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14" descr="Image result for sabic logo">
            <a:extLst>
              <a:ext uri="{FF2B5EF4-FFF2-40B4-BE49-F238E27FC236}">
                <a16:creationId xmlns:a16="http://schemas.microsoft.com/office/drawing/2014/main" id="{EB81FEFF-DC1B-45E2-8A32-A63565DDBCC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24493" y="1402222"/>
            <a:ext cx="1486768" cy="589767"/>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18" descr="Image result for mitsubishi chemical logo">
            <a:extLst>
              <a:ext uri="{FF2B5EF4-FFF2-40B4-BE49-F238E27FC236}">
                <a16:creationId xmlns:a16="http://schemas.microsoft.com/office/drawing/2014/main" id="{5F994C5D-B67C-48FB-A00B-6E56AA4A8DAF}"/>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120715" y="1365200"/>
            <a:ext cx="1554050" cy="419674"/>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46">
            <a:extLst>
              <a:ext uri="{FF2B5EF4-FFF2-40B4-BE49-F238E27FC236}">
                <a16:creationId xmlns:a16="http://schemas.microsoft.com/office/drawing/2014/main" id="{73D87229-2B01-4025-A6FB-E395796A56C4}"/>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296307" y="2589441"/>
            <a:ext cx="1438275" cy="342900"/>
          </a:xfrm>
          <a:prstGeom prst="rect">
            <a:avLst/>
          </a:prstGeom>
        </p:spPr>
      </p:pic>
      <p:pic>
        <p:nvPicPr>
          <p:cNvPr id="48" name="Picture 47" descr="A close up of a logo&#10;&#10;Description automatically generated">
            <a:extLst>
              <a:ext uri="{FF2B5EF4-FFF2-40B4-BE49-F238E27FC236}">
                <a16:creationId xmlns:a16="http://schemas.microsoft.com/office/drawing/2014/main" id="{E86D78A0-24DC-46D7-982F-C2780AFDEB76}"/>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999365" y="3841979"/>
            <a:ext cx="1922204" cy="589767"/>
          </a:xfrm>
          <a:prstGeom prst="rect">
            <a:avLst/>
          </a:prstGeom>
        </p:spPr>
      </p:pic>
      <p:pic>
        <p:nvPicPr>
          <p:cNvPr id="50" name="Picture 49" descr="A picture containing knife&#10;&#10;Description automatically generated">
            <a:extLst>
              <a:ext uri="{FF2B5EF4-FFF2-40B4-BE49-F238E27FC236}">
                <a16:creationId xmlns:a16="http://schemas.microsoft.com/office/drawing/2014/main" id="{36B903CC-2C5F-4804-BE14-605E1D8B6C6D}"/>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361430" y="2408894"/>
            <a:ext cx="1438275" cy="771525"/>
          </a:xfrm>
          <a:prstGeom prst="rect">
            <a:avLst/>
          </a:prstGeom>
        </p:spPr>
      </p:pic>
      <p:pic>
        <p:nvPicPr>
          <p:cNvPr id="52" name="Picture 51">
            <a:extLst>
              <a:ext uri="{FF2B5EF4-FFF2-40B4-BE49-F238E27FC236}">
                <a16:creationId xmlns:a16="http://schemas.microsoft.com/office/drawing/2014/main" id="{61502093-A24F-435F-8413-9E3250808440}"/>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75779" y="5334573"/>
            <a:ext cx="1438275" cy="342900"/>
          </a:xfrm>
          <a:prstGeom prst="rect">
            <a:avLst/>
          </a:prstGeom>
        </p:spPr>
      </p:pic>
      <p:pic>
        <p:nvPicPr>
          <p:cNvPr id="53" name="Picture 52">
            <a:extLst>
              <a:ext uri="{FF2B5EF4-FFF2-40B4-BE49-F238E27FC236}">
                <a16:creationId xmlns:a16="http://schemas.microsoft.com/office/drawing/2014/main" id="{917C8A6F-CB55-435C-A01E-3A9FFDFDA123}"/>
              </a:ext>
            </a:extLst>
          </p:cNvPr>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7526945" y="3810362"/>
            <a:ext cx="1123699" cy="621384"/>
          </a:xfrm>
          <a:prstGeom prst="rect">
            <a:avLst/>
          </a:prstGeom>
        </p:spPr>
      </p:pic>
      <p:pic>
        <p:nvPicPr>
          <p:cNvPr id="54" name="Picture 53">
            <a:extLst>
              <a:ext uri="{FF2B5EF4-FFF2-40B4-BE49-F238E27FC236}">
                <a16:creationId xmlns:a16="http://schemas.microsoft.com/office/drawing/2014/main" id="{328B1A87-09AE-42D3-988D-4E219292E01D}"/>
              </a:ext>
            </a:extLst>
          </p:cNvPr>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7361430" y="5334573"/>
            <a:ext cx="1438275" cy="264004"/>
          </a:xfrm>
          <a:prstGeom prst="rect">
            <a:avLst/>
          </a:prstGeom>
        </p:spPr>
      </p:pic>
      <p:pic>
        <p:nvPicPr>
          <p:cNvPr id="56" name="Picture 55" descr="A picture containing drawing&#10;&#10;Description automatically generated">
            <a:extLst>
              <a:ext uri="{FF2B5EF4-FFF2-40B4-BE49-F238E27FC236}">
                <a16:creationId xmlns:a16="http://schemas.microsoft.com/office/drawing/2014/main" id="{7478E19E-6EB6-4BDA-900B-0D98F0C98511}"/>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5524316" y="4930798"/>
            <a:ext cx="1038435" cy="1038435"/>
          </a:xfrm>
          <a:prstGeom prst="rect">
            <a:avLst/>
          </a:prstGeom>
        </p:spPr>
      </p:pic>
      <p:pic>
        <p:nvPicPr>
          <p:cNvPr id="21" name="Picture 20">
            <a:extLst>
              <a:ext uri="{FF2B5EF4-FFF2-40B4-BE49-F238E27FC236}">
                <a16:creationId xmlns:a16="http://schemas.microsoft.com/office/drawing/2014/main" id="{7DEAFDB9-C91F-4389-BAC1-364B78BC73F4}"/>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7361430" y="1121063"/>
            <a:ext cx="1377270" cy="918179"/>
          </a:xfrm>
          <a:prstGeom prst="rect">
            <a:avLst/>
          </a:prstGeom>
        </p:spPr>
      </p:pic>
      <p:pic>
        <p:nvPicPr>
          <p:cNvPr id="22" name="Picture 21">
            <a:extLst>
              <a:ext uri="{FF2B5EF4-FFF2-40B4-BE49-F238E27FC236}">
                <a16:creationId xmlns:a16="http://schemas.microsoft.com/office/drawing/2014/main" id="{9DAA7EA8-C410-4959-B989-38DA95F3E3ED}"/>
              </a:ext>
            </a:extLst>
          </p:cNvPr>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768449" y="4972396"/>
            <a:ext cx="1038435" cy="908630"/>
          </a:xfrm>
          <a:prstGeom prst="rect">
            <a:avLst/>
          </a:prstGeom>
        </p:spPr>
      </p:pic>
    </p:spTree>
    <p:extLst>
      <p:ext uri="{BB962C8B-B14F-4D97-AF65-F5344CB8AC3E}">
        <p14:creationId xmlns:p14="http://schemas.microsoft.com/office/powerpoint/2010/main" val="8387444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D17D888-1738-4FC9-98BB-21997AF04B06}"/>
              </a:ext>
            </a:extLst>
          </p:cNvPr>
          <p:cNvSpPr/>
          <p:nvPr/>
        </p:nvSpPr>
        <p:spPr>
          <a:xfrm>
            <a:off x="0" y="-41912"/>
            <a:ext cx="9144000" cy="6899912"/>
          </a:xfrm>
          <a:prstGeom prst="rect">
            <a:avLst/>
          </a:prstGeom>
          <a:solidFill>
            <a:schemeClr val="tx2">
              <a:lumMod val="50000"/>
            </a:schemeClr>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Title 1">
            <a:extLst>
              <a:ext uri="{FF2B5EF4-FFF2-40B4-BE49-F238E27FC236}">
                <a16:creationId xmlns:a16="http://schemas.microsoft.com/office/drawing/2014/main" id="{D0CABBDB-61C8-49EE-A51D-FDD7B2EFC3F0}"/>
              </a:ext>
            </a:extLst>
          </p:cNvPr>
          <p:cNvSpPr txBox="1">
            <a:spLocks/>
          </p:cNvSpPr>
          <p:nvPr/>
        </p:nvSpPr>
        <p:spPr>
          <a:xfrm>
            <a:off x="168570" y="443565"/>
            <a:ext cx="2623304" cy="46131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IN" sz="1600" b="1" i="0" u="none" strike="noStrike" kern="1200" cap="none" spc="0" normalizeH="0" baseline="0" noProof="0" dirty="0">
                <a:ln>
                  <a:noFill/>
                </a:ln>
                <a:solidFill>
                  <a:prstClr val="white"/>
                </a:solidFill>
                <a:effectLst/>
                <a:uLnTx/>
                <a:uFillTx/>
                <a:latin typeface="Montserrat" panose="02000505000000020004" pitchFamily="2" charset="0"/>
                <a:ea typeface="+mj-ea"/>
                <a:cs typeface="Arial" panose="020B0604020202020204" pitchFamily="34" charset="0"/>
              </a:rPr>
              <a:t>About Us &amp; Disclaimer</a:t>
            </a:r>
          </a:p>
        </p:txBody>
      </p:sp>
      <p:sp>
        <p:nvSpPr>
          <p:cNvPr id="3" name="Rectangle 2">
            <a:extLst>
              <a:ext uri="{FF2B5EF4-FFF2-40B4-BE49-F238E27FC236}">
                <a16:creationId xmlns:a16="http://schemas.microsoft.com/office/drawing/2014/main" id="{FA36F462-B6D7-4C9F-A8DF-E09878AFBB61}"/>
              </a:ext>
            </a:extLst>
          </p:cNvPr>
          <p:cNvSpPr/>
          <p:nvPr/>
        </p:nvSpPr>
        <p:spPr>
          <a:xfrm>
            <a:off x="183227" y="1450259"/>
            <a:ext cx="8337921" cy="992772"/>
          </a:xfrm>
          <a:prstGeom prst="rect">
            <a:avLst/>
          </a:prstGeom>
        </p:spPr>
        <p:txBody>
          <a:bodyPr wrap="square">
            <a:spAutoFit/>
          </a:bodyPr>
          <a:lstStyle/>
          <a:p>
            <a:pPr marL="0" marR="0" lvl="0" indent="0" algn="just" defTabSz="457200" rtl="0" eaLnBrk="1" fontAlgn="auto" latinLnBrk="0" hangingPunct="1">
              <a:lnSpc>
                <a:spcPct val="150000"/>
              </a:lnSpc>
              <a:spcBef>
                <a:spcPts val="0"/>
              </a:spcBef>
              <a:spcAft>
                <a:spcPts val="0"/>
              </a:spcAft>
              <a:buClrTx/>
              <a:buSzTx/>
              <a:buFontTx/>
              <a:buNone/>
              <a:tabLst/>
              <a:defRPr/>
            </a:pPr>
            <a:r>
              <a:rPr kumimoji="0" lang="en-IN" sz="800" b="1" i="0" u="none" strike="noStrike" kern="1200" cap="none" spc="0" normalizeH="0" baseline="0" noProof="0" dirty="0">
                <a:ln>
                  <a:noFill/>
                </a:ln>
                <a:solidFill>
                  <a:prstClr val="white"/>
                </a:solidFill>
                <a:effectLst/>
                <a:uLnTx/>
                <a:uFillTx/>
                <a:latin typeface="Open Sans" panose="020B0606030504020204" pitchFamily="34" charset="0"/>
                <a:ea typeface="Open Sans" panose="020B0606030504020204" pitchFamily="34" charset="0"/>
                <a:cs typeface="Open Sans" panose="020B0606030504020204" pitchFamily="34" charset="0"/>
              </a:rPr>
              <a:t>TechSci Research is a global market research and consulting company </a:t>
            </a:r>
            <a:r>
              <a:rPr kumimoji="0" lang="en-IN" sz="800" b="0" i="0" u="none" strike="noStrike" kern="1200" cap="none" spc="0" normalizeH="0" baseline="0" noProof="0" dirty="0">
                <a:ln>
                  <a:noFill/>
                </a:ln>
                <a:solidFill>
                  <a:prstClr val="white"/>
                </a:solidFill>
                <a:effectLst/>
                <a:uLnTx/>
                <a:uFillTx/>
                <a:latin typeface="Open Sans" panose="020B0606030504020204" pitchFamily="34" charset="0"/>
                <a:ea typeface="Open Sans" panose="020B0606030504020204" pitchFamily="34" charset="0"/>
                <a:cs typeface="Open Sans" panose="020B0606030504020204" pitchFamily="34" charset="0"/>
              </a:rPr>
              <a:t>with offices in the US, UK and India. TechSci Research provides market research reports in number of areas to organizations. The company uses innovative business models that focus on improving productivity, while ensuring creation of high-quality reports. The proprietary forecasting models use various analyses of both industry-specific and macroeconomic variables on a state-by-state basis to produce a unique ‘bottom-up’ model of a country, regional and global industry prospects. Combined with the detailed analysis of company activity and industry trends, the result is a uniquely rich evaluation of the opportunities available in the market.</a:t>
            </a:r>
          </a:p>
        </p:txBody>
      </p:sp>
      <p:grpSp>
        <p:nvGrpSpPr>
          <p:cNvPr id="10" name="Group 9">
            <a:extLst>
              <a:ext uri="{FF2B5EF4-FFF2-40B4-BE49-F238E27FC236}">
                <a16:creationId xmlns:a16="http://schemas.microsoft.com/office/drawing/2014/main" id="{51B4CC63-B9A2-4F68-85E2-8FB8AB35EDAE}"/>
              </a:ext>
            </a:extLst>
          </p:cNvPr>
          <p:cNvGrpSpPr/>
          <p:nvPr/>
        </p:nvGrpSpPr>
        <p:grpSpPr>
          <a:xfrm>
            <a:off x="2791874" y="611863"/>
            <a:ext cx="6352126" cy="123080"/>
            <a:chOff x="2710689" y="501180"/>
            <a:chExt cx="6352126" cy="123080"/>
          </a:xfrm>
          <a:effectLst>
            <a:glow rad="63500">
              <a:schemeClr val="bg1">
                <a:alpha val="40000"/>
              </a:schemeClr>
            </a:glow>
          </a:effectLst>
        </p:grpSpPr>
        <p:cxnSp>
          <p:nvCxnSpPr>
            <p:cNvPr id="7" name="Straight Connector 6">
              <a:extLst>
                <a:ext uri="{FF2B5EF4-FFF2-40B4-BE49-F238E27FC236}">
                  <a16:creationId xmlns:a16="http://schemas.microsoft.com/office/drawing/2014/main" id="{7C980990-7953-4FDF-846D-B4BAA7FF495E}"/>
                </a:ext>
              </a:extLst>
            </p:cNvPr>
            <p:cNvCxnSpPr>
              <a:cxnSpLocks/>
            </p:cNvCxnSpPr>
            <p:nvPr/>
          </p:nvCxnSpPr>
          <p:spPr>
            <a:xfrm>
              <a:off x="2772229" y="562721"/>
              <a:ext cx="629058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F8E207CB-3983-49ED-BC0A-F405C98E54F7}"/>
                </a:ext>
              </a:extLst>
            </p:cNvPr>
            <p:cNvSpPr/>
            <p:nvPr/>
          </p:nvSpPr>
          <p:spPr>
            <a:xfrm>
              <a:off x="2710689" y="501180"/>
              <a:ext cx="123080" cy="1230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12" name="Rectangle 11">
            <a:extLst>
              <a:ext uri="{FF2B5EF4-FFF2-40B4-BE49-F238E27FC236}">
                <a16:creationId xmlns:a16="http://schemas.microsoft.com/office/drawing/2014/main" id="{4EADC525-C24E-4FAF-A547-BEB756312292}"/>
              </a:ext>
            </a:extLst>
          </p:cNvPr>
          <p:cNvSpPr/>
          <p:nvPr/>
        </p:nvSpPr>
        <p:spPr>
          <a:xfrm>
            <a:off x="6346717" y="89624"/>
            <a:ext cx="2483798" cy="1288314"/>
          </a:xfrm>
          <a:prstGeom prst="rect">
            <a:avLst/>
          </a:prstGeom>
          <a:solidFill>
            <a:srgbClr val="222A35"/>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F75457A7-EF47-40D2-9918-59CBD52D2D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33143" y="314840"/>
            <a:ext cx="1998988" cy="627133"/>
          </a:xfrm>
          <a:prstGeom prst="rect">
            <a:avLst/>
          </a:prstGeom>
        </p:spPr>
      </p:pic>
      <p:sp>
        <p:nvSpPr>
          <p:cNvPr id="31" name="Rectangle 30">
            <a:extLst>
              <a:ext uri="{FF2B5EF4-FFF2-40B4-BE49-F238E27FC236}">
                <a16:creationId xmlns:a16="http://schemas.microsoft.com/office/drawing/2014/main" id="{FC478180-7E88-45FC-85A3-D59FFC4002A6}"/>
              </a:ext>
            </a:extLst>
          </p:cNvPr>
          <p:cNvSpPr/>
          <p:nvPr/>
        </p:nvSpPr>
        <p:spPr>
          <a:xfrm>
            <a:off x="168570" y="2542778"/>
            <a:ext cx="5564872" cy="266355"/>
          </a:xfrm>
          <a:prstGeom prst="rect">
            <a:avLst/>
          </a:prstGeom>
        </p:spPr>
        <p:txBody>
          <a:bodyPr wrap="square">
            <a:spAutoFit/>
          </a:bodyPr>
          <a:lstStyle/>
          <a:p>
            <a:pPr marL="0" marR="0" lvl="0" indent="0" algn="just" defTabSz="457200" rtl="0" eaLnBrk="1" fontAlgn="auto" latinLnBrk="0" hangingPunct="1">
              <a:lnSpc>
                <a:spcPts val="1500"/>
              </a:lnSpc>
              <a:spcBef>
                <a:spcPts val="0"/>
              </a:spcBef>
              <a:spcAft>
                <a:spcPts val="0"/>
              </a:spcAft>
              <a:buClrTx/>
              <a:buSzTx/>
              <a:buFontTx/>
              <a:buNone/>
              <a:tabLst/>
              <a:defRPr/>
            </a:pPr>
            <a:r>
              <a:rPr kumimoji="0" lang="en-IN" sz="900" b="1" i="0" u="none" strike="noStrike" kern="1200" cap="none" spc="0" normalizeH="0" baseline="0" noProof="0" dirty="0">
                <a:ln>
                  <a:noFill/>
                </a:ln>
                <a:solidFill>
                  <a:prstClr val="white"/>
                </a:solidFill>
                <a:effectLst/>
                <a:uLnTx/>
                <a:uFillTx/>
                <a:latin typeface="Open Sans" panose="020B0606030504020204" pitchFamily="34" charset="0"/>
                <a:ea typeface="Open Sans" panose="020B0606030504020204" pitchFamily="34" charset="0"/>
                <a:cs typeface="Open Sans" panose="020B0606030504020204" pitchFamily="34" charset="0"/>
              </a:rPr>
              <a:t>Related Reports</a:t>
            </a:r>
          </a:p>
        </p:txBody>
      </p:sp>
      <p:sp>
        <p:nvSpPr>
          <p:cNvPr id="32" name="Rectangle 31">
            <a:extLst>
              <a:ext uri="{FF2B5EF4-FFF2-40B4-BE49-F238E27FC236}">
                <a16:creationId xmlns:a16="http://schemas.microsoft.com/office/drawing/2014/main" id="{E932B788-826E-4F7B-B935-25B8D1758AA6}"/>
              </a:ext>
            </a:extLst>
          </p:cNvPr>
          <p:cNvSpPr/>
          <p:nvPr/>
        </p:nvSpPr>
        <p:spPr>
          <a:xfrm>
            <a:off x="183227" y="2830475"/>
            <a:ext cx="8442012" cy="1157240"/>
          </a:xfrm>
          <a:prstGeom prst="rect">
            <a:avLst/>
          </a:prstGeom>
        </p:spPr>
        <p:txBody>
          <a:bodyPr wrap="square">
            <a:spAutoFit/>
          </a:bodyPr>
          <a:lstStyle/>
          <a:p>
            <a:pPr marL="171450" marR="0" lvl="0" indent="-171450" algn="just" defTabSz="457200" rtl="0" eaLnBrk="1" fontAlgn="auto" latinLnBrk="0" hangingPunct="1">
              <a:lnSpc>
                <a:spcPct val="200000"/>
              </a:lnSpc>
              <a:spcBef>
                <a:spcPts val="0"/>
              </a:spcBef>
              <a:spcAft>
                <a:spcPts val="0"/>
              </a:spcAft>
              <a:buClrTx/>
              <a:buSzTx/>
              <a:buFont typeface="Arial" panose="020B0604020202020204" pitchFamily="34" charset="0"/>
              <a:buChar char="•"/>
              <a:tabLst/>
              <a:defRPr/>
            </a:pPr>
            <a:r>
              <a:rPr kumimoji="0" lang="en-US" sz="900" b="1" i="0" u="none" strike="noStrike" kern="1200" cap="none" spc="0" normalizeH="0" baseline="0" noProof="0" dirty="0">
                <a:ln>
                  <a:noFill/>
                </a:ln>
                <a:solidFill>
                  <a:prstClr val="white"/>
                </a:solidFill>
                <a:effectLst/>
                <a:uLnTx/>
                <a:uFillTx/>
                <a:latin typeface="Open Sans" panose="020B0606030504020204" pitchFamily="34" charset="0"/>
                <a:ea typeface="Open Sans" panose="020B0606030504020204" pitchFamily="34" charset="0"/>
                <a:cs typeface="Open Sans" panose="020B0606030504020204" pitchFamily="34" charset="0"/>
              </a:rPr>
              <a:t>Global HBPA Epoxy Resin Market By Physical Form (Solid and Liquid), By Application (Industrial Coating, E&amp;E Coating and Others), Competition, Forecast &amp; Opportunities, 2026</a:t>
            </a:r>
          </a:p>
          <a:p>
            <a:pPr marL="171450" marR="0" lvl="0" indent="-171450" algn="just" defTabSz="457200" rtl="0" eaLnBrk="1" fontAlgn="auto" latinLnBrk="0" hangingPunct="1">
              <a:lnSpc>
                <a:spcPct val="200000"/>
              </a:lnSpc>
              <a:spcBef>
                <a:spcPts val="0"/>
              </a:spcBef>
              <a:spcAft>
                <a:spcPts val="0"/>
              </a:spcAft>
              <a:buClrTx/>
              <a:buSzTx/>
              <a:buFont typeface="Arial" panose="020B0604020202020204" pitchFamily="34" charset="0"/>
              <a:buChar char="•"/>
              <a:tabLst/>
              <a:defRPr/>
            </a:pPr>
            <a:r>
              <a:rPr kumimoji="0" lang="en-US" sz="900" b="1" i="0" u="none" strike="noStrike" kern="1200" cap="none" spc="0" normalizeH="0" baseline="0" noProof="0" dirty="0">
                <a:ln>
                  <a:noFill/>
                </a:ln>
                <a:solidFill>
                  <a:prstClr val="white"/>
                </a:solidFill>
                <a:effectLst/>
                <a:uLnTx/>
                <a:uFillTx/>
                <a:latin typeface="Open Sans" panose="020B0606030504020204" pitchFamily="34" charset="0"/>
                <a:ea typeface="Open Sans" panose="020B0606030504020204" pitchFamily="34" charset="0"/>
                <a:cs typeface="Open Sans" panose="020B0606030504020204" pitchFamily="34" charset="0"/>
              </a:rPr>
              <a:t>Global Composites Market By Type (Glass Fiber &amp; Carbon Fiber), By Application (Civil Engineering, Aerospace &amp; Défense, &amp; Others), By Manufacturing Process (Lay Up, Injection </a:t>
            </a:r>
            <a:r>
              <a:rPr kumimoji="0" lang="en-US" sz="900" b="1" i="0" u="none" strike="noStrike" kern="1200" cap="none" spc="0" normalizeH="0" baseline="0" noProof="0" dirty="0" err="1">
                <a:ln>
                  <a:noFill/>
                </a:ln>
                <a:solidFill>
                  <a:prstClr val="white"/>
                </a:solidFill>
                <a:effectLst/>
                <a:uLnTx/>
                <a:uFillTx/>
                <a:latin typeface="Open Sans" panose="020B0606030504020204" pitchFamily="34" charset="0"/>
                <a:ea typeface="Open Sans" panose="020B0606030504020204" pitchFamily="34" charset="0"/>
                <a:cs typeface="Open Sans" panose="020B0606030504020204" pitchFamily="34" charset="0"/>
              </a:rPr>
              <a:t>Moulding</a:t>
            </a:r>
            <a:r>
              <a:rPr kumimoji="0" lang="en-US" sz="900" b="1" i="0" u="none" strike="noStrike" kern="1200" cap="none" spc="0" normalizeH="0" baseline="0" noProof="0" dirty="0">
                <a:ln>
                  <a:noFill/>
                </a:ln>
                <a:solidFill>
                  <a:prstClr val="white"/>
                </a:solidFill>
                <a:effectLst/>
                <a:uLnTx/>
                <a:uFillTx/>
                <a:latin typeface="Open Sans" panose="020B0606030504020204" pitchFamily="34" charset="0"/>
                <a:ea typeface="Open Sans" panose="020B0606030504020204" pitchFamily="34" charset="0"/>
                <a:cs typeface="Open Sans" panose="020B0606030504020204" pitchFamily="34" charset="0"/>
              </a:rPr>
              <a:t>, etc.), By Region, Competition Forecast &amp; Opportunities, 2012-2026</a:t>
            </a:r>
            <a:endParaRPr kumimoji="0" lang="en-US" sz="900" b="1" i="0" u="none" strike="noStrike" kern="1200" cap="none" spc="0" normalizeH="0" baseline="0" noProof="0" dirty="0">
              <a:ln>
                <a:noFill/>
              </a:ln>
              <a:solidFill>
                <a:srgbClr val="FF0000"/>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40" name="Rectangle 39">
            <a:extLst>
              <a:ext uri="{FF2B5EF4-FFF2-40B4-BE49-F238E27FC236}">
                <a16:creationId xmlns:a16="http://schemas.microsoft.com/office/drawing/2014/main" id="{4F0FFE88-E6FF-439E-8B63-A599260CEAE2}"/>
              </a:ext>
            </a:extLst>
          </p:cNvPr>
          <p:cNvSpPr/>
          <p:nvPr/>
        </p:nvSpPr>
        <p:spPr>
          <a:xfrm>
            <a:off x="190119" y="5707542"/>
            <a:ext cx="8442012" cy="830997"/>
          </a:xfrm>
          <a:prstGeom prst="rect">
            <a:avLst/>
          </a:prstGeom>
        </p:spPr>
        <p:txBody>
          <a:bodyPr wrap="square">
            <a:spAutoFit/>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lumMod val="85000"/>
                  </a:prstClr>
                </a:solidFill>
                <a:effectLst/>
                <a:uLnTx/>
                <a:uFillTx/>
                <a:latin typeface="Open Sans" panose="020B0606030504020204" pitchFamily="34" charset="0"/>
                <a:ea typeface="Open Sans" panose="020B0606030504020204" pitchFamily="34" charset="0"/>
                <a:cs typeface="Open Sans" panose="020B0606030504020204" pitchFamily="34" charset="0"/>
              </a:rPr>
              <a:t>The contents of this report are based on information generally available to the public from sources believed to be reliable. No representation is made that it is timely, accurate or complete. TechSci Research has taken due care and caution in compilation of data as this has been obtained from various sources including which it considers reliable and first hand. However, TechSci Research does not guarantee the accuracy, adequacy or completeness of any information and it is not responsible for any errors or omissions or for the results obtained from the use of such information and especially states that it has no financial liability whatsoever to the subscribers / users of this report. The information herein, together with all estimates and forecasts, can change without notice. All the figures provided in this document are indicative of relative market size and are strictly for client’s internal consumption. Usage of the same for purpose other than internal will require prior approval of TechSci Research.</a:t>
            </a:r>
          </a:p>
        </p:txBody>
      </p:sp>
      <p:sp>
        <p:nvSpPr>
          <p:cNvPr id="19" name="TextBox 18">
            <a:extLst>
              <a:ext uri="{FF2B5EF4-FFF2-40B4-BE49-F238E27FC236}">
                <a16:creationId xmlns:a16="http://schemas.microsoft.com/office/drawing/2014/main" id="{58A2C20E-4110-4753-860E-804B783DB9E9}"/>
              </a:ext>
            </a:extLst>
          </p:cNvPr>
          <p:cNvSpPr txBox="1"/>
          <p:nvPr/>
        </p:nvSpPr>
        <p:spPr>
          <a:xfrm>
            <a:off x="188686" y="4376454"/>
            <a:ext cx="2603188" cy="846386"/>
          </a:xfrm>
          <a:prstGeom prst="rect">
            <a:avLst/>
          </a:prstGeom>
          <a:solidFill>
            <a:schemeClr val="bg1">
              <a:lumMod val="95000"/>
            </a:schemeClr>
          </a:solid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srgbClr val="222A35"/>
                </a:solidFill>
                <a:effectLst/>
                <a:uLnTx/>
                <a:uFillTx/>
                <a:latin typeface="Open Sans" panose="020B0606030504020204" pitchFamily="34" charset="0"/>
                <a:ea typeface="Open Sans" panose="020B0606030504020204" pitchFamily="34" charset="0"/>
                <a:cs typeface="Open Sans" panose="020B0606030504020204" pitchFamily="34" charset="0"/>
              </a:rPr>
              <a:t>TechSci Research – North America</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solidFill>
                  <a:srgbClr val="222A35"/>
                </a:solidFill>
                <a:effectLst/>
                <a:uLnTx/>
                <a:uFillTx/>
                <a:latin typeface="Open Sans" panose="020B0606030504020204" pitchFamily="34" charset="0"/>
                <a:ea typeface="Open Sans" panose="020B0606030504020204" pitchFamily="34" charset="0"/>
                <a:cs typeface="Open Sans" panose="020B0606030504020204" pitchFamily="34" charset="0"/>
              </a:rPr>
              <a:t>708 Third Avenue, Manhattan,  </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solidFill>
                  <a:srgbClr val="222A35"/>
                </a:solidFill>
                <a:effectLst/>
                <a:uLnTx/>
                <a:uFillTx/>
                <a:latin typeface="Open Sans" panose="020B0606030504020204" pitchFamily="34" charset="0"/>
                <a:ea typeface="Open Sans" panose="020B0606030504020204" pitchFamily="34" charset="0"/>
                <a:cs typeface="Open Sans" panose="020B0606030504020204" pitchFamily="34" charset="0"/>
              </a:rPr>
              <a:t>New York, United States</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solidFill>
                  <a:srgbClr val="222A35"/>
                </a:solidFill>
                <a:effectLst/>
                <a:uLnTx/>
                <a:uFillTx/>
                <a:latin typeface="Open Sans" panose="020B0606030504020204" pitchFamily="34" charset="0"/>
                <a:ea typeface="Open Sans" panose="020B0606030504020204" pitchFamily="34" charset="0"/>
                <a:cs typeface="Open Sans" panose="020B0606030504020204" pitchFamily="34" charset="0"/>
              </a:rPr>
              <a:t>Tel: +1- 646- 360- 1656</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solidFill>
                  <a:srgbClr val="222A35"/>
                </a:solidFill>
                <a:effectLst/>
                <a:uLnTx/>
                <a:uFillTx/>
                <a:latin typeface="Open Sans" panose="020B0606030504020204" pitchFamily="34" charset="0"/>
                <a:ea typeface="Open Sans" panose="020B0606030504020204" pitchFamily="34" charset="0"/>
                <a:cs typeface="Open Sans" panose="020B0606030504020204" pitchFamily="34" charset="0"/>
              </a:rPr>
              <a:t>Email: sales@techsciresearch.com  www.techsciresearch.com</a:t>
            </a:r>
          </a:p>
        </p:txBody>
      </p:sp>
      <p:sp>
        <p:nvSpPr>
          <p:cNvPr id="44" name="Rectangle 43">
            <a:extLst>
              <a:ext uri="{FF2B5EF4-FFF2-40B4-BE49-F238E27FC236}">
                <a16:creationId xmlns:a16="http://schemas.microsoft.com/office/drawing/2014/main" id="{A069EC92-F45C-4527-B652-FC16964171D9}"/>
              </a:ext>
            </a:extLst>
          </p:cNvPr>
          <p:cNvSpPr/>
          <p:nvPr/>
        </p:nvSpPr>
        <p:spPr>
          <a:xfrm>
            <a:off x="204778" y="5378013"/>
            <a:ext cx="5564872" cy="266355"/>
          </a:xfrm>
          <a:prstGeom prst="rect">
            <a:avLst/>
          </a:prstGeom>
        </p:spPr>
        <p:txBody>
          <a:bodyPr wrap="square">
            <a:spAutoFit/>
          </a:bodyPr>
          <a:lstStyle/>
          <a:p>
            <a:pPr marL="0" marR="0" lvl="0" indent="0" algn="just" defTabSz="457200" rtl="0" eaLnBrk="1" fontAlgn="auto" latinLnBrk="0" hangingPunct="1">
              <a:lnSpc>
                <a:spcPts val="1500"/>
              </a:lnSpc>
              <a:spcBef>
                <a:spcPts val="0"/>
              </a:spcBef>
              <a:spcAft>
                <a:spcPts val="0"/>
              </a:spcAft>
              <a:buClrTx/>
              <a:buSzTx/>
              <a:buFontTx/>
              <a:buNone/>
              <a:tabLst/>
              <a:defRPr/>
            </a:pPr>
            <a:r>
              <a:rPr kumimoji="0" lang="en-IN" sz="900" b="1" i="0" u="none" strike="noStrike" kern="1200" cap="none" spc="0" normalizeH="0" baseline="0" noProof="0" dirty="0">
                <a:ln>
                  <a:noFill/>
                </a:ln>
                <a:solidFill>
                  <a:prstClr val="white"/>
                </a:solidFill>
                <a:effectLst/>
                <a:uLnTx/>
                <a:uFillTx/>
                <a:latin typeface="Open Sans" panose="020B0606030504020204" pitchFamily="34" charset="0"/>
                <a:ea typeface="Open Sans" panose="020B0606030504020204" pitchFamily="34" charset="0"/>
                <a:cs typeface="Open Sans" panose="020B0606030504020204" pitchFamily="34" charset="0"/>
              </a:rPr>
              <a:t>Disclaimer </a:t>
            </a:r>
          </a:p>
        </p:txBody>
      </p:sp>
      <p:sp>
        <p:nvSpPr>
          <p:cNvPr id="22" name="TextBox 21">
            <a:extLst>
              <a:ext uri="{FF2B5EF4-FFF2-40B4-BE49-F238E27FC236}">
                <a16:creationId xmlns:a16="http://schemas.microsoft.com/office/drawing/2014/main" id="{25D4E136-3B63-4D2C-BBBA-B508E79A153C}"/>
              </a:ext>
            </a:extLst>
          </p:cNvPr>
          <p:cNvSpPr txBox="1"/>
          <p:nvPr/>
        </p:nvSpPr>
        <p:spPr>
          <a:xfrm>
            <a:off x="3007410" y="4384831"/>
            <a:ext cx="2603188" cy="846386"/>
          </a:xfrm>
          <a:prstGeom prst="rect">
            <a:avLst/>
          </a:prstGeom>
          <a:solidFill>
            <a:schemeClr val="bg1">
              <a:lumMod val="95000"/>
            </a:schemeClr>
          </a:solid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srgbClr val="222A35"/>
                </a:solidFill>
                <a:effectLst/>
                <a:uLnTx/>
                <a:uFillTx/>
                <a:latin typeface="Open Sans" panose="020B0606030504020204" pitchFamily="34" charset="0"/>
                <a:ea typeface="Open Sans" panose="020B0606030504020204" pitchFamily="34" charset="0"/>
                <a:cs typeface="Open Sans" panose="020B0606030504020204" pitchFamily="34" charset="0"/>
              </a:rPr>
              <a:t>TechSci Research – Europe</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solidFill>
                  <a:srgbClr val="222A35"/>
                </a:solidFill>
                <a:effectLst/>
                <a:uLnTx/>
                <a:uFillTx/>
                <a:latin typeface="Open Sans" panose="020B0606030504020204" pitchFamily="34" charset="0"/>
                <a:ea typeface="Open Sans" panose="020B0606030504020204" pitchFamily="34" charset="0"/>
                <a:cs typeface="Open Sans" panose="020B0606030504020204" pitchFamily="34" charset="0"/>
              </a:rPr>
              <a:t>54, Old brook,  Bretton, </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solidFill>
                  <a:srgbClr val="222A35"/>
                </a:solidFill>
                <a:effectLst/>
                <a:uLnTx/>
                <a:uFillTx/>
                <a:latin typeface="Open Sans" panose="020B0606030504020204" pitchFamily="34" charset="0"/>
                <a:ea typeface="Open Sans" panose="020B0606030504020204" pitchFamily="34" charset="0"/>
                <a:cs typeface="Open Sans" panose="020B0606030504020204" pitchFamily="34" charset="0"/>
              </a:rPr>
              <a:t>Peterborough, </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solidFill>
                  <a:srgbClr val="222A35"/>
                </a:solidFill>
                <a:effectLst/>
                <a:uLnTx/>
                <a:uFillTx/>
                <a:latin typeface="Open Sans" panose="020B0606030504020204" pitchFamily="34" charset="0"/>
                <a:ea typeface="Open Sans" panose="020B0606030504020204" pitchFamily="34" charset="0"/>
                <a:cs typeface="Open Sans" panose="020B0606030504020204" pitchFamily="34" charset="0"/>
              </a:rPr>
              <a:t>United Kingdom</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solidFill>
                  <a:srgbClr val="222A35"/>
                </a:solidFill>
                <a:effectLst/>
                <a:uLnTx/>
                <a:uFillTx/>
                <a:latin typeface="Open Sans" panose="020B0606030504020204" pitchFamily="34" charset="0"/>
                <a:ea typeface="Open Sans" panose="020B0606030504020204" pitchFamily="34" charset="0"/>
                <a:cs typeface="Open Sans" panose="020B0606030504020204" pitchFamily="34" charset="0"/>
              </a:rPr>
              <a:t>Email: sales@techsciresearch.com  www.techsciresearch.com</a:t>
            </a:r>
          </a:p>
        </p:txBody>
      </p:sp>
      <p:sp>
        <p:nvSpPr>
          <p:cNvPr id="25" name="TextBox 24">
            <a:extLst>
              <a:ext uri="{FF2B5EF4-FFF2-40B4-BE49-F238E27FC236}">
                <a16:creationId xmlns:a16="http://schemas.microsoft.com/office/drawing/2014/main" id="{9E238F4D-2A7D-4BC0-875E-A46B20126945}"/>
              </a:ext>
            </a:extLst>
          </p:cNvPr>
          <p:cNvSpPr txBox="1"/>
          <p:nvPr/>
        </p:nvSpPr>
        <p:spPr>
          <a:xfrm>
            <a:off x="5810294" y="4392995"/>
            <a:ext cx="2603188" cy="846386"/>
          </a:xfrm>
          <a:prstGeom prst="rect">
            <a:avLst/>
          </a:prstGeom>
          <a:solidFill>
            <a:schemeClr val="bg1">
              <a:lumMod val="95000"/>
            </a:schemeClr>
          </a:solid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srgbClr val="222A35"/>
                </a:solidFill>
                <a:effectLst/>
                <a:uLnTx/>
                <a:uFillTx/>
                <a:latin typeface="Open Sans" panose="020B0606030504020204" pitchFamily="34" charset="0"/>
                <a:ea typeface="Open Sans" panose="020B0606030504020204" pitchFamily="34" charset="0"/>
                <a:cs typeface="Open Sans" panose="020B0606030504020204" pitchFamily="34" charset="0"/>
              </a:rPr>
              <a:t>TechSci Research – Asia-Pacific</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solidFill>
                  <a:srgbClr val="222A35"/>
                </a:solidFill>
                <a:effectLst/>
                <a:uLnTx/>
                <a:uFillTx/>
                <a:latin typeface="Open Sans" panose="020B0606030504020204" pitchFamily="34" charset="0"/>
                <a:ea typeface="Open Sans" panose="020B0606030504020204" pitchFamily="34" charset="0"/>
                <a:cs typeface="Open Sans" panose="020B0606030504020204" pitchFamily="34" charset="0"/>
              </a:rPr>
              <a:t>B – 44, Sector – 57, Noida, National Capital Region, U.P. - India</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solidFill>
                  <a:srgbClr val="222A35"/>
                </a:solidFill>
                <a:effectLst/>
                <a:uLnTx/>
                <a:uFillTx/>
                <a:latin typeface="Open Sans" panose="020B0606030504020204" pitchFamily="34" charset="0"/>
                <a:ea typeface="Open Sans" panose="020B0606030504020204" pitchFamily="34" charset="0"/>
                <a:cs typeface="Open Sans" panose="020B0606030504020204" pitchFamily="34" charset="0"/>
              </a:rPr>
              <a:t>Tel: +91-120-4523900  </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solidFill>
                  <a:srgbClr val="222A35"/>
                </a:solidFill>
                <a:effectLst/>
                <a:uLnTx/>
                <a:uFillTx/>
                <a:latin typeface="Open Sans" panose="020B0606030504020204" pitchFamily="34" charset="0"/>
                <a:ea typeface="Open Sans" panose="020B0606030504020204" pitchFamily="34" charset="0"/>
                <a:cs typeface="Open Sans" panose="020B0606030504020204" pitchFamily="34" charset="0"/>
              </a:rPr>
              <a:t>Email: sales@techsciresearch.com  www.techsciresearch.com</a:t>
            </a:r>
          </a:p>
        </p:txBody>
      </p:sp>
    </p:spTree>
    <p:extLst>
      <p:ext uri="{BB962C8B-B14F-4D97-AF65-F5344CB8AC3E}">
        <p14:creationId xmlns:p14="http://schemas.microsoft.com/office/powerpoint/2010/main" val="136027983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24477</TotalTime>
  <Words>1922</Words>
  <Application>Microsoft Office PowerPoint</Application>
  <PresentationFormat>On-screen Show (4:3)</PresentationFormat>
  <Paragraphs>260</Paragraphs>
  <Slides>9</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9</vt:i4>
      </vt:variant>
    </vt:vector>
  </HeadingPairs>
  <TitlesOfParts>
    <vt:vector size="19" baseType="lpstr">
      <vt:lpstr>Arial</vt:lpstr>
      <vt:lpstr>Calibri</vt:lpstr>
      <vt:lpstr>Calibri </vt:lpstr>
      <vt:lpstr>Calibri Light</vt:lpstr>
      <vt:lpstr>Montserrat</vt:lpstr>
      <vt:lpstr>Open Sans</vt:lpstr>
      <vt:lpstr>Symbol</vt:lpstr>
      <vt:lpstr>Verdana</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TechSci Research Proposal_Piab_Channel Partner Identification &amp; Selection for India</dc:title>
  <dc:creator>TechSci Research</dc:creator>
  <cp:lastModifiedBy>Hardik Malhotra</cp:lastModifiedBy>
  <cp:revision>2069</cp:revision>
  <dcterms:created xsi:type="dcterms:W3CDTF">2018-09-11T06:05:21Z</dcterms:created>
  <dcterms:modified xsi:type="dcterms:W3CDTF">2021-11-25T13:52:08Z</dcterms:modified>
</cp:coreProperties>
</file>