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440" r:id="rId2"/>
    <p:sldId id="4958" r:id="rId3"/>
    <p:sldId id="4960" r:id="rId4"/>
    <p:sldId id="4950" r:id="rId5"/>
    <p:sldId id="4959" r:id="rId6"/>
    <p:sldId id="4961" r:id="rId7"/>
    <p:sldId id="2551" r:id="rId8"/>
    <p:sldId id="461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S Pathak" initials="ASP" lastIdx="4" clrIdx="0">
    <p:extLst>
      <p:ext uri="{19B8F6BF-5375-455C-9EA6-DF929625EA0E}">
        <p15:presenceInfo xmlns:p15="http://schemas.microsoft.com/office/powerpoint/2012/main" userId="S::Ashok.S.Pathak@ril.com::6ff78ade-e258-42a7-acd0-32d91f3006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72" d="100"/>
          <a:sy n="72"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6T17:34:01.324" idx="1">
    <p:pos x="3616" y="1988"/>
    <p:text>why backward integration is no for VER? we will make epoxy.  why forward integration is yes?</p:text>
    <p:extLst>
      <p:ext uri="{C676402C-5697-4E1C-873F-D02D1690AC5C}">
        <p15:threadingInfo xmlns:p15="http://schemas.microsoft.com/office/powerpoint/2012/main" timeZoneBias="-330"/>
      </p:ext>
    </p:extLst>
  </p:cm>
  <p:cm authorId="1" dt="2021-10-27T14:32:01.284" idx="3">
    <p:pos x="469" y="1037"/>
    <p:text>Basis for including UPR</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7T14:33:23.407" idx="4">
    <p:pos x="2464" y="2823"/>
    <p:text>A &amp; F as per previous slide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F8951-EA70-4C56-BC87-6FE19CC67884}" type="datetimeFigureOut">
              <a:rPr lang="en-US" smtClean="0"/>
              <a:t>10/27/2021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FB7B-CB48-4E6F-990A-BACA693EFA23}" type="slidenum">
              <a:rPr lang="en-US" smtClean="0"/>
              <a:t>‹#›</a:t>
            </a:fld>
            <a:endParaRPr lang="en-US"/>
          </a:p>
        </p:txBody>
      </p:sp>
    </p:spTree>
    <p:extLst>
      <p:ext uri="{BB962C8B-B14F-4D97-AF65-F5344CB8AC3E}">
        <p14:creationId xmlns:p14="http://schemas.microsoft.com/office/powerpoint/2010/main" val="169358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55057-9F61-4817-9C2B-4FB60D8F4561}" type="slidenum">
              <a:rPr lang="en-US" smtClean="0"/>
              <a:pPr/>
              <a:t>7</a:t>
            </a:fld>
            <a:endParaRPr lang="en-US" dirty="0"/>
          </a:p>
        </p:txBody>
      </p:sp>
    </p:spTree>
    <p:extLst>
      <p:ext uri="{BB962C8B-B14F-4D97-AF65-F5344CB8AC3E}">
        <p14:creationId xmlns:p14="http://schemas.microsoft.com/office/powerpoint/2010/main" val="15875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455057-9F61-4817-9C2B-4FB60D8F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2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94938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402038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39517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53877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5" name="Slide Number Placeholder 7">
            <a:extLst>
              <a:ext uri="{FF2B5EF4-FFF2-40B4-BE49-F238E27FC236}">
                <a16:creationId xmlns:a16="http://schemas.microsoft.com/office/drawing/2014/main" id="{82884354-BDB1-433B-996A-FD556929D271}"/>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5" name="Footer Placeholder 6">
            <a:extLst>
              <a:ext uri="{FF2B5EF4-FFF2-40B4-BE49-F238E27FC236}">
                <a16:creationId xmlns:a16="http://schemas.microsoft.com/office/drawing/2014/main" id="{C076CEB9-B726-4CE3-BF89-EF064BD458C2}"/>
              </a:ext>
            </a:extLst>
          </p:cNvPr>
          <p:cNvSpPr txBox="1">
            <a:spLocks/>
          </p:cNvSpPr>
          <p:nvPr userDrawn="1"/>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pic>
        <p:nvPicPr>
          <p:cNvPr id="6" name="Picture 5">
            <a:extLst>
              <a:ext uri="{FF2B5EF4-FFF2-40B4-BE49-F238E27FC236}">
                <a16:creationId xmlns:a16="http://schemas.microsoft.com/office/drawing/2014/main" id="{F74EB98C-E3F8-40D1-ACA3-BA0E07C0F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15192749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215571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14325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281575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97447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57828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35311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379589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EAC96-E11A-4A37-A2DF-CA09ABDBA069}"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45370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EAC96-E11A-4A37-A2DF-CA09ABDBA069}" type="datetimeFigureOut">
              <a:rPr lang="en-US" smtClean="0"/>
              <a:t>10/27/2021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3E12E-678F-490A-A1ED-893119B3CA08}" type="slidenum">
              <a:rPr lang="en-US" smtClean="0"/>
              <a:t>‹#›</a:t>
            </a:fld>
            <a:endParaRPr lang="en-US" dirty="0"/>
          </a:p>
        </p:txBody>
      </p:sp>
    </p:spTree>
    <p:extLst>
      <p:ext uri="{BB962C8B-B14F-4D97-AF65-F5344CB8AC3E}">
        <p14:creationId xmlns:p14="http://schemas.microsoft.com/office/powerpoint/2010/main" val="3013938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notesSlide" Target="../notesSlides/notesSlide1.xml"/><Relationship Id="rId16" Type="http://schemas.openxmlformats.org/officeDocument/2006/relationships/image" Target="../media/image18.jp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821E692-0F38-428F-A3A7-73502A3C8CA3}"/>
              </a:ext>
            </a:extLst>
          </p:cNvPr>
          <p:cNvSpPr txBox="1"/>
          <p:nvPr/>
        </p:nvSpPr>
        <p:spPr>
          <a:xfrm>
            <a:off x="121811" y="6425126"/>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MARKET INTELLIGENCE . CONSULTING</a:t>
            </a:r>
          </a:p>
        </p:txBody>
      </p:sp>
      <p:sp>
        <p:nvSpPr>
          <p:cNvPr id="18" name="TextBox 17">
            <a:extLst>
              <a:ext uri="{FF2B5EF4-FFF2-40B4-BE49-F238E27FC236}">
                <a16:creationId xmlns:a16="http://schemas.microsoft.com/office/drawing/2014/main" id="{F3AD2103-A81D-4E70-9352-AB2513DCF813}"/>
              </a:ext>
            </a:extLst>
          </p:cNvPr>
          <p:cNvSpPr txBox="1"/>
          <p:nvPr/>
        </p:nvSpPr>
        <p:spPr>
          <a:xfrm>
            <a:off x="125974" y="6235841"/>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www.techciresearch.com</a:t>
            </a:r>
          </a:p>
        </p:txBody>
      </p:sp>
      <p:sp>
        <p:nvSpPr>
          <p:cNvPr id="22" name="Rectangle 21">
            <a:extLst>
              <a:ext uri="{FF2B5EF4-FFF2-40B4-BE49-F238E27FC236}">
                <a16:creationId xmlns:a16="http://schemas.microsoft.com/office/drawing/2014/main" id="{2D392E80-3345-47F9-8B9E-41407A36F894}"/>
              </a:ext>
            </a:extLst>
          </p:cNvPr>
          <p:cNvSpPr/>
          <p:nvPr/>
        </p:nvSpPr>
        <p:spPr>
          <a:xfrm>
            <a:off x="0" y="34099"/>
            <a:ext cx="9144000" cy="769441"/>
          </a:xfrm>
          <a:prstGeom prst="rect">
            <a:avLst/>
          </a:prstGeom>
        </p:spPr>
        <p:txBody>
          <a:bodyPr wrap="square">
            <a:spAutoFit/>
          </a:bodyPr>
          <a:lstStyle/>
          <a:p>
            <a:r>
              <a:rPr lang="en-US" sz="1400" b="1" dirty="0">
                <a:latin typeface="Arial" panose="020B0604020202020204" pitchFamily="34" charset="0"/>
                <a:ea typeface="Roboto" pitchFamily="2" charset="0"/>
                <a:cs typeface="Arial" panose="020B0604020202020204" pitchFamily="34" charset="0"/>
              </a:rPr>
              <a:t>TECHNO-ECONOMIC FEASIBILITY REPORT </a:t>
            </a:r>
          </a:p>
          <a:p>
            <a:r>
              <a:rPr lang="en-US" sz="1400" b="1" dirty="0">
                <a:latin typeface="Arial" panose="020B0604020202020204" pitchFamily="34" charset="0"/>
                <a:ea typeface="Roboto" pitchFamily="2" charset="0"/>
                <a:cs typeface="Arial" panose="020B0604020202020204" pitchFamily="34" charset="0"/>
              </a:rPr>
              <a:t>FOR VINYL ESTER RESIN MANUFACTURING</a:t>
            </a:r>
            <a:endParaRPr lang="en-US" sz="1400" kern="1200" dirty="0">
              <a:solidFill>
                <a:schemeClr val="tx1">
                  <a:lumMod val="95000"/>
                  <a:lumOff val="5000"/>
                </a:schemeClr>
              </a:solidFill>
              <a:latin typeface="Arial "/>
              <a:ea typeface="Verdana" panose="020B0604030504040204" pitchFamily="34" charset="0"/>
              <a:cs typeface="Arial" panose="020B0604020202020204" pitchFamily="34" charset="0"/>
            </a:endParaRPr>
          </a:p>
          <a:p>
            <a:endParaRPr lang="en-US" sz="1600" b="1" u="sng" dirty="0">
              <a:latin typeface="Arial" panose="020B0604020202020204" pitchFamily="34" charset="0"/>
              <a:ea typeface="Roboto" pitchFamily="2" charset="0"/>
              <a:cs typeface="Arial" panose="020B0604020202020204" pitchFamily="34" charset="0"/>
            </a:endParaRPr>
          </a:p>
        </p:txBody>
      </p:sp>
      <p:sp>
        <p:nvSpPr>
          <p:cNvPr id="23" name="Rectangle 22">
            <a:extLst>
              <a:ext uri="{FF2B5EF4-FFF2-40B4-BE49-F238E27FC236}">
                <a16:creationId xmlns:a16="http://schemas.microsoft.com/office/drawing/2014/main" id="{7A17C334-8C86-42C3-9CDF-FC463FB56994}"/>
              </a:ext>
            </a:extLst>
          </p:cNvPr>
          <p:cNvSpPr/>
          <p:nvPr/>
        </p:nvSpPr>
        <p:spPr>
          <a:xfrm>
            <a:off x="2731692" y="6016087"/>
            <a:ext cx="6260119" cy="338554"/>
          </a:xfrm>
          <a:prstGeom prst="rect">
            <a:avLst/>
          </a:prstGeom>
        </p:spPr>
        <p:txBody>
          <a:bodyPr wrap="square" anchor="ctr">
            <a:spAutoFit/>
          </a:bodyPr>
          <a:lstStyle/>
          <a:p>
            <a:r>
              <a:rPr lang="en-IN" sz="1600" b="1" dirty="0">
                <a:latin typeface="Arial" panose="020B0604020202020204" pitchFamily="34" charset="0"/>
                <a:cs typeface="Arial" panose="020B0604020202020204" pitchFamily="34" charset="0"/>
              </a:rPr>
              <a:t>Prepared for:</a:t>
            </a:r>
          </a:p>
        </p:txBody>
      </p:sp>
      <p:pic>
        <p:nvPicPr>
          <p:cNvPr id="4" name="Picture 3" descr="Company name&#10;&#10;Description automatically generated with medium confidence">
            <a:extLst>
              <a:ext uri="{FF2B5EF4-FFF2-40B4-BE49-F238E27FC236}">
                <a16:creationId xmlns:a16="http://schemas.microsoft.com/office/drawing/2014/main" id="{54CD26E0-E4E5-4530-99F8-A76F95F18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771034"/>
            <a:ext cx="1133475" cy="781050"/>
          </a:xfrm>
          <a:prstGeom prst="rect">
            <a:avLst/>
          </a:prstGeom>
        </p:spPr>
      </p:pic>
      <p:pic>
        <p:nvPicPr>
          <p:cNvPr id="3" name="Picture 2" descr="A picture containing water, factory&#10;&#10;Description automatically generated">
            <a:extLst>
              <a:ext uri="{FF2B5EF4-FFF2-40B4-BE49-F238E27FC236}">
                <a16:creationId xmlns:a16="http://schemas.microsoft.com/office/drawing/2014/main" id="{3ADC2526-9C21-4686-B8BF-A56C7AA2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878"/>
            <a:ext cx="9144000" cy="5202936"/>
          </a:xfrm>
          <a:prstGeom prst="rect">
            <a:avLst/>
          </a:prstGeom>
        </p:spPr>
      </p:pic>
      <p:sp>
        <p:nvSpPr>
          <p:cNvPr id="9" name="Footer Placeholder 6">
            <a:extLst>
              <a:ext uri="{FF2B5EF4-FFF2-40B4-BE49-F238E27FC236}">
                <a16:creationId xmlns:a16="http://schemas.microsoft.com/office/drawing/2014/main" id="{9FDACD3C-E60B-470C-BAEA-4794AC084703}"/>
              </a:ext>
            </a:extLst>
          </p:cNvPr>
          <p:cNvSpPr txBox="1">
            <a:spLocks/>
          </p:cNvSpPr>
          <p:nvPr/>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spTree>
    <p:extLst>
      <p:ext uri="{BB962C8B-B14F-4D97-AF65-F5344CB8AC3E}">
        <p14:creationId xmlns:p14="http://schemas.microsoft.com/office/powerpoint/2010/main" val="352843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274152B5-987B-4F26-8C75-63EAE524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0"/>
            <a:ext cx="9144000" cy="6126480"/>
          </a:xfrm>
          <a:prstGeom prst="rect">
            <a:avLst/>
          </a:prstGeom>
        </p:spPr>
      </p:pic>
      <p:sp>
        <p:nvSpPr>
          <p:cNvPr id="2" name="Text Placeholder 3">
            <a:extLst>
              <a:ext uri="{FF2B5EF4-FFF2-40B4-BE49-F238E27FC236}">
                <a16:creationId xmlns:a16="http://schemas.microsoft.com/office/drawing/2014/main" id="{B93941C8-304D-456C-A150-7DD9C5A1C388}"/>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Final Findings</a:t>
            </a:r>
          </a:p>
        </p:txBody>
      </p:sp>
      <p:graphicFrame>
        <p:nvGraphicFramePr>
          <p:cNvPr id="3" name="Table 3">
            <a:extLst>
              <a:ext uri="{FF2B5EF4-FFF2-40B4-BE49-F238E27FC236}">
                <a16:creationId xmlns:a16="http://schemas.microsoft.com/office/drawing/2014/main" id="{0C4E1F8F-2734-4228-B2ED-122BEBA76E38}"/>
              </a:ext>
            </a:extLst>
          </p:cNvPr>
          <p:cNvGraphicFramePr>
            <a:graphicFrameLocks noGrp="1"/>
          </p:cNvGraphicFramePr>
          <p:nvPr>
            <p:extLst>
              <p:ext uri="{D42A27DB-BD31-4B8C-83A1-F6EECF244321}">
                <p14:modId xmlns:p14="http://schemas.microsoft.com/office/powerpoint/2010/main" val="2695983224"/>
              </p:ext>
            </p:extLst>
          </p:nvPr>
        </p:nvGraphicFramePr>
        <p:xfrm>
          <a:off x="174573" y="1070402"/>
          <a:ext cx="8626528" cy="5241606"/>
        </p:xfrm>
        <a:graphic>
          <a:graphicData uri="http://schemas.openxmlformats.org/drawingml/2006/table">
            <a:tbl>
              <a:tblPr firstRow="1" bandRow="1">
                <a:tableStyleId>{93296810-A885-4BE3-A3E7-6D5BEEA58F35}</a:tableStyleId>
              </a:tblPr>
              <a:tblGrid>
                <a:gridCol w="1394920">
                  <a:extLst>
                    <a:ext uri="{9D8B030D-6E8A-4147-A177-3AD203B41FA5}">
                      <a16:colId xmlns:a16="http://schemas.microsoft.com/office/drawing/2014/main" val="163958586"/>
                    </a:ext>
                  </a:extLst>
                </a:gridCol>
                <a:gridCol w="934556">
                  <a:extLst>
                    <a:ext uri="{9D8B030D-6E8A-4147-A177-3AD203B41FA5}">
                      <a16:colId xmlns:a16="http://schemas.microsoft.com/office/drawing/2014/main" val="4174049275"/>
                    </a:ext>
                  </a:extLst>
                </a:gridCol>
                <a:gridCol w="1153551">
                  <a:extLst>
                    <a:ext uri="{9D8B030D-6E8A-4147-A177-3AD203B41FA5}">
                      <a16:colId xmlns:a16="http://schemas.microsoft.com/office/drawing/2014/main" val="3838814859"/>
                    </a:ext>
                  </a:extLst>
                </a:gridCol>
                <a:gridCol w="1107831">
                  <a:extLst>
                    <a:ext uri="{9D8B030D-6E8A-4147-A177-3AD203B41FA5}">
                      <a16:colId xmlns:a16="http://schemas.microsoft.com/office/drawing/2014/main" val="944998604"/>
                    </a:ext>
                  </a:extLst>
                </a:gridCol>
                <a:gridCol w="1178169">
                  <a:extLst>
                    <a:ext uri="{9D8B030D-6E8A-4147-A177-3AD203B41FA5}">
                      <a16:colId xmlns:a16="http://schemas.microsoft.com/office/drawing/2014/main" val="3770230376"/>
                    </a:ext>
                  </a:extLst>
                </a:gridCol>
                <a:gridCol w="1072662">
                  <a:extLst>
                    <a:ext uri="{9D8B030D-6E8A-4147-A177-3AD203B41FA5}">
                      <a16:colId xmlns:a16="http://schemas.microsoft.com/office/drawing/2014/main" val="2811525132"/>
                    </a:ext>
                  </a:extLst>
                </a:gridCol>
                <a:gridCol w="1784839">
                  <a:extLst>
                    <a:ext uri="{9D8B030D-6E8A-4147-A177-3AD203B41FA5}">
                      <a16:colId xmlns:a16="http://schemas.microsoft.com/office/drawing/2014/main" val="2223328568"/>
                    </a:ext>
                  </a:extLst>
                </a:gridCol>
              </a:tblGrid>
              <a:tr h="587126">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Product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Demand Supply Gap -2025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Demand Supply Gap -2030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Export Potential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Backward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Forward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Recommendations</a:t>
                      </a:r>
                    </a:p>
                  </a:txBody>
                  <a:tcPr anchor="ctr"/>
                </a:tc>
                <a:extLst>
                  <a:ext uri="{0D108BD9-81ED-4DB2-BD59-A6C34878D82A}">
                    <a16:rowId xmlns:a16="http://schemas.microsoft.com/office/drawing/2014/main" val="3694786471"/>
                  </a:ext>
                </a:extLst>
              </a:tr>
              <a:tr h="1163620">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Unsaturated Polyester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 </a:t>
                      </a:r>
                    </a:p>
                  </a:txBody>
                  <a:tcPr anchor="ctr">
                    <a:solidFill>
                      <a:schemeClr val="accent4">
                        <a:lumMod val="60000"/>
                        <a:lumOff val="40000"/>
                      </a:schemeClr>
                    </a:solidFill>
                  </a:tcPr>
                </a:tc>
                <a:extLst>
                  <a:ext uri="{0D108BD9-81ED-4DB2-BD59-A6C34878D82A}">
                    <a16:rowId xmlns:a16="http://schemas.microsoft.com/office/drawing/2014/main" val="3475228540"/>
                  </a:ext>
                </a:extLst>
              </a:tr>
              <a:tr h="1163620">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Vinyl Ester Resin (BPA)</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3459986840"/>
                  </a:ext>
                </a:extLst>
              </a:tr>
              <a:tr h="116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Vinyl Ester Resin (BPF)</a:t>
                      </a:r>
                    </a:p>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948920332"/>
                  </a:ext>
                </a:extLst>
              </a:tr>
              <a:tr h="116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Vinyl Ester Resin </a:t>
                      </a:r>
                      <a:r>
                        <a:rPr lang="en-US" sz="1000" dirty="0" err="1">
                          <a:latin typeface="Verdana" panose="020B0604030504040204" pitchFamily="34" charset="0"/>
                          <a:ea typeface="Verdana" panose="020B0604030504040204" pitchFamily="34" charset="0"/>
                          <a:cs typeface="Verdana" panose="020B0604030504040204" pitchFamily="34" charset="0"/>
                        </a:rPr>
                        <a:t>Novolac</a:t>
                      </a:r>
                      <a:endParaRPr lang="en-US" sz="1000" dirty="0">
                        <a:latin typeface="Verdana" panose="020B0604030504040204" pitchFamily="34" charset="0"/>
                        <a:ea typeface="Verdana" panose="020B0604030504040204" pitchFamily="34" charset="0"/>
                        <a:cs typeface="Verdana" panose="020B0604030504040204" pitchFamily="34" charset="0"/>
                      </a:endParaRPr>
                    </a:p>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970674434"/>
                  </a:ext>
                </a:extLst>
              </a:tr>
            </a:tbl>
          </a:graphicData>
        </a:graphic>
      </p:graphicFrame>
    </p:spTree>
    <p:extLst>
      <p:ext uri="{BB962C8B-B14F-4D97-AF65-F5344CB8AC3E}">
        <p14:creationId xmlns:p14="http://schemas.microsoft.com/office/powerpoint/2010/main" val="18255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just"/>
            <a:r>
              <a:rPr lang="en-US" dirty="0"/>
              <a:t>Recommendations for setting up facilities for production of Vinyl Ester Resin considering the returns of investments and economic of scale</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graphicFrame>
        <p:nvGraphicFramePr>
          <p:cNvPr id="2" name="Table 1">
            <a:extLst>
              <a:ext uri="{FF2B5EF4-FFF2-40B4-BE49-F238E27FC236}">
                <a16:creationId xmlns:a16="http://schemas.microsoft.com/office/drawing/2014/main" id="{F6C02173-AB7B-454D-81BC-C601F611ED1C}"/>
              </a:ext>
            </a:extLst>
          </p:cNvPr>
          <p:cNvGraphicFramePr>
            <a:graphicFrameLocks noGrp="1"/>
          </p:cNvGraphicFramePr>
          <p:nvPr>
            <p:extLst>
              <p:ext uri="{D42A27DB-BD31-4B8C-83A1-F6EECF244321}">
                <p14:modId xmlns:p14="http://schemas.microsoft.com/office/powerpoint/2010/main" val="195528230"/>
              </p:ext>
            </p:extLst>
          </p:nvPr>
        </p:nvGraphicFramePr>
        <p:xfrm>
          <a:off x="239401" y="5340626"/>
          <a:ext cx="8665199" cy="1443472"/>
        </p:xfrm>
        <a:graphic>
          <a:graphicData uri="http://schemas.openxmlformats.org/drawingml/2006/table">
            <a:tbl>
              <a:tblPr firstRow="1" bandRow="1">
                <a:tableStyleId>{5C22544A-7EE6-4342-B048-85BDC9FD1C3A}</a:tableStyleId>
              </a:tblPr>
              <a:tblGrid>
                <a:gridCol w="1978461">
                  <a:extLst>
                    <a:ext uri="{9D8B030D-6E8A-4147-A177-3AD203B41FA5}">
                      <a16:colId xmlns:a16="http://schemas.microsoft.com/office/drawing/2014/main" val="1397288590"/>
                    </a:ext>
                  </a:extLst>
                </a:gridCol>
                <a:gridCol w="1853800">
                  <a:extLst>
                    <a:ext uri="{9D8B030D-6E8A-4147-A177-3AD203B41FA5}">
                      <a16:colId xmlns:a16="http://schemas.microsoft.com/office/drawing/2014/main" val="2972496328"/>
                    </a:ext>
                  </a:extLst>
                </a:gridCol>
                <a:gridCol w="2157395">
                  <a:extLst>
                    <a:ext uri="{9D8B030D-6E8A-4147-A177-3AD203B41FA5}">
                      <a16:colId xmlns:a16="http://schemas.microsoft.com/office/drawing/2014/main" val="3943773620"/>
                    </a:ext>
                  </a:extLst>
                </a:gridCol>
                <a:gridCol w="2675543">
                  <a:extLst>
                    <a:ext uri="{9D8B030D-6E8A-4147-A177-3AD203B41FA5}">
                      <a16:colId xmlns:a16="http://schemas.microsoft.com/office/drawing/2014/main" val="2167779951"/>
                    </a:ext>
                  </a:extLst>
                </a:gridCol>
              </a:tblGrid>
              <a:tr h="552584">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Name of the Product (KTPA)</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2023</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2027</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Total</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773361365"/>
                  </a:ext>
                </a:extLst>
              </a:tr>
              <a:tr h="557496">
                <a:tc>
                  <a:txBody>
                    <a:bodyPr/>
                    <a:lstStyle/>
                    <a:p>
                      <a:pPr marL="0" marR="0" algn="ctr">
                        <a:lnSpc>
                          <a:spcPct val="107000"/>
                        </a:lnSpc>
                        <a:spcBef>
                          <a:spcPts val="0"/>
                        </a:spcBef>
                        <a:spcAft>
                          <a:spcPts val="0"/>
                        </a:spcAft>
                      </a:pPr>
                      <a:r>
                        <a:rPr lang="en-GB" sz="1000">
                          <a:effectLst/>
                          <a:latin typeface="Verdana" panose="020B0604030504040204" pitchFamily="34" charset="0"/>
                          <a:ea typeface="Verdana" panose="020B0604030504040204" pitchFamily="34" charset="0"/>
                          <a:cs typeface="Verdana" panose="020B0604030504040204" pitchFamily="34" charset="0"/>
                        </a:rPr>
                        <a:t>Unsaturated Polyester Resin</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25</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25</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50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3111299039"/>
                  </a:ext>
                </a:extLst>
              </a:tr>
              <a:tr h="333392">
                <a:tc>
                  <a:txBody>
                    <a:bodyPr/>
                    <a:lstStyle/>
                    <a:p>
                      <a:pPr marL="0" marR="0" algn="ctr">
                        <a:lnSpc>
                          <a:spcPct val="107000"/>
                        </a:lnSpc>
                        <a:spcBef>
                          <a:spcPts val="0"/>
                        </a:spcBef>
                        <a:spcAft>
                          <a:spcPts val="0"/>
                        </a:spcAft>
                      </a:pPr>
                      <a:r>
                        <a:rPr lang="en-GB" sz="1000">
                          <a:effectLst/>
                          <a:latin typeface="Verdana" panose="020B0604030504040204" pitchFamily="34" charset="0"/>
                          <a:ea typeface="Verdana" panose="020B0604030504040204" pitchFamily="34" charset="0"/>
                          <a:cs typeface="Verdana" panose="020B0604030504040204" pitchFamily="34" charset="0"/>
                        </a:rPr>
                        <a:t>Vinyl Ester Resin</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Verdana" panose="020B0604030504040204" pitchFamily="34" charset="0"/>
                          <a:ea typeface="Verdana" panose="020B0604030504040204" pitchFamily="34" charset="0"/>
                          <a:cs typeface="Verdana" panose="020B0604030504040204" pitchFamily="34" charset="0"/>
                        </a:rPr>
                        <a:t>15</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15</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30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2554187376"/>
                  </a:ext>
                </a:extLst>
              </a:tr>
            </a:tbl>
          </a:graphicData>
        </a:graphic>
      </p:graphicFrame>
      <p:sp>
        <p:nvSpPr>
          <p:cNvPr id="35" name="TextBox 34">
            <a:extLst>
              <a:ext uri="{FF2B5EF4-FFF2-40B4-BE49-F238E27FC236}">
                <a16:creationId xmlns:a16="http://schemas.microsoft.com/office/drawing/2014/main" id="{0A26BECE-423D-4D1B-9BA4-76AF35DCCA26}"/>
              </a:ext>
            </a:extLst>
          </p:cNvPr>
          <p:cNvSpPr txBox="1"/>
          <p:nvPr/>
        </p:nvSpPr>
        <p:spPr>
          <a:xfrm>
            <a:off x="147206" y="622828"/>
            <a:ext cx="8757393" cy="4908716"/>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RIL may consider setting-up a 30 thousand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tonnes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vinyl ester resin unit as enough scope exists from demand – supply point of view.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Considering the return of investment and economic viability of the project, the Reliance Industries Ltd. should plan the project in two phases i.e., in 2023, they can plan for 25 KTPA and 15 KTPA capacity for Unsaturated Polyester Resin (UPR) and Vinyl Ester Resin (VER), respectively and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in 2027, according to the demand scenario, they can expand the capacity by 25 KTPA and 15 KTPA for UPR and VER, respectively.</a:t>
            </a:r>
            <a:endPar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Globally, Reliance Industries Ltd. is among the top 10 producers for key petrochemicals. Reliance Industries Ltd. has incorporated a separate business unit for their oil to chemical business as Saudi Aramco holds a possible stake due to which this project has global importance and viability.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highlight>
                <a:srgbClr val="FFFF00"/>
              </a:highlight>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Reliance Industries Ltd. being the globally renowned company, is expected to produce high quality products with the latest technology to compete with global players. For export market, the company needs to compete and match the quality of the existing global players such as AOC Resins, INEOS Composites, Showa Denko etc. With no technology licensor for vinyl ester resin, the company needs to produce superior quality product or can either collaborate with the existing global players to match the international quality of the product.</a:t>
            </a:r>
          </a:p>
          <a:p>
            <a:pPr marR="0" lvl="0" algn="just">
              <a:lnSpc>
                <a:spcPct val="150000"/>
              </a:lnSpc>
              <a:spcBef>
                <a:spcPts val="0"/>
              </a:spcBef>
              <a:spcAft>
                <a:spcPts val="0"/>
              </a:spcAft>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Reliance Industries Ltd. should focus on Bisphenol –A and </a:t>
            </a:r>
            <a:r>
              <a:rPr lang="en-US" sz="1000" dirty="0" err="1">
                <a:solidFill>
                  <a:srgbClr val="000000"/>
                </a:solidFill>
                <a:latin typeface="Verdana" panose="020B0604030504040204" pitchFamily="34" charset="0"/>
                <a:ea typeface="Verdana" panose="020B0604030504040204" pitchFamily="34" charset="0"/>
                <a:cs typeface="Verdana" panose="020B0604030504040204" pitchFamily="34" charset="0"/>
              </a:rPr>
              <a:t>Novolac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based vinyl ester resin due to their extensive use in major end user industries like pipes and tanks, renewables, marine components, electronic &amp; electricals, defense, automotive etc.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6345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F65619B-D706-4DEB-A809-6BF0EF8C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702"/>
            <a:ext cx="9144000" cy="6269683"/>
          </a:xfrm>
          <a:prstGeom prst="rect">
            <a:avLst/>
          </a:prstGeom>
        </p:spPr>
      </p:pic>
      <p:sp>
        <p:nvSpPr>
          <p:cNvPr id="3" name="Rectangle 2">
            <a:extLst>
              <a:ext uri="{FF2B5EF4-FFF2-40B4-BE49-F238E27FC236}">
                <a16:creationId xmlns:a16="http://schemas.microsoft.com/office/drawing/2014/main" id="{8A4D5163-137D-4E8B-BEC9-C77CA5267ACF}"/>
              </a:ext>
            </a:extLst>
          </p:cNvPr>
          <p:cNvSpPr/>
          <p:nvPr/>
        </p:nvSpPr>
        <p:spPr>
          <a:xfrm>
            <a:off x="69614" y="1142830"/>
            <a:ext cx="4830343" cy="577194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With growing demand for Vinyl Ester Resin in various sector such as wind energy, transportation, electrical and electronics, defense, aerospace, pipes and tanks, construction and marine, companies have started investing in expanding manufacturing facilities for the production of VER. For instance, Showa Denko has expanded its manufacturing facility in Japan. </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With the emerging application of vinyl ester resin i.e., in electronics and telecommunication, due to its use in the process to produce electronic parts including LCDs and touch panels, which has been rapidly increasing in APAC region mainly in China is anticipated to boost the demand of VER for the forecast period. </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future wave in the telecom industry is the 5G network, which covers less distance than the existing 4G network. In India, the Ministry of Telecommunications and The Telecom Regulatory Authority of India (TRAI) plans to implement 5G in the coming years. With this implementation, usage of VER for the telecom industry is expected to register strong growth in the coming years.</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increasing use of vinyl ester resin in automotive sector where it is used for molding structural parts, especially automotive components to reduce weight like in the seats, wheels, cooling rack, the engine valve sleeve and other automotive parts are applied.</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IN"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651D4CDA-44F0-44F1-929A-25DDAC4CA3DD}"/>
              </a:ext>
            </a:extLst>
          </p:cNvPr>
          <p:cNvSpPr txBox="1"/>
          <p:nvPr/>
        </p:nvSpPr>
        <p:spPr>
          <a:xfrm>
            <a:off x="5008589" y="777807"/>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Demand Drivers – Vinyl Ester Resin</a:t>
            </a:r>
          </a:p>
        </p:txBody>
      </p:sp>
      <p:sp>
        <p:nvSpPr>
          <p:cNvPr id="13" name="TextBox 12">
            <a:extLst>
              <a:ext uri="{FF2B5EF4-FFF2-40B4-BE49-F238E27FC236}">
                <a16:creationId xmlns:a16="http://schemas.microsoft.com/office/drawing/2014/main" id="{369B7F26-8BB7-4903-956F-D99B5D1304FF}"/>
              </a:ext>
            </a:extLst>
          </p:cNvPr>
          <p:cNvSpPr txBox="1"/>
          <p:nvPr/>
        </p:nvSpPr>
        <p:spPr>
          <a:xfrm>
            <a:off x="252433" y="781641"/>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Expected Growth – Vinyl Ester Resin</a:t>
            </a:r>
          </a:p>
        </p:txBody>
      </p:sp>
      <p:grpSp>
        <p:nvGrpSpPr>
          <p:cNvPr id="5" name="Group 4">
            <a:extLst>
              <a:ext uri="{FF2B5EF4-FFF2-40B4-BE49-F238E27FC236}">
                <a16:creationId xmlns:a16="http://schemas.microsoft.com/office/drawing/2014/main" id="{2C95D5DC-A333-4AEB-A57D-385A51A01887}"/>
              </a:ext>
            </a:extLst>
          </p:cNvPr>
          <p:cNvGrpSpPr/>
          <p:nvPr/>
        </p:nvGrpSpPr>
        <p:grpSpPr>
          <a:xfrm>
            <a:off x="4882504" y="1185133"/>
            <a:ext cx="3763060" cy="5674132"/>
            <a:chOff x="4882504" y="1185133"/>
            <a:chExt cx="3763060" cy="5674132"/>
          </a:xfrm>
        </p:grpSpPr>
        <p:sp>
          <p:nvSpPr>
            <p:cNvPr id="7" name="Rectangle 6">
              <a:extLst>
                <a:ext uri="{FF2B5EF4-FFF2-40B4-BE49-F238E27FC236}">
                  <a16:creationId xmlns:a16="http://schemas.microsoft.com/office/drawing/2014/main" id="{56EF2051-CB4B-4B40-B623-3F835A21EBBF}"/>
                </a:ext>
              </a:extLst>
            </p:cNvPr>
            <p:cNvSpPr/>
            <p:nvPr/>
          </p:nvSpPr>
          <p:spPr>
            <a:xfrm>
              <a:off x="4882504" y="1185133"/>
              <a:ext cx="3744319" cy="3776339"/>
            </a:xfrm>
            <a:prstGeom prst="rect">
              <a:avLst/>
            </a:prstGeom>
            <a:noFill/>
          </p:spPr>
        </p:sp>
        <p:sp>
          <p:nvSpPr>
            <p:cNvPr id="8" name="Freeform: Shape 7">
              <a:extLst>
                <a:ext uri="{FF2B5EF4-FFF2-40B4-BE49-F238E27FC236}">
                  <a16:creationId xmlns:a16="http://schemas.microsoft.com/office/drawing/2014/main" id="{698F59D8-1D53-46E2-B5A2-BF06BEA50585}"/>
                </a:ext>
              </a:extLst>
            </p:cNvPr>
            <p:cNvSpPr/>
            <p:nvPr/>
          </p:nvSpPr>
          <p:spPr>
            <a:xfrm>
              <a:off x="5893080" y="1185952"/>
              <a:ext cx="2677173" cy="650078"/>
            </a:xfrm>
            <a:custGeom>
              <a:avLst/>
              <a:gdLst>
                <a:gd name="connsiteX0" fmla="*/ 0 w 2677173"/>
                <a:gd name="connsiteY0" fmla="*/ 109713 h 877703"/>
                <a:gd name="connsiteX1" fmla="*/ 2238322 w 2677173"/>
                <a:gd name="connsiteY1" fmla="*/ 109713 h 877703"/>
                <a:gd name="connsiteX2" fmla="*/ 2238322 w 2677173"/>
                <a:gd name="connsiteY2" fmla="*/ 0 h 877703"/>
                <a:gd name="connsiteX3" fmla="*/ 2677173 w 2677173"/>
                <a:gd name="connsiteY3" fmla="*/ 438852 h 877703"/>
                <a:gd name="connsiteX4" fmla="*/ 2238322 w 2677173"/>
                <a:gd name="connsiteY4" fmla="*/ 877703 h 877703"/>
                <a:gd name="connsiteX5" fmla="*/ 2238322 w 2677173"/>
                <a:gd name="connsiteY5" fmla="*/ 767990 h 877703"/>
                <a:gd name="connsiteX6" fmla="*/ 0 w 2677173"/>
                <a:gd name="connsiteY6" fmla="*/ 767990 h 877703"/>
                <a:gd name="connsiteX7" fmla="*/ 0 w 2677173"/>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173" h="877703">
                  <a:moveTo>
                    <a:pt x="0" y="109713"/>
                  </a:moveTo>
                  <a:lnTo>
                    <a:pt x="2238322" y="109713"/>
                  </a:lnTo>
                  <a:lnTo>
                    <a:pt x="2238322" y="0"/>
                  </a:lnTo>
                  <a:lnTo>
                    <a:pt x="2677173" y="438852"/>
                  </a:lnTo>
                  <a:lnTo>
                    <a:pt x="2238322" y="877703"/>
                  </a:lnTo>
                  <a:lnTo>
                    <a:pt x="2238322" y="767990"/>
                  </a:lnTo>
                  <a:lnTo>
                    <a:pt x="0" y="767990"/>
                  </a:lnTo>
                  <a:lnTo>
                    <a:pt x="0" y="109713"/>
                  </a:lnTo>
                  <a:close/>
                </a:path>
              </a:pathLst>
            </a:custGeom>
            <a:solidFill>
              <a:schemeClr val="accent2">
                <a:lumMod val="60000"/>
                <a:lumOff val="40000"/>
                <a:alpha val="89804"/>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Government support in India to increase per capita consumption of FRP composites</a:t>
              </a:r>
            </a:p>
          </p:txBody>
        </p:sp>
        <p:sp>
          <p:nvSpPr>
            <p:cNvPr id="9" name="Freeform: Shape 8">
              <a:extLst>
                <a:ext uri="{FF2B5EF4-FFF2-40B4-BE49-F238E27FC236}">
                  <a16:creationId xmlns:a16="http://schemas.microsoft.com/office/drawing/2014/main" id="{F57CEF4E-31F3-4581-90B6-54AE1F4BCD77}"/>
                </a:ext>
              </a:extLst>
            </p:cNvPr>
            <p:cNvSpPr/>
            <p:nvPr/>
          </p:nvSpPr>
          <p:spPr>
            <a:xfrm>
              <a:off x="4902723" y="1185133"/>
              <a:ext cx="954007" cy="650078"/>
            </a:xfrm>
            <a:custGeom>
              <a:avLst/>
              <a:gdLst>
                <a:gd name="connsiteX0" fmla="*/ 0 w 954007"/>
                <a:gd name="connsiteY0" fmla="*/ 146287 h 877703"/>
                <a:gd name="connsiteX1" fmla="*/ 146287 w 954007"/>
                <a:gd name="connsiteY1" fmla="*/ 0 h 877703"/>
                <a:gd name="connsiteX2" fmla="*/ 807720 w 954007"/>
                <a:gd name="connsiteY2" fmla="*/ 0 h 877703"/>
                <a:gd name="connsiteX3" fmla="*/ 954007 w 954007"/>
                <a:gd name="connsiteY3" fmla="*/ 146287 h 877703"/>
                <a:gd name="connsiteX4" fmla="*/ 954007 w 954007"/>
                <a:gd name="connsiteY4" fmla="*/ 731416 h 877703"/>
                <a:gd name="connsiteX5" fmla="*/ 807720 w 954007"/>
                <a:gd name="connsiteY5" fmla="*/ 877703 h 877703"/>
                <a:gd name="connsiteX6" fmla="*/ 146287 w 954007"/>
                <a:gd name="connsiteY6" fmla="*/ 877703 h 877703"/>
                <a:gd name="connsiteX7" fmla="*/ 0 w 954007"/>
                <a:gd name="connsiteY7" fmla="*/ 731416 h 877703"/>
                <a:gd name="connsiteX8" fmla="*/ 0 w 954007"/>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07" h="877703">
                  <a:moveTo>
                    <a:pt x="0" y="146287"/>
                  </a:moveTo>
                  <a:cubicBezTo>
                    <a:pt x="0" y="65495"/>
                    <a:pt x="65495" y="0"/>
                    <a:pt x="146287" y="0"/>
                  </a:cubicBezTo>
                  <a:lnTo>
                    <a:pt x="807720" y="0"/>
                  </a:lnTo>
                  <a:cubicBezTo>
                    <a:pt x="888512" y="0"/>
                    <a:pt x="954007" y="65495"/>
                    <a:pt x="954007" y="146287"/>
                  </a:cubicBezTo>
                  <a:lnTo>
                    <a:pt x="954007" y="731416"/>
                  </a:lnTo>
                  <a:cubicBezTo>
                    <a:pt x="954007" y="812208"/>
                    <a:pt x="888512" y="877703"/>
                    <a:pt x="807720"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Freeform: Shape 9">
              <a:extLst>
                <a:ext uri="{FF2B5EF4-FFF2-40B4-BE49-F238E27FC236}">
                  <a16:creationId xmlns:a16="http://schemas.microsoft.com/office/drawing/2014/main" id="{49FDBAF5-B2B6-4389-AE08-9081A928A987}"/>
                </a:ext>
              </a:extLst>
            </p:cNvPr>
            <p:cNvSpPr/>
            <p:nvPr/>
          </p:nvSpPr>
          <p:spPr>
            <a:xfrm>
              <a:off x="5838016" y="1901039"/>
              <a:ext cx="2786042" cy="650078"/>
            </a:xfrm>
            <a:custGeom>
              <a:avLst/>
              <a:gdLst>
                <a:gd name="connsiteX0" fmla="*/ 0 w 2786042"/>
                <a:gd name="connsiteY0" fmla="*/ 109713 h 877703"/>
                <a:gd name="connsiteX1" fmla="*/ 2347191 w 2786042"/>
                <a:gd name="connsiteY1" fmla="*/ 109713 h 877703"/>
                <a:gd name="connsiteX2" fmla="*/ 2347191 w 2786042"/>
                <a:gd name="connsiteY2" fmla="*/ 0 h 877703"/>
                <a:gd name="connsiteX3" fmla="*/ 2786042 w 2786042"/>
                <a:gd name="connsiteY3" fmla="*/ 438852 h 877703"/>
                <a:gd name="connsiteX4" fmla="*/ 2347191 w 2786042"/>
                <a:gd name="connsiteY4" fmla="*/ 877703 h 877703"/>
                <a:gd name="connsiteX5" fmla="*/ 2347191 w 2786042"/>
                <a:gd name="connsiteY5" fmla="*/ 767990 h 877703"/>
                <a:gd name="connsiteX6" fmla="*/ 0 w 2786042"/>
                <a:gd name="connsiteY6" fmla="*/ 767990 h 877703"/>
                <a:gd name="connsiteX7" fmla="*/ 0 w 2786042"/>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6042" h="877703">
                  <a:moveTo>
                    <a:pt x="0" y="109713"/>
                  </a:moveTo>
                  <a:lnTo>
                    <a:pt x="2347191" y="109713"/>
                  </a:lnTo>
                  <a:lnTo>
                    <a:pt x="2347191" y="0"/>
                  </a:lnTo>
                  <a:lnTo>
                    <a:pt x="2786042" y="438852"/>
                  </a:lnTo>
                  <a:lnTo>
                    <a:pt x="2347191" y="877703"/>
                  </a:lnTo>
                  <a:lnTo>
                    <a:pt x="2347191"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Growing usage as Lining System in Industrial Applications</a:t>
              </a:r>
            </a:p>
          </p:txBody>
        </p:sp>
        <p:sp>
          <p:nvSpPr>
            <p:cNvPr id="14" name="Freeform: Shape 13">
              <a:extLst>
                <a:ext uri="{FF2B5EF4-FFF2-40B4-BE49-F238E27FC236}">
                  <a16:creationId xmlns:a16="http://schemas.microsoft.com/office/drawing/2014/main" id="{D6DD9826-CB12-449E-B67D-3BB2D1AA4B19}"/>
                </a:ext>
              </a:extLst>
            </p:cNvPr>
            <p:cNvSpPr/>
            <p:nvPr/>
          </p:nvSpPr>
          <p:spPr>
            <a:xfrm>
              <a:off x="4885267" y="1901039"/>
              <a:ext cx="952749" cy="650078"/>
            </a:xfrm>
            <a:custGeom>
              <a:avLst/>
              <a:gdLst>
                <a:gd name="connsiteX0" fmla="*/ 0 w 952749"/>
                <a:gd name="connsiteY0" fmla="*/ 146287 h 877703"/>
                <a:gd name="connsiteX1" fmla="*/ 146287 w 952749"/>
                <a:gd name="connsiteY1" fmla="*/ 0 h 877703"/>
                <a:gd name="connsiteX2" fmla="*/ 806462 w 952749"/>
                <a:gd name="connsiteY2" fmla="*/ 0 h 877703"/>
                <a:gd name="connsiteX3" fmla="*/ 952749 w 952749"/>
                <a:gd name="connsiteY3" fmla="*/ 146287 h 877703"/>
                <a:gd name="connsiteX4" fmla="*/ 952749 w 952749"/>
                <a:gd name="connsiteY4" fmla="*/ 731416 h 877703"/>
                <a:gd name="connsiteX5" fmla="*/ 806462 w 952749"/>
                <a:gd name="connsiteY5" fmla="*/ 877703 h 877703"/>
                <a:gd name="connsiteX6" fmla="*/ 146287 w 952749"/>
                <a:gd name="connsiteY6" fmla="*/ 877703 h 877703"/>
                <a:gd name="connsiteX7" fmla="*/ 0 w 952749"/>
                <a:gd name="connsiteY7" fmla="*/ 731416 h 877703"/>
                <a:gd name="connsiteX8" fmla="*/ 0 w 952749"/>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749" h="877703">
                  <a:moveTo>
                    <a:pt x="0" y="146287"/>
                  </a:moveTo>
                  <a:cubicBezTo>
                    <a:pt x="0" y="65495"/>
                    <a:pt x="65495" y="0"/>
                    <a:pt x="146287" y="0"/>
                  </a:cubicBezTo>
                  <a:lnTo>
                    <a:pt x="806462" y="0"/>
                  </a:lnTo>
                  <a:cubicBezTo>
                    <a:pt x="887254" y="0"/>
                    <a:pt x="952749" y="65495"/>
                    <a:pt x="952749" y="146287"/>
                  </a:cubicBezTo>
                  <a:lnTo>
                    <a:pt x="952749" y="731416"/>
                  </a:lnTo>
                  <a:cubicBezTo>
                    <a:pt x="952749" y="812208"/>
                    <a:pt x="887254" y="877703"/>
                    <a:pt x="806462"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Freeform: Shape 14">
              <a:extLst>
                <a:ext uri="{FF2B5EF4-FFF2-40B4-BE49-F238E27FC236}">
                  <a16:creationId xmlns:a16="http://schemas.microsoft.com/office/drawing/2014/main" id="{DB36ECDB-92D9-4480-82FB-04080C89F92A}"/>
                </a:ext>
              </a:extLst>
            </p:cNvPr>
            <p:cNvSpPr/>
            <p:nvPr/>
          </p:nvSpPr>
          <p:spPr>
            <a:xfrm>
              <a:off x="5842024" y="2616126"/>
              <a:ext cx="2783320" cy="650078"/>
            </a:xfrm>
            <a:custGeom>
              <a:avLst/>
              <a:gdLst>
                <a:gd name="connsiteX0" fmla="*/ 0 w 2783320"/>
                <a:gd name="connsiteY0" fmla="*/ 109713 h 877703"/>
                <a:gd name="connsiteX1" fmla="*/ 2344469 w 2783320"/>
                <a:gd name="connsiteY1" fmla="*/ 109713 h 877703"/>
                <a:gd name="connsiteX2" fmla="*/ 2344469 w 2783320"/>
                <a:gd name="connsiteY2" fmla="*/ 0 h 877703"/>
                <a:gd name="connsiteX3" fmla="*/ 2783320 w 2783320"/>
                <a:gd name="connsiteY3" fmla="*/ 438852 h 877703"/>
                <a:gd name="connsiteX4" fmla="*/ 2344469 w 2783320"/>
                <a:gd name="connsiteY4" fmla="*/ 877703 h 877703"/>
                <a:gd name="connsiteX5" fmla="*/ 2344469 w 2783320"/>
                <a:gd name="connsiteY5" fmla="*/ 767990 h 877703"/>
                <a:gd name="connsiteX6" fmla="*/ 0 w 2783320"/>
                <a:gd name="connsiteY6" fmla="*/ 767990 h 877703"/>
                <a:gd name="connsiteX7" fmla="*/ 0 w 2783320"/>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3320" h="877703">
                  <a:moveTo>
                    <a:pt x="0" y="109713"/>
                  </a:moveTo>
                  <a:lnTo>
                    <a:pt x="2344469" y="109713"/>
                  </a:lnTo>
                  <a:lnTo>
                    <a:pt x="2344469" y="0"/>
                  </a:lnTo>
                  <a:lnTo>
                    <a:pt x="2783320" y="438852"/>
                  </a:lnTo>
                  <a:lnTo>
                    <a:pt x="2344469" y="877703"/>
                  </a:lnTo>
                  <a:lnTo>
                    <a:pt x="2344469"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Robust Growth of Construction Sector</a:t>
              </a:r>
            </a:p>
          </p:txBody>
        </p:sp>
        <p:sp>
          <p:nvSpPr>
            <p:cNvPr id="16" name="Freeform: Shape 15">
              <a:extLst>
                <a:ext uri="{FF2B5EF4-FFF2-40B4-BE49-F238E27FC236}">
                  <a16:creationId xmlns:a16="http://schemas.microsoft.com/office/drawing/2014/main" id="{D309F7CD-159C-4FA5-B6AD-DAB3472E7A8D}"/>
                </a:ext>
              </a:extLst>
            </p:cNvPr>
            <p:cNvSpPr/>
            <p:nvPr/>
          </p:nvSpPr>
          <p:spPr>
            <a:xfrm>
              <a:off x="4883981" y="2616126"/>
              <a:ext cx="958042" cy="650078"/>
            </a:xfrm>
            <a:custGeom>
              <a:avLst/>
              <a:gdLst>
                <a:gd name="connsiteX0" fmla="*/ 0 w 958042"/>
                <a:gd name="connsiteY0" fmla="*/ 146287 h 877703"/>
                <a:gd name="connsiteX1" fmla="*/ 146287 w 958042"/>
                <a:gd name="connsiteY1" fmla="*/ 0 h 877703"/>
                <a:gd name="connsiteX2" fmla="*/ 811755 w 958042"/>
                <a:gd name="connsiteY2" fmla="*/ 0 h 877703"/>
                <a:gd name="connsiteX3" fmla="*/ 958042 w 958042"/>
                <a:gd name="connsiteY3" fmla="*/ 146287 h 877703"/>
                <a:gd name="connsiteX4" fmla="*/ 958042 w 958042"/>
                <a:gd name="connsiteY4" fmla="*/ 731416 h 877703"/>
                <a:gd name="connsiteX5" fmla="*/ 811755 w 958042"/>
                <a:gd name="connsiteY5" fmla="*/ 877703 h 877703"/>
                <a:gd name="connsiteX6" fmla="*/ 146287 w 958042"/>
                <a:gd name="connsiteY6" fmla="*/ 877703 h 877703"/>
                <a:gd name="connsiteX7" fmla="*/ 0 w 958042"/>
                <a:gd name="connsiteY7" fmla="*/ 731416 h 877703"/>
                <a:gd name="connsiteX8" fmla="*/ 0 w 958042"/>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42" h="877703">
                  <a:moveTo>
                    <a:pt x="0" y="146287"/>
                  </a:moveTo>
                  <a:cubicBezTo>
                    <a:pt x="0" y="65495"/>
                    <a:pt x="65495" y="0"/>
                    <a:pt x="146287" y="0"/>
                  </a:cubicBezTo>
                  <a:lnTo>
                    <a:pt x="811755" y="0"/>
                  </a:lnTo>
                  <a:cubicBezTo>
                    <a:pt x="892547" y="0"/>
                    <a:pt x="958042" y="65495"/>
                    <a:pt x="958042" y="146287"/>
                  </a:cubicBezTo>
                  <a:lnTo>
                    <a:pt x="958042" y="731416"/>
                  </a:lnTo>
                  <a:cubicBezTo>
                    <a:pt x="958042" y="812208"/>
                    <a:pt x="892547" y="877703"/>
                    <a:pt x="811755"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2" name="Group 21">
              <a:extLst>
                <a:ext uri="{FF2B5EF4-FFF2-40B4-BE49-F238E27FC236}">
                  <a16:creationId xmlns:a16="http://schemas.microsoft.com/office/drawing/2014/main" id="{ADF4921A-CAD7-4E5D-BCF3-3262891C8C73}"/>
                </a:ext>
              </a:extLst>
            </p:cNvPr>
            <p:cNvGrpSpPr/>
            <p:nvPr/>
          </p:nvGrpSpPr>
          <p:grpSpPr>
            <a:xfrm>
              <a:off x="4883981" y="3291318"/>
              <a:ext cx="3742841" cy="689973"/>
              <a:chOff x="4883981" y="4028797"/>
              <a:chExt cx="3742841" cy="931567"/>
            </a:xfrm>
          </p:grpSpPr>
          <p:sp>
            <p:nvSpPr>
              <p:cNvPr id="19" name="Freeform: Shape 18">
                <a:extLst>
                  <a:ext uri="{FF2B5EF4-FFF2-40B4-BE49-F238E27FC236}">
                    <a16:creationId xmlns:a16="http://schemas.microsoft.com/office/drawing/2014/main" id="{3B6A6356-F8D4-48A4-857E-97D10BA6D264}"/>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Aging Infrastructure</a:t>
                </a:r>
                <a:endParaRPr lang="en-US" sz="1000" kern="1200" dirty="0">
                  <a:solidFill>
                    <a:schemeClr val="tx1"/>
                  </a:solidFill>
                </a:endParaRPr>
              </a:p>
            </p:txBody>
          </p:sp>
          <p:sp>
            <p:nvSpPr>
              <p:cNvPr id="21" name="Freeform: Shape 20">
                <a:extLst>
                  <a:ext uri="{FF2B5EF4-FFF2-40B4-BE49-F238E27FC236}">
                    <a16:creationId xmlns:a16="http://schemas.microsoft.com/office/drawing/2014/main" id="{339A7255-3564-4545-8280-DDD39E0CCB7E}"/>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3" name="Group 22">
              <a:extLst>
                <a:ext uri="{FF2B5EF4-FFF2-40B4-BE49-F238E27FC236}">
                  <a16:creationId xmlns:a16="http://schemas.microsoft.com/office/drawing/2014/main" id="{9473D169-34A5-4708-89B9-E12831E4E455}"/>
                </a:ext>
              </a:extLst>
            </p:cNvPr>
            <p:cNvGrpSpPr/>
            <p:nvPr/>
          </p:nvGrpSpPr>
          <p:grpSpPr>
            <a:xfrm>
              <a:off x="4902723" y="3991623"/>
              <a:ext cx="3742841" cy="689973"/>
              <a:chOff x="4883981" y="4028797"/>
              <a:chExt cx="3742841" cy="931567"/>
            </a:xfrm>
          </p:grpSpPr>
          <p:sp>
            <p:nvSpPr>
              <p:cNvPr id="24" name="Freeform: Shape 23">
                <a:extLst>
                  <a:ext uri="{FF2B5EF4-FFF2-40B4-BE49-F238E27FC236}">
                    <a16:creationId xmlns:a16="http://schemas.microsoft.com/office/drawing/2014/main" id="{4B4718CA-565D-41F8-9085-3FF7FCB3D66C}"/>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Rising Investment in Renewable Energy</a:t>
                </a:r>
                <a:endParaRPr lang="en-US" sz="1000" kern="1200" dirty="0">
                  <a:solidFill>
                    <a:schemeClr val="tx1"/>
                  </a:solidFill>
                </a:endParaRPr>
              </a:p>
            </p:txBody>
          </p:sp>
          <p:sp>
            <p:nvSpPr>
              <p:cNvPr id="25" name="Freeform: Shape 24">
                <a:extLst>
                  <a:ext uri="{FF2B5EF4-FFF2-40B4-BE49-F238E27FC236}">
                    <a16:creationId xmlns:a16="http://schemas.microsoft.com/office/drawing/2014/main" id="{09FEB494-D9E4-4F07-A20E-C6F26CFD7C11}"/>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6" name="Group 25">
              <a:extLst>
                <a:ext uri="{FF2B5EF4-FFF2-40B4-BE49-F238E27FC236}">
                  <a16:creationId xmlns:a16="http://schemas.microsoft.com/office/drawing/2014/main" id="{372366F6-75EA-4EEF-827B-5B350B5A2B29}"/>
                </a:ext>
              </a:extLst>
            </p:cNvPr>
            <p:cNvGrpSpPr/>
            <p:nvPr/>
          </p:nvGrpSpPr>
          <p:grpSpPr>
            <a:xfrm>
              <a:off x="4902723" y="4690410"/>
              <a:ext cx="3742841" cy="689973"/>
              <a:chOff x="4883981" y="4028797"/>
              <a:chExt cx="3742841" cy="931567"/>
            </a:xfrm>
          </p:grpSpPr>
          <p:sp>
            <p:nvSpPr>
              <p:cNvPr id="27" name="Freeform: Shape 26">
                <a:extLst>
                  <a:ext uri="{FF2B5EF4-FFF2-40B4-BE49-F238E27FC236}">
                    <a16:creationId xmlns:a16="http://schemas.microsoft.com/office/drawing/2014/main" id="{FB4FF2E5-3A9D-4D80-88A7-A1C288F6E654}"/>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Reducing global carbon dioxide (CO2) emissions to net zero by 2050</a:t>
                </a:r>
                <a:endParaRPr lang="en-US" sz="1000" kern="1200" dirty="0">
                  <a:solidFill>
                    <a:schemeClr val="tx1"/>
                  </a:solidFill>
                </a:endParaRPr>
              </a:p>
            </p:txBody>
          </p:sp>
          <p:sp>
            <p:nvSpPr>
              <p:cNvPr id="28" name="Freeform: Shape 27">
                <a:extLst>
                  <a:ext uri="{FF2B5EF4-FFF2-40B4-BE49-F238E27FC236}">
                    <a16:creationId xmlns:a16="http://schemas.microsoft.com/office/drawing/2014/main" id="{FE6671B3-217A-4A82-89DB-CD5F37721C0B}"/>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9" name="Group 28">
              <a:extLst>
                <a:ext uri="{FF2B5EF4-FFF2-40B4-BE49-F238E27FC236}">
                  <a16:creationId xmlns:a16="http://schemas.microsoft.com/office/drawing/2014/main" id="{6D42FD0F-0116-497E-9FEB-29442A6CE40F}"/>
                </a:ext>
              </a:extLst>
            </p:cNvPr>
            <p:cNvGrpSpPr/>
            <p:nvPr/>
          </p:nvGrpSpPr>
          <p:grpSpPr>
            <a:xfrm>
              <a:off x="4902723" y="5439681"/>
              <a:ext cx="3735730" cy="689717"/>
              <a:chOff x="4883981" y="4029143"/>
              <a:chExt cx="3735730" cy="931221"/>
            </a:xfrm>
          </p:grpSpPr>
          <p:sp>
            <p:nvSpPr>
              <p:cNvPr id="30" name="Freeform: Shape 29">
                <a:extLst>
                  <a:ext uri="{FF2B5EF4-FFF2-40B4-BE49-F238E27FC236}">
                    <a16:creationId xmlns:a16="http://schemas.microsoft.com/office/drawing/2014/main" id="{68D0C3EC-2807-4E20-831C-39F58225E4FD}"/>
                  </a:ext>
                </a:extLst>
              </p:cNvPr>
              <p:cNvSpPr/>
              <p:nvPr/>
            </p:nvSpPr>
            <p:spPr>
              <a:xfrm>
                <a:off x="5834582" y="4029143"/>
                <a:ext cx="2785129" cy="877702"/>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Stable macroeconomic factors, Stable lending rate </a:t>
                </a:r>
              </a:p>
            </p:txBody>
          </p:sp>
          <p:sp>
            <p:nvSpPr>
              <p:cNvPr id="31" name="Freeform: Shape 30">
                <a:extLst>
                  <a:ext uri="{FF2B5EF4-FFF2-40B4-BE49-F238E27FC236}">
                    <a16:creationId xmlns:a16="http://schemas.microsoft.com/office/drawing/2014/main" id="{F96AAC45-1B99-4FC9-8CCF-3A0B3CB7637B}"/>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2" name="Group 31">
              <a:extLst>
                <a:ext uri="{FF2B5EF4-FFF2-40B4-BE49-F238E27FC236}">
                  <a16:creationId xmlns:a16="http://schemas.microsoft.com/office/drawing/2014/main" id="{4045A16C-F80C-401D-B082-33F51FA9719E}"/>
                </a:ext>
              </a:extLst>
            </p:cNvPr>
            <p:cNvGrpSpPr/>
            <p:nvPr/>
          </p:nvGrpSpPr>
          <p:grpSpPr>
            <a:xfrm>
              <a:off x="4902723" y="6169292"/>
              <a:ext cx="3742841" cy="689973"/>
              <a:chOff x="4883981" y="4028797"/>
              <a:chExt cx="3742841" cy="931567"/>
            </a:xfrm>
          </p:grpSpPr>
          <p:sp>
            <p:nvSpPr>
              <p:cNvPr id="33" name="Freeform: Shape 32">
                <a:extLst>
                  <a:ext uri="{FF2B5EF4-FFF2-40B4-BE49-F238E27FC236}">
                    <a16:creationId xmlns:a16="http://schemas.microsoft.com/office/drawing/2014/main" id="{C9F563CD-077E-4197-B6AE-603E985999E9}"/>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Potential export market due to China factor (movement of manufacturing to India)</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Freeform: Shape 33">
                <a:extLst>
                  <a:ext uri="{FF2B5EF4-FFF2-40B4-BE49-F238E27FC236}">
                    <a16:creationId xmlns:a16="http://schemas.microsoft.com/office/drawing/2014/main" id="{7D5FC00C-9CC0-4C70-8810-42B2A30D92D5}"/>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sp>
        <p:nvSpPr>
          <p:cNvPr id="35" name="Text Placeholder 3">
            <a:extLst>
              <a:ext uri="{FF2B5EF4-FFF2-40B4-BE49-F238E27FC236}">
                <a16:creationId xmlns:a16="http://schemas.microsoft.com/office/drawing/2014/main" id="{67E985F2-1977-4596-BC07-C69028F63229}"/>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Expected Growth &amp; Key Market Drivers </a:t>
            </a:r>
          </a:p>
        </p:txBody>
      </p:sp>
    </p:spTree>
    <p:extLst>
      <p:ext uri="{BB962C8B-B14F-4D97-AF65-F5344CB8AC3E}">
        <p14:creationId xmlns:p14="http://schemas.microsoft.com/office/powerpoint/2010/main" val="6877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Challenges During The Forecast Period</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sp>
        <p:nvSpPr>
          <p:cNvPr id="50" name="Text Placeholder 3">
            <a:extLst>
              <a:ext uri="{FF2B5EF4-FFF2-40B4-BE49-F238E27FC236}">
                <a16:creationId xmlns:a16="http://schemas.microsoft.com/office/drawing/2014/main" id="{A25B9695-AE15-439F-81DC-3820E30B6A5D}"/>
              </a:ext>
            </a:extLst>
          </p:cNvPr>
          <p:cNvSpPr txBox="1">
            <a:spLocks/>
          </p:cNvSpPr>
          <p:nvPr/>
        </p:nvSpPr>
        <p:spPr>
          <a:xfrm>
            <a:off x="121657" y="1014647"/>
            <a:ext cx="6567704" cy="289006"/>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14337">
              <a:lnSpc>
                <a:spcPct val="100000"/>
              </a:lnSpc>
              <a:spcBef>
                <a:spcPts val="563"/>
              </a:spcBef>
              <a:buNone/>
              <a:defRPr/>
            </a:pPr>
            <a:endParaRPr lang="en-IN" sz="1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9" name="Group 18">
            <a:extLst>
              <a:ext uri="{FF2B5EF4-FFF2-40B4-BE49-F238E27FC236}">
                <a16:creationId xmlns:a16="http://schemas.microsoft.com/office/drawing/2014/main" id="{5A1406B1-CA86-44E4-A107-6D3CD4E415C8}"/>
              </a:ext>
            </a:extLst>
          </p:cNvPr>
          <p:cNvGrpSpPr/>
          <p:nvPr/>
        </p:nvGrpSpPr>
        <p:grpSpPr>
          <a:xfrm>
            <a:off x="522138" y="1009817"/>
            <a:ext cx="7535186" cy="1145168"/>
            <a:chOff x="2730619" y="2411897"/>
            <a:chExt cx="4889380" cy="1295685"/>
          </a:xfrm>
        </p:grpSpPr>
        <p:sp>
          <p:nvSpPr>
            <p:cNvPr id="20" name="Freeform: Shape 19">
              <a:extLst>
                <a:ext uri="{FF2B5EF4-FFF2-40B4-BE49-F238E27FC236}">
                  <a16:creationId xmlns:a16="http://schemas.microsoft.com/office/drawing/2014/main" id="{38ABEE92-EAB7-42C2-8BF4-419D117485BB}"/>
                </a:ext>
              </a:extLst>
            </p:cNvPr>
            <p:cNvSpPr/>
            <p:nvPr/>
          </p:nvSpPr>
          <p:spPr>
            <a:xfrm>
              <a:off x="2798047" y="2456213"/>
              <a:ext cx="348322" cy="486704"/>
            </a:xfrm>
            <a:custGeom>
              <a:avLst/>
              <a:gdLst>
                <a:gd name="connsiteX0" fmla="*/ 0 w 1524000"/>
                <a:gd name="connsiteY0" fmla="*/ 0 h 1287000"/>
                <a:gd name="connsiteX1" fmla="*/ 1524000 w 1524000"/>
                <a:gd name="connsiteY1" fmla="*/ 0 h 1287000"/>
                <a:gd name="connsiteX2" fmla="*/ 1524000 w 1524000"/>
                <a:gd name="connsiteY2" fmla="*/ 1287000 h 1287000"/>
                <a:gd name="connsiteX3" fmla="*/ 0 w 1524000"/>
                <a:gd name="connsiteY3" fmla="*/ 1287000 h 1287000"/>
                <a:gd name="connsiteX4" fmla="*/ 0 w 1524000"/>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287000">
                  <a:moveTo>
                    <a:pt x="0" y="0"/>
                  </a:moveTo>
                  <a:lnTo>
                    <a:pt x="1524000" y="0"/>
                  </a:lnTo>
                  <a:lnTo>
                    <a:pt x="1524000"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1</a:t>
              </a:r>
            </a:p>
          </p:txBody>
        </p:sp>
        <p:sp>
          <p:nvSpPr>
            <p:cNvPr id="24" name="Left Brace 23">
              <a:extLst>
                <a:ext uri="{FF2B5EF4-FFF2-40B4-BE49-F238E27FC236}">
                  <a16:creationId xmlns:a16="http://schemas.microsoft.com/office/drawing/2014/main" id="{CCE7CB0F-F337-4E01-84DE-A44E82C417E0}"/>
                </a:ext>
              </a:extLst>
            </p:cNvPr>
            <p:cNvSpPr/>
            <p:nvPr/>
          </p:nvSpPr>
          <p:spPr>
            <a:xfrm>
              <a:off x="3125390" y="2425147"/>
              <a:ext cx="304800" cy="486704"/>
            </a:xfrm>
            <a:prstGeom prst="leftBrace">
              <a:avLst>
                <a:gd name="adj1" fmla="val 35000"/>
                <a:gd name="adj2" fmla="val 50000"/>
              </a:avLst>
            </a:prstGeom>
            <a:noFill/>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5" name="Rectangle: Rounded Corners 24">
              <a:extLst>
                <a:ext uri="{FF2B5EF4-FFF2-40B4-BE49-F238E27FC236}">
                  <a16:creationId xmlns:a16="http://schemas.microsoft.com/office/drawing/2014/main" id="{E18A77C2-EAE6-48F5-A1C6-20AC4D6BDA20}"/>
                </a:ext>
              </a:extLst>
            </p:cNvPr>
            <p:cNvSpPr/>
            <p:nvPr/>
          </p:nvSpPr>
          <p:spPr>
            <a:xfrm>
              <a:off x="3474719" y="2411897"/>
              <a:ext cx="4145280" cy="513204"/>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0" lvl="1" algn="l" defTabSz="444500">
                <a:lnSpc>
                  <a:spcPct val="90000"/>
                </a:lnSpc>
                <a:spcBef>
                  <a:spcPct val="0"/>
                </a:spcBef>
                <a:spcAft>
                  <a:spcPct val="15000"/>
                </a:spcAft>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Some of the raw materials used in the manufacturing of vinyl ester resin is 100% import driven like styrene, therefore handling may be the challenge.</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Freeform: Shape 25">
              <a:extLst>
                <a:ext uri="{FF2B5EF4-FFF2-40B4-BE49-F238E27FC236}">
                  <a16:creationId xmlns:a16="http://schemas.microsoft.com/office/drawing/2014/main" id="{9552AD4D-B095-45E7-9246-2F2E8B05E3B4}"/>
                </a:ext>
              </a:extLst>
            </p:cNvPr>
            <p:cNvSpPr/>
            <p:nvPr/>
          </p:nvSpPr>
          <p:spPr>
            <a:xfrm>
              <a:off x="2730619" y="3133702"/>
              <a:ext cx="398498" cy="573880"/>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2</a:t>
              </a:r>
            </a:p>
          </p:txBody>
        </p:sp>
        <p:sp>
          <p:nvSpPr>
            <p:cNvPr id="27" name="Left Brace 26">
              <a:extLst>
                <a:ext uri="{FF2B5EF4-FFF2-40B4-BE49-F238E27FC236}">
                  <a16:creationId xmlns:a16="http://schemas.microsoft.com/office/drawing/2014/main" id="{53398752-BA02-4534-8FC2-964AFA5A11E9}"/>
                </a:ext>
              </a:extLst>
            </p:cNvPr>
            <p:cNvSpPr/>
            <p:nvPr/>
          </p:nvSpPr>
          <p:spPr>
            <a:xfrm>
              <a:off x="3125390" y="3192864"/>
              <a:ext cx="304800" cy="440428"/>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Rectangle: Rounded Corners 27">
              <a:extLst>
                <a:ext uri="{FF2B5EF4-FFF2-40B4-BE49-F238E27FC236}">
                  <a16:creationId xmlns:a16="http://schemas.microsoft.com/office/drawing/2014/main" id="{EF3C6CF4-6E90-4D96-8C32-5F3807E9EDBF}"/>
                </a:ext>
              </a:extLst>
            </p:cNvPr>
            <p:cNvSpPr/>
            <p:nvPr/>
          </p:nvSpPr>
          <p:spPr>
            <a:xfrm>
              <a:off x="3474447" y="3152043"/>
              <a:ext cx="4145280"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0" lvl="1" algn="l" defTabSz="444500">
                <a:lnSpc>
                  <a:spcPct val="90000"/>
                </a:lnSpc>
                <a:spcBef>
                  <a:spcPct val="0"/>
                </a:spcBef>
                <a:spcAft>
                  <a:spcPct val="15000"/>
                </a:spcAft>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Cost Escalation- As commodity prices like steel, natural gas, coal &amp; electricity are increasing therefore machinery &amp; equipment cost may increase in the forecast period. </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43" name="Freeform: Shape 42">
            <a:extLst>
              <a:ext uri="{FF2B5EF4-FFF2-40B4-BE49-F238E27FC236}">
                <a16:creationId xmlns:a16="http://schemas.microsoft.com/office/drawing/2014/main" id="{B71A6560-514B-4B1F-AC20-88182862A7BA}"/>
              </a:ext>
            </a:extLst>
          </p:cNvPr>
          <p:cNvSpPr/>
          <p:nvPr/>
        </p:nvSpPr>
        <p:spPr>
          <a:xfrm>
            <a:off x="501380" y="232359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3</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
        <p:nvSpPr>
          <p:cNvPr id="44" name="Left Brace 43">
            <a:extLst>
              <a:ext uri="{FF2B5EF4-FFF2-40B4-BE49-F238E27FC236}">
                <a16:creationId xmlns:a16="http://schemas.microsoft.com/office/drawing/2014/main" id="{D52E1223-AC33-4891-BF05-0FAAD096F9A2}"/>
              </a:ext>
            </a:extLst>
          </p:cNvPr>
          <p:cNvSpPr/>
          <p:nvPr/>
        </p:nvSpPr>
        <p:spPr>
          <a:xfrm>
            <a:off x="1087097" y="2308899"/>
            <a:ext cx="563411" cy="48070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5" name="Rectangle: Rounded Corners 44">
            <a:extLst>
              <a:ext uri="{FF2B5EF4-FFF2-40B4-BE49-F238E27FC236}">
                <a16:creationId xmlns:a16="http://schemas.microsoft.com/office/drawing/2014/main" id="{B1EBD5BA-FED0-4C5B-B150-4B26BDB71BFC}"/>
              </a:ext>
            </a:extLst>
          </p:cNvPr>
          <p:cNvSpPr/>
          <p:nvPr/>
        </p:nvSpPr>
        <p:spPr>
          <a:xfrm>
            <a:off x="1668895" y="2282398"/>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Currency fluctuations also plays a major challenge in the manufacturing of vinyl ester resin as most of the raw materials are hundred percent import driven. </a:t>
            </a:r>
          </a:p>
        </p:txBody>
      </p:sp>
      <p:sp>
        <p:nvSpPr>
          <p:cNvPr id="47" name="Freeform: Shape 46">
            <a:extLst>
              <a:ext uri="{FF2B5EF4-FFF2-40B4-BE49-F238E27FC236}">
                <a16:creationId xmlns:a16="http://schemas.microsoft.com/office/drawing/2014/main" id="{2AB2A2AB-AF85-420C-A21E-DA89BBC4AAF0}"/>
              </a:ext>
            </a:extLst>
          </p:cNvPr>
          <p:cNvSpPr/>
          <p:nvPr/>
        </p:nvSpPr>
        <p:spPr>
          <a:xfrm>
            <a:off x="538401" y="3030200"/>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4</a:t>
            </a:r>
          </a:p>
        </p:txBody>
      </p:sp>
      <p:sp>
        <p:nvSpPr>
          <p:cNvPr id="48" name="Left Brace 47">
            <a:extLst>
              <a:ext uri="{FF2B5EF4-FFF2-40B4-BE49-F238E27FC236}">
                <a16:creationId xmlns:a16="http://schemas.microsoft.com/office/drawing/2014/main" id="{EDA00570-0127-45ED-939B-9ED2A4950C3E}"/>
              </a:ext>
            </a:extLst>
          </p:cNvPr>
          <p:cNvSpPr/>
          <p:nvPr/>
        </p:nvSpPr>
        <p:spPr>
          <a:xfrm>
            <a:off x="1106978" y="3004633"/>
            <a:ext cx="563412" cy="48070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2" name="Rectangle: Rounded Corners 51">
            <a:extLst>
              <a:ext uri="{FF2B5EF4-FFF2-40B4-BE49-F238E27FC236}">
                <a16:creationId xmlns:a16="http://schemas.microsoft.com/office/drawing/2014/main" id="{99F42A4E-9BDD-4B66-9E13-3821E88B279C}"/>
              </a:ext>
            </a:extLst>
          </p:cNvPr>
          <p:cNvSpPr/>
          <p:nvPr/>
        </p:nvSpPr>
        <p:spPr>
          <a:xfrm>
            <a:off x="1688775" y="2964880"/>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Recessionary factors like wholesale inflation, GDP contraction, fiscal deficit may be the challenging factors which can impact the demand supply scenario of vinyl ester resin.</a:t>
            </a:r>
          </a:p>
        </p:txBody>
      </p:sp>
      <p:sp>
        <p:nvSpPr>
          <p:cNvPr id="68" name="Rectangle: Rounded Corners 67">
            <a:extLst>
              <a:ext uri="{FF2B5EF4-FFF2-40B4-BE49-F238E27FC236}">
                <a16:creationId xmlns:a16="http://schemas.microsoft.com/office/drawing/2014/main" id="{B21379B0-BE74-40DB-9CB5-3617241A0EEB}"/>
              </a:ext>
            </a:extLst>
          </p:cNvPr>
          <p:cNvSpPr/>
          <p:nvPr/>
        </p:nvSpPr>
        <p:spPr>
          <a:xfrm>
            <a:off x="1668474" y="3635616"/>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As the demand of vinyl ester resin is entirely project based therefore demand fluctuation may be the major threat to the market of vinyl ester resin.</a:t>
            </a:r>
          </a:p>
        </p:txBody>
      </p:sp>
      <p:sp>
        <p:nvSpPr>
          <p:cNvPr id="69" name="Left Brace 68">
            <a:extLst>
              <a:ext uri="{FF2B5EF4-FFF2-40B4-BE49-F238E27FC236}">
                <a16:creationId xmlns:a16="http://schemas.microsoft.com/office/drawing/2014/main" id="{32A38998-859F-4CB3-91EB-83D7C2369ACA}"/>
              </a:ext>
            </a:extLst>
          </p:cNvPr>
          <p:cNvSpPr/>
          <p:nvPr/>
        </p:nvSpPr>
        <p:spPr>
          <a:xfrm>
            <a:off x="1130533" y="3670337"/>
            <a:ext cx="480223" cy="40472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1" name="Freeform: Shape 70">
            <a:extLst>
              <a:ext uri="{FF2B5EF4-FFF2-40B4-BE49-F238E27FC236}">
                <a16:creationId xmlns:a16="http://schemas.microsoft.com/office/drawing/2014/main" id="{740A2897-DE34-480F-97BE-63A7D035872E}"/>
              </a:ext>
            </a:extLst>
          </p:cNvPr>
          <p:cNvSpPr/>
          <p:nvPr/>
        </p:nvSpPr>
        <p:spPr>
          <a:xfrm>
            <a:off x="515449" y="364810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5</a:t>
            </a:r>
          </a:p>
        </p:txBody>
      </p:sp>
      <p:sp>
        <p:nvSpPr>
          <p:cNvPr id="73" name="Rectangle: Rounded Corners 72">
            <a:extLst>
              <a:ext uri="{FF2B5EF4-FFF2-40B4-BE49-F238E27FC236}">
                <a16:creationId xmlns:a16="http://schemas.microsoft.com/office/drawing/2014/main" id="{FE739B07-7D30-4A0A-8556-831F95B2807A}"/>
              </a:ext>
            </a:extLst>
          </p:cNvPr>
          <p:cNvSpPr/>
          <p:nvPr/>
        </p:nvSpPr>
        <p:spPr>
          <a:xfrm>
            <a:off x="1661850" y="4331349"/>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Research and Development cost may increase as Reliance needs to compete with global players for niche and specialized applications. Moreover, for export of vinyl ester, Reliance should focus on international quality specification of VER.</a:t>
            </a:r>
          </a:p>
        </p:txBody>
      </p:sp>
      <p:sp>
        <p:nvSpPr>
          <p:cNvPr id="74" name="Left Brace 73">
            <a:extLst>
              <a:ext uri="{FF2B5EF4-FFF2-40B4-BE49-F238E27FC236}">
                <a16:creationId xmlns:a16="http://schemas.microsoft.com/office/drawing/2014/main" id="{1824DE51-3788-497C-BBC7-AFF1774F60F4}"/>
              </a:ext>
            </a:extLst>
          </p:cNvPr>
          <p:cNvSpPr/>
          <p:nvPr/>
        </p:nvSpPr>
        <p:spPr>
          <a:xfrm>
            <a:off x="1130533" y="4354710"/>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5" name="Freeform: Shape 74">
            <a:extLst>
              <a:ext uri="{FF2B5EF4-FFF2-40B4-BE49-F238E27FC236}">
                <a16:creationId xmlns:a16="http://schemas.microsoft.com/office/drawing/2014/main" id="{B59EFF12-2F2E-4CE6-A215-A2F7E13CAD33}"/>
              </a:ext>
            </a:extLst>
          </p:cNvPr>
          <p:cNvSpPr/>
          <p:nvPr/>
        </p:nvSpPr>
        <p:spPr>
          <a:xfrm>
            <a:off x="533067" y="4357768"/>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6</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
        <p:nvSpPr>
          <p:cNvPr id="76" name="Rectangle: Rounded Corners 75">
            <a:extLst>
              <a:ext uri="{FF2B5EF4-FFF2-40B4-BE49-F238E27FC236}">
                <a16:creationId xmlns:a16="http://schemas.microsoft.com/office/drawing/2014/main" id="{CA89E236-2AD8-43C3-A286-FF7EF3B6B3D2}"/>
              </a:ext>
            </a:extLst>
          </p:cNvPr>
          <p:cNvSpPr/>
          <p:nvPr/>
        </p:nvSpPr>
        <p:spPr>
          <a:xfrm>
            <a:off x="1681730" y="4987333"/>
            <a:ext cx="6388008" cy="489397"/>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High Volatility in Raw Material Prices. </a:t>
            </a:r>
          </a:p>
        </p:txBody>
      </p:sp>
      <p:sp>
        <p:nvSpPr>
          <p:cNvPr id="77" name="Left Brace 76">
            <a:extLst>
              <a:ext uri="{FF2B5EF4-FFF2-40B4-BE49-F238E27FC236}">
                <a16:creationId xmlns:a16="http://schemas.microsoft.com/office/drawing/2014/main" id="{82CAE4AF-82A0-4ADE-89B3-6383F77996B2}"/>
              </a:ext>
            </a:extLst>
          </p:cNvPr>
          <p:cNvSpPr/>
          <p:nvPr/>
        </p:nvSpPr>
        <p:spPr>
          <a:xfrm>
            <a:off x="1163665" y="5010692"/>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8" name="Freeform: Shape 77">
            <a:extLst>
              <a:ext uri="{FF2B5EF4-FFF2-40B4-BE49-F238E27FC236}">
                <a16:creationId xmlns:a16="http://schemas.microsoft.com/office/drawing/2014/main" id="{E4AB32B2-0899-4CD4-89E7-624C6DA9E348}"/>
              </a:ext>
            </a:extLst>
          </p:cNvPr>
          <p:cNvSpPr/>
          <p:nvPr/>
        </p:nvSpPr>
        <p:spPr>
          <a:xfrm>
            <a:off x="592703" y="500049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7</a:t>
            </a:r>
          </a:p>
        </p:txBody>
      </p:sp>
      <p:sp>
        <p:nvSpPr>
          <p:cNvPr id="79" name="Rectangle: Rounded Corners 78">
            <a:extLst>
              <a:ext uri="{FF2B5EF4-FFF2-40B4-BE49-F238E27FC236}">
                <a16:creationId xmlns:a16="http://schemas.microsoft.com/office/drawing/2014/main" id="{8AE1DD4B-BBC8-4B33-A1FA-969734BD9888}"/>
              </a:ext>
            </a:extLst>
          </p:cNvPr>
          <p:cNvSpPr/>
          <p:nvPr/>
        </p:nvSpPr>
        <p:spPr>
          <a:xfrm>
            <a:off x="1701610" y="5630062"/>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Fragmented Market of Composites industry in China and India.</a:t>
            </a:r>
          </a:p>
        </p:txBody>
      </p:sp>
      <p:sp>
        <p:nvSpPr>
          <p:cNvPr id="80" name="Left Brace 79">
            <a:extLst>
              <a:ext uri="{FF2B5EF4-FFF2-40B4-BE49-F238E27FC236}">
                <a16:creationId xmlns:a16="http://schemas.microsoft.com/office/drawing/2014/main" id="{BCC02165-0630-4885-B08F-B9A224BCBCF5}"/>
              </a:ext>
            </a:extLst>
          </p:cNvPr>
          <p:cNvSpPr/>
          <p:nvPr/>
        </p:nvSpPr>
        <p:spPr>
          <a:xfrm>
            <a:off x="1157041" y="5679924"/>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1" name="Freeform: Shape 80">
            <a:extLst>
              <a:ext uri="{FF2B5EF4-FFF2-40B4-BE49-F238E27FC236}">
                <a16:creationId xmlns:a16="http://schemas.microsoft.com/office/drawing/2014/main" id="{64FFE577-E353-4D02-8F1A-B187052F9F4B}"/>
              </a:ext>
            </a:extLst>
          </p:cNvPr>
          <p:cNvSpPr/>
          <p:nvPr/>
        </p:nvSpPr>
        <p:spPr>
          <a:xfrm>
            <a:off x="599331" y="5669732"/>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8</a:t>
            </a:r>
          </a:p>
        </p:txBody>
      </p:sp>
      <p:sp>
        <p:nvSpPr>
          <p:cNvPr id="82" name="Rectangle: Rounded Corners 81">
            <a:extLst>
              <a:ext uri="{FF2B5EF4-FFF2-40B4-BE49-F238E27FC236}">
                <a16:creationId xmlns:a16="http://schemas.microsoft.com/office/drawing/2014/main" id="{AD581A1A-239C-4E9E-AAA2-6DC2CD8FFD5F}"/>
              </a:ext>
            </a:extLst>
          </p:cNvPr>
          <p:cNvSpPr/>
          <p:nvPr/>
        </p:nvSpPr>
        <p:spPr>
          <a:xfrm>
            <a:off x="1655230" y="6289660"/>
            <a:ext cx="6388008" cy="543345"/>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With the increase in global prices of crude oil, natural gas, coal &amp; electricity, the rise in consumer price inflation(CPI) have been seen which may impact the market of vinyl ester resin. </a:t>
            </a:r>
          </a:p>
        </p:txBody>
      </p:sp>
      <p:sp>
        <p:nvSpPr>
          <p:cNvPr id="83" name="Left Brace 82">
            <a:extLst>
              <a:ext uri="{FF2B5EF4-FFF2-40B4-BE49-F238E27FC236}">
                <a16:creationId xmlns:a16="http://schemas.microsoft.com/office/drawing/2014/main" id="{AA077F6D-0A0C-4BDA-8C58-B003A809499F}"/>
              </a:ext>
            </a:extLst>
          </p:cNvPr>
          <p:cNvSpPr/>
          <p:nvPr/>
        </p:nvSpPr>
        <p:spPr>
          <a:xfrm>
            <a:off x="1097409" y="6349157"/>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4" name="Freeform: Shape 83">
            <a:extLst>
              <a:ext uri="{FF2B5EF4-FFF2-40B4-BE49-F238E27FC236}">
                <a16:creationId xmlns:a16="http://schemas.microsoft.com/office/drawing/2014/main" id="{6EE3E8CD-8920-40BD-88B3-8663688B41B6}"/>
              </a:ext>
            </a:extLst>
          </p:cNvPr>
          <p:cNvSpPr/>
          <p:nvPr/>
        </p:nvSpPr>
        <p:spPr>
          <a:xfrm>
            <a:off x="526447" y="6378721"/>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9</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6924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Observation on project cost, viability and sensitivity on fluctuation in feedstock and product prices</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sp>
        <p:nvSpPr>
          <p:cNvPr id="35" name="TextBox 34">
            <a:extLst>
              <a:ext uri="{FF2B5EF4-FFF2-40B4-BE49-F238E27FC236}">
                <a16:creationId xmlns:a16="http://schemas.microsoft.com/office/drawing/2014/main" id="{0A26BECE-423D-4D1B-9BA4-76AF35DCCA26}"/>
              </a:ext>
            </a:extLst>
          </p:cNvPr>
          <p:cNvSpPr txBox="1"/>
          <p:nvPr/>
        </p:nvSpPr>
        <p:spPr>
          <a:xfrm>
            <a:off x="160173" y="803805"/>
            <a:ext cx="8757393" cy="1907895"/>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Project is moderately sensitive to variations in investment and highly sensitive to selling Price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and</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feedstock prices.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The project is not capital intensive and can be easily funded through internal accruals. Equipment require for the project are available in domestic and international market and can be easily sourced. The technology, catalyst and chemicals are also easily available.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Several downstream consumers of Epoxy Resins including VER reported pressured margins due to unexpected surges in Epoxy Resin and styrene pricing in 2021. It is estimated that the market price of key raw materials will remain at high levels in next few years, with slight fluctuations. Most of the producers are not in position to pass on the increase raw materials to end-users. </a:t>
            </a:r>
          </a:p>
          <a:p>
            <a:pPr marR="0" lvl="0" algn="just">
              <a:lnSpc>
                <a:spcPct val="150000"/>
              </a:lnSpc>
              <a:spcBef>
                <a:spcPts val="0"/>
              </a:spcBef>
              <a:spcAft>
                <a:spcPts val="0"/>
              </a:spcAft>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a:extLst>
              <a:ext uri="{FF2B5EF4-FFF2-40B4-BE49-F238E27FC236}">
                <a16:creationId xmlns:a16="http://schemas.microsoft.com/office/drawing/2014/main" id="{F1E31514-5418-407A-9E72-F9A27EC31773}"/>
              </a:ext>
            </a:extLst>
          </p:cNvPr>
          <p:cNvGraphicFramePr>
            <a:graphicFrameLocks noGrp="1"/>
          </p:cNvGraphicFramePr>
          <p:nvPr>
            <p:extLst>
              <p:ext uri="{D42A27DB-BD31-4B8C-83A1-F6EECF244321}">
                <p14:modId xmlns:p14="http://schemas.microsoft.com/office/powerpoint/2010/main" val="2852521955"/>
              </p:ext>
            </p:extLst>
          </p:nvPr>
        </p:nvGraphicFramePr>
        <p:xfrm>
          <a:off x="311426" y="2852481"/>
          <a:ext cx="8521148" cy="3891421"/>
        </p:xfrm>
        <a:graphic>
          <a:graphicData uri="http://schemas.openxmlformats.org/drawingml/2006/table">
            <a:tbl>
              <a:tblPr firstRow="1" firstCol="1" bandRow="1">
                <a:tableStyleId>{5C22544A-7EE6-4342-B048-85BDC9FD1C3A}</a:tableStyleId>
              </a:tblPr>
              <a:tblGrid>
                <a:gridCol w="1191450">
                  <a:extLst>
                    <a:ext uri="{9D8B030D-6E8A-4147-A177-3AD203B41FA5}">
                      <a16:colId xmlns:a16="http://schemas.microsoft.com/office/drawing/2014/main" val="3030618860"/>
                    </a:ext>
                  </a:extLst>
                </a:gridCol>
                <a:gridCol w="1395894">
                  <a:extLst>
                    <a:ext uri="{9D8B030D-6E8A-4147-A177-3AD203B41FA5}">
                      <a16:colId xmlns:a16="http://schemas.microsoft.com/office/drawing/2014/main" val="2502650476"/>
                    </a:ext>
                  </a:extLst>
                </a:gridCol>
                <a:gridCol w="1395894">
                  <a:extLst>
                    <a:ext uri="{9D8B030D-6E8A-4147-A177-3AD203B41FA5}">
                      <a16:colId xmlns:a16="http://schemas.microsoft.com/office/drawing/2014/main" val="3257905120"/>
                    </a:ext>
                  </a:extLst>
                </a:gridCol>
                <a:gridCol w="1395894">
                  <a:extLst>
                    <a:ext uri="{9D8B030D-6E8A-4147-A177-3AD203B41FA5}">
                      <a16:colId xmlns:a16="http://schemas.microsoft.com/office/drawing/2014/main" val="2893520272"/>
                    </a:ext>
                  </a:extLst>
                </a:gridCol>
                <a:gridCol w="1571008">
                  <a:extLst>
                    <a:ext uri="{9D8B030D-6E8A-4147-A177-3AD203B41FA5}">
                      <a16:colId xmlns:a16="http://schemas.microsoft.com/office/drawing/2014/main" val="1457519833"/>
                    </a:ext>
                  </a:extLst>
                </a:gridCol>
                <a:gridCol w="1571008">
                  <a:extLst>
                    <a:ext uri="{9D8B030D-6E8A-4147-A177-3AD203B41FA5}">
                      <a16:colId xmlns:a16="http://schemas.microsoft.com/office/drawing/2014/main" val="3937601948"/>
                    </a:ext>
                  </a:extLst>
                </a:gridCol>
              </a:tblGrid>
              <a:tr h="327735">
                <a:tc gridSpan="6">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NPV in USD Million</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6136738"/>
                  </a:ext>
                </a:extLst>
              </a:tr>
              <a:tr h="87587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BASE CASE</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90.00%</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95.00%</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105.00%</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110.00%</a:t>
                      </a:r>
                    </a:p>
                  </a:txBody>
                  <a:tcPr marL="68580" marR="68580" marT="0" marB="0" anchor="ctr"/>
                </a:tc>
                <a:extLst>
                  <a:ext uri="{0D108BD9-81ED-4DB2-BD59-A6C34878D82A}">
                    <a16:rowId xmlns:a16="http://schemas.microsoft.com/office/drawing/2014/main" val="924533850"/>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nchor="ctr"/>
                </a:tc>
                <a:tc gridSpan="5">
                  <a:txBody>
                    <a:bodyPr/>
                    <a:lstStyle/>
                    <a:p>
                      <a:pPr marL="0" marR="0" algn="ctr">
                        <a:lnSpc>
                          <a:spcPct val="107000"/>
                        </a:lnSpc>
                        <a:spcBef>
                          <a:spcPts val="0"/>
                        </a:spcBef>
                        <a:spcAft>
                          <a:spcPts val="0"/>
                        </a:spcAft>
                      </a:pPr>
                      <a:r>
                        <a:rPr lang="en-US" sz="1000" b="1" dirty="0">
                          <a:effectLst/>
                          <a:latin typeface="Verdana" panose="020B0604030504040204" pitchFamily="34" charset="0"/>
                          <a:ea typeface="Verdana" panose="020B0604030504040204" pitchFamily="34" charset="0"/>
                          <a:cs typeface="Verdana" panose="020B0604030504040204" pitchFamily="34" charset="0"/>
                        </a:rPr>
                        <a:t>REVENUE</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2547270"/>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IRR%</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50.02%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27.48%</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39.23%</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60.22%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70.04%</a:t>
                      </a:r>
                    </a:p>
                  </a:txBody>
                  <a:tcPr marL="68580" marR="68580" marT="0" marB="0" anchor="ctr"/>
                </a:tc>
                <a:extLst>
                  <a:ext uri="{0D108BD9-81ED-4DB2-BD59-A6C34878D82A}">
                    <a16:rowId xmlns:a16="http://schemas.microsoft.com/office/drawing/2014/main" val="3531368316"/>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NPV</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31.4</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10.6</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21</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41.8</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52.2</a:t>
                      </a:r>
                    </a:p>
                  </a:txBody>
                  <a:tcPr marL="68580" marR="68580" marT="0" marB="0" anchor="ctr"/>
                </a:tc>
                <a:extLst>
                  <a:ext uri="{0D108BD9-81ED-4DB2-BD59-A6C34878D82A}">
                    <a16:rowId xmlns:a16="http://schemas.microsoft.com/office/drawing/2014/main" val="2703121728"/>
                  </a:ext>
                </a:extLst>
              </a:tr>
              <a:tr h="447968">
                <a:tc>
                  <a:txBody>
                    <a:bodyPr/>
                    <a:lstStyle/>
                    <a:p>
                      <a:pPr marL="0" marR="0" algn="ctr">
                        <a:lnSpc>
                          <a:spcPct val="107000"/>
                        </a:lnSpc>
                        <a:spcBef>
                          <a:spcPts val="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nchor="ctr"/>
                </a:tc>
                <a:tc gridSpan="5">
                  <a:txBody>
                    <a:bodyPr/>
                    <a:lstStyle/>
                    <a:p>
                      <a:pPr marL="0" marR="0" algn="ctr">
                        <a:lnSpc>
                          <a:spcPct val="107000"/>
                        </a:lnSpc>
                        <a:spcBef>
                          <a:spcPts val="0"/>
                        </a:spcBef>
                        <a:spcAft>
                          <a:spcPts val="0"/>
                        </a:spcAft>
                      </a:pPr>
                      <a:r>
                        <a:rPr lang="en-US" sz="1000" b="1" dirty="0">
                          <a:effectLst/>
                          <a:latin typeface="Verdana" panose="020B0604030504040204" pitchFamily="34" charset="0"/>
                          <a:ea typeface="Verdana" panose="020B0604030504040204" pitchFamily="34" charset="0"/>
                          <a:cs typeface="Verdana" panose="020B0604030504040204" pitchFamily="34" charset="0"/>
                        </a:rPr>
                        <a:t>RAW MATERIALS COST</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1588410"/>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IRR%</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50.02%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63.99%</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57.09%</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42.71%</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35.09%</a:t>
                      </a:r>
                    </a:p>
                  </a:txBody>
                  <a:tcPr marL="68580" marR="68580" marT="0" marB="0" anchor="ctr"/>
                </a:tc>
                <a:extLst>
                  <a:ext uri="{0D108BD9-81ED-4DB2-BD59-A6C34878D82A}">
                    <a16:rowId xmlns:a16="http://schemas.microsoft.com/office/drawing/2014/main" val="3936778662"/>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NPV</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31.4</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45.8</a:t>
                      </a:r>
                    </a:p>
                  </a:txBody>
                  <a:tcPr marL="68580" marR="68580" marT="0" marB="0" anchor="ctr"/>
                </a:tc>
                <a:tc>
                  <a:txBody>
                    <a:bodyPr/>
                    <a:lstStyle/>
                    <a:p>
                      <a:pPr marL="0" marR="0" algn="ctr">
                        <a:lnSpc>
                          <a:spcPct val="107000"/>
                        </a:lnSpc>
                        <a:spcBef>
                          <a:spcPts val="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38.6</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24.2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17.1</a:t>
                      </a:r>
                    </a:p>
                  </a:txBody>
                  <a:tcPr marL="68580" marR="68580" marT="0" marB="0" anchor="ctr"/>
                </a:tc>
                <a:extLst>
                  <a:ext uri="{0D108BD9-81ED-4DB2-BD59-A6C34878D82A}">
                    <a16:rowId xmlns:a16="http://schemas.microsoft.com/office/drawing/2014/main" val="818677738"/>
                  </a:ext>
                </a:extLst>
              </a:tr>
            </a:tbl>
          </a:graphicData>
        </a:graphic>
      </p:graphicFrame>
    </p:spTree>
    <p:extLst>
      <p:ext uri="{BB962C8B-B14F-4D97-AF65-F5344CB8AC3E}">
        <p14:creationId xmlns:p14="http://schemas.microsoft.com/office/powerpoint/2010/main" val="36913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5728ACDC-8EF9-4928-8069-02BDF5263738}"/>
              </a:ext>
            </a:extLst>
          </p:cNvPr>
          <p:cNvSpPr txBox="1">
            <a:spLocks/>
          </p:cNvSpPr>
          <p:nvPr/>
        </p:nvSpPr>
        <p:spPr>
          <a:xfrm>
            <a:off x="345566" y="194111"/>
            <a:ext cx="7863840"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solidFill>
                  <a:schemeClr val="tx1">
                    <a:lumMod val="85000"/>
                    <a:lumOff val="15000"/>
                  </a:schemeClr>
                </a:solidFill>
                <a:ea typeface="Verdana" panose="020B0604030504040204" pitchFamily="34" charset="0"/>
                <a:cs typeface="Verdana" panose="020B0604030504040204" pitchFamily="34" charset="0"/>
              </a:rPr>
              <a:t>Representative list of clients</a:t>
            </a:r>
          </a:p>
          <a:p>
            <a:pPr marL="173038" indent="0">
              <a:buNone/>
            </a:pPr>
            <a:endParaRPr lang="en-US" sz="1500" b="1" spc="300" dirty="0">
              <a:solidFill>
                <a:schemeClr val="bg2">
                  <a:lumMod val="25000"/>
                </a:schemeClr>
              </a:solidFill>
              <a:ea typeface="Verdana" panose="020B0604030504040204" pitchFamily="34" charset="0"/>
              <a:cs typeface="Verdana" panose="020B0604030504040204" pitchFamily="34" charset="0"/>
            </a:endParaRPr>
          </a:p>
        </p:txBody>
      </p:sp>
      <p:pic>
        <p:nvPicPr>
          <p:cNvPr id="27" name="Picture 2" descr="Related image">
            <a:extLst>
              <a:ext uri="{FF2B5EF4-FFF2-40B4-BE49-F238E27FC236}">
                <a16:creationId xmlns:a16="http://schemas.microsoft.com/office/drawing/2014/main" id="{1596B9F5-84F9-4AD1-9EBD-3175AA8A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0" y="1312406"/>
            <a:ext cx="1321427" cy="6633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Related image">
            <a:extLst>
              <a:ext uri="{FF2B5EF4-FFF2-40B4-BE49-F238E27FC236}">
                <a16:creationId xmlns:a16="http://schemas.microsoft.com/office/drawing/2014/main" id="{B1066777-37C9-470F-966A-169470E8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78" y="2395505"/>
            <a:ext cx="1455792" cy="73077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exxon mobil logo">
            <a:extLst>
              <a:ext uri="{FF2B5EF4-FFF2-40B4-BE49-F238E27FC236}">
                <a16:creationId xmlns:a16="http://schemas.microsoft.com/office/drawing/2014/main" id="{5260B686-1214-437F-80FB-9BB7FA28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99" y="3996763"/>
            <a:ext cx="1993936" cy="5718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dow logo">
            <a:extLst>
              <a:ext uri="{FF2B5EF4-FFF2-40B4-BE49-F238E27FC236}">
                <a16:creationId xmlns:a16="http://schemas.microsoft.com/office/drawing/2014/main" id="{C1EE9694-6610-4C40-AFCC-A993F07C3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046" y="2517560"/>
            <a:ext cx="1842526" cy="626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gail logo">
            <a:extLst>
              <a:ext uri="{FF2B5EF4-FFF2-40B4-BE49-F238E27FC236}">
                <a16:creationId xmlns:a16="http://schemas.microsoft.com/office/drawing/2014/main" id="{C80D6C6D-7EC0-4820-9B9E-B58DCA3A9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709" y="3832648"/>
            <a:ext cx="1466417" cy="6463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Image result for sabic logo">
            <a:extLst>
              <a:ext uri="{FF2B5EF4-FFF2-40B4-BE49-F238E27FC236}">
                <a16:creationId xmlns:a16="http://schemas.microsoft.com/office/drawing/2014/main" id="{EB81FEFF-DC1B-45E2-8A32-A63565DDB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493" y="1402222"/>
            <a:ext cx="1486768" cy="5897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mage result for mitsubishi chemical logo">
            <a:extLst>
              <a:ext uri="{FF2B5EF4-FFF2-40B4-BE49-F238E27FC236}">
                <a16:creationId xmlns:a16="http://schemas.microsoft.com/office/drawing/2014/main" id="{5F994C5D-B67C-48FB-A00B-6E56AA4A8D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715" y="1365200"/>
            <a:ext cx="1554050" cy="41967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73D87229-2B01-4025-A6FB-E395796A56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07" y="2589441"/>
            <a:ext cx="1438275" cy="3429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E86D78A0-24DC-46D7-982F-C2780AFDEB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9365" y="3841979"/>
            <a:ext cx="1922204" cy="589767"/>
          </a:xfrm>
          <a:prstGeom prst="rect">
            <a:avLst/>
          </a:prstGeom>
        </p:spPr>
      </p:pic>
      <p:pic>
        <p:nvPicPr>
          <p:cNvPr id="50" name="Picture 49" descr="A picture containing knife&#10;&#10;Description automatically generated">
            <a:extLst>
              <a:ext uri="{FF2B5EF4-FFF2-40B4-BE49-F238E27FC236}">
                <a16:creationId xmlns:a16="http://schemas.microsoft.com/office/drawing/2014/main" id="{36B903CC-2C5F-4804-BE14-605E1D8B6C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430" y="2408894"/>
            <a:ext cx="1438275" cy="771525"/>
          </a:xfrm>
          <a:prstGeom prst="rect">
            <a:avLst/>
          </a:prstGeom>
        </p:spPr>
      </p:pic>
      <p:pic>
        <p:nvPicPr>
          <p:cNvPr id="52" name="Picture 51">
            <a:extLst>
              <a:ext uri="{FF2B5EF4-FFF2-40B4-BE49-F238E27FC236}">
                <a16:creationId xmlns:a16="http://schemas.microsoft.com/office/drawing/2014/main" id="{61502093-A24F-435F-8413-9E32508084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5779" y="5334573"/>
            <a:ext cx="1438275" cy="342900"/>
          </a:xfrm>
          <a:prstGeom prst="rect">
            <a:avLst/>
          </a:prstGeom>
        </p:spPr>
      </p:pic>
      <p:pic>
        <p:nvPicPr>
          <p:cNvPr id="53" name="Picture 52">
            <a:extLst>
              <a:ext uri="{FF2B5EF4-FFF2-40B4-BE49-F238E27FC236}">
                <a16:creationId xmlns:a16="http://schemas.microsoft.com/office/drawing/2014/main" id="{917C8A6F-CB55-435C-A01E-3A9FFDFDA1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6945" y="3810362"/>
            <a:ext cx="1123699" cy="621384"/>
          </a:xfrm>
          <a:prstGeom prst="rect">
            <a:avLst/>
          </a:prstGeom>
        </p:spPr>
      </p:pic>
      <p:pic>
        <p:nvPicPr>
          <p:cNvPr id="54" name="Picture 53">
            <a:extLst>
              <a:ext uri="{FF2B5EF4-FFF2-40B4-BE49-F238E27FC236}">
                <a16:creationId xmlns:a16="http://schemas.microsoft.com/office/drawing/2014/main" id="{328B1A87-09AE-42D3-988D-4E219292E0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1430" y="5334573"/>
            <a:ext cx="1438275" cy="264004"/>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7478E19E-6EB6-4BDA-900B-0D98F0C985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24316" y="4930798"/>
            <a:ext cx="1038435" cy="1038435"/>
          </a:xfrm>
          <a:prstGeom prst="rect">
            <a:avLst/>
          </a:prstGeom>
        </p:spPr>
      </p:pic>
      <p:pic>
        <p:nvPicPr>
          <p:cNvPr id="21" name="Picture 20">
            <a:extLst>
              <a:ext uri="{FF2B5EF4-FFF2-40B4-BE49-F238E27FC236}">
                <a16:creationId xmlns:a16="http://schemas.microsoft.com/office/drawing/2014/main" id="{7DEAFDB9-C91F-4389-BAC1-364B78BC73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1430" y="1121063"/>
            <a:ext cx="1377270" cy="918179"/>
          </a:xfrm>
          <a:prstGeom prst="rect">
            <a:avLst/>
          </a:prstGeom>
        </p:spPr>
      </p:pic>
      <p:pic>
        <p:nvPicPr>
          <p:cNvPr id="22" name="Picture 21">
            <a:extLst>
              <a:ext uri="{FF2B5EF4-FFF2-40B4-BE49-F238E27FC236}">
                <a16:creationId xmlns:a16="http://schemas.microsoft.com/office/drawing/2014/main" id="{9DAA7EA8-C410-4959-B989-38DA95F3E3E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8449" y="4972396"/>
            <a:ext cx="1038435" cy="908630"/>
          </a:xfrm>
          <a:prstGeom prst="rect">
            <a:avLst/>
          </a:prstGeom>
        </p:spPr>
      </p:pic>
    </p:spTree>
    <p:extLst>
      <p:ext uri="{BB962C8B-B14F-4D97-AF65-F5344CB8AC3E}">
        <p14:creationId xmlns:p14="http://schemas.microsoft.com/office/powerpoint/2010/main" val="83874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D888-1738-4FC9-98BB-21997AF04B06}"/>
              </a:ext>
            </a:extLst>
          </p:cNvPr>
          <p:cNvSpPr/>
          <p:nvPr/>
        </p:nvSpPr>
        <p:spPr>
          <a:xfrm>
            <a:off x="0" y="-41912"/>
            <a:ext cx="9144000" cy="6899912"/>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0CABBDB-61C8-49EE-A51D-FDD7B2EFC3F0}"/>
              </a:ext>
            </a:extLst>
          </p:cNvPr>
          <p:cNvSpPr txBox="1">
            <a:spLocks/>
          </p:cNvSpPr>
          <p:nvPr/>
        </p:nvSpPr>
        <p:spPr>
          <a:xfrm>
            <a:off x="168570" y="443565"/>
            <a:ext cx="2623304" cy="461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Montserrat" panose="02000505000000020004" pitchFamily="2" charset="0"/>
                <a:ea typeface="+mj-ea"/>
                <a:cs typeface="Arial" panose="020B0604020202020204" pitchFamily="34" charset="0"/>
              </a:rPr>
              <a:t>About Us &amp; Disclaimer</a:t>
            </a:r>
          </a:p>
        </p:txBody>
      </p:sp>
      <p:sp>
        <p:nvSpPr>
          <p:cNvPr id="3" name="Rectangle 2">
            <a:extLst>
              <a:ext uri="{FF2B5EF4-FFF2-40B4-BE49-F238E27FC236}">
                <a16:creationId xmlns:a16="http://schemas.microsoft.com/office/drawing/2014/main" id="{FA36F462-B6D7-4C9F-A8DF-E09878AFBB61}"/>
              </a:ext>
            </a:extLst>
          </p:cNvPr>
          <p:cNvSpPr/>
          <p:nvPr/>
        </p:nvSpPr>
        <p:spPr>
          <a:xfrm>
            <a:off x="183227" y="1450259"/>
            <a:ext cx="8337921" cy="992772"/>
          </a:xfrm>
          <a:prstGeom prst="rect">
            <a:avLst/>
          </a:prstGeom>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is a global market research and consulting company </a:t>
            </a:r>
            <a:r>
              <a:rPr kumimoji="0" lang="en-IN" sz="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with offices in the US, UK and India. TechSci Research provides market research reports in number of areas to organizations. The company uses innovative business models that focus on improving productivity, while ensuring creation of high-quality reports. The proprietary forecasting models use various analyses of both industry-specific and macroeconomic variables on a state-by-state basis to produce a unique ‘bottom-up’ model of a country, regional and global industry prospects. Combined with the detailed analysis of company activity and industry trends, the result is a uniquely rich evaluation of the opportunities available in the market.</a:t>
            </a:r>
          </a:p>
        </p:txBody>
      </p:sp>
      <p:grpSp>
        <p:nvGrpSpPr>
          <p:cNvPr id="10" name="Group 9">
            <a:extLst>
              <a:ext uri="{FF2B5EF4-FFF2-40B4-BE49-F238E27FC236}">
                <a16:creationId xmlns:a16="http://schemas.microsoft.com/office/drawing/2014/main" id="{51B4CC63-B9A2-4F68-85E2-8FB8AB35EDAE}"/>
              </a:ext>
            </a:extLst>
          </p:cNvPr>
          <p:cNvGrpSpPr/>
          <p:nvPr/>
        </p:nvGrpSpPr>
        <p:grpSpPr>
          <a:xfrm>
            <a:off x="2791874" y="611863"/>
            <a:ext cx="6352126" cy="123080"/>
            <a:chOff x="2710689" y="501180"/>
            <a:chExt cx="6352126" cy="123080"/>
          </a:xfrm>
          <a:effectLst>
            <a:glow rad="63500">
              <a:schemeClr val="bg1">
                <a:alpha val="40000"/>
              </a:schemeClr>
            </a:glow>
          </a:effectLst>
        </p:grpSpPr>
        <p:cxnSp>
          <p:nvCxnSpPr>
            <p:cNvPr id="7" name="Straight Connector 6">
              <a:extLst>
                <a:ext uri="{FF2B5EF4-FFF2-40B4-BE49-F238E27FC236}">
                  <a16:creationId xmlns:a16="http://schemas.microsoft.com/office/drawing/2014/main" id="{7C980990-7953-4FDF-846D-B4BAA7FF495E}"/>
                </a:ext>
              </a:extLst>
            </p:cNvPr>
            <p:cNvCxnSpPr>
              <a:cxnSpLocks/>
            </p:cNvCxnSpPr>
            <p:nvPr/>
          </p:nvCxnSpPr>
          <p:spPr>
            <a:xfrm>
              <a:off x="2772229" y="562721"/>
              <a:ext cx="6290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8E207CB-3983-49ED-BC0A-F405C98E54F7}"/>
                </a:ext>
              </a:extLst>
            </p:cNvPr>
            <p:cNvSpPr/>
            <p:nvPr/>
          </p:nvSpPr>
          <p:spPr>
            <a:xfrm>
              <a:off x="2710689" y="501180"/>
              <a:ext cx="123080" cy="123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4EADC525-C24E-4FAF-A547-BEB756312292}"/>
              </a:ext>
            </a:extLst>
          </p:cNvPr>
          <p:cNvSpPr/>
          <p:nvPr/>
        </p:nvSpPr>
        <p:spPr>
          <a:xfrm>
            <a:off x="6346717" y="89624"/>
            <a:ext cx="2483798" cy="1288314"/>
          </a:xfrm>
          <a:prstGeom prst="rect">
            <a:avLst/>
          </a:prstGeom>
          <a:solidFill>
            <a:srgbClr val="222A3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457A7-EF47-40D2-9918-59CBD52D2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143" y="314840"/>
            <a:ext cx="1998988" cy="627133"/>
          </a:xfrm>
          <a:prstGeom prst="rect">
            <a:avLst/>
          </a:prstGeom>
        </p:spPr>
      </p:pic>
      <p:sp>
        <p:nvSpPr>
          <p:cNvPr id="31" name="Rectangle 30">
            <a:extLst>
              <a:ext uri="{FF2B5EF4-FFF2-40B4-BE49-F238E27FC236}">
                <a16:creationId xmlns:a16="http://schemas.microsoft.com/office/drawing/2014/main" id="{FC478180-7E88-45FC-85A3-D59FFC4002A6}"/>
              </a:ext>
            </a:extLst>
          </p:cNvPr>
          <p:cNvSpPr/>
          <p:nvPr/>
        </p:nvSpPr>
        <p:spPr>
          <a:xfrm>
            <a:off x="168570" y="2542778"/>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Related Reports</a:t>
            </a:r>
          </a:p>
        </p:txBody>
      </p:sp>
      <p:sp>
        <p:nvSpPr>
          <p:cNvPr id="32" name="Rectangle 31">
            <a:extLst>
              <a:ext uri="{FF2B5EF4-FFF2-40B4-BE49-F238E27FC236}">
                <a16:creationId xmlns:a16="http://schemas.microsoft.com/office/drawing/2014/main" id="{E932B788-826E-4F7B-B935-25B8D1758AA6}"/>
              </a:ext>
            </a:extLst>
          </p:cNvPr>
          <p:cNvSpPr/>
          <p:nvPr/>
        </p:nvSpPr>
        <p:spPr>
          <a:xfrm>
            <a:off x="183227" y="2830475"/>
            <a:ext cx="8442012" cy="1157240"/>
          </a:xfrm>
          <a:prstGeom prst="rect">
            <a:avLst/>
          </a:prstGeom>
        </p:spPr>
        <p:txBody>
          <a:bodyPr wrap="square">
            <a:spAutoFit/>
          </a:bodyPr>
          <a:lstStyle/>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HBPA Epoxy Resin Market By Physical Form (Solid and Liquid), By Application (Industrial Coating, E&amp;E Coating and Others), Competition, Forecast &amp; Opportunities, 2026</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Composites Market By Type (Glass Fiber &amp; Carbon Fiber), By Application (Civil Engineering, Aerospace &amp; Défense, &amp; Others), By Manufacturing Process (Lay Up, Injection </a:t>
            </a:r>
            <a:r>
              <a:rPr kumimoji="0" lang="en-US" sz="900" b="1"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Moulding</a:t>
            </a: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etc.), By Region, Competition Forecast &amp; Opportunities, 2012-2026</a:t>
            </a:r>
            <a:endParaRPr kumimoji="0" lang="en-US" sz="900" b="1" i="0" u="none" strike="noStrike" kern="1200" cap="none"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F0FFE88-E6FF-439E-8B63-A599260CEAE2}"/>
              </a:ext>
            </a:extLst>
          </p:cNvPr>
          <p:cNvSpPr/>
          <p:nvPr/>
        </p:nvSpPr>
        <p:spPr>
          <a:xfrm>
            <a:off x="190119" y="5707542"/>
            <a:ext cx="8442012" cy="830997"/>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85000"/>
                  </a:prstClr>
                </a:solidFill>
                <a:effectLst/>
                <a:uLnTx/>
                <a:uFillTx/>
                <a:latin typeface="Open Sans" panose="020B0606030504020204" pitchFamily="34" charset="0"/>
                <a:ea typeface="Open Sans" panose="020B0606030504020204" pitchFamily="34" charset="0"/>
                <a:cs typeface="Open Sans" panose="020B0606030504020204" pitchFamily="34" charset="0"/>
              </a:rPr>
              <a:t>The contents of this report are based on information generally available to the public from sources believed to be reliable. No representation is made that it is timely, accurate or complete. TechSci Research has taken due care and caution in compilation of data as this has been obtained from various sources including which it considers reliable and first 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 All the figures provided in this document are indicative of relative market size and are strictly for client’s internal consumption. Usage of the same for purpose other than internal will require prior approval of TechSci Research.</a:t>
            </a:r>
          </a:p>
        </p:txBody>
      </p:sp>
      <p:sp>
        <p:nvSpPr>
          <p:cNvPr id="19" name="TextBox 18">
            <a:extLst>
              <a:ext uri="{FF2B5EF4-FFF2-40B4-BE49-F238E27FC236}">
                <a16:creationId xmlns:a16="http://schemas.microsoft.com/office/drawing/2014/main" id="{58A2C20E-4110-4753-860E-804B783DB9E9}"/>
              </a:ext>
            </a:extLst>
          </p:cNvPr>
          <p:cNvSpPr txBox="1"/>
          <p:nvPr/>
        </p:nvSpPr>
        <p:spPr>
          <a:xfrm>
            <a:off x="188686" y="4376454"/>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North America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708 Third Avenue, Manhattan,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New York, United States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+1- 646- 360- 1656</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44" name="Rectangle 43">
            <a:extLst>
              <a:ext uri="{FF2B5EF4-FFF2-40B4-BE49-F238E27FC236}">
                <a16:creationId xmlns:a16="http://schemas.microsoft.com/office/drawing/2014/main" id="{A069EC92-F45C-4527-B652-FC16964171D9}"/>
              </a:ext>
            </a:extLst>
          </p:cNvPr>
          <p:cNvSpPr/>
          <p:nvPr/>
        </p:nvSpPr>
        <p:spPr>
          <a:xfrm>
            <a:off x="204778" y="5378013"/>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Disclaimer </a:t>
            </a:r>
          </a:p>
        </p:txBody>
      </p:sp>
      <p:sp>
        <p:nvSpPr>
          <p:cNvPr id="22" name="TextBox 21">
            <a:extLst>
              <a:ext uri="{FF2B5EF4-FFF2-40B4-BE49-F238E27FC236}">
                <a16:creationId xmlns:a16="http://schemas.microsoft.com/office/drawing/2014/main" id="{25D4E136-3B63-4D2C-BBBA-B508E79A153C}"/>
              </a:ext>
            </a:extLst>
          </p:cNvPr>
          <p:cNvSpPr txBox="1"/>
          <p:nvPr/>
        </p:nvSpPr>
        <p:spPr>
          <a:xfrm>
            <a:off x="3007410" y="4384831"/>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Europe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54, Old brook,  Bretton,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Peterborough,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United Kingdom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25" name="TextBox 24">
            <a:extLst>
              <a:ext uri="{FF2B5EF4-FFF2-40B4-BE49-F238E27FC236}">
                <a16:creationId xmlns:a16="http://schemas.microsoft.com/office/drawing/2014/main" id="{9E238F4D-2A7D-4BC0-875E-A46B20126945}"/>
              </a:ext>
            </a:extLst>
          </p:cNvPr>
          <p:cNvSpPr txBox="1"/>
          <p:nvPr/>
        </p:nvSpPr>
        <p:spPr>
          <a:xfrm>
            <a:off x="5810294" y="4392995"/>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Asia-Pacific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B – 44, Sector – 57, Noida, National Capital Region, U.P. - India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+91-120-4523900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Tree>
    <p:extLst>
      <p:ext uri="{BB962C8B-B14F-4D97-AF65-F5344CB8AC3E}">
        <p14:creationId xmlns:p14="http://schemas.microsoft.com/office/powerpoint/2010/main" val="1360279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603</TotalTime>
  <Words>1689</Words>
  <Application>Microsoft Office PowerPoint</Application>
  <PresentationFormat>On-screen Show (4:3)</PresentationFormat>
  <Paragraphs>167</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vt:lpstr>
      <vt:lpstr>Calibri</vt:lpstr>
      <vt:lpstr>Calibri </vt:lpstr>
      <vt:lpstr>Calibri Light</vt:lpstr>
      <vt:lpstr>Montserrat</vt:lpstr>
      <vt:lpstr>Open Sans</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Ashok S Pathak</cp:lastModifiedBy>
  <cp:revision>18</cp:revision>
  <dcterms:created xsi:type="dcterms:W3CDTF">2021-10-25T06:33:38Z</dcterms:created>
  <dcterms:modified xsi:type="dcterms:W3CDTF">2021-10-27T09:04:03Z</dcterms:modified>
</cp:coreProperties>
</file>