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90" r:id="rId2"/>
    <p:sldId id="4632" r:id="rId3"/>
    <p:sldId id="4931"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135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11401507769766117"/>
          <c:w val="1"/>
          <c:h val="0.58390992767410344"/>
        </c:manualLayout>
      </c:layout>
      <c:barChart>
        <c:barDir val="col"/>
        <c:grouping val="clustered"/>
        <c:varyColors val="0"/>
        <c:ser>
          <c:idx val="0"/>
          <c:order val="0"/>
          <c:tx>
            <c:strRef>
              <c:f>Sheet1!$B$1</c:f>
              <c:strCache>
                <c:ptCount val="1"/>
                <c:pt idx="0">
                  <c:v>By Value (USD Million)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2026F</c:v>
                </c:pt>
                <c:pt idx="1">
                  <c:v>2030F</c:v>
                </c:pt>
                <c:pt idx="2">
                  <c:v>2035F</c:v>
                </c:pt>
                <c:pt idx="3">
                  <c:v>2040F</c:v>
                </c:pt>
              </c:strCache>
            </c:strRef>
          </c:cat>
          <c:val>
            <c:numRef>
              <c:f>Sheet1!$B$2:$B$5</c:f>
              <c:numCache>
                <c:formatCode>General</c:formatCode>
                <c:ptCount val="4"/>
                <c:pt idx="0">
                  <c:v>1.4</c:v>
                </c:pt>
                <c:pt idx="1">
                  <c:v>3.8</c:v>
                </c:pt>
                <c:pt idx="2">
                  <c:v>9</c:v>
                </c:pt>
                <c:pt idx="3">
                  <c:v>17.100000000000001</c:v>
                </c:pt>
              </c:numCache>
            </c:numRef>
          </c:val>
          <c:extLst>
            <c:ext xmlns:c16="http://schemas.microsoft.com/office/drawing/2014/chart" uri="{C3380CC4-5D6E-409C-BE32-E72D297353CC}">
              <c16:uniqueId val="{00000001-73A0-48A0-8A64-ADFB5533C907}"/>
            </c:ext>
          </c:extLst>
        </c:ser>
        <c:dLbls>
          <c:dLblPos val="outEnd"/>
          <c:showLegendKey val="0"/>
          <c:showVal val="1"/>
          <c:showCatName val="0"/>
          <c:showSerName val="0"/>
          <c:showPercent val="0"/>
          <c:showBubbleSize val="0"/>
        </c:dLbls>
        <c:gapWidth val="100"/>
        <c:overlap val="-24"/>
        <c:axId val="491033592"/>
        <c:axId val="491040480"/>
      </c:barChart>
      <c:catAx>
        <c:axId val="49103359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491040480"/>
        <c:crosses val="autoZero"/>
        <c:auto val="1"/>
        <c:lblAlgn val="ctr"/>
        <c:lblOffset val="100"/>
        <c:noMultiLvlLbl val="0"/>
      </c:catAx>
      <c:valAx>
        <c:axId val="491040480"/>
        <c:scaling>
          <c:orientation val="minMax"/>
        </c:scaling>
        <c:delete val="1"/>
        <c:axPos val="l"/>
        <c:numFmt formatCode="General" sourceLinked="1"/>
        <c:majorTickMark val="none"/>
        <c:minorTickMark val="none"/>
        <c:tickLblPos val="nextTo"/>
        <c:crossAx val="4910335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15002395858142517"/>
          <c:w val="1"/>
          <c:h val="0.58390992767410344"/>
        </c:manualLayout>
      </c:layout>
      <c:barChart>
        <c:barDir val="col"/>
        <c:grouping val="clustered"/>
        <c:varyColors val="0"/>
        <c:ser>
          <c:idx val="0"/>
          <c:order val="0"/>
          <c:tx>
            <c:strRef>
              <c:f>Sheet1!$B$1</c:f>
              <c:strCache>
                <c:ptCount val="1"/>
                <c:pt idx="0">
                  <c:v>By Value (USD Million)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2015</c:v>
                </c:pt>
                <c:pt idx="1">
                  <c:v>2020</c:v>
                </c:pt>
                <c:pt idx="2">
                  <c:v>2021E</c:v>
                </c:pt>
                <c:pt idx="3">
                  <c:v>2040F</c:v>
                </c:pt>
              </c:strCache>
            </c:strRef>
          </c:cat>
          <c:val>
            <c:numRef>
              <c:f>Sheet1!$B$2:$B$5</c:f>
              <c:numCache>
                <c:formatCode>General</c:formatCode>
                <c:ptCount val="4"/>
                <c:pt idx="0">
                  <c:v>7.3</c:v>
                </c:pt>
                <c:pt idx="1">
                  <c:v>8.3000000000000007</c:v>
                </c:pt>
                <c:pt idx="2">
                  <c:v>8.6</c:v>
                </c:pt>
                <c:pt idx="3">
                  <c:v>17.100000000000001</c:v>
                </c:pt>
              </c:numCache>
            </c:numRef>
          </c:val>
          <c:extLst>
            <c:ext xmlns:c16="http://schemas.microsoft.com/office/drawing/2014/chart" uri="{C3380CC4-5D6E-409C-BE32-E72D297353CC}">
              <c16:uniqueId val="{00000000-7778-4C08-BB30-29B8FCE95167}"/>
            </c:ext>
          </c:extLst>
        </c:ser>
        <c:dLbls>
          <c:dLblPos val="outEnd"/>
          <c:showLegendKey val="0"/>
          <c:showVal val="1"/>
          <c:showCatName val="0"/>
          <c:showSerName val="0"/>
          <c:showPercent val="0"/>
          <c:showBubbleSize val="0"/>
        </c:dLbls>
        <c:gapWidth val="100"/>
        <c:overlap val="-24"/>
        <c:axId val="491033592"/>
        <c:axId val="491040480"/>
      </c:barChart>
      <c:catAx>
        <c:axId val="49103359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491040480"/>
        <c:crosses val="autoZero"/>
        <c:auto val="1"/>
        <c:lblAlgn val="ctr"/>
        <c:lblOffset val="100"/>
        <c:noMultiLvlLbl val="0"/>
      </c:catAx>
      <c:valAx>
        <c:axId val="491040480"/>
        <c:scaling>
          <c:orientation val="minMax"/>
        </c:scaling>
        <c:delete val="1"/>
        <c:axPos val="l"/>
        <c:numFmt formatCode="General" sourceLinked="1"/>
        <c:majorTickMark val="none"/>
        <c:minorTickMark val="none"/>
        <c:tickLblPos val="nextTo"/>
        <c:crossAx val="4910335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11401507769766117"/>
          <c:w val="1"/>
          <c:h val="0.58390992767410344"/>
        </c:manualLayout>
      </c:layout>
      <c:barChart>
        <c:barDir val="col"/>
        <c:grouping val="clustered"/>
        <c:varyColors val="0"/>
        <c:ser>
          <c:idx val="0"/>
          <c:order val="0"/>
          <c:tx>
            <c:strRef>
              <c:f>Sheet1!$B$1</c:f>
              <c:strCache>
                <c:ptCount val="1"/>
                <c:pt idx="0">
                  <c:v>By Value (USD Million)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2015</c:v>
                </c:pt>
                <c:pt idx="1">
                  <c:v>2020</c:v>
                </c:pt>
                <c:pt idx="2">
                  <c:v>2021E</c:v>
                </c:pt>
                <c:pt idx="3">
                  <c:v>2040F</c:v>
                </c:pt>
              </c:strCache>
            </c:strRef>
          </c:cat>
          <c:val>
            <c:numRef>
              <c:f>Sheet1!$B$2:$B$5</c:f>
              <c:numCache>
                <c:formatCode>General</c:formatCode>
                <c:ptCount val="4"/>
                <c:pt idx="0">
                  <c:v>21.8</c:v>
                </c:pt>
                <c:pt idx="1">
                  <c:v>24.9</c:v>
                </c:pt>
                <c:pt idx="2">
                  <c:v>25.7</c:v>
                </c:pt>
                <c:pt idx="3">
                  <c:v>111</c:v>
                </c:pt>
              </c:numCache>
            </c:numRef>
          </c:val>
          <c:extLst>
            <c:ext xmlns:c16="http://schemas.microsoft.com/office/drawing/2014/chart" uri="{C3380CC4-5D6E-409C-BE32-E72D297353CC}">
              <c16:uniqueId val="{00000000-6557-4A09-BC0F-89C14688409F}"/>
            </c:ext>
          </c:extLst>
        </c:ser>
        <c:dLbls>
          <c:dLblPos val="outEnd"/>
          <c:showLegendKey val="0"/>
          <c:showVal val="1"/>
          <c:showCatName val="0"/>
          <c:showSerName val="0"/>
          <c:showPercent val="0"/>
          <c:showBubbleSize val="0"/>
        </c:dLbls>
        <c:gapWidth val="100"/>
        <c:overlap val="-24"/>
        <c:axId val="491033592"/>
        <c:axId val="491040480"/>
      </c:barChart>
      <c:catAx>
        <c:axId val="49103359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491040480"/>
        <c:crosses val="autoZero"/>
        <c:auto val="1"/>
        <c:lblAlgn val="ctr"/>
        <c:lblOffset val="100"/>
        <c:noMultiLvlLbl val="0"/>
      </c:catAx>
      <c:valAx>
        <c:axId val="491040480"/>
        <c:scaling>
          <c:orientation val="minMax"/>
        </c:scaling>
        <c:delete val="1"/>
        <c:axPos val="l"/>
        <c:numFmt formatCode="General" sourceLinked="1"/>
        <c:majorTickMark val="none"/>
        <c:minorTickMark val="none"/>
        <c:tickLblPos val="nextTo"/>
        <c:crossAx val="4910335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228151842503373E-2"/>
          <c:y val="4.4603566021141287E-2"/>
          <c:w val="0.96575299630687761"/>
          <c:h val="0.64553596112153888"/>
        </c:manualLayout>
      </c:layout>
      <c:lineChart>
        <c:grouping val="stacked"/>
        <c:varyColors val="0"/>
        <c:ser>
          <c:idx val="0"/>
          <c:order val="0"/>
          <c:tx>
            <c:strRef>
              <c:f>Sheet1!$B$1</c:f>
              <c:strCache>
                <c:ptCount val="1"/>
                <c:pt idx="0">
                  <c:v>US JP-10</c:v>
                </c:pt>
              </c:strCache>
            </c:strRef>
          </c:tx>
          <c:spPr>
            <a:ln w="28575" cap="rnd">
              <a:solidFill>
                <a:schemeClr val="accent1"/>
              </a:solidFill>
              <a:round/>
            </a:ln>
            <a:effectLst/>
          </c:spPr>
          <c:marker>
            <c:symbol val="none"/>
          </c:marker>
          <c:dLbls>
            <c:spPr>
              <a:solidFill>
                <a:schemeClr val="accent1">
                  <a:lumMod val="60000"/>
                  <a:lumOff val="40000"/>
                </a:schemeClr>
              </a:solidFill>
              <a:ln>
                <a:noFill/>
              </a:ln>
              <a:effectLst/>
            </c:spPr>
            <c:txPr>
              <a:bodyPr rot="0" spcFirstLastPara="1" vertOverflow="ellipsis" vert="horz" wrap="square" anchor="ctr" anchorCtr="1"/>
              <a:lstStyle/>
              <a:p>
                <a:pPr>
                  <a:defRPr sz="900" b="0" i="0" u="none" strike="noStrike" kern="1200" baseline="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2015</c:v>
                </c:pt>
                <c:pt idx="1">
                  <c:v>2020</c:v>
                </c:pt>
                <c:pt idx="2">
                  <c:v>2021E</c:v>
                </c:pt>
                <c:pt idx="3">
                  <c:v>2040F</c:v>
                </c:pt>
              </c:strCache>
            </c:strRef>
          </c:cat>
          <c:val>
            <c:numRef>
              <c:f>Sheet1!$B$2:$B$5</c:f>
              <c:numCache>
                <c:formatCode>0.00</c:formatCode>
                <c:ptCount val="4"/>
                <c:pt idx="0">
                  <c:v>25.15</c:v>
                </c:pt>
                <c:pt idx="1">
                  <c:v>25.6</c:v>
                </c:pt>
                <c:pt idx="2">
                  <c:v>25.2</c:v>
                </c:pt>
                <c:pt idx="3">
                  <c:v>18</c:v>
                </c:pt>
              </c:numCache>
            </c:numRef>
          </c:val>
          <c:smooth val="0"/>
          <c:extLst>
            <c:ext xmlns:c16="http://schemas.microsoft.com/office/drawing/2014/chart" uri="{C3380CC4-5D6E-409C-BE32-E72D297353CC}">
              <c16:uniqueId val="{00000000-1FF5-4674-A230-4055902647B2}"/>
            </c:ext>
          </c:extLst>
        </c:ser>
        <c:dLbls>
          <c:dLblPos val="ctr"/>
          <c:showLegendKey val="0"/>
          <c:showVal val="1"/>
          <c:showCatName val="0"/>
          <c:showSerName val="0"/>
          <c:showPercent val="0"/>
          <c:showBubbleSize val="0"/>
        </c:dLbls>
        <c:smooth val="0"/>
        <c:axId val="684293104"/>
        <c:axId val="684289824"/>
      </c:lineChart>
      <c:catAx>
        <c:axId val="684293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684289824"/>
        <c:crosses val="autoZero"/>
        <c:auto val="1"/>
        <c:lblAlgn val="ctr"/>
        <c:lblOffset val="100"/>
        <c:noMultiLvlLbl val="0"/>
      </c:catAx>
      <c:valAx>
        <c:axId val="684289824"/>
        <c:scaling>
          <c:orientation val="minMax"/>
        </c:scaling>
        <c:delete val="1"/>
        <c:axPos val="l"/>
        <c:numFmt formatCode="0.00" sourceLinked="1"/>
        <c:majorTickMark val="none"/>
        <c:minorTickMark val="none"/>
        <c:tickLblPos val="nextTo"/>
        <c:crossAx val="684293104"/>
        <c:crosses val="autoZero"/>
        <c:crossBetween val="between"/>
      </c:valAx>
      <c:spPr>
        <a:noFill/>
        <a:ln>
          <a:noFill/>
        </a:ln>
        <a:effectLst/>
      </c:spPr>
    </c:plotArea>
    <c:legend>
      <c:legendPos val="r"/>
      <c:layout>
        <c:manualLayout>
          <c:xMode val="edge"/>
          <c:yMode val="edge"/>
          <c:x val="0.12000368384710729"/>
          <c:y val="0.83701742652014044"/>
          <c:w val="0.79905091300851294"/>
          <c:h val="0.15653547071235047"/>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36F8F2-FE36-4F83-B8E2-22655D49C407}"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5F0F4F-474B-409C-B434-4295939A3576}" type="slidenum">
              <a:rPr lang="en-US" smtClean="0"/>
              <a:t>‹#›</a:t>
            </a:fld>
            <a:endParaRPr lang="en-US"/>
          </a:p>
        </p:txBody>
      </p:sp>
    </p:spTree>
    <p:extLst>
      <p:ext uri="{BB962C8B-B14F-4D97-AF65-F5344CB8AC3E}">
        <p14:creationId xmlns:p14="http://schemas.microsoft.com/office/powerpoint/2010/main" val="2780669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36F8F2-FE36-4F83-B8E2-22655D49C407}"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5F0F4F-474B-409C-B434-4295939A3576}" type="slidenum">
              <a:rPr lang="en-US" smtClean="0"/>
              <a:t>‹#›</a:t>
            </a:fld>
            <a:endParaRPr lang="en-US"/>
          </a:p>
        </p:txBody>
      </p:sp>
    </p:spTree>
    <p:extLst>
      <p:ext uri="{BB962C8B-B14F-4D97-AF65-F5344CB8AC3E}">
        <p14:creationId xmlns:p14="http://schemas.microsoft.com/office/powerpoint/2010/main" val="3487586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36F8F2-FE36-4F83-B8E2-22655D49C407}"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5F0F4F-474B-409C-B434-4295939A3576}" type="slidenum">
              <a:rPr lang="en-US" smtClean="0"/>
              <a:t>‹#›</a:t>
            </a:fld>
            <a:endParaRPr lang="en-US"/>
          </a:p>
        </p:txBody>
      </p:sp>
    </p:spTree>
    <p:extLst>
      <p:ext uri="{BB962C8B-B14F-4D97-AF65-F5344CB8AC3E}">
        <p14:creationId xmlns:p14="http://schemas.microsoft.com/office/powerpoint/2010/main" val="3513636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E635BA-C786-47F1-86BB-223E41434C00}"/>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374339C5-E2DB-4A1C-8B1C-83267FB84A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4" name="Rectangle 3">
            <a:extLst>
              <a:ext uri="{FF2B5EF4-FFF2-40B4-BE49-F238E27FC236}">
                <a16:creationId xmlns:a16="http://schemas.microsoft.com/office/drawing/2014/main" id="{27646CBD-A45C-4736-92B6-FCE049F05C63}"/>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1134CBD-05EB-4EB3-9BE9-33B0F080B48F}"/>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7AC76BAA-7A44-4761-81FD-C373E95D612B}"/>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7">
            <a:extLst>
              <a:ext uri="{FF2B5EF4-FFF2-40B4-BE49-F238E27FC236}">
                <a16:creationId xmlns:a16="http://schemas.microsoft.com/office/drawing/2014/main" id="{8C2C044B-31E0-4789-B3B9-72955E3EA641}"/>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8" name="Footer Placeholder 6">
            <a:extLst>
              <a:ext uri="{FF2B5EF4-FFF2-40B4-BE49-F238E27FC236}">
                <a16:creationId xmlns:a16="http://schemas.microsoft.com/office/drawing/2014/main" id="{7C68C189-1A79-4B5C-9E2E-5E31BF234956}"/>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TechSci Research</a:t>
            </a:r>
          </a:p>
        </p:txBody>
      </p:sp>
    </p:spTree>
    <p:extLst>
      <p:ext uri="{BB962C8B-B14F-4D97-AF65-F5344CB8AC3E}">
        <p14:creationId xmlns:p14="http://schemas.microsoft.com/office/powerpoint/2010/main" val="3464754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36F8F2-FE36-4F83-B8E2-22655D49C407}"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5F0F4F-474B-409C-B434-4295939A3576}" type="slidenum">
              <a:rPr lang="en-US" smtClean="0"/>
              <a:t>‹#›</a:t>
            </a:fld>
            <a:endParaRPr lang="en-US"/>
          </a:p>
        </p:txBody>
      </p:sp>
    </p:spTree>
    <p:extLst>
      <p:ext uri="{BB962C8B-B14F-4D97-AF65-F5344CB8AC3E}">
        <p14:creationId xmlns:p14="http://schemas.microsoft.com/office/powerpoint/2010/main" val="3979163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36F8F2-FE36-4F83-B8E2-22655D49C407}"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5F0F4F-474B-409C-B434-4295939A3576}" type="slidenum">
              <a:rPr lang="en-US" smtClean="0"/>
              <a:t>‹#›</a:t>
            </a:fld>
            <a:endParaRPr lang="en-US"/>
          </a:p>
        </p:txBody>
      </p:sp>
    </p:spTree>
    <p:extLst>
      <p:ext uri="{BB962C8B-B14F-4D97-AF65-F5344CB8AC3E}">
        <p14:creationId xmlns:p14="http://schemas.microsoft.com/office/powerpoint/2010/main" val="1164531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36F8F2-FE36-4F83-B8E2-22655D49C407}"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5F0F4F-474B-409C-B434-4295939A3576}" type="slidenum">
              <a:rPr lang="en-US" smtClean="0"/>
              <a:t>‹#›</a:t>
            </a:fld>
            <a:endParaRPr lang="en-US"/>
          </a:p>
        </p:txBody>
      </p:sp>
    </p:spTree>
    <p:extLst>
      <p:ext uri="{BB962C8B-B14F-4D97-AF65-F5344CB8AC3E}">
        <p14:creationId xmlns:p14="http://schemas.microsoft.com/office/powerpoint/2010/main" val="4044463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36F8F2-FE36-4F83-B8E2-22655D49C407}" type="datetimeFigureOut">
              <a:rPr lang="en-US" smtClean="0"/>
              <a:t>9/16/2021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5F0F4F-474B-409C-B434-4295939A3576}" type="slidenum">
              <a:rPr lang="en-US" smtClean="0"/>
              <a:t>‹#›</a:t>
            </a:fld>
            <a:endParaRPr lang="en-US"/>
          </a:p>
        </p:txBody>
      </p:sp>
    </p:spTree>
    <p:extLst>
      <p:ext uri="{BB962C8B-B14F-4D97-AF65-F5344CB8AC3E}">
        <p14:creationId xmlns:p14="http://schemas.microsoft.com/office/powerpoint/2010/main" val="2728237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6F8F2-FE36-4F83-B8E2-22655D49C407}" type="datetimeFigureOut">
              <a:rPr lang="en-US" smtClean="0"/>
              <a:t>9/16/2021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5F0F4F-474B-409C-B434-4295939A3576}" type="slidenum">
              <a:rPr lang="en-US" smtClean="0"/>
              <a:t>‹#›</a:t>
            </a:fld>
            <a:endParaRPr lang="en-US"/>
          </a:p>
        </p:txBody>
      </p:sp>
    </p:spTree>
    <p:extLst>
      <p:ext uri="{BB962C8B-B14F-4D97-AF65-F5344CB8AC3E}">
        <p14:creationId xmlns:p14="http://schemas.microsoft.com/office/powerpoint/2010/main" val="3576058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A9D7B6B-A334-4F73-A135-4699F469B117}"/>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E3672633-01E1-4CDA-9293-5EDFBA52F6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7" name="Rectangle 6">
            <a:extLst>
              <a:ext uri="{FF2B5EF4-FFF2-40B4-BE49-F238E27FC236}">
                <a16:creationId xmlns:a16="http://schemas.microsoft.com/office/drawing/2014/main" id="{6F84484B-FFCF-4F4B-825E-8B4ED3BC8E66}"/>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2A54007-4172-49D9-9E57-973913E18180}"/>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B973A1A3-B602-4B64-982B-EEAED3709F9D}"/>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Slide Number Placeholder 7">
            <a:extLst>
              <a:ext uri="{FF2B5EF4-FFF2-40B4-BE49-F238E27FC236}">
                <a16:creationId xmlns:a16="http://schemas.microsoft.com/office/drawing/2014/main" id="{6A675F4B-9AB9-43E6-94F9-6871D899807B}"/>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11" name="Footer Placeholder 6">
            <a:extLst>
              <a:ext uri="{FF2B5EF4-FFF2-40B4-BE49-F238E27FC236}">
                <a16:creationId xmlns:a16="http://schemas.microsoft.com/office/drawing/2014/main" id="{161E3C81-BB35-4A24-890F-9C40E0E0F3A1}"/>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TechSci Research</a:t>
            </a:r>
          </a:p>
        </p:txBody>
      </p:sp>
    </p:spTree>
    <p:extLst>
      <p:ext uri="{BB962C8B-B14F-4D97-AF65-F5344CB8AC3E}">
        <p14:creationId xmlns:p14="http://schemas.microsoft.com/office/powerpoint/2010/main" val="1903241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36F8F2-FE36-4F83-B8E2-22655D49C407}"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5F0F4F-474B-409C-B434-4295939A3576}" type="slidenum">
              <a:rPr lang="en-US" smtClean="0"/>
              <a:t>‹#›</a:t>
            </a:fld>
            <a:endParaRPr lang="en-US"/>
          </a:p>
        </p:txBody>
      </p:sp>
    </p:spTree>
    <p:extLst>
      <p:ext uri="{BB962C8B-B14F-4D97-AF65-F5344CB8AC3E}">
        <p14:creationId xmlns:p14="http://schemas.microsoft.com/office/powerpoint/2010/main" val="2006124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36F8F2-FE36-4F83-B8E2-22655D49C407}"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5F0F4F-474B-409C-B434-4295939A3576}" type="slidenum">
              <a:rPr lang="en-US" smtClean="0"/>
              <a:t>‹#›</a:t>
            </a:fld>
            <a:endParaRPr lang="en-US"/>
          </a:p>
        </p:txBody>
      </p:sp>
    </p:spTree>
    <p:extLst>
      <p:ext uri="{BB962C8B-B14F-4D97-AF65-F5344CB8AC3E}">
        <p14:creationId xmlns:p14="http://schemas.microsoft.com/office/powerpoint/2010/main" val="4093768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36F8F2-FE36-4F83-B8E2-22655D49C407}" type="datetimeFigureOut">
              <a:rPr lang="en-US" smtClean="0"/>
              <a:t>9/16/2021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5F0F4F-474B-409C-B434-4295939A3576}" type="slidenum">
              <a:rPr lang="en-US" smtClean="0"/>
              <a:t>‹#›</a:t>
            </a:fld>
            <a:endParaRPr lang="en-US"/>
          </a:p>
        </p:txBody>
      </p:sp>
    </p:spTree>
    <p:extLst>
      <p:ext uri="{BB962C8B-B14F-4D97-AF65-F5344CB8AC3E}">
        <p14:creationId xmlns:p14="http://schemas.microsoft.com/office/powerpoint/2010/main" val="38613504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ommons.wikimedia.org/wiki/File:Tomahawk_Land_Attack_Missile_(_Cruise_Missile)_(TLAM)_flying_through_the_air._12-04-2000_MOD_45138116.jpg" TargetMode="External"/><Relationship Id="rId2" Type="http://schemas.openxmlformats.org/officeDocument/2006/relationships/image" Target="../media/image2.jpeg"/><Relationship Id="rId1" Type="http://schemas.openxmlformats.org/officeDocument/2006/relationships/slideLayout" Target="../slideLayouts/slideLayout1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5" Type="http://schemas.openxmlformats.org/officeDocument/2006/relationships/chart" Target="../charts/chart4.xml"/><Relationship Id="rId4" Type="http://schemas.openxmlformats.org/officeDocument/2006/relationships/chart" Target="../charts/chart3.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6827AB-939E-45E8-A55C-052F042753B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1" y="0"/>
            <a:ext cx="9144000" cy="6858000"/>
          </a:xfrm>
          <a:prstGeom prst="rect">
            <a:avLst/>
          </a:prstGeom>
        </p:spPr>
      </p:pic>
      <p:pic>
        <p:nvPicPr>
          <p:cNvPr id="21" name="Picture 20" descr="A picture containing clipart&#10;&#10;Description generated with high confidence">
            <a:extLst>
              <a:ext uri="{FF2B5EF4-FFF2-40B4-BE49-F238E27FC236}">
                <a16:creationId xmlns:a16="http://schemas.microsoft.com/office/drawing/2014/main" id="{1E7CD3CA-1772-459A-868E-A9064547F7E1}"/>
              </a:ext>
            </a:extLst>
          </p:cNvPr>
          <p:cNvPicPr>
            <a:picLocks noChangeAspect="1"/>
          </p:cNvPicPr>
          <p:nvPr/>
        </p:nvPicPr>
        <p:blipFill rotWithShape="1">
          <a:blip r:embed="rId4">
            <a:extLst>
              <a:ext uri="{28A0092B-C50C-407E-A947-70E740481C1C}">
                <a14:useLocalDpi xmlns:a14="http://schemas.microsoft.com/office/drawing/2010/main" val="0"/>
              </a:ext>
            </a:extLst>
          </a:blip>
          <a:srcRect l="9641" t="-705" r="16385"/>
          <a:stretch/>
        </p:blipFill>
        <p:spPr>
          <a:xfrm>
            <a:off x="-3" y="-62965"/>
            <a:ext cx="9144002" cy="6983930"/>
          </a:xfrm>
          <a:prstGeom prst="rect">
            <a:avLst/>
          </a:prstGeom>
        </p:spPr>
      </p:pic>
      <p:pic>
        <p:nvPicPr>
          <p:cNvPr id="2" name="Picture 1" descr="cid:image002.png@01D2F982.F4FD4770">
            <a:extLst>
              <a:ext uri="{FF2B5EF4-FFF2-40B4-BE49-F238E27FC236}">
                <a16:creationId xmlns:a16="http://schemas.microsoft.com/office/drawing/2014/main" id="{BF4E7CAE-1310-4CC8-A4DC-1EBA6CDE41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187" y="654649"/>
            <a:ext cx="2237021" cy="704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a:extLst>
              <a:ext uri="{FF2B5EF4-FFF2-40B4-BE49-F238E27FC236}">
                <a16:creationId xmlns:a16="http://schemas.microsoft.com/office/drawing/2014/main" id="{63977FA2-2584-483B-BEA5-C4C09F2B1DB2}"/>
              </a:ext>
            </a:extLst>
          </p:cNvPr>
          <p:cNvSpPr/>
          <p:nvPr/>
        </p:nvSpPr>
        <p:spPr>
          <a:xfrm>
            <a:off x="164197" y="2756095"/>
            <a:ext cx="3815329" cy="400110"/>
          </a:xfrm>
          <a:prstGeom prst="rect">
            <a:avLst/>
          </a:prstGeom>
          <a:noFill/>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effectLst>
                  <a:outerShdw blurRad="38100" dist="38100" dir="2700000" algn="tl">
                    <a:srgbClr val="000000">
                      <a:alpha val="43137"/>
                    </a:srgbClr>
                  </a:outerShdw>
                </a:effectLst>
                <a:uLnTx/>
                <a:uFillTx/>
                <a:latin typeface="Montserrat" panose="02000505000000020004" pitchFamily="2" charset="0"/>
                <a:ea typeface="Roboto" pitchFamily="2" charset="0"/>
                <a:cs typeface="Arial" panose="020B0604020202020204" pitchFamily="34" charset="0"/>
              </a:rPr>
              <a:t>APAC JP-10 MARKET</a:t>
            </a:r>
            <a:endParaRPr kumimoji="0" lang="en-US" sz="2000" b="1" i="0" u="none" strike="noStrike" kern="1200" cap="none" spc="0" normalizeH="0" baseline="0" noProof="0" dirty="0">
              <a:ln>
                <a:noFill/>
              </a:ln>
              <a:effectLst>
                <a:outerShdw blurRad="38100" dist="38100" dir="2700000" algn="tl">
                  <a:srgbClr val="000000">
                    <a:alpha val="43137"/>
                  </a:srgbClr>
                </a:outerShdw>
              </a:effectLst>
              <a:uLnTx/>
              <a:uFillTx/>
              <a:latin typeface="Montserrat" panose="02000505000000020004" pitchFamily="2" charset="0"/>
              <a:ea typeface="Roboto" pitchFamily="2" charset="0"/>
              <a:cs typeface="Arial" panose="020B0604020202020204" pitchFamily="34" charset="0"/>
            </a:endParaRPr>
          </a:p>
        </p:txBody>
      </p:sp>
      <p:sp>
        <p:nvSpPr>
          <p:cNvPr id="3" name="Rectangle 2">
            <a:extLst>
              <a:ext uri="{FF2B5EF4-FFF2-40B4-BE49-F238E27FC236}">
                <a16:creationId xmlns:a16="http://schemas.microsoft.com/office/drawing/2014/main" id="{C53A406B-DEAA-49F7-99F7-15974B109246}"/>
              </a:ext>
            </a:extLst>
          </p:cNvPr>
          <p:cNvSpPr/>
          <p:nvPr/>
        </p:nvSpPr>
        <p:spPr>
          <a:xfrm>
            <a:off x="153112" y="2138502"/>
            <a:ext cx="2010807" cy="671851"/>
          </a:xfrm>
          <a:prstGeom prst="rect">
            <a:avLst/>
          </a:prstGeom>
        </p:spPr>
        <p:txBody>
          <a:bodyPr wrap="none">
            <a:spAutoFit/>
          </a:bodyPr>
          <a:lstStyle/>
          <a:p>
            <a:pPr marL="0" marR="0" lvl="0" indent="0" defTabSz="457200" rtl="0" eaLnBrk="1" fontAlgn="auto" latinLnBrk="0" hangingPunct="1">
              <a:lnSpc>
                <a:spcPct val="150000"/>
              </a:lnSpc>
              <a:spcBef>
                <a:spcPts val="0"/>
              </a:spcBef>
              <a:spcAft>
                <a:spcPts val="0"/>
              </a:spcAft>
              <a:buClrTx/>
              <a:buSzTx/>
              <a:buFontTx/>
              <a:buNone/>
              <a:tabLst/>
              <a:defRPr/>
            </a:pPr>
            <a:r>
              <a:rPr kumimoji="0" lang="en-IN" sz="2800" b="1" i="0" u="none" strike="noStrike" kern="1200" cap="none" spc="15" normalizeH="0" baseline="0" noProof="0" dirty="0">
                <a:ln>
                  <a:noFill/>
                </a:ln>
                <a:effectLst>
                  <a:outerShdw blurRad="38100" dist="38100" dir="2700000" algn="tl">
                    <a:srgbClr val="000000">
                      <a:alpha val="43137"/>
                    </a:srgbClr>
                  </a:outerShdw>
                </a:effectLst>
                <a:uLnTx/>
                <a:uFillTx/>
                <a:latin typeface="Montserrat" panose="02000505000000020004" pitchFamily="2" charset="0"/>
                <a:ea typeface="Verdana" panose="020B0604030504040204" pitchFamily="34" charset="0"/>
                <a:cs typeface="Arial" panose="020B0604020202020204" pitchFamily="34" charset="0"/>
              </a:rPr>
              <a:t>2015 – 2040</a:t>
            </a:r>
            <a:endParaRPr kumimoji="0" lang="en-IN" sz="1800" b="1" i="0" u="none" strike="noStrike" kern="1200" cap="none" spc="15" normalizeH="0" baseline="0" noProof="0" dirty="0">
              <a:ln>
                <a:noFill/>
              </a:ln>
              <a:effectLst>
                <a:outerShdw blurRad="38100" dist="38100" dir="2700000" algn="tl">
                  <a:srgbClr val="000000">
                    <a:alpha val="43137"/>
                  </a:srgbClr>
                </a:outerShdw>
              </a:effectLst>
              <a:uLnTx/>
              <a:uFillTx/>
              <a:latin typeface="Montserrat" panose="02000505000000020004" pitchFamily="2" charset="0"/>
              <a:ea typeface="Verdan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130C6027-6454-46D1-8305-C9654246BEEA}"/>
              </a:ext>
            </a:extLst>
          </p:cNvPr>
          <p:cNvSpPr txBox="1"/>
          <p:nvPr/>
        </p:nvSpPr>
        <p:spPr>
          <a:xfrm>
            <a:off x="266699" y="5882242"/>
            <a:ext cx="2871410" cy="338554"/>
          </a:xfrm>
          <a:prstGeom prst="rect">
            <a:avLst/>
          </a:prstGeom>
          <a:solidFill>
            <a:schemeClr val="bg1"/>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300" normalizeH="0" baseline="0" noProof="0" dirty="0">
                <a:ln>
                  <a:noFill/>
                </a:ln>
                <a:solidFill>
                  <a:srgbClr val="E7E6E6">
                    <a:lumMod val="25000"/>
                  </a:srgbClr>
                </a:solidFill>
                <a:effectLst/>
                <a:uLnTx/>
                <a:uFillTx/>
                <a:latin typeface="Arial" panose="020B0604020202020204" pitchFamily="34" charset="0"/>
                <a:ea typeface="Verdana" panose="020B0604030504040204" pitchFamily="34" charset="0"/>
                <a:cs typeface="Arial" panose="020B0604020202020204" pitchFamily="34" charset="0"/>
              </a:rPr>
              <a:t>MARKET INTELLIGENCE . CONSULTING</a:t>
            </a:r>
          </a:p>
        </p:txBody>
      </p:sp>
      <p:sp>
        <p:nvSpPr>
          <p:cNvPr id="11" name="TextBox 10">
            <a:extLst>
              <a:ext uri="{FF2B5EF4-FFF2-40B4-BE49-F238E27FC236}">
                <a16:creationId xmlns:a16="http://schemas.microsoft.com/office/drawing/2014/main" id="{295CF68D-B97E-4DF4-AD5B-814F416F9AF1}"/>
              </a:ext>
            </a:extLst>
          </p:cNvPr>
          <p:cNvSpPr txBox="1"/>
          <p:nvPr/>
        </p:nvSpPr>
        <p:spPr>
          <a:xfrm>
            <a:off x="314418" y="6352401"/>
            <a:ext cx="2573926" cy="276999"/>
          </a:xfrm>
          <a:prstGeom prst="rect">
            <a:avLst/>
          </a:prstGeom>
          <a:noFill/>
          <a:ln>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E7E6E6">
                    <a:lumMod val="25000"/>
                  </a:srgbClr>
                </a:solidFill>
                <a:effectLst/>
                <a:uLnTx/>
                <a:uFillTx/>
                <a:latin typeface="Arial" panose="020B0604020202020204" pitchFamily="34" charset="0"/>
                <a:ea typeface="Verdana" panose="020B0604030504040204" pitchFamily="34" charset="0"/>
                <a:cs typeface="Arial" panose="020B0604020202020204" pitchFamily="34" charset="0"/>
              </a:rPr>
              <a:t>www.techsciresearch.com</a:t>
            </a:r>
          </a:p>
        </p:txBody>
      </p:sp>
      <p:sp>
        <p:nvSpPr>
          <p:cNvPr id="17" name="Rectangle 16">
            <a:extLst>
              <a:ext uri="{FF2B5EF4-FFF2-40B4-BE49-F238E27FC236}">
                <a16:creationId xmlns:a16="http://schemas.microsoft.com/office/drawing/2014/main" id="{DBDEBDEA-71D1-44BA-9680-5FD768572F6F}"/>
              </a:ext>
            </a:extLst>
          </p:cNvPr>
          <p:cNvSpPr/>
          <p:nvPr/>
        </p:nvSpPr>
        <p:spPr>
          <a:xfrm>
            <a:off x="344583" y="4415636"/>
            <a:ext cx="2111815" cy="382092"/>
          </a:xfrm>
          <a:prstGeom prst="rect">
            <a:avLst/>
          </a:prstGeom>
          <a:noFill/>
        </p:spPr>
        <p:txBody>
          <a:bodyPr wrap="square">
            <a:spAutoFit/>
          </a:bodyPr>
          <a:lstStyle/>
          <a:p>
            <a:pPr marL="0" marR="0" lvl="0" indent="0" algn="r" defTabSz="4572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15" normalizeH="0" baseline="0" noProof="0" dirty="0">
                <a:ln>
                  <a:noFill/>
                </a:ln>
                <a:effectLst/>
                <a:uLnTx/>
                <a:uFillTx/>
                <a:latin typeface="Montserrat" panose="02000505000000020004" pitchFamily="2" charset="0"/>
                <a:ea typeface="Verdana" panose="020B0604030504040204" pitchFamily="34" charset="0"/>
                <a:cs typeface="Arial" panose="020B0604020202020204" pitchFamily="34" charset="0"/>
              </a:rPr>
              <a:t>Prepared for :</a:t>
            </a:r>
          </a:p>
        </p:txBody>
      </p:sp>
      <p:sp>
        <p:nvSpPr>
          <p:cNvPr id="13" name="Rectangle 12">
            <a:extLst>
              <a:ext uri="{FF2B5EF4-FFF2-40B4-BE49-F238E27FC236}">
                <a16:creationId xmlns:a16="http://schemas.microsoft.com/office/drawing/2014/main" id="{E9724A84-3703-4599-9033-970699947CEC}"/>
              </a:ext>
            </a:extLst>
          </p:cNvPr>
          <p:cNvSpPr/>
          <p:nvPr/>
        </p:nvSpPr>
        <p:spPr>
          <a:xfrm>
            <a:off x="187187" y="3654820"/>
            <a:ext cx="4783495" cy="382092"/>
          </a:xfrm>
          <a:prstGeom prst="rect">
            <a:avLst/>
          </a:prstGeom>
          <a:noFill/>
        </p:spPr>
        <p:txBody>
          <a:bodyPr wrap="square">
            <a:spAutoFit/>
          </a:bodyPr>
          <a:lstStyle/>
          <a:p>
            <a:pPr marL="0" marR="0" lvl="0" indent="0" defTabSz="4572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15" normalizeH="0" baseline="0" noProof="0" dirty="0">
                <a:ln>
                  <a:noFill/>
                </a:ln>
                <a:effectLst/>
                <a:uLnTx/>
                <a:uFillTx/>
                <a:latin typeface="Montserrat" panose="02000505000000020004" pitchFamily="2" charset="0"/>
                <a:ea typeface="Verdana" panose="020B0604030504040204" pitchFamily="34" charset="0"/>
                <a:cs typeface="Arial" panose="020B0604020202020204" pitchFamily="34" charset="0"/>
              </a:rPr>
              <a:t>FORECAST &amp; OPPORTUNITIES</a:t>
            </a:r>
          </a:p>
        </p:txBody>
      </p:sp>
      <p:pic>
        <p:nvPicPr>
          <p:cNvPr id="14" name="Picture 13" descr="Logo&#10;&#10;Description automatically generated">
            <a:extLst>
              <a:ext uri="{FF2B5EF4-FFF2-40B4-BE49-F238E27FC236}">
                <a16:creationId xmlns:a16="http://schemas.microsoft.com/office/drawing/2014/main" id="{630CD3F7-8FCD-4268-B8E7-7FA691FBB8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78934" y="4089073"/>
            <a:ext cx="1545080" cy="924996"/>
          </a:xfrm>
          <a:prstGeom prst="rect">
            <a:avLst/>
          </a:prstGeom>
        </p:spPr>
      </p:pic>
    </p:spTree>
    <p:extLst>
      <p:ext uri="{BB962C8B-B14F-4D97-AF65-F5344CB8AC3E}">
        <p14:creationId xmlns:p14="http://schemas.microsoft.com/office/powerpoint/2010/main" val="3277502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DD32E-DDEF-4117-8ABB-6102DCF5BF81}"/>
              </a:ext>
            </a:extLst>
          </p:cNvPr>
          <p:cNvSpPr txBox="1">
            <a:spLocks/>
          </p:cNvSpPr>
          <p:nvPr/>
        </p:nvSpPr>
        <p:spPr>
          <a:xfrm>
            <a:off x="232667" y="170395"/>
            <a:ext cx="6287404" cy="296684"/>
          </a:xfrm>
          <a:prstGeom prst="rect">
            <a:avLst/>
          </a:prstGeom>
          <a:noFill/>
        </p:spPr>
        <p:txBody>
          <a:bodyPr vert="horz" wrap="square" lIns="91440" tIns="45720" rIns="91440" bIns="45720" rtlCol="0" anchor="ctr">
            <a:spAutoFit/>
          </a:bodyPr>
          <a:lstStyle>
            <a:defPPr>
              <a:defRPr lang="en-US"/>
            </a:defPPr>
            <a:lvl1pPr>
              <a:lnSpc>
                <a:spcPts val="1700"/>
              </a:lnSpc>
              <a:spcBef>
                <a:spcPct val="0"/>
              </a:spcBef>
              <a:buNone/>
              <a:defRPr sz="1200" b="1" spc="300">
                <a:latin typeface="Arial" panose="020B0604020202020204" pitchFamily="34" charset="0"/>
                <a:ea typeface="+mj-ea"/>
                <a:cs typeface="Arial" panose="020B0604020202020204" pitchFamily="34" charset="0"/>
              </a:defRPr>
            </a:lvl1pPr>
          </a:lstStyle>
          <a:p>
            <a:pPr>
              <a:defRPr/>
            </a:pPr>
            <a:r>
              <a:rPr lang="en-IN" sz="1400" dirty="0"/>
              <a:t>Market Overview: APAC JP-10 Market</a:t>
            </a:r>
          </a:p>
        </p:txBody>
      </p:sp>
      <p:sp>
        <p:nvSpPr>
          <p:cNvPr id="9" name="TextBox 8">
            <a:extLst>
              <a:ext uri="{FF2B5EF4-FFF2-40B4-BE49-F238E27FC236}">
                <a16:creationId xmlns:a16="http://schemas.microsoft.com/office/drawing/2014/main" id="{6CFE33B4-5A7A-45F8-9BE8-922409C933A7}"/>
              </a:ext>
            </a:extLst>
          </p:cNvPr>
          <p:cNvSpPr txBox="1"/>
          <p:nvPr/>
        </p:nvSpPr>
        <p:spPr>
          <a:xfrm>
            <a:off x="6520071" y="6583887"/>
            <a:ext cx="2206068" cy="20005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Source: TechSci Research</a:t>
            </a:r>
          </a:p>
        </p:txBody>
      </p:sp>
      <p:sp>
        <p:nvSpPr>
          <p:cNvPr id="5" name="TextBox 4">
            <a:extLst>
              <a:ext uri="{FF2B5EF4-FFF2-40B4-BE49-F238E27FC236}">
                <a16:creationId xmlns:a16="http://schemas.microsoft.com/office/drawing/2014/main" id="{300B1488-A22D-4160-9835-597E8C810C84}"/>
              </a:ext>
            </a:extLst>
          </p:cNvPr>
          <p:cNvSpPr txBox="1"/>
          <p:nvPr/>
        </p:nvSpPr>
        <p:spPr>
          <a:xfrm>
            <a:off x="232667" y="650572"/>
            <a:ext cx="4196051" cy="522900"/>
          </a:xfrm>
          <a:prstGeom prst="rect">
            <a:avLst/>
          </a:prstGeom>
          <a:noFill/>
        </p:spPr>
        <p:txBody>
          <a:bodyPr wrap="square" rtlCol="0">
            <a:spAutoFit/>
          </a:bodyPr>
          <a:lstStyle/>
          <a:p>
            <a:pPr lvl="0">
              <a:lnSpc>
                <a:spcPct val="150000"/>
              </a:lnSpc>
              <a:defRPr/>
            </a:pP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APAC JP-10 Market Size</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Value, 2026F, 2030F, 2035F, and 2040F (USD Million)</a:t>
            </a:r>
          </a:p>
        </p:txBody>
      </p:sp>
      <p:graphicFrame>
        <p:nvGraphicFramePr>
          <p:cNvPr id="6" name="Chart 5">
            <a:extLst>
              <a:ext uri="{FF2B5EF4-FFF2-40B4-BE49-F238E27FC236}">
                <a16:creationId xmlns:a16="http://schemas.microsoft.com/office/drawing/2014/main" id="{807B7E6B-615C-41F9-AC3D-6C3F8D51AE94}"/>
              </a:ext>
            </a:extLst>
          </p:cNvPr>
          <p:cNvGraphicFramePr/>
          <p:nvPr>
            <p:extLst>
              <p:ext uri="{D42A27DB-BD31-4B8C-83A1-F6EECF244321}">
                <p14:modId xmlns:p14="http://schemas.microsoft.com/office/powerpoint/2010/main" val="365863964"/>
              </p:ext>
            </p:extLst>
          </p:nvPr>
        </p:nvGraphicFramePr>
        <p:xfrm>
          <a:off x="256288" y="1142293"/>
          <a:ext cx="4292091" cy="1410768"/>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a:extLst>
              <a:ext uri="{FF2B5EF4-FFF2-40B4-BE49-F238E27FC236}">
                <a16:creationId xmlns:a16="http://schemas.microsoft.com/office/drawing/2014/main" id="{8A4D5163-137D-4E8B-BEC9-C77CA5267ACF}"/>
              </a:ext>
            </a:extLst>
          </p:cNvPr>
          <p:cNvSpPr/>
          <p:nvPr/>
        </p:nvSpPr>
        <p:spPr>
          <a:xfrm>
            <a:off x="250381" y="2431344"/>
            <a:ext cx="4292091" cy="1039869"/>
          </a:xfrm>
          <a:prstGeom prst="rect">
            <a:avLst/>
          </a:prstGeom>
          <a:solidFill>
            <a:schemeClr val="bg1"/>
          </a:solid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JP-10 is only used in the USA to date. But recently in India, DRDO (</a:t>
            </a:r>
            <a:r>
              <a:rPr lang="en-US" sz="800" dirty="0" err="1">
                <a:solidFill>
                  <a:schemeClr val="tx1"/>
                </a:solidFill>
                <a:latin typeface="Verdana" panose="020B0604030504040204" pitchFamily="34" charset="0"/>
                <a:ea typeface="Verdana" panose="020B0604030504040204" pitchFamily="34" charset="0"/>
                <a:cs typeface="Verdana" panose="020B0604030504040204" pitchFamily="34" charset="0"/>
              </a:rPr>
              <a:t>Defence</a:t>
            </a:r>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 Research and Development </a:t>
            </a:r>
            <a:r>
              <a:rPr lang="en-US" sz="800" dirty="0" err="1">
                <a:solidFill>
                  <a:schemeClr val="tx1"/>
                </a:solidFill>
                <a:latin typeface="Verdana" panose="020B0604030504040204" pitchFamily="34" charset="0"/>
                <a:ea typeface="Verdana" panose="020B0604030504040204" pitchFamily="34" charset="0"/>
                <a:cs typeface="Verdana" panose="020B0604030504040204" pitchFamily="34" charset="0"/>
              </a:rPr>
              <a:t>Organisation</a:t>
            </a:r>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 has proposed to use JP-10 in its missiles in the future due to awareness about the advantages of this jet fuel.  Whereas in China, due to the highest production of DCPD in comparison to other countries, it is anticipated that China might invest in the production of JP-10 and use it in their respective defense field. As per the information received from market participants, increased availability is likely to soften the prices in APAC region which is likely to create potential </a:t>
            </a:r>
            <a:r>
              <a:rPr lang="en-US" sz="800" dirty="0" err="1">
                <a:solidFill>
                  <a:schemeClr val="tx1"/>
                </a:solidFill>
                <a:latin typeface="Verdana" panose="020B0604030504040204" pitchFamily="34" charset="0"/>
                <a:ea typeface="Verdana" panose="020B0604030504040204" pitchFamily="34" charset="0"/>
                <a:cs typeface="Verdana" panose="020B0604030504040204" pitchFamily="34" charset="0"/>
              </a:rPr>
              <a:t>demad</a:t>
            </a:r>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80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 APAC region including India.</a:t>
            </a:r>
            <a:endParaRPr lang="en-IN"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extBox 9">
            <a:extLst>
              <a:ext uri="{FF2B5EF4-FFF2-40B4-BE49-F238E27FC236}">
                <a16:creationId xmlns:a16="http://schemas.microsoft.com/office/drawing/2014/main" id="{6D3E01CE-BD1A-423B-AEEB-94FDDAE1B067}"/>
              </a:ext>
            </a:extLst>
          </p:cNvPr>
          <p:cNvSpPr txBox="1"/>
          <p:nvPr/>
        </p:nvSpPr>
        <p:spPr>
          <a:xfrm>
            <a:off x="4715282" y="650572"/>
            <a:ext cx="4428718" cy="522900"/>
          </a:xfrm>
          <a:prstGeom prst="rect">
            <a:avLst/>
          </a:prstGeom>
          <a:noFill/>
        </p:spPr>
        <p:txBody>
          <a:bodyPr wrap="square" rtlCol="0">
            <a:spAutoFit/>
          </a:bodyPr>
          <a:lstStyle/>
          <a:p>
            <a:pPr lvl="0">
              <a:lnSpc>
                <a:spcPct val="150000"/>
              </a:lnSpc>
              <a:defRPr/>
            </a:pP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Global JP-10</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Market Size, By Value, 2015, 2020, 2021E, and 2040F (USD Million)</a:t>
            </a:r>
          </a:p>
        </p:txBody>
      </p:sp>
      <p:sp>
        <p:nvSpPr>
          <p:cNvPr id="13" name="Rectangle 12">
            <a:extLst>
              <a:ext uri="{FF2B5EF4-FFF2-40B4-BE49-F238E27FC236}">
                <a16:creationId xmlns:a16="http://schemas.microsoft.com/office/drawing/2014/main" id="{00FB4BA8-6C1A-48EF-8421-9181C10F3957}"/>
              </a:ext>
            </a:extLst>
          </p:cNvPr>
          <p:cNvSpPr/>
          <p:nvPr/>
        </p:nvSpPr>
        <p:spPr>
          <a:xfrm>
            <a:off x="4738904" y="2505697"/>
            <a:ext cx="4315712" cy="889842"/>
          </a:xfrm>
          <a:prstGeom prst="rect">
            <a:avLst/>
          </a:prstGeom>
          <a:solidFill>
            <a:schemeClr val="bg1"/>
          </a:solid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Currently, JP-10 is used in the defense sector as a fuel for missiles. Increase in the missile numbers till the forecasted period will increase the market from the demand side. Various pilot projects on Bio-based JP-10 is  said to reduce the cost limitation  associated with it to use in commercial aviation. Majority of the JP-10  fuel is currently used in US. However, Research &amp; Development of various emerging countries of APAC and Europe are monitoring and developing  a product for their market. </a:t>
            </a:r>
            <a:endParaRPr lang="en-IN"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extBox 14">
            <a:extLst>
              <a:ext uri="{FF2B5EF4-FFF2-40B4-BE49-F238E27FC236}">
                <a16:creationId xmlns:a16="http://schemas.microsoft.com/office/drawing/2014/main" id="{505F5F79-5823-4F42-B07A-88672DEAEAA1}"/>
              </a:ext>
            </a:extLst>
          </p:cNvPr>
          <p:cNvSpPr txBox="1"/>
          <p:nvPr/>
        </p:nvSpPr>
        <p:spPr>
          <a:xfrm>
            <a:off x="256288" y="3474194"/>
            <a:ext cx="4292090" cy="753732"/>
          </a:xfrm>
          <a:prstGeom prst="rect">
            <a:avLst/>
          </a:prstGeom>
          <a:noFill/>
        </p:spPr>
        <p:txBody>
          <a:bodyPr wrap="square" rtlCol="0">
            <a:spAutoFit/>
          </a:bodyPr>
          <a:lstStyle/>
          <a:p>
            <a:pPr>
              <a:lnSpc>
                <a:spcPct val="150000"/>
              </a:lnSpc>
              <a:defRPr/>
            </a:pP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Global Jet Fuel Military Grade  (JP-4, JP-5, JP-8, JP-10) Market Size, By Value</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2015, 2020, 2021E and 2040F (USD Billion)</a:t>
            </a:r>
            <a:endPar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Rectangle 15">
            <a:extLst>
              <a:ext uri="{FF2B5EF4-FFF2-40B4-BE49-F238E27FC236}">
                <a16:creationId xmlns:a16="http://schemas.microsoft.com/office/drawing/2014/main" id="{D9DE0E0B-97DC-4922-BCEE-716F764387FE}"/>
              </a:ext>
            </a:extLst>
          </p:cNvPr>
          <p:cNvSpPr/>
          <p:nvPr/>
        </p:nvSpPr>
        <p:spPr>
          <a:xfrm>
            <a:off x="202405" y="5507325"/>
            <a:ext cx="4405112" cy="1118113"/>
          </a:xfrm>
          <a:prstGeom prst="rect">
            <a:avLst/>
          </a:prstGeom>
          <a:solidFill>
            <a:schemeClr val="bg1"/>
          </a:solid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Majority of Jet fuel used in Military application are JP-4, JP-5, JP-8 and JP-10. The composition of these fuels are very similar. Predominantly consists of C9–C16 hydrocarbons that are a combination of n-paraffins, </a:t>
            </a:r>
            <a:r>
              <a:rPr lang="en-US" sz="800" dirty="0" err="1">
                <a:solidFill>
                  <a:schemeClr val="tx1"/>
                </a:solidFill>
                <a:latin typeface="Verdana" panose="020B0604030504040204" pitchFamily="34" charset="0"/>
                <a:ea typeface="Verdana" panose="020B0604030504040204" pitchFamily="34" charset="0"/>
                <a:cs typeface="Verdana" panose="020B0604030504040204" pitchFamily="34" charset="0"/>
              </a:rPr>
              <a:t>isoparaffins</a:t>
            </a:r>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800" dirty="0" err="1">
                <a:solidFill>
                  <a:schemeClr val="tx1"/>
                </a:solidFill>
                <a:latin typeface="Verdana" panose="020B0604030504040204" pitchFamily="34" charset="0"/>
                <a:ea typeface="Verdana" panose="020B0604030504040204" pitchFamily="34" charset="0"/>
                <a:cs typeface="Verdana" panose="020B0604030504040204" pitchFamily="34" charset="0"/>
              </a:rPr>
              <a:t>naphthenes</a:t>
            </a:r>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 and aromatics. Rapid Economic Development and increasing security threat led to substantial increase in defense resources.  Increasing budget in Procurement and R&amp;D activities in global defense will increase the fighter jets in upcoming years.</a:t>
            </a:r>
          </a:p>
        </p:txBody>
      </p:sp>
      <p:sp>
        <p:nvSpPr>
          <p:cNvPr id="19" name="Rectangle 18">
            <a:extLst>
              <a:ext uri="{FF2B5EF4-FFF2-40B4-BE49-F238E27FC236}">
                <a16:creationId xmlns:a16="http://schemas.microsoft.com/office/drawing/2014/main" id="{8C58B7A3-6F67-43B4-BCF8-47DDA02DB210}"/>
              </a:ext>
            </a:extLst>
          </p:cNvPr>
          <p:cNvSpPr/>
          <p:nvPr/>
        </p:nvSpPr>
        <p:spPr>
          <a:xfrm>
            <a:off x="4572000" y="5467568"/>
            <a:ext cx="4315712" cy="1039869"/>
          </a:xfrm>
          <a:prstGeom prst="rect">
            <a:avLst/>
          </a:prstGeom>
          <a:no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The price for JP-10 fuel is expected to reduce for the forecasted period. Many research and development activities are identifying route to manufacture JP-10 fuel from bio route. Increased availability of the product will result in consistent  decline of price during forecast period.</a:t>
            </a:r>
          </a:p>
          <a:p>
            <a:pPr algn="just"/>
            <a:endParaRPr lang="en-IN"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0" name="Chart 19">
            <a:extLst>
              <a:ext uri="{FF2B5EF4-FFF2-40B4-BE49-F238E27FC236}">
                <a16:creationId xmlns:a16="http://schemas.microsoft.com/office/drawing/2014/main" id="{5F036590-EBCF-49B6-B58A-C9CD2734E0E0}"/>
              </a:ext>
            </a:extLst>
          </p:cNvPr>
          <p:cNvGraphicFramePr/>
          <p:nvPr>
            <p:extLst>
              <p:ext uri="{D42A27DB-BD31-4B8C-83A1-F6EECF244321}">
                <p14:modId xmlns:p14="http://schemas.microsoft.com/office/powerpoint/2010/main" val="1824152494"/>
              </p:ext>
            </p:extLst>
          </p:nvPr>
        </p:nvGraphicFramePr>
        <p:xfrm>
          <a:off x="279909" y="4005206"/>
          <a:ext cx="4292091" cy="141076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a:extLst>
              <a:ext uri="{FF2B5EF4-FFF2-40B4-BE49-F238E27FC236}">
                <a16:creationId xmlns:a16="http://schemas.microsoft.com/office/drawing/2014/main" id="{670A934E-9036-4366-9D05-BD6A4E114F46}"/>
              </a:ext>
            </a:extLst>
          </p:cNvPr>
          <p:cNvGraphicFramePr/>
          <p:nvPr>
            <p:extLst>
              <p:ext uri="{D42A27DB-BD31-4B8C-83A1-F6EECF244321}">
                <p14:modId xmlns:p14="http://schemas.microsoft.com/office/powerpoint/2010/main" val="3825606024"/>
              </p:ext>
            </p:extLst>
          </p:nvPr>
        </p:nvGraphicFramePr>
        <p:xfrm>
          <a:off x="4709375" y="1148159"/>
          <a:ext cx="4292091" cy="141076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2" name="Chart 21">
            <a:extLst>
              <a:ext uri="{FF2B5EF4-FFF2-40B4-BE49-F238E27FC236}">
                <a16:creationId xmlns:a16="http://schemas.microsoft.com/office/drawing/2014/main" id="{140CB49E-F455-43BB-B49D-859A57B2D680}"/>
              </a:ext>
            </a:extLst>
          </p:cNvPr>
          <p:cNvGraphicFramePr/>
          <p:nvPr>
            <p:extLst>
              <p:ext uri="{D42A27DB-BD31-4B8C-83A1-F6EECF244321}">
                <p14:modId xmlns:p14="http://schemas.microsoft.com/office/powerpoint/2010/main" val="2392187668"/>
              </p:ext>
            </p:extLst>
          </p:nvPr>
        </p:nvGraphicFramePr>
        <p:xfrm>
          <a:off x="4738904" y="3916465"/>
          <a:ext cx="4303377" cy="1649448"/>
        </p:xfrm>
        <a:graphic>
          <a:graphicData uri="http://schemas.openxmlformats.org/drawingml/2006/chart">
            <c:chart xmlns:c="http://schemas.openxmlformats.org/drawingml/2006/chart" xmlns:r="http://schemas.openxmlformats.org/officeDocument/2006/relationships" r:id="rId5"/>
          </a:graphicData>
        </a:graphic>
      </p:graphicFrame>
      <p:sp>
        <p:nvSpPr>
          <p:cNvPr id="24" name="TextBox 23">
            <a:extLst>
              <a:ext uri="{FF2B5EF4-FFF2-40B4-BE49-F238E27FC236}">
                <a16:creationId xmlns:a16="http://schemas.microsoft.com/office/drawing/2014/main" id="{8809685B-C0D2-4DFB-83FE-B35866B9B1AB}"/>
              </a:ext>
            </a:extLst>
          </p:cNvPr>
          <p:cNvSpPr txBox="1"/>
          <p:nvPr/>
        </p:nvSpPr>
        <p:spPr>
          <a:xfrm>
            <a:off x="4732998" y="3395538"/>
            <a:ext cx="4190231" cy="522900"/>
          </a:xfrm>
          <a:prstGeom prst="rect">
            <a:avLst/>
          </a:prstGeom>
          <a:noFill/>
        </p:spPr>
        <p:txBody>
          <a:bodyPr wrap="square" rtlCol="0">
            <a:spAutoFit/>
          </a:bodyPr>
          <a:lstStyle/>
          <a:p>
            <a:pPr lvl="0">
              <a:lnSpc>
                <a:spcPct val="150000"/>
              </a:lnSpc>
              <a:defRPr/>
            </a:pP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US JP-10 Pricing Analysis, 2015, 2020, 2021E, 2040F(USD Per Gallon)</a:t>
            </a:r>
            <a:endPar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61308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A7DA4E9-2BB3-4BFC-8E3B-F97D4AE55697}"/>
              </a:ext>
            </a:extLst>
          </p:cNvPr>
          <p:cNvGrpSpPr/>
          <p:nvPr/>
        </p:nvGrpSpPr>
        <p:grpSpPr>
          <a:xfrm>
            <a:off x="0" y="687221"/>
            <a:ext cx="2081661" cy="2559562"/>
            <a:chOff x="-400932" y="616346"/>
            <a:chExt cx="4458411" cy="5975204"/>
          </a:xfrm>
        </p:grpSpPr>
        <p:grpSp>
          <p:nvGrpSpPr>
            <p:cNvPr id="4" name="Group 3">
              <a:extLst>
                <a:ext uri="{FF2B5EF4-FFF2-40B4-BE49-F238E27FC236}">
                  <a16:creationId xmlns:a16="http://schemas.microsoft.com/office/drawing/2014/main" id="{8AA57724-5D1A-4B2A-B051-15FD838910A3}"/>
                </a:ext>
              </a:extLst>
            </p:cNvPr>
            <p:cNvGrpSpPr/>
            <p:nvPr/>
          </p:nvGrpSpPr>
          <p:grpSpPr>
            <a:xfrm>
              <a:off x="-400932" y="616346"/>
              <a:ext cx="4458411" cy="5975204"/>
              <a:chOff x="-485340" y="700754"/>
              <a:chExt cx="4458411" cy="5975204"/>
            </a:xfrm>
          </p:grpSpPr>
          <p:pic>
            <p:nvPicPr>
              <p:cNvPr id="6" name="Picture 5" descr="A picture containing vector graphics&#10;&#10;Description generated with high confidence">
                <a:extLst>
                  <a:ext uri="{FF2B5EF4-FFF2-40B4-BE49-F238E27FC236}">
                    <a16:creationId xmlns:a16="http://schemas.microsoft.com/office/drawing/2014/main" id="{6C89ED58-710E-48BD-B34B-7CF343E15744}"/>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a:off x="-485340" y="1126588"/>
                <a:ext cx="3763108" cy="3763108"/>
              </a:xfrm>
              <a:prstGeom prst="rect">
                <a:avLst/>
              </a:prstGeom>
            </p:spPr>
          </p:pic>
          <p:pic>
            <p:nvPicPr>
              <p:cNvPr id="7" name="Picture 6" descr="A picture containing vector graphics&#10;&#10;Description generated with high confidence">
                <a:extLst>
                  <a:ext uri="{FF2B5EF4-FFF2-40B4-BE49-F238E27FC236}">
                    <a16:creationId xmlns:a16="http://schemas.microsoft.com/office/drawing/2014/main" id="{5D191A20-1859-4D94-B0AB-1C1F8BCBCD0A}"/>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1348643">
                <a:off x="1473440" y="3020515"/>
                <a:ext cx="2267244" cy="2267244"/>
              </a:xfrm>
              <a:prstGeom prst="rect">
                <a:avLst/>
              </a:prstGeom>
            </p:spPr>
          </p:pic>
          <p:pic>
            <p:nvPicPr>
              <p:cNvPr id="8" name="Picture 7" descr="A picture containing vector graphics&#10;&#10;Description generated with high confidence">
                <a:extLst>
                  <a:ext uri="{FF2B5EF4-FFF2-40B4-BE49-F238E27FC236}">
                    <a16:creationId xmlns:a16="http://schemas.microsoft.com/office/drawing/2014/main" id="{8AF684B3-6BFE-416E-871D-9B2326A21A15}"/>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671721">
                <a:off x="492795" y="3587407"/>
                <a:ext cx="2030011" cy="2030011"/>
              </a:xfrm>
              <a:prstGeom prst="rect">
                <a:avLst/>
              </a:prstGeom>
            </p:spPr>
          </p:pic>
          <p:sp>
            <p:nvSpPr>
              <p:cNvPr id="9" name="Freeform 5">
                <a:extLst>
                  <a:ext uri="{FF2B5EF4-FFF2-40B4-BE49-F238E27FC236}">
                    <a16:creationId xmlns:a16="http://schemas.microsoft.com/office/drawing/2014/main" id="{A56F2C11-4C81-4860-98C1-D35E89D5408B}"/>
                  </a:ext>
                </a:extLst>
              </p:cNvPr>
              <p:cNvSpPr>
                <a:spLocks/>
              </p:cNvSpPr>
              <p:nvPr/>
            </p:nvSpPr>
            <p:spPr bwMode="auto">
              <a:xfrm>
                <a:off x="1517490" y="6449445"/>
                <a:ext cx="874846" cy="226513"/>
              </a:xfrm>
              <a:custGeom>
                <a:avLst/>
                <a:gdLst>
                  <a:gd name="T0" fmla="*/ 678 w 678"/>
                  <a:gd name="T1" fmla="*/ 90 h 178"/>
                  <a:gd name="T2" fmla="*/ 678 w 678"/>
                  <a:gd name="T3" fmla="*/ 90 h 178"/>
                  <a:gd name="T4" fmla="*/ 676 w 678"/>
                  <a:gd name="T5" fmla="*/ 108 h 178"/>
                  <a:gd name="T6" fmla="*/ 670 w 678"/>
                  <a:gd name="T7" fmla="*/ 124 h 178"/>
                  <a:gd name="T8" fmla="*/ 662 w 678"/>
                  <a:gd name="T9" fmla="*/ 140 h 178"/>
                  <a:gd name="T10" fmla="*/ 650 w 678"/>
                  <a:gd name="T11" fmla="*/ 152 h 178"/>
                  <a:gd name="T12" fmla="*/ 636 w 678"/>
                  <a:gd name="T13" fmla="*/ 164 h 178"/>
                  <a:gd name="T14" fmla="*/ 620 w 678"/>
                  <a:gd name="T15" fmla="*/ 172 h 178"/>
                  <a:gd name="T16" fmla="*/ 602 w 678"/>
                  <a:gd name="T17" fmla="*/ 176 h 178"/>
                  <a:gd name="T18" fmla="*/ 582 w 678"/>
                  <a:gd name="T19" fmla="*/ 178 h 178"/>
                  <a:gd name="T20" fmla="*/ 96 w 678"/>
                  <a:gd name="T21" fmla="*/ 178 h 178"/>
                  <a:gd name="T22" fmla="*/ 96 w 678"/>
                  <a:gd name="T23" fmla="*/ 178 h 178"/>
                  <a:gd name="T24" fmla="*/ 76 w 678"/>
                  <a:gd name="T25" fmla="*/ 176 h 178"/>
                  <a:gd name="T26" fmla="*/ 58 w 678"/>
                  <a:gd name="T27" fmla="*/ 172 h 178"/>
                  <a:gd name="T28" fmla="*/ 42 w 678"/>
                  <a:gd name="T29" fmla="*/ 164 h 178"/>
                  <a:gd name="T30" fmla="*/ 28 w 678"/>
                  <a:gd name="T31" fmla="*/ 152 h 178"/>
                  <a:gd name="T32" fmla="*/ 16 w 678"/>
                  <a:gd name="T33" fmla="*/ 140 h 178"/>
                  <a:gd name="T34" fmla="*/ 8 w 678"/>
                  <a:gd name="T35" fmla="*/ 124 h 178"/>
                  <a:gd name="T36" fmla="*/ 2 w 678"/>
                  <a:gd name="T37" fmla="*/ 108 h 178"/>
                  <a:gd name="T38" fmla="*/ 0 w 678"/>
                  <a:gd name="T39" fmla="*/ 90 h 178"/>
                  <a:gd name="T40" fmla="*/ 0 w 678"/>
                  <a:gd name="T41" fmla="*/ 90 h 178"/>
                  <a:gd name="T42" fmla="*/ 0 w 678"/>
                  <a:gd name="T43" fmla="*/ 90 h 178"/>
                  <a:gd name="T44" fmla="*/ 2 w 678"/>
                  <a:gd name="T45" fmla="*/ 72 h 178"/>
                  <a:gd name="T46" fmla="*/ 8 w 678"/>
                  <a:gd name="T47" fmla="*/ 54 h 178"/>
                  <a:gd name="T48" fmla="*/ 16 w 678"/>
                  <a:gd name="T49" fmla="*/ 40 h 178"/>
                  <a:gd name="T50" fmla="*/ 28 w 678"/>
                  <a:gd name="T51" fmla="*/ 26 h 178"/>
                  <a:gd name="T52" fmla="*/ 42 w 678"/>
                  <a:gd name="T53" fmla="*/ 16 h 178"/>
                  <a:gd name="T54" fmla="*/ 58 w 678"/>
                  <a:gd name="T55" fmla="*/ 8 h 178"/>
                  <a:gd name="T56" fmla="*/ 76 w 678"/>
                  <a:gd name="T57" fmla="*/ 2 h 178"/>
                  <a:gd name="T58" fmla="*/ 96 w 678"/>
                  <a:gd name="T59" fmla="*/ 0 h 178"/>
                  <a:gd name="T60" fmla="*/ 582 w 678"/>
                  <a:gd name="T61" fmla="*/ 0 h 178"/>
                  <a:gd name="T62" fmla="*/ 582 w 678"/>
                  <a:gd name="T63" fmla="*/ 0 h 178"/>
                  <a:gd name="T64" fmla="*/ 602 w 678"/>
                  <a:gd name="T65" fmla="*/ 2 h 178"/>
                  <a:gd name="T66" fmla="*/ 620 w 678"/>
                  <a:gd name="T67" fmla="*/ 8 h 178"/>
                  <a:gd name="T68" fmla="*/ 636 w 678"/>
                  <a:gd name="T69" fmla="*/ 16 h 178"/>
                  <a:gd name="T70" fmla="*/ 650 w 678"/>
                  <a:gd name="T71" fmla="*/ 26 h 178"/>
                  <a:gd name="T72" fmla="*/ 662 w 678"/>
                  <a:gd name="T73" fmla="*/ 40 h 178"/>
                  <a:gd name="T74" fmla="*/ 670 w 678"/>
                  <a:gd name="T75" fmla="*/ 54 h 178"/>
                  <a:gd name="T76" fmla="*/ 676 w 678"/>
                  <a:gd name="T77" fmla="*/ 72 h 178"/>
                  <a:gd name="T78" fmla="*/ 678 w 678"/>
                  <a:gd name="T79" fmla="*/ 90 h 178"/>
                  <a:gd name="T80" fmla="*/ 678 w 678"/>
                  <a:gd name="T81" fmla="*/ 9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8" h="178">
                    <a:moveTo>
                      <a:pt x="678" y="90"/>
                    </a:moveTo>
                    <a:lnTo>
                      <a:pt x="678" y="90"/>
                    </a:lnTo>
                    <a:lnTo>
                      <a:pt x="676" y="108"/>
                    </a:lnTo>
                    <a:lnTo>
                      <a:pt x="670" y="124"/>
                    </a:lnTo>
                    <a:lnTo>
                      <a:pt x="662" y="140"/>
                    </a:lnTo>
                    <a:lnTo>
                      <a:pt x="650" y="152"/>
                    </a:lnTo>
                    <a:lnTo>
                      <a:pt x="636" y="164"/>
                    </a:lnTo>
                    <a:lnTo>
                      <a:pt x="620" y="172"/>
                    </a:lnTo>
                    <a:lnTo>
                      <a:pt x="602" y="176"/>
                    </a:lnTo>
                    <a:lnTo>
                      <a:pt x="582" y="178"/>
                    </a:lnTo>
                    <a:lnTo>
                      <a:pt x="96" y="178"/>
                    </a:lnTo>
                    <a:lnTo>
                      <a:pt x="96" y="178"/>
                    </a:lnTo>
                    <a:lnTo>
                      <a:pt x="76" y="176"/>
                    </a:lnTo>
                    <a:lnTo>
                      <a:pt x="58" y="172"/>
                    </a:lnTo>
                    <a:lnTo>
                      <a:pt x="42" y="164"/>
                    </a:lnTo>
                    <a:lnTo>
                      <a:pt x="28" y="152"/>
                    </a:lnTo>
                    <a:lnTo>
                      <a:pt x="16" y="140"/>
                    </a:lnTo>
                    <a:lnTo>
                      <a:pt x="8" y="124"/>
                    </a:lnTo>
                    <a:lnTo>
                      <a:pt x="2" y="108"/>
                    </a:lnTo>
                    <a:lnTo>
                      <a:pt x="0" y="90"/>
                    </a:lnTo>
                    <a:lnTo>
                      <a:pt x="0" y="90"/>
                    </a:lnTo>
                    <a:lnTo>
                      <a:pt x="0" y="90"/>
                    </a:lnTo>
                    <a:lnTo>
                      <a:pt x="2" y="72"/>
                    </a:lnTo>
                    <a:lnTo>
                      <a:pt x="8" y="54"/>
                    </a:lnTo>
                    <a:lnTo>
                      <a:pt x="16" y="40"/>
                    </a:lnTo>
                    <a:lnTo>
                      <a:pt x="28" y="26"/>
                    </a:lnTo>
                    <a:lnTo>
                      <a:pt x="42" y="16"/>
                    </a:lnTo>
                    <a:lnTo>
                      <a:pt x="58" y="8"/>
                    </a:lnTo>
                    <a:lnTo>
                      <a:pt x="76" y="2"/>
                    </a:lnTo>
                    <a:lnTo>
                      <a:pt x="96" y="0"/>
                    </a:lnTo>
                    <a:lnTo>
                      <a:pt x="582" y="0"/>
                    </a:lnTo>
                    <a:lnTo>
                      <a:pt x="582" y="0"/>
                    </a:lnTo>
                    <a:lnTo>
                      <a:pt x="602" y="2"/>
                    </a:lnTo>
                    <a:lnTo>
                      <a:pt x="620" y="8"/>
                    </a:lnTo>
                    <a:lnTo>
                      <a:pt x="636" y="16"/>
                    </a:lnTo>
                    <a:lnTo>
                      <a:pt x="650" y="26"/>
                    </a:lnTo>
                    <a:lnTo>
                      <a:pt x="662" y="40"/>
                    </a:lnTo>
                    <a:lnTo>
                      <a:pt x="670" y="54"/>
                    </a:lnTo>
                    <a:lnTo>
                      <a:pt x="676" y="72"/>
                    </a:lnTo>
                    <a:lnTo>
                      <a:pt x="678" y="90"/>
                    </a:lnTo>
                    <a:lnTo>
                      <a:pt x="678" y="9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0" name="Freeform 6">
                <a:extLst>
                  <a:ext uri="{FF2B5EF4-FFF2-40B4-BE49-F238E27FC236}">
                    <a16:creationId xmlns:a16="http://schemas.microsoft.com/office/drawing/2014/main" id="{FEF1E4CE-012A-42DF-92C3-9717FF1C1CE8}"/>
                  </a:ext>
                </a:extLst>
              </p:cNvPr>
              <p:cNvSpPr>
                <a:spLocks/>
              </p:cNvSpPr>
              <p:nvPr/>
            </p:nvSpPr>
            <p:spPr bwMode="auto">
              <a:xfrm>
                <a:off x="1305875" y="6362911"/>
                <a:ext cx="1298076" cy="190882"/>
              </a:xfrm>
              <a:custGeom>
                <a:avLst/>
                <a:gdLst>
                  <a:gd name="T0" fmla="*/ 136 w 1006"/>
                  <a:gd name="T1" fmla="*/ 150 h 150"/>
                  <a:gd name="T2" fmla="*/ 868 w 1006"/>
                  <a:gd name="T3" fmla="*/ 150 h 150"/>
                  <a:gd name="T4" fmla="*/ 868 w 1006"/>
                  <a:gd name="T5" fmla="*/ 150 h 150"/>
                  <a:gd name="T6" fmla="*/ 928 w 1006"/>
                  <a:gd name="T7" fmla="*/ 90 h 150"/>
                  <a:gd name="T8" fmla="*/ 928 w 1006"/>
                  <a:gd name="T9" fmla="*/ 90 h 150"/>
                  <a:gd name="T10" fmla="*/ 956 w 1006"/>
                  <a:gd name="T11" fmla="*/ 60 h 150"/>
                  <a:gd name="T12" fmla="*/ 978 w 1006"/>
                  <a:gd name="T13" fmla="*/ 36 h 150"/>
                  <a:gd name="T14" fmla="*/ 994 w 1006"/>
                  <a:gd name="T15" fmla="*/ 16 h 150"/>
                  <a:gd name="T16" fmla="*/ 1006 w 1006"/>
                  <a:gd name="T17" fmla="*/ 0 h 150"/>
                  <a:gd name="T18" fmla="*/ 0 w 1006"/>
                  <a:gd name="T19" fmla="*/ 0 h 150"/>
                  <a:gd name="T20" fmla="*/ 0 w 1006"/>
                  <a:gd name="T21" fmla="*/ 0 h 150"/>
                  <a:gd name="T22" fmla="*/ 6 w 1006"/>
                  <a:gd name="T23" fmla="*/ 12 h 150"/>
                  <a:gd name="T24" fmla="*/ 6 w 1006"/>
                  <a:gd name="T25" fmla="*/ 12 h 150"/>
                  <a:gd name="T26" fmla="*/ 66 w 1006"/>
                  <a:gd name="T27" fmla="*/ 76 h 150"/>
                  <a:gd name="T28" fmla="*/ 136 w 1006"/>
                  <a:gd name="T29" fmla="*/ 150 h 150"/>
                  <a:gd name="T30" fmla="*/ 136 w 1006"/>
                  <a:gd name="T31"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6" h="150">
                    <a:moveTo>
                      <a:pt x="136" y="150"/>
                    </a:moveTo>
                    <a:lnTo>
                      <a:pt x="868" y="150"/>
                    </a:lnTo>
                    <a:lnTo>
                      <a:pt x="868" y="150"/>
                    </a:lnTo>
                    <a:lnTo>
                      <a:pt x="928" y="90"/>
                    </a:lnTo>
                    <a:lnTo>
                      <a:pt x="928" y="90"/>
                    </a:lnTo>
                    <a:lnTo>
                      <a:pt x="956" y="60"/>
                    </a:lnTo>
                    <a:lnTo>
                      <a:pt x="978" y="36"/>
                    </a:lnTo>
                    <a:lnTo>
                      <a:pt x="994" y="16"/>
                    </a:lnTo>
                    <a:lnTo>
                      <a:pt x="1006" y="0"/>
                    </a:lnTo>
                    <a:lnTo>
                      <a:pt x="0" y="0"/>
                    </a:lnTo>
                    <a:lnTo>
                      <a:pt x="0" y="0"/>
                    </a:lnTo>
                    <a:lnTo>
                      <a:pt x="6" y="12"/>
                    </a:lnTo>
                    <a:lnTo>
                      <a:pt x="6" y="12"/>
                    </a:lnTo>
                    <a:lnTo>
                      <a:pt x="66" y="76"/>
                    </a:lnTo>
                    <a:lnTo>
                      <a:pt x="136" y="150"/>
                    </a:lnTo>
                    <a:lnTo>
                      <a:pt x="136" y="15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1" name="Freeform 7">
                <a:extLst>
                  <a:ext uri="{FF2B5EF4-FFF2-40B4-BE49-F238E27FC236}">
                    <a16:creationId xmlns:a16="http://schemas.microsoft.com/office/drawing/2014/main" id="{4C26CA3F-7D41-4F6F-AEE8-CCAC9D4DE3B4}"/>
                  </a:ext>
                </a:extLst>
              </p:cNvPr>
              <p:cNvSpPr>
                <a:spLocks/>
              </p:cNvSpPr>
              <p:nvPr/>
            </p:nvSpPr>
            <p:spPr bwMode="auto">
              <a:xfrm>
                <a:off x="1262003" y="5734273"/>
                <a:ext cx="1393561" cy="129800"/>
              </a:xfrm>
              <a:custGeom>
                <a:avLst/>
                <a:gdLst>
                  <a:gd name="T0" fmla="*/ 1080 w 1080"/>
                  <a:gd name="T1" fmla="*/ 50 h 102"/>
                  <a:gd name="T2" fmla="*/ 1080 w 1080"/>
                  <a:gd name="T3" fmla="*/ 50 h 102"/>
                  <a:gd name="T4" fmla="*/ 1078 w 1080"/>
                  <a:gd name="T5" fmla="*/ 62 h 102"/>
                  <a:gd name="T6" fmla="*/ 1076 w 1080"/>
                  <a:gd name="T7" fmla="*/ 70 h 102"/>
                  <a:gd name="T8" fmla="*/ 1072 w 1080"/>
                  <a:gd name="T9" fmla="*/ 80 h 102"/>
                  <a:gd name="T10" fmla="*/ 1066 w 1080"/>
                  <a:gd name="T11" fmla="*/ 88 h 102"/>
                  <a:gd name="T12" fmla="*/ 1058 w 1080"/>
                  <a:gd name="T13" fmla="*/ 94 h 102"/>
                  <a:gd name="T14" fmla="*/ 1052 w 1080"/>
                  <a:gd name="T15" fmla="*/ 98 h 102"/>
                  <a:gd name="T16" fmla="*/ 1042 w 1080"/>
                  <a:gd name="T17" fmla="*/ 102 h 102"/>
                  <a:gd name="T18" fmla="*/ 1034 w 1080"/>
                  <a:gd name="T19" fmla="*/ 102 h 102"/>
                  <a:gd name="T20" fmla="*/ 46 w 1080"/>
                  <a:gd name="T21" fmla="*/ 102 h 102"/>
                  <a:gd name="T22" fmla="*/ 46 w 1080"/>
                  <a:gd name="T23" fmla="*/ 102 h 102"/>
                  <a:gd name="T24" fmla="*/ 36 w 1080"/>
                  <a:gd name="T25" fmla="*/ 102 h 102"/>
                  <a:gd name="T26" fmla="*/ 28 w 1080"/>
                  <a:gd name="T27" fmla="*/ 98 h 102"/>
                  <a:gd name="T28" fmla="*/ 20 w 1080"/>
                  <a:gd name="T29" fmla="*/ 94 h 102"/>
                  <a:gd name="T30" fmla="*/ 14 w 1080"/>
                  <a:gd name="T31" fmla="*/ 88 h 102"/>
                  <a:gd name="T32" fmla="*/ 8 w 1080"/>
                  <a:gd name="T33" fmla="*/ 80 h 102"/>
                  <a:gd name="T34" fmla="*/ 4 w 1080"/>
                  <a:gd name="T35" fmla="*/ 70 h 102"/>
                  <a:gd name="T36" fmla="*/ 0 w 1080"/>
                  <a:gd name="T37" fmla="*/ 62 h 102"/>
                  <a:gd name="T38" fmla="*/ 0 w 1080"/>
                  <a:gd name="T39" fmla="*/ 50 h 102"/>
                  <a:gd name="T40" fmla="*/ 0 w 1080"/>
                  <a:gd name="T41" fmla="*/ 50 h 102"/>
                  <a:gd name="T42" fmla="*/ 0 w 1080"/>
                  <a:gd name="T43" fmla="*/ 50 h 102"/>
                  <a:gd name="T44" fmla="*/ 0 w 1080"/>
                  <a:gd name="T45" fmla="*/ 40 h 102"/>
                  <a:gd name="T46" fmla="*/ 4 w 1080"/>
                  <a:gd name="T47" fmla="*/ 32 h 102"/>
                  <a:gd name="T48" fmla="*/ 8 w 1080"/>
                  <a:gd name="T49" fmla="*/ 22 h 102"/>
                  <a:gd name="T50" fmla="*/ 14 w 1080"/>
                  <a:gd name="T51" fmla="*/ 14 h 102"/>
                  <a:gd name="T52" fmla="*/ 20 w 1080"/>
                  <a:gd name="T53" fmla="*/ 8 h 102"/>
                  <a:gd name="T54" fmla="*/ 28 w 1080"/>
                  <a:gd name="T55" fmla="*/ 4 h 102"/>
                  <a:gd name="T56" fmla="*/ 36 w 1080"/>
                  <a:gd name="T57" fmla="*/ 0 h 102"/>
                  <a:gd name="T58" fmla="*/ 46 w 1080"/>
                  <a:gd name="T59" fmla="*/ 0 h 102"/>
                  <a:gd name="T60" fmla="*/ 1034 w 1080"/>
                  <a:gd name="T61" fmla="*/ 0 h 102"/>
                  <a:gd name="T62" fmla="*/ 1034 w 1080"/>
                  <a:gd name="T63" fmla="*/ 0 h 102"/>
                  <a:gd name="T64" fmla="*/ 1042 w 1080"/>
                  <a:gd name="T65" fmla="*/ 0 h 102"/>
                  <a:gd name="T66" fmla="*/ 1052 w 1080"/>
                  <a:gd name="T67" fmla="*/ 4 h 102"/>
                  <a:gd name="T68" fmla="*/ 1058 w 1080"/>
                  <a:gd name="T69" fmla="*/ 8 h 102"/>
                  <a:gd name="T70" fmla="*/ 1066 w 1080"/>
                  <a:gd name="T71" fmla="*/ 14 h 102"/>
                  <a:gd name="T72" fmla="*/ 1072 w 1080"/>
                  <a:gd name="T73" fmla="*/ 22 h 102"/>
                  <a:gd name="T74" fmla="*/ 1076 w 1080"/>
                  <a:gd name="T75" fmla="*/ 32 h 102"/>
                  <a:gd name="T76" fmla="*/ 1078 w 1080"/>
                  <a:gd name="T77" fmla="*/ 40 h 102"/>
                  <a:gd name="T78" fmla="*/ 1080 w 1080"/>
                  <a:gd name="T79" fmla="*/ 50 h 102"/>
                  <a:gd name="T80" fmla="*/ 1080 w 1080"/>
                  <a:gd name="T81" fmla="*/ 5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2">
                    <a:moveTo>
                      <a:pt x="1080" y="50"/>
                    </a:moveTo>
                    <a:lnTo>
                      <a:pt x="1080" y="50"/>
                    </a:lnTo>
                    <a:lnTo>
                      <a:pt x="1078" y="62"/>
                    </a:lnTo>
                    <a:lnTo>
                      <a:pt x="1076" y="70"/>
                    </a:lnTo>
                    <a:lnTo>
                      <a:pt x="1072" y="80"/>
                    </a:lnTo>
                    <a:lnTo>
                      <a:pt x="1066" y="88"/>
                    </a:lnTo>
                    <a:lnTo>
                      <a:pt x="1058" y="94"/>
                    </a:lnTo>
                    <a:lnTo>
                      <a:pt x="1052" y="98"/>
                    </a:lnTo>
                    <a:lnTo>
                      <a:pt x="1042" y="102"/>
                    </a:lnTo>
                    <a:lnTo>
                      <a:pt x="1034" y="102"/>
                    </a:lnTo>
                    <a:lnTo>
                      <a:pt x="46" y="102"/>
                    </a:lnTo>
                    <a:lnTo>
                      <a:pt x="46" y="102"/>
                    </a:lnTo>
                    <a:lnTo>
                      <a:pt x="36" y="102"/>
                    </a:lnTo>
                    <a:lnTo>
                      <a:pt x="28" y="98"/>
                    </a:lnTo>
                    <a:lnTo>
                      <a:pt x="20" y="94"/>
                    </a:lnTo>
                    <a:lnTo>
                      <a:pt x="14" y="88"/>
                    </a:lnTo>
                    <a:lnTo>
                      <a:pt x="8" y="80"/>
                    </a:lnTo>
                    <a:lnTo>
                      <a:pt x="4" y="70"/>
                    </a:lnTo>
                    <a:lnTo>
                      <a:pt x="0" y="62"/>
                    </a:lnTo>
                    <a:lnTo>
                      <a:pt x="0" y="50"/>
                    </a:lnTo>
                    <a:lnTo>
                      <a:pt x="0" y="50"/>
                    </a:lnTo>
                    <a:lnTo>
                      <a:pt x="0" y="50"/>
                    </a:lnTo>
                    <a:lnTo>
                      <a:pt x="0" y="40"/>
                    </a:lnTo>
                    <a:lnTo>
                      <a:pt x="4" y="32"/>
                    </a:lnTo>
                    <a:lnTo>
                      <a:pt x="8" y="22"/>
                    </a:lnTo>
                    <a:lnTo>
                      <a:pt x="14" y="14"/>
                    </a:lnTo>
                    <a:lnTo>
                      <a:pt x="20" y="8"/>
                    </a:lnTo>
                    <a:lnTo>
                      <a:pt x="28" y="4"/>
                    </a:lnTo>
                    <a:lnTo>
                      <a:pt x="36" y="0"/>
                    </a:lnTo>
                    <a:lnTo>
                      <a:pt x="46" y="0"/>
                    </a:lnTo>
                    <a:lnTo>
                      <a:pt x="1034" y="0"/>
                    </a:lnTo>
                    <a:lnTo>
                      <a:pt x="1034" y="0"/>
                    </a:lnTo>
                    <a:lnTo>
                      <a:pt x="1042" y="0"/>
                    </a:lnTo>
                    <a:lnTo>
                      <a:pt x="1052" y="4"/>
                    </a:lnTo>
                    <a:lnTo>
                      <a:pt x="1058" y="8"/>
                    </a:lnTo>
                    <a:lnTo>
                      <a:pt x="1066" y="14"/>
                    </a:lnTo>
                    <a:lnTo>
                      <a:pt x="1072" y="22"/>
                    </a:lnTo>
                    <a:lnTo>
                      <a:pt x="1076" y="32"/>
                    </a:lnTo>
                    <a:lnTo>
                      <a:pt x="1078" y="40"/>
                    </a:lnTo>
                    <a:lnTo>
                      <a:pt x="1080" y="50"/>
                    </a:lnTo>
                    <a:lnTo>
                      <a:pt x="1080" y="5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2" name="Freeform 8">
                <a:extLst>
                  <a:ext uri="{FF2B5EF4-FFF2-40B4-BE49-F238E27FC236}">
                    <a16:creationId xmlns:a16="http://schemas.microsoft.com/office/drawing/2014/main" id="{2C7EF3DF-CF26-4B66-9BD4-19A0D8596762}"/>
                  </a:ext>
                </a:extLst>
              </p:cNvPr>
              <p:cNvSpPr>
                <a:spLocks/>
              </p:cNvSpPr>
              <p:nvPr/>
            </p:nvSpPr>
            <p:spPr bwMode="auto">
              <a:xfrm>
                <a:off x="1262003" y="5925155"/>
                <a:ext cx="1393561" cy="132345"/>
              </a:xfrm>
              <a:custGeom>
                <a:avLst/>
                <a:gdLst>
                  <a:gd name="T0" fmla="*/ 1080 w 1080"/>
                  <a:gd name="T1" fmla="*/ 52 h 104"/>
                  <a:gd name="T2" fmla="*/ 1080 w 1080"/>
                  <a:gd name="T3" fmla="*/ 52 h 104"/>
                  <a:gd name="T4" fmla="*/ 1078 w 1080"/>
                  <a:gd name="T5" fmla="*/ 62 h 104"/>
                  <a:gd name="T6" fmla="*/ 1076 w 1080"/>
                  <a:gd name="T7" fmla="*/ 72 h 104"/>
                  <a:gd name="T8" fmla="*/ 1072 w 1080"/>
                  <a:gd name="T9" fmla="*/ 82 h 104"/>
                  <a:gd name="T10" fmla="*/ 1066 w 1080"/>
                  <a:gd name="T11" fmla="*/ 88 h 104"/>
                  <a:gd name="T12" fmla="*/ 1058 w 1080"/>
                  <a:gd name="T13" fmla="*/ 94 h 104"/>
                  <a:gd name="T14" fmla="*/ 1052 w 1080"/>
                  <a:gd name="T15" fmla="*/ 100 h 104"/>
                  <a:gd name="T16" fmla="*/ 1042 w 1080"/>
                  <a:gd name="T17" fmla="*/ 102 h 104"/>
                  <a:gd name="T18" fmla="*/ 1034 w 1080"/>
                  <a:gd name="T19" fmla="*/ 104 h 104"/>
                  <a:gd name="T20" fmla="*/ 46 w 1080"/>
                  <a:gd name="T21" fmla="*/ 104 h 104"/>
                  <a:gd name="T22" fmla="*/ 46 w 1080"/>
                  <a:gd name="T23" fmla="*/ 104 h 104"/>
                  <a:gd name="T24" fmla="*/ 36 w 1080"/>
                  <a:gd name="T25" fmla="*/ 102 h 104"/>
                  <a:gd name="T26" fmla="*/ 28 w 1080"/>
                  <a:gd name="T27" fmla="*/ 100 h 104"/>
                  <a:gd name="T28" fmla="*/ 20 w 1080"/>
                  <a:gd name="T29" fmla="*/ 94 h 104"/>
                  <a:gd name="T30" fmla="*/ 14 w 1080"/>
                  <a:gd name="T31" fmla="*/ 88 h 104"/>
                  <a:gd name="T32" fmla="*/ 8 w 1080"/>
                  <a:gd name="T33" fmla="*/ 82 h 104"/>
                  <a:gd name="T34" fmla="*/ 4 w 1080"/>
                  <a:gd name="T35" fmla="*/ 72 h 104"/>
                  <a:gd name="T36" fmla="*/ 0 w 1080"/>
                  <a:gd name="T37" fmla="*/ 62 h 104"/>
                  <a:gd name="T38" fmla="*/ 0 w 1080"/>
                  <a:gd name="T39" fmla="*/ 52 h 104"/>
                  <a:gd name="T40" fmla="*/ 0 w 1080"/>
                  <a:gd name="T41" fmla="*/ 52 h 104"/>
                  <a:gd name="T42" fmla="*/ 0 w 1080"/>
                  <a:gd name="T43" fmla="*/ 52 h 104"/>
                  <a:gd name="T44" fmla="*/ 0 w 1080"/>
                  <a:gd name="T45" fmla="*/ 42 h 104"/>
                  <a:gd name="T46" fmla="*/ 4 w 1080"/>
                  <a:gd name="T47" fmla="*/ 32 h 104"/>
                  <a:gd name="T48" fmla="*/ 8 w 1080"/>
                  <a:gd name="T49" fmla="*/ 24 h 104"/>
                  <a:gd name="T50" fmla="*/ 14 w 1080"/>
                  <a:gd name="T51" fmla="*/ 16 h 104"/>
                  <a:gd name="T52" fmla="*/ 20 w 1080"/>
                  <a:gd name="T53" fmla="*/ 10 h 104"/>
                  <a:gd name="T54" fmla="*/ 28 w 1080"/>
                  <a:gd name="T55" fmla="*/ 4 h 104"/>
                  <a:gd name="T56" fmla="*/ 36 w 1080"/>
                  <a:gd name="T57" fmla="*/ 2 h 104"/>
                  <a:gd name="T58" fmla="*/ 46 w 1080"/>
                  <a:gd name="T59" fmla="*/ 0 h 104"/>
                  <a:gd name="T60" fmla="*/ 1034 w 1080"/>
                  <a:gd name="T61" fmla="*/ 0 h 104"/>
                  <a:gd name="T62" fmla="*/ 1034 w 1080"/>
                  <a:gd name="T63" fmla="*/ 0 h 104"/>
                  <a:gd name="T64" fmla="*/ 1042 w 1080"/>
                  <a:gd name="T65" fmla="*/ 2 h 104"/>
                  <a:gd name="T66" fmla="*/ 1052 w 1080"/>
                  <a:gd name="T67" fmla="*/ 4 h 104"/>
                  <a:gd name="T68" fmla="*/ 1058 w 1080"/>
                  <a:gd name="T69" fmla="*/ 10 h 104"/>
                  <a:gd name="T70" fmla="*/ 1066 w 1080"/>
                  <a:gd name="T71" fmla="*/ 16 h 104"/>
                  <a:gd name="T72" fmla="*/ 1072 w 1080"/>
                  <a:gd name="T73" fmla="*/ 24 h 104"/>
                  <a:gd name="T74" fmla="*/ 1076 w 1080"/>
                  <a:gd name="T75" fmla="*/ 32 h 104"/>
                  <a:gd name="T76" fmla="*/ 1078 w 1080"/>
                  <a:gd name="T77" fmla="*/ 42 h 104"/>
                  <a:gd name="T78" fmla="*/ 1080 w 1080"/>
                  <a:gd name="T79" fmla="*/ 52 h 104"/>
                  <a:gd name="T80" fmla="*/ 1080 w 1080"/>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4">
                    <a:moveTo>
                      <a:pt x="1080" y="52"/>
                    </a:moveTo>
                    <a:lnTo>
                      <a:pt x="1080" y="52"/>
                    </a:lnTo>
                    <a:lnTo>
                      <a:pt x="1078" y="62"/>
                    </a:lnTo>
                    <a:lnTo>
                      <a:pt x="1076" y="72"/>
                    </a:lnTo>
                    <a:lnTo>
                      <a:pt x="1072" y="82"/>
                    </a:lnTo>
                    <a:lnTo>
                      <a:pt x="1066" y="88"/>
                    </a:lnTo>
                    <a:lnTo>
                      <a:pt x="1058" y="94"/>
                    </a:lnTo>
                    <a:lnTo>
                      <a:pt x="1052" y="100"/>
                    </a:lnTo>
                    <a:lnTo>
                      <a:pt x="1042" y="102"/>
                    </a:lnTo>
                    <a:lnTo>
                      <a:pt x="1034" y="104"/>
                    </a:lnTo>
                    <a:lnTo>
                      <a:pt x="46" y="104"/>
                    </a:lnTo>
                    <a:lnTo>
                      <a:pt x="46" y="104"/>
                    </a:lnTo>
                    <a:lnTo>
                      <a:pt x="36" y="102"/>
                    </a:lnTo>
                    <a:lnTo>
                      <a:pt x="28" y="100"/>
                    </a:lnTo>
                    <a:lnTo>
                      <a:pt x="20" y="94"/>
                    </a:lnTo>
                    <a:lnTo>
                      <a:pt x="14" y="88"/>
                    </a:lnTo>
                    <a:lnTo>
                      <a:pt x="8" y="82"/>
                    </a:lnTo>
                    <a:lnTo>
                      <a:pt x="4" y="72"/>
                    </a:lnTo>
                    <a:lnTo>
                      <a:pt x="0" y="62"/>
                    </a:lnTo>
                    <a:lnTo>
                      <a:pt x="0" y="52"/>
                    </a:lnTo>
                    <a:lnTo>
                      <a:pt x="0" y="52"/>
                    </a:lnTo>
                    <a:lnTo>
                      <a:pt x="0" y="52"/>
                    </a:lnTo>
                    <a:lnTo>
                      <a:pt x="0" y="42"/>
                    </a:lnTo>
                    <a:lnTo>
                      <a:pt x="4" y="32"/>
                    </a:lnTo>
                    <a:lnTo>
                      <a:pt x="8" y="24"/>
                    </a:lnTo>
                    <a:lnTo>
                      <a:pt x="14" y="16"/>
                    </a:lnTo>
                    <a:lnTo>
                      <a:pt x="20" y="10"/>
                    </a:lnTo>
                    <a:lnTo>
                      <a:pt x="28" y="4"/>
                    </a:lnTo>
                    <a:lnTo>
                      <a:pt x="36" y="2"/>
                    </a:lnTo>
                    <a:lnTo>
                      <a:pt x="46" y="0"/>
                    </a:lnTo>
                    <a:lnTo>
                      <a:pt x="1034" y="0"/>
                    </a:lnTo>
                    <a:lnTo>
                      <a:pt x="1034" y="0"/>
                    </a:lnTo>
                    <a:lnTo>
                      <a:pt x="1042" y="2"/>
                    </a:lnTo>
                    <a:lnTo>
                      <a:pt x="1052" y="4"/>
                    </a:lnTo>
                    <a:lnTo>
                      <a:pt x="1058" y="10"/>
                    </a:lnTo>
                    <a:lnTo>
                      <a:pt x="1066" y="16"/>
                    </a:lnTo>
                    <a:lnTo>
                      <a:pt x="1072" y="24"/>
                    </a:lnTo>
                    <a:lnTo>
                      <a:pt x="1076" y="32"/>
                    </a:lnTo>
                    <a:lnTo>
                      <a:pt x="1078" y="42"/>
                    </a:lnTo>
                    <a:lnTo>
                      <a:pt x="1080" y="52"/>
                    </a:lnTo>
                    <a:lnTo>
                      <a:pt x="1080"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3" name="Freeform 9">
                <a:extLst>
                  <a:ext uri="{FF2B5EF4-FFF2-40B4-BE49-F238E27FC236}">
                    <a16:creationId xmlns:a16="http://schemas.microsoft.com/office/drawing/2014/main" id="{00C219F8-AFBD-4FBF-A751-1E6A46EAD042}"/>
                  </a:ext>
                </a:extLst>
              </p:cNvPr>
              <p:cNvSpPr>
                <a:spLocks/>
              </p:cNvSpPr>
              <p:nvPr/>
            </p:nvSpPr>
            <p:spPr bwMode="auto">
              <a:xfrm>
                <a:off x="1262003" y="6118582"/>
                <a:ext cx="1393561" cy="132345"/>
              </a:xfrm>
              <a:custGeom>
                <a:avLst/>
                <a:gdLst>
                  <a:gd name="T0" fmla="*/ 1080 w 1080"/>
                  <a:gd name="T1" fmla="*/ 52 h 104"/>
                  <a:gd name="T2" fmla="*/ 1080 w 1080"/>
                  <a:gd name="T3" fmla="*/ 52 h 104"/>
                  <a:gd name="T4" fmla="*/ 1078 w 1080"/>
                  <a:gd name="T5" fmla="*/ 62 h 104"/>
                  <a:gd name="T6" fmla="*/ 1076 w 1080"/>
                  <a:gd name="T7" fmla="*/ 72 h 104"/>
                  <a:gd name="T8" fmla="*/ 1072 w 1080"/>
                  <a:gd name="T9" fmla="*/ 80 h 104"/>
                  <a:gd name="T10" fmla="*/ 1066 w 1080"/>
                  <a:gd name="T11" fmla="*/ 88 h 104"/>
                  <a:gd name="T12" fmla="*/ 1058 w 1080"/>
                  <a:gd name="T13" fmla="*/ 94 h 104"/>
                  <a:gd name="T14" fmla="*/ 1052 w 1080"/>
                  <a:gd name="T15" fmla="*/ 100 h 104"/>
                  <a:gd name="T16" fmla="*/ 1042 w 1080"/>
                  <a:gd name="T17" fmla="*/ 102 h 104"/>
                  <a:gd name="T18" fmla="*/ 1034 w 1080"/>
                  <a:gd name="T19" fmla="*/ 104 h 104"/>
                  <a:gd name="T20" fmla="*/ 46 w 1080"/>
                  <a:gd name="T21" fmla="*/ 104 h 104"/>
                  <a:gd name="T22" fmla="*/ 46 w 1080"/>
                  <a:gd name="T23" fmla="*/ 104 h 104"/>
                  <a:gd name="T24" fmla="*/ 36 w 1080"/>
                  <a:gd name="T25" fmla="*/ 102 h 104"/>
                  <a:gd name="T26" fmla="*/ 28 w 1080"/>
                  <a:gd name="T27" fmla="*/ 100 h 104"/>
                  <a:gd name="T28" fmla="*/ 20 w 1080"/>
                  <a:gd name="T29" fmla="*/ 94 h 104"/>
                  <a:gd name="T30" fmla="*/ 14 w 1080"/>
                  <a:gd name="T31" fmla="*/ 88 h 104"/>
                  <a:gd name="T32" fmla="*/ 8 w 1080"/>
                  <a:gd name="T33" fmla="*/ 80 h 104"/>
                  <a:gd name="T34" fmla="*/ 4 w 1080"/>
                  <a:gd name="T35" fmla="*/ 72 h 104"/>
                  <a:gd name="T36" fmla="*/ 0 w 1080"/>
                  <a:gd name="T37" fmla="*/ 62 h 104"/>
                  <a:gd name="T38" fmla="*/ 0 w 1080"/>
                  <a:gd name="T39" fmla="*/ 52 h 104"/>
                  <a:gd name="T40" fmla="*/ 0 w 1080"/>
                  <a:gd name="T41" fmla="*/ 52 h 104"/>
                  <a:gd name="T42" fmla="*/ 0 w 1080"/>
                  <a:gd name="T43" fmla="*/ 52 h 104"/>
                  <a:gd name="T44" fmla="*/ 0 w 1080"/>
                  <a:gd name="T45" fmla="*/ 42 h 104"/>
                  <a:gd name="T46" fmla="*/ 4 w 1080"/>
                  <a:gd name="T47" fmla="*/ 32 h 104"/>
                  <a:gd name="T48" fmla="*/ 8 w 1080"/>
                  <a:gd name="T49" fmla="*/ 24 h 104"/>
                  <a:gd name="T50" fmla="*/ 14 w 1080"/>
                  <a:gd name="T51" fmla="*/ 16 h 104"/>
                  <a:gd name="T52" fmla="*/ 20 w 1080"/>
                  <a:gd name="T53" fmla="*/ 10 h 104"/>
                  <a:gd name="T54" fmla="*/ 28 w 1080"/>
                  <a:gd name="T55" fmla="*/ 4 h 104"/>
                  <a:gd name="T56" fmla="*/ 36 w 1080"/>
                  <a:gd name="T57" fmla="*/ 2 h 104"/>
                  <a:gd name="T58" fmla="*/ 46 w 1080"/>
                  <a:gd name="T59" fmla="*/ 0 h 104"/>
                  <a:gd name="T60" fmla="*/ 1034 w 1080"/>
                  <a:gd name="T61" fmla="*/ 0 h 104"/>
                  <a:gd name="T62" fmla="*/ 1034 w 1080"/>
                  <a:gd name="T63" fmla="*/ 0 h 104"/>
                  <a:gd name="T64" fmla="*/ 1042 w 1080"/>
                  <a:gd name="T65" fmla="*/ 2 h 104"/>
                  <a:gd name="T66" fmla="*/ 1052 w 1080"/>
                  <a:gd name="T67" fmla="*/ 4 h 104"/>
                  <a:gd name="T68" fmla="*/ 1058 w 1080"/>
                  <a:gd name="T69" fmla="*/ 10 h 104"/>
                  <a:gd name="T70" fmla="*/ 1066 w 1080"/>
                  <a:gd name="T71" fmla="*/ 16 h 104"/>
                  <a:gd name="T72" fmla="*/ 1072 w 1080"/>
                  <a:gd name="T73" fmla="*/ 24 h 104"/>
                  <a:gd name="T74" fmla="*/ 1076 w 1080"/>
                  <a:gd name="T75" fmla="*/ 32 h 104"/>
                  <a:gd name="T76" fmla="*/ 1078 w 1080"/>
                  <a:gd name="T77" fmla="*/ 42 h 104"/>
                  <a:gd name="T78" fmla="*/ 1080 w 1080"/>
                  <a:gd name="T79" fmla="*/ 52 h 104"/>
                  <a:gd name="T80" fmla="*/ 1080 w 1080"/>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4">
                    <a:moveTo>
                      <a:pt x="1080" y="52"/>
                    </a:moveTo>
                    <a:lnTo>
                      <a:pt x="1080" y="52"/>
                    </a:lnTo>
                    <a:lnTo>
                      <a:pt x="1078" y="62"/>
                    </a:lnTo>
                    <a:lnTo>
                      <a:pt x="1076" y="72"/>
                    </a:lnTo>
                    <a:lnTo>
                      <a:pt x="1072" y="80"/>
                    </a:lnTo>
                    <a:lnTo>
                      <a:pt x="1066" y="88"/>
                    </a:lnTo>
                    <a:lnTo>
                      <a:pt x="1058" y="94"/>
                    </a:lnTo>
                    <a:lnTo>
                      <a:pt x="1052" y="100"/>
                    </a:lnTo>
                    <a:lnTo>
                      <a:pt x="1042" y="102"/>
                    </a:lnTo>
                    <a:lnTo>
                      <a:pt x="1034" y="104"/>
                    </a:lnTo>
                    <a:lnTo>
                      <a:pt x="46" y="104"/>
                    </a:lnTo>
                    <a:lnTo>
                      <a:pt x="46" y="104"/>
                    </a:lnTo>
                    <a:lnTo>
                      <a:pt x="36" y="102"/>
                    </a:lnTo>
                    <a:lnTo>
                      <a:pt x="28" y="100"/>
                    </a:lnTo>
                    <a:lnTo>
                      <a:pt x="20" y="94"/>
                    </a:lnTo>
                    <a:lnTo>
                      <a:pt x="14" y="88"/>
                    </a:lnTo>
                    <a:lnTo>
                      <a:pt x="8" y="80"/>
                    </a:lnTo>
                    <a:lnTo>
                      <a:pt x="4" y="72"/>
                    </a:lnTo>
                    <a:lnTo>
                      <a:pt x="0" y="62"/>
                    </a:lnTo>
                    <a:lnTo>
                      <a:pt x="0" y="52"/>
                    </a:lnTo>
                    <a:lnTo>
                      <a:pt x="0" y="52"/>
                    </a:lnTo>
                    <a:lnTo>
                      <a:pt x="0" y="52"/>
                    </a:lnTo>
                    <a:lnTo>
                      <a:pt x="0" y="42"/>
                    </a:lnTo>
                    <a:lnTo>
                      <a:pt x="4" y="32"/>
                    </a:lnTo>
                    <a:lnTo>
                      <a:pt x="8" y="24"/>
                    </a:lnTo>
                    <a:lnTo>
                      <a:pt x="14" y="16"/>
                    </a:lnTo>
                    <a:lnTo>
                      <a:pt x="20" y="10"/>
                    </a:lnTo>
                    <a:lnTo>
                      <a:pt x="28" y="4"/>
                    </a:lnTo>
                    <a:lnTo>
                      <a:pt x="36" y="2"/>
                    </a:lnTo>
                    <a:lnTo>
                      <a:pt x="46" y="0"/>
                    </a:lnTo>
                    <a:lnTo>
                      <a:pt x="1034" y="0"/>
                    </a:lnTo>
                    <a:lnTo>
                      <a:pt x="1034" y="0"/>
                    </a:lnTo>
                    <a:lnTo>
                      <a:pt x="1042" y="2"/>
                    </a:lnTo>
                    <a:lnTo>
                      <a:pt x="1052" y="4"/>
                    </a:lnTo>
                    <a:lnTo>
                      <a:pt x="1058" y="10"/>
                    </a:lnTo>
                    <a:lnTo>
                      <a:pt x="1066" y="16"/>
                    </a:lnTo>
                    <a:lnTo>
                      <a:pt x="1072" y="24"/>
                    </a:lnTo>
                    <a:lnTo>
                      <a:pt x="1076" y="32"/>
                    </a:lnTo>
                    <a:lnTo>
                      <a:pt x="1078" y="42"/>
                    </a:lnTo>
                    <a:lnTo>
                      <a:pt x="1080" y="52"/>
                    </a:lnTo>
                    <a:lnTo>
                      <a:pt x="1080"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4" name="Freeform 10">
                <a:extLst>
                  <a:ext uri="{FF2B5EF4-FFF2-40B4-BE49-F238E27FC236}">
                    <a16:creationId xmlns:a16="http://schemas.microsoft.com/office/drawing/2014/main" id="{ADB5F06E-E7AA-49F6-BC8A-7F7D30024EE1}"/>
                  </a:ext>
                </a:extLst>
              </p:cNvPr>
              <p:cNvSpPr>
                <a:spLocks/>
              </p:cNvSpPr>
              <p:nvPr/>
            </p:nvSpPr>
            <p:spPr bwMode="auto">
              <a:xfrm>
                <a:off x="1262003" y="6291649"/>
                <a:ext cx="1380657" cy="81443"/>
              </a:xfrm>
              <a:custGeom>
                <a:avLst/>
                <a:gdLst>
                  <a:gd name="T0" fmla="*/ 1070 w 1070"/>
                  <a:gd name="T1" fmla="*/ 32 h 64"/>
                  <a:gd name="T2" fmla="*/ 1070 w 1070"/>
                  <a:gd name="T3" fmla="*/ 32 h 64"/>
                  <a:gd name="T4" fmla="*/ 1070 w 1070"/>
                  <a:gd name="T5" fmla="*/ 38 h 64"/>
                  <a:gd name="T6" fmla="*/ 1068 w 1070"/>
                  <a:gd name="T7" fmla="*/ 44 h 64"/>
                  <a:gd name="T8" fmla="*/ 1064 w 1070"/>
                  <a:gd name="T9" fmla="*/ 50 h 64"/>
                  <a:gd name="T10" fmla="*/ 1058 w 1070"/>
                  <a:gd name="T11" fmla="*/ 56 h 64"/>
                  <a:gd name="T12" fmla="*/ 1050 w 1070"/>
                  <a:gd name="T13" fmla="*/ 60 h 64"/>
                  <a:gd name="T14" fmla="*/ 1044 w 1070"/>
                  <a:gd name="T15" fmla="*/ 62 h 64"/>
                  <a:gd name="T16" fmla="*/ 1034 w 1070"/>
                  <a:gd name="T17" fmla="*/ 64 h 64"/>
                  <a:gd name="T18" fmla="*/ 1026 w 1070"/>
                  <a:gd name="T19" fmla="*/ 64 h 64"/>
                  <a:gd name="T20" fmla="*/ 46 w 1070"/>
                  <a:gd name="T21" fmla="*/ 64 h 64"/>
                  <a:gd name="T22" fmla="*/ 46 w 1070"/>
                  <a:gd name="T23" fmla="*/ 64 h 64"/>
                  <a:gd name="T24" fmla="*/ 36 w 1070"/>
                  <a:gd name="T25" fmla="*/ 64 h 64"/>
                  <a:gd name="T26" fmla="*/ 28 w 1070"/>
                  <a:gd name="T27" fmla="*/ 62 h 64"/>
                  <a:gd name="T28" fmla="*/ 20 w 1070"/>
                  <a:gd name="T29" fmla="*/ 60 h 64"/>
                  <a:gd name="T30" fmla="*/ 14 w 1070"/>
                  <a:gd name="T31" fmla="*/ 56 h 64"/>
                  <a:gd name="T32" fmla="*/ 8 w 1070"/>
                  <a:gd name="T33" fmla="*/ 50 h 64"/>
                  <a:gd name="T34" fmla="*/ 4 w 1070"/>
                  <a:gd name="T35" fmla="*/ 44 h 64"/>
                  <a:gd name="T36" fmla="*/ 0 w 1070"/>
                  <a:gd name="T37" fmla="*/ 38 h 64"/>
                  <a:gd name="T38" fmla="*/ 0 w 1070"/>
                  <a:gd name="T39" fmla="*/ 32 h 64"/>
                  <a:gd name="T40" fmla="*/ 0 w 1070"/>
                  <a:gd name="T41" fmla="*/ 32 h 64"/>
                  <a:gd name="T42" fmla="*/ 0 w 1070"/>
                  <a:gd name="T43" fmla="*/ 32 h 64"/>
                  <a:gd name="T44" fmla="*/ 0 w 1070"/>
                  <a:gd name="T45" fmla="*/ 26 h 64"/>
                  <a:gd name="T46" fmla="*/ 4 w 1070"/>
                  <a:gd name="T47" fmla="*/ 20 h 64"/>
                  <a:gd name="T48" fmla="*/ 8 w 1070"/>
                  <a:gd name="T49" fmla="*/ 14 h 64"/>
                  <a:gd name="T50" fmla="*/ 14 w 1070"/>
                  <a:gd name="T51" fmla="*/ 10 h 64"/>
                  <a:gd name="T52" fmla="*/ 20 w 1070"/>
                  <a:gd name="T53" fmla="*/ 4 h 64"/>
                  <a:gd name="T54" fmla="*/ 28 w 1070"/>
                  <a:gd name="T55" fmla="*/ 2 h 64"/>
                  <a:gd name="T56" fmla="*/ 36 w 1070"/>
                  <a:gd name="T57" fmla="*/ 0 h 64"/>
                  <a:gd name="T58" fmla="*/ 46 w 1070"/>
                  <a:gd name="T59" fmla="*/ 0 h 64"/>
                  <a:gd name="T60" fmla="*/ 1026 w 1070"/>
                  <a:gd name="T61" fmla="*/ 0 h 64"/>
                  <a:gd name="T62" fmla="*/ 1026 w 1070"/>
                  <a:gd name="T63" fmla="*/ 0 h 64"/>
                  <a:gd name="T64" fmla="*/ 1034 w 1070"/>
                  <a:gd name="T65" fmla="*/ 0 h 64"/>
                  <a:gd name="T66" fmla="*/ 1044 w 1070"/>
                  <a:gd name="T67" fmla="*/ 2 h 64"/>
                  <a:gd name="T68" fmla="*/ 1050 w 1070"/>
                  <a:gd name="T69" fmla="*/ 4 h 64"/>
                  <a:gd name="T70" fmla="*/ 1058 w 1070"/>
                  <a:gd name="T71" fmla="*/ 10 h 64"/>
                  <a:gd name="T72" fmla="*/ 1064 w 1070"/>
                  <a:gd name="T73" fmla="*/ 14 h 64"/>
                  <a:gd name="T74" fmla="*/ 1068 w 1070"/>
                  <a:gd name="T75" fmla="*/ 20 h 64"/>
                  <a:gd name="T76" fmla="*/ 1070 w 1070"/>
                  <a:gd name="T77" fmla="*/ 26 h 64"/>
                  <a:gd name="T78" fmla="*/ 1070 w 1070"/>
                  <a:gd name="T79" fmla="*/ 32 h 64"/>
                  <a:gd name="T80" fmla="*/ 1070 w 1070"/>
                  <a:gd name="T81"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70" h="64">
                    <a:moveTo>
                      <a:pt x="1070" y="32"/>
                    </a:moveTo>
                    <a:lnTo>
                      <a:pt x="1070" y="32"/>
                    </a:lnTo>
                    <a:lnTo>
                      <a:pt x="1070" y="38"/>
                    </a:lnTo>
                    <a:lnTo>
                      <a:pt x="1068" y="44"/>
                    </a:lnTo>
                    <a:lnTo>
                      <a:pt x="1064" y="50"/>
                    </a:lnTo>
                    <a:lnTo>
                      <a:pt x="1058" y="56"/>
                    </a:lnTo>
                    <a:lnTo>
                      <a:pt x="1050" y="60"/>
                    </a:lnTo>
                    <a:lnTo>
                      <a:pt x="1044" y="62"/>
                    </a:lnTo>
                    <a:lnTo>
                      <a:pt x="1034" y="64"/>
                    </a:lnTo>
                    <a:lnTo>
                      <a:pt x="1026" y="64"/>
                    </a:lnTo>
                    <a:lnTo>
                      <a:pt x="46" y="64"/>
                    </a:lnTo>
                    <a:lnTo>
                      <a:pt x="46" y="64"/>
                    </a:lnTo>
                    <a:lnTo>
                      <a:pt x="36" y="64"/>
                    </a:lnTo>
                    <a:lnTo>
                      <a:pt x="28" y="62"/>
                    </a:lnTo>
                    <a:lnTo>
                      <a:pt x="20" y="60"/>
                    </a:lnTo>
                    <a:lnTo>
                      <a:pt x="14" y="56"/>
                    </a:lnTo>
                    <a:lnTo>
                      <a:pt x="8" y="50"/>
                    </a:lnTo>
                    <a:lnTo>
                      <a:pt x="4" y="44"/>
                    </a:lnTo>
                    <a:lnTo>
                      <a:pt x="0" y="38"/>
                    </a:lnTo>
                    <a:lnTo>
                      <a:pt x="0" y="32"/>
                    </a:lnTo>
                    <a:lnTo>
                      <a:pt x="0" y="32"/>
                    </a:lnTo>
                    <a:lnTo>
                      <a:pt x="0" y="32"/>
                    </a:lnTo>
                    <a:lnTo>
                      <a:pt x="0" y="26"/>
                    </a:lnTo>
                    <a:lnTo>
                      <a:pt x="4" y="20"/>
                    </a:lnTo>
                    <a:lnTo>
                      <a:pt x="8" y="14"/>
                    </a:lnTo>
                    <a:lnTo>
                      <a:pt x="14" y="10"/>
                    </a:lnTo>
                    <a:lnTo>
                      <a:pt x="20" y="4"/>
                    </a:lnTo>
                    <a:lnTo>
                      <a:pt x="28" y="2"/>
                    </a:lnTo>
                    <a:lnTo>
                      <a:pt x="36" y="0"/>
                    </a:lnTo>
                    <a:lnTo>
                      <a:pt x="46" y="0"/>
                    </a:lnTo>
                    <a:lnTo>
                      <a:pt x="1026" y="0"/>
                    </a:lnTo>
                    <a:lnTo>
                      <a:pt x="1026" y="0"/>
                    </a:lnTo>
                    <a:lnTo>
                      <a:pt x="1034" y="0"/>
                    </a:lnTo>
                    <a:lnTo>
                      <a:pt x="1044" y="2"/>
                    </a:lnTo>
                    <a:lnTo>
                      <a:pt x="1050" y="4"/>
                    </a:lnTo>
                    <a:lnTo>
                      <a:pt x="1058" y="10"/>
                    </a:lnTo>
                    <a:lnTo>
                      <a:pt x="1064" y="14"/>
                    </a:lnTo>
                    <a:lnTo>
                      <a:pt x="1068" y="20"/>
                    </a:lnTo>
                    <a:lnTo>
                      <a:pt x="1070" y="26"/>
                    </a:lnTo>
                    <a:lnTo>
                      <a:pt x="1070" y="32"/>
                    </a:lnTo>
                    <a:lnTo>
                      <a:pt x="1070" y="3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5" name="Freeform 11">
                <a:extLst>
                  <a:ext uri="{FF2B5EF4-FFF2-40B4-BE49-F238E27FC236}">
                    <a16:creationId xmlns:a16="http://schemas.microsoft.com/office/drawing/2014/main" id="{6ECD90D7-AAC6-46FB-B940-0589B2A0CF4B}"/>
                  </a:ext>
                </a:extLst>
              </p:cNvPr>
              <p:cNvSpPr>
                <a:spLocks/>
              </p:cNvSpPr>
              <p:nvPr/>
            </p:nvSpPr>
            <p:spPr bwMode="auto">
              <a:xfrm>
                <a:off x="1251681" y="5540846"/>
                <a:ext cx="1414206" cy="132345"/>
              </a:xfrm>
              <a:custGeom>
                <a:avLst/>
                <a:gdLst>
                  <a:gd name="T0" fmla="*/ 1096 w 1096"/>
                  <a:gd name="T1" fmla="*/ 52 h 104"/>
                  <a:gd name="T2" fmla="*/ 1096 w 1096"/>
                  <a:gd name="T3" fmla="*/ 52 h 104"/>
                  <a:gd name="T4" fmla="*/ 1094 w 1096"/>
                  <a:gd name="T5" fmla="*/ 62 h 104"/>
                  <a:gd name="T6" fmla="*/ 1092 w 1096"/>
                  <a:gd name="T7" fmla="*/ 72 h 104"/>
                  <a:gd name="T8" fmla="*/ 1088 w 1096"/>
                  <a:gd name="T9" fmla="*/ 80 h 104"/>
                  <a:gd name="T10" fmla="*/ 1082 w 1096"/>
                  <a:gd name="T11" fmla="*/ 88 h 104"/>
                  <a:gd name="T12" fmla="*/ 1074 w 1096"/>
                  <a:gd name="T13" fmla="*/ 94 h 104"/>
                  <a:gd name="T14" fmla="*/ 1066 w 1096"/>
                  <a:gd name="T15" fmla="*/ 98 h 104"/>
                  <a:gd name="T16" fmla="*/ 1058 w 1096"/>
                  <a:gd name="T17" fmla="*/ 102 h 104"/>
                  <a:gd name="T18" fmla="*/ 1048 w 1096"/>
                  <a:gd name="T19" fmla="*/ 104 h 104"/>
                  <a:gd name="T20" fmla="*/ 46 w 1096"/>
                  <a:gd name="T21" fmla="*/ 104 h 104"/>
                  <a:gd name="T22" fmla="*/ 46 w 1096"/>
                  <a:gd name="T23" fmla="*/ 104 h 104"/>
                  <a:gd name="T24" fmla="*/ 38 w 1096"/>
                  <a:gd name="T25" fmla="*/ 102 h 104"/>
                  <a:gd name="T26" fmla="*/ 28 w 1096"/>
                  <a:gd name="T27" fmla="*/ 98 h 104"/>
                  <a:gd name="T28" fmla="*/ 20 w 1096"/>
                  <a:gd name="T29" fmla="*/ 94 h 104"/>
                  <a:gd name="T30" fmla="*/ 14 w 1096"/>
                  <a:gd name="T31" fmla="*/ 88 h 104"/>
                  <a:gd name="T32" fmla="*/ 8 w 1096"/>
                  <a:gd name="T33" fmla="*/ 80 h 104"/>
                  <a:gd name="T34" fmla="*/ 4 w 1096"/>
                  <a:gd name="T35" fmla="*/ 72 h 104"/>
                  <a:gd name="T36" fmla="*/ 0 w 1096"/>
                  <a:gd name="T37" fmla="*/ 62 h 104"/>
                  <a:gd name="T38" fmla="*/ 0 w 1096"/>
                  <a:gd name="T39" fmla="*/ 52 h 104"/>
                  <a:gd name="T40" fmla="*/ 0 w 1096"/>
                  <a:gd name="T41" fmla="*/ 52 h 104"/>
                  <a:gd name="T42" fmla="*/ 0 w 1096"/>
                  <a:gd name="T43" fmla="*/ 52 h 104"/>
                  <a:gd name="T44" fmla="*/ 0 w 1096"/>
                  <a:gd name="T45" fmla="*/ 42 h 104"/>
                  <a:gd name="T46" fmla="*/ 4 w 1096"/>
                  <a:gd name="T47" fmla="*/ 32 h 104"/>
                  <a:gd name="T48" fmla="*/ 8 w 1096"/>
                  <a:gd name="T49" fmla="*/ 22 h 104"/>
                  <a:gd name="T50" fmla="*/ 14 w 1096"/>
                  <a:gd name="T51" fmla="*/ 16 h 104"/>
                  <a:gd name="T52" fmla="*/ 20 w 1096"/>
                  <a:gd name="T53" fmla="*/ 8 h 104"/>
                  <a:gd name="T54" fmla="*/ 28 w 1096"/>
                  <a:gd name="T55" fmla="*/ 4 h 104"/>
                  <a:gd name="T56" fmla="*/ 38 w 1096"/>
                  <a:gd name="T57" fmla="*/ 2 h 104"/>
                  <a:gd name="T58" fmla="*/ 46 w 1096"/>
                  <a:gd name="T59" fmla="*/ 0 h 104"/>
                  <a:gd name="T60" fmla="*/ 1048 w 1096"/>
                  <a:gd name="T61" fmla="*/ 0 h 104"/>
                  <a:gd name="T62" fmla="*/ 1048 w 1096"/>
                  <a:gd name="T63" fmla="*/ 0 h 104"/>
                  <a:gd name="T64" fmla="*/ 1058 w 1096"/>
                  <a:gd name="T65" fmla="*/ 2 h 104"/>
                  <a:gd name="T66" fmla="*/ 1066 w 1096"/>
                  <a:gd name="T67" fmla="*/ 4 h 104"/>
                  <a:gd name="T68" fmla="*/ 1074 w 1096"/>
                  <a:gd name="T69" fmla="*/ 8 h 104"/>
                  <a:gd name="T70" fmla="*/ 1082 w 1096"/>
                  <a:gd name="T71" fmla="*/ 16 h 104"/>
                  <a:gd name="T72" fmla="*/ 1088 w 1096"/>
                  <a:gd name="T73" fmla="*/ 22 h 104"/>
                  <a:gd name="T74" fmla="*/ 1092 w 1096"/>
                  <a:gd name="T75" fmla="*/ 32 h 104"/>
                  <a:gd name="T76" fmla="*/ 1094 w 1096"/>
                  <a:gd name="T77" fmla="*/ 42 h 104"/>
                  <a:gd name="T78" fmla="*/ 1096 w 1096"/>
                  <a:gd name="T79" fmla="*/ 52 h 104"/>
                  <a:gd name="T80" fmla="*/ 1096 w 1096"/>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96" h="104">
                    <a:moveTo>
                      <a:pt x="1096" y="52"/>
                    </a:moveTo>
                    <a:lnTo>
                      <a:pt x="1096" y="52"/>
                    </a:lnTo>
                    <a:lnTo>
                      <a:pt x="1094" y="62"/>
                    </a:lnTo>
                    <a:lnTo>
                      <a:pt x="1092" y="72"/>
                    </a:lnTo>
                    <a:lnTo>
                      <a:pt x="1088" y="80"/>
                    </a:lnTo>
                    <a:lnTo>
                      <a:pt x="1082" y="88"/>
                    </a:lnTo>
                    <a:lnTo>
                      <a:pt x="1074" y="94"/>
                    </a:lnTo>
                    <a:lnTo>
                      <a:pt x="1066" y="98"/>
                    </a:lnTo>
                    <a:lnTo>
                      <a:pt x="1058" y="102"/>
                    </a:lnTo>
                    <a:lnTo>
                      <a:pt x="1048" y="104"/>
                    </a:lnTo>
                    <a:lnTo>
                      <a:pt x="46" y="104"/>
                    </a:lnTo>
                    <a:lnTo>
                      <a:pt x="46" y="104"/>
                    </a:lnTo>
                    <a:lnTo>
                      <a:pt x="38" y="102"/>
                    </a:lnTo>
                    <a:lnTo>
                      <a:pt x="28" y="98"/>
                    </a:lnTo>
                    <a:lnTo>
                      <a:pt x="20" y="94"/>
                    </a:lnTo>
                    <a:lnTo>
                      <a:pt x="14" y="88"/>
                    </a:lnTo>
                    <a:lnTo>
                      <a:pt x="8" y="80"/>
                    </a:lnTo>
                    <a:lnTo>
                      <a:pt x="4" y="72"/>
                    </a:lnTo>
                    <a:lnTo>
                      <a:pt x="0" y="62"/>
                    </a:lnTo>
                    <a:lnTo>
                      <a:pt x="0" y="52"/>
                    </a:lnTo>
                    <a:lnTo>
                      <a:pt x="0" y="52"/>
                    </a:lnTo>
                    <a:lnTo>
                      <a:pt x="0" y="52"/>
                    </a:lnTo>
                    <a:lnTo>
                      <a:pt x="0" y="42"/>
                    </a:lnTo>
                    <a:lnTo>
                      <a:pt x="4" y="32"/>
                    </a:lnTo>
                    <a:lnTo>
                      <a:pt x="8" y="22"/>
                    </a:lnTo>
                    <a:lnTo>
                      <a:pt x="14" y="16"/>
                    </a:lnTo>
                    <a:lnTo>
                      <a:pt x="20" y="8"/>
                    </a:lnTo>
                    <a:lnTo>
                      <a:pt x="28" y="4"/>
                    </a:lnTo>
                    <a:lnTo>
                      <a:pt x="38" y="2"/>
                    </a:lnTo>
                    <a:lnTo>
                      <a:pt x="46" y="0"/>
                    </a:lnTo>
                    <a:lnTo>
                      <a:pt x="1048" y="0"/>
                    </a:lnTo>
                    <a:lnTo>
                      <a:pt x="1048" y="0"/>
                    </a:lnTo>
                    <a:lnTo>
                      <a:pt x="1058" y="2"/>
                    </a:lnTo>
                    <a:lnTo>
                      <a:pt x="1066" y="4"/>
                    </a:lnTo>
                    <a:lnTo>
                      <a:pt x="1074" y="8"/>
                    </a:lnTo>
                    <a:lnTo>
                      <a:pt x="1082" y="16"/>
                    </a:lnTo>
                    <a:lnTo>
                      <a:pt x="1088" y="22"/>
                    </a:lnTo>
                    <a:lnTo>
                      <a:pt x="1092" y="32"/>
                    </a:lnTo>
                    <a:lnTo>
                      <a:pt x="1094" y="42"/>
                    </a:lnTo>
                    <a:lnTo>
                      <a:pt x="1096" y="52"/>
                    </a:lnTo>
                    <a:lnTo>
                      <a:pt x="1096"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6" name="Freeform 23">
                <a:extLst>
                  <a:ext uri="{FF2B5EF4-FFF2-40B4-BE49-F238E27FC236}">
                    <a16:creationId xmlns:a16="http://schemas.microsoft.com/office/drawing/2014/main" id="{35DB0A31-DD88-4CEE-9104-DC7FDA37B155}"/>
                  </a:ext>
                </a:extLst>
              </p:cNvPr>
              <p:cNvSpPr>
                <a:spLocks/>
              </p:cNvSpPr>
              <p:nvPr/>
            </p:nvSpPr>
            <p:spPr bwMode="auto">
              <a:xfrm>
                <a:off x="1166519" y="5291427"/>
                <a:ext cx="1587111" cy="127255"/>
              </a:xfrm>
              <a:custGeom>
                <a:avLst/>
                <a:gdLst>
                  <a:gd name="T0" fmla="*/ 0 w 1230"/>
                  <a:gd name="T1" fmla="*/ 14 h 100"/>
                  <a:gd name="T2" fmla="*/ 1230 w 1230"/>
                  <a:gd name="T3" fmla="*/ 0 h 100"/>
                  <a:gd name="T4" fmla="*/ 1154 w 1230"/>
                  <a:gd name="T5" fmla="*/ 100 h 100"/>
                  <a:gd name="T6" fmla="*/ 90 w 1230"/>
                  <a:gd name="T7" fmla="*/ 100 h 100"/>
                  <a:gd name="T8" fmla="*/ 0 w 1230"/>
                  <a:gd name="T9" fmla="*/ 14 h 100"/>
                </a:gdLst>
                <a:ahLst/>
                <a:cxnLst>
                  <a:cxn ang="0">
                    <a:pos x="T0" y="T1"/>
                  </a:cxn>
                  <a:cxn ang="0">
                    <a:pos x="T2" y="T3"/>
                  </a:cxn>
                  <a:cxn ang="0">
                    <a:pos x="T4" y="T5"/>
                  </a:cxn>
                  <a:cxn ang="0">
                    <a:pos x="T6" y="T7"/>
                  </a:cxn>
                  <a:cxn ang="0">
                    <a:pos x="T8" y="T9"/>
                  </a:cxn>
                </a:cxnLst>
                <a:rect l="0" t="0" r="r" b="b"/>
                <a:pathLst>
                  <a:path w="1230" h="100">
                    <a:moveTo>
                      <a:pt x="0" y="14"/>
                    </a:moveTo>
                    <a:lnTo>
                      <a:pt x="1230" y="0"/>
                    </a:lnTo>
                    <a:lnTo>
                      <a:pt x="1154" y="100"/>
                    </a:lnTo>
                    <a:lnTo>
                      <a:pt x="90" y="100"/>
                    </a:lnTo>
                    <a:lnTo>
                      <a:pt x="0" y="14"/>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pic>
            <p:nvPicPr>
              <p:cNvPr id="17" name="Picture 16" descr="A picture containing vector graphics&#10;&#10;Description generated with high confidence">
                <a:extLst>
                  <a:ext uri="{FF2B5EF4-FFF2-40B4-BE49-F238E27FC236}">
                    <a16:creationId xmlns:a16="http://schemas.microsoft.com/office/drawing/2014/main" id="{74F27E35-D0EB-4A56-8DD1-18BB6FC61F31}"/>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975694">
                <a:off x="2352239" y="2453351"/>
                <a:ext cx="1399799" cy="1399799"/>
              </a:xfrm>
              <a:prstGeom prst="rect">
                <a:avLst/>
              </a:prstGeom>
            </p:spPr>
          </p:pic>
          <p:pic>
            <p:nvPicPr>
              <p:cNvPr id="18" name="Picture 17" descr="A picture containing vector graphics&#10;&#10;Description generated with high confidence">
                <a:extLst>
                  <a:ext uri="{FF2B5EF4-FFF2-40B4-BE49-F238E27FC236}">
                    <a16:creationId xmlns:a16="http://schemas.microsoft.com/office/drawing/2014/main" id="{5FD84E47-D135-4C2C-98A6-2959FFEF57F3}"/>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975694">
                <a:off x="2573272" y="1603673"/>
                <a:ext cx="1399799" cy="1399799"/>
              </a:xfrm>
              <a:prstGeom prst="rect">
                <a:avLst/>
              </a:prstGeom>
            </p:spPr>
          </p:pic>
          <p:pic>
            <p:nvPicPr>
              <p:cNvPr id="19" name="Picture 18" descr="A picture containing vector graphics&#10;&#10;Description generated with high confidence">
                <a:extLst>
                  <a:ext uri="{FF2B5EF4-FFF2-40B4-BE49-F238E27FC236}">
                    <a16:creationId xmlns:a16="http://schemas.microsoft.com/office/drawing/2014/main" id="{3BA4F776-0EC4-416D-8A40-AA73D353D896}"/>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671721">
                <a:off x="1388399" y="700754"/>
                <a:ext cx="2030011" cy="2030011"/>
              </a:xfrm>
              <a:prstGeom prst="rect">
                <a:avLst/>
              </a:prstGeom>
            </p:spPr>
          </p:pic>
          <p:pic>
            <p:nvPicPr>
              <p:cNvPr id="20" name="Picture 19" descr="A picture containing vector graphics&#10;&#10;Description generated with high confidence">
                <a:extLst>
                  <a:ext uri="{FF2B5EF4-FFF2-40B4-BE49-F238E27FC236}">
                    <a16:creationId xmlns:a16="http://schemas.microsoft.com/office/drawing/2014/main" id="{C5A88BCC-4A05-4DB5-BB86-A4A96B4FFA16}"/>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775620" y="897181"/>
                <a:ext cx="1303042" cy="1303042"/>
              </a:xfrm>
              <a:prstGeom prst="rect">
                <a:avLst/>
              </a:prstGeom>
            </p:spPr>
          </p:pic>
          <p:pic>
            <p:nvPicPr>
              <p:cNvPr id="21" name="Picture 20" descr="A picture containing vector graphics&#10;&#10;Description generated with high confidence">
                <a:extLst>
                  <a:ext uri="{FF2B5EF4-FFF2-40B4-BE49-F238E27FC236}">
                    <a16:creationId xmlns:a16="http://schemas.microsoft.com/office/drawing/2014/main" id="{63289B51-55C4-4798-8F54-E2B828C32F10}"/>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290034" y="1333112"/>
                <a:ext cx="932918" cy="932918"/>
              </a:xfrm>
              <a:prstGeom prst="rect">
                <a:avLst/>
              </a:prstGeom>
            </p:spPr>
          </p:pic>
          <p:pic>
            <p:nvPicPr>
              <p:cNvPr id="22" name="Picture 21" descr="A picture containing vector graphics&#10;&#10;Description generated with high confidence">
                <a:extLst>
                  <a:ext uri="{FF2B5EF4-FFF2-40B4-BE49-F238E27FC236}">
                    <a16:creationId xmlns:a16="http://schemas.microsoft.com/office/drawing/2014/main" id="{92D29AB4-124D-450B-A9AC-E0B7ACDDA5E6}"/>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267019" y="2012727"/>
                <a:ext cx="487891" cy="487891"/>
              </a:xfrm>
              <a:prstGeom prst="rect">
                <a:avLst/>
              </a:prstGeom>
            </p:spPr>
          </p:pic>
          <p:pic>
            <p:nvPicPr>
              <p:cNvPr id="23" name="Picture 22" descr="A picture containing vector graphics&#10;&#10;Description generated with high confidence">
                <a:extLst>
                  <a:ext uri="{FF2B5EF4-FFF2-40B4-BE49-F238E27FC236}">
                    <a16:creationId xmlns:a16="http://schemas.microsoft.com/office/drawing/2014/main" id="{1B87D2AB-3B7F-40EC-9545-342D95471F2D}"/>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1031375">
                <a:off x="2250427" y="2136683"/>
                <a:ext cx="826715" cy="826715"/>
              </a:xfrm>
              <a:prstGeom prst="rect">
                <a:avLst/>
              </a:prstGeom>
            </p:spPr>
          </p:pic>
          <p:pic>
            <p:nvPicPr>
              <p:cNvPr id="24" name="Picture 23" descr="A picture containing vector graphics&#10;&#10;Description generated with high confidence">
                <a:extLst>
                  <a:ext uri="{FF2B5EF4-FFF2-40B4-BE49-F238E27FC236}">
                    <a16:creationId xmlns:a16="http://schemas.microsoft.com/office/drawing/2014/main" id="{374296F7-6C8A-4BC7-9772-799E5B349E76}"/>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552274" y="3873269"/>
                <a:ext cx="533600" cy="533600"/>
              </a:xfrm>
              <a:prstGeom prst="rect">
                <a:avLst/>
              </a:prstGeom>
            </p:spPr>
          </p:pic>
        </p:grpSp>
        <p:pic>
          <p:nvPicPr>
            <p:cNvPr id="5" name="Picture 4" descr="A picture containing vector graphics&#10;&#10;Description generated with high confidence">
              <a:extLst>
                <a:ext uri="{FF2B5EF4-FFF2-40B4-BE49-F238E27FC236}">
                  <a16:creationId xmlns:a16="http://schemas.microsoft.com/office/drawing/2014/main" id="{53FE2803-EB1B-4E08-AC2A-750EFE3926D5}"/>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a:off x="2014896" y="4518004"/>
              <a:ext cx="721328" cy="721328"/>
            </a:xfrm>
            <a:prstGeom prst="rect">
              <a:avLst/>
            </a:prstGeom>
          </p:spPr>
        </p:pic>
      </p:grpSp>
      <p:grpSp>
        <p:nvGrpSpPr>
          <p:cNvPr id="27" name="Group 26">
            <a:extLst>
              <a:ext uri="{FF2B5EF4-FFF2-40B4-BE49-F238E27FC236}">
                <a16:creationId xmlns:a16="http://schemas.microsoft.com/office/drawing/2014/main" id="{6F382FF8-93AD-444E-8F5C-D1E39DEF2D8F}"/>
              </a:ext>
            </a:extLst>
          </p:cNvPr>
          <p:cNvGrpSpPr/>
          <p:nvPr/>
        </p:nvGrpSpPr>
        <p:grpSpPr>
          <a:xfrm>
            <a:off x="87135" y="3875161"/>
            <a:ext cx="2081661" cy="2559562"/>
            <a:chOff x="-400932" y="616346"/>
            <a:chExt cx="4458411" cy="5975204"/>
          </a:xfrm>
        </p:grpSpPr>
        <p:grpSp>
          <p:nvGrpSpPr>
            <p:cNvPr id="28" name="Group 27">
              <a:extLst>
                <a:ext uri="{FF2B5EF4-FFF2-40B4-BE49-F238E27FC236}">
                  <a16:creationId xmlns:a16="http://schemas.microsoft.com/office/drawing/2014/main" id="{77C7D7FB-90CD-44CA-BE64-79D502AB1A3F}"/>
                </a:ext>
              </a:extLst>
            </p:cNvPr>
            <p:cNvGrpSpPr/>
            <p:nvPr/>
          </p:nvGrpSpPr>
          <p:grpSpPr>
            <a:xfrm>
              <a:off x="-400932" y="616346"/>
              <a:ext cx="4458411" cy="5975204"/>
              <a:chOff x="-485340" y="700754"/>
              <a:chExt cx="4458411" cy="5975204"/>
            </a:xfrm>
          </p:grpSpPr>
          <p:pic>
            <p:nvPicPr>
              <p:cNvPr id="30" name="Picture 29" descr="A picture containing vector graphics&#10;&#10;Description generated with high confidence">
                <a:extLst>
                  <a:ext uri="{FF2B5EF4-FFF2-40B4-BE49-F238E27FC236}">
                    <a16:creationId xmlns:a16="http://schemas.microsoft.com/office/drawing/2014/main" id="{053E9A80-B438-4E08-8417-DECA04116268}"/>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a:off x="-485340" y="1126588"/>
                <a:ext cx="3763108" cy="3763108"/>
              </a:xfrm>
              <a:prstGeom prst="rect">
                <a:avLst/>
              </a:prstGeom>
            </p:spPr>
          </p:pic>
          <p:pic>
            <p:nvPicPr>
              <p:cNvPr id="31" name="Picture 30" descr="A picture containing vector graphics&#10;&#10;Description generated with high confidence">
                <a:extLst>
                  <a:ext uri="{FF2B5EF4-FFF2-40B4-BE49-F238E27FC236}">
                    <a16:creationId xmlns:a16="http://schemas.microsoft.com/office/drawing/2014/main" id="{BCCC6CD3-097E-4F93-9B1A-2C97F2433A82}"/>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1348643">
                <a:off x="1473440" y="3020515"/>
                <a:ext cx="2267244" cy="2267244"/>
              </a:xfrm>
              <a:prstGeom prst="rect">
                <a:avLst/>
              </a:prstGeom>
            </p:spPr>
          </p:pic>
          <p:pic>
            <p:nvPicPr>
              <p:cNvPr id="32" name="Picture 31" descr="A picture containing vector graphics&#10;&#10;Description generated with high confidence">
                <a:extLst>
                  <a:ext uri="{FF2B5EF4-FFF2-40B4-BE49-F238E27FC236}">
                    <a16:creationId xmlns:a16="http://schemas.microsoft.com/office/drawing/2014/main" id="{BA290DB1-A203-4D67-A354-823B8DA08E50}"/>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671721">
                <a:off x="492795" y="3587407"/>
                <a:ext cx="2030011" cy="2030011"/>
              </a:xfrm>
              <a:prstGeom prst="rect">
                <a:avLst/>
              </a:prstGeom>
            </p:spPr>
          </p:pic>
          <p:sp>
            <p:nvSpPr>
              <p:cNvPr id="33" name="Freeform 5">
                <a:extLst>
                  <a:ext uri="{FF2B5EF4-FFF2-40B4-BE49-F238E27FC236}">
                    <a16:creationId xmlns:a16="http://schemas.microsoft.com/office/drawing/2014/main" id="{BC33BD2B-0E4A-44FB-9DD6-0722F4A443A9}"/>
                  </a:ext>
                </a:extLst>
              </p:cNvPr>
              <p:cNvSpPr>
                <a:spLocks/>
              </p:cNvSpPr>
              <p:nvPr/>
            </p:nvSpPr>
            <p:spPr bwMode="auto">
              <a:xfrm>
                <a:off x="1517490" y="6449445"/>
                <a:ext cx="874846" cy="226513"/>
              </a:xfrm>
              <a:custGeom>
                <a:avLst/>
                <a:gdLst>
                  <a:gd name="T0" fmla="*/ 678 w 678"/>
                  <a:gd name="T1" fmla="*/ 90 h 178"/>
                  <a:gd name="T2" fmla="*/ 678 w 678"/>
                  <a:gd name="T3" fmla="*/ 90 h 178"/>
                  <a:gd name="T4" fmla="*/ 676 w 678"/>
                  <a:gd name="T5" fmla="*/ 108 h 178"/>
                  <a:gd name="T6" fmla="*/ 670 w 678"/>
                  <a:gd name="T7" fmla="*/ 124 h 178"/>
                  <a:gd name="T8" fmla="*/ 662 w 678"/>
                  <a:gd name="T9" fmla="*/ 140 h 178"/>
                  <a:gd name="T10" fmla="*/ 650 w 678"/>
                  <a:gd name="T11" fmla="*/ 152 h 178"/>
                  <a:gd name="T12" fmla="*/ 636 w 678"/>
                  <a:gd name="T13" fmla="*/ 164 h 178"/>
                  <a:gd name="T14" fmla="*/ 620 w 678"/>
                  <a:gd name="T15" fmla="*/ 172 h 178"/>
                  <a:gd name="T16" fmla="*/ 602 w 678"/>
                  <a:gd name="T17" fmla="*/ 176 h 178"/>
                  <a:gd name="T18" fmla="*/ 582 w 678"/>
                  <a:gd name="T19" fmla="*/ 178 h 178"/>
                  <a:gd name="T20" fmla="*/ 96 w 678"/>
                  <a:gd name="T21" fmla="*/ 178 h 178"/>
                  <a:gd name="T22" fmla="*/ 96 w 678"/>
                  <a:gd name="T23" fmla="*/ 178 h 178"/>
                  <a:gd name="T24" fmla="*/ 76 w 678"/>
                  <a:gd name="T25" fmla="*/ 176 h 178"/>
                  <a:gd name="T26" fmla="*/ 58 w 678"/>
                  <a:gd name="T27" fmla="*/ 172 h 178"/>
                  <a:gd name="T28" fmla="*/ 42 w 678"/>
                  <a:gd name="T29" fmla="*/ 164 h 178"/>
                  <a:gd name="T30" fmla="*/ 28 w 678"/>
                  <a:gd name="T31" fmla="*/ 152 h 178"/>
                  <a:gd name="T32" fmla="*/ 16 w 678"/>
                  <a:gd name="T33" fmla="*/ 140 h 178"/>
                  <a:gd name="T34" fmla="*/ 8 w 678"/>
                  <a:gd name="T35" fmla="*/ 124 h 178"/>
                  <a:gd name="T36" fmla="*/ 2 w 678"/>
                  <a:gd name="T37" fmla="*/ 108 h 178"/>
                  <a:gd name="T38" fmla="*/ 0 w 678"/>
                  <a:gd name="T39" fmla="*/ 90 h 178"/>
                  <a:gd name="T40" fmla="*/ 0 w 678"/>
                  <a:gd name="T41" fmla="*/ 90 h 178"/>
                  <a:gd name="T42" fmla="*/ 0 w 678"/>
                  <a:gd name="T43" fmla="*/ 90 h 178"/>
                  <a:gd name="T44" fmla="*/ 2 w 678"/>
                  <a:gd name="T45" fmla="*/ 72 h 178"/>
                  <a:gd name="T46" fmla="*/ 8 w 678"/>
                  <a:gd name="T47" fmla="*/ 54 h 178"/>
                  <a:gd name="T48" fmla="*/ 16 w 678"/>
                  <a:gd name="T49" fmla="*/ 40 h 178"/>
                  <a:gd name="T50" fmla="*/ 28 w 678"/>
                  <a:gd name="T51" fmla="*/ 26 h 178"/>
                  <a:gd name="T52" fmla="*/ 42 w 678"/>
                  <a:gd name="T53" fmla="*/ 16 h 178"/>
                  <a:gd name="T54" fmla="*/ 58 w 678"/>
                  <a:gd name="T55" fmla="*/ 8 h 178"/>
                  <a:gd name="T56" fmla="*/ 76 w 678"/>
                  <a:gd name="T57" fmla="*/ 2 h 178"/>
                  <a:gd name="T58" fmla="*/ 96 w 678"/>
                  <a:gd name="T59" fmla="*/ 0 h 178"/>
                  <a:gd name="T60" fmla="*/ 582 w 678"/>
                  <a:gd name="T61" fmla="*/ 0 h 178"/>
                  <a:gd name="T62" fmla="*/ 582 w 678"/>
                  <a:gd name="T63" fmla="*/ 0 h 178"/>
                  <a:gd name="T64" fmla="*/ 602 w 678"/>
                  <a:gd name="T65" fmla="*/ 2 h 178"/>
                  <a:gd name="T66" fmla="*/ 620 w 678"/>
                  <a:gd name="T67" fmla="*/ 8 h 178"/>
                  <a:gd name="T68" fmla="*/ 636 w 678"/>
                  <a:gd name="T69" fmla="*/ 16 h 178"/>
                  <a:gd name="T70" fmla="*/ 650 w 678"/>
                  <a:gd name="T71" fmla="*/ 26 h 178"/>
                  <a:gd name="T72" fmla="*/ 662 w 678"/>
                  <a:gd name="T73" fmla="*/ 40 h 178"/>
                  <a:gd name="T74" fmla="*/ 670 w 678"/>
                  <a:gd name="T75" fmla="*/ 54 h 178"/>
                  <a:gd name="T76" fmla="*/ 676 w 678"/>
                  <a:gd name="T77" fmla="*/ 72 h 178"/>
                  <a:gd name="T78" fmla="*/ 678 w 678"/>
                  <a:gd name="T79" fmla="*/ 90 h 178"/>
                  <a:gd name="T80" fmla="*/ 678 w 678"/>
                  <a:gd name="T81" fmla="*/ 9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8" h="178">
                    <a:moveTo>
                      <a:pt x="678" y="90"/>
                    </a:moveTo>
                    <a:lnTo>
                      <a:pt x="678" y="90"/>
                    </a:lnTo>
                    <a:lnTo>
                      <a:pt x="676" y="108"/>
                    </a:lnTo>
                    <a:lnTo>
                      <a:pt x="670" y="124"/>
                    </a:lnTo>
                    <a:lnTo>
                      <a:pt x="662" y="140"/>
                    </a:lnTo>
                    <a:lnTo>
                      <a:pt x="650" y="152"/>
                    </a:lnTo>
                    <a:lnTo>
                      <a:pt x="636" y="164"/>
                    </a:lnTo>
                    <a:lnTo>
                      <a:pt x="620" y="172"/>
                    </a:lnTo>
                    <a:lnTo>
                      <a:pt x="602" y="176"/>
                    </a:lnTo>
                    <a:lnTo>
                      <a:pt x="582" y="178"/>
                    </a:lnTo>
                    <a:lnTo>
                      <a:pt x="96" y="178"/>
                    </a:lnTo>
                    <a:lnTo>
                      <a:pt x="96" y="178"/>
                    </a:lnTo>
                    <a:lnTo>
                      <a:pt x="76" y="176"/>
                    </a:lnTo>
                    <a:lnTo>
                      <a:pt x="58" y="172"/>
                    </a:lnTo>
                    <a:lnTo>
                      <a:pt x="42" y="164"/>
                    </a:lnTo>
                    <a:lnTo>
                      <a:pt x="28" y="152"/>
                    </a:lnTo>
                    <a:lnTo>
                      <a:pt x="16" y="140"/>
                    </a:lnTo>
                    <a:lnTo>
                      <a:pt x="8" y="124"/>
                    </a:lnTo>
                    <a:lnTo>
                      <a:pt x="2" y="108"/>
                    </a:lnTo>
                    <a:lnTo>
                      <a:pt x="0" y="90"/>
                    </a:lnTo>
                    <a:lnTo>
                      <a:pt x="0" y="90"/>
                    </a:lnTo>
                    <a:lnTo>
                      <a:pt x="0" y="90"/>
                    </a:lnTo>
                    <a:lnTo>
                      <a:pt x="2" y="72"/>
                    </a:lnTo>
                    <a:lnTo>
                      <a:pt x="8" y="54"/>
                    </a:lnTo>
                    <a:lnTo>
                      <a:pt x="16" y="40"/>
                    </a:lnTo>
                    <a:lnTo>
                      <a:pt x="28" y="26"/>
                    </a:lnTo>
                    <a:lnTo>
                      <a:pt x="42" y="16"/>
                    </a:lnTo>
                    <a:lnTo>
                      <a:pt x="58" y="8"/>
                    </a:lnTo>
                    <a:lnTo>
                      <a:pt x="76" y="2"/>
                    </a:lnTo>
                    <a:lnTo>
                      <a:pt x="96" y="0"/>
                    </a:lnTo>
                    <a:lnTo>
                      <a:pt x="582" y="0"/>
                    </a:lnTo>
                    <a:lnTo>
                      <a:pt x="582" y="0"/>
                    </a:lnTo>
                    <a:lnTo>
                      <a:pt x="602" y="2"/>
                    </a:lnTo>
                    <a:lnTo>
                      <a:pt x="620" y="8"/>
                    </a:lnTo>
                    <a:lnTo>
                      <a:pt x="636" y="16"/>
                    </a:lnTo>
                    <a:lnTo>
                      <a:pt x="650" y="26"/>
                    </a:lnTo>
                    <a:lnTo>
                      <a:pt x="662" y="40"/>
                    </a:lnTo>
                    <a:lnTo>
                      <a:pt x="670" y="54"/>
                    </a:lnTo>
                    <a:lnTo>
                      <a:pt x="676" y="72"/>
                    </a:lnTo>
                    <a:lnTo>
                      <a:pt x="678" y="90"/>
                    </a:lnTo>
                    <a:lnTo>
                      <a:pt x="678" y="9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34" name="Freeform 6">
                <a:extLst>
                  <a:ext uri="{FF2B5EF4-FFF2-40B4-BE49-F238E27FC236}">
                    <a16:creationId xmlns:a16="http://schemas.microsoft.com/office/drawing/2014/main" id="{561AE9CA-718D-40C4-977D-1F7883F409C6}"/>
                  </a:ext>
                </a:extLst>
              </p:cNvPr>
              <p:cNvSpPr>
                <a:spLocks/>
              </p:cNvSpPr>
              <p:nvPr/>
            </p:nvSpPr>
            <p:spPr bwMode="auto">
              <a:xfrm>
                <a:off x="1305875" y="6362911"/>
                <a:ext cx="1298076" cy="190882"/>
              </a:xfrm>
              <a:custGeom>
                <a:avLst/>
                <a:gdLst>
                  <a:gd name="T0" fmla="*/ 136 w 1006"/>
                  <a:gd name="T1" fmla="*/ 150 h 150"/>
                  <a:gd name="T2" fmla="*/ 868 w 1006"/>
                  <a:gd name="T3" fmla="*/ 150 h 150"/>
                  <a:gd name="T4" fmla="*/ 868 w 1006"/>
                  <a:gd name="T5" fmla="*/ 150 h 150"/>
                  <a:gd name="T6" fmla="*/ 928 w 1006"/>
                  <a:gd name="T7" fmla="*/ 90 h 150"/>
                  <a:gd name="T8" fmla="*/ 928 w 1006"/>
                  <a:gd name="T9" fmla="*/ 90 h 150"/>
                  <a:gd name="T10" fmla="*/ 956 w 1006"/>
                  <a:gd name="T11" fmla="*/ 60 h 150"/>
                  <a:gd name="T12" fmla="*/ 978 w 1006"/>
                  <a:gd name="T13" fmla="*/ 36 h 150"/>
                  <a:gd name="T14" fmla="*/ 994 w 1006"/>
                  <a:gd name="T15" fmla="*/ 16 h 150"/>
                  <a:gd name="T16" fmla="*/ 1006 w 1006"/>
                  <a:gd name="T17" fmla="*/ 0 h 150"/>
                  <a:gd name="T18" fmla="*/ 0 w 1006"/>
                  <a:gd name="T19" fmla="*/ 0 h 150"/>
                  <a:gd name="T20" fmla="*/ 0 w 1006"/>
                  <a:gd name="T21" fmla="*/ 0 h 150"/>
                  <a:gd name="T22" fmla="*/ 6 w 1006"/>
                  <a:gd name="T23" fmla="*/ 12 h 150"/>
                  <a:gd name="T24" fmla="*/ 6 w 1006"/>
                  <a:gd name="T25" fmla="*/ 12 h 150"/>
                  <a:gd name="T26" fmla="*/ 66 w 1006"/>
                  <a:gd name="T27" fmla="*/ 76 h 150"/>
                  <a:gd name="T28" fmla="*/ 136 w 1006"/>
                  <a:gd name="T29" fmla="*/ 150 h 150"/>
                  <a:gd name="T30" fmla="*/ 136 w 1006"/>
                  <a:gd name="T31"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6" h="150">
                    <a:moveTo>
                      <a:pt x="136" y="150"/>
                    </a:moveTo>
                    <a:lnTo>
                      <a:pt x="868" y="150"/>
                    </a:lnTo>
                    <a:lnTo>
                      <a:pt x="868" y="150"/>
                    </a:lnTo>
                    <a:lnTo>
                      <a:pt x="928" y="90"/>
                    </a:lnTo>
                    <a:lnTo>
                      <a:pt x="928" y="90"/>
                    </a:lnTo>
                    <a:lnTo>
                      <a:pt x="956" y="60"/>
                    </a:lnTo>
                    <a:lnTo>
                      <a:pt x="978" y="36"/>
                    </a:lnTo>
                    <a:lnTo>
                      <a:pt x="994" y="16"/>
                    </a:lnTo>
                    <a:lnTo>
                      <a:pt x="1006" y="0"/>
                    </a:lnTo>
                    <a:lnTo>
                      <a:pt x="0" y="0"/>
                    </a:lnTo>
                    <a:lnTo>
                      <a:pt x="0" y="0"/>
                    </a:lnTo>
                    <a:lnTo>
                      <a:pt x="6" y="12"/>
                    </a:lnTo>
                    <a:lnTo>
                      <a:pt x="6" y="12"/>
                    </a:lnTo>
                    <a:lnTo>
                      <a:pt x="66" y="76"/>
                    </a:lnTo>
                    <a:lnTo>
                      <a:pt x="136" y="150"/>
                    </a:lnTo>
                    <a:lnTo>
                      <a:pt x="136" y="15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35" name="Freeform 7">
                <a:extLst>
                  <a:ext uri="{FF2B5EF4-FFF2-40B4-BE49-F238E27FC236}">
                    <a16:creationId xmlns:a16="http://schemas.microsoft.com/office/drawing/2014/main" id="{B7508675-5F79-455F-83B3-6F7A91584434}"/>
                  </a:ext>
                </a:extLst>
              </p:cNvPr>
              <p:cNvSpPr>
                <a:spLocks/>
              </p:cNvSpPr>
              <p:nvPr/>
            </p:nvSpPr>
            <p:spPr bwMode="auto">
              <a:xfrm>
                <a:off x="1262003" y="5734273"/>
                <a:ext cx="1393561" cy="129800"/>
              </a:xfrm>
              <a:custGeom>
                <a:avLst/>
                <a:gdLst>
                  <a:gd name="T0" fmla="*/ 1080 w 1080"/>
                  <a:gd name="T1" fmla="*/ 50 h 102"/>
                  <a:gd name="T2" fmla="*/ 1080 w 1080"/>
                  <a:gd name="T3" fmla="*/ 50 h 102"/>
                  <a:gd name="T4" fmla="*/ 1078 w 1080"/>
                  <a:gd name="T5" fmla="*/ 62 h 102"/>
                  <a:gd name="T6" fmla="*/ 1076 w 1080"/>
                  <a:gd name="T7" fmla="*/ 70 h 102"/>
                  <a:gd name="T8" fmla="*/ 1072 w 1080"/>
                  <a:gd name="T9" fmla="*/ 80 h 102"/>
                  <a:gd name="T10" fmla="*/ 1066 w 1080"/>
                  <a:gd name="T11" fmla="*/ 88 h 102"/>
                  <a:gd name="T12" fmla="*/ 1058 w 1080"/>
                  <a:gd name="T13" fmla="*/ 94 h 102"/>
                  <a:gd name="T14" fmla="*/ 1052 w 1080"/>
                  <a:gd name="T15" fmla="*/ 98 h 102"/>
                  <a:gd name="T16" fmla="*/ 1042 w 1080"/>
                  <a:gd name="T17" fmla="*/ 102 h 102"/>
                  <a:gd name="T18" fmla="*/ 1034 w 1080"/>
                  <a:gd name="T19" fmla="*/ 102 h 102"/>
                  <a:gd name="T20" fmla="*/ 46 w 1080"/>
                  <a:gd name="T21" fmla="*/ 102 h 102"/>
                  <a:gd name="T22" fmla="*/ 46 w 1080"/>
                  <a:gd name="T23" fmla="*/ 102 h 102"/>
                  <a:gd name="T24" fmla="*/ 36 w 1080"/>
                  <a:gd name="T25" fmla="*/ 102 h 102"/>
                  <a:gd name="T26" fmla="*/ 28 w 1080"/>
                  <a:gd name="T27" fmla="*/ 98 h 102"/>
                  <a:gd name="T28" fmla="*/ 20 w 1080"/>
                  <a:gd name="T29" fmla="*/ 94 h 102"/>
                  <a:gd name="T30" fmla="*/ 14 w 1080"/>
                  <a:gd name="T31" fmla="*/ 88 h 102"/>
                  <a:gd name="T32" fmla="*/ 8 w 1080"/>
                  <a:gd name="T33" fmla="*/ 80 h 102"/>
                  <a:gd name="T34" fmla="*/ 4 w 1080"/>
                  <a:gd name="T35" fmla="*/ 70 h 102"/>
                  <a:gd name="T36" fmla="*/ 0 w 1080"/>
                  <a:gd name="T37" fmla="*/ 62 h 102"/>
                  <a:gd name="T38" fmla="*/ 0 w 1080"/>
                  <a:gd name="T39" fmla="*/ 50 h 102"/>
                  <a:gd name="T40" fmla="*/ 0 w 1080"/>
                  <a:gd name="T41" fmla="*/ 50 h 102"/>
                  <a:gd name="T42" fmla="*/ 0 w 1080"/>
                  <a:gd name="T43" fmla="*/ 50 h 102"/>
                  <a:gd name="T44" fmla="*/ 0 w 1080"/>
                  <a:gd name="T45" fmla="*/ 40 h 102"/>
                  <a:gd name="T46" fmla="*/ 4 w 1080"/>
                  <a:gd name="T47" fmla="*/ 32 h 102"/>
                  <a:gd name="T48" fmla="*/ 8 w 1080"/>
                  <a:gd name="T49" fmla="*/ 22 h 102"/>
                  <a:gd name="T50" fmla="*/ 14 w 1080"/>
                  <a:gd name="T51" fmla="*/ 14 h 102"/>
                  <a:gd name="T52" fmla="*/ 20 w 1080"/>
                  <a:gd name="T53" fmla="*/ 8 h 102"/>
                  <a:gd name="T54" fmla="*/ 28 w 1080"/>
                  <a:gd name="T55" fmla="*/ 4 h 102"/>
                  <a:gd name="T56" fmla="*/ 36 w 1080"/>
                  <a:gd name="T57" fmla="*/ 0 h 102"/>
                  <a:gd name="T58" fmla="*/ 46 w 1080"/>
                  <a:gd name="T59" fmla="*/ 0 h 102"/>
                  <a:gd name="T60" fmla="*/ 1034 w 1080"/>
                  <a:gd name="T61" fmla="*/ 0 h 102"/>
                  <a:gd name="T62" fmla="*/ 1034 w 1080"/>
                  <a:gd name="T63" fmla="*/ 0 h 102"/>
                  <a:gd name="T64" fmla="*/ 1042 w 1080"/>
                  <a:gd name="T65" fmla="*/ 0 h 102"/>
                  <a:gd name="T66" fmla="*/ 1052 w 1080"/>
                  <a:gd name="T67" fmla="*/ 4 h 102"/>
                  <a:gd name="T68" fmla="*/ 1058 w 1080"/>
                  <a:gd name="T69" fmla="*/ 8 h 102"/>
                  <a:gd name="T70" fmla="*/ 1066 w 1080"/>
                  <a:gd name="T71" fmla="*/ 14 h 102"/>
                  <a:gd name="T72" fmla="*/ 1072 w 1080"/>
                  <a:gd name="T73" fmla="*/ 22 h 102"/>
                  <a:gd name="T74" fmla="*/ 1076 w 1080"/>
                  <a:gd name="T75" fmla="*/ 32 h 102"/>
                  <a:gd name="T76" fmla="*/ 1078 w 1080"/>
                  <a:gd name="T77" fmla="*/ 40 h 102"/>
                  <a:gd name="T78" fmla="*/ 1080 w 1080"/>
                  <a:gd name="T79" fmla="*/ 50 h 102"/>
                  <a:gd name="T80" fmla="*/ 1080 w 1080"/>
                  <a:gd name="T81" fmla="*/ 5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2">
                    <a:moveTo>
                      <a:pt x="1080" y="50"/>
                    </a:moveTo>
                    <a:lnTo>
                      <a:pt x="1080" y="50"/>
                    </a:lnTo>
                    <a:lnTo>
                      <a:pt x="1078" y="62"/>
                    </a:lnTo>
                    <a:lnTo>
                      <a:pt x="1076" y="70"/>
                    </a:lnTo>
                    <a:lnTo>
                      <a:pt x="1072" y="80"/>
                    </a:lnTo>
                    <a:lnTo>
                      <a:pt x="1066" y="88"/>
                    </a:lnTo>
                    <a:lnTo>
                      <a:pt x="1058" y="94"/>
                    </a:lnTo>
                    <a:lnTo>
                      <a:pt x="1052" y="98"/>
                    </a:lnTo>
                    <a:lnTo>
                      <a:pt x="1042" y="102"/>
                    </a:lnTo>
                    <a:lnTo>
                      <a:pt x="1034" y="102"/>
                    </a:lnTo>
                    <a:lnTo>
                      <a:pt x="46" y="102"/>
                    </a:lnTo>
                    <a:lnTo>
                      <a:pt x="46" y="102"/>
                    </a:lnTo>
                    <a:lnTo>
                      <a:pt x="36" y="102"/>
                    </a:lnTo>
                    <a:lnTo>
                      <a:pt x="28" y="98"/>
                    </a:lnTo>
                    <a:lnTo>
                      <a:pt x="20" y="94"/>
                    </a:lnTo>
                    <a:lnTo>
                      <a:pt x="14" y="88"/>
                    </a:lnTo>
                    <a:lnTo>
                      <a:pt x="8" y="80"/>
                    </a:lnTo>
                    <a:lnTo>
                      <a:pt x="4" y="70"/>
                    </a:lnTo>
                    <a:lnTo>
                      <a:pt x="0" y="62"/>
                    </a:lnTo>
                    <a:lnTo>
                      <a:pt x="0" y="50"/>
                    </a:lnTo>
                    <a:lnTo>
                      <a:pt x="0" y="50"/>
                    </a:lnTo>
                    <a:lnTo>
                      <a:pt x="0" y="50"/>
                    </a:lnTo>
                    <a:lnTo>
                      <a:pt x="0" y="40"/>
                    </a:lnTo>
                    <a:lnTo>
                      <a:pt x="4" y="32"/>
                    </a:lnTo>
                    <a:lnTo>
                      <a:pt x="8" y="22"/>
                    </a:lnTo>
                    <a:lnTo>
                      <a:pt x="14" y="14"/>
                    </a:lnTo>
                    <a:lnTo>
                      <a:pt x="20" y="8"/>
                    </a:lnTo>
                    <a:lnTo>
                      <a:pt x="28" y="4"/>
                    </a:lnTo>
                    <a:lnTo>
                      <a:pt x="36" y="0"/>
                    </a:lnTo>
                    <a:lnTo>
                      <a:pt x="46" y="0"/>
                    </a:lnTo>
                    <a:lnTo>
                      <a:pt x="1034" y="0"/>
                    </a:lnTo>
                    <a:lnTo>
                      <a:pt x="1034" y="0"/>
                    </a:lnTo>
                    <a:lnTo>
                      <a:pt x="1042" y="0"/>
                    </a:lnTo>
                    <a:lnTo>
                      <a:pt x="1052" y="4"/>
                    </a:lnTo>
                    <a:lnTo>
                      <a:pt x="1058" y="8"/>
                    </a:lnTo>
                    <a:lnTo>
                      <a:pt x="1066" y="14"/>
                    </a:lnTo>
                    <a:lnTo>
                      <a:pt x="1072" y="22"/>
                    </a:lnTo>
                    <a:lnTo>
                      <a:pt x="1076" y="32"/>
                    </a:lnTo>
                    <a:lnTo>
                      <a:pt x="1078" y="40"/>
                    </a:lnTo>
                    <a:lnTo>
                      <a:pt x="1080" y="50"/>
                    </a:lnTo>
                    <a:lnTo>
                      <a:pt x="1080" y="5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36" name="Freeform 8">
                <a:extLst>
                  <a:ext uri="{FF2B5EF4-FFF2-40B4-BE49-F238E27FC236}">
                    <a16:creationId xmlns:a16="http://schemas.microsoft.com/office/drawing/2014/main" id="{9704124A-AA47-432A-822F-497FC505BE68}"/>
                  </a:ext>
                </a:extLst>
              </p:cNvPr>
              <p:cNvSpPr>
                <a:spLocks/>
              </p:cNvSpPr>
              <p:nvPr/>
            </p:nvSpPr>
            <p:spPr bwMode="auto">
              <a:xfrm>
                <a:off x="1262003" y="5925155"/>
                <a:ext cx="1393561" cy="132345"/>
              </a:xfrm>
              <a:custGeom>
                <a:avLst/>
                <a:gdLst>
                  <a:gd name="T0" fmla="*/ 1080 w 1080"/>
                  <a:gd name="T1" fmla="*/ 52 h 104"/>
                  <a:gd name="T2" fmla="*/ 1080 w 1080"/>
                  <a:gd name="T3" fmla="*/ 52 h 104"/>
                  <a:gd name="T4" fmla="*/ 1078 w 1080"/>
                  <a:gd name="T5" fmla="*/ 62 h 104"/>
                  <a:gd name="T6" fmla="*/ 1076 w 1080"/>
                  <a:gd name="T7" fmla="*/ 72 h 104"/>
                  <a:gd name="T8" fmla="*/ 1072 w 1080"/>
                  <a:gd name="T9" fmla="*/ 82 h 104"/>
                  <a:gd name="T10" fmla="*/ 1066 w 1080"/>
                  <a:gd name="T11" fmla="*/ 88 h 104"/>
                  <a:gd name="T12" fmla="*/ 1058 w 1080"/>
                  <a:gd name="T13" fmla="*/ 94 h 104"/>
                  <a:gd name="T14" fmla="*/ 1052 w 1080"/>
                  <a:gd name="T15" fmla="*/ 100 h 104"/>
                  <a:gd name="T16" fmla="*/ 1042 w 1080"/>
                  <a:gd name="T17" fmla="*/ 102 h 104"/>
                  <a:gd name="T18" fmla="*/ 1034 w 1080"/>
                  <a:gd name="T19" fmla="*/ 104 h 104"/>
                  <a:gd name="T20" fmla="*/ 46 w 1080"/>
                  <a:gd name="T21" fmla="*/ 104 h 104"/>
                  <a:gd name="T22" fmla="*/ 46 w 1080"/>
                  <a:gd name="T23" fmla="*/ 104 h 104"/>
                  <a:gd name="T24" fmla="*/ 36 w 1080"/>
                  <a:gd name="T25" fmla="*/ 102 h 104"/>
                  <a:gd name="T26" fmla="*/ 28 w 1080"/>
                  <a:gd name="T27" fmla="*/ 100 h 104"/>
                  <a:gd name="T28" fmla="*/ 20 w 1080"/>
                  <a:gd name="T29" fmla="*/ 94 h 104"/>
                  <a:gd name="T30" fmla="*/ 14 w 1080"/>
                  <a:gd name="T31" fmla="*/ 88 h 104"/>
                  <a:gd name="T32" fmla="*/ 8 w 1080"/>
                  <a:gd name="T33" fmla="*/ 82 h 104"/>
                  <a:gd name="T34" fmla="*/ 4 w 1080"/>
                  <a:gd name="T35" fmla="*/ 72 h 104"/>
                  <a:gd name="T36" fmla="*/ 0 w 1080"/>
                  <a:gd name="T37" fmla="*/ 62 h 104"/>
                  <a:gd name="T38" fmla="*/ 0 w 1080"/>
                  <a:gd name="T39" fmla="*/ 52 h 104"/>
                  <a:gd name="T40" fmla="*/ 0 w 1080"/>
                  <a:gd name="T41" fmla="*/ 52 h 104"/>
                  <a:gd name="T42" fmla="*/ 0 w 1080"/>
                  <a:gd name="T43" fmla="*/ 52 h 104"/>
                  <a:gd name="T44" fmla="*/ 0 w 1080"/>
                  <a:gd name="T45" fmla="*/ 42 h 104"/>
                  <a:gd name="T46" fmla="*/ 4 w 1080"/>
                  <a:gd name="T47" fmla="*/ 32 h 104"/>
                  <a:gd name="T48" fmla="*/ 8 w 1080"/>
                  <a:gd name="T49" fmla="*/ 24 h 104"/>
                  <a:gd name="T50" fmla="*/ 14 w 1080"/>
                  <a:gd name="T51" fmla="*/ 16 h 104"/>
                  <a:gd name="T52" fmla="*/ 20 w 1080"/>
                  <a:gd name="T53" fmla="*/ 10 h 104"/>
                  <a:gd name="T54" fmla="*/ 28 w 1080"/>
                  <a:gd name="T55" fmla="*/ 4 h 104"/>
                  <a:gd name="T56" fmla="*/ 36 w 1080"/>
                  <a:gd name="T57" fmla="*/ 2 h 104"/>
                  <a:gd name="T58" fmla="*/ 46 w 1080"/>
                  <a:gd name="T59" fmla="*/ 0 h 104"/>
                  <a:gd name="T60" fmla="*/ 1034 w 1080"/>
                  <a:gd name="T61" fmla="*/ 0 h 104"/>
                  <a:gd name="T62" fmla="*/ 1034 w 1080"/>
                  <a:gd name="T63" fmla="*/ 0 h 104"/>
                  <a:gd name="T64" fmla="*/ 1042 w 1080"/>
                  <a:gd name="T65" fmla="*/ 2 h 104"/>
                  <a:gd name="T66" fmla="*/ 1052 w 1080"/>
                  <a:gd name="T67" fmla="*/ 4 h 104"/>
                  <a:gd name="T68" fmla="*/ 1058 w 1080"/>
                  <a:gd name="T69" fmla="*/ 10 h 104"/>
                  <a:gd name="T70" fmla="*/ 1066 w 1080"/>
                  <a:gd name="T71" fmla="*/ 16 h 104"/>
                  <a:gd name="T72" fmla="*/ 1072 w 1080"/>
                  <a:gd name="T73" fmla="*/ 24 h 104"/>
                  <a:gd name="T74" fmla="*/ 1076 w 1080"/>
                  <a:gd name="T75" fmla="*/ 32 h 104"/>
                  <a:gd name="T76" fmla="*/ 1078 w 1080"/>
                  <a:gd name="T77" fmla="*/ 42 h 104"/>
                  <a:gd name="T78" fmla="*/ 1080 w 1080"/>
                  <a:gd name="T79" fmla="*/ 52 h 104"/>
                  <a:gd name="T80" fmla="*/ 1080 w 1080"/>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4">
                    <a:moveTo>
                      <a:pt x="1080" y="52"/>
                    </a:moveTo>
                    <a:lnTo>
                      <a:pt x="1080" y="52"/>
                    </a:lnTo>
                    <a:lnTo>
                      <a:pt x="1078" y="62"/>
                    </a:lnTo>
                    <a:lnTo>
                      <a:pt x="1076" y="72"/>
                    </a:lnTo>
                    <a:lnTo>
                      <a:pt x="1072" y="82"/>
                    </a:lnTo>
                    <a:lnTo>
                      <a:pt x="1066" y="88"/>
                    </a:lnTo>
                    <a:lnTo>
                      <a:pt x="1058" y="94"/>
                    </a:lnTo>
                    <a:lnTo>
                      <a:pt x="1052" y="100"/>
                    </a:lnTo>
                    <a:lnTo>
                      <a:pt x="1042" y="102"/>
                    </a:lnTo>
                    <a:lnTo>
                      <a:pt x="1034" y="104"/>
                    </a:lnTo>
                    <a:lnTo>
                      <a:pt x="46" y="104"/>
                    </a:lnTo>
                    <a:lnTo>
                      <a:pt x="46" y="104"/>
                    </a:lnTo>
                    <a:lnTo>
                      <a:pt x="36" y="102"/>
                    </a:lnTo>
                    <a:lnTo>
                      <a:pt x="28" y="100"/>
                    </a:lnTo>
                    <a:lnTo>
                      <a:pt x="20" y="94"/>
                    </a:lnTo>
                    <a:lnTo>
                      <a:pt x="14" y="88"/>
                    </a:lnTo>
                    <a:lnTo>
                      <a:pt x="8" y="82"/>
                    </a:lnTo>
                    <a:lnTo>
                      <a:pt x="4" y="72"/>
                    </a:lnTo>
                    <a:lnTo>
                      <a:pt x="0" y="62"/>
                    </a:lnTo>
                    <a:lnTo>
                      <a:pt x="0" y="52"/>
                    </a:lnTo>
                    <a:lnTo>
                      <a:pt x="0" y="52"/>
                    </a:lnTo>
                    <a:lnTo>
                      <a:pt x="0" y="52"/>
                    </a:lnTo>
                    <a:lnTo>
                      <a:pt x="0" y="42"/>
                    </a:lnTo>
                    <a:lnTo>
                      <a:pt x="4" y="32"/>
                    </a:lnTo>
                    <a:lnTo>
                      <a:pt x="8" y="24"/>
                    </a:lnTo>
                    <a:lnTo>
                      <a:pt x="14" y="16"/>
                    </a:lnTo>
                    <a:lnTo>
                      <a:pt x="20" y="10"/>
                    </a:lnTo>
                    <a:lnTo>
                      <a:pt x="28" y="4"/>
                    </a:lnTo>
                    <a:lnTo>
                      <a:pt x="36" y="2"/>
                    </a:lnTo>
                    <a:lnTo>
                      <a:pt x="46" y="0"/>
                    </a:lnTo>
                    <a:lnTo>
                      <a:pt x="1034" y="0"/>
                    </a:lnTo>
                    <a:lnTo>
                      <a:pt x="1034" y="0"/>
                    </a:lnTo>
                    <a:lnTo>
                      <a:pt x="1042" y="2"/>
                    </a:lnTo>
                    <a:lnTo>
                      <a:pt x="1052" y="4"/>
                    </a:lnTo>
                    <a:lnTo>
                      <a:pt x="1058" y="10"/>
                    </a:lnTo>
                    <a:lnTo>
                      <a:pt x="1066" y="16"/>
                    </a:lnTo>
                    <a:lnTo>
                      <a:pt x="1072" y="24"/>
                    </a:lnTo>
                    <a:lnTo>
                      <a:pt x="1076" y="32"/>
                    </a:lnTo>
                    <a:lnTo>
                      <a:pt x="1078" y="42"/>
                    </a:lnTo>
                    <a:lnTo>
                      <a:pt x="1080" y="52"/>
                    </a:lnTo>
                    <a:lnTo>
                      <a:pt x="1080"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37" name="Freeform 9">
                <a:extLst>
                  <a:ext uri="{FF2B5EF4-FFF2-40B4-BE49-F238E27FC236}">
                    <a16:creationId xmlns:a16="http://schemas.microsoft.com/office/drawing/2014/main" id="{EB6FC734-3DBC-4F3B-B67D-EDF83C779BF0}"/>
                  </a:ext>
                </a:extLst>
              </p:cNvPr>
              <p:cNvSpPr>
                <a:spLocks/>
              </p:cNvSpPr>
              <p:nvPr/>
            </p:nvSpPr>
            <p:spPr bwMode="auto">
              <a:xfrm>
                <a:off x="1262003" y="6118582"/>
                <a:ext cx="1393561" cy="132345"/>
              </a:xfrm>
              <a:custGeom>
                <a:avLst/>
                <a:gdLst>
                  <a:gd name="T0" fmla="*/ 1080 w 1080"/>
                  <a:gd name="T1" fmla="*/ 52 h 104"/>
                  <a:gd name="T2" fmla="*/ 1080 w 1080"/>
                  <a:gd name="T3" fmla="*/ 52 h 104"/>
                  <a:gd name="T4" fmla="*/ 1078 w 1080"/>
                  <a:gd name="T5" fmla="*/ 62 h 104"/>
                  <a:gd name="T6" fmla="*/ 1076 w 1080"/>
                  <a:gd name="T7" fmla="*/ 72 h 104"/>
                  <a:gd name="T8" fmla="*/ 1072 w 1080"/>
                  <a:gd name="T9" fmla="*/ 80 h 104"/>
                  <a:gd name="T10" fmla="*/ 1066 w 1080"/>
                  <a:gd name="T11" fmla="*/ 88 h 104"/>
                  <a:gd name="T12" fmla="*/ 1058 w 1080"/>
                  <a:gd name="T13" fmla="*/ 94 h 104"/>
                  <a:gd name="T14" fmla="*/ 1052 w 1080"/>
                  <a:gd name="T15" fmla="*/ 100 h 104"/>
                  <a:gd name="T16" fmla="*/ 1042 w 1080"/>
                  <a:gd name="T17" fmla="*/ 102 h 104"/>
                  <a:gd name="T18" fmla="*/ 1034 w 1080"/>
                  <a:gd name="T19" fmla="*/ 104 h 104"/>
                  <a:gd name="T20" fmla="*/ 46 w 1080"/>
                  <a:gd name="T21" fmla="*/ 104 h 104"/>
                  <a:gd name="T22" fmla="*/ 46 w 1080"/>
                  <a:gd name="T23" fmla="*/ 104 h 104"/>
                  <a:gd name="T24" fmla="*/ 36 w 1080"/>
                  <a:gd name="T25" fmla="*/ 102 h 104"/>
                  <a:gd name="T26" fmla="*/ 28 w 1080"/>
                  <a:gd name="T27" fmla="*/ 100 h 104"/>
                  <a:gd name="T28" fmla="*/ 20 w 1080"/>
                  <a:gd name="T29" fmla="*/ 94 h 104"/>
                  <a:gd name="T30" fmla="*/ 14 w 1080"/>
                  <a:gd name="T31" fmla="*/ 88 h 104"/>
                  <a:gd name="T32" fmla="*/ 8 w 1080"/>
                  <a:gd name="T33" fmla="*/ 80 h 104"/>
                  <a:gd name="T34" fmla="*/ 4 w 1080"/>
                  <a:gd name="T35" fmla="*/ 72 h 104"/>
                  <a:gd name="T36" fmla="*/ 0 w 1080"/>
                  <a:gd name="T37" fmla="*/ 62 h 104"/>
                  <a:gd name="T38" fmla="*/ 0 w 1080"/>
                  <a:gd name="T39" fmla="*/ 52 h 104"/>
                  <a:gd name="T40" fmla="*/ 0 w 1080"/>
                  <a:gd name="T41" fmla="*/ 52 h 104"/>
                  <a:gd name="T42" fmla="*/ 0 w 1080"/>
                  <a:gd name="T43" fmla="*/ 52 h 104"/>
                  <a:gd name="T44" fmla="*/ 0 w 1080"/>
                  <a:gd name="T45" fmla="*/ 42 h 104"/>
                  <a:gd name="T46" fmla="*/ 4 w 1080"/>
                  <a:gd name="T47" fmla="*/ 32 h 104"/>
                  <a:gd name="T48" fmla="*/ 8 w 1080"/>
                  <a:gd name="T49" fmla="*/ 24 h 104"/>
                  <a:gd name="T50" fmla="*/ 14 w 1080"/>
                  <a:gd name="T51" fmla="*/ 16 h 104"/>
                  <a:gd name="T52" fmla="*/ 20 w 1080"/>
                  <a:gd name="T53" fmla="*/ 10 h 104"/>
                  <a:gd name="T54" fmla="*/ 28 w 1080"/>
                  <a:gd name="T55" fmla="*/ 4 h 104"/>
                  <a:gd name="T56" fmla="*/ 36 w 1080"/>
                  <a:gd name="T57" fmla="*/ 2 h 104"/>
                  <a:gd name="T58" fmla="*/ 46 w 1080"/>
                  <a:gd name="T59" fmla="*/ 0 h 104"/>
                  <a:gd name="T60" fmla="*/ 1034 w 1080"/>
                  <a:gd name="T61" fmla="*/ 0 h 104"/>
                  <a:gd name="T62" fmla="*/ 1034 w 1080"/>
                  <a:gd name="T63" fmla="*/ 0 h 104"/>
                  <a:gd name="T64" fmla="*/ 1042 w 1080"/>
                  <a:gd name="T65" fmla="*/ 2 h 104"/>
                  <a:gd name="T66" fmla="*/ 1052 w 1080"/>
                  <a:gd name="T67" fmla="*/ 4 h 104"/>
                  <a:gd name="T68" fmla="*/ 1058 w 1080"/>
                  <a:gd name="T69" fmla="*/ 10 h 104"/>
                  <a:gd name="T70" fmla="*/ 1066 w 1080"/>
                  <a:gd name="T71" fmla="*/ 16 h 104"/>
                  <a:gd name="T72" fmla="*/ 1072 w 1080"/>
                  <a:gd name="T73" fmla="*/ 24 h 104"/>
                  <a:gd name="T74" fmla="*/ 1076 w 1080"/>
                  <a:gd name="T75" fmla="*/ 32 h 104"/>
                  <a:gd name="T76" fmla="*/ 1078 w 1080"/>
                  <a:gd name="T77" fmla="*/ 42 h 104"/>
                  <a:gd name="T78" fmla="*/ 1080 w 1080"/>
                  <a:gd name="T79" fmla="*/ 52 h 104"/>
                  <a:gd name="T80" fmla="*/ 1080 w 1080"/>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4">
                    <a:moveTo>
                      <a:pt x="1080" y="52"/>
                    </a:moveTo>
                    <a:lnTo>
                      <a:pt x="1080" y="52"/>
                    </a:lnTo>
                    <a:lnTo>
                      <a:pt x="1078" y="62"/>
                    </a:lnTo>
                    <a:lnTo>
                      <a:pt x="1076" y="72"/>
                    </a:lnTo>
                    <a:lnTo>
                      <a:pt x="1072" y="80"/>
                    </a:lnTo>
                    <a:lnTo>
                      <a:pt x="1066" y="88"/>
                    </a:lnTo>
                    <a:lnTo>
                      <a:pt x="1058" y="94"/>
                    </a:lnTo>
                    <a:lnTo>
                      <a:pt x="1052" y="100"/>
                    </a:lnTo>
                    <a:lnTo>
                      <a:pt x="1042" y="102"/>
                    </a:lnTo>
                    <a:lnTo>
                      <a:pt x="1034" y="104"/>
                    </a:lnTo>
                    <a:lnTo>
                      <a:pt x="46" y="104"/>
                    </a:lnTo>
                    <a:lnTo>
                      <a:pt x="46" y="104"/>
                    </a:lnTo>
                    <a:lnTo>
                      <a:pt x="36" y="102"/>
                    </a:lnTo>
                    <a:lnTo>
                      <a:pt x="28" y="100"/>
                    </a:lnTo>
                    <a:lnTo>
                      <a:pt x="20" y="94"/>
                    </a:lnTo>
                    <a:lnTo>
                      <a:pt x="14" y="88"/>
                    </a:lnTo>
                    <a:lnTo>
                      <a:pt x="8" y="80"/>
                    </a:lnTo>
                    <a:lnTo>
                      <a:pt x="4" y="72"/>
                    </a:lnTo>
                    <a:lnTo>
                      <a:pt x="0" y="62"/>
                    </a:lnTo>
                    <a:lnTo>
                      <a:pt x="0" y="52"/>
                    </a:lnTo>
                    <a:lnTo>
                      <a:pt x="0" y="52"/>
                    </a:lnTo>
                    <a:lnTo>
                      <a:pt x="0" y="52"/>
                    </a:lnTo>
                    <a:lnTo>
                      <a:pt x="0" y="42"/>
                    </a:lnTo>
                    <a:lnTo>
                      <a:pt x="4" y="32"/>
                    </a:lnTo>
                    <a:lnTo>
                      <a:pt x="8" y="24"/>
                    </a:lnTo>
                    <a:lnTo>
                      <a:pt x="14" y="16"/>
                    </a:lnTo>
                    <a:lnTo>
                      <a:pt x="20" y="10"/>
                    </a:lnTo>
                    <a:lnTo>
                      <a:pt x="28" y="4"/>
                    </a:lnTo>
                    <a:lnTo>
                      <a:pt x="36" y="2"/>
                    </a:lnTo>
                    <a:lnTo>
                      <a:pt x="46" y="0"/>
                    </a:lnTo>
                    <a:lnTo>
                      <a:pt x="1034" y="0"/>
                    </a:lnTo>
                    <a:lnTo>
                      <a:pt x="1034" y="0"/>
                    </a:lnTo>
                    <a:lnTo>
                      <a:pt x="1042" y="2"/>
                    </a:lnTo>
                    <a:lnTo>
                      <a:pt x="1052" y="4"/>
                    </a:lnTo>
                    <a:lnTo>
                      <a:pt x="1058" y="10"/>
                    </a:lnTo>
                    <a:lnTo>
                      <a:pt x="1066" y="16"/>
                    </a:lnTo>
                    <a:lnTo>
                      <a:pt x="1072" y="24"/>
                    </a:lnTo>
                    <a:lnTo>
                      <a:pt x="1076" y="32"/>
                    </a:lnTo>
                    <a:lnTo>
                      <a:pt x="1078" y="42"/>
                    </a:lnTo>
                    <a:lnTo>
                      <a:pt x="1080" y="52"/>
                    </a:lnTo>
                    <a:lnTo>
                      <a:pt x="1080"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38" name="Freeform 10">
                <a:extLst>
                  <a:ext uri="{FF2B5EF4-FFF2-40B4-BE49-F238E27FC236}">
                    <a16:creationId xmlns:a16="http://schemas.microsoft.com/office/drawing/2014/main" id="{D0E615CA-23F1-45B4-A0B9-18AE88EEB072}"/>
                  </a:ext>
                </a:extLst>
              </p:cNvPr>
              <p:cNvSpPr>
                <a:spLocks/>
              </p:cNvSpPr>
              <p:nvPr/>
            </p:nvSpPr>
            <p:spPr bwMode="auto">
              <a:xfrm>
                <a:off x="1262003" y="6291649"/>
                <a:ext cx="1380657" cy="81443"/>
              </a:xfrm>
              <a:custGeom>
                <a:avLst/>
                <a:gdLst>
                  <a:gd name="T0" fmla="*/ 1070 w 1070"/>
                  <a:gd name="T1" fmla="*/ 32 h 64"/>
                  <a:gd name="T2" fmla="*/ 1070 w 1070"/>
                  <a:gd name="T3" fmla="*/ 32 h 64"/>
                  <a:gd name="T4" fmla="*/ 1070 w 1070"/>
                  <a:gd name="T5" fmla="*/ 38 h 64"/>
                  <a:gd name="T6" fmla="*/ 1068 w 1070"/>
                  <a:gd name="T7" fmla="*/ 44 h 64"/>
                  <a:gd name="T8" fmla="*/ 1064 w 1070"/>
                  <a:gd name="T9" fmla="*/ 50 h 64"/>
                  <a:gd name="T10" fmla="*/ 1058 w 1070"/>
                  <a:gd name="T11" fmla="*/ 56 h 64"/>
                  <a:gd name="T12" fmla="*/ 1050 w 1070"/>
                  <a:gd name="T13" fmla="*/ 60 h 64"/>
                  <a:gd name="T14" fmla="*/ 1044 w 1070"/>
                  <a:gd name="T15" fmla="*/ 62 h 64"/>
                  <a:gd name="T16" fmla="*/ 1034 w 1070"/>
                  <a:gd name="T17" fmla="*/ 64 h 64"/>
                  <a:gd name="T18" fmla="*/ 1026 w 1070"/>
                  <a:gd name="T19" fmla="*/ 64 h 64"/>
                  <a:gd name="T20" fmla="*/ 46 w 1070"/>
                  <a:gd name="T21" fmla="*/ 64 h 64"/>
                  <a:gd name="T22" fmla="*/ 46 w 1070"/>
                  <a:gd name="T23" fmla="*/ 64 h 64"/>
                  <a:gd name="T24" fmla="*/ 36 w 1070"/>
                  <a:gd name="T25" fmla="*/ 64 h 64"/>
                  <a:gd name="T26" fmla="*/ 28 w 1070"/>
                  <a:gd name="T27" fmla="*/ 62 h 64"/>
                  <a:gd name="T28" fmla="*/ 20 w 1070"/>
                  <a:gd name="T29" fmla="*/ 60 h 64"/>
                  <a:gd name="T30" fmla="*/ 14 w 1070"/>
                  <a:gd name="T31" fmla="*/ 56 h 64"/>
                  <a:gd name="T32" fmla="*/ 8 w 1070"/>
                  <a:gd name="T33" fmla="*/ 50 h 64"/>
                  <a:gd name="T34" fmla="*/ 4 w 1070"/>
                  <a:gd name="T35" fmla="*/ 44 h 64"/>
                  <a:gd name="T36" fmla="*/ 0 w 1070"/>
                  <a:gd name="T37" fmla="*/ 38 h 64"/>
                  <a:gd name="T38" fmla="*/ 0 w 1070"/>
                  <a:gd name="T39" fmla="*/ 32 h 64"/>
                  <a:gd name="T40" fmla="*/ 0 w 1070"/>
                  <a:gd name="T41" fmla="*/ 32 h 64"/>
                  <a:gd name="T42" fmla="*/ 0 w 1070"/>
                  <a:gd name="T43" fmla="*/ 32 h 64"/>
                  <a:gd name="T44" fmla="*/ 0 w 1070"/>
                  <a:gd name="T45" fmla="*/ 26 h 64"/>
                  <a:gd name="T46" fmla="*/ 4 w 1070"/>
                  <a:gd name="T47" fmla="*/ 20 h 64"/>
                  <a:gd name="T48" fmla="*/ 8 w 1070"/>
                  <a:gd name="T49" fmla="*/ 14 h 64"/>
                  <a:gd name="T50" fmla="*/ 14 w 1070"/>
                  <a:gd name="T51" fmla="*/ 10 h 64"/>
                  <a:gd name="T52" fmla="*/ 20 w 1070"/>
                  <a:gd name="T53" fmla="*/ 4 h 64"/>
                  <a:gd name="T54" fmla="*/ 28 w 1070"/>
                  <a:gd name="T55" fmla="*/ 2 h 64"/>
                  <a:gd name="T56" fmla="*/ 36 w 1070"/>
                  <a:gd name="T57" fmla="*/ 0 h 64"/>
                  <a:gd name="T58" fmla="*/ 46 w 1070"/>
                  <a:gd name="T59" fmla="*/ 0 h 64"/>
                  <a:gd name="T60" fmla="*/ 1026 w 1070"/>
                  <a:gd name="T61" fmla="*/ 0 h 64"/>
                  <a:gd name="T62" fmla="*/ 1026 w 1070"/>
                  <a:gd name="T63" fmla="*/ 0 h 64"/>
                  <a:gd name="T64" fmla="*/ 1034 w 1070"/>
                  <a:gd name="T65" fmla="*/ 0 h 64"/>
                  <a:gd name="T66" fmla="*/ 1044 w 1070"/>
                  <a:gd name="T67" fmla="*/ 2 h 64"/>
                  <a:gd name="T68" fmla="*/ 1050 w 1070"/>
                  <a:gd name="T69" fmla="*/ 4 h 64"/>
                  <a:gd name="T70" fmla="*/ 1058 w 1070"/>
                  <a:gd name="T71" fmla="*/ 10 h 64"/>
                  <a:gd name="T72" fmla="*/ 1064 w 1070"/>
                  <a:gd name="T73" fmla="*/ 14 h 64"/>
                  <a:gd name="T74" fmla="*/ 1068 w 1070"/>
                  <a:gd name="T75" fmla="*/ 20 h 64"/>
                  <a:gd name="T76" fmla="*/ 1070 w 1070"/>
                  <a:gd name="T77" fmla="*/ 26 h 64"/>
                  <a:gd name="T78" fmla="*/ 1070 w 1070"/>
                  <a:gd name="T79" fmla="*/ 32 h 64"/>
                  <a:gd name="T80" fmla="*/ 1070 w 1070"/>
                  <a:gd name="T81"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70" h="64">
                    <a:moveTo>
                      <a:pt x="1070" y="32"/>
                    </a:moveTo>
                    <a:lnTo>
                      <a:pt x="1070" y="32"/>
                    </a:lnTo>
                    <a:lnTo>
                      <a:pt x="1070" y="38"/>
                    </a:lnTo>
                    <a:lnTo>
                      <a:pt x="1068" y="44"/>
                    </a:lnTo>
                    <a:lnTo>
                      <a:pt x="1064" y="50"/>
                    </a:lnTo>
                    <a:lnTo>
                      <a:pt x="1058" y="56"/>
                    </a:lnTo>
                    <a:lnTo>
                      <a:pt x="1050" y="60"/>
                    </a:lnTo>
                    <a:lnTo>
                      <a:pt x="1044" y="62"/>
                    </a:lnTo>
                    <a:lnTo>
                      <a:pt x="1034" y="64"/>
                    </a:lnTo>
                    <a:lnTo>
                      <a:pt x="1026" y="64"/>
                    </a:lnTo>
                    <a:lnTo>
                      <a:pt x="46" y="64"/>
                    </a:lnTo>
                    <a:lnTo>
                      <a:pt x="46" y="64"/>
                    </a:lnTo>
                    <a:lnTo>
                      <a:pt x="36" y="64"/>
                    </a:lnTo>
                    <a:lnTo>
                      <a:pt x="28" y="62"/>
                    </a:lnTo>
                    <a:lnTo>
                      <a:pt x="20" y="60"/>
                    </a:lnTo>
                    <a:lnTo>
                      <a:pt x="14" y="56"/>
                    </a:lnTo>
                    <a:lnTo>
                      <a:pt x="8" y="50"/>
                    </a:lnTo>
                    <a:lnTo>
                      <a:pt x="4" y="44"/>
                    </a:lnTo>
                    <a:lnTo>
                      <a:pt x="0" y="38"/>
                    </a:lnTo>
                    <a:lnTo>
                      <a:pt x="0" y="32"/>
                    </a:lnTo>
                    <a:lnTo>
                      <a:pt x="0" y="32"/>
                    </a:lnTo>
                    <a:lnTo>
                      <a:pt x="0" y="32"/>
                    </a:lnTo>
                    <a:lnTo>
                      <a:pt x="0" y="26"/>
                    </a:lnTo>
                    <a:lnTo>
                      <a:pt x="4" y="20"/>
                    </a:lnTo>
                    <a:lnTo>
                      <a:pt x="8" y="14"/>
                    </a:lnTo>
                    <a:lnTo>
                      <a:pt x="14" y="10"/>
                    </a:lnTo>
                    <a:lnTo>
                      <a:pt x="20" y="4"/>
                    </a:lnTo>
                    <a:lnTo>
                      <a:pt x="28" y="2"/>
                    </a:lnTo>
                    <a:lnTo>
                      <a:pt x="36" y="0"/>
                    </a:lnTo>
                    <a:lnTo>
                      <a:pt x="46" y="0"/>
                    </a:lnTo>
                    <a:lnTo>
                      <a:pt x="1026" y="0"/>
                    </a:lnTo>
                    <a:lnTo>
                      <a:pt x="1026" y="0"/>
                    </a:lnTo>
                    <a:lnTo>
                      <a:pt x="1034" y="0"/>
                    </a:lnTo>
                    <a:lnTo>
                      <a:pt x="1044" y="2"/>
                    </a:lnTo>
                    <a:lnTo>
                      <a:pt x="1050" y="4"/>
                    </a:lnTo>
                    <a:lnTo>
                      <a:pt x="1058" y="10"/>
                    </a:lnTo>
                    <a:lnTo>
                      <a:pt x="1064" y="14"/>
                    </a:lnTo>
                    <a:lnTo>
                      <a:pt x="1068" y="20"/>
                    </a:lnTo>
                    <a:lnTo>
                      <a:pt x="1070" y="26"/>
                    </a:lnTo>
                    <a:lnTo>
                      <a:pt x="1070" y="32"/>
                    </a:lnTo>
                    <a:lnTo>
                      <a:pt x="1070" y="3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39" name="Freeform 11">
                <a:extLst>
                  <a:ext uri="{FF2B5EF4-FFF2-40B4-BE49-F238E27FC236}">
                    <a16:creationId xmlns:a16="http://schemas.microsoft.com/office/drawing/2014/main" id="{1AF66638-AADE-4EB9-AADB-E48A108FBB48}"/>
                  </a:ext>
                </a:extLst>
              </p:cNvPr>
              <p:cNvSpPr>
                <a:spLocks/>
              </p:cNvSpPr>
              <p:nvPr/>
            </p:nvSpPr>
            <p:spPr bwMode="auto">
              <a:xfrm>
                <a:off x="1251681" y="5540846"/>
                <a:ext cx="1414206" cy="132345"/>
              </a:xfrm>
              <a:custGeom>
                <a:avLst/>
                <a:gdLst>
                  <a:gd name="T0" fmla="*/ 1096 w 1096"/>
                  <a:gd name="T1" fmla="*/ 52 h 104"/>
                  <a:gd name="T2" fmla="*/ 1096 w 1096"/>
                  <a:gd name="T3" fmla="*/ 52 h 104"/>
                  <a:gd name="T4" fmla="*/ 1094 w 1096"/>
                  <a:gd name="T5" fmla="*/ 62 h 104"/>
                  <a:gd name="T6" fmla="*/ 1092 w 1096"/>
                  <a:gd name="T7" fmla="*/ 72 h 104"/>
                  <a:gd name="T8" fmla="*/ 1088 w 1096"/>
                  <a:gd name="T9" fmla="*/ 80 h 104"/>
                  <a:gd name="T10" fmla="*/ 1082 w 1096"/>
                  <a:gd name="T11" fmla="*/ 88 h 104"/>
                  <a:gd name="T12" fmla="*/ 1074 w 1096"/>
                  <a:gd name="T13" fmla="*/ 94 h 104"/>
                  <a:gd name="T14" fmla="*/ 1066 w 1096"/>
                  <a:gd name="T15" fmla="*/ 98 h 104"/>
                  <a:gd name="T16" fmla="*/ 1058 w 1096"/>
                  <a:gd name="T17" fmla="*/ 102 h 104"/>
                  <a:gd name="T18" fmla="*/ 1048 w 1096"/>
                  <a:gd name="T19" fmla="*/ 104 h 104"/>
                  <a:gd name="T20" fmla="*/ 46 w 1096"/>
                  <a:gd name="T21" fmla="*/ 104 h 104"/>
                  <a:gd name="T22" fmla="*/ 46 w 1096"/>
                  <a:gd name="T23" fmla="*/ 104 h 104"/>
                  <a:gd name="T24" fmla="*/ 38 w 1096"/>
                  <a:gd name="T25" fmla="*/ 102 h 104"/>
                  <a:gd name="T26" fmla="*/ 28 w 1096"/>
                  <a:gd name="T27" fmla="*/ 98 h 104"/>
                  <a:gd name="T28" fmla="*/ 20 w 1096"/>
                  <a:gd name="T29" fmla="*/ 94 h 104"/>
                  <a:gd name="T30" fmla="*/ 14 w 1096"/>
                  <a:gd name="T31" fmla="*/ 88 h 104"/>
                  <a:gd name="T32" fmla="*/ 8 w 1096"/>
                  <a:gd name="T33" fmla="*/ 80 h 104"/>
                  <a:gd name="T34" fmla="*/ 4 w 1096"/>
                  <a:gd name="T35" fmla="*/ 72 h 104"/>
                  <a:gd name="T36" fmla="*/ 0 w 1096"/>
                  <a:gd name="T37" fmla="*/ 62 h 104"/>
                  <a:gd name="T38" fmla="*/ 0 w 1096"/>
                  <a:gd name="T39" fmla="*/ 52 h 104"/>
                  <a:gd name="T40" fmla="*/ 0 w 1096"/>
                  <a:gd name="T41" fmla="*/ 52 h 104"/>
                  <a:gd name="T42" fmla="*/ 0 w 1096"/>
                  <a:gd name="T43" fmla="*/ 52 h 104"/>
                  <a:gd name="T44" fmla="*/ 0 w 1096"/>
                  <a:gd name="T45" fmla="*/ 42 h 104"/>
                  <a:gd name="T46" fmla="*/ 4 w 1096"/>
                  <a:gd name="T47" fmla="*/ 32 h 104"/>
                  <a:gd name="T48" fmla="*/ 8 w 1096"/>
                  <a:gd name="T49" fmla="*/ 22 h 104"/>
                  <a:gd name="T50" fmla="*/ 14 w 1096"/>
                  <a:gd name="T51" fmla="*/ 16 h 104"/>
                  <a:gd name="T52" fmla="*/ 20 w 1096"/>
                  <a:gd name="T53" fmla="*/ 8 h 104"/>
                  <a:gd name="T54" fmla="*/ 28 w 1096"/>
                  <a:gd name="T55" fmla="*/ 4 h 104"/>
                  <a:gd name="T56" fmla="*/ 38 w 1096"/>
                  <a:gd name="T57" fmla="*/ 2 h 104"/>
                  <a:gd name="T58" fmla="*/ 46 w 1096"/>
                  <a:gd name="T59" fmla="*/ 0 h 104"/>
                  <a:gd name="T60" fmla="*/ 1048 w 1096"/>
                  <a:gd name="T61" fmla="*/ 0 h 104"/>
                  <a:gd name="T62" fmla="*/ 1048 w 1096"/>
                  <a:gd name="T63" fmla="*/ 0 h 104"/>
                  <a:gd name="T64" fmla="*/ 1058 w 1096"/>
                  <a:gd name="T65" fmla="*/ 2 h 104"/>
                  <a:gd name="T66" fmla="*/ 1066 w 1096"/>
                  <a:gd name="T67" fmla="*/ 4 h 104"/>
                  <a:gd name="T68" fmla="*/ 1074 w 1096"/>
                  <a:gd name="T69" fmla="*/ 8 h 104"/>
                  <a:gd name="T70" fmla="*/ 1082 w 1096"/>
                  <a:gd name="T71" fmla="*/ 16 h 104"/>
                  <a:gd name="T72" fmla="*/ 1088 w 1096"/>
                  <a:gd name="T73" fmla="*/ 22 h 104"/>
                  <a:gd name="T74" fmla="*/ 1092 w 1096"/>
                  <a:gd name="T75" fmla="*/ 32 h 104"/>
                  <a:gd name="T76" fmla="*/ 1094 w 1096"/>
                  <a:gd name="T77" fmla="*/ 42 h 104"/>
                  <a:gd name="T78" fmla="*/ 1096 w 1096"/>
                  <a:gd name="T79" fmla="*/ 52 h 104"/>
                  <a:gd name="T80" fmla="*/ 1096 w 1096"/>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96" h="104">
                    <a:moveTo>
                      <a:pt x="1096" y="52"/>
                    </a:moveTo>
                    <a:lnTo>
                      <a:pt x="1096" y="52"/>
                    </a:lnTo>
                    <a:lnTo>
                      <a:pt x="1094" y="62"/>
                    </a:lnTo>
                    <a:lnTo>
                      <a:pt x="1092" y="72"/>
                    </a:lnTo>
                    <a:lnTo>
                      <a:pt x="1088" y="80"/>
                    </a:lnTo>
                    <a:lnTo>
                      <a:pt x="1082" y="88"/>
                    </a:lnTo>
                    <a:lnTo>
                      <a:pt x="1074" y="94"/>
                    </a:lnTo>
                    <a:lnTo>
                      <a:pt x="1066" y="98"/>
                    </a:lnTo>
                    <a:lnTo>
                      <a:pt x="1058" y="102"/>
                    </a:lnTo>
                    <a:lnTo>
                      <a:pt x="1048" y="104"/>
                    </a:lnTo>
                    <a:lnTo>
                      <a:pt x="46" y="104"/>
                    </a:lnTo>
                    <a:lnTo>
                      <a:pt x="46" y="104"/>
                    </a:lnTo>
                    <a:lnTo>
                      <a:pt x="38" y="102"/>
                    </a:lnTo>
                    <a:lnTo>
                      <a:pt x="28" y="98"/>
                    </a:lnTo>
                    <a:lnTo>
                      <a:pt x="20" y="94"/>
                    </a:lnTo>
                    <a:lnTo>
                      <a:pt x="14" y="88"/>
                    </a:lnTo>
                    <a:lnTo>
                      <a:pt x="8" y="80"/>
                    </a:lnTo>
                    <a:lnTo>
                      <a:pt x="4" y="72"/>
                    </a:lnTo>
                    <a:lnTo>
                      <a:pt x="0" y="62"/>
                    </a:lnTo>
                    <a:lnTo>
                      <a:pt x="0" y="52"/>
                    </a:lnTo>
                    <a:lnTo>
                      <a:pt x="0" y="52"/>
                    </a:lnTo>
                    <a:lnTo>
                      <a:pt x="0" y="52"/>
                    </a:lnTo>
                    <a:lnTo>
                      <a:pt x="0" y="42"/>
                    </a:lnTo>
                    <a:lnTo>
                      <a:pt x="4" y="32"/>
                    </a:lnTo>
                    <a:lnTo>
                      <a:pt x="8" y="22"/>
                    </a:lnTo>
                    <a:lnTo>
                      <a:pt x="14" y="16"/>
                    </a:lnTo>
                    <a:lnTo>
                      <a:pt x="20" y="8"/>
                    </a:lnTo>
                    <a:lnTo>
                      <a:pt x="28" y="4"/>
                    </a:lnTo>
                    <a:lnTo>
                      <a:pt x="38" y="2"/>
                    </a:lnTo>
                    <a:lnTo>
                      <a:pt x="46" y="0"/>
                    </a:lnTo>
                    <a:lnTo>
                      <a:pt x="1048" y="0"/>
                    </a:lnTo>
                    <a:lnTo>
                      <a:pt x="1048" y="0"/>
                    </a:lnTo>
                    <a:lnTo>
                      <a:pt x="1058" y="2"/>
                    </a:lnTo>
                    <a:lnTo>
                      <a:pt x="1066" y="4"/>
                    </a:lnTo>
                    <a:lnTo>
                      <a:pt x="1074" y="8"/>
                    </a:lnTo>
                    <a:lnTo>
                      <a:pt x="1082" y="16"/>
                    </a:lnTo>
                    <a:lnTo>
                      <a:pt x="1088" y="22"/>
                    </a:lnTo>
                    <a:lnTo>
                      <a:pt x="1092" y="32"/>
                    </a:lnTo>
                    <a:lnTo>
                      <a:pt x="1094" y="42"/>
                    </a:lnTo>
                    <a:lnTo>
                      <a:pt x="1096" y="52"/>
                    </a:lnTo>
                    <a:lnTo>
                      <a:pt x="1096"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40" name="Freeform 23">
                <a:extLst>
                  <a:ext uri="{FF2B5EF4-FFF2-40B4-BE49-F238E27FC236}">
                    <a16:creationId xmlns:a16="http://schemas.microsoft.com/office/drawing/2014/main" id="{F3F050F5-0FA0-4605-BDBF-A70CB4AB0627}"/>
                  </a:ext>
                </a:extLst>
              </p:cNvPr>
              <p:cNvSpPr>
                <a:spLocks/>
              </p:cNvSpPr>
              <p:nvPr/>
            </p:nvSpPr>
            <p:spPr bwMode="auto">
              <a:xfrm>
                <a:off x="1166519" y="5291427"/>
                <a:ext cx="1587111" cy="127255"/>
              </a:xfrm>
              <a:custGeom>
                <a:avLst/>
                <a:gdLst>
                  <a:gd name="T0" fmla="*/ 0 w 1230"/>
                  <a:gd name="T1" fmla="*/ 14 h 100"/>
                  <a:gd name="T2" fmla="*/ 1230 w 1230"/>
                  <a:gd name="T3" fmla="*/ 0 h 100"/>
                  <a:gd name="T4" fmla="*/ 1154 w 1230"/>
                  <a:gd name="T5" fmla="*/ 100 h 100"/>
                  <a:gd name="T6" fmla="*/ 90 w 1230"/>
                  <a:gd name="T7" fmla="*/ 100 h 100"/>
                  <a:gd name="T8" fmla="*/ 0 w 1230"/>
                  <a:gd name="T9" fmla="*/ 14 h 100"/>
                </a:gdLst>
                <a:ahLst/>
                <a:cxnLst>
                  <a:cxn ang="0">
                    <a:pos x="T0" y="T1"/>
                  </a:cxn>
                  <a:cxn ang="0">
                    <a:pos x="T2" y="T3"/>
                  </a:cxn>
                  <a:cxn ang="0">
                    <a:pos x="T4" y="T5"/>
                  </a:cxn>
                  <a:cxn ang="0">
                    <a:pos x="T6" y="T7"/>
                  </a:cxn>
                  <a:cxn ang="0">
                    <a:pos x="T8" y="T9"/>
                  </a:cxn>
                </a:cxnLst>
                <a:rect l="0" t="0" r="r" b="b"/>
                <a:pathLst>
                  <a:path w="1230" h="100">
                    <a:moveTo>
                      <a:pt x="0" y="14"/>
                    </a:moveTo>
                    <a:lnTo>
                      <a:pt x="1230" y="0"/>
                    </a:lnTo>
                    <a:lnTo>
                      <a:pt x="1154" y="100"/>
                    </a:lnTo>
                    <a:lnTo>
                      <a:pt x="90" y="100"/>
                    </a:lnTo>
                    <a:lnTo>
                      <a:pt x="0" y="14"/>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pic>
            <p:nvPicPr>
              <p:cNvPr id="41" name="Picture 40" descr="A picture containing vector graphics&#10;&#10;Description generated with high confidence">
                <a:extLst>
                  <a:ext uri="{FF2B5EF4-FFF2-40B4-BE49-F238E27FC236}">
                    <a16:creationId xmlns:a16="http://schemas.microsoft.com/office/drawing/2014/main" id="{604BA49D-338D-495D-9531-02EFF06DEB8B}"/>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975694">
                <a:off x="2352239" y="2453351"/>
                <a:ext cx="1399799" cy="1399799"/>
              </a:xfrm>
              <a:prstGeom prst="rect">
                <a:avLst/>
              </a:prstGeom>
            </p:spPr>
          </p:pic>
          <p:pic>
            <p:nvPicPr>
              <p:cNvPr id="42" name="Picture 41" descr="A picture containing vector graphics&#10;&#10;Description generated with high confidence">
                <a:extLst>
                  <a:ext uri="{FF2B5EF4-FFF2-40B4-BE49-F238E27FC236}">
                    <a16:creationId xmlns:a16="http://schemas.microsoft.com/office/drawing/2014/main" id="{F5BCE9D8-0C2F-46B9-8567-5C3E2FDA482E}"/>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975694">
                <a:off x="2573272" y="1603673"/>
                <a:ext cx="1399799" cy="1399799"/>
              </a:xfrm>
              <a:prstGeom prst="rect">
                <a:avLst/>
              </a:prstGeom>
            </p:spPr>
          </p:pic>
          <p:pic>
            <p:nvPicPr>
              <p:cNvPr id="43" name="Picture 42" descr="A picture containing vector graphics&#10;&#10;Description generated with high confidence">
                <a:extLst>
                  <a:ext uri="{FF2B5EF4-FFF2-40B4-BE49-F238E27FC236}">
                    <a16:creationId xmlns:a16="http://schemas.microsoft.com/office/drawing/2014/main" id="{7050AA9C-1D49-447E-8EF8-FD63E4360B92}"/>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671721">
                <a:off x="1388399" y="700754"/>
                <a:ext cx="2030011" cy="2030011"/>
              </a:xfrm>
              <a:prstGeom prst="rect">
                <a:avLst/>
              </a:prstGeom>
            </p:spPr>
          </p:pic>
          <p:pic>
            <p:nvPicPr>
              <p:cNvPr id="44" name="Picture 43" descr="A picture containing vector graphics&#10;&#10;Description generated with high confidence">
                <a:extLst>
                  <a:ext uri="{FF2B5EF4-FFF2-40B4-BE49-F238E27FC236}">
                    <a16:creationId xmlns:a16="http://schemas.microsoft.com/office/drawing/2014/main" id="{F055D4DC-6447-45EB-BAFE-B70FB86F27A1}"/>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775620" y="897181"/>
                <a:ext cx="1303042" cy="1303042"/>
              </a:xfrm>
              <a:prstGeom prst="rect">
                <a:avLst/>
              </a:prstGeom>
            </p:spPr>
          </p:pic>
          <p:pic>
            <p:nvPicPr>
              <p:cNvPr id="45" name="Picture 44" descr="A picture containing vector graphics&#10;&#10;Description generated with high confidence">
                <a:extLst>
                  <a:ext uri="{FF2B5EF4-FFF2-40B4-BE49-F238E27FC236}">
                    <a16:creationId xmlns:a16="http://schemas.microsoft.com/office/drawing/2014/main" id="{9C91EAC7-59FC-46B5-8477-4E361E8B7D57}"/>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290034" y="1333112"/>
                <a:ext cx="932918" cy="932918"/>
              </a:xfrm>
              <a:prstGeom prst="rect">
                <a:avLst/>
              </a:prstGeom>
            </p:spPr>
          </p:pic>
          <p:pic>
            <p:nvPicPr>
              <p:cNvPr id="46" name="Picture 45" descr="A picture containing vector graphics&#10;&#10;Description generated with high confidence">
                <a:extLst>
                  <a:ext uri="{FF2B5EF4-FFF2-40B4-BE49-F238E27FC236}">
                    <a16:creationId xmlns:a16="http://schemas.microsoft.com/office/drawing/2014/main" id="{045B0876-0FE5-4F96-B8E5-83E0C884FFBA}"/>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267019" y="2012727"/>
                <a:ext cx="487891" cy="487891"/>
              </a:xfrm>
              <a:prstGeom prst="rect">
                <a:avLst/>
              </a:prstGeom>
            </p:spPr>
          </p:pic>
          <p:pic>
            <p:nvPicPr>
              <p:cNvPr id="47" name="Picture 46" descr="A picture containing vector graphics&#10;&#10;Description generated with high confidence">
                <a:extLst>
                  <a:ext uri="{FF2B5EF4-FFF2-40B4-BE49-F238E27FC236}">
                    <a16:creationId xmlns:a16="http://schemas.microsoft.com/office/drawing/2014/main" id="{C63398AE-3D92-40B9-BC3E-8A39AC264CFC}"/>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1031375">
                <a:off x="2250427" y="2136683"/>
                <a:ext cx="826715" cy="826715"/>
              </a:xfrm>
              <a:prstGeom prst="rect">
                <a:avLst/>
              </a:prstGeom>
            </p:spPr>
          </p:pic>
          <p:pic>
            <p:nvPicPr>
              <p:cNvPr id="48" name="Picture 47" descr="A picture containing vector graphics&#10;&#10;Description generated with high confidence">
                <a:extLst>
                  <a:ext uri="{FF2B5EF4-FFF2-40B4-BE49-F238E27FC236}">
                    <a16:creationId xmlns:a16="http://schemas.microsoft.com/office/drawing/2014/main" id="{47EFAB0C-1CDD-4AEE-8E68-39E2E6EBC626}"/>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552274" y="3873269"/>
                <a:ext cx="533600" cy="533600"/>
              </a:xfrm>
              <a:prstGeom prst="rect">
                <a:avLst/>
              </a:prstGeom>
            </p:spPr>
          </p:pic>
        </p:grpSp>
        <p:pic>
          <p:nvPicPr>
            <p:cNvPr id="29" name="Picture 28" descr="A picture containing vector graphics&#10;&#10;Description generated with high confidence">
              <a:extLst>
                <a:ext uri="{FF2B5EF4-FFF2-40B4-BE49-F238E27FC236}">
                  <a16:creationId xmlns:a16="http://schemas.microsoft.com/office/drawing/2014/main" id="{9520CD76-AB54-475B-A832-680B3D9C959D}"/>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a:off x="2014896" y="4518004"/>
              <a:ext cx="721328" cy="721328"/>
            </a:xfrm>
            <a:prstGeom prst="rect">
              <a:avLst/>
            </a:prstGeom>
          </p:spPr>
        </p:pic>
      </p:grpSp>
      <p:sp>
        <p:nvSpPr>
          <p:cNvPr id="50" name="Text Placeholder 3">
            <a:extLst>
              <a:ext uri="{FF2B5EF4-FFF2-40B4-BE49-F238E27FC236}">
                <a16:creationId xmlns:a16="http://schemas.microsoft.com/office/drawing/2014/main" id="{FFA142FB-28FF-43BE-8C59-58458CC597BD}"/>
              </a:ext>
            </a:extLst>
          </p:cNvPr>
          <p:cNvSpPr txBox="1">
            <a:spLocks/>
          </p:cNvSpPr>
          <p:nvPr/>
        </p:nvSpPr>
        <p:spPr>
          <a:xfrm>
            <a:off x="187825" y="142926"/>
            <a:ext cx="7736404" cy="363107"/>
          </a:xfrm>
          <a:prstGeom prst="rect">
            <a:avLst/>
          </a:prstGeom>
          <a:noFill/>
          <a:ln>
            <a:noFill/>
          </a:ln>
        </p:spPr>
        <p:txBody>
          <a:bodyPr vert="horz" lIns="91440" tIns="45720" rIns="91440" bIns="45720" rtlCol="0" anchor="ctr">
            <a:normAutofit/>
          </a:bodyPr>
          <a:lstStyle>
            <a:defPPr>
              <a:defRPr lang="en-US"/>
            </a:defPPr>
            <a:lvl1pPr indent="0" defTabSz="914400">
              <a:lnSpc>
                <a:spcPct val="100000"/>
              </a:lnSpc>
              <a:spcBef>
                <a:spcPts val="1000"/>
              </a:spcBef>
              <a:buFont typeface="Arial" panose="020B0604020202020204" pitchFamily="34" charset="0"/>
              <a:buNone/>
              <a:defRPr sz="1400" b="1" spc="0">
                <a:solidFill>
                  <a:schemeClr val="tx1">
                    <a:lumMod val="95000"/>
                    <a:lumOff val="5000"/>
                  </a:schemeClr>
                </a:solidFill>
                <a:latin typeface="Montserrat" panose="02000505000000020004"/>
                <a:cs typeface="Arial" panose="020B060402020202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defTabSz="457200">
              <a:lnSpc>
                <a:spcPts val="1700"/>
              </a:lnSpc>
              <a:spcBef>
                <a:spcPct val="0"/>
              </a:spcBef>
              <a:defRPr/>
            </a:pPr>
            <a:r>
              <a:rPr lang="en-IN" dirty="0">
                <a:solidFill>
                  <a:schemeClr val="tx1"/>
                </a:solidFill>
                <a:latin typeface="Arial" panose="020B0604020202020204" pitchFamily="34" charset="0"/>
              </a:rPr>
              <a:t>Recommendations for HPCL</a:t>
            </a:r>
          </a:p>
        </p:txBody>
      </p:sp>
      <p:sp>
        <p:nvSpPr>
          <p:cNvPr id="25" name="TextBox 24">
            <a:extLst>
              <a:ext uri="{FF2B5EF4-FFF2-40B4-BE49-F238E27FC236}">
                <a16:creationId xmlns:a16="http://schemas.microsoft.com/office/drawing/2014/main" id="{5F179040-6215-4BE1-AAC6-95C3981098C2}"/>
              </a:ext>
            </a:extLst>
          </p:cNvPr>
          <p:cNvSpPr txBox="1"/>
          <p:nvPr/>
        </p:nvSpPr>
        <p:spPr>
          <a:xfrm>
            <a:off x="2435213" y="1195842"/>
            <a:ext cx="6220500" cy="4632037"/>
          </a:xfrm>
          <a:prstGeom prst="rect">
            <a:avLst/>
          </a:prstGeom>
          <a:noFill/>
        </p:spPr>
        <p:txBody>
          <a:bodyPr wrap="square" rtlCol="0">
            <a:spAutoFit/>
          </a:bodyPr>
          <a:lstStyle/>
          <a:p>
            <a:pPr marL="171450" indent="-171450">
              <a:lnSpc>
                <a:spcPct val="150000"/>
              </a:lnSpc>
              <a:buSzPct val="177000"/>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According to DRDO, most of the propellant engine used in India consists of oxidizer. However, researches are working on developing cost-efficient technologies which can utilize atmospheric oxygen  for combustion.  Engines utilizing ramjet and scramjet are most focused propulsion system for future transportation for DRDO. Due to atmospheric air intake, these engines will be requiring high energy with high density. The fuel  required for these engines will be the  fuel having higher density compared to currently used  Jet-A fuel. Being a higher density fuel. JP-10 has a future potential to replace conventional fuel for future aircraft and missile technology. </a:t>
            </a:r>
          </a:p>
          <a:p>
            <a:pPr marL="171450" indent="-171450">
              <a:lnSpc>
                <a:spcPct val="150000"/>
              </a:lnSpc>
              <a:buSzPct val="177000"/>
              <a:buFont typeface="Arial" panose="020B0604020202020204" pitchFamily="34" charset="0"/>
              <a:buChar char="•"/>
            </a:pPr>
            <a:endParaRPr lang="en-US" sz="1000" dirty="0">
              <a:latin typeface="Verdana" panose="020B0604030504040204" pitchFamily="34" charset="0"/>
              <a:ea typeface="Verdana" panose="020B0604030504040204" pitchFamily="34" charset="0"/>
              <a:cs typeface="Verdana" panose="020B0604030504040204" pitchFamily="34" charset="0"/>
            </a:endParaRPr>
          </a:p>
          <a:p>
            <a:pPr marL="171450" indent="-171450">
              <a:lnSpc>
                <a:spcPct val="150000"/>
              </a:lnSpc>
              <a:buSzPct val="177000"/>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However, it is not commercially available currently in India, therefore, there is a need to develop high density JP-10 fuel in the country. The most important requirement of the missile fuel is to put more available energy in each unit of volume. Country like Japan, America, China etc. are manufacturing for their missile systems. </a:t>
            </a:r>
          </a:p>
          <a:p>
            <a:pPr marL="171450" indent="-171450">
              <a:lnSpc>
                <a:spcPct val="150000"/>
              </a:lnSpc>
              <a:buSzPct val="177000"/>
              <a:buFont typeface="Arial" panose="020B0604020202020204" pitchFamily="34" charset="0"/>
              <a:buChar char="•"/>
            </a:pPr>
            <a:endParaRPr lang="en-US" sz="1000" dirty="0">
              <a:latin typeface="Verdana" panose="020B0604030504040204" pitchFamily="34" charset="0"/>
              <a:ea typeface="Verdana" panose="020B0604030504040204" pitchFamily="34" charset="0"/>
              <a:cs typeface="Verdana" panose="020B0604030504040204" pitchFamily="34" charset="0"/>
            </a:endParaRPr>
          </a:p>
          <a:p>
            <a:pPr marL="171450" indent="-171450">
              <a:lnSpc>
                <a:spcPct val="150000"/>
              </a:lnSpc>
              <a:buSzPct val="177000"/>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The production of JP-10 is majorly demand driven and current development in India  for the product is still at research level and thus it is recommended for HPCL that to before setting up the facility for JP10, HPCL  to work closely with defense organizations of the country to understand the development regarding missiles and aircraft using these fuels and  technical specification required for JP 10.</a:t>
            </a:r>
          </a:p>
          <a:p>
            <a:pPr>
              <a:buSzPct val="177000"/>
            </a:pPr>
            <a:endParaRPr lang="en-IN" sz="1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180051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102</TotalTime>
  <Words>694</Words>
  <Application>Microsoft Office PowerPoint</Application>
  <PresentationFormat>On-screen Show (4:3)</PresentationFormat>
  <Paragraphs>22</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Montserrat</vt:lpstr>
      <vt:lpstr>Verdana</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Hardik Malhotra</dc:creator>
  <cp:lastModifiedBy>Hardik Malhotra</cp:lastModifiedBy>
  <cp:revision>4</cp:revision>
  <dcterms:created xsi:type="dcterms:W3CDTF">2021-09-16T09:38:22Z</dcterms:created>
  <dcterms:modified xsi:type="dcterms:W3CDTF">2021-09-16T12:12:33Z</dcterms:modified>
</cp:coreProperties>
</file>