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90" r:id="rId2"/>
    <p:sldId id="4632" r:id="rId3"/>
    <p:sldId id="493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1401507769766117"/>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2015</c:v>
                </c:pt>
                <c:pt idx="1">
                  <c:v>2020</c:v>
                </c:pt>
                <c:pt idx="2">
                  <c:v>2021E</c:v>
                </c:pt>
                <c:pt idx="3">
                  <c:v>2040F</c:v>
                </c:pt>
              </c:strCache>
            </c:strRef>
          </c:cat>
          <c:val>
            <c:numRef>
              <c:f>Sheet1!$B$2:$B$5</c:f>
              <c:numCache>
                <c:formatCode>General</c:formatCode>
                <c:ptCount val="4"/>
                <c:pt idx="0">
                  <c:v>45.3</c:v>
                </c:pt>
                <c:pt idx="1">
                  <c:v>53.8</c:v>
                </c:pt>
                <c:pt idx="2">
                  <c:v>58.7</c:v>
                </c:pt>
                <c:pt idx="3">
                  <c:v>287.2</c:v>
                </c:pt>
              </c:numCache>
            </c:numRef>
          </c:val>
          <c:extLst>
            <c:ext xmlns:c16="http://schemas.microsoft.com/office/drawing/2014/chart" uri="{C3380CC4-5D6E-409C-BE32-E72D297353CC}">
              <c16:uniqueId val="{00000001-73A0-48A0-8A64-ADFB5533C90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C08-46D0-8AFA-E9E4F98944C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C08-46D0-8AFA-E9E4F98944C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4C08-46D0-8AFA-E9E4F98944C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4C08-46D0-8AFA-E9E4F98944C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4C08-46D0-8AFA-E9E4F98944C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4C08-46D0-8AFA-E9E4F98944C2}"/>
              </c:ext>
            </c:extLst>
          </c:dPt>
          <c:dLbls>
            <c:dLbl>
              <c:idx val="0"/>
              <c:layout>
                <c:manualLayout>
                  <c:x val="0.25835637479695883"/>
                  <c:y val="-7.7936981506843001E-2"/>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8188200233729355"/>
                      <c:h val="0.28333365721842707"/>
                    </c:manualLayout>
                  </c15:layout>
                </c:ext>
                <c:ext xmlns:c16="http://schemas.microsoft.com/office/drawing/2014/chart" uri="{C3380CC4-5D6E-409C-BE32-E72D297353CC}">
                  <c16:uniqueId val="{00000001-4C08-46D0-8AFA-E9E4F98944C2}"/>
                </c:ext>
              </c:extLst>
            </c:dLbl>
            <c:dLbl>
              <c:idx val="1"/>
              <c:layout>
                <c:manualLayout>
                  <c:x val="0.28875124242013028"/>
                  <c:y val="5.1957987671228674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C08-46D0-8AFA-E9E4F98944C2}"/>
                </c:ext>
              </c:extLst>
            </c:dLbl>
            <c:dLbl>
              <c:idx val="2"/>
              <c:layout>
                <c:manualLayout>
                  <c:x val="2.7355380860854338E-2"/>
                  <c:y val="0.12340022071916804"/>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C08-46D0-8AFA-E9E4F98944C2}"/>
                </c:ext>
              </c:extLst>
            </c:dLbl>
            <c:dLbl>
              <c:idx val="3"/>
              <c:layout>
                <c:manualLayout>
                  <c:x val="0"/>
                  <c:y val="0.23381094452052897"/>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C08-46D0-8AFA-E9E4F98944C2}"/>
                </c:ext>
              </c:extLst>
            </c:dLbl>
            <c:dLbl>
              <c:idx val="4"/>
              <c:layout>
                <c:manualLayout>
                  <c:x val="-2.1276407336220129E-2"/>
                  <c:y val="0.11690547226026439"/>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C08-46D0-8AFA-E9E4F98944C2}"/>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Road Construction and Pavement</c:v>
                </c:pt>
                <c:pt idx="1">
                  <c:v>Others</c:v>
                </c:pt>
              </c:strCache>
            </c:strRef>
          </c:cat>
          <c:val>
            <c:numRef>
              <c:f>Sheet1!$B$2:$B$3</c:f>
              <c:numCache>
                <c:formatCode>0.00%</c:formatCode>
                <c:ptCount val="2"/>
                <c:pt idx="0">
                  <c:v>0.97529999999999994</c:v>
                </c:pt>
                <c:pt idx="1">
                  <c:v>2.4899999999999999E-2</c:v>
                </c:pt>
              </c:numCache>
            </c:numRef>
          </c:val>
          <c:extLst>
            <c:ext xmlns:c16="http://schemas.microsoft.com/office/drawing/2014/chart" uri="{C3380CC4-5D6E-409C-BE32-E72D297353CC}">
              <c16:uniqueId val="{0000000C-4C08-46D0-8AFA-E9E4F98944C2}"/>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EA0-4676-8E39-04FBAA8C358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EA0-4676-8E39-04FBAA8C358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EA0-4676-8E39-04FBAA8C358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0FF-4DEF-94BB-E16258C42149}"/>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China</c:v>
                </c:pt>
                <c:pt idx="1">
                  <c:v>India</c:v>
                </c:pt>
                <c:pt idx="2">
                  <c:v>Rest of APAC</c:v>
                </c:pt>
              </c:strCache>
            </c:strRef>
          </c:cat>
          <c:val>
            <c:numRef>
              <c:f>Sheet1!$B$2:$B$5</c:f>
              <c:numCache>
                <c:formatCode>0.00%</c:formatCode>
                <c:ptCount val="4"/>
                <c:pt idx="0">
                  <c:v>0.40389999999999998</c:v>
                </c:pt>
                <c:pt idx="1">
                  <c:v>6.1199999999999997E-2</c:v>
                </c:pt>
                <c:pt idx="2">
                  <c:v>0.53490000000000004</c:v>
                </c:pt>
              </c:numCache>
            </c:numRef>
          </c:val>
          <c:extLst>
            <c:ext xmlns:c16="http://schemas.microsoft.com/office/drawing/2014/chart" uri="{C3380CC4-5D6E-409C-BE32-E72D297353CC}">
              <c16:uniqueId val="{00000006-AEA0-4676-8E39-04FBAA8C358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703312530004802"/>
          <c:y val="0.15440837793467418"/>
          <c:w val="0.51801113778204511"/>
          <c:h val="0.57656180569225746"/>
        </c:manualLayout>
      </c:layout>
      <c:pieChart>
        <c:varyColors val="1"/>
        <c:ser>
          <c:idx val="0"/>
          <c:order val="0"/>
          <c:tx>
            <c:strRef>
              <c:f>Sheet1!$B$1</c:f>
              <c:strCache>
                <c:ptCount val="1"/>
                <c:pt idx="0">
                  <c:v>2021</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2FA-4058-BC8B-AEB75055AAD3}"/>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02FA-4058-BC8B-AEB75055AAD3}"/>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2FA-4058-BC8B-AEB75055AAD3}"/>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02FA-4058-BC8B-AEB75055AAD3}"/>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02FA-4058-BC8B-AEB75055AAD3}"/>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02FA-4058-BC8B-AEB75055AAD3}"/>
              </c:ext>
            </c:extLst>
          </c:dPt>
          <c:dLbls>
            <c:dLbl>
              <c:idx val="0"/>
              <c:layout>
                <c:manualLayout>
                  <c:x val="3.0600444573860498E-2"/>
                  <c:y val="5.0193025777873334E-3"/>
                </c:manualLayout>
              </c:layout>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2FA-4058-BC8B-AEB75055AAD3}"/>
                </c:ext>
              </c:extLst>
            </c:dLbl>
            <c:dLbl>
              <c:idx val="1"/>
              <c:layout>
                <c:manualLayout>
                  <c:x val="7.8031133663344271E-2"/>
                  <c:y val="5.019302577787333E-2"/>
                </c:manualLayout>
              </c:layout>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2FA-4058-BC8B-AEB75055AAD3}"/>
                </c:ext>
              </c:extLst>
            </c:dLbl>
            <c:dLbl>
              <c:idx val="2"/>
              <c:layout>
                <c:manualLayout>
                  <c:x val="9.4861378178967545E-2"/>
                  <c:y val="-3.555405196045264E-3"/>
                </c:manualLayout>
              </c:layout>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2FA-4058-BC8B-AEB75055AAD3}"/>
                </c:ext>
              </c:extLst>
            </c:dLbl>
            <c:dLbl>
              <c:idx val="3"/>
              <c:layout>
                <c:manualLayout>
                  <c:x val="-0.11628168938066992"/>
                  <c:y val="2.007721031114924E-2"/>
                </c:manualLayout>
              </c:layout>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2FA-4058-BC8B-AEB75055AAD3}"/>
                </c:ext>
              </c:extLst>
            </c:dLbl>
            <c:dLbl>
              <c:idx val="4"/>
              <c:layout>
                <c:manualLayout>
                  <c:x val="-9.7921422636353589E-2"/>
                  <c:y val="3.2017222136151942E-2"/>
                </c:manualLayout>
              </c:layout>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2FA-4058-BC8B-AEB75055AAD3}"/>
                </c:ext>
              </c:extLst>
            </c:dLbl>
            <c:dLbl>
              <c:idx val="5"/>
              <c:layout>
                <c:manualLayout>
                  <c:x val="-3.6720533488632655E-2"/>
                  <c:y val="-5.019302577787333E-2"/>
                </c:manualLayout>
              </c:layout>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2FA-4058-BC8B-AEB75055AAD3}"/>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MeadWestvaco Asphalt Innovations</c:v>
                </c:pt>
                <c:pt idx="1">
                  <c:v>Sasol Wax</c:v>
                </c:pt>
                <c:pt idx="2">
                  <c:v>PQ Corporation</c:v>
                </c:pt>
                <c:pt idx="3">
                  <c:v>Kumho Petrochemicals</c:v>
                </c:pt>
                <c:pt idx="4">
                  <c:v>Romonta GmbH</c:v>
                </c:pt>
                <c:pt idx="5">
                  <c:v>Others</c:v>
                </c:pt>
              </c:strCache>
            </c:strRef>
          </c:cat>
          <c:val>
            <c:numRef>
              <c:f>Sheet1!$B$2:$B$7</c:f>
              <c:numCache>
                <c:formatCode>0.00%</c:formatCode>
                <c:ptCount val="6"/>
                <c:pt idx="0">
                  <c:v>0.26800000000000002</c:v>
                </c:pt>
                <c:pt idx="1">
                  <c:v>0.21540000000000001</c:v>
                </c:pt>
                <c:pt idx="2">
                  <c:v>0.17249999999999999</c:v>
                </c:pt>
                <c:pt idx="3">
                  <c:v>0.1263</c:v>
                </c:pt>
                <c:pt idx="4">
                  <c:v>0.1096</c:v>
                </c:pt>
                <c:pt idx="5">
                  <c:v>0.10819999999999996</c:v>
                </c:pt>
              </c:numCache>
            </c:numRef>
          </c:val>
          <c:extLst>
            <c:ext xmlns:c16="http://schemas.microsoft.com/office/drawing/2014/chart" uri="{C3380CC4-5D6E-409C-BE32-E72D297353CC}">
              <c16:uniqueId val="{0000000C-02FA-4058-BC8B-AEB75055AAD3}"/>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AB37F4-AC74-40CF-9EE7-6AA27B6B4A2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82226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B37F4-AC74-40CF-9EE7-6AA27B6B4A2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40600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B37F4-AC74-40CF-9EE7-6AA27B6B4A2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851204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350544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B37F4-AC74-40CF-9EE7-6AA27B6B4A2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60196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B37F4-AC74-40CF-9EE7-6AA27B6B4A2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275906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AB37F4-AC74-40CF-9EE7-6AA27B6B4A2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159832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AB37F4-AC74-40CF-9EE7-6AA27B6B4A23}"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258297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AB37F4-AC74-40CF-9EE7-6AA27B6B4A23}"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102962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E37506-6EDF-4138-9399-53A7E2CDE306}"/>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C04AFB81-FF3A-495E-965D-1C40817C2C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7" name="Rectangle 6">
            <a:extLst>
              <a:ext uri="{FF2B5EF4-FFF2-40B4-BE49-F238E27FC236}">
                <a16:creationId xmlns:a16="http://schemas.microsoft.com/office/drawing/2014/main" id="{134703C2-C576-4EA5-B681-EFE7372FC91A}"/>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4FE6F46-0735-4B17-8108-998B15FC7A4A}"/>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D39197B3-B4A4-4003-8FB4-9272258E2209}"/>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7">
            <a:extLst>
              <a:ext uri="{FF2B5EF4-FFF2-40B4-BE49-F238E27FC236}">
                <a16:creationId xmlns:a16="http://schemas.microsoft.com/office/drawing/2014/main" id="{E47B5FF1-0E10-45FC-A5D8-540F46A72226}"/>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1" name="Footer Placeholder 6">
            <a:extLst>
              <a:ext uri="{FF2B5EF4-FFF2-40B4-BE49-F238E27FC236}">
                <a16:creationId xmlns:a16="http://schemas.microsoft.com/office/drawing/2014/main" id="{2051902B-78CB-4704-8FBE-76FD71AA8ED2}"/>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63637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AB37F4-AC74-40CF-9EE7-6AA27B6B4A2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169417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AB37F4-AC74-40CF-9EE7-6AA27B6B4A2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B162B-B7EB-428F-B940-04CC85C86351}" type="slidenum">
              <a:rPr lang="en-US" smtClean="0"/>
              <a:t>‹#›</a:t>
            </a:fld>
            <a:endParaRPr lang="en-US"/>
          </a:p>
        </p:txBody>
      </p:sp>
    </p:spTree>
    <p:extLst>
      <p:ext uri="{BB962C8B-B14F-4D97-AF65-F5344CB8AC3E}">
        <p14:creationId xmlns:p14="http://schemas.microsoft.com/office/powerpoint/2010/main" val="277743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B37F4-AC74-40CF-9EE7-6AA27B6B4A23}" type="datetimeFigureOut">
              <a:rPr lang="en-US" smtClean="0"/>
              <a:t>9/16/2021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B162B-B7EB-428F-B940-04CC85C86351}" type="slidenum">
              <a:rPr lang="en-US" smtClean="0"/>
              <a:t>‹#›</a:t>
            </a:fld>
            <a:endParaRPr lang="en-US"/>
          </a:p>
        </p:txBody>
      </p:sp>
    </p:spTree>
    <p:extLst>
      <p:ext uri="{BB962C8B-B14F-4D97-AF65-F5344CB8AC3E}">
        <p14:creationId xmlns:p14="http://schemas.microsoft.com/office/powerpoint/2010/main" val="4189718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ound, person, outdoor, orange&#10;&#10;Description automatically generated">
            <a:extLst>
              <a:ext uri="{FF2B5EF4-FFF2-40B4-BE49-F238E27FC236}">
                <a16:creationId xmlns:a16="http://schemas.microsoft.com/office/drawing/2014/main" id="{CE6827AB-939E-45E8-A55C-052F04275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1E7CD3CA-1772-459A-868E-A9064547F7E1}"/>
              </a:ext>
            </a:extLst>
          </p:cNvPr>
          <p:cNvPicPr>
            <a:picLocks noChangeAspect="1"/>
          </p:cNvPicPr>
          <p:nvPr/>
        </p:nvPicPr>
        <p:blipFill rotWithShape="1">
          <a:blip r:embed="rId3">
            <a:extLst>
              <a:ext uri="{28A0092B-C50C-407E-A947-70E740481C1C}">
                <a14:useLocalDpi xmlns:a14="http://schemas.microsoft.com/office/drawing/2010/main" val="0"/>
              </a:ext>
            </a:extLst>
          </a:blip>
          <a:srcRect l="9641" t="-705" r="16385"/>
          <a:stretch/>
        </p:blipFill>
        <p:spPr>
          <a:xfrm>
            <a:off x="12437" y="-62965"/>
            <a:ext cx="9144002" cy="6983930"/>
          </a:xfrm>
          <a:prstGeom prst="rect">
            <a:avLst/>
          </a:prstGeom>
        </p:spPr>
      </p:pic>
      <p:pic>
        <p:nvPicPr>
          <p:cNvPr id="2" name="Picture 1" descr="cid:image002.png@01D2F982.F4FD4770">
            <a:extLst>
              <a:ext uri="{FF2B5EF4-FFF2-40B4-BE49-F238E27FC236}">
                <a16:creationId xmlns:a16="http://schemas.microsoft.com/office/drawing/2014/main" id="{BF4E7CAE-1310-4CC8-A4DC-1EBA6CDE41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87" y="654649"/>
            <a:ext cx="2237021" cy="70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63977FA2-2584-483B-BEA5-C4C09F2B1DB2}"/>
              </a:ext>
            </a:extLst>
          </p:cNvPr>
          <p:cNvSpPr/>
          <p:nvPr/>
        </p:nvSpPr>
        <p:spPr>
          <a:xfrm>
            <a:off x="164197" y="2756095"/>
            <a:ext cx="3815329" cy="707886"/>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APAC WARM MIX ASPHALT ADDITIVES MARKET</a:t>
            </a:r>
            <a:endParaRPr kumimoji="0" lang="en-US"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3" name="Rectangle 2">
            <a:extLst>
              <a:ext uri="{FF2B5EF4-FFF2-40B4-BE49-F238E27FC236}">
                <a16:creationId xmlns:a16="http://schemas.microsoft.com/office/drawing/2014/main" id="{C53A406B-DEAA-49F7-99F7-15974B109246}"/>
              </a:ext>
            </a:extLst>
          </p:cNvPr>
          <p:cNvSpPr/>
          <p:nvPr/>
        </p:nvSpPr>
        <p:spPr>
          <a:xfrm>
            <a:off x="153112" y="2138502"/>
            <a:ext cx="2010807" cy="671851"/>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2015 – 2040</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30C6027-6454-46D1-8305-C9654246BEEA}"/>
              </a:ext>
            </a:extLst>
          </p:cNvPr>
          <p:cNvSpPr txBox="1"/>
          <p:nvPr/>
        </p:nvSpPr>
        <p:spPr>
          <a:xfrm>
            <a:off x="266699" y="5882242"/>
            <a:ext cx="2871410"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1" name="TextBox 10">
            <a:extLst>
              <a:ext uri="{FF2B5EF4-FFF2-40B4-BE49-F238E27FC236}">
                <a16:creationId xmlns:a16="http://schemas.microsoft.com/office/drawing/2014/main" id="{295CF68D-B97E-4DF4-AD5B-814F416F9AF1}"/>
              </a:ext>
            </a:extLst>
          </p:cNvPr>
          <p:cNvSpPr txBox="1"/>
          <p:nvPr/>
        </p:nvSpPr>
        <p:spPr>
          <a:xfrm>
            <a:off x="314418" y="6352401"/>
            <a:ext cx="2573926"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www.techsciresearch.com</a:t>
            </a:r>
          </a:p>
        </p:txBody>
      </p:sp>
      <p:sp>
        <p:nvSpPr>
          <p:cNvPr id="17" name="Rectangle 16">
            <a:extLst>
              <a:ext uri="{FF2B5EF4-FFF2-40B4-BE49-F238E27FC236}">
                <a16:creationId xmlns:a16="http://schemas.microsoft.com/office/drawing/2014/main" id="{DBDEBDEA-71D1-44BA-9680-5FD768572F6F}"/>
              </a:ext>
            </a:extLst>
          </p:cNvPr>
          <p:cNvSpPr/>
          <p:nvPr/>
        </p:nvSpPr>
        <p:spPr>
          <a:xfrm>
            <a:off x="344583" y="4415636"/>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sp>
        <p:nvSpPr>
          <p:cNvPr id="13" name="Rectangle 12">
            <a:extLst>
              <a:ext uri="{FF2B5EF4-FFF2-40B4-BE49-F238E27FC236}">
                <a16:creationId xmlns:a16="http://schemas.microsoft.com/office/drawing/2014/main" id="{E9724A84-3703-4599-9033-970699947CEC}"/>
              </a:ext>
            </a:extLst>
          </p:cNvPr>
          <p:cNvSpPr/>
          <p:nvPr/>
        </p:nvSpPr>
        <p:spPr>
          <a:xfrm>
            <a:off x="187187" y="3654820"/>
            <a:ext cx="4783495" cy="382092"/>
          </a:xfrm>
          <a:prstGeom prst="rect">
            <a:avLst/>
          </a:prstGeom>
          <a:noFill/>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FORECAST &amp; OPPORTUNITIES</a:t>
            </a:r>
          </a:p>
        </p:txBody>
      </p:sp>
      <p:pic>
        <p:nvPicPr>
          <p:cNvPr id="14" name="Picture 13" descr="Logo&#10;&#10;Description automatically generated">
            <a:extLst>
              <a:ext uri="{FF2B5EF4-FFF2-40B4-BE49-F238E27FC236}">
                <a16:creationId xmlns:a16="http://schemas.microsoft.com/office/drawing/2014/main" id="{630CD3F7-8FCD-4268-B8E7-7FA691FBB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8934" y="4089073"/>
            <a:ext cx="1545080" cy="924996"/>
          </a:xfrm>
          <a:prstGeom prst="rect">
            <a:avLst/>
          </a:prstGeom>
        </p:spPr>
      </p:pic>
    </p:spTree>
    <p:extLst>
      <p:ext uri="{BB962C8B-B14F-4D97-AF65-F5344CB8AC3E}">
        <p14:creationId xmlns:p14="http://schemas.microsoft.com/office/powerpoint/2010/main" val="327750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D32E-DDEF-4117-8ABB-6102DCF5BF81}"/>
              </a:ext>
            </a:extLst>
          </p:cNvPr>
          <p:cNvSpPr txBox="1">
            <a:spLocks/>
          </p:cNvSpPr>
          <p:nvPr/>
        </p:nvSpPr>
        <p:spPr>
          <a:xfrm>
            <a:off x="232666" y="170395"/>
            <a:ext cx="7652377" cy="296684"/>
          </a:xfrm>
          <a:prstGeom prst="rect">
            <a:avLst/>
          </a:prstGeom>
          <a:noFill/>
        </p:spPr>
        <p:txBody>
          <a:bodyPr vert="horz" wrap="square" lIns="91440" tIns="45720" rIns="91440" bIns="45720" rtlCol="0" anchor="ctr">
            <a:spAutoFit/>
          </a:bodyPr>
          <a:lstStyle>
            <a:defPPr>
              <a:defRPr lang="en-US"/>
            </a:defPPr>
            <a:lvl1pPr>
              <a:lnSpc>
                <a:spcPts val="1700"/>
              </a:lnSpc>
              <a:spcBef>
                <a:spcPct val="0"/>
              </a:spcBef>
              <a:buNone/>
              <a:defRPr sz="1200" b="1" spc="300">
                <a:latin typeface="Arial" panose="020B0604020202020204" pitchFamily="34" charset="0"/>
                <a:ea typeface="+mj-ea"/>
                <a:cs typeface="Arial" panose="020B0604020202020204" pitchFamily="34" charset="0"/>
              </a:defRPr>
            </a:lvl1pPr>
          </a:lstStyle>
          <a:p>
            <a:pPr>
              <a:defRPr/>
            </a:pPr>
            <a:r>
              <a:rPr lang="en-IN" sz="1400" dirty="0"/>
              <a:t>Market Overview: APAC Warm Mix Asphalt Additives Market</a:t>
            </a:r>
          </a:p>
        </p:txBody>
      </p:sp>
      <p:sp>
        <p:nvSpPr>
          <p:cNvPr id="9" name="TextBox 8">
            <a:extLst>
              <a:ext uri="{FF2B5EF4-FFF2-40B4-BE49-F238E27FC236}">
                <a16:creationId xmlns:a16="http://schemas.microsoft.com/office/drawing/2014/main" id="{6CFE33B4-5A7A-45F8-9BE8-922409C933A7}"/>
              </a:ext>
            </a:extLst>
          </p:cNvPr>
          <p:cNvSpPr txBox="1"/>
          <p:nvPr/>
        </p:nvSpPr>
        <p:spPr>
          <a:xfrm>
            <a:off x="6520071" y="6583887"/>
            <a:ext cx="2206068" cy="2000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TechSci Research</a:t>
            </a:r>
          </a:p>
        </p:txBody>
      </p:sp>
      <p:sp>
        <p:nvSpPr>
          <p:cNvPr id="5" name="TextBox 4">
            <a:extLst>
              <a:ext uri="{FF2B5EF4-FFF2-40B4-BE49-F238E27FC236}">
                <a16:creationId xmlns:a16="http://schemas.microsoft.com/office/drawing/2014/main" id="{300B1488-A22D-4160-9835-597E8C810C84}"/>
              </a:ext>
            </a:extLst>
          </p:cNvPr>
          <p:cNvSpPr txBox="1"/>
          <p:nvPr/>
        </p:nvSpPr>
        <p:spPr>
          <a:xfrm>
            <a:off x="232667" y="650572"/>
            <a:ext cx="4196051"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APAC Warm Mix Asphalt Additives Market Size</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 2020, 2021E, and 2040F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6" name="Chart 5">
            <a:extLst>
              <a:ext uri="{FF2B5EF4-FFF2-40B4-BE49-F238E27FC236}">
                <a16:creationId xmlns:a16="http://schemas.microsoft.com/office/drawing/2014/main" id="{807B7E6B-615C-41F9-AC3D-6C3F8D51AE94}"/>
              </a:ext>
            </a:extLst>
          </p:cNvPr>
          <p:cNvGraphicFramePr/>
          <p:nvPr>
            <p:extLst>
              <p:ext uri="{D42A27DB-BD31-4B8C-83A1-F6EECF244321}">
                <p14:modId xmlns:p14="http://schemas.microsoft.com/office/powerpoint/2010/main" val="1439950446"/>
              </p:ext>
            </p:extLst>
          </p:nvPr>
        </p:nvGraphicFramePr>
        <p:xfrm>
          <a:off x="256288" y="1191967"/>
          <a:ext cx="4292091" cy="14107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A4D5163-137D-4E8B-BEC9-C77CA5267ACF}"/>
              </a:ext>
            </a:extLst>
          </p:cNvPr>
          <p:cNvSpPr/>
          <p:nvPr/>
        </p:nvSpPr>
        <p:spPr>
          <a:xfrm>
            <a:off x="250381" y="2431344"/>
            <a:ext cx="4292091" cy="1039869"/>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APAC Warm Mix Asphalt Additives (WMA) market was valued at 53.8 thousand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tonnes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2020 and is estimated to grow at a CAGR of 8.72% till 2040 owing to increased spending on infrastructure and construction. The demand for Warm Mix Additives for Asphalt is expected to increase in the forecast years due to increasing demand for eco-friendly asphalt additives. </a:t>
            </a:r>
          </a:p>
        </p:txBody>
      </p:sp>
      <p:sp>
        <p:nvSpPr>
          <p:cNvPr id="10" name="TextBox 9">
            <a:extLst>
              <a:ext uri="{FF2B5EF4-FFF2-40B4-BE49-F238E27FC236}">
                <a16:creationId xmlns:a16="http://schemas.microsoft.com/office/drawing/2014/main" id="{6D3E01CE-BD1A-423B-AEEB-94FDDAE1B067}"/>
              </a:ext>
            </a:extLst>
          </p:cNvPr>
          <p:cNvSpPr txBox="1"/>
          <p:nvPr/>
        </p:nvSpPr>
        <p:spPr>
          <a:xfrm>
            <a:off x="4715282" y="650572"/>
            <a:ext cx="4428718"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APAC Warm Mix Asphalt Additives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Market Share, By Top 5 Company, By Volume, 2021E</a:t>
            </a:r>
          </a:p>
        </p:txBody>
      </p:sp>
      <p:sp>
        <p:nvSpPr>
          <p:cNvPr id="13" name="Rectangle 12">
            <a:extLst>
              <a:ext uri="{FF2B5EF4-FFF2-40B4-BE49-F238E27FC236}">
                <a16:creationId xmlns:a16="http://schemas.microsoft.com/office/drawing/2014/main" id="{00FB4BA8-6C1A-48EF-8421-9181C10F3957}"/>
              </a:ext>
            </a:extLst>
          </p:cNvPr>
          <p:cNvSpPr/>
          <p:nvPr/>
        </p:nvSpPr>
        <p:spPr>
          <a:xfrm>
            <a:off x="4738904" y="2486001"/>
            <a:ext cx="4315712" cy="942999"/>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MeadWestvaco Asphalt Innovations and Sasol Wax are the top players followed by PQ Corporation and Kumho Petrochemicals. The market of Warm Mix Asphalt Additive is increasing in Asia Pacific countries due to rising awareness about the advantages of such additives. </a:t>
            </a:r>
          </a:p>
          <a:p>
            <a:pPr algn="just"/>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hart 13">
            <a:extLst>
              <a:ext uri="{FF2B5EF4-FFF2-40B4-BE49-F238E27FC236}">
                <a16:creationId xmlns:a16="http://schemas.microsoft.com/office/drawing/2014/main" id="{985CA2ED-17D1-4D59-9BEA-48D6F1B2018B}"/>
              </a:ext>
            </a:extLst>
          </p:cNvPr>
          <p:cNvGraphicFramePr/>
          <p:nvPr>
            <p:extLst>
              <p:ext uri="{D42A27DB-BD31-4B8C-83A1-F6EECF244321}">
                <p14:modId xmlns:p14="http://schemas.microsoft.com/office/powerpoint/2010/main" val="358746499"/>
              </p:ext>
            </p:extLst>
          </p:nvPr>
        </p:nvGraphicFramePr>
        <p:xfrm>
          <a:off x="197157" y="3823219"/>
          <a:ext cx="4178337" cy="1955426"/>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505F5F79-5823-4F42-B07A-88672DEAEAA1}"/>
              </a:ext>
            </a:extLst>
          </p:cNvPr>
          <p:cNvSpPr txBox="1"/>
          <p:nvPr/>
        </p:nvSpPr>
        <p:spPr>
          <a:xfrm>
            <a:off x="256288" y="3339034"/>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APAC Warm Mix Asphalt Additives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Application, By Volume, 2021E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D9DE0E0B-97DC-4922-BCEE-716F764387FE}"/>
              </a:ext>
            </a:extLst>
          </p:cNvPr>
          <p:cNvSpPr/>
          <p:nvPr/>
        </p:nvSpPr>
        <p:spPr>
          <a:xfrm>
            <a:off x="202405" y="5507325"/>
            <a:ext cx="4315712" cy="1118113"/>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Road Construction and Pavement applications are expected to remain dominant in APAC Region because they help in reducing the dependency of customers on adhesion promoters. The road construction and pavement segment dominates the market with the market share of 97.51% in 2020 and it is expected to increase to 97.97% in 2040. APAC Region is expected to surpass the demand for Warm Mix Asphalt Additives in the US due to rapid industrialization in developing countries.</a:t>
            </a:r>
          </a:p>
        </p:txBody>
      </p:sp>
      <p:sp>
        <p:nvSpPr>
          <p:cNvPr id="17" name="TextBox 16">
            <a:extLst>
              <a:ext uri="{FF2B5EF4-FFF2-40B4-BE49-F238E27FC236}">
                <a16:creationId xmlns:a16="http://schemas.microsoft.com/office/drawing/2014/main" id="{6ACE500C-68B6-4A4C-BE53-1FB2912DA674}"/>
              </a:ext>
            </a:extLst>
          </p:cNvPr>
          <p:cNvSpPr txBox="1"/>
          <p:nvPr/>
        </p:nvSpPr>
        <p:spPr>
          <a:xfrm>
            <a:off x="4738904" y="3337707"/>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APAC Warm Mix Asphalt Additives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Country</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2021E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a:extLst>
              <a:ext uri="{FF2B5EF4-FFF2-40B4-BE49-F238E27FC236}">
                <a16:creationId xmlns:a16="http://schemas.microsoft.com/office/drawing/2014/main" id="{1302B980-763D-4A4E-801C-19CA7788DA56}"/>
              </a:ext>
            </a:extLst>
          </p:cNvPr>
          <p:cNvGraphicFramePr/>
          <p:nvPr>
            <p:extLst>
              <p:ext uri="{D42A27DB-BD31-4B8C-83A1-F6EECF244321}">
                <p14:modId xmlns:p14="http://schemas.microsoft.com/office/powerpoint/2010/main" val="1817294560"/>
              </p:ext>
            </p:extLst>
          </p:nvPr>
        </p:nvGraphicFramePr>
        <p:xfrm>
          <a:off x="4810539" y="3805401"/>
          <a:ext cx="3785410" cy="1955426"/>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18">
            <a:extLst>
              <a:ext uri="{FF2B5EF4-FFF2-40B4-BE49-F238E27FC236}">
                <a16:creationId xmlns:a16="http://schemas.microsoft.com/office/drawing/2014/main" id="{8C58B7A3-6F67-43B4-BCF8-47DDA02DB210}"/>
              </a:ext>
            </a:extLst>
          </p:cNvPr>
          <p:cNvSpPr/>
          <p:nvPr/>
        </p:nvSpPr>
        <p:spPr>
          <a:xfrm>
            <a:off x="4607517" y="5760827"/>
            <a:ext cx="4315712" cy="854783"/>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China is expected to remain the dominant country in terms of volume for the demand of Warm Mix Asphalt Additives due to rising road construction activities. Moreover, with the rising population and per capita income, the demand for Warm Mix Asphalt Additives is expected to boost. The demand for WMA Additives in Asian Countries like Malaysia, Indonesia, Singapore, Japan, South Korea, Vietnam, Thailand and Australia is anticipated to rise, owing to growing need for roads and better infrastructure. </a:t>
            </a:r>
          </a:p>
          <a:p>
            <a:pPr algn="just"/>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1" name="Chart 20">
            <a:extLst>
              <a:ext uri="{FF2B5EF4-FFF2-40B4-BE49-F238E27FC236}">
                <a16:creationId xmlns:a16="http://schemas.microsoft.com/office/drawing/2014/main" id="{2BD26A40-29C1-45C2-AE5C-07CD2FBD4707}"/>
              </a:ext>
            </a:extLst>
          </p:cNvPr>
          <p:cNvGraphicFramePr/>
          <p:nvPr>
            <p:extLst>
              <p:ext uri="{D42A27DB-BD31-4B8C-83A1-F6EECF244321}">
                <p14:modId xmlns:p14="http://schemas.microsoft.com/office/powerpoint/2010/main" val="93689576"/>
              </p:ext>
            </p:extLst>
          </p:nvPr>
        </p:nvGraphicFramePr>
        <p:xfrm>
          <a:off x="4810539" y="1167125"/>
          <a:ext cx="4196050" cy="156282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6130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DA4E9-2BB3-4BFC-8E3B-F97D4AE55697}"/>
              </a:ext>
            </a:extLst>
          </p:cNvPr>
          <p:cNvGrpSpPr/>
          <p:nvPr/>
        </p:nvGrpSpPr>
        <p:grpSpPr>
          <a:xfrm>
            <a:off x="0" y="687221"/>
            <a:ext cx="2081661" cy="2559562"/>
            <a:chOff x="-400932" y="616346"/>
            <a:chExt cx="4458411" cy="5975204"/>
          </a:xfrm>
        </p:grpSpPr>
        <p:grpSp>
          <p:nvGrpSpPr>
            <p:cNvPr id="4" name="Group 3">
              <a:extLst>
                <a:ext uri="{FF2B5EF4-FFF2-40B4-BE49-F238E27FC236}">
                  <a16:creationId xmlns:a16="http://schemas.microsoft.com/office/drawing/2014/main" id="{8AA57724-5D1A-4B2A-B051-15FD838910A3}"/>
                </a:ext>
              </a:extLst>
            </p:cNvPr>
            <p:cNvGrpSpPr/>
            <p:nvPr/>
          </p:nvGrpSpPr>
          <p:grpSpPr>
            <a:xfrm>
              <a:off x="-400932" y="616346"/>
              <a:ext cx="4458411" cy="5975204"/>
              <a:chOff x="-485340" y="700754"/>
              <a:chExt cx="4458411" cy="5975204"/>
            </a:xfrm>
          </p:grpSpPr>
          <p:pic>
            <p:nvPicPr>
              <p:cNvPr id="6" name="Picture 5" descr="A picture containing vector graphics&#10;&#10;Description generated with high confidence">
                <a:extLst>
                  <a:ext uri="{FF2B5EF4-FFF2-40B4-BE49-F238E27FC236}">
                    <a16:creationId xmlns:a16="http://schemas.microsoft.com/office/drawing/2014/main" id="{6C89ED58-710E-48BD-B34B-7CF343E15744}"/>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5D191A20-1859-4D94-B0AB-1C1F8BCBCD0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8" name="Picture 7" descr="A picture containing vector graphics&#10;&#10;Description generated with high confidence">
                <a:extLst>
                  <a:ext uri="{FF2B5EF4-FFF2-40B4-BE49-F238E27FC236}">
                    <a16:creationId xmlns:a16="http://schemas.microsoft.com/office/drawing/2014/main" id="{8AF684B3-6BFE-416E-871D-9B2326A21A1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9" name="Freeform 5">
                <a:extLst>
                  <a:ext uri="{FF2B5EF4-FFF2-40B4-BE49-F238E27FC236}">
                    <a16:creationId xmlns:a16="http://schemas.microsoft.com/office/drawing/2014/main" id="{A56F2C11-4C81-4860-98C1-D35E89D5408B}"/>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0" name="Freeform 6">
                <a:extLst>
                  <a:ext uri="{FF2B5EF4-FFF2-40B4-BE49-F238E27FC236}">
                    <a16:creationId xmlns:a16="http://schemas.microsoft.com/office/drawing/2014/main" id="{FEF1E4CE-012A-42DF-92C3-9717FF1C1CE8}"/>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1" name="Freeform 7">
                <a:extLst>
                  <a:ext uri="{FF2B5EF4-FFF2-40B4-BE49-F238E27FC236}">
                    <a16:creationId xmlns:a16="http://schemas.microsoft.com/office/drawing/2014/main" id="{4C26CA3F-7D41-4F6F-AEE8-CCAC9D4DE3B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2" name="Freeform 8">
                <a:extLst>
                  <a:ext uri="{FF2B5EF4-FFF2-40B4-BE49-F238E27FC236}">
                    <a16:creationId xmlns:a16="http://schemas.microsoft.com/office/drawing/2014/main" id="{2C7EF3DF-CF26-4B66-9BD4-19A0D8596762}"/>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3" name="Freeform 9">
                <a:extLst>
                  <a:ext uri="{FF2B5EF4-FFF2-40B4-BE49-F238E27FC236}">
                    <a16:creationId xmlns:a16="http://schemas.microsoft.com/office/drawing/2014/main" id="{00C219F8-AFBD-4FBF-A751-1E6A46EAD042}"/>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4" name="Freeform 10">
                <a:extLst>
                  <a:ext uri="{FF2B5EF4-FFF2-40B4-BE49-F238E27FC236}">
                    <a16:creationId xmlns:a16="http://schemas.microsoft.com/office/drawing/2014/main" id="{ADB5F06E-E7AA-49F6-BC8A-7F7D30024EE1}"/>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5" name="Freeform 11">
                <a:extLst>
                  <a:ext uri="{FF2B5EF4-FFF2-40B4-BE49-F238E27FC236}">
                    <a16:creationId xmlns:a16="http://schemas.microsoft.com/office/drawing/2014/main" id="{6ECD90D7-AAC6-46FB-B940-0589B2A0CF4B}"/>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6" name="Freeform 23">
                <a:extLst>
                  <a:ext uri="{FF2B5EF4-FFF2-40B4-BE49-F238E27FC236}">
                    <a16:creationId xmlns:a16="http://schemas.microsoft.com/office/drawing/2014/main" id="{35DB0A31-DD88-4CEE-9104-DC7FDA37B155}"/>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17" name="Picture 16" descr="A picture containing vector graphics&#10;&#10;Description generated with high confidence">
                <a:extLst>
                  <a:ext uri="{FF2B5EF4-FFF2-40B4-BE49-F238E27FC236}">
                    <a16:creationId xmlns:a16="http://schemas.microsoft.com/office/drawing/2014/main" id="{74F27E35-D0EB-4A56-8DD1-18BB6FC61F3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5FD84E47-D135-4C2C-98A6-2959FFEF57F3}"/>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19" name="Picture 18" descr="A picture containing vector graphics&#10;&#10;Description generated with high confidence">
                <a:extLst>
                  <a:ext uri="{FF2B5EF4-FFF2-40B4-BE49-F238E27FC236}">
                    <a16:creationId xmlns:a16="http://schemas.microsoft.com/office/drawing/2014/main" id="{3BA4F776-0EC4-416D-8A40-AA73D353D89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20" name="Picture 19" descr="A picture containing vector graphics&#10;&#10;Description generated with high confidence">
                <a:extLst>
                  <a:ext uri="{FF2B5EF4-FFF2-40B4-BE49-F238E27FC236}">
                    <a16:creationId xmlns:a16="http://schemas.microsoft.com/office/drawing/2014/main" id="{C5A88BCC-4A05-4DB5-BB86-A4A96B4FFA1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21" name="Picture 20" descr="A picture containing vector graphics&#10;&#10;Description generated with high confidence">
                <a:extLst>
                  <a:ext uri="{FF2B5EF4-FFF2-40B4-BE49-F238E27FC236}">
                    <a16:creationId xmlns:a16="http://schemas.microsoft.com/office/drawing/2014/main" id="{63289B51-55C4-4798-8F54-E2B828C32F1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22" name="Picture 21" descr="A picture containing vector graphics&#10;&#10;Description generated with high confidence">
                <a:extLst>
                  <a:ext uri="{FF2B5EF4-FFF2-40B4-BE49-F238E27FC236}">
                    <a16:creationId xmlns:a16="http://schemas.microsoft.com/office/drawing/2014/main" id="{92D29AB4-124D-450B-A9AC-E0B7ACDDA5E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23" name="Picture 22" descr="A picture containing vector graphics&#10;&#10;Description generated with high confidence">
                <a:extLst>
                  <a:ext uri="{FF2B5EF4-FFF2-40B4-BE49-F238E27FC236}">
                    <a16:creationId xmlns:a16="http://schemas.microsoft.com/office/drawing/2014/main" id="{1B87D2AB-3B7F-40EC-9545-342D95471F2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24" name="Picture 23" descr="A picture containing vector graphics&#10;&#10;Description generated with high confidence">
                <a:extLst>
                  <a:ext uri="{FF2B5EF4-FFF2-40B4-BE49-F238E27FC236}">
                    <a16:creationId xmlns:a16="http://schemas.microsoft.com/office/drawing/2014/main" id="{374296F7-6C8A-4BC7-9772-799E5B349E7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5" name="Picture 4" descr="A picture containing vector graphics&#10;&#10;Description generated with high confidence">
              <a:extLst>
                <a:ext uri="{FF2B5EF4-FFF2-40B4-BE49-F238E27FC236}">
                  <a16:creationId xmlns:a16="http://schemas.microsoft.com/office/drawing/2014/main" id="{53FE2803-EB1B-4E08-AC2A-750EFE3926D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grpSp>
        <p:nvGrpSpPr>
          <p:cNvPr id="27" name="Group 26">
            <a:extLst>
              <a:ext uri="{FF2B5EF4-FFF2-40B4-BE49-F238E27FC236}">
                <a16:creationId xmlns:a16="http://schemas.microsoft.com/office/drawing/2014/main" id="{6F382FF8-93AD-444E-8F5C-D1E39DEF2D8F}"/>
              </a:ext>
            </a:extLst>
          </p:cNvPr>
          <p:cNvGrpSpPr/>
          <p:nvPr/>
        </p:nvGrpSpPr>
        <p:grpSpPr>
          <a:xfrm>
            <a:off x="87135" y="3875161"/>
            <a:ext cx="2081661" cy="2559562"/>
            <a:chOff x="-400932" y="616346"/>
            <a:chExt cx="4458411" cy="5975204"/>
          </a:xfrm>
        </p:grpSpPr>
        <p:grpSp>
          <p:nvGrpSpPr>
            <p:cNvPr id="28" name="Group 27">
              <a:extLst>
                <a:ext uri="{FF2B5EF4-FFF2-40B4-BE49-F238E27FC236}">
                  <a16:creationId xmlns:a16="http://schemas.microsoft.com/office/drawing/2014/main" id="{77C7D7FB-90CD-44CA-BE64-79D502AB1A3F}"/>
                </a:ext>
              </a:extLst>
            </p:cNvPr>
            <p:cNvGrpSpPr/>
            <p:nvPr/>
          </p:nvGrpSpPr>
          <p:grpSpPr>
            <a:xfrm>
              <a:off x="-400932" y="616346"/>
              <a:ext cx="4458411" cy="5975204"/>
              <a:chOff x="-485340" y="700754"/>
              <a:chExt cx="4458411" cy="5975204"/>
            </a:xfrm>
          </p:grpSpPr>
          <p:pic>
            <p:nvPicPr>
              <p:cNvPr id="30" name="Picture 29" descr="A picture containing vector graphics&#10;&#10;Description generated with high confidence">
                <a:extLst>
                  <a:ext uri="{FF2B5EF4-FFF2-40B4-BE49-F238E27FC236}">
                    <a16:creationId xmlns:a16="http://schemas.microsoft.com/office/drawing/2014/main" id="{053E9A80-B438-4E08-8417-DECA04116268}"/>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BCCC6CD3-097E-4F93-9B1A-2C97F2433A8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A290DB1-A203-4D67-A354-823B8DA08E5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33" name="Freeform 5">
                <a:extLst>
                  <a:ext uri="{FF2B5EF4-FFF2-40B4-BE49-F238E27FC236}">
                    <a16:creationId xmlns:a16="http://schemas.microsoft.com/office/drawing/2014/main" id="{BC33BD2B-0E4A-44FB-9DD6-0722F4A443A9}"/>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4" name="Freeform 6">
                <a:extLst>
                  <a:ext uri="{FF2B5EF4-FFF2-40B4-BE49-F238E27FC236}">
                    <a16:creationId xmlns:a16="http://schemas.microsoft.com/office/drawing/2014/main" id="{561AE9CA-718D-40C4-977D-1F7883F409C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5" name="Freeform 7">
                <a:extLst>
                  <a:ext uri="{FF2B5EF4-FFF2-40B4-BE49-F238E27FC236}">
                    <a16:creationId xmlns:a16="http://schemas.microsoft.com/office/drawing/2014/main" id="{B7508675-5F79-455F-83B3-6F7A9158443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6" name="Freeform 8">
                <a:extLst>
                  <a:ext uri="{FF2B5EF4-FFF2-40B4-BE49-F238E27FC236}">
                    <a16:creationId xmlns:a16="http://schemas.microsoft.com/office/drawing/2014/main" id="{9704124A-AA47-432A-822F-497FC505BE68}"/>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7" name="Freeform 9">
                <a:extLst>
                  <a:ext uri="{FF2B5EF4-FFF2-40B4-BE49-F238E27FC236}">
                    <a16:creationId xmlns:a16="http://schemas.microsoft.com/office/drawing/2014/main" id="{EB6FC734-3DBC-4F3B-B67D-EDF83C779BF0}"/>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8" name="Freeform 10">
                <a:extLst>
                  <a:ext uri="{FF2B5EF4-FFF2-40B4-BE49-F238E27FC236}">
                    <a16:creationId xmlns:a16="http://schemas.microsoft.com/office/drawing/2014/main" id="{D0E615CA-23F1-45B4-A0B9-18AE88EEB072}"/>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9" name="Freeform 11">
                <a:extLst>
                  <a:ext uri="{FF2B5EF4-FFF2-40B4-BE49-F238E27FC236}">
                    <a16:creationId xmlns:a16="http://schemas.microsoft.com/office/drawing/2014/main" id="{1AF66638-AADE-4EB9-AADB-E48A108FBB48}"/>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40" name="Freeform 23">
                <a:extLst>
                  <a:ext uri="{FF2B5EF4-FFF2-40B4-BE49-F238E27FC236}">
                    <a16:creationId xmlns:a16="http://schemas.microsoft.com/office/drawing/2014/main" id="{F3F050F5-0FA0-4605-BDBF-A70CB4AB0627}"/>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41" name="Picture 40" descr="A picture containing vector graphics&#10;&#10;Description generated with high confidence">
                <a:extLst>
                  <a:ext uri="{FF2B5EF4-FFF2-40B4-BE49-F238E27FC236}">
                    <a16:creationId xmlns:a16="http://schemas.microsoft.com/office/drawing/2014/main" id="{604BA49D-338D-495D-9531-02EFF06DEB8B}"/>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42" name="Picture 41" descr="A picture containing vector graphics&#10;&#10;Description generated with high confidence">
                <a:extLst>
                  <a:ext uri="{FF2B5EF4-FFF2-40B4-BE49-F238E27FC236}">
                    <a16:creationId xmlns:a16="http://schemas.microsoft.com/office/drawing/2014/main" id="{F5BCE9D8-0C2F-46B9-8567-5C3E2FDA482E}"/>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43" name="Picture 42" descr="A picture containing vector graphics&#10;&#10;Description generated with high confidence">
                <a:extLst>
                  <a:ext uri="{FF2B5EF4-FFF2-40B4-BE49-F238E27FC236}">
                    <a16:creationId xmlns:a16="http://schemas.microsoft.com/office/drawing/2014/main" id="{7050AA9C-1D49-447E-8EF8-FD63E4360B9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44" name="Picture 43" descr="A picture containing vector graphics&#10;&#10;Description generated with high confidence">
                <a:extLst>
                  <a:ext uri="{FF2B5EF4-FFF2-40B4-BE49-F238E27FC236}">
                    <a16:creationId xmlns:a16="http://schemas.microsoft.com/office/drawing/2014/main" id="{F055D4DC-6447-45EB-BAFE-B70FB86F27A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45" name="Picture 44" descr="A picture containing vector graphics&#10;&#10;Description generated with high confidence">
                <a:extLst>
                  <a:ext uri="{FF2B5EF4-FFF2-40B4-BE49-F238E27FC236}">
                    <a16:creationId xmlns:a16="http://schemas.microsoft.com/office/drawing/2014/main" id="{9C91EAC7-59FC-46B5-8477-4E361E8B7D57}"/>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46" name="Picture 45" descr="A picture containing vector graphics&#10;&#10;Description generated with high confidence">
                <a:extLst>
                  <a:ext uri="{FF2B5EF4-FFF2-40B4-BE49-F238E27FC236}">
                    <a16:creationId xmlns:a16="http://schemas.microsoft.com/office/drawing/2014/main" id="{045B0876-0FE5-4F96-B8E5-83E0C884FFB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47" name="Picture 46" descr="A picture containing vector graphics&#10;&#10;Description generated with high confidence">
                <a:extLst>
                  <a:ext uri="{FF2B5EF4-FFF2-40B4-BE49-F238E27FC236}">
                    <a16:creationId xmlns:a16="http://schemas.microsoft.com/office/drawing/2014/main" id="{C63398AE-3D92-40B9-BC3E-8A39AC264CFC}"/>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48" name="Picture 47" descr="A picture containing vector graphics&#10;&#10;Description generated with high confidence">
                <a:extLst>
                  <a:ext uri="{FF2B5EF4-FFF2-40B4-BE49-F238E27FC236}">
                    <a16:creationId xmlns:a16="http://schemas.microsoft.com/office/drawing/2014/main" id="{47EFAB0C-1CDD-4AEE-8E68-39E2E6EBC62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29" name="Picture 28" descr="A picture containing vector graphics&#10;&#10;Description generated with high confidence">
              <a:extLst>
                <a:ext uri="{FF2B5EF4-FFF2-40B4-BE49-F238E27FC236}">
                  <a16:creationId xmlns:a16="http://schemas.microsoft.com/office/drawing/2014/main" id="{9520CD76-AB54-475B-A832-680B3D9C959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50" name="Text Placeholder 3">
            <a:extLst>
              <a:ext uri="{FF2B5EF4-FFF2-40B4-BE49-F238E27FC236}">
                <a16:creationId xmlns:a16="http://schemas.microsoft.com/office/drawing/2014/main" id="{FFA142FB-28FF-43BE-8C59-58458CC597BD}"/>
              </a:ext>
            </a:extLst>
          </p:cNvPr>
          <p:cNvSpPr txBox="1">
            <a:spLocks/>
          </p:cNvSpPr>
          <p:nvPr/>
        </p:nvSpPr>
        <p:spPr>
          <a:xfrm>
            <a:off x="187825" y="142926"/>
            <a:ext cx="7736404" cy="363107"/>
          </a:xfrm>
          <a:prstGeom prst="rect">
            <a:avLst/>
          </a:prstGeom>
          <a:noFill/>
          <a:ln>
            <a:noFill/>
          </a:ln>
        </p:spPr>
        <p:txBody>
          <a:bodyPr vert="horz" lIns="91440" tIns="45720" rIns="91440" bIns="45720" rtlCol="0" anchor="ctr">
            <a:normAutofit/>
          </a:bodyPr>
          <a:lstStyle>
            <a:defPPr>
              <a:defRPr lang="en-US"/>
            </a:defPPr>
            <a:lvl1pPr indent="0" defTabSz="914400">
              <a:lnSpc>
                <a:spcPct val="100000"/>
              </a:lnSpc>
              <a:spcBef>
                <a:spcPts val="1000"/>
              </a:spcBef>
              <a:buFont typeface="Arial" panose="020B0604020202020204" pitchFamily="34" charset="0"/>
              <a:buNone/>
              <a:defRPr sz="1400" b="1" spc="0">
                <a:solidFill>
                  <a:schemeClr val="tx1">
                    <a:lumMod val="95000"/>
                    <a:lumOff val="5000"/>
                  </a:schemeClr>
                </a:solidFill>
                <a:latin typeface="Montserrat" panose="02000505000000020004"/>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defTabSz="457200">
              <a:lnSpc>
                <a:spcPts val="1700"/>
              </a:lnSpc>
              <a:spcBef>
                <a:spcPct val="0"/>
              </a:spcBef>
              <a:defRPr/>
            </a:pPr>
            <a:r>
              <a:rPr lang="en-IN" dirty="0">
                <a:solidFill>
                  <a:schemeClr val="tx1"/>
                </a:solidFill>
                <a:latin typeface="Arial" panose="020B0604020202020204" pitchFamily="34" charset="0"/>
              </a:rPr>
              <a:t>Recommendations for HPCL</a:t>
            </a:r>
          </a:p>
        </p:txBody>
      </p:sp>
      <p:sp>
        <p:nvSpPr>
          <p:cNvPr id="25" name="TextBox 24">
            <a:extLst>
              <a:ext uri="{FF2B5EF4-FFF2-40B4-BE49-F238E27FC236}">
                <a16:creationId xmlns:a16="http://schemas.microsoft.com/office/drawing/2014/main" id="{5F179040-6215-4BE1-AAC6-95C3981098C2}"/>
              </a:ext>
            </a:extLst>
          </p:cNvPr>
          <p:cNvSpPr txBox="1"/>
          <p:nvPr/>
        </p:nvSpPr>
        <p:spPr>
          <a:xfrm>
            <a:off x="2464904" y="1019909"/>
            <a:ext cx="6220500" cy="3708708"/>
          </a:xfrm>
          <a:prstGeom prst="rect">
            <a:avLst/>
          </a:prstGeom>
          <a:noFill/>
        </p:spPr>
        <p:txBody>
          <a:bodyPr wrap="square" rtlCol="0">
            <a:spAutoFit/>
          </a:bodyPr>
          <a:lstStyle/>
          <a:p>
            <a:pPr marL="171450" indent="-171450" algn="just">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demand for Warm Mix Additives is expected to grow exponentially at a CAGR of 14.8% till 2040. Increasing concern for green house gases emission and future projection of sustainable infrastructure will pave the way for the growth of Warm Mix Additives market. It is expected that by 2040 India will have a potential of domestic production of  37 thousand </a:t>
            </a:r>
            <a:r>
              <a:rPr lang="en-US" sz="1000" dirty="0" err="1">
                <a:latin typeface="Verdana" panose="020B0604030504040204" pitchFamily="34" charset="0"/>
                <a:ea typeface="Verdana" panose="020B0604030504040204" pitchFamily="34" charset="0"/>
                <a:cs typeface="Verdana" panose="020B0604030504040204" pitchFamily="34" charset="0"/>
              </a:rPr>
              <a:t>tonnes</a:t>
            </a:r>
            <a:r>
              <a:rPr lang="en-US" sz="1000" dirty="0">
                <a:latin typeface="Verdana" panose="020B0604030504040204" pitchFamily="34" charset="0"/>
                <a:ea typeface="Verdana" panose="020B0604030504040204" pitchFamily="34" charset="0"/>
                <a:cs typeface="Verdana" panose="020B0604030504040204" pitchFamily="34" charset="0"/>
              </a:rPr>
              <a:t> by 2040.</a:t>
            </a:r>
          </a:p>
          <a:p>
            <a:pPr marL="171450" indent="-171450" algn="just">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Presently in India, there are no manufacturers of such additives that can decrease the production and workability temperature. HPCL will have the advantage of being the first domestic manufacturer of additives for the production of warm mix asphalt mixture. HPCL should also look forward to urging the contractors of government smart cities projects to use Warm Mix Asphalt Additives so as to improve workability and paving length and also reduce energy consumption.</a:t>
            </a:r>
          </a:p>
          <a:p>
            <a:pPr marL="171450" indent="-171450" algn="just">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Also, the Warm Mix Asphalt produced with additive technologies has grown significantly since 2011 in construction, giving a huge potential to additive market. It is recommended that HPCL should invest in setting up a production for Warm Mix Asphalt Additives till the forecast period.</a:t>
            </a:r>
          </a:p>
          <a:p>
            <a:pPr algn="just">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Box 51">
            <a:extLst>
              <a:ext uri="{FF2B5EF4-FFF2-40B4-BE49-F238E27FC236}">
                <a16:creationId xmlns:a16="http://schemas.microsoft.com/office/drawing/2014/main" id="{D7E8B9C1-07AB-43D9-B80E-E397CBB756A6}"/>
              </a:ext>
            </a:extLst>
          </p:cNvPr>
          <p:cNvSpPr txBox="1"/>
          <p:nvPr/>
        </p:nvSpPr>
        <p:spPr>
          <a:xfrm>
            <a:off x="2514527" y="4576347"/>
            <a:ext cx="6220500" cy="2138727"/>
          </a:xfrm>
          <a:prstGeom prst="rect">
            <a:avLst/>
          </a:prstGeom>
          <a:noFill/>
        </p:spPr>
        <p:txBody>
          <a:bodyPr wrap="square" rtlCol="0">
            <a:spAutoFit/>
          </a:bodyPr>
          <a:lstStyle/>
          <a:p>
            <a:pPr marL="171450" indent="-171450" algn="just">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Some of the major customers of Warm Mix Asphalt Additives are Nepal, Bangladesh, Australia, China, Malaysia, South Korea, Japan, Saudi Arabia, South Africa. European and American Market is flooded with numerous players that provide with either Organic, Chemical or Foaming based additives and they have an established market. APAC countries and MEA countries are still new to this product category and have enormous potential in the market for Warm Mix Asphalt Additives. HPCL can be one of the competitors to provide a new variety of additives for production of Warm Mix Asphalt Mixtures. </a:t>
            </a:r>
          </a:p>
          <a:p>
            <a:pPr algn="just">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8005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715</Words>
  <Application>Microsoft Office PowerPoint</Application>
  <PresentationFormat>On-screen Show (4:3)</PresentationFormat>
  <Paragraphs>32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Montserrat</vt:lpstr>
      <vt:lpstr>Verdana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2</cp:revision>
  <dcterms:created xsi:type="dcterms:W3CDTF">2021-09-16T13:28:54Z</dcterms:created>
  <dcterms:modified xsi:type="dcterms:W3CDTF">2021-09-16T14:04:44Z</dcterms:modified>
</cp:coreProperties>
</file>