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 id="2147483772" r:id="rId2"/>
  </p:sldMasterIdLst>
  <p:notesMasterIdLst>
    <p:notesMasterId r:id="rId32"/>
  </p:notesMasterIdLst>
  <p:handoutMasterIdLst>
    <p:handoutMasterId r:id="rId33"/>
  </p:handoutMasterIdLst>
  <p:sldIdLst>
    <p:sldId id="4793" r:id="rId3"/>
    <p:sldId id="4875" r:id="rId4"/>
    <p:sldId id="4878" r:id="rId5"/>
    <p:sldId id="4879" r:id="rId6"/>
    <p:sldId id="4876" r:id="rId7"/>
    <p:sldId id="4877" r:id="rId8"/>
    <p:sldId id="2250" r:id="rId9"/>
    <p:sldId id="4863" r:id="rId10"/>
    <p:sldId id="4864" r:id="rId11"/>
    <p:sldId id="4873" r:id="rId12"/>
    <p:sldId id="4871" r:id="rId13"/>
    <p:sldId id="4872" r:id="rId14"/>
    <p:sldId id="4859" r:id="rId15"/>
    <p:sldId id="4860" r:id="rId16"/>
    <p:sldId id="4861" r:id="rId17"/>
    <p:sldId id="4862" r:id="rId18"/>
    <p:sldId id="3091" r:id="rId19"/>
    <p:sldId id="4848" r:id="rId20"/>
    <p:sldId id="4849" r:id="rId21"/>
    <p:sldId id="4850" r:id="rId22"/>
    <p:sldId id="4851" r:id="rId23"/>
    <p:sldId id="4852" r:id="rId24"/>
    <p:sldId id="4853" r:id="rId25"/>
    <p:sldId id="4854" r:id="rId26"/>
    <p:sldId id="4855" r:id="rId27"/>
    <p:sldId id="4856" r:id="rId28"/>
    <p:sldId id="4857" r:id="rId29"/>
    <p:sldId id="4858" r:id="rId30"/>
    <p:sldId id="4874" r:id="rId31"/>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16" userDrawn="1">
          <p15:clr>
            <a:srgbClr val="A4A3A4"/>
          </p15:clr>
        </p15:guide>
        <p15:guide id="2" pos="144" userDrawn="1">
          <p15:clr>
            <a:srgbClr val="A4A3A4"/>
          </p15:clr>
        </p15:guide>
        <p15:guide id="3" orient="horz" pos="624" userDrawn="1">
          <p15:clr>
            <a:srgbClr val="A4A3A4"/>
          </p15:clr>
        </p15:guide>
        <p15:guide id="4" pos="566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ish Razdan" initials="AR" lastIdx="35" clrIdx="0">
    <p:extLst>
      <p:ext uri="{19B8F6BF-5375-455C-9EA6-DF929625EA0E}">
        <p15:presenceInfo xmlns:p15="http://schemas.microsoft.com/office/powerpoint/2012/main" userId="S-1-5-21-1964979238-429942662-834490965-1138" providerId="AD"/>
      </p:ext>
    </p:extLst>
  </p:cmAuthor>
  <p:cmAuthor id="2" name="Akriti Rastogi" initials="AR" lastIdx="28" clrIdx="1">
    <p:extLst>
      <p:ext uri="{19B8F6BF-5375-455C-9EA6-DF929625EA0E}">
        <p15:presenceInfo xmlns:p15="http://schemas.microsoft.com/office/powerpoint/2012/main" userId="S-1-5-21-1964979238-429942662-834490965-1458" providerId="AD"/>
      </p:ext>
    </p:extLst>
  </p:cmAuthor>
  <p:cmAuthor id="3" name="Arpit" initials="A" lastIdx="4" clrIdx="2">
    <p:extLst>
      <p:ext uri="{19B8F6BF-5375-455C-9EA6-DF929625EA0E}">
        <p15:presenceInfo xmlns:p15="http://schemas.microsoft.com/office/powerpoint/2012/main" userId="S-1-5-21-1964979238-429942662-834490965-15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21" autoAdjust="0"/>
    <p:restoredTop sz="94249" autoAdjust="0"/>
  </p:normalViewPr>
  <p:slideViewPr>
    <p:cSldViewPr snapToGrid="0" showGuides="1">
      <p:cViewPr varScale="1">
        <p:scale>
          <a:sx n="72" d="100"/>
          <a:sy n="72" d="100"/>
        </p:scale>
        <p:origin x="366" y="54"/>
      </p:cViewPr>
      <p:guideLst>
        <p:guide orient="horz" pos="3816"/>
        <p:guide pos="144"/>
        <p:guide orient="horz" pos="624"/>
        <p:guide pos="5664"/>
      </p:guideLst>
    </p:cSldViewPr>
  </p:slideViewPr>
  <p:notesTextViewPr>
    <p:cViewPr>
      <p:scale>
        <a:sx n="1" d="1"/>
        <a:sy n="1" d="1"/>
      </p:scale>
      <p:origin x="0" y="0"/>
    </p:cViewPr>
  </p:notesTextViewPr>
  <p:notesViewPr>
    <p:cSldViewPr snapToGrid="0" showGuides="1">
      <p:cViewPr varScale="1">
        <p:scale>
          <a:sx n="54" d="100"/>
          <a:sy n="54" d="100"/>
        </p:scale>
        <p:origin x="287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034963896978887"/>
          <c:y val="2.6100873711333586E-2"/>
          <c:w val="0.77382524678226794"/>
          <c:h val="0.4864467815673682"/>
        </c:manualLayout>
      </c:layout>
      <c:barChart>
        <c:barDir val="col"/>
        <c:grouping val="stacked"/>
        <c:varyColors val="0"/>
        <c:ser>
          <c:idx val="0"/>
          <c:order val="0"/>
          <c:tx>
            <c:strRef>
              <c:f>Sheet1!$E$1</c:f>
              <c:strCache>
                <c:ptCount val="1"/>
                <c:pt idx="0">
                  <c:v>Others</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0.24720000000000009</c:v>
                </c:pt>
                <c:pt idx="1">
                  <c:v>0.25364026892148295</c:v>
                </c:pt>
                <c:pt idx="2">
                  <c:v>0.25991051926264774</c:v>
                </c:pt>
                <c:pt idx="3">
                  <c:v>0.26601469693054758</c:v>
                </c:pt>
                <c:pt idx="4">
                  <c:v>0.27195664643765749</c:v>
                </c:pt>
                <c:pt idx="5">
                  <c:v>0.27774011345442118</c:v>
                </c:pt>
                <c:pt idx="6">
                  <c:v>0.28336874729707451</c:v>
                </c:pt>
                <c:pt idx="7">
                  <c:v>0.28884610335237948</c:v>
                </c:pt>
                <c:pt idx="8">
                  <c:v>0.29417564544086883</c:v>
                </c:pt>
                <c:pt idx="9">
                  <c:v>0.29936074812015567</c:v>
                </c:pt>
                <c:pt idx="10">
                  <c:v>0.30440469892982602</c:v>
                </c:pt>
                <c:pt idx="11">
                  <c:v>0.30931070057939081</c:v>
                </c:pt>
                <c:pt idx="12">
                  <c:v>0.31408187308074187</c:v>
                </c:pt>
                <c:pt idx="13">
                  <c:v>0.31872125582651223</c:v>
                </c:pt>
                <c:pt idx="14">
                  <c:v>0.32323180961571307</c:v>
                </c:pt>
                <c:pt idx="15">
                  <c:v>0.32761641862797974</c:v>
                </c:pt>
              </c:numCache>
            </c:numRef>
          </c:val>
          <c:extLst>
            <c:ext xmlns:c16="http://schemas.microsoft.com/office/drawing/2014/chart" uri="{C3380CC4-5D6E-409C-BE32-E72D297353CC}">
              <c16:uniqueId val="{00000000-1BE7-4E6C-B912-8F521752EA1A}"/>
            </c:ext>
          </c:extLst>
        </c:ser>
        <c:ser>
          <c:idx val="6"/>
          <c:order val="1"/>
          <c:tx>
            <c:strRef>
              <c:f>Sheet1!$D$1</c:f>
              <c:strCache>
                <c:ptCount val="1"/>
                <c:pt idx="0">
                  <c:v>Rajasthan</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0.14910000000000004</c:v>
                </c:pt>
                <c:pt idx="1">
                  <c:v>0.15018215834119353</c:v>
                </c:pt>
                <c:pt idx="2">
                  <c:v>0.15127217091897596</c:v>
                </c:pt>
                <c:pt idx="3">
                  <c:v>0.15237009473889826</c:v>
                </c:pt>
                <c:pt idx="4">
                  <c:v>0.15347598722025399</c:v>
                </c:pt>
                <c:pt idx="5">
                  <c:v>0.15458990619908231</c:v>
                </c:pt>
                <c:pt idx="6">
                  <c:v>0.15571190993119266</c:v>
                </c:pt>
                <c:pt idx="7">
                  <c:v>0.15684205709521148</c:v>
                </c:pt>
                <c:pt idx="8">
                  <c:v>0.15798040679565098</c:v>
                </c:pt>
                <c:pt idx="9">
                  <c:v>0.15912701856600009</c:v>
                </c:pt>
                <c:pt idx="10">
                  <c:v>0.16028195237183809</c:v>
                </c:pt>
                <c:pt idx="11">
                  <c:v>0.1614452686139706</c:v>
                </c:pt>
                <c:pt idx="12">
                  <c:v>0.16261702813158851</c:v>
                </c:pt>
                <c:pt idx="13">
                  <c:v>0.16379729220544964</c:v>
                </c:pt>
                <c:pt idx="14">
                  <c:v>0.16498612256108366</c:v>
                </c:pt>
                <c:pt idx="15">
                  <c:v>0.16618358137202024</c:v>
                </c:pt>
              </c:numCache>
            </c:numRef>
          </c:val>
          <c:extLst>
            <c:ext xmlns:c16="http://schemas.microsoft.com/office/drawing/2014/chart" uri="{C3380CC4-5D6E-409C-BE32-E72D297353CC}">
              <c16:uniqueId val="{00000001-1BE7-4E6C-B912-8F521752EA1A}"/>
            </c:ext>
          </c:extLst>
        </c:ser>
        <c:ser>
          <c:idx val="5"/>
          <c:order val="2"/>
          <c:tx>
            <c:strRef>
              <c:f>Sheet1!$C$1</c:f>
              <c:strCache>
                <c:ptCount val="1"/>
                <c:pt idx="0">
                  <c:v>Punjab &amp; Haryana</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0.24549999999999997</c:v>
                </c:pt>
                <c:pt idx="1">
                  <c:v>0.23928372453480831</c:v>
                </c:pt>
                <c:pt idx="2">
                  <c:v>0.23322485062016304</c:v>
                </c:pt>
                <c:pt idx="3">
                  <c:v>0.22731939271065951</c:v>
                </c:pt>
                <c:pt idx="4">
                  <c:v>0.22156346617840067</c:v>
                </c:pt>
                <c:pt idx="5">
                  <c:v>0.21595328475767722</c:v>
                </c:pt>
                <c:pt idx="6">
                  <c:v>0.21048515805435053</c:v>
                </c:pt>
                <c:pt idx="7">
                  <c:v>0.20515548911830062</c:v>
                </c:pt>
                <c:pt idx="8">
                  <c:v>0.19996077207734139</c:v>
                </c:pt>
                <c:pt idx="9">
                  <c:v>0.19489758983104749</c:v>
                </c:pt>
                <c:pt idx="10">
                  <c:v>0.18996261180297525</c:v>
                </c:pt>
                <c:pt idx="11">
                  <c:v>0.18515259174979981</c:v>
                </c:pt>
                <c:pt idx="12">
                  <c:v>0.18046436562592635</c:v>
                </c:pt>
                <c:pt idx="13">
                  <c:v>0.17589484950217152</c:v>
                </c:pt>
                <c:pt idx="14">
                  <c:v>0.17144103753714529</c:v>
                </c:pt>
                <c:pt idx="15">
                  <c:v>0.16710000000000003</c:v>
                </c:pt>
              </c:numCache>
            </c:numRef>
          </c:val>
          <c:extLst>
            <c:ext xmlns:c16="http://schemas.microsoft.com/office/drawing/2014/chart" uri="{C3380CC4-5D6E-409C-BE32-E72D297353CC}">
              <c16:uniqueId val="{00000002-1BE7-4E6C-B912-8F521752EA1A}"/>
            </c:ext>
          </c:extLst>
        </c:ser>
        <c:ser>
          <c:idx val="9"/>
          <c:order val="3"/>
          <c:tx>
            <c:strRef>
              <c:f>Sheet1!$B$1</c:f>
              <c:strCache>
                <c:ptCount val="1"/>
                <c:pt idx="0">
                  <c:v>Uttar Pradesh</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0.35819999999999996</c:v>
                </c:pt>
                <c:pt idx="1">
                  <c:v>0.35689384820251524</c:v>
                </c:pt>
                <c:pt idx="2">
                  <c:v>0.35559245919821325</c:v>
                </c:pt>
                <c:pt idx="3">
                  <c:v>0.35429581561989459</c:v>
                </c:pt>
                <c:pt idx="4">
                  <c:v>0.35300390016368788</c:v>
                </c:pt>
                <c:pt idx="5">
                  <c:v>0.35171669558881929</c:v>
                </c:pt>
                <c:pt idx="6">
                  <c:v>0.3504341847173823</c:v>
                </c:pt>
                <c:pt idx="7">
                  <c:v>0.34915635043410842</c:v>
                </c:pt>
                <c:pt idx="8">
                  <c:v>0.3478831756861388</c:v>
                </c:pt>
                <c:pt idx="9">
                  <c:v>0.34661464348279669</c:v>
                </c:pt>
                <c:pt idx="10">
                  <c:v>0.34535073689536067</c:v>
                </c:pt>
                <c:pt idx="11">
                  <c:v>0.34409143905683875</c:v>
                </c:pt>
                <c:pt idx="12">
                  <c:v>0.34283673316174329</c:v>
                </c:pt>
                <c:pt idx="13">
                  <c:v>0.3415866024658667</c:v>
                </c:pt>
                <c:pt idx="14">
                  <c:v>0.34034103028605789</c:v>
                </c:pt>
                <c:pt idx="15">
                  <c:v>0.33910000000000001</c:v>
                </c:pt>
              </c:numCache>
            </c:numRef>
          </c:val>
          <c:extLst>
            <c:ext xmlns:c16="http://schemas.microsoft.com/office/drawing/2014/chart" uri="{C3380CC4-5D6E-409C-BE32-E72D297353CC}">
              <c16:uniqueId val="{00000003-1BE7-4E6C-B912-8F521752EA1A}"/>
            </c:ext>
          </c:extLst>
        </c:ser>
        <c:dLbls>
          <c:showLegendKey val="0"/>
          <c:showVal val="0"/>
          <c:showCatName val="0"/>
          <c:showSerName val="0"/>
          <c:showPercent val="0"/>
          <c:showBubbleSize val="0"/>
        </c:dLbls>
        <c:gapWidth val="150"/>
        <c:overlap val="100"/>
        <c:axId val="1594474496"/>
        <c:axId val="1703745200"/>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51194854884469043"/>
        </c:manualLayout>
      </c:layout>
      <c:barChart>
        <c:barDir val="col"/>
        <c:grouping val="stacked"/>
        <c:varyColors val="0"/>
        <c:ser>
          <c:idx val="6"/>
          <c:order val="0"/>
          <c:tx>
            <c:strRef>
              <c:f>Sheet1!$F$1</c:f>
              <c:strCache>
                <c:ptCount val="1"/>
                <c:pt idx="0">
                  <c:v>Others</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Sheet1!$F$2:$F$17</c:f>
              <c:numCache>
                <c:formatCode>0.00%</c:formatCode>
                <c:ptCount val="16"/>
                <c:pt idx="0">
                  <c:v>0.26429999999999998</c:v>
                </c:pt>
                <c:pt idx="1">
                  <c:v>0.26398131686046367</c:v>
                </c:pt>
                <c:pt idx="2">
                  <c:v>0.26362962558743319</c:v>
                </c:pt>
                <c:pt idx="3">
                  <c:v>0.263244816327457</c:v>
                </c:pt>
                <c:pt idx="4">
                  <c:v>0.26282677637762797</c:v>
                </c:pt>
                <c:pt idx="5">
                  <c:v>0.26237539017744482</c:v>
                </c:pt>
                <c:pt idx="6">
                  <c:v>0.28929874000797939</c:v>
                </c:pt>
                <c:pt idx="7">
                  <c:v>0.26137210244494469</c:v>
                </c:pt>
                <c:pt idx="8">
                  <c:v>0.26081995542587477</c:v>
                </c:pt>
                <c:pt idx="9">
                  <c:v>0.26023397116439762</c:v>
                </c:pt>
                <c:pt idx="10">
                  <c:v>0.25961401967861963</c:v>
                </c:pt>
                <c:pt idx="11">
                  <c:v>0.25895996807340926</c:v>
                </c:pt>
                <c:pt idx="12">
                  <c:v>0.25827168052998339</c:v>
                </c:pt>
                <c:pt idx="13">
                  <c:v>0.25754901829516919</c:v>
                </c:pt>
                <c:pt idx="14">
                  <c:v>0.25679183967033559</c:v>
                </c:pt>
                <c:pt idx="15">
                  <c:v>0.25599999999999978</c:v>
                </c:pt>
              </c:numCache>
            </c:numRef>
          </c:val>
          <c:extLst>
            <c:ext xmlns:c16="http://schemas.microsoft.com/office/drawing/2014/chart" uri="{C3380CC4-5D6E-409C-BE32-E72D297353CC}">
              <c16:uniqueId val="{00000000-EC5A-4AD2-810D-9FA1F78D912E}"/>
            </c:ext>
          </c:extLst>
        </c:ser>
        <c:ser>
          <c:idx val="9"/>
          <c:order val="1"/>
          <c:tx>
            <c:strRef>
              <c:f>Sheet1!$D$1</c:f>
              <c:strCache>
                <c:ptCount val="1"/>
                <c:pt idx="0">
                  <c:v>Geotextile</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3.15E-2</c:v>
                </c:pt>
                <c:pt idx="1">
                  <c:v>3.109959547847424E-2</c:v>
                </c:pt>
                <c:pt idx="2">
                  <c:v>3.0704280600785255E-2</c:v>
                </c:pt>
                <c:pt idx="3">
                  <c:v>3.0313990671174143E-2</c:v>
                </c:pt>
                <c:pt idx="4">
                  <c:v>2.9928661816246274E-2</c:v>
                </c:pt>
                <c:pt idx="5">
                  <c:v>2.9548230974518013E-2</c:v>
                </c:pt>
                <c:pt idx="6">
                  <c:v>2.9172635886096282E-2</c:v>
                </c:pt>
                <c:pt idx="7">
                  <c:v>2.8801815082489374E-2</c:v>
                </c:pt>
                <c:pt idx="8">
                  <c:v>2.8435707876547232E-2</c:v>
                </c:pt>
                <c:pt idx="9">
                  <c:v>2.807425435252961E-2</c:v>
                </c:pt>
                <c:pt idx="10">
                  <c:v>2.7717395356300498E-2</c:v>
                </c:pt>
                <c:pt idx="11">
                  <c:v>2.7365072485647169E-2</c:v>
                </c:pt>
                <c:pt idx="12">
                  <c:v>2.7017228080722305E-2</c:v>
                </c:pt>
                <c:pt idx="13">
                  <c:v>2.6673805214607584E-2</c:v>
                </c:pt>
                <c:pt idx="14">
                  <c:v>2.6334747683997226E-2</c:v>
                </c:pt>
                <c:pt idx="15">
                  <c:v>2.6000000000000002E-2</c:v>
                </c:pt>
              </c:numCache>
            </c:numRef>
          </c:val>
          <c:extLst>
            <c:ext xmlns:c16="http://schemas.microsoft.com/office/drawing/2014/chart" uri="{C3380CC4-5D6E-409C-BE32-E72D297353CC}">
              <c16:uniqueId val="{00000001-EC5A-4AD2-810D-9FA1F78D912E}"/>
            </c:ext>
          </c:extLst>
        </c:ser>
        <c:ser>
          <c:idx val="5"/>
          <c:order val="2"/>
          <c:tx>
            <c:strRef>
              <c:f>Sheet1!$E$1</c:f>
              <c:strCache>
                <c:ptCount val="1"/>
                <c:pt idx="0">
                  <c:v>Consumer Goods</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0.12550000000000003</c:v>
                </c:pt>
                <c:pt idx="1">
                  <c:v>0.12630911153480434</c:v>
                </c:pt>
                <c:pt idx="2">
                  <c:v>0.12712343949571028</c:v>
                </c:pt>
                <c:pt idx="3">
                  <c:v>0.12794301751355872</c:v>
                </c:pt>
                <c:pt idx="4">
                  <c:v>0.12876787943601203</c:v>
                </c:pt>
                <c:pt idx="5">
                  <c:v>0.12959805932895202</c:v>
                </c:pt>
                <c:pt idx="6">
                  <c:v>0.13043359147788675</c:v>
                </c:pt>
                <c:pt idx="7">
                  <c:v>0.13127451038936649</c:v>
                </c:pt>
                <c:pt idx="8">
                  <c:v>0.13212085079240893</c:v>
                </c:pt>
                <c:pt idx="9">
                  <c:v>0.13297264763993322</c:v>
                </c:pt>
                <c:pt idx="10">
                  <c:v>0.13382993611020363</c:v>
                </c:pt>
                <c:pt idx="11">
                  <c:v>0.13469275160828245</c:v>
                </c:pt>
                <c:pt idx="12">
                  <c:v>0.13556112976749199</c:v>
                </c:pt>
                <c:pt idx="13">
                  <c:v>0.13643510645088625</c:v>
                </c:pt>
                <c:pt idx="14">
                  <c:v>0.13731471775273221</c:v>
                </c:pt>
                <c:pt idx="15">
                  <c:v>0.13820000000000018</c:v>
                </c:pt>
              </c:numCache>
            </c:numRef>
          </c:val>
          <c:extLst>
            <c:ext xmlns:c16="http://schemas.microsoft.com/office/drawing/2014/chart" uri="{C3380CC4-5D6E-409C-BE32-E72D297353CC}">
              <c16:uniqueId val="{00000002-EC5A-4AD2-810D-9FA1F78D912E}"/>
            </c:ext>
          </c:extLst>
        </c:ser>
        <c:ser>
          <c:idx val="2"/>
          <c:order val="3"/>
          <c:tx>
            <c:strRef>
              <c:f>Sheet1!$B$1</c:f>
              <c:strCache>
                <c:ptCount val="1"/>
                <c:pt idx="0">
                  <c:v>Packaging</c:v>
                </c:pt>
              </c:strCache>
            </c:strRef>
          </c:tx>
          <c:spPr>
            <a:solidFill>
              <a:schemeClr val="accent3"/>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0.15320000000000003</c:v>
                </c:pt>
                <c:pt idx="1">
                  <c:v>0.15477480941692884</c:v>
                </c:pt>
                <c:pt idx="2">
                  <c:v>0.15636580698463864</c:v>
                </c:pt>
                <c:pt idx="3">
                  <c:v>0.15797315910817053</c:v>
                </c:pt>
                <c:pt idx="4">
                  <c:v>0.1595970339031153</c:v>
                </c:pt>
                <c:pt idx="5">
                  <c:v>0.16123760121319711</c:v>
                </c:pt>
                <c:pt idx="6">
                  <c:v>0.16289503262803756</c:v>
                </c:pt>
                <c:pt idx="7">
                  <c:v>0.16456950150110261</c:v>
                </c:pt>
                <c:pt idx="8">
                  <c:v>0.16626118296783379</c:v>
                </c:pt>
                <c:pt idx="9">
                  <c:v>0.16797025396396612</c:v>
                </c:pt>
                <c:pt idx="10">
                  <c:v>0.16969689324403384</c:v>
                </c:pt>
                <c:pt idx="11">
                  <c:v>0.17144128140006692</c:v>
                </c:pt>
                <c:pt idx="12">
                  <c:v>0.17320360088047926</c:v>
                </c:pt>
                <c:pt idx="13">
                  <c:v>0.1749840360091513</c:v>
                </c:pt>
                <c:pt idx="14">
                  <c:v>0.17678277300470888</c:v>
                </c:pt>
                <c:pt idx="15">
                  <c:v>0.17860000000000006</c:v>
                </c:pt>
              </c:numCache>
            </c:numRef>
          </c:val>
          <c:extLst>
            <c:ext xmlns:c16="http://schemas.microsoft.com/office/drawing/2014/chart" uri="{C3380CC4-5D6E-409C-BE32-E72D297353CC}">
              <c16:uniqueId val="{00000003-EC5A-4AD2-810D-9FA1F78D912E}"/>
            </c:ext>
          </c:extLst>
        </c:ser>
        <c:ser>
          <c:idx val="1"/>
          <c:order val="4"/>
          <c:tx>
            <c:strRef>
              <c:f>Sheet1!$C$1</c:f>
              <c:strCache>
                <c:ptCount val="1"/>
                <c:pt idx="0">
                  <c:v>Raffia</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0.42549999999999999</c:v>
                </c:pt>
                <c:pt idx="1">
                  <c:v>0.42383516670932886</c:v>
                </c:pt>
                <c:pt idx="2">
                  <c:v>0.42217684733143268</c:v>
                </c:pt>
                <c:pt idx="3">
                  <c:v>0.42052501637963963</c:v>
                </c:pt>
                <c:pt idx="4">
                  <c:v>0.41887964846699843</c:v>
                </c:pt>
                <c:pt idx="5">
                  <c:v>0.41724071830588805</c:v>
                </c:pt>
                <c:pt idx="6">
                  <c:v>0.38819999999999999</c:v>
                </c:pt>
                <c:pt idx="7">
                  <c:v>0.41398207058209685</c:v>
                </c:pt>
                <c:pt idx="8">
                  <c:v>0.41236230293733533</c:v>
                </c:pt>
                <c:pt idx="9">
                  <c:v>0.41074887287917344</c:v>
                </c:pt>
                <c:pt idx="10">
                  <c:v>0.40914175561084237</c:v>
                </c:pt>
                <c:pt idx="11">
                  <c:v>0.40754092643259426</c:v>
                </c:pt>
                <c:pt idx="12">
                  <c:v>0.40594636074132301</c:v>
                </c:pt>
                <c:pt idx="13">
                  <c:v>0.40435803403018572</c:v>
                </c:pt>
                <c:pt idx="14">
                  <c:v>0.40277592188822614</c:v>
                </c:pt>
                <c:pt idx="15">
                  <c:v>0.40119999999999995</c:v>
                </c:pt>
              </c:numCache>
            </c:numRef>
          </c:val>
          <c:extLst>
            <c:ext xmlns:c16="http://schemas.microsoft.com/office/drawing/2014/chart" uri="{C3380CC4-5D6E-409C-BE32-E72D297353CC}">
              <c16:uniqueId val="{00000004-EC5A-4AD2-810D-9FA1F78D912E}"/>
            </c:ext>
          </c:extLst>
        </c:ser>
        <c:dLbls>
          <c:showLegendKey val="0"/>
          <c:showVal val="0"/>
          <c:showCatName val="0"/>
          <c:showSerName val="0"/>
          <c:showPercent val="0"/>
          <c:showBubbleSize val="0"/>
        </c:dLbls>
        <c:gapWidth val="150"/>
        <c:overlap val="100"/>
        <c:axId val="1594474496"/>
        <c:axId val="1703745200"/>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51194854884469043"/>
        </c:manualLayout>
      </c:layout>
      <c:barChart>
        <c:barDir val="col"/>
        <c:grouping val="stacked"/>
        <c:varyColors val="0"/>
        <c:ser>
          <c:idx val="6"/>
          <c:order val="0"/>
          <c:tx>
            <c:strRef>
              <c:f>Sheet1!$F$1</c:f>
              <c:strCache>
                <c:ptCount val="1"/>
                <c:pt idx="0">
                  <c:v>Others</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Sheet1!$F$2:$F$17</c:f>
              <c:numCache>
                <c:formatCode>0.00%</c:formatCode>
                <c:ptCount val="16"/>
                <c:pt idx="0">
                  <c:v>0.31659999999999999</c:v>
                </c:pt>
                <c:pt idx="1">
                  <c:v>0.3278730210705153</c:v>
                </c:pt>
                <c:pt idx="2">
                  <c:v>0.33441345819795565</c:v>
                </c:pt>
                <c:pt idx="3">
                  <c:v>0.31782183839319855</c:v>
                </c:pt>
                <c:pt idx="4">
                  <c:v>0.32199697865841603</c:v>
                </c:pt>
                <c:pt idx="5">
                  <c:v>0.30004448335315859</c:v>
                </c:pt>
                <c:pt idx="6">
                  <c:v>0.33940188385153125</c:v>
                </c:pt>
                <c:pt idx="7">
                  <c:v>0.32054496443451153</c:v>
                </c:pt>
                <c:pt idx="8">
                  <c:v>0.32300060257040175</c:v>
                </c:pt>
                <c:pt idx="9">
                  <c:v>0.32472713133683984</c:v>
                </c:pt>
                <c:pt idx="10">
                  <c:v>0.32682500822808536</c:v>
                </c:pt>
                <c:pt idx="11">
                  <c:v>0.32719468163077459</c:v>
                </c:pt>
                <c:pt idx="12">
                  <c:v>0.32833659101665469</c:v>
                </c:pt>
                <c:pt idx="13">
                  <c:v>0.33015116713118609</c:v>
                </c:pt>
                <c:pt idx="14">
                  <c:v>0.3323388321780999</c:v>
                </c:pt>
                <c:pt idx="15">
                  <c:v>0.33428000000000035</c:v>
                </c:pt>
              </c:numCache>
            </c:numRef>
          </c:val>
          <c:extLst>
            <c:ext xmlns:c16="http://schemas.microsoft.com/office/drawing/2014/chart" uri="{C3380CC4-5D6E-409C-BE32-E72D297353CC}">
              <c16:uniqueId val="{00000000-8356-44EC-821F-7C4E124749E5}"/>
            </c:ext>
          </c:extLst>
        </c:ser>
        <c:ser>
          <c:idx val="9"/>
          <c:order val="1"/>
          <c:tx>
            <c:strRef>
              <c:f>Sheet1!$D$1</c:f>
              <c:strCache>
                <c:ptCount val="1"/>
                <c:pt idx="0">
                  <c:v>Geotextile</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4.8499999999999988E-2</c:v>
                </c:pt>
                <c:pt idx="1">
                  <c:v>4.7456622447623123E-2</c:v>
                </c:pt>
                <c:pt idx="2">
                  <c:v>4.6435691013118501E-2</c:v>
                </c:pt>
                <c:pt idx="3">
                  <c:v>4.5436722814516523E-2</c:v>
                </c:pt>
                <c:pt idx="4">
                  <c:v>4.4459245358058036E-2</c:v>
                </c:pt>
                <c:pt idx="5">
                  <c:v>4.3502796314713432E-2</c:v>
                </c:pt>
                <c:pt idx="6">
                  <c:v>4.2566923301509414E-2</c:v>
                </c:pt>
                <c:pt idx="7">
                  <c:v>4.1651183667560078E-2</c:v>
                </c:pt>
                <c:pt idx="8">
                  <c:v>4.0755144284701145E-2</c:v>
                </c:pt>
                <c:pt idx="9">
                  <c:v>3.9878381342628201E-2</c:v>
                </c:pt>
                <c:pt idx="10">
                  <c:v>3.9020480148442165E-2</c:v>
                </c:pt>
                <c:pt idx="11">
                  <c:v>3.8181034930507077E-2</c:v>
                </c:pt>
                <c:pt idx="12">
                  <c:v>3.7359648646527528E-2</c:v>
                </c:pt>
                <c:pt idx="13">
                  <c:v>3.6555932795754871E-2</c:v>
                </c:pt>
                <c:pt idx="14">
                  <c:v>3.5769507235233471E-2</c:v>
                </c:pt>
                <c:pt idx="15">
                  <c:v>3.4999999999999976E-2</c:v>
                </c:pt>
              </c:numCache>
            </c:numRef>
          </c:val>
          <c:extLst>
            <c:ext xmlns:c16="http://schemas.microsoft.com/office/drawing/2014/chart" uri="{C3380CC4-5D6E-409C-BE32-E72D297353CC}">
              <c16:uniqueId val="{00000001-8356-44EC-821F-7C4E124749E5}"/>
            </c:ext>
          </c:extLst>
        </c:ser>
        <c:ser>
          <c:idx val="2"/>
          <c:order val="2"/>
          <c:tx>
            <c:strRef>
              <c:f>Sheet1!$B$1</c:f>
              <c:strCache>
                <c:ptCount val="1"/>
                <c:pt idx="0">
                  <c:v>Packaging</c:v>
                </c:pt>
              </c:strCache>
            </c:strRef>
          </c:tx>
          <c:spPr>
            <a:solidFill>
              <a:schemeClr val="accent3"/>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9.9400000000000002E-2</c:v>
                </c:pt>
                <c:pt idx="1">
                  <c:v>9.1499999999999998E-2</c:v>
                </c:pt>
                <c:pt idx="2">
                  <c:v>8.8300000000000003E-2</c:v>
                </c:pt>
                <c:pt idx="3">
                  <c:v>0.1082</c:v>
                </c:pt>
                <c:pt idx="4">
                  <c:v>0.14940000000000001</c:v>
                </c:pt>
                <c:pt idx="5">
                  <c:v>0.13250000000000001</c:v>
                </c:pt>
                <c:pt idx="6">
                  <c:v>0.1162</c:v>
                </c:pt>
                <c:pt idx="7">
                  <c:v>0.11840000000000001</c:v>
                </c:pt>
                <c:pt idx="8">
                  <c:v>0.1191</c:v>
                </c:pt>
                <c:pt idx="9">
                  <c:v>0.1205</c:v>
                </c:pt>
                <c:pt idx="10">
                  <c:v>0.1215</c:v>
                </c:pt>
                <c:pt idx="11">
                  <c:v>0.1242</c:v>
                </c:pt>
                <c:pt idx="12">
                  <c:v>0.12609999999999999</c:v>
                </c:pt>
                <c:pt idx="13">
                  <c:v>0.1273</c:v>
                </c:pt>
                <c:pt idx="14">
                  <c:v>0.12809999999999999</c:v>
                </c:pt>
                <c:pt idx="15">
                  <c:v>0.12912000000000001</c:v>
                </c:pt>
              </c:numCache>
            </c:numRef>
          </c:val>
          <c:extLst>
            <c:ext xmlns:c16="http://schemas.microsoft.com/office/drawing/2014/chart" uri="{C3380CC4-5D6E-409C-BE32-E72D297353CC}">
              <c16:uniqueId val="{00000003-8356-44EC-821F-7C4E124749E5}"/>
            </c:ext>
          </c:extLst>
        </c:ser>
        <c:ser>
          <c:idx val="5"/>
          <c:order val="3"/>
          <c:tx>
            <c:strRef>
              <c:f>Sheet1!$E$1</c:f>
              <c:strCache>
                <c:ptCount val="1"/>
                <c:pt idx="0">
                  <c:v>Consumer Goods</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0.14610000000000001</c:v>
                </c:pt>
                <c:pt idx="1">
                  <c:v>0.14548203428414175</c:v>
                </c:pt>
                <c:pt idx="2">
                  <c:v>0.14486668240555919</c:v>
                </c:pt>
                <c:pt idx="3">
                  <c:v>0.14425393330838765</c:v>
                </c:pt>
                <c:pt idx="4">
                  <c:v>0.14364377598352601</c:v>
                </c:pt>
                <c:pt idx="5">
                  <c:v>0.14303619946843879</c:v>
                </c:pt>
                <c:pt idx="6">
                  <c:v>0.14243119284695929</c:v>
                </c:pt>
                <c:pt idx="7">
                  <c:v>0.14182874524909334</c:v>
                </c:pt>
                <c:pt idx="8">
                  <c:v>0.14122884585082413</c:v>
                </c:pt>
                <c:pt idx="9">
                  <c:v>0.14063148387391763</c:v>
                </c:pt>
                <c:pt idx="10">
                  <c:v>0.14003664858572903</c:v>
                </c:pt>
                <c:pt idx="11">
                  <c:v>0.13944432929900988</c:v>
                </c:pt>
                <c:pt idx="12">
                  <c:v>0.138854515371716</c:v>
                </c:pt>
                <c:pt idx="13">
                  <c:v>0.13826719620681638</c:v>
                </c:pt>
                <c:pt idx="14">
                  <c:v>0.13768236125210279</c:v>
                </c:pt>
                <c:pt idx="15">
                  <c:v>0.13710000000000006</c:v>
                </c:pt>
              </c:numCache>
            </c:numRef>
          </c:val>
          <c:extLst>
            <c:ext xmlns:c16="http://schemas.microsoft.com/office/drawing/2014/chart" uri="{C3380CC4-5D6E-409C-BE32-E72D297353CC}">
              <c16:uniqueId val="{00000002-8356-44EC-821F-7C4E124749E5}"/>
            </c:ext>
          </c:extLst>
        </c:ser>
        <c:ser>
          <c:idx val="1"/>
          <c:order val="4"/>
          <c:tx>
            <c:strRef>
              <c:f>Sheet1!$C$1</c:f>
              <c:strCache>
                <c:ptCount val="1"/>
                <c:pt idx="0">
                  <c:v>Raffia</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0.38940000000000002</c:v>
                </c:pt>
                <c:pt idx="1">
                  <c:v>0.38768832219771976</c:v>
                </c:pt>
                <c:pt idx="2">
                  <c:v>0.38598416838336669</c:v>
                </c:pt>
                <c:pt idx="3">
                  <c:v>0.38428750548389723</c:v>
                </c:pt>
                <c:pt idx="4">
                  <c:v>0.34050000000000002</c:v>
                </c:pt>
                <c:pt idx="5">
                  <c:v>0.3809165208636891</c:v>
                </c:pt>
                <c:pt idx="6">
                  <c:v>0.3594</c:v>
                </c:pt>
                <c:pt idx="7">
                  <c:v>0.37757510664883509</c:v>
                </c:pt>
                <c:pt idx="8">
                  <c:v>0.37591540729407291</c:v>
                </c:pt>
                <c:pt idx="9">
                  <c:v>0.37426300344661428</c:v>
                </c:pt>
                <c:pt idx="10">
                  <c:v>0.37261786303774347</c:v>
                </c:pt>
                <c:pt idx="11">
                  <c:v>0.37097995413970852</c:v>
                </c:pt>
                <c:pt idx="12">
                  <c:v>0.3693492449651018</c:v>
                </c:pt>
                <c:pt idx="13">
                  <c:v>0.3677257038662427</c:v>
                </c:pt>
                <c:pt idx="14">
                  <c:v>0.36610929933456393</c:v>
                </c:pt>
                <c:pt idx="15">
                  <c:v>0.3644999999999996</c:v>
                </c:pt>
              </c:numCache>
            </c:numRef>
          </c:val>
          <c:extLst>
            <c:ext xmlns:c16="http://schemas.microsoft.com/office/drawing/2014/chart" uri="{C3380CC4-5D6E-409C-BE32-E72D297353CC}">
              <c16:uniqueId val="{00000004-8356-44EC-821F-7C4E124749E5}"/>
            </c:ext>
          </c:extLst>
        </c:ser>
        <c:dLbls>
          <c:showLegendKey val="0"/>
          <c:showVal val="0"/>
          <c:showCatName val="0"/>
          <c:showSerName val="0"/>
          <c:showPercent val="0"/>
          <c:showBubbleSize val="0"/>
        </c:dLbls>
        <c:gapWidth val="150"/>
        <c:overlap val="100"/>
        <c:axId val="1594474496"/>
        <c:axId val="1703745200"/>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51194854884469043"/>
        </c:manualLayout>
      </c:layout>
      <c:barChart>
        <c:barDir val="col"/>
        <c:grouping val="stacked"/>
        <c:varyColors val="0"/>
        <c:ser>
          <c:idx val="6"/>
          <c:order val="0"/>
          <c:tx>
            <c:strRef>
              <c:f>Sheet1!$F$1</c:f>
              <c:strCache>
                <c:ptCount val="1"/>
                <c:pt idx="0">
                  <c:v>Others</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Sheet1!$F$2:$F$17</c:f>
              <c:numCache>
                <c:formatCode>0.00%</c:formatCode>
                <c:ptCount val="16"/>
                <c:pt idx="0">
                  <c:v>0.31289999999999973</c:v>
                </c:pt>
                <c:pt idx="1">
                  <c:v>0.31279536863297963</c:v>
                </c:pt>
                <c:pt idx="2">
                  <c:v>0.31266530061820419</c:v>
                </c:pt>
                <c:pt idx="3">
                  <c:v>0.31250966999606034</c:v>
                </c:pt>
                <c:pt idx="4">
                  <c:v>0.31232834910567941</c:v>
                </c:pt>
                <c:pt idx="5">
                  <c:v>0.31212120856937275</c:v>
                </c:pt>
                <c:pt idx="6">
                  <c:v>0.31188811727689802</c:v>
                </c:pt>
                <c:pt idx="7">
                  <c:v>0.31162894236953109</c:v>
                </c:pt>
                <c:pt idx="8">
                  <c:v>0.31134354922396701</c:v>
                </c:pt>
                <c:pt idx="9">
                  <c:v>0.3110318014360226</c:v>
                </c:pt>
                <c:pt idx="10">
                  <c:v>0.31069356080415544</c:v>
                </c:pt>
                <c:pt idx="11">
                  <c:v>0.31032868731279406</c:v>
                </c:pt>
                <c:pt idx="12">
                  <c:v>0.30993703911547099</c:v>
                </c:pt>
                <c:pt idx="13">
                  <c:v>0.3095184725177651</c:v>
                </c:pt>
                <c:pt idx="14">
                  <c:v>0.30907284196004281</c:v>
                </c:pt>
                <c:pt idx="15">
                  <c:v>0.30859999999999976</c:v>
                </c:pt>
              </c:numCache>
            </c:numRef>
          </c:val>
          <c:extLst>
            <c:ext xmlns:c16="http://schemas.microsoft.com/office/drawing/2014/chart" uri="{C3380CC4-5D6E-409C-BE32-E72D297353CC}">
              <c16:uniqueId val="{00000000-86E5-46DA-A343-58D204DC2D43}"/>
            </c:ext>
          </c:extLst>
        </c:ser>
        <c:ser>
          <c:idx val="2"/>
          <c:order val="1"/>
          <c:tx>
            <c:strRef>
              <c:f>Sheet1!$B$1</c:f>
              <c:strCache>
                <c:ptCount val="1"/>
                <c:pt idx="0">
                  <c:v>Packaging</c:v>
                </c:pt>
              </c:strCache>
            </c:strRef>
          </c:tx>
          <c:spPr>
            <a:solidFill>
              <a:schemeClr val="accent3"/>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2.9400000000000041E-2</c:v>
                </c:pt>
                <c:pt idx="1">
                  <c:v>2.9777450285689483E-2</c:v>
                </c:pt>
                <c:pt idx="2">
                  <c:v>3.0159746446146656E-2</c:v>
                </c:pt>
                <c:pt idx="3">
                  <c:v>3.0546950694868642E-2</c:v>
                </c:pt>
                <c:pt idx="4">
                  <c:v>3.0939126044076712E-2</c:v>
                </c:pt>
                <c:pt idx="5">
                  <c:v>3.1336336314972207E-2</c:v>
                </c:pt>
                <c:pt idx="6">
                  <c:v>3.1738646148120039E-2</c:v>
                </c:pt>
                <c:pt idx="7">
                  <c:v>3.2146121013970602E-2</c:v>
                </c:pt>
                <c:pt idx="8">
                  <c:v>3.2558827223512748E-2</c:v>
                </c:pt>
                <c:pt idx="9">
                  <c:v>3.2976831939064789E-2</c:v>
                </c:pt>
                <c:pt idx="10">
                  <c:v>3.3400203185205403E-2</c:v>
                </c:pt>
                <c:pt idx="11">
                  <c:v>3.3829009859842878E-2</c:v>
                </c:pt>
                <c:pt idx="12">
                  <c:v>3.4263321745427851E-2</c:v>
                </c:pt>
                <c:pt idx="13">
                  <c:v>3.4703209520308288E-2</c:v>
                </c:pt>
                <c:pt idx="14">
                  <c:v>3.5148744770232707E-2</c:v>
                </c:pt>
                <c:pt idx="15">
                  <c:v>3.5599999999999951E-2</c:v>
                </c:pt>
              </c:numCache>
            </c:numRef>
          </c:val>
          <c:extLst>
            <c:ext xmlns:c16="http://schemas.microsoft.com/office/drawing/2014/chart" uri="{C3380CC4-5D6E-409C-BE32-E72D297353CC}">
              <c16:uniqueId val="{00000003-86E5-46DA-A343-58D204DC2D43}"/>
            </c:ext>
          </c:extLst>
        </c:ser>
        <c:ser>
          <c:idx val="9"/>
          <c:order val="2"/>
          <c:tx>
            <c:strRef>
              <c:f>Sheet1!$D$1</c:f>
              <c:strCache>
                <c:ptCount val="1"/>
                <c:pt idx="0">
                  <c:v>Geotextile</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5.6100000000000011E-2</c:v>
                </c:pt>
                <c:pt idx="1">
                  <c:v>5.6505493422505292E-2</c:v>
                </c:pt>
                <c:pt idx="2">
                  <c:v>5.6913917770424038E-2</c:v>
                </c:pt>
                <c:pt idx="3">
                  <c:v>5.7325294228622134E-2</c:v>
                </c:pt>
                <c:pt idx="4">
                  <c:v>5.7739644135090702E-2</c:v>
                </c:pt>
                <c:pt idx="5">
                  <c:v>5.8156988982052807E-2</c:v>
                </c:pt>
                <c:pt idx="6">
                  <c:v>5.8577350417078386E-2</c:v>
                </c:pt>
                <c:pt idx="7">
                  <c:v>5.9000750244206944E-2</c:v>
                </c:pt>
                <c:pt idx="8">
                  <c:v>5.9427210425078654E-2</c:v>
                </c:pt>
                <c:pt idx="9">
                  <c:v>5.9856753080073426E-2</c:v>
                </c:pt>
                <c:pt idx="10">
                  <c:v>6.0289400489458321E-2</c:v>
                </c:pt>
                <c:pt idx="11">
                  <c:v>6.0725175094543206E-2</c:v>
                </c:pt>
                <c:pt idx="12">
                  <c:v>6.1164099498844791E-2</c:v>
                </c:pt>
                <c:pt idx="13">
                  <c:v>6.160619646925905E-2</c:v>
                </c:pt>
                <c:pt idx="14">
                  <c:v>6.2051488937242168E-2</c:v>
                </c:pt>
                <c:pt idx="15">
                  <c:v>6.2499999999999931E-2</c:v>
                </c:pt>
              </c:numCache>
            </c:numRef>
          </c:val>
          <c:extLst>
            <c:ext xmlns:c16="http://schemas.microsoft.com/office/drawing/2014/chart" uri="{C3380CC4-5D6E-409C-BE32-E72D297353CC}">
              <c16:uniqueId val="{00000001-86E5-46DA-A343-58D204DC2D43}"/>
            </c:ext>
          </c:extLst>
        </c:ser>
        <c:ser>
          <c:idx val="5"/>
          <c:order val="3"/>
          <c:tx>
            <c:strRef>
              <c:f>Sheet1!$E$1</c:f>
              <c:strCache>
                <c:ptCount val="1"/>
                <c:pt idx="0">
                  <c:v>Consumer Goods</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0.15350000000000008</c:v>
                </c:pt>
                <c:pt idx="1">
                  <c:v>0.1547167748351499</c:v>
                </c:pt>
                <c:pt idx="2">
                  <c:v>0.15594319488853717</c:v>
                </c:pt>
                <c:pt idx="3">
                  <c:v>0.1571793366165713</c:v>
                </c:pt>
                <c:pt idx="4">
                  <c:v>0.15842527708172169</c:v>
                </c:pt>
                <c:pt idx="5">
                  <c:v>0.15968109395732219</c:v>
                </c:pt>
                <c:pt idx="6">
                  <c:v>0.16094686553241311</c:v>
                </c:pt>
                <c:pt idx="7">
                  <c:v>0.16222267071662216</c:v>
                </c:pt>
                <c:pt idx="8">
                  <c:v>0.16350858904508325</c:v>
                </c:pt>
                <c:pt idx="9">
                  <c:v>0.16480470068339539</c:v>
                </c:pt>
                <c:pt idx="10">
                  <c:v>0.16611108643261982</c:v>
                </c:pt>
                <c:pt idx="11">
                  <c:v>0.16742782773431761</c:v>
                </c:pt>
                <c:pt idx="12">
                  <c:v>0.16875500667562651</c:v>
                </c:pt>
                <c:pt idx="13">
                  <c:v>0.17009270599437856</c:v>
                </c:pt>
                <c:pt idx="14">
                  <c:v>0.17144100908425799</c:v>
                </c:pt>
                <c:pt idx="15">
                  <c:v>0.17280000000000015</c:v>
                </c:pt>
              </c:numCache>
            </c:numRef>
          </c:val>
          <c:extLst>
            <c:ext xmlns:c16="http://schemas.microsoft.com/office/drawing/2014/chart" uri="{C3380CC4-5D6E-409C-BE32-E72D297353CC}">
              <c16:uniqueId val="{00000002-86E5-46DA-A343-58D204DC2D43}"/>
            </c:ext>
          </c:extLst>
        </c:ser>
        <c:ser>
          <c:idx val="1"/>
          <c:order val="4"/>
          <c:tx>
            <c:strRef>
              <c:f>Sheet1!$C$1</c:f>
              <c:strCache>
                <c:ptCount val="1"/>
                <c:pt idx="0">
                  <c:v>Raffia</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0.44810000000000016</c:v>
                </c:pt>
                <c:pt idx="1">
                  <c:v>0.44620491282367569</c:v>
                </c:pt>
                <c:pt idx="2">
                  <c:v>0.44431784027668791</c:v>
                </c:pt>
                <c:pt idx="3">
                  <c:v>0.44243874846387771</c:v>
                </c:pt>
                <c:pt idx="4">
                  <c:v>0.44056760363343145</c:v>
                </c:pt>
                <c:pt idx="5">
                  <c:v>0.43870437217628006</c:v>
                </c:pt>
                <c:pt idx="6">
                  <c:v>0.43684902062549047</c:v>
                </c:pt>
                <c:pt idx="7">
                  <c:v>0.43500151565566925</c:v>
                </c:pt>
                <c:pt idx="8">
                  <c:v>0.43316182408235832</c:v>
                </c:pt>
                <c:pt idx="9">
                  <c:v>0.43132991286144384</c:v>
                </c:pt>
                <c:pt idx="10">
                  <c:v>0.42950574908856093</c:v>
                </c:pt>
                <c:pt idx="11">
                  <c:v>0.42768929999850219</c:v>
                </c:pt>
                <c:pt idx="12">
                  <c:v>0.42588053296462991</c:v>
                </c:pt>
                <c:pt idx="13">
                  <c:v>0.42407941549828904</c:v>
                </c:pt>
                <c:pt idx="14">
                  <c:v>0.42228591524822434</c:v>
                </c:pt>
                <c:pt idx="15">
                  <c:v>0.42050000000000015</c:v>
                </c:pt>
              </c:numCache>
            </c:numRef>
          </c:val>
          <c:extLst>
            <c:ext xmlns:c16="http://schemas.microsoft.com/office/drawing/2014/chart" uri="{C3380CC4-5D6E-409C-BE32-E72D297353CC}">
              <c16:uniqueId val="{00000004-86E5-46DA-A343-58D204DC2D43}"/>
            </c:ext>
          </c:extLst>
        </c:ser>
        <c:dLbls>
          <c:showLegendKey val="0"/>
          <c:showVal val="0"/>
          <c:showCatName val="0"/>
          <c:showSerName val="0"/>
          <c:showPercent val="0"/>
          <c:showBubbleSize val="0"/>
        </c:dLbls>
        <c:gapWidth val="150"/>
        <c:overlap val="100"/>
        <c:axId val="1594474496"/>
        <c:axId val="1703745200"/>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51194854884469043"/>
        </c:manualLayout>
      </c:layout>
      <c:barChart>
        <c:barDir val="col"/>
        <c:grouping val="stacked"/>
        <c:varyColors val="0"/>
        <c:ser>
          <c:idx val="9"/>
          <c:order val="2"/>
          <c:tx>
            <c:strRef>
              <c:f>Sheet1!$E$1</c:f>
              <c:strCache>
                <c:ptCount val="1"/>
                <c:pt idx="0">
                  <c:v>Others</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3.2399999999999984E-2</c:v>
                </c:pt>
                <c:pt idx="1">
                  <c:v>3.3205098704140124E-2</c:v>
                </c:pt>
                <c:pt idx="2">
                  <c:v>3.3974247311690742E-2</c:v>
                </c:pt>
                <c:pt idx="3">
                  <c:v>3.4707029324447913E-2</c:v>
                </c:pt>
                <c:pt idx="4">
                  <c:v>3.5403019664157709E-2</c:v>
                </c:pt>
                <c:pt idx="5">
                  <c:v>3.6061784510719619E-2</c:v>
                </c:pt>
                <c:pt idx="6">
                  <c:v>3.6682881137252821E-2</c:v>
                </c:pt>
                <c:pt idx="7">
                  <c:v>3.726585774196689E-2</c:v>
                </c:pt>
                <c:pt idx="8">
                  <c:v>3.7810253276775119E-2</c:v>
                </c:pt>
                <c:pt idx="9">
                  <c:v>3.8315597272584601E-2</c:v>
                </c:pt>
                <c:pt idx="10">
                  <c:v>3.8781409661202471E-2</c:v>
                </c:pt>
                <c:pt idx="11">
                  <c:v>3.9207200593790015E-2</c:v>
                </c:pt>
                <c:pt idx="12">
                  <c:v>3.9592470255800816E-2</c:v>
                </c:pt>
                <c:pt idx="13">
                  <c:v>3.9936708678331323E-2</c:v>
                </c:pt>
                <c:pt idx="14">
                  <c:v>4.0239395545816348E-2</c:v>
                </c:pt>
                <c:pt idx="15">
                  <c:v>4.0500000000000203E-2</c:v>
                </c:pt>
              </c:numCache>
            </c:numRef>
          </c:val>
          <c:extLst>
            <c:ext xmlns:c16="http://schemas.microsoft.com/office/drawing/2014/chart" uri="{C3380CC4-5D6E-409C-BE32-E72D297353CC}">
              <c16:uniqueId val="{00000003-930C-47AC-BDAC-89760735E491}"/>
            </c:ext>
          </c:extLst>
        </c:ser>
        <c:ser>
          <c:idx val="5"/>
          <c:order val="3"/>
          <c:tx>
            <c:strRef>
              <c:f>Sheet1!$D$1</c:f>
              <c:strCache>
                <c:ptCount val="1"/>
                <c:pt idx="0">
                  <c:v>Furniture</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5.9399999999999967E-2</c:v>
                </c:pt>
                <c:pt idx="1">
                  <c:v>6.0550215631020705E-2</c:v>
                </c:pt>
                <c:pt idx="2">
                  <c:v>6.1722703921937808E-2</c:v>
                </c:pt>
                <c:pt idx="3">
                  <c:v>6.2917896158299388E-2</c:v>
                </c:pt>
                <c:pt idx="4">
                  <c:v>6.4136231977023561E-2</c:v>
                </c:pt>
                <c:pt idx="5">
                  <c:v>6.5378159528113544E-2</c:v>
                </c:pt>
                <c:pt idx="6">
                  <c:v>6.6644135639504165E-2</c:v>
                </c:pt>
                <c:pt idx="7">
                  <c:v>6.7934625985100527E-2</c:v>
                </c:pt>
                <c:pt idx="8">
                  <c:v>6.9250105256070407E-2</c:v>
                </c:pt>
                <c:pt idx="9">
                  <c:v>7.0591057335453622E-2</c:v>
                </c:pt>
                <c:pt idx="10">
                  <c:v>7.1957975476152611E-2</c:v>
                </c:pt>
                <c:pt idx="11">
                  <c:v>7.3351362482369412E-2</c:v>
                </c:pt>
                <c:pt idx="12">
                  <c:v>7.4771730894556104E-2</c:v>
                </c:pt>
                <c:pt idx="13">
                  <c:v>7.6219603177946599E-2</c:v>
                </c:pt>
                <c:pt idx="14">
                  <c:v>7.7695511914739043E-2</c:v>
                </c:pt>
                <c:pt idx="15">
                  <c:v>7.919999999999984E-2</c:v>
                </c:pt>
              </c:numCache>
            </c:numRef>
          </c:val>
          <c:extLst>
            <c:ext xmlns:c16="http://schemas.microsoft.com/office/drawing/2014/chart" uri="{C3380CC4-5D6E-409C-BE32-E72D297353CC}">
              <c16:uniqueId val="{00000002-930C-47AC-BDAC-89760735E491}"/>
            </c:ext>
          </c:extLst>
        </c:ser>
        <c:ser>
          <c:idx val="6"/>
          <c:order val="4"/>
          <c:tx>
            <c:strRef>
              <c:f>Sheet1!$C$1</c:f>
              <c:strCache>
                <c:ptCount val="1"/>
                <c:pt idx="0">
                  <c:v>Consumer Goods</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0.14910000000000001</c:v>
                </c:pt>
                <c:pt idx="1">
                  <c:v>0.1498652211707083</c:v>
                </c:pt>
                <c:pt idx="2">
                  <c:v>0.15063436966160504</c:v>
                </c:pt>
                <c:pt idx="3">
                  <c:v>0.15140746562875035</c:v>
                </c:pt>
                <c:pt idx="4">
                  <c:v>0.15218452933165044</c:v>
                </c:pt>
                <c:pt idx="5">
                  <c:v>0.152965581133789</c:v>
                </c:pt>
                <c:pt idx="6">
                  <c:v>0.15375064150316037</c:v>
                </c:pt>
                <c:pt idx="7">
                  <c:v>0.15453973101280624</c:v>
                </c:pt>
                <c:pt idx="8">
                  <c:v>0.15533287034135462</c:v>
                </c:pt>
                <c:pt idx="9">
                  <c:v>0.15613008027356182</c:v>
                </c:pt>
                <c:pt idx="10">
                  <c:v>0.15693138170085699</c:v>
                </c:pt>
                <c:pt idx="11">
                  <c:v>0.15773679562188989</c:v>
                </c:pt>
                <c:pt idx="12">
                  <c:v>0.15854634314308075</c:v>
                </c:pt>
                <c:pt idx="13">
                  <c:v>0.15936004547917373</c:v>
                </c:pt>
                <c:pt idx="14">
                  <c:v>0.16017792395379279</c:v>
                </c:pt>
                <c:pt idx="15">
                  <c:v>0.16100000000000037</c:v>
                </c:pt>
              </c:numCache>
            </c:numRef>
          </c:val>
          <c:extLst>
            <c:ext xmlns:c16="http://schemas.microsoft.com/office/drawing/2014/chart" uri="{C3380CC4-5D6E-409C-BE32-E72D297353CC}">
              <c16:uniqueId val="{00000001-930C-47AC-BDAC-89760735E491}"/>
            </c:ext>
          </c:extLst>
        </c:ser>
        <c:ser>
          <c:idx val="0"/>
          <c:order val="5"/>
          <c:tx>
            <c:strRef>
              <c:f>Sheet1!$B$1</c:f>
              <c:strCache>
                <c:ptCount val="1"/>
                <c:pt idx="0">
                  <c:v>Automotive</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0.7591</c:v>
                </c:pt>
                <c:pt idx="1">
                  <c:v>0.75637946449413085</c:v>
                </c:pt>
                <c:pt idx="2">
                  <c:v>0.75366867910476643</c:v>
                </c:pt>
                <c:pt idx="3">
                  <c:v>0.75096760888850245</c:v>
                </c:pt>
                <c:pt idx="4">
                  <c:v>0.74827621902716823</c:v>
                </c:pt>
                <c:pt idx="5">
                  <c:v>0.74559447482737784</c:v>
                </c:pt>
                <c:pt idx="6">
                  <c:v>0.74292234172008265</c:v>
                </c:pt>
                <c:pt idx="7">
                  <c:v>0.74025978526012626</c:v>
                </c:pt>
                <c:pt idx="8">
                  <c:v>0.73760677112579986</c:v>
                </c:pt>
                <c:pt idx="9">
                  <c:v>0.73496326511840004</c:v>
                </c:pt>
                <c:pt idx="10">
                  <c:v>0.732329233161788</c:v>
                </c:pt>
                <c:pt idx="11">
                  <c:v>0.72970464130195067</c:v>
                </c:pt>
                <c:pt idx="12">
                  <c:v>0.72708945570656225</c:v>
                </c:pt>
                <c:pt idx="13">
                  <c:v>0.72448364266454834</c:v>
                </c:pt>
                <c:pt idx="14">
                  <c:v>0.72188716858565183</c:v>
                </c:pt>
                <c:pt idx="15">
                  <c:v>0.71929999999999961</c:v>
                </c:pt>
              </c:numCache>
            </c:numRef>
          </c:val>
          <c:extLst>
            <c:ext xmlns:c16="http://schemas.microsoft.com/office/drawing/2014/chart" uri="{C3380CC4-5D6E-409C-BE32-E72D297353CC}">
              <c16:uniqueId val="{00000000-930C-47AC-BDAC-89760735E491}"/>
            </c:ext>
          </c:extLst>
        </c:ser>
        <c:dLbls>
          <c:showLegendKey val="0"/>
          <c:showVal val="0"/>
          <c:showCatName val="0"/>
          <c:showSerName val="0"/>
          <c:showPercent val="0"/>
          <c:showBubbleSize val="0"/>
        </c:dLbls>
        <c:gapWidth val="150"/>
        <c:overlap val="100"/>
        <c:axId val="1594474496"/>
        <c:axId val="1703745200"/>
        <c:extLst>
          <c:ext xmlns:c15="http://schemas.microsoft.com/office/drawing/2012/chart" uri="{02D57815-91ED-43cb-92C2-25804820EDAC}">
            <c15:filteredBarSeries>
              <c15:ser>
                <c:idx val="2"/>
                <c:order val="0"/>
                <c:tx>
                  <c:strRef>
                    <c:extLst>
                      <c:ext uri="{02D57815-91ED-43cb-92C2-25804820EDAC}">
                        <c15:formulaRef>
                          <c15:sqref>Sheet1!#REF!</c15:sqref>
                        </c15:formulaRef>
                      </c:ext>
                    </c:extLst>
                    <c:strCache>
                      <c:ptCount val="1"/>
                      <c:pt idx="0">
                        <c:v>#REF!</c:v>
                      </c:pt>
                    </c:strCache>
                  </c:strRef>
                </c:tx>
                <c:spPr>
                  <a:solidFill>
                    <a:schemeClr val="accent3"/>
                  </a:solidFill>
                  <a:ln>
                    <a:noFill/>
                  </a:ln>
                  <a:effectLst/>
                </c:spPr>
                <c:invertIfNegative val="0"/>
                <c:cat>
                  <c:strRef>
                    <c:extLst>
                      <c:ext uri="{02D57815-91ED-43cb-92C2-25804820EDAC}">
                        <c15:formulaRef>
                          <c15:sqref>Sheet1!$A$2:$A$17</c15:sqref>
                        </c15:formulaRef>
                      </c:ext>
                    </c:extLst>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extLst>
                      <c:ext uri="{02D57815-91ED-43cb-92C2-25804820EDAC}">
                        <c15:formulaRef>
                          <c15:sqref>Sheet1!#REF!</c15:sqref>
                        </c15:formulaRef>
                      </c:ext>
                    </c:extLst>
                    <c:numCache>
                      <c:formatCode>General</c:formatCode>
                      <c:ptCount val="1"/>
                      <c:pt idx="0">
                        <c:v>1</c:v>
                      </c:pt>
                    </c:numCache>
                  </c:numRef>
                </c:val>
                <c:extLst>
                  <c:ext xmlns:c16="http://schemas.microsoft.com/office/drawing/2014/chart" uri="{C3380CC4-5D6E-409C-BE32-E72D297353CC}">
                    <c16:uniqueId val="{00000001-3B22-40B0-9D4B-556DA3EF97C1}"/>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Sheet1!#REF!</c15:sqref>
                        </c15:formulaRef>
                      </c:ext>
                    </c:extLst>
                    <c:strCache>
                      <c:ptCount val="1"/>
                      <c:pt idx="0">
                        <c:v>#REF!</c:v>
                      </c:pt>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Sheet1!$A$2:$A$17</c15:sqref>
                        </c15:formulaRef>
                      </c:ext>
                    </c:extLst>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extLst xmlns:c15="http://schemas.microsoft.com/office/drawing/2012/chart">
                      <c:ext xmlns:c15="http://schemas.microsoft.com/office/drawing/2012/chart" uri="{02D57815-91ED-43cb-92C2-25804820EDAC}">
                        <c15:formulaRef>
                          <c15:sqref>Sheet1!#REF!</c15:sqref>
                        </c15:formulaRef>
                      </c:ext>
                    </c:extLst>
                    <c:numCache>
                      <c:formatCode>General</c:formatCode>
                      <c:ptCount val="1"/>
                      <c:pt idx="0">
                        <c:v>1</c:v>
                      </c:pt>
                    </c:numCache>
                  </c:numRef>
                </c:val>
                <c:extLst xmlns:c15="http://schemas.microsoft.com/office/drawing/2012/chart">
                  <c:ext xmlns:c16="http://schemas.microsoft.com/office/drawing/2014/chart" uri="{C3380CC4-5D6E-409C-BE32-E72D297353CC}">
                    <c16:uniqueId val="{00000000-3B22-40B0-9D4B-556DA3EF97C1}"/>
                  </c:ext>
                </c:extLst>
              </c15:ser>
            </c15:filteredBarSeries>
          </c:ext>
        </c:extLst>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51194854884469043"/>
        </c:manualLayout>
      </c:layout>
      <c:barChart>
        <c:barDir val="col"/>
        <c:grouping val="stacked"/>
        <c:varyColors val="0"/>
        <c:ser>
          <c:idx val="9"/>
          <c:order val="2"/>
          <c:tx>
            <c:strRef>
              <c:f>Sheet1!$E$1</c:f>
              <c:strCache>
                <c:ptCount val="1"/>
                <c:pt idx="0">
                  <c:v>Others</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5.8599999999999985E-2</c:v>
                </c:pt>
                <c:pt idx="1">
                  <c:v>5.8304858158695017E-2</c:v>
                </c:pt>
                <c:pt idx="2">
                  <c:v>5.7982066137906796E-2</c:v>
                </c:pt>
                <c:pt idx="3">
                  <c:v>5.7631925263047834E-2</c:v>
                </c:pt>
                <c:pt idx="4">
                  <c:v>5.7254731771296363E-2</c:v>
                </c:pt>
                <c:pt idx="5">
                  <c:v>5.6850776893316746E-2</c:v>
                </c:pt>
                <c:pt idx="6">
                  <c:v>5.6420346933643284E-2</c:v>
                </c:pt>
                <c:pt idx="7">
                  <c:v>5.5963723349743533E-2</c:v>
                </c:pt>
                <c:pt idx="8">
                  <c:v>5.5481182829785536E-2</c:v>
                </c:pt>
                <c:pt idx="9">
                  <c:v>5.4972997369128751E-2</c:v>
                </c:pt>
                <c:pt idx="10">
                  <c:v>5.443943434556342E-2</c:v>
                </c:pt>
                <c:pt idx="11">
                  <c:v>5.3880756593311707E-2</c:v>
                </c:pt>
                <c:pt idx="12">
                  <c:v>5.3297222475819139E-2</c:v>
                </c:pt>
                <c:pt idx="13">
                  <c:v>5.2689085957349002E-2</c:v>
                </c:pt>
                <c:pt idx="14">
                  <c:v>5.2056596673405231E-2</c:v>
                </c:pt>
                <c:pt idx="15">
                  <c:v>5.1399999999998336E-2</c:v>
                </c:pt>
              </c:numCache>
            </c:numRef>
          </c:val>
          <c:extLst>
            <c:ext xmlns:c16="http://schemas.microsoft.com/office/drawing/2014/chart" uri="{C3380CC4-5D6E-409C-BE32-E72D297353CC}">
              <c16:uniqueId val="{00000000-F6B1-4CAB-9E67-DAC6F267B252}"/>
            </c:ext>
          </c:extLst>
        </c:ser>
        <c:ser>
          <c:idx val="5"/>
          <c:order val="3"/>
          <c:tx>
            <c:strRef>
              <c:f>Sheet1!$D$1</c:f>
              <c:strCache>
                <c:ptCount val="1"/>
                <c:pt idx="0">
                  <c:v>Furniture</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6.8199999999999983E-2</c:v>
                </c:pt>
                <c:pt idx="1">
                  <c:v>6.7079969813623561E-2</c:v>
                </c:pt>
                <c:pt idx="2">
                  <c:v>6.597833358059603E-2</c:v>
                </c:pt>
                <c:pt idx="3">
                  <c:v>6.4894789221987811E-2</c:v>
                </c:pt>
                <c:pt idx="4">
                  <c:v>6.3829039619830011E-2</c:v>
                </c:pt>
                <c:pt idx="5">
                  <c:v>6.2780792535641936E-2</c:v>
                </c:pt>
                <c:pt idx="6">
                  <c:v>6.1749760530296564E-2</c:v>
                </c:pt>
                <c:pt idx="7">
                  <c:v>6.0735660885202027E-2</c:v>
                </c:pt>
                <c:pt idx="8">
                  <c:v>5.9738215524777573E-2</c:v>
                </c:pt>
                <c:pt idx="9">
                  <c:v>5.8757150940202618E-2</c:v>
                </c:pt>
                <c:pt idx="10">
                  <c:v>5.7792198114418124E-2</c:v>
                </c:pt>
                <c:pt idx="11">
                  <c:v>5.6843092448359542E-2</c:v>
                </c:pt>
                <c:pt idx="12">
                  <c:v>5.5909573688401354E-2</c:v>
                </c:pt>
                <c:pt idx="13">
                  <c:v>5.4991385854993052E-2</c:v>
                </c:pt>
                <c:pt idx="14">
                  <c:v>5.4088277172467163E-2</c:v>
                </c:pt>
                <c:pt idx="15">
                  <c:v>5.3200000000000039E-2</c:v>
                </c:pt>
              </c:numCache>
            </c:numRef>
          </c:val>
          <c:extLst>
            <c:ext xmlns:c16="http://schemas.microsoft.com/office/drawing/2014/chart" uri="{C3380CC4-5D6E-409C-BE32-E72D297353CC}">
              <c16:uniqueId val="{00000001-F6B1-4CAB-9E67-DAC6F267B252}"/>
            </c:ext>
          </c:extLst>
        </c:ser>
        <c:ser>
          <c:idx val="6"/>
          <c:order val="4"/>
          <c:tx>
            <c:strRef>
              <c:f>Sheet1!$C$1</c:f>
              <c:strCache>
                <c:ptCount val="1"/>
                <c:pt idx="0">
                  <c:v>Consumer Goods</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0.13820000000000005</c:v>
                </c:pt>
                <c:pt idx="1">
                  <c:v>0.13752400403383158</c:v>
                </c:pt>
                <c:pt idx="2">
                  <c:v>0.13685131465627581</c:v>
                </c:pt>
                <c:pt idx="3">
                  <c:v>0.13618191569337787</c:v>
                </c:pt>
                <c:pt idx="4">
                  <c:v>0.13551579105029671</c:v>
                </c:pt>
                <c:pt idx="5">
                  <c:v>0.13485292471091803</c:v>
                </c:pt>
                <c:pt idx="6">
                  <c:v>0.13419330073746943</c:v>
                </c:pt>
                <c:pt idx="7">
                  <c:v>0.13353690327013684</c:v>
                </c:pt>
                <c:pt idx="8">
                  <c:v>0.13288371652668357</c:v>
                </c:pt>
                <c:pt idx="9">
                  <c:v>0.1322337248020706</c:v>
                </c:pt>
                <c:pt idx="10">
                  <c:v>0.13158691246807908</c:v>
                </c:pt>
                <c:pt idx="11">
                  <c:v>0.13094326397293446</c:v>
                </c:pt>
                <c:pt idx="12">
                  <c:v>0.13030276384093276</c:v>
                </c:pt>
                <c:pt idx="13">
                  <c:v>0.12966539667206825</c:v>
                </c:pt>
                <c:pt idx="14">
                  <c:v>0.12903114714166339</c:v>
                </c:pt>
                <c:pt idx="15">
                  <c:v>0.12840000000000021</c:v>
                </c:pt>
              </c:numCache>
            </c:numRef>
          </c:val>
          <c:extLst>
            <c:ext xmlns:c16="http://schemas.microsoft.com/office/drawing/2014/chart" uri="{C3380CC4-5D6E-409C-BE32-E72D297353CC}">
              <c16:uniqueId val="{00000002-F6B1-4CAB-9E67-DAC6F267B252}"/>
            </c:ext>
          </c:extLst>
        </c:ser>
        <c:ser>
          <c:idx val="0"/>
          <c:order val="5"/>
          <c:tx>
            <c:strRef>
              <c:f>Sheet1!$B$1</c:f>
              <c:strCache>
                <c:ptCount val="1"/>
                <c:pt idx="0">
                  <c:v>Automotive</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0.73499999999999999</c:v>
                </c:pt>
                <c:pt idx="1">
                  <c:v>0.73709116799384988</c:v>
                </c:pt>
                <c:pt idx="2">
                  <c:v>0.73918828562522143</c:v>
                </c:pt>
                <c:pt idx="3">
                  <c:v>0.7412913698215865</c:v>
                </c:pt>
                <c:pt idx="4">
                  <c:v>0.74340043755857699</c:v>
                </c:pt>
                <c:pt idx="5">
                  <c:v>0.74551550586012327</c:v>
                </c:pt>
                <c:pt idx="6">
                  <c:v>0.74763659179859066</c:v>
                </c:pt>
                <c:pt idx="7">
                  <c:v>0.74976371249491758</c:v>
                </c:pt>
                <c:pt idx="8">
                  <c:v>0.75189688511875341</c:v>
                </c:pt>
                <c:pt idx="9">
                  <c:v>0.754036126888598</c:v>
                </c:pt>
                <c:pt idx="10">
                  <c:v>0.75618145507193935</c:v>
                </c:pt>
                <c:pt idx="11">
                  <c:v>0.75833288698539436</c:v>
                </c:pt>
                <c:pt idx="12">
                  <c:v>0.76049043999484678</c:v>
                </c:pt>
                <c:pt idx="13">
                  <c:v>0.76265413151558969</c:v>
                </c:pt>
                <c:pt idx="14">
                  <c:v>0.76482397901246424</c:v>
                </c:pt>
                <c:pt idx="15">
                  <c:v>0.76700000000000146</c:v>
                </c:pt>
              </c:numCache>
            </c:numRef>
          </c:val>
          <c:extLst>
            <c:ext xmlns:c16="http://schemas.microsoft.com/office/drawing/2014/chart" uri="{C3380CC4-5D6E-409C-BE32-E72D297353CC}">
              <c16:uniqueId val="{00000003-F6B1-4CAB-9E67-DAC6F267B252}"/>
            </c:ext>
          </c:extLst>
        </c:ser>
        <c:dLbls>
          <c:showLegendKey val="0"/>
          <c:showVal val="0"/>
          <c:showCatName val="0"/>
          <c:showSerName val="0"/>
          <c:showPercent val="0"/>
          <c:showBubbleSize val="0"/>
        </c:dLbls>
        <c:gapWidth val="150"/>
        <c:overlap val="100"/>
        <c:axId val="1594474496"/>
        <c:axId val="1703745200"/>
        <c:extLst>
          <c:ext xmlns:c15="http://schemas.microsoft.com/office/drawing/2012/chart" uri="{02D57815-91ED-43cb-92C2-25804820EDAC}">
            <c15:filteredBarSeries>
              <c15:ser>
                <c:idx val="2"/>
                <c:order val="0"/>
                <c:tx>
                  <c:strRef>
                    <c:extLst>
                      <c:ext uri="{02D57815-91ED-43cb-92C2-25804820EDAC}">
                        <c15:formulaRef>
                          <c15:sqref>Sheet1!#REF!</c15:sqref>
                        </c15:formulaRef>
                      </c:ext>
                    </c:extLst>
                    <c:strCache>
                      <c:ptCount val="1"/>
                      <c:pt idx="0">
                        <c:v>#REF!</c:v>
                      </c:pt>
                    </c:strCache>
                  </c:strRef>
                </c:tx>
                <c:spPr>
                  <a:solidFill>
                    <a:schemeClr val="accent3"/>
                  </a:solidFill>
                  <a:ln>
                    <a:noFill/>
                  </a:ln>
                  <a:effectLst/>
                </c:spPr>
                <c:invertIfNegative val="0"/>
                <c:cat>
                  <c:strRef>
                    <c:extLst>
                      <c:ext uri="{02D57815-91ED-43cb-92C2-25804820EDAC}">
                        <c15:formulaRef>
                          <c15:sqref>Sheet1!$A$2:$A$17</c15:sqref>
                        </c15:formulaRef>
                      </c:ext>
                    </c:extLst>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extLst>
                      <c:ext uri="{02D57815-91ED-43cb-92C2-25804820EDAC}">
                        <c15:formulaRef>
                          <c15:sqref>Sheet1!#REF!</c15:sqref>
                        </c15:formulaRef>
                      </c:ext>
                    </c:extLst>
                    <c:numCache>
                      <c:formatCode>General</c:formatCode>
                      <c:ptCount val="1"/>
                      <c:pt idx="0">
                        <c:v>1</c:v>
                      </c:pt>
                    </c:numCache>
                  </c:numRef>
                </c:val>
                <c:extLst>
                  <c:ext xmlns:c16="http://schemas.microsoft.com/office/drawing/2014/chart" uri="{C3380CC4-5D6E-409C-BE32-E72D297353CC}">
                    <c16:uniqueId val="{00000004-F6B1-4CAB-9E67-DAC6F267B252}"/>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Sheet1!#REF!</c15:sqref>
                        </c15:formulaRef>
                      </c:ext>
                    </c:extLst>
                    <c:strCache>
                      <c:ptCount val="1"/>
                      <c:pt idx="0">
                        <c:v>#REF!</c:v>
                      </c:pt>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Sheet1!$A$2:$A$17</c15:sqref>
                        </c15:formulaRef>
                      </c:ext>
                    </c:extLst>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extLst xmlns:c15="http://schemas.microsoft.com/office/drawing/2012/chart">
                      <c:ext xmlns:c15="http://schemas.microsoft.com/office/drawing/2012/chart" uri="{02D57815-91ED-43cb-92C2-25804820EDAC}">
                        <c15:formulaRef>
                          <c15:sqref>Sheet1!#REF!</c15:sqref>
                        </c15:formulaRef>
                      </c:ext>
                    </c:extLst>
                    <c:numCache>
                      <c:formatCode>General</c:formatCode>
                      <c:ptCount val="1"/>
                      <c:pt idx="0">
                        <c:v>1</c:v>
                      </c:pt>
                    </c:numCache>
                  </c:numRef>
                </c:val>
                <c:extLst xmlns:c15="http://schemas.microsoft.com/office/drawing/2012/chart">
                  <c:ext xmlns:c16="http://schemas.microsoft.com/office/drawing/2014/chart" uri="{C3380CC4-5D6E-409C-BE32-E72D297353CC}">
                    <c16:uniqueId val="{00000005-F6B1-4CAB-9E67-DAC6F267B252}"/>
                  </c:ext>
                </c:extLst>
              </c15:ser>
            </c15:filteredBarSeries>
          </c:ext>
        </c:extLst>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51194854884469043"/>
        </c:manualLayout>
      </c:layout>
      <c:barChart>
        <c:barDir val="col"/>
        <c:grouping val="stacked"/>
        <c:varyColors val="0"/>
        <c:ser>
          <c:idx val="9"/>
          <c:order val="2"/>
          <c:tx>
            <c:strRef>
              <c:f>Sheet1!$E$1</c:f>
              <c:strCache>
                <c:ptCount val="1"/>
                <c:pt idx="0">
                  <c:v>Others</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9.9600000000000022E-2</c:v>
                </c:pt>
                <c:pt idx="1">
                  <c:v>9.7453407811814108E-2</c:v>
                </c:pt>
                <c:pt idx="2">
                  <c:v>9.3491459408116762E-2</c:v>
                </c:pt>
                <c:pt idx="3">
                  <c:v>8.9013968742476135E-2</c:v>
                </c:pt>
                <c:pt idx="4">
                  <c:v>8.5597693126271635E-2</c:v>
                </c:pt>
                <c:pt idx="5">
                  <c:v>6.209440004466249E-2</c:v>
                </c:pt>
                <c:pt idx="6">
                  <c:v>0.10747965801056836</c:v>
                </c:pt>
                <c:pt idx="7">
                  <c:v>7.9307967595313111E-2</c:v>
                </c:pt>
                <c:pt idx="8">
                  <c:v>7.2266593722124961E-2</c:v>
                </c:pt>
                <c:pt idx="9">
                  <c:v>7.0703985224363164E-2</c:v>
                </c:pt>
                <c:pt idx="10">
                  <c:v>6.9111566307450523E-2</c:v>
                </c:pt>
                <c:pt idx="11">
                  <c:v>6.7489275829191842E-2</c:v>
                </c:pt>
                <c:pt idx="12">
                  <c:v>6.5837047654143888E-2</c:v>
                </c:pt>
                <c:pt idx="13">
                  <c:v>6.4154810620877689E-2</c:v>
                </c:pt>
                <c:pt idx="14">
                  <c:v>6.2442488508155147E-2</c:v>
                </c:pt>
                <c:pt idx="15">
                  <c:v>6.0700000000000975E-2</c:v>
                </c:pt>
              </c:numCache>
            </c:numRef>
          </c:val>
          <c:extLst>
            <c:ext xmlns:c16="http://schemas.microsoft.com/office/drawing/2014/chart" uri="{C3380CC4-5D6E-409C-BE32-E72D297353CC}">
              <c16:uniqueId val="{00000000-291D-4F34-922D-39EF3F24E0B7}"/>
            </c:ext>
          </c:extLst>
        </c:ser>
        <c:ser>
          <c:idx val="5"/>
          <c:order val="3"/>
          <c:tx>
            <c:strRef>
              <c:f>Sheet1!$D$1</c:f>
              <c:strCache>
                <c:ptCount val="1"/>
                <c:pt idx="0">
                  <c:v>Furniture</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4.0499999999999994E-2</c:v>
                </c:pt>
                <c:pt idx="1">
                  <c:v>4.1159302057374454E-2</c:v>
                </c:pt>
                <c:pt idx="2">
                  <c:v>4.1829336934572574E-2</c:v>
                </c:pt>
                <c:pt idx="3">
                  <c:v>4.2510279351845988E-2</c:v>
                </c:pt>
                <c:pt idx="4">
                  <c:v>4.3202306873728342E-2</c:v>
                </c:pt>
                <c:pt idx="5">
                  <c:v>4.3905599955337514E-2</c:v>
                </c:pt>
                <c:pt idx="6">
                  <c:v>4.462034198943169E-2</c:v>
                </c:pt>
                <c:pt idx="7">
                  <c:v>4.5346719354231312E-2</c:v>
                </c:pt>
                <c:pt idx="8">
                  <c:v>4.6084921462019632E-2</c:v>
                </c:pt>
                <c:pt idx="9">
                  <c:v>4.6835140808534445E-2</c:v>
                </c:pt>
                <c:pt idx="10">
                  <c:v>4.7597573023163815E-2</c:v>
                </c:pt>
                <c:pt idx="11">
                  <c:v>4.8372416919958944E-2</c:v>
                </c:pt>
                <c:pt idx="12">
                  <c:v>4.9159874549477574E-2</c:v>
                </c:pt>
                <c:pt idx="13">
                  <c:v>4.9960151251471172E-2</c:v>
                </c:pt>
                <c:pt idx="14">
                  <c:v>5.0773455708430039E-2</c:v>
                </c:pt>
                <c:pt idx="15">
                  <c:v>5.1599999999999896E-2</c:v>
                </c:pt>
              </c:numCache>
            </c:numRef>
          </c:val>
          <c:extLst>
            <c:ext xmlns:c16="http://schemas.microsoft.com/office/drawing/2014/chart" uri="{C3380CC4-5D6E-409C-BE32-E72D297353CC}">
              <c16:uniqueId val="{00000001-291D-4F34-922D-39EF3F24E0B7}"/>
            </c:ext>
          </c:extLst>
        </c:ser>
        <c:ser>
          <c:idx val="6"/>
          <c:order val="4"/>
          <c:tx>
            <c:strRef>
              <c:f>Sheet1!$C$1</c:f>
              <c:strCache>
                <c:ptCount val="1"/>
                <c:pt idx="0">
                  <c:v>Consumer Goods</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8.9499999999999996E-2</c:v>
                </c:pt>
                <c:pt idx="1">
                  <c:v>8.9099999999999999E-2</c:v>
                </c:pt>
                <c:pt idx="2">
                  <c:v>9.0499999999999997E-2</c:v>
                </c:pt>
                <c:pt idx="3">
                  <c:v>9.2399999999999996E-2</c:v>
                </c:pt>
                <c:pt idx="4">
                  <c:v>9.11E-2</c:v>
                </c:pt>
                <c:pt idx="5">
                  <c:v>9.5000000000000001E-2</c:v>
                </c:pt>
                <c:pt idx="6">
                  <c:v>8.8499999999999995E-2</c:v>
                </c:pt>
                <c:pt idx="7">
                  <c:v>9.7145313050455609E-2</c:v>
                </c:pt>
                <c:pt idx="8">
                  <c:v>9.6020072477971716E-2</c:v>
                </c:pt>
                <c:pt idx="9">
                  <c:v>9.4907865641302797E-2</c:v>
                </c:pt>
                <c:pt idx="10">
                  <c:v>9.3808541569826723E-2</c:v>
                </c:pt>
                <c:pt idx="11">
                  <c:v>9.2721951041624021E-2</c:v>
                </c:pt>
                <c:pt idx="12">
                  <c:v>9.1647946563222546E-2</c:v>
                </c:pt>
                <c:pt idx="13">
                  <c:v>9.0586382349576833E-2</c:v>
                </c:pt>
                <c:pt idx="14">
                  <c:v>8.9537114304279145E-2</c:v>
                </c:pt>
                <c:pt idx="15">
                  <c:v>8.8500000000000009E-2</c:v>
                </c:pt>
              </c:numCache>
            </c:numRef>
          </c:val>
          <c:extLst>
            <c:ext xmlns:c16="http://schemas.microsoft.com/office/drawing/2014/chart" uri="{C3380CC4-5D6E-409C-BE32-E72D297353CC}">
              <c16:uniqueId val="{00000002-291D-4F34-922D-39EF3F24E0B7}"/>
            </c:ext>
          </c:extLst>
        </c:ser>
        <c:ser>
          <c:idx val="0"/>
          <c:order val="5"/>
          <c:tx>
            <c:strRef>
              <c:f>Sheet1!$B$1</c:f>
              <c:strCache>
                <c:ptCount val="1"/>
                <c:pt idx="0">
                  <c:v>Automotive</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0.77039999999999997</c:v>
                </c:pt>
                <c:pt idx="1">
                  <c:v>0.77228729013081143</c:v>
                </c:pt>
                <c:pt idx="2">
                  <c:v>0.77417920365731063</c:v>
                </c:pt>
                <c:pt idx="3">
                  <c:v>0.77607575190567779</c:v>
                </c:pt>
                <c:pt idx="4">
                  <c:v>0.78010000000000002</c:v>
                </c:pt>
                <c:pt idx="5">
                  <c:v>0.79900000000000004</c:v>
                </c:pt>
                <c:pt idx="6">
                  <c:v>0.75939999999999996</c:v>
                </c:pt>
                <c:pt idx="7">
                  <c:v>0.7782</c:v>
                </c:pt>
                <c:pt idx="8">
                  <c:v>0.78562841233788372</c:v>
                </c:pt>
                <c:pt idx="9">
                  <c:v>0.78755300832579955</c:v>
                </c:pt>
                <c:pt idx="10">
                  <c:v>0.7894823190995589</c:v>
                </c:pt>
                <c:pt idx="11">
                  <c:v>0.79141635620922512</c:v>
                </c:pt>
                <c:pt idx="12">
                  <c:v>0.79335513123315604</c:v>
                </c:pt>
                <c:pt idx="13">
                  <c:v>0.79529865577807435</c:v>
                </c:pt>
                <c:pt idx="14">
                  <c:v>0.79724694147913566</c:v>
                </c:pt>
                <c:pt idx="15">
                  <c:v>0.79919999999999913</c:v>
                </c:pt>
              </c:numCache>
            </c:numRef>
          </c:val>
          <c:extLst>
            <c:ext xmlns:c16="http://schemas.microsoft.com/office/drawing/2014/chart" uri="{C3380CC4-5D6E-409C-BE32-E72D297353CC}">
              <c16:uniqueId val="{00000003-291D-4F34-922D-39EF3F24E0B7}"/>
            </c:ext>
          </c:extLst>
        </c:ser>
        <c:dLbls>
          <c:showLegendKey val="0"/>
          <c:showVal val="0"/>
          <c:showCatName val="0"/>
          <c:showSerName val="0"/>
          <c:showPercent val="0"/>
          <c:showBubbleSize val="0"/>
        </c:dLbls>
        <c:gapWidth val="150"/>
        <c:overlap val="100"/>
        <c:axId val="1594474496"/>
        <c:axId val="1703745200"/>
        <c:extLst>
          <c:ext xmlns:c15="http://schemas.microsoft.com/office/drawing/2012/chart" uri="{02D57815-91ED-43cb-92C2-25804820EDAC}">
            <c15:filteredBarSeries>
              <c15:ser>
                <c:idx val="2"/>
                <c:order val="0"/>
                <c:tx>
                  <c:strRef>
                    <c:extLst>
                      <c:ext uri="{02D57815-91ED-43cb-92C2-25804820EDAC}">
                        <c15:formulaRef>
                          <c15:sqref>Sheet1!#REF!</c15:sqref>
                        </c15:formulaRef>
                      </c:ext>
                    </c:extLst>
                    <c:strCache>
                      <c:ptCount val="1"/>
                      <c:pt idx="0">
                        <c:v>#REF!</c:v>
                      </c:pt>
                    </c:strCache>
                  </c:strRef>
                </c:tx>
                <c:spPr>
                  <a:solidFill>
                    <a:schemeClr val="accent3"/>
                  </a:solidFill>
                  <a:ln>
                    <a:noFill/>
                  </a:ln>
                  <a:effectLst/>
                </c:spPr>
                <c:invertIfNegative val="0"/>
                <c:cat>
                  <c:strRef>
                    <c:extLst>
                      <c:ext uri="{02D57815-91ED-43cb-92C2-25804820EDAC}">
                        <c15:formulaRef>
                          <c15:sqref>Sheet1!$A$2:$A$17</c15:sqref>
                        </c15:formulaRef>
                      </c:ext>
                    </c:extLst>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extLst>
                      <c:ext uri="{02D57815-91ED-43cb-92C2-25804820EDAC}">
                        <c15:formulaRef>
                          <c15:sqref>Sheet1!#REF!</c15:sqref>
                        </c15:formulaRef>
                      </c:ext>
                    </c:extLst>
                    <c:numCache>
                      <c:formatCode>General</c:formatCode>
                      <c:ptCount val="1"/>
                      <c:pt idx="0">
                        <c:v>1</c:v>
                      </c:pt>
                    </c:numCache>
                  </c:numRef>
                </c:val>
                <c:extLst>
                  <c:ext xmlns:c16="http://schemas.microsoft.com/office/drawing/2014/chart" uri="{C3380CC4-5D6E-409C-BE32-E72D297353CC}">
                    <c16:uniqueId val="{00000004-291D-4F34-922D-39EF3F24E0B7}"/>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Sheet1!#REF!</c15:sqref>
                        </c15:formulaRef>
                      </c:ext>
                    </c:extLst>
                    <c:strCache>
                      <c:ptCount val="1"/>
                      <c:pt idx="0">
                        <c:v>#REF!</c:v>
                      </c:pt>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Sheet1!$A$2:$A$17</c15:sqref>
                        </c15:formulaRef>
                      </c:ext>
                    </c:extLst>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extLst xmlns:c15="http://schemas.microsoft.com/office/drawing/2012/chart">
                      <c:ext xmlns:c15="http://schemas.microsoft.com/office/drawing/2012/chart" uri="{02D57815-91ED-43cb-92C2-25804820EDAC}">
                        <c15:formulaRef>
                          <c15:sqref>Sheet1!#REF!</c15:sqref>
                        </c15:formulaRef>
                      </c:ext>
                    </c:extLst>
                    <c:numCache>
                      <c:formatCode>General</c:formatCode>
                      <c:ptCount val="1"/>
                      <c:pt idx="0">
                        <c:v>1</c:v>
                      </c:pt>
                    </c:numCache>
                  </c:numRef>
                </c:val>
                <c:extLst xmlns:c15="http://schemas.microsoft.com/office/drawing/2012/chart">
                  <c:ext xmlns:c16="http://schemas.microsoft.com/office/drawing/2014/chart" uri="{C3380CC4-5D6E-409C-BE32-E72D297353CC}">
                    <c16:uniqueId val="{00000005-291D-4F34-922D-39EF3F24E0B7}"/>
                  </c:ext>
                </c:extLst>
              </c15:ser>
            </c15:filteredBarSeries>
          </c:ext>
        </c:extLst>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51194854884469043"/>
        </c:manualLayout>
      </c:layout>
      <c:barChart>
        <c:barDir val="col"/>
        <c:grouping val="stacked"/>
        <c:varyColors val="0"/>
        <c:ser>
          <c:idx val="9"/>
          <c:order val="2"/>
          <c:tx>
            <c:strRef>
              <c:f>Sheet1!$E$1</c:f>
              <c:strCache>
                <c:ptCount val="1"/>
                <c:pt idx="0">
                  <c:v>Others</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0.16540000000000021</c:v>
                </c:pt>
                <c:pt idx="1">
                  <c:v>0.16343639822864497</c:v>
                </c:pt>
                <c:pt idx="2">
                  <c:v>0.16431232058662193</c:v>
                </c:pt>
                <c:pt idx="3">
                  <c:v>0.16704303685058064</c:v>
                </c:pt>
                <c:pt idx="4">
                  <c:v>0.16205683144645777</c:v>
                </c:pt>
                <c:pt idx="5">
                  <c:v>0.15521457269378247</c:v>
                </c:pt>
                <c:pt idx="6">
                  <c:v>0.15306605204760881</c:v>
                </c:pt>
                <c:pt idx="7">
                  <c:v>0.15087980698648296</c:v>
                </c:pt>
                <c:pt idx="8">
                  <c:v>0.14865558059290018</c:v>
                </c:pt>
                <c:pt idx="9">
                  <c:v>0.14639311154758661</c:v>
                </c:pt>
                <c:pt idx="10">
                  <c:v>0.14409213407819299</c:v>
                </c:pt>
                <c:pt idx="11">
                  <c:v>0.1417523779072426</c:v>
                </c:pt>
                <c:pt idx="12">
                  <c:v>0.13937356819932201</c:v>
                </c:pt>
                <c:pt idx="13">
                  <c:v>0.13695542550750439</c:v>
                </c:pt>
                <c:pt idx="14">
                  <c:v>0.13449766571899702</c:v>
                </c:pt>
                <c:pt idx="15">
                  <c:v>0.13200000000000067</c:v>
                </c:pt>
              </c:numCache>
            </c:numRef>
          </c:val>
          <c:extLst>
            <c:ext xmlns:c16="http://schemas.microsoft.com/office/drawing/2014/chart" uri="{C3380CC4-5D6E-409C-BE32-E72D297353CC}">
              <c16:uniqueId val="{00000000-AB0F-4BF1-AAE8-04AB4AD7CE9D}"/>
            </c:ext>
          </c:extLst>
        </c:ser>
        <c:ser>
          <c:idx val="0"/>
          <c:order val="3"/>
          <c:tx>
            <c:strRef>
              <c:f>Sheet1!$B$1</c:f>
              <c:strCache>
                <c:ptCount val="1"/>
                <c:pt idx="0">
                  <c:v>Automotive</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0.10449999999999997</c:v>
                </c:pt>
                <c:pt idx="1">
                  <c:v>0.10592825378973161</c:v>
                </c:pt>
                <c:pt idx="2">
                  <c:v>0.1045</c:v>
                </c:pt>
                <c:pt idx="3">
                  <c:v>0.1012</c:v>
                </c:pt>
                <c:pt idx="4">
                  <c:v>0.1056</c:v>
                </c:pt>
                <c:pt idx="5">
                  <c:v>0.11183916180916158</c:v>
                </c:pt>
                <c:pt idx="6">
                  <c:v>0.11336772359571033</c:v>
                </c:pt>
                <c:pt idx="7">
                  <c:v>0.11491717700105794</c:v>
                </c:pt>
                <c:pt idx="8">
                  <c:v>0.11648780756141223</c:v>
                </c:pt>
                <c:pt idx="9">
                  <c:v>0.11807990471554734</c:v>
                </c:pt>
                <c:pt idx="10">
                  <c:v>0.11969376185814189</c:v>
                </c:pt>
                <c:pt idx="11">
                  <c:v>0.12132967639384648</c:v>
                </c:pt>
                <c:pt idx="12">
                  <c:v>0.12298794979208978</c:v>
                </c:pt>
                <c:pt idx="13">
                  <c:v>0.12466888764263409</c:v>
                </c:pt>
                <c:pt idx="14">
                  <c:v>0.12637279971188978</c:v>
                </c:pt>
                <c:pt idx="15">
                  <c:v>0.12809999999999988</c:v>
                </c:pt>
              </c:numCache>
            </c:numRef>
          </c:val>
          <c:extLst>
            <c:ext xmlns:c16="http://schemas.microsoft.com/office/drawing/2014/chart" uri="{C3380CC4-5D6E-409C-BE32-E72D297353CC}">
              <c16:uniqueId val="{00000003-AB0F-4BF1-AAE8-04AB4AD7CE9D}"/>
            </c:ext>
          </c:extLst>
        </c:ser>
        <c:ser>
          <c:idx val="5"/>
          <c:order val="4"/>
          <c:tx>
            <c:strRef>
              <c:f>Sheet1!$D$1</c:f>
              <c:strCache>
                <c:ptCount val="1"/>
                <c:pt idx="0">
                  <c:v>Furniture</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0.221</c:v>
                </c:pt>
                <c:pt idx="1">
                  <c:v>0.21956307437725486</c:v>
                </c:pt>
                <c:pt idx="2">
                  <c:v>0.2181354915384251</c:v>
                </c:pt>
                <c:pt idx="3">
                  <c:v>0.21671719073742207</c:v>
                </c:pt>
                <c:pt idx="4">
                  <c:v>0.21530811162312369</c:v>
                </c:pt>
                <c:pt idx="5">
                  <c:v>0.21390819423680632</c:v>
                </c:pt>
                <c:pt idx="6">
                  <c:v>0.21251737900959361</c:v>
                </c:pt>
                <c:pt idx="7">
                  <c:v>0.21113560675992155</c:v>
                </c:pt>
                <c:pt idx="8">
                  <c:v>0.20976281869102031</c:v>
                </c:pt>
                <c:pt idx="9">
                  <c:v>0.20839895638841233</c:v>
                </c:pt>
                <c:pt idx="10">
                  <c:v>0.20704396181742654</c:v>
                </c:pt>
                <c:pt idx="11">
                  <c:v>0.20569777732072914</c:v>
                </c:pt>
                <c:pt idx="12">
                  <c:v>0.20436034561586994</c:v>
                </c:pt>
                <c:pt idx="13">
                  <c:v>0.2030316097928451</c:v>
                </c:pt>
                <c:pt idx="14">
                  <c:v>0.20171151331167525</c:v>
                </c:pt>
                <c:pt idx="15">
                  <c:v>0.20039999999999994</c:v>
                </c:pt>
              </c:numCache>
            </c:numRef>
          </c:val>
          <c:extLst>
            <c:ext xmlns:c16="http://schemas.microsoft.com/office/drawing/2014/chart" uri="{C3380CC4-5D6E-409C-BE32-E72D297353CC}">
              <c16:uniqueId val="{00000001-AB0F-4BF1-AAE8-04AB4AD7CE9D}"/>
            </c:ext>
          </c:extLst>
        </c:ser>
        <c:ser>
          <c:idx val="6"/>
          <c:order val="5"/>
          <c:tx>
            <c:strRef>
              <c:f>Sheet1!$C$1</c:f>
              <c:strCache>
                <c:ptCount val="1"/>
                <c:pt idx="0">
                  <c:v>Consumer Goods</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0.50909999999999989</c:v>
                </c:pt>
                <c:pt idx="1">
                  <c:v>0.51107227360436858</c:v>
                </c:pt>
                <c:pt idx="2">
                  <c:v>0.51305218787495288</c:v>
                </c:pt>
                <c:pt idx="3">
                  <c:v>0.51503977241199739</c:v>
                </c:pt>
                <c:pt idx="4">
                  <c:v>0.51703505693041851</c:v>
                </c:pt>
                <c:pt idx="5">
                  <c:v>0.5190380712602497</c:v>
                </c:pt>
                <c:pt idx="6">
                  <c:v>0.52104884534708718</c:v>
                </c:pt>
                <c:pt idx="7">
                  <c:v>0.52306740925253759</c:v>
                </c:pt>
                <c:pt idx="8">
                  <c:v>0.52509379315466731</c:v>
                </c:pt>
                <c:pt idx="9">
                  <c:v>0.52712802734845376</c:v>
                </c:pt>
                <c:pt idx="10">
                  <c:v>0.5291701422462386</c:v>
                </c:pt>
                <c:pt idx="11">
                  <c:v>0.53122016837818176</c:v>
                </c:pt>
                <c:pt idx="12">
                  <c:v>0.53327813639271826</c:v>
                </c:pt>
                <c:pt idx="13">
                  <c:v>0.53534407705701648</c:v>
                </c:pt>
                <c:pt idx="14">
                  <c:v>0.53741802125743798</c:v>
                </c:pt>
                <c:pt idx="15">
                  <c:v>0.53949999999999954</c:v>
                </c:pt>
              </c:numCache>
            </c:numRef>
          </c:val>
          <c:extLst>
            <c:ext xmlns:c16="http://schemas.microsoft.com/office/drawing/2014/chart" uri="{C3380CC4-5D6E-409C-BE32-E72D297353CC}">
              <c16:uniqueId val="{00000002-AB0F-4BF1-AAE8-04AB4AD7CE9D}"/>
            </c:ext>
          </c:extLst>
        </c:ser>
        <c:dLbls>
          <c:showLegendKey val="0"/>
          <c:showVal val="0"/>
          <c:showCatName val="0"/>
          <c:showSerName val="0"/>
          <c:showPercent val="0"/>
          <c:showBubbleSize val="0"/>
        </c:dLbls>
        <c:gapWidth val="150"/>
        <c:overlap val="100"/>
        <c:axId val="1594474496"/>
        <c:axId val="1703745200"/>
        <c:extLst>
          <c:ext xmlns:c15="http://schemas.microsoft.com/office/drawing/2012/chart" uri="{02D57815-91ED-43cb-92C2-25804820EDAC}">
            <c15:filteredBarSeries>
              <c15:ser>
                <c:idx val="2"/>
                <c:order val="0"/>
                <c:tx>
                  <c:strRef>
                    <c:extLst>
                      <c:ext uri="{02D57815-91ED-43cb-92C2-25804820EDAC}">
                        <c15:formulaRef>
                          <c15:sqref>Sheet1!#REF!</c15:sqref>
                        </c15:formulaRef>
                      </c:ext>
                    </c:extLst>
                    <c:strCache>
                      <c:ptCount val="1"/>
                      <c:pt idx="0">
                        <c:v>#REF!</c:v>
                      </c:pt>
                    </c:strCache>
                  </c:strRef>
                </c:tx>
                <c:spPr>
                  <a:solidFill>
                    <a:schemeClr val="accent3"/>
                  </a:solidFill>
                  <a:ln>
                    <a:noFill/>
                  </a:ln>
                  <a:effectLst/>
                </c:spPr>
                <c:invertIfNegative val="0"/>
                <c:cat>
                  <c:strRef>
                    <c:extLst>
                      <c:ext uri="{02D57815-91ED-43cb-92C2-25804820EDAC}">
                        <c15:formulaRef>
                          <c15:sqref>Sheet1!$A$2:$A$17</c15:sqref>
                        </c15:formulaRef>
                      </c:ext>
                    </c:extLst>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extLst>
                      <c:ext uri="{02D57815-91ED-43cb-92C2-25804820EDAC}">
                        <c15:formulaRef>
                          <c15:sqref>Sheet1!#REF!</c15:sqref>
                        </c15:formulaRef>
                      </c:ext>
                    </c:extLst>
                    <c:numCache>
                      <c:formatCode>General</c:formatCode>
                      <c:ptCount val="1"/>
                      <c:pt idx="0">
                        <c:v>1</c:v>
                      </c:pt>
                    </c:numCache>
                  </c:numRef>
                </c:val>
                <c:extLst>
                  <c:ext xmlns:c16="http://schemas.microsoft.com/office/drawing/2014/chart" uri="{C3380CC4-5D6E-409C-BE32-E72D297353CC}">
                    <c16:uniqueId val="{00000004-AB0F-4BF1-AAE8-04AB4AD7CE9D}"/>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Sheet1!#REF!</c15:sqref>
                        </c15:formulaRef>
                      </c:ext>
                    </c:extLst>
                    <c:strCache>
                      <c:ptCount val="1"/>
                      <c:pt idx="0">
                        <c:v>#REF!</c:v>
                      </c:pt>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Sheet1!$A$2:$A$17</c15:sqref>
                        </c15:formulaRef>
                      </c:ext>
                    </c:extLst>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extLst xmlns:c15="http://schemas.microsoft.com/office/drawing/2012/chart">
                      <c:ext xmlns:c15="http://schemas.microsoft.com/office/drawing/2012/chart" uri="{02D57815-91ED-43cb-92C2-25804820EDAC}">
                        <c15:formulaRef>
                          <c15:sqref>Sheet1!#REF!</c15:sqref>
                        </c15:formulaRef>
                      </c:ext>
                    </c:extLst>
                    <c:numCache>
                      <c:formatCode>General</c:formatCode>
                      <c:ptCount val="1"/>
                      <c:pt idx="0">
                        <c:v>1</c:v>
                      </c:pt>
                    </c:numCache>
                  </c:numRef>
                </c:val>
                <c:extLst xmlns:c15="http://schemas.microsoft.com/office/drawing/2012/chart">
                  <c:ext xmlns:c16="http://schemas.microsoft.com/office/drawing/2014/chart" uri="{C3380CC4-5D6E-409C-BE32-E72D297353CC}">
                    <c16:uniqueId val="{00000005-AB0F-4BF1-AAE8-04AB4AD7CE9D}"/>
                  </c:ext>
                </c:extLst>
              </c15:ser>
            </c15:filteredBarSeries>
          </c:ext>
        </c:extLst>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51194854884469043"/>
        </c:manualLayout>
      </c:layout>
      <c:barChart>
        <c:barDir val="col"/>
        <c:grouping val="stacked"/>
        <c:varyColors val="0"/>
        <c:ser>
          <c:idx val="3"/>
          <c:order val="0"/>
          <c:tx>
            <c:strRef>
              <c:f>Sheet1!$H$1</c:f>
              <c:strCache>
                <c:ptCount val="1"/>
                <c:pt idx="0">
                  <c:v>Others</c:v>
                </c:pt>
              </c:strCache>
            </c:strRef>
          </c:tx>
          <c:spPr>
            <a:solidFill>
              <a:schemeClr val="accent4"/>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Sheet1!$H$2:$H$17</c:f>
              <c:numCache>
                <c:formatCode>0.00%</c:formatCode>
                <c:ptCount val="16"/>
                <c:pt idx="0">
                  <c:v>0.11650000000000005</c:v>
                </c:pt>
                <c:pt idx="1">
                  <c:v>0.11451333939493225</c:v>
                </c:pt>
                <c:pt idx="2">
                  <c:v>0.1124858826439008</c:v>
                </c:pt>
                <c:pt idx="3">
                  <c:v>0.11041738243892418</c:v>
                </c:pt>
                <c:pt idx="4">
                  <c:v>0.10830758862111178</c:v>
                </c:pt>
                <c:pt idx="5">
                  <c:v>0.10615624815484648</c:v>
                </c:pt>
                <c:pt idx="6">
                  <c:v>0.13064089698618253</c:v>
                </c:pt>
                <c:pt idx="7">
                  <c:v>0.10172790059394332</c:v>
                </c:pt>
                <c:pt idx="8">
                  <c:v>9.9450372808067233E-2</c:v>
                </c:pt>
                <c:pt idx="9">
                  <c:v>9.7130256937607906E-2</c:v>
                </c:pt>
                <c:pt idx="10">
                  <c:v>9.476728516597599E-2</c:v>
                </c:pt>
                <c:pt idx="11">
                  <c:v>9.2361186638866721E-2</c:v>
                </c:pt>
                <c:pt idx="12">
                  <c:v>8.9911687436386556E-2</c:v>
                </c:pt>
                <c:pt idx="13">
                  <c:v>8.7418510544873373E-2</c:v>
                </c:pt>
                <c:pt idx="14">
                  <c:v>8.4881375828405381E-2</c:v>
                </c:pt>
                <c:pt idx="15">
                  <c:v>8.2300000000000484E-2</c:v>
                </c:pt>
              </c:numCache>
            </c:numRef>
          </c:val>
          <c:extLst>
            <c:ext xmlns:c16="http://schemas.microsoft.com/office/drawing/2014/chart" uri="{C3380CC4-5D6E-409C-BE32-E72D297353CC}">
              <c16:uniqueId val="{00000000-605E-459A-A248-820D74109989}"/>
            </c:ext>
          </c:extLst>
        </c:ser>
        <c:ser>
          <c:idx val="0"/>
          <c:order val="1"/>
          <c:tx>
            <c:strRef>
              <c:f>Sheet1!$G$1</c:f>
              <c:strCache>
                <c:ptCount val="1"/>
                <c:pt idx="0">
                  <c:v>Thermoforming</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Sheet1!$G$2:$G$17</c:f>
              <c:numCache>
                <c:formatCode>0.00%</c:formatCode>
                <c:ptCount val="16"/>
                <c:pt idx="0">
                  <c:v>3.8200000000000012E-2</c:v>
                </c:pt>
                <c:pt idx="1">
                  <c:v>3.8687316260579481E-2</c:v>
                </c:pt>
                <c:pt idx="2">
                  <c:v>3.9180849200159608E-2</c:v>
                </c:pt>
                <c:pt idx="3">
                  <c:v>3.9680678124728974E-2</c:v>
                </c:pt>
                <c:pt idx="4">
                  <c:v>4.0186883351980292E-2</c:v>
                </c:pt>
                <c:pt idx="5">
                  <c:v>4.0699546224216697E-2</c:v>
                </c:pt>
                <c:pt idx="6">
                  <c:v>4.1218749121422628E-2</c:v>
                </c:pt>
                <c:pt idx="7">
                  <c:v>4.1744575474501548E-2</c:v>
                </c:pt>
                <c:pt idx="8">
                  <c:v>4.227710977868248E-2</c:v>
                </c:pt>
                <c:pt idx="9">
                  <c:v>4.2816437607097538E-2</c:v>
                </c:pt>
                <c:pt idx="10">
                  <c:v>4.336264562453275E-2</c:v>
                </c:pt>
                <c:pt idx="11">
                  <c:v>4.3915821601354217E-2</c:v>
                </c:pt>
                <c:pt idx="12">
                  <c:v>4.4476054427611988E-2</c:v>
                </c:pt>
                <c:pt idx="13">
                  <c:v>4.5043434127323846E-2</c:v>
                </c:pt>
                <c:pt idx="14">
                  <c:v>4.5618051872941254E-2</c:v>
                </c:pt>
                <c:pt idx="15">
                  <c:v>4.6199999999999949E-2</c:v>
                </c:pt>
              </c:numCache>
            </c:numRef>
          </c:val>
          <c:extLst>
            <c:ext xmlns:c16="http://schemas.microsoft.com/office/drawing/2014/chart" uri="{C3380CC4-5D6E-409C-BE32-E72D297353CC}">
              <c16:uniqueId val="{00000000-930C-47AC-BDAC-89760735E491}"/>
            </c:ext>
          </c:extLst>
        </c:ser>
        <c:ser>
          <c:idx val="6"/>
          <c:order val="2"/>
          <c:tx>
            <c:strRef>
              <c:f>Sheet1!$F$1</c:f>
              <c:strCache>
                <c:ptCount val="1"/>
                <c:pt idx="0">
                  <c:v>Extrusion Coating</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Sheet1!$F$2:$F$17</c:f>
              <c:numCache>
                <c:formatCode>0.00%</c:formatCode>
                <c:ptCount val="16"/>
                <c:pt idx="0">
                  <c:v>4.1499999999999988E-2</c:v>
                </c:pt>
                <c:pt idx="1">
                  <c:v>4.1927720124651603E-2</c:v>
                </c:pt>
                <c:pt idx="2">
                  <c:v>4.2359848550629291E-2</c:v>
                </c:pt>
                <c:pt idx="3">
                  <c:v>4.2796430712130462E-2</c:v>
                </c:pt>
                <c:pt idx="4">
                  <c:v>4.3237512511620502E-2</c:v>
                </c:pt>
                <c:pt idx="5">
                  <c:v>4.3683140324658955E-2</c:v>
                </c:pt>
                <c:pt idx="6">
                  <c:v>4.4133361004775509E-2</c:v>
                </c:pt>
                <c:pt idx="7">
                  <c:v>4.4588221888396173E-2</c:v>
                </c:pt>
                <c:pt idx="8">
                  <c:v>4.5047770799820232E-2</c:v>
                </c:pt>
                <c:pt idx="9">
                  <c:v>4.5512056056248584E-2</c:v>
                </c:pt>
                <c:pt idx="10">
                  <c:v>4.5981126472863752E-2</c:v>
                </c:pt>
                <c:pt idx="11">
                  <c:v>4.6455031367962432E-2</c:v>
                </c:pt>
                <c:pt idx="12">
                  <c:v>4.693382056814073E-2</c:v>
                </c:pt>
                <c:pt idx="13">
                  <c:v>4.7417544413533061E-2</c:v>
                </c:pt>
                <c:pt idx="14">
                  <c:v>4.790625376310486E-2</c:v>
                </c:pt>
                <c:pt idx="15">
                  <c:v>4.8399999999999971E-2</c:v>
                </c:pt>
              </c:numCache>
            </c:numRef>
          </c:val>
          <c:extLst>
            <c:ext xmlns:c16="http://schemas.microsoft.com/office/drawing/2014/chart" uri="{C3380CC4-5D6E-409C-BE32-E72D297353CC}">
              <c16:uniqueId val="{00000001-930C-47AC-BDAC-89760735E491}"/>
            </c:ext>
          </c:extLst>
        </c:ser>
        <c:ser>
          <c:idx val="5"/>
          <c:order val="3"/>
          <c:tx>
            <c:strRef>
              <c:f>Sheet1!$E$1</c:f>
              <c:strCache>
                <c:ptCount val="1"/>
                <c:pt idx="0">
                  <c:v>Blow Moulding</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5.6100000000000011E-2</c:v>
                </c:pt>
                <c:pt idx="1">
                  <c:v>5.6505493422505292E-2</c:v>
                </c:pt>
                <c:pt idx="2">
                  <c:v>5.6913917770424038E-2</c:v>
                </c:pt>
                <c:pt idx="3">
                  <c:v>5.7325294228622134E-2</c:v>
                </c:pt>
                <c:pt idx="4">
                  <c:v>5.7739644135090702E-2</c:v>
                </c:pt>
                <c:pt idx="5">
                  <c:v>5.8156988982052807E-2</c:v>
                </c:pt>
                <c:pt idx="6">
                  <c:v>5.8577350417078386E-2</c:v>
                </c:pt>
                <c:pt idx="7">
                  <c:v>5.9000750244206944E-2</c:v>
                </c:pt>
                <c:pt idx="8">
                  <c:v>5.9427210425078654E-2</c:v>
                </c:pt>
                <c:pt idx="9">
                  <c:v>5.9856753080073426E-2</c:v>
                </c:pt>
                <c:pt idx="10">
                  <c:v>6.0289400489458321E-2</c:v>
                </c:pt>
                <c:pt idx="11">
                  <c:v>6.0725175094543206E-2</c:v>
                </c:pt>
                <c:pt idx="12">
                  <c:v>6.1164099498844791E-2</c:v>
                </c:pt>
                <c:pt idx="13">
                  <c:v>6.160619646925905E-2</c:v>
                </c:pt>
                <c:pt idx="14">
                  <c:v>6.2051488937242168E-2</c:v>
                </c:pt>
                <c:pt idx="15">
                  <c:v>6.2499999999999931E-2</c:v>
                </c:pt>
              </c:numCache>
            </c:numRef>
          </c:val>
          <c:extLst>
            <c:ext xmlns:c16="http://schemas.microsoft.com/office/drawing/2014/chart" uri="{C3380CC4-5D6E-409C-BE32-E72D297353CC}">
              <c16:uniqueId val="{00000002-930C-47AC-BDAC-89760735E491}"/>
            </c:ext>
          </c:extLst>
        </c:ser>
        <c:ser>
          <c:idx val="2"/>
          <c:order val="4"/>
          <c:tx>
            <c:strRef>
              <c:f>Sheet1!$B$1</c:f>
              <c:strCache>
                <c:ptCount val="1"/>
                <c:pt idx="0">
                  <c:v>Injection Moulding</c:v>
                </c:pt>
              </c:strCache>
            </c:strRef>
          </c:tx>
          <c:spPr>
            <a:solidFill>
              <a:schemeClr val="accent3"/>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0.15909999999999996</c:v>
                </c:pt>
                <c:pt idx="1">
                  <c:v>0.16031905995586324</c:v>
                </c:pt>
                <c:pt idx="2">
                  <c:v>0.16154746062307782</c:v>
                </c:pt>
                <c:pt idx="3">
                  <c:v>0.16278527357227324</c:v>
                </c:pt>
                <c:pt idx="4">
                  <c:v>0.1640325709224694</c:v>
                </c:pt>
                <c:pt idx="5">
                  <c:v>0.16528942534527821</c:v>
                </c:pt>
                <c:pt idx="6">
                  <c:v>0.16655591006913795</c:v>
                </c:pt>
                <c:pt idx="7">
                  <c:v>0.1678320988835795</c:v>
                </c:pt>
                <c:pt idx="8">
                  <c:v>0.16911806614352581</c:v>
                </c:pt>
                <c:pt idx="9">
                  <c:v>0.1704138867736239</c:v>
                </c:pt>
                <c:pt idx="10">
                  <c:v>0.17171963627261039</c:v>
                </c:pt>
                <c:pt idx="11">
                  <c:v>0.17303539071770996</c:v>
                </c:pt>
                <c:pt idx="12">
                  <c:v>0.17436122676906832</c:v>
                </c:pt>
                <c:pt idx="13">
                  <c:v>0.17569722167421833</c:v>
                </c:pt>
                <c:pt idx="14">
                  <c:v>0.17704345327258086</c:v>
                </c:pt>
                <c:pt idx="15">
                  <c:v>0.17839999999999978</c:v>
                </c:pt>
              </c:numCache>
            </c:numRef>
          </c:val>
          <c:extLst>
            <c:ext xmlns:c16="http://schemas.microsoft.com/office/drawing/2014/chart" uri="{C3380CC4-5D6E-409C-BE32-E72D297353CC}">
              <c16:uniqueId val="{00000001-3B22-40B0-9D4B-556DA3EF97C1}"/>
            </c:ext>
          </c:extLst>
        </c:ser>
        <c:ser>
          <c:idx val="9"/>
          <c:order val="5"/>
          <c:tx>
            <c:strRef>
              <c:f>Sheet1!$D$1</c:f>
              <c:strCache>
                <c:ptCount val="1"/>
                <c:pt idx="0">
                  <c:v>BOPP</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0.18039999999999998</c:v>
                </c:pt>
                <c:pt idx="1">
                  <c:v>0.18170512139359296</c:v>
                </c:pt>
                <c:pt idx="2">
                  <c:v>0.18301968481519043</c:v>
                </c:pt>
                <c:pt idx="3">
                  <c:v>0.18434375857406488</c:v>
                </c:pt>
                <c:pt idx="4">
                  <c:v>0.18567741147367881</c:v>
                </c:pt>
                <c:pt idx="5">
                  <c:v>0.18702071281526009</c:v>
                </c:pt>
                <c:pt idx="6">
                  <c:v>0.18837373240140312</c:v>
                </c:pt>
                <c:pt idx="7">
                  <c:v>0.18973654053969599</c:v>
                </c:pt>
                <c:pt idx="8">
                  <c:v>0.19110920804637382</c:v>
                </c:pt>
                <c:pt idx="9">
                  <c:v>0.19249180624999873</c:v>
                </c:pt>
                <c:pt idx="10">
                  <c:v>0.19388440699516629</c:v>
                </c:pt>
                <c:pt idx="11">
                  <c:v>0.19528708264623881</c:v>
                </c:pt>
                <c:pt idx="12">
                  <c:v>0.19669990609110558</c:v>
                </c:pt>
                <c:pt idx="13">
                  <c:v>0.19812295074497047</c:v>
                </c:pt>
                <c:pt idx="14">
                  <c:v>0.19955629055416688</c:v>
                </c:pt>
                <c:pt idx="15">
                  <c:v>0.20100000000000007</c:v>
                </c:pt>
              </c:numCache>
            </c:numRef>
          </c:val>
          <c:extLst>
            <c:ext xmlns:c16="http://schemas.microsoft.com/office/drawing/2014/chart" uri="{C3380CC4-5D6E-409C-BE32-E72D297353CC}">
              <c16:uniqueId val="{00000003-930C-47AC-BDAC-89760735E491}"/>
            </c:ext>
          </c:extLst>
        </c:ser>
        <c:ser>
          <c:idx val="1"/>
          <c:order val="6"/>
          <c:tx>
            <c:strRef>
              <c:f>Sheet1!$C$1</c:f>
              <c:strCache>
                <c:ptCount val="1"/>
                <c:pt idx="0">
                  <c:v>Raffia</c:v>
                </c:pt>
              </c:strCache>
            </c:strRef>
          </c:tx>
          <c:spPr>
            <a:solidFill>
              <a:schemeClr val="accent2"/>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0.40820000000000001</c:v>
                </c:pt>
                <c:pt idx="1">
                  <c:v>0.40634194944787505</c:v>
                </c:pt>
                <c:pt idx="2">
                  <c:v>0.40449235639661796</c:v>
                </c:pt>
                <c:pt idx="3">
                  <c:v>0.40265118234925618</c:v>
                </c:pt>
                <c:pt idx="4">
                  <c:v>0.40081838898404848</c:v>
                </c:pt>
                <c:pt idx="5">
                  <c:v>0.39899393815368678</c:v>
                </c:pt>
                <c:pt idx="6">
                  <c:v>0.3705</c:v>
                </c:pt>
                <c:pt idx="7">
                  <c:v>0.39536991237567659</c:v>
                </c:pt>
                <c:pt idx="8">
                  <c:v>0.39357026199845169</c:v>
                </c:pt>
                <c:pt idx="9">
                  <c:v>0.39177880329534981</c:v>
                </c:pt>
                <c:pt idx="10">
                  <c:v>0.38999549897939251</c:v>
                </c:pt>
                <c:pt idx="11">
                  <c:v>0.38822031193332462</c:v>
                </c:pt>
                <c:pt idx="12">
                  <c:v>0.38645320520884197</c:v>
                </c:pt>
                <c:pt idx="13">
                  <c:v>0.38469414202582197</c:v>
                </c:pt>
                <c:pt idx="14">
                  <c:v>0.38294308577155856</c:v>
                </c:pt>
                <c:pt idx="15">
                  <c:v>0.38119999999999982</c:v>
                </c:pt>
              </c:numCache>
            </c:numRef>
          </c:val>
          <c:extLst>
            <c:ext xmlns:c16="http://schemas.microsoft.com/office/drawing/2014/chart" uri="{C3380CC4-5D6E-409C-BE32-E72D297353CC}">
              <c16:uniqueId val="{00000000-3B22-40B0-9D4B-556DA3EF97C1}"/>
            </c:ext>
          </c:extLst>
        </c:ser>
        <c:dLbls>
          <c:showLegendKey val="0"/>
          <c:showVal val="0"/>
          <c:showCatName val="0"/>
          <c:showSerName val="0"/>
          <c:showPercent val="0"/>
          <c:showBubbleSize val="0"/>
        </c:dLbls>
        <c:gapWidth val="150"/>
        <c:overlap val="100"/>
        <c:axId val="1594474496"/>
        <c:axId val="1703745200"/>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51194854884469043"/>
        </c:manualLayout>
      </c:layout>
      <c:barChart>
        <c:barDir val="col"/>
        <c:grouping val="stacked"/>
        <c:varyColors val="0"/>
        <c:ser>
          <c:idx val="3"/>
          <c:order val="0"/>
          <c:tx>
            <c:strRef>
              <c:f>Sheet1!$H$1</c:f>
              <c:strCache>
                <c:ptCount val="1"/>
                <c:pt idx="0">
                  <c:v>Others</c:v>
                </c:pt>
              </c:strCache>
            </c:strRef>
          </c:tx>
          <c:spPr>
            <a:solidFill>
              <a:schemeClr val="accent4"/>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Sheet1!$H$2:$H$17</c:f>
              <c:numCache>
                <c:formatCode>0.00%</c:formatCode>
                <c:ptCount val="16"/>
                <c:pt idx="0">
                  <c:v>7.5799999999999979E-2</c:v>
                </c:pt>
                <c:pt idx="1">
                  <c:v>7.6340145972072504E-2</c:v>
                </c:pt>
                <c:pt idx="2">
                  <c:v>7.6840828748137358E-2</c:v>
                </c:pt>
                <c:pt idx="3">
                  <c:v>7.730192810702019E-2</c:v>
                </c:pt>
                <c:pt idx="4">
                  <c:v>7.7723321041897608E-2</c:v>
                </c:pt>
                <c:pt idx="5">
                  <c:v>7.8104881743738197E-2</c:v>
                </c:pt>
                <c:pt idx="6">
                  <c:v>0.1058546822921288</c:v>
                </c:pt>
                <c:pt idx="7">
                  <c:v>7.8747989100083071E-2</c:v>
                </c:pt>
                <c:pt idx="8">
                  <c:v>7.9009269973038476E-2</c:v>
                </c:pt>
                <c:pt idx="9">
                  <c:v>7.9230187015023934E-2</c:v>
                </c:pt>
                <c:pt idx="10">
                  <c:v>7.941060014901169E-2</c:v>
                </c:pt>
                <c:pt idx="11">
                  <c:v>7.9550366391244798E-2</c:v>
                </c:pt>
                <c:pt idx="12">
                  <c:v>7.9649339832937427E-2</c:v>
                </c:pt>
                <c:pt idx="13">
                  <c:v>7.9707371621719258E-2</c:v>
                </c:pt>
                <c:pt idx="14">
                  <c:v>7.9724309942820537E-2</c:v>
                </c:pt>
                <c:pt idx="15">
                  <c:v>7.969999999999966E-2</c:v>
                </c:pt>
              </c:numCache>
            </c:numRef>
          </c:val>
          <c:extLst>
            <c:ext xmlns:c16="http://schemas.microsoft.com/office/drawing/2014/chart" uri="{C3380CC4-5D6E-409C-BE32-E72D297353CC}">
              <c16:uniqueId val="{00000000-DA2F-4E83-BF1A-2237F5F9328F}"/>
            </c:ext>
          </c:extLst>
        </c:ser>
        <c:ser>
          <c:idx val="0"/>
          <c:order val="1"/>
          <c:tx>
            <c:strRef>
              <c:f>Sheet1!$G$1</c:f>
              <c:strCache>
                <c:ptCount val="1"/>
                <c:pt idx="0">
                  <c:v>Thermoforming</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Sheet1!$G$2:$G$17</c:f>
              <c:numCache>
                <c:formatCode>0.00%</c:formatCode>
                <c:ptCount val="16"/>
                <c:pt idx="0">
                  <c:v>4.1500000000000009E-2</c:v>
                </c:pt>
                <c:pt idx="1">
                  <c:v>4.1432571816926472E-2</c:v>
                </c:pt>
                <c:pt idx="2">
                  <c:v>4.1365253189512521E-2</c:v>
                </c:pt>
                <c:pt idx="3">
                  <c:v>4.1298043939754801E-2</c:v>
                </c:pt>
                <c:pt idx="4">
                  <c:v>4.123094388993917E-2</c:v>
                </c:pt>
                <c:pt idx="5">
                  <c:v>4.1163952862640248E-2</c:v>
                </c:pt>
                <c:pt idx="6">
                  <c:v>4.109707068072091E-2</c:v>
                </c:pt>
                <c:pt idx="7">
                  <c:v>4.1030297167331857E-2</c:v>
                </c:pt>
                <c:pt idx="8">
                  <c:v>4.096363214591113E-2</c:v>
                </c:pt>
                <c:pt idx="9">
                  <c:v>4.0897075440183624E-2</c:v>
                </c:pt>
                <c:pt idx="10">
                  <c:v>4.0830626874160662E-2</c:v>
                </c:pt>
                <c:pt idx="11">
                  <c:v>4.0764286272139509E-2</c:v>
                </c:pt>
                <c:pt idx="12">
                  <c:v>4.0698053458702886E-2</c:v>
                </c:pt>
                <c:pt idx="13">
                  <c:v>4.0631928258718551E-2</c:v>
                </c:pt>
                <c:pt idx="14">
                  <c:v>4.0565910497338806E-2</c:v>
                </c:pt>
                <c:pt idx="15">
                  <c:v>4.0500000000000029E-2</c:v>
                </c:pt>
              </c:numCache>
            </c:numRef>
          </c:val>
          <c:extLst>
            <c:ext xmlns:c16="http://schemas.microsoft.com/office/drawing/2014/chart" uri="{C3380CC4-5D6E-409C-BE32-E72D297353CC}">
              <c16:uniqueId val="{00000001-DA2F-4E83-BF1A-2237F5F9328F}"/>
            </c:ext>
          </c:extLst>
        </c:ser>
        <c:ser>
          <c:idx val="6"/>
          <c:order val="2"/>
          <c:tx>
            <c:strRef>
              <c:f>Sheet1!$F$1</c:f>
              <c:strCache>
                <c:ptCount val="1"/>
                <c:pt idx="0">
                  <c:v>Extrusion Coating</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Sheet1!$F$2:$F$17</c:f>
              <c:numCache>
                <c:formatCode>0.00%</c:formatCode>
                <c:ptCount val="16"/>
                <c:pt idx="0">
                  <c:v>5.1100000000000007E-2</c:v>
                </c:pt>
                <c:pt idx="1">
                  <c:v>5.1556927733240693E-2</c:v>
                </c:pt>
                <c:pt idx="2">
                  <c:v>5.201794123856366E-2</c:v>
                </c:pt>
                <c:pt idx="3">
                  <c:v>5.2483077050265892E-2</c:v>
                </c:pt>
                <c:pt idx="4">
                  <c:v>5.295237202932801E-2</c:v>
                </c:pt>
                <c:pt idx="5">
                  <c:v>5.3425863366335417E-2</c:v>
                </c:pt>
                <c:pt idx="6">
                  <c:v>5.3903588584425566E-2</c:v>
                </c:pt>
                <c:pt idx="7">
                  <c:v>5.4385585542261576E-2</c:v>
                </c:pt>
                <c:pt idx="8">
                  <c:v>5.4871892437032471E-2</c:v>
                </c:pt>
                <c:pt idx="9">
                  <c:v>5.536254780748022E-2</c:v>
                </c:pt>
                <c:pt idx="10">
                  <c:v>5.5857590536953827E-2</c:v>
                </c:pt>
                <c:pt idx="11">
                  <c:v>5.6357059856490747E-2</c:v>
                </c:pt>
                <c:pt idx="12">
                  <c:v>5.6860995347925887E-2</c:v>
                </c:pt>
                <c:pt idx="13">
                  <c:v>5.7369436947028368E-2</c:v>
                </c:pt>
                <c:pt idx="14">
                  <c:v>5.7882424946666351E-2</c:v>
                </c:pt>
                <c:pt idx="15">
                  <c:v>5.8400000000000098E-2</c:v>
                </c:pt>
              </c:numCache>
            </c:numRef>
          </c:val>
          <c:extLst>
            <c:ext xmlns:c16="http://schemas.microsoft.com/office/drawing/2014/chart" uri="{C3380CC4-5D6E-409C-BE32-E72D297353CC}">
              <c16:uniqueId val="{00000002-DA2F-4E83-BF1A-2237F5F9328F}"/>
            </c:ext>
          </c:extLst>
        </c:ser>
        <c:ser>
          <c:idx val="5"/>
          <c:order val="3"/>
          <c:tx>
            <c:strRef>
              <c:f>Sheet1!$E$1</c:f>
              <c:strCache>
                <c:ptCount val="1"/>
                <c:pt idx="0">
                  <c:v>Blow Moulding</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7.870000000000002E-2</c:v>
                </c:pt>
                <c:pt idx="1">
                  <c:v>7.916677987551228E-2</c:v>
                </c:pt>
                <c:pt idx="2">
                  <c:v>7.9636328282818469E-2</c:v>
                </c:pt>
                <c:pt idx="3">
                  <c:v>8.0108661642438642E-2</c:v>
                </c:pt>
                <c:pt idx="4">
                  <c:v>8.058379647228503E-2</c:v>
                </c:pt>
                <c:pt idx="5">
                  <c:v>8.1061749388239762E-2</c:v>
                </c:pt>
                <c:pt idx="6">
                  <c:v>8.1542537104735913E-2</c:v>
                </c:pt>
                <c:pt idx="7">
                  <c:v>8.2026176435342046E-2</c:v>
                </c:pt>
                <c:pt idx="8">
                  <c:v>8.2512684293350111E-2</c:v>
                </c:pt>
                <c:pt idx="9">
                  <c:v>8.3002077692367032E-2</c:v>
                </c:pt>
                <c:pt idx="10">
                  <c:v>8.3494373746909614E-2</c:v>
                </c:pt>
                <c:pt idx="11">
                  <c:v>8.3989589673003087E-2</c:v>
                </c:pt>
                <c:pt idx="12">
                  <c:v>8.4487742788783141E-2</c:v>
                </c:pt>
                <c:pt idx="13">
                  <c:v>8.4988850515101549E-2</c:v>
                </c:pt>
                <c:pt idx="14">
                  <c:v>8.5492930376135451E-2</c:v>
                </c:pt>
                <c:pt idx="15">
                  <c:v>8.6000000000000146E-2</c:v>
                </c:pt>
              </c:numCache>
            </c:numRef>
          </c:val>
          <c:extLst>
            <c:ext xmlns:c16="http://schemas.microsoft.com/office/drawing/2014/chart" uri="{C3380CC4-5D6E-409C-BE32-E72D297353CC}">
              <c16:uniqueId val="{00000003-DA2F-4E83-BF1A-2237F5F9328F}"/>
            </c:ext>
          </c:extLst>
        </c:ser>
        <c:ser>
          <c:idx val="9"/>
          <c:order val="4"/>
          <c:tx>
            <c:strRef>
              <c:f>Sheet1!$D$1</c:f>
              <c:strCache>
                <c:ptCount val="1"/>
                <c:pt idx="0">
                  <c:v>BOPP &amp; TQPP</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0.15320000000000003</c:v>
                </c:pt>
                <c:pt idx="1">
                  <c:v>0.15477480941692884</c:v>
                </c:pt>
                <c:pt idx="2">
                  <c:v>0.15636580698463864</c:v>
                </c:pt>
                <c:pt idx="3">
                  <c:v>0.15797315910817053</c:v>
                </c:pt>
                <c:pt idx="4">
                  <c:v>0.1595970339031153</c:v>
                </c:pt>
                <c:pt idx="5">
                  <c:v>0.16123760121319711</c:v>
                </c:pt>
                <c:pt idx="6">
                  <c:v>0.16289503262803756</c:v>
                </c:pt>
                <c:pt idx="7">
                  <c:v>0.16456950150110261</c:v>
                </c:pt>
                <c:pt idx="8">
                  <c:v>0.16626118296783379</c:v>
                </c:pt>
                <c:pt idx="9">
                  <c:v>0.16797025396396612</c:v>
                </c:pt>
                <c:pt idx="10">
                  <c:v>0.16969689324403384</c:v>
                </c:pt>
                <c:pt idx="11">
                  <c:v>0.17144128140006692</c:v>
                </c:pt>
                <c:pt idx="12">
                  <c:v>0.17320360088047926</c:v>
                </c:pt>
                <c:pt idx="13">
                  <c:v>0.1749840360091513</c:v>
                </c:pt>
                <c:pt idx="14">
                  <c:v>0.17678277300470888</c:v>
                </c:pt>
                <c:pt idx="15">
                  <c:v>0.17860000000000006</c:v>
                </c:pt>
              </c:numCache>
            </c:numRef>
          </c:val>
          <c:extLst>
            <c:ext xmlns:c16="http://schemas.microsoft.com/office/drawing/2014/chart" uri="{C3380CC4-5D6E-409C-BE32-E72D297353CC}">
              <c16:uniqueId val="{00000005-DA2F-4E83-BF1A-2237F5F9328F}"/>
            </c:ext>
          </c:extLst>
        </c:ser>
        <c:ser>
          <c:idx val="2"/>
          <c:order val="5"/>
          <c:tx>
            <c:strRef>
              <c:f>Sheet1!$B$1</c:f>
              <c:strCache>
                <c:ptCount val="1"/>
                <c:pt idx="0">
                  <c:v>Injection Moulding</c:v>
                </c:pt>
              </c:strCache>
            </c:strRef>
          </c:tx>
          <c:spPr>
            <a:solidFill>
              <a:schemeClr val="accent3"/>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0.17419999999999999</c:v>
                </c:pt>
                <c:pt idx="1">
                  <c:v>0.17289359847599042</c:v>
                </c:pt>
                <c:pt idx="2">
                  <c:v>0.17159699422489663</c:v>
                </c:pt>
                <c:pt idx="3">
                  <c:v>0.17031011377271024</c:v>
                </c:pt>
                <c:pt idx="4">
                  <c:v>0.16903288419643633</c:v>
                </c:pt>
                <c:pt idx="5">
                  <c:v>0.16776523311996125</c:v>
                </c:pt>
                <c:pt idx="6">
                  <c:v>0.16650708870995126</c:v>
                </c:pt>
                <c:pt idx="7">
                  <c:v>0.16525837967178203</c:v>
                </c:pt>
                <c:pt idx="8">
                  <c:v>0.1640190352454986</c:v>
                </c:pt>
                <c:pt idx="9">
                  <c:v>0.16278898520180571</c:v>
                </c:pt>
                <c:pt idx="10">
                  <c:v>0.16156815983808809</c:v>
                </c:pt>
                <c:pt idx="11">
                  <c:v>0.16035648997446064</c:v>
                </c:pt>
                <c:pt idx="12">
                  <c:v>0.15915390694984832</c:v>
                </c:pt>
                <c:pt idx="13">
                  <c:v>0.15796034261809538</c:v>
                </c:pt>
                <c:pt idx="14">
                  <c:v>0.15677572934410369</c:v>
                </c:pt>
                <c:pt idx="15">
                  <c:v>0.15560000000000004</c:v>
                </c:pt>
              </c:numCache>
            </c:numRef>
          </c:val>
          <c:extLst>
            <c:ext xmlns:c16="http://schemas.microsoft.com/office/drawing/2014/chart" uri="{C3380CC4-5D6E-409C-BE32-E72D297353CC}">
              <c16:uniqueId val="{00000004-DA2F-4E83-BF1A-2237F5F9328F}"/>
            </c:ext>
          </c:extLst>
        </c:ser>
        <c:ser>
          <c:idx val="1"/>
          <c:order val="6"/>
          <c:tx>
            <c:strRef>
              <c:f>Sheet1!$C$1</c:f>
              <c:strCache>
                <c:ptCount val="1"/>
                <c:pt idx="0">
                  <c:v>Raffia</c:v>
                </c:pt>
              </c:strCache>
            </c:strRef>
          </c:tx>
          <c:spPr>
            <a:solidFill>
              <a:schemeClr val="accent2"/>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0.42549999999999999</c:v>
                </c:pt>
                <c:pt idx="1">
                  <c:v>0.42383516670932886</c:v>
                </c:pt>
                <c:pt idx="2">
                  <c:v>0.42217684733143268</c:v>
                </c:pt>
                <c:pt idx="3">
                  <c:v>0.42052501637963963</c:v>
                </c:pt>
                <c:pt idx="4">
                  <c:v>0.41887964846699843</c:v>
                </c:pt>
                <c:pt idx="5">
                  <c:v>0.41724071830588805</c:v>
                </c:pt>
                <c:pt idx="6">
                  <c:v>0.38819999999999999</c:v>
                </c:pt>
                <c:pt idx="7">
                  <c:v>0.41398207058209685</c:v>
                </c:pt>
                <c:pt idx="8">
                  <c:v>0.41236230293733533</c:v>
                </c:pt>
                <c:pt idx="9">
                  <c:v>0.41074887287917344</c:v>
                </c:pt>
                <c:pt idx="10">
                  <c:v>0.40914175561084237</c:v>
                </c:pt>
                <c:pt idx="11">
                  <c:v>0.40754092643259426</c:v>
                </c:pt>
                <c:pt idx="12">
                  <c:v>0.40594636074132301</c:v>
                </c:pt>
                <c:pt idx="13">
                  <c:v>0.40435803403018572</c:v>
                </c:pt>
                <c:pt idx="14">
                  <c:v>0.40277592188822614</c:v>
                </c:pt>
                <c:pt idx="15">
                  <c:v>0.40119999999999995</c:v>
                </c:pt>
              </c:numCache>
            </c:numRef>
          </c:val>
          <c:extLst>
            <c:ext xmlns:c16="http://schemas.microsoft.com/office/drawing/2014/chart" uri="{C3380CC4-5D6E-409C-BE32-E72D297353CC}">
              <c16:uniqueId val="{00000006-DA2F-4E83-BF1A-2237F5F9328F}"/>
            </c:ext>
          </c:extLst>
        </c:ser>
        <c:dLbls>
          <c:showLegendKey val="0"/>
          <c:showVal val="0"/>
          <c:showCatName val="0"/>
          <c:showSerName val="0"/>
          <c:showPercent val="0"/>
          <c:showBubbleSize val="0"/>
        </c:dLbls>
        <c:gapWidth val="150"/>
        <c:overlap val="100"/>
        <c:axId val="1594474496"/>
        <c:axId val="1703745200"/>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51194854884469043"/>
        </c:manualLayout>
      </c:layout>
      <c:barChart>
        <c:barDir val="col"/>
        <c:grouping val="stacked"/>
        <c:varyColors val="0"/>
        <c:ser>
          <c:idx val="3"/>
          <c:order val="0"/>
          <c:tx>
            <c:strRef>
              <c:f>Sheet1!$H$1</c:f>
              <c:strCache>
                <c:ptCount val="1"/>
                <c:pt idx="0">
                  <c:v>Others</c:v>
                </c:pt>
              </c:strCache>
            </c:strRef>
          </c:tx>
          <c:spPr>
            <a:solidFill>
              <a:schemeClr val="accent4"/>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Sheet1!$H$2:$H$17</c:f>
              <c:numCache>
                <c:formatCode>0.00%</c:formatCode>
                <c:ptCount val="16"/>
                <c:pt idx="0">
                  <c:v>7.4899999999999967E-2</c:v>
                </c:pt>
                <c:pt idx="1">
                  <c:v>8.3249499572984997E-2</c:v>
                </c:pt>
                <c:pt idx="2">
                  <c:v>9.6384533270909789E-2</c:v>
                </c:pt>
                <c:pt idx="3">
                  <c:v>6.5705052848199053E-2</c:v>
                </c:pt>
                <c:pt idx="4">
                  <c:v>7.530930946811254E-2</c:v>
                </c:pt>
                <c:pt idx="5">
                  <c:v>6.508870523202448E-2</c:v>
                </c:pt>
                <c:pt idx="6">
                  <c:v>0.10080790402520967</c:v>
                </c:pt>
                <c:pt idx="7">
                  <c:v>7.8321750513608235E-2</c:v>
                </c:pt>
                <c:pt idx="8">
                  <c:v>7.7156560493458537E-2</c:v>
                </c:pt>
                <c:pt idx="9">
                  <c:v>7.5270113497513558E-2</c:v>
                </c:pt>
                <c:pt idx="10">
                  <c:v>7.3762321387166763E-2</c:v>
                </c:pt>
                <c:pt idx="11">
                  <c:v>7.0533094617174052E-2</c:v>
                </c:pt>
                <c:pt idx="12">
                  <c:v>6.8082342221399417E-2</c:v>
                </c:pt>
                <c:pt idx="13">
                  <c:v>6.6309971798370393E-2</c:v>
                </c:pt>
                <c:pt idx="14">
                  <c:v>6.4915889496647505E-2</c:v>
                </c:pt>
                <c:pt idx="15">
                  <c:v>6.3280000000000336E-2</c:v>
                </c:pt>
              </c:numCache>
            </c:numRef>
          </c:val>
          <c:extLst>
            <c:ext xmlns:c16="http://schemas.microsoft.com/office/drawing/2014/chart" uri="{C3380CC4-5D6E-409C-BE32-E72D297353CC}">
              <c16:uniqueId val="{00000000-438A-4CE3-8927-E3B8C4106910}"/>
            </c:ext>
          </c:extLst>
        </c:ser>
        <c:ser>
          <c:idx val="6"/>
          <c:order val="1"/>
          <c:tx>
            <c:strRef>
              <c:f>Sheet1!$F$1</c:f>
              <c:strCache>
                <c:ptCount val="1"/>
                <c:pt idx="0">
                  <c:v>Extrusion Coating</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Sheet1!$F$2:$F$17</c:f>
              <c:numCache>
                <c:formatCode>0.00%</c:formatCode>
                <c:ptCount val="16"/>
                <c:pt idx="0">
                  <c:v>3.549999999999999E-2</c:v>
                </c:pt>
                <c:pt idx="1">
                  <c:v>3.5546242624799745E-2</c:v>
                </c:pt>
                <c:pt idx="2">
                  <c:v>3.559254548566565E-2</c:v>
                </c:pt>
                <c:pt idx="3">
                  <c:v>3.5638908661061765E-2</c:v>
                </c:pt>
                <c:pt idx="4">
                  <c:v>3.5685332229554341E-2</c:v>
                </c:pt>
                <c:pt idx="5">
                  <c:v>3.5731816269811964E-2</c:v>
                </c:pt>
                <c:pt idx="6">
                  <c:v>3.5778360860605728E-2</c:v>
                </c:pt>
                <c:pt idx="7">
                  <c:v>3.5824966080809317E-2</c:v>
                </c:pt>
                <c:pt idx="8">
                  <c:v>3.5871632009399149E-2</c:v>
                </c:pt>
                <c:pt idx="9">
                  <c:v>3.591835872545452E-2</c:v>
                </c:pt>
                <c:pt idx="10">
                  <c:v>3.5965146308157732E-2</c:v>
                </c:pt>
                <c:pt idx="11">
                  <c:v>3.6011994836794257E-2</c:v>
                </c:pt>
                <c:pt idx="12">
                  <c:v>3.6058904390752808E-2</c:v>
                </c:pt>
                <c:pt idx="13">
                  <c:v>3.6105875049525539E-2</c:v>
                </c:pt>
                <c:pt idx="14">
                  <c:v>3.6152906892708121E-2</c:v>
                </c:pt>
                <c:pt idx="15">
                  <c:v>3.6199999999999961E-2</c:v>
                </c:pt>
              </c:numCache>
            </c:numRef>
          </c:val>
          <c:extLst>
            <c:ext xmlns:c16="http://schemas.microsoft.com/office/drawing/2014/chart" uri="{C3380CC4-5D6E-409C-BE32-E72D297353CC}">
              <c16:uniqueId val="{00000002-438A-4CE3-8927-E3B8C4106910}"/>
            </c:ext>
          </c:extLst>
        </c:ser>
        <c:ser>
          <c:idx val="0"/>
          <c:order val="2"/>
          <c:tx>
            <c:strRef>
              <c:f>Sheet1!$G$1</c:f>
              <c:strCache>
                <c:ptCount val="1"/>
                <c:pt idx="0">
                  <c:v>Thermoforming</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Sheet1!$G$2:$G$17</c:f>
              <c:numCache>
                <c:formatCode>0.00%</c:formatCode>
                <c:ptCount val="16"/>
                <c:pt idx="0">
                  <c:v>3.8200000000000012E-2</c:v>
                </c:pt>
                <c:pt idx="1">
                  <c:v>3.8687316260579481E-2</c:v>
                </c:pt>
                <c:pt idx="2">
                  <c:v>3.9180849200159608E-2</c:v>
                </c:pt>
                <c:pt idx="3">
                  <c:v>3.9680678124728974E-2</c:v>
                </c:pt>
                <c:pt idx="4">
                  <c:v>4.0186883351980292E-2</c:v>
                </c:pt>
                <c:pt idx="5">
                  <c:v>4.0699546224216697E-2</c:v>
                </c:pt>
                <c:pt idx="6">
                  <c:v>4.1218749121422628E-2</c:v>
                </c:pt>
                <c:pt idx="7">
                  <c:v>4.1744575474501548E-2</c:v>
                </c:pt>
                <c:pt idx="8">
                  <c:v>4.227710977868248E-2</c:v>
                </c:pt>
                <c:pt idx="9">
                  <c:v>4.2816437607097538E-2</c:v>
                </c:pt>
                <c:pt idx="10">
                  <c:v>4.336264562453275E-2</c:v>
                </c:pt>
                <c:pt idx="11">
                  <c:v>4.3915821601354217E-2</c:v>
                </c:pt>
                <c:pt idx="12">
                  <c:v>4.4476054427611988E-2</c:v>
                </c:pt>
                <c:pt idx="13">
                  <c:v>4.5043434127323846E-2</c:v>
                </c:pt>
                <c:pt idx="14">
                  <c:v>4.5618051872941254E-2</c:v>
                </c:pt>
                <c:pt idx="15">
                  <c:v>4.6199999999999949E-2</c:v>
                </c:pt>
              </c:numCache>
            </c:numRef>
          </c:val>
          <c:extLst>
            <c:ext xmlns:c16="http://schemas.microsoft.com/office/drawing/2014/chart" uri="{C3380CC4-5D6E-409C-BE32-E72D297353CC}">
              <c16:uniqueId val="{00000001-438A-4CE3-8927-E3B8C4106910}"/>
            </c:ext>
          </c:extLst>
        </c:ser>
        <c:ser>
          <c:idx val="5"/>
          <c:order val="3"/>
          <c:tx>
            <c:strRef>
              <c:f>Sheet1!$E$1</c:f>
              <c:strCache>
                <c:ptCount val="1"/>
                <c:pt idx="0">
                  <c:v>Blow Moulding</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7.8600000000000017E-2</c:v>
                </c:pt>
                <c:pt idx="1">
                  <c:v>7.8828619343915912E-2</c:v>
                </c:pt>
                <c:pt idx="2">
                  <c:v>7.9057903659898107E-2</c:v>
                </c:pt>
                <c:pt idx="3">
                  <c:v>7.9287854882113026E-2</c:v>
                </c:pt>
                <c:pt idx="4">
                  <c:v>7.9518474950352816E-2</c:v>
                </c:pt>
                <c:pt idx="5">
                  <c:v>7.9749765810051831E-2</c:v>
                </c:pt>
                <c:pt idx="6">
                  <c:v>7.9981729412302971E-2</c:v>
                </c:pt>
                <c:pt idx="7">
                  <c:v>8.0214367713874205E-2</c:v>
                </c:pt>
                <c:pt idx="8">
                  <c:v>8.0447682677225019E-2</c:v>
                </c:pt>
                <c:pt idx="9">
                  <c:v>8.0681676270523014E-2</c:v>
                </c:pt>
                <c:pt idx="10">
                  <c:v>8.0916350467660422E-2</c:v>
                </c:pt>
                <c:pt idx="11">
                  <c:v>8.1151707248270921E-2</c:v>
                </c:pt>
                <c:pt idx="12">
                  <c:v>8.1387748597746154E-2</c:v>
                </c:pt>
                <c:pt idx="13">
                  <c:v>8.1624476507252644E-2</c:v>
                </c:pt>
                <c:pt idx="14">
                  <c:v>8.1861892973748393E-2</c:v>
                </c:pt>
                <c:pt idx="15">
                  <c:v>8.2099999999999937E-2</c:v>
                </c:pt>
              </c:numCache>
            </c:numRef>
          </c:val>
          <c:extLst>
            <c:ext xmlns:c16="http://schemas.microsoft.com/office/drawing/2014/chart" uri="{C3380CC4-5D6E-409C-BE32-E72D297353CC}">
              <c16:uniqueId val="{00000003-438A-4CE3-8927-E3B8C4106910}"/>
            </c:ext>
          </c:extLst>
        </c:ser>
        <c:ser>
          <c:idx val="9"/>
          <c:order val="4"/>
          <c:tx>
            <c:strRef>
              <c:f>Sheet1!$D$1</c:f>
              <c:strCache>
                <c:ptCount val="1"/>
                <c:pt idx="0">
                  <c:v>BOPP &amp; TQPP</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9.9400000000000002E-2</c:v>
                </c:pt>
                <c:pt idx="1">
                  <c:v>9.1499999999999998E-2</c:v>
                </c:pt>
                <c:pt idx="2">
                  <c:v>8.8300000000000003E-2</c:v>
                </c:pt>
                <c:pt idx="3">
                  <c:v>0.1082</c:v>
                </c:pt>
                <c:pt idx="4">
                  <c:v>0.14940000000000001</c:v>
                </c:pt>
                <c:pt idx="5">
                  <c:v>0.13250000000000001</c:v>
                </c:pt>
                <c:pt idx="6">
                  <c:v>0.1162</c:v>
                </c:pt>
                <c:pt idx="7">
                  <c:v>0.11840000000000001</c:v>
                </c:pt>
                <c:pt idx="8">
                  <c:v>0.1191</c:v>
                </c:pt>
                <c:pt idx="9">
                  <c:v>0.1205</c:v>
                </c:pt>
                <c:pt idx="10">
                  <c:v>0.1215</c:v>
                </c:pt>
                <c:pt idx="11">
                  <c:v>0.1242</c:v>
                </c:pt>
                <c:pt idx="12">
                  <c:v>0.12609999999999999</c:v>
                </c:pt>
                <c:pt idx="13">
                  <c:v>0.1273</c:v>
                </c:pt>
                <c:pt idx="14">
                  <c:v>0.12809999999999999</c:v>
                </c:pt>
                <c:pt idx="15">
                  <c:v>0.12912000000000001</c:v>
                </c:pt>
              </c:numCache>
            </c:numRef>
          </c:val>
          <c:extLst>
            <c:ext xmlns:c16="http://schemas.microsoft.com/office/drawing/2014/chart" uri="{C3380CC4-5D6E-409C-BE32-E72D297353CC}">
              <c16:uniqueId val="{00000005-438A-4CE3-8927-E3B8C4106910}"/>
            </c:ext>
          </c:extLst>
        </c:ser>
        <c:ser>
          <c:idx val="2"/>
          <c:order val="5"/>
          <c:tx>
            <c:strRef>
              <c:f>Sheet1!$B$1</c:f>
              <c:strCache>
                <c:ptCount val="1"/>
                <c:pt idx="0">
                  <c:v>Injection Moulding</c:v>
                </c:pt>
              </c:strCache>
            </c:strRef>
          </c:tx>
          <c:spPr>
            <a:solidFill>
              <a:schemeClr val="accent3"/>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0.28399999999999997</c:v>
                </c:pt>
                <c:pt idx="1">
                  <c:v>0.28449999999999998</c:v>
                </c:pt>
                <c:pt idx="2">
                  <c:v>0.27550000000000002</c:v>
                </c:pt>
                <c:pt idx="3">
                  <c:v>0.28720000000000001</c:v>
                </c:pt>
                <c:pt idx="4">
                  <c:v>0.27939999999999998</c:v>
                </c:pt>
                <c:pt idx="5">
                  <c:v>0.26531364560020587</c:v>
                </c:pt>
                <c:pt idx="6">
                  <c:v>0.26661325658045909</c:v>
                </c:pt>
                <c:pt idx="7">
                  <c:v>0.2679192335683715</c:v>
                </c:pt>
                <c:pt idx="8">
                  <c:v>0.26923160774716198</c:v>
                </c:pt>
                <c:pt idx="9">
                  <c:v>0.27055041045279693</c:v>
                </c:pt>
                <c:pt idx="10">
                  <c:v>0.27187567317473893</c:v>
                </c:pt>
                <c:pt idx="11">
                  <c:v>0.27320742755669797</c:v>
                </c:pt>
                <c:pt idx="12">
                  <c:v>0.27454570539738787</c:v>
                </c:pt>
                <c:pt idx="13">
                  <c:v>0.27589053865128488</c:v>
                </c:pt>
                <c:pt idx="14">
                  <c:v>0.27724195942939089</c:v>
                </c:pt>
                <c:pt idx="15">
                  <c:v>0.27860000000000018</c:v>
                </c:pt>
              </c:numCache>
            </c:numRef>
          </c:val>
          <c:extLst>
            <c:ext xmlns:c16="http://schemas.microsoft.com/office/drawing/2014/chart" uri="{C3380CC4-5D6E-409C-BE32-E72D297353CC}">
              <c16:uniqueId val="{00000004-438A-4CE3-8927-E3B8C4106910}"/>
            </c:ext>
          </c:extLst>
        </c:ser>
        <c:ser>
          <c:idx val="1"/>
          <c:order val="6"/>
          <c:tx>
            <c:strRef>
              <c:f>Sheet1!$C$1</c:f>
              <c:strCache>
                <c:ptCount val="1"/>
                <c:pt idx="0">
                  <c:v>Raffia</c:v>
                </c:pt>
              </c:strCache>
            </c:strRef>
          </c:tx>
          <c:spPr>
            <a:solidFill>
              <a:schemeClr val="accent2"/>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0.38940000000000002</c:v>
                </c:pt>
                <c:pt idx="1">
                  <c:v>0.38768832219771976</c:v>
                </c:pt>
                <c:pt idx="2">
                  <c:v>0.38598416838336669</c:v>
                </c:pt>
                <c:pt idx="3">
                  <c:v>0.38428750548389723</c:v>
                </c:pt>
                <c:pt idx="4">
                  <c:v>0.34050000000000002</c:v>
                </c:pt>
                <c:pt idx="5">
                  <c:v>0.3809165208636891</c:v>
                </c:pt>
                <c:pt idx="6">
                  <c:v>0.3594</c:v>
                </c:pt>
                <c:pt idx="7">
                  <c:v>0.37757510664883509</c:v>
                </c:pt>
                <c:pt idx="8">
                  <c:v>0.37591540729407291</c:v>
                </c:pt>
                <c:pt idx="9">
                  <c:v>0.37426300344661428</c:v>
                </c:pt>
                <c:pt idx="10">
                  <c:v>0.37261786303774347</c:v>
                </c:pt>
                <c:pt idx="11">
                  <c:v>0.37097995413970852</c:v>
                </c:pt>
                <c:pt idx="12">
                  <c:v>0.3693492449651018</c:v>
                </c:pt>
                <c:pt idx="13">
                  <c:v>0.3677257038662427</c:v>
                </c:pt>
                <c:pt idx="14">
                  <c:v>0.36610929933456393</c:v>
                </c:pt>
                <c:pt idx="15">
                  <c:v>0.3644999999999996</c:v>
                </c:pt>
              </c:numCache>
            </c:numRef>
          </c:val>
          <c:extLst>
            <c:ext xmlns:c16="http://schemas.microsoft.com/office/drawing/2014/chart" uri="{C3380CC4-5D6E-409C-BE32-E72D297353CC}">
              <c16:uniqueId val="{00000006-438A-4CE3-8927-E3B8C4106910}"/>
            </c:ext>
          </c:extLst>
        </c:ser>
        <c:dLbls>
          <c:showLegendKey val="0"/>
          <c:showVal val="0"/>
          <c:showCatName val="0"/>
          <c:showSerName val="0"/>
          <c:showPercent val="0"/>
          <c:showBubbleSize val="0"/>
        </c:dLbls>
        <c:gapWidth val="150"/>
        <c:overlap val="100"/>
        <c:axId val="1594474496"/>
        <c:axId val="1703745200"/>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51194854884469043"/>
        </c:manualLayout>
      </c:layout>
      <c:barChart>
        <c:barDir val="col"/>
        <c:grouping val="stacked"/>
        <c:varyColors val="0"/>
        <c:ser>
          <c:idx val="0"/>
          <c:order val="0"/>
          <c:tx>
            <c:strRef>
              <c:f>Sheet1!$E$1</c:f>
              <c:strCache>
                <c:ptCount val="1"/>
                <c:pt idx="0">
                  <c:v>Others</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4.8999999999999932E-2</c:v>
                </c:pt>
                <c:pt idx="1">
                  <c:v>4.7396876505400587E-2</c:v>
                </c:pt>
                <c:pt idx="2">
                  <c:v>4.5771205644076551E-2</c:v>
                </c:pt>
                <c:pt idx="3">
                  <c:v>4.4123021314288247E-2</c:v>
                </c:pt>
                <c:pt idx="4">
                  <c:v>4.2452356601504704E-2</c:v>
                </c:pt>
                <c:pt idx="5">
                  <c:v>4.0759243782357402E-2</c:v>
                </c:pt>
                <c:pt idx="6">
                  <c:v>3.9043714328552359E-2</c:v>
                </c:pt>
                <c:pt idx="7">
                  <c:v>3.7305798910748367E-2</c:v>
                </c:pt>
                <c:pt idx="8">
                  <c:v>3.5545527402390364E-2</c:v>
                </c:pt>
                <c:pt idx="9">
                  <c:v>3.3762928883508514E-2</c:v>
                </c:pt>
                <c:pt idx="10">
                  <c:v>3.1958031644477636E-2</c:v>
                </c:pt>
                <c:pt idx="11">
                  <c:v>3.0130863189737345E-2</c:v>
                </c:pt>
                <c:pt idx="12">
                  <c:v>2.8281450241476436E-2</c:v>
                </c:pt>
                <c:pt idx="13">
                  <c:v>2.6409818743279634E-2</c:v>
                </c:pt>
                <c:pt idx="14">
                  <c:v>2.4515993863733376E-2</c:v>
                </c:pt>
                <c:pt idx="15">
                  <c:v>2.2600000000000842E-2</c:v>
                </c:pt>
              </c:numCache>
            </c:numRef>
          </c:val>
          <c:extLst>
            <c:ext xmlns:c16="http://schemas.microsoft.com/office/drawing/2014/chart" uri="{C3380CC4-5D6E-409C-BE32-E72D297353CC}">
              <c16:uniqueId val="{00000000-930C-47AC-BDAC-89760735E491}"/>
            </c:ext>
          </c:extLst>
        </c:ser>
        <c:ser>
          <c:idx val="6"/>
          <c:order val="1"/>
          <c:tx>
            <c:strRef>
              <c:f>Sheet1!$D$1</c:f>
              <c:strCache>
                <c:ptCount val="1"/>
                <c:pt idx="0">
                  <c:v>Madhya Pradesh</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0.18340000000000001</c:v>
                </c:pt>
                <c:pt idx="1">
                  <c:v>0.18200104979963591</c:v>
                </c:pt>
                <c:pt idx="2">
                  <c:v>0.18061277060070638</c:v>
                </c:pt>
                <c:pt idx="3">
                  <c:v>0.17923508100626703</c:v>
                </c:pt>
                <c:pt idx="4">
                  <c:v>0.17786790024025834</c:v>
                </c:pt>
                <c:pt idx="5">
                  <c:v>0.17651114814276953</c:v>
                </c:pt>
                <c:pt idx="6">
                  <c:v>0.17516474516533864</c:v>
                </c:pt>
                <c:pt idx="7">
                  <c:v>0.1738286123662886</c:v>
                </c:pt>
                <c:pt idx="8">
                  <c:v>0.17250267140609868</c:v>
                </c:pt>
                <c:pt idx="9">
                  <c:v>0.1711868445428113</c:v>
                </c:pt>
                <c:pt idx="10">
                  <c:v>0.16988105462747399</c:v>
                </c:pt>
                <c:pt idx="11">
                  <c:v>0.16858522509961593</c:v>
                </c:pt>
                <c:pt idx="12">
                  <c:v>0.16729927998275915</c:v>
                </c:pt>
                <c:pt idx="13">
                  <c:v>0.16602314387996389</c:v>
                </c:pt>
                <c:pt idx="14">
                  <c:v>0.16475674196940798</c:v>
                </c:pt>
                <c:pt idx="15">
                  <c:v>0.16349999999999992</c:v>
                </c:pt>
              </c:numCache>
            </c:numRef>
          </c:val>
          <c:extLst>
            <c:ext xmlns:c16="http://schemas.microsoft.com/office/drawing/2014/chart" uri="{C3380CC4-5D6E-409C-BE32-E72D297353CC}">
              <c16:uniqueId val="{00000001-930C-47AC-BDAC-89760735E491}"/>
            </c:ext>
          </c:extLst>
        </c:ser>
        <c:ser>
          <c:idx val="5"/>
          <c:order val="2"/>
          <c:tx>
            <c:strRef>
              <c:f>Sheet1!$C$1</c:f>
              <c:strCache>
                <c:ptCount val="1"/>
                <c:pt idx="0">
                  <c:v>Gujarat</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0.35719999999999996</c:v>
                </c:pt>
                <c:pt idx="1">
                  <c:v>0.35843626203176121</c:v>
                </c:pt>
                <c:pt idx="2">
                  <c:v>0.35967680274160524</c:v>
                </c:pt>
                <c:pt idx="3">
                  <c:v>0.36092163693795104</c:v>
                </c:pt>
                <c:pt idx="4">
                  <c:v>0.36217077948046927</c:v>
                </c:pt>
                <c:pt idx="5">
                  <c:v>0.36342424528025946</c:v>
                </c:pt>
                <c:pt idx="6">
                  <c:v>0.36468204930002845</c:v>
                </c:pt>
                <c:pt idx="7">
                  <c:v>0.36594420655426835</c:v>
                </c:pt>
                <c:pt idx="8">
                  <c:v>0.36721073210943639</c:v>
                </c:pt>
                <c:pt idx="9">
                  <c:v>0.3684816410841345</c:v>
                </c:pt>
                <c:pt idx="10">
                  <c:v>0.36975694864928954</c:v>
                </c:pt>
                <c:pt idx="11">
                  <c:v>0.37103667002833485</c:v>
                </c:pt>
                <c:pt idx="12">
                  <c:v>0.3723208204973919</c:v>
                </c:pt>
                <c:pt idx="13">
                  <c:v>0.373609415385452</c:v>
                </c:pt>
                <c:pt idx="14">
                  <c:v>0.37490247007456057</c:v>
                </c:pt>
                <c:pt idx="15">
                  <c:v>0.37619999999999915</c:v>
                </c:pt>
              </c:numCache>
            </c:numRef>
          </c:val>
          <c:extLst>
            <c:ext xmlns:c16="http://schemas.microsoft.com/office/drawing/2014/chart" uri="{C3380CC4-5D6E-409C-BE32-E72D297353CC}">
              <c16:uniqueId val="{00000002-930C-47AC-BDAC-89760735E491}"/>
            </c:ext>
          </c:extLst>
        </c:ser>
        <c:ser>
          <c:idx val="9"/>
          <c:order val="3"/>
          <c:tx>
            <c:strRef>
              <c:f>Sheet1!$B$1</c:f>
              <c:strCache>
                <c:ptCount val="1"/>
                <c:pt idx="0">
                  <c:v>Maharashtra</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0.41040000000000004</c:v>
                </c:pt>
                <c:pt idx="1">
                  <c:v>0.41216581166320226</c:v>
                </c:pt>
                <c:pt idx="2">
                  <c:v>0.41393922101361186</c:v>
                </c:pt>
                <c:pt idx="3">
                  <c:v>0.41572026074149365</c:v>
                </c:pt>
                <c:pt idx="4">
                  <c:v>0.41750896367776763</c:v>
                </c:pt>
                <c:pt idx="5">
                  <c:v>0.41930536279461372</c:v>
                </c:pt>
                <c:pt idx="6">
                  <c:v>0.42110949120608054</c:v>
                </c:pt>
                <c:pt idx="7">
                  <c:v>0.42292138216869474</c:v>
                </c:pt>
                <c:pt idx="8">
                  <c:v>0.4247410690820746</c:v>
                </c:pt>
                <c:pt idx="9">
                  <c:v>0.42656858548954568</c:v>
                </c:pt>
                <c:pt idx="10">
                  <c:v>0.42840396507875889</c:v>
                </c:pt>
                <c:pt idx="11">
                  <c:v>0.43024724168231193</c:v>
                </c:pt>
                <c:pt idx="12">
                  <c:v>0.43209844927837249</c:v>
                </c:pt>
                <c:pt idx="13">
                  <c:v>0.43395762199130455</c:v>
                </c:pt>
                <c:pt idx="14">
                  <c:v>0.43582479409229813</c:v>
                </c:pt>
                <c:pt idx="15">
                  <c:v>0.43770000000000003</c:v>
                </c:pt>
              </c:numCache>
            </c:numRef>
          </c:val>
          <c:extLst>
            <c:ext xmlns:c16="http://schemas.microsoft.com/office/drawing/2014/chart" uri="{C3380CC4-5D6E-409C-BE32-E72D297353CC}">
              <c16:uniqueId val="{00000003-930C-47AC-BDAC-89760735E491}"/>
            </c:ext>
          </c:extLst>
        </c:ser>
        <c:dLbls>
          <c:showLegendKey val="0"/>
          <c:showVal val="0"/>
          <c:showCatName val="0"/>
          <c:showSerName val="0"/>
          <c:showPercent val="0"/>
          <c:showBubbleSize val="0"/>
        </c:dLbls>
        <c:gapWidth val="150"/>
        <c:overlap val="100"/>
        <c:axId val="1594474496"/>
        <c:axId val="1703745200"/>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51194854884469043"/>
        </c:manualLayout>
      </c:layout>
      <c:barChart>
        <c:barDir val="col"/>
        <c:grouping val="stacked"/>
        <c:varyColors val="0"/>
        <c:ser>
          <c:idx val="3"/>
          <c:order val="0"/>
          <c:tx>
            <c:strRef>
              <c:f>Sheet1!$H$1</c:f>
              <c:strCache>
                <c:ptCount val="1"/>
                <c:pt idx="0">
                  <c:v>Others</c:v>
                </c:pt>
              </c:strCache>
            </c:strRef>
          </c:tx>
          <c:spPr>
            <a:solidFill>
              <a:schemeClr val="accent4"/>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Sheet1!$H$2:$H$17</c:f>
              <c:numCache>
                <c:formatCode>0.00%</c:formatCode>
                <c:ptCount val="16"/>
                <c:pt idx="0">
                  <c:v>2.2700606202426671E-2</c:v>
                </c:pt>
                <c:pt idx="1">
                  <c:v>4.7814015264729011E-2</c:v>
                </c:pt>
                <c:pt idx="2">
                  <c:v>6.4546671654457759E-3</c:v>
                </c:pt>
                <c:pt idx="3">
                  <c:v>3.7498916394099829E-2</c:v>
                </c:pt>
                <c:pt idx="4">
                  <c:v>6.6478009688731063E-2</c:v>
                </c:pt>
                <c:pt idx="5">
                  <c:v>0.1636570556661171</c:v>
                </c:pt>
                <c:pt idx="6">
                  <c:v>0.20259575868709712</c:v>
                </c:pt>
                <c:pt idx="7">
                  <c:v>0.15705503917507754</c:v>
                </c:pt>
                <c:pt idx="8">
                  <c:v>0.157884377441353</c:v>
                </c:pt>
                <c:pt idx="9">
                  <c:v>0.15358081336368432</c:v>
                </c:pt>
                <c:pt idx="10">
                  <c:v>0.14569994839617439</c:v>
                </c:pt>
                <c:pt idx="11">
                  <c:v>0.14153853783316289</c:v>
                </c:pt>
                <c:pt idx="12">
                  <c:v>0.13900630097750116</c:v>
                </c:pt>
                <c:pt idx="13">
                  <c:v>0.13752949522753571</c:v>
                </c:pt>
                <c:pt idx="14">
                  <c:v>0.13545332678698388</c:v>
                </c:pt>
                <c:pt idx="15">
                  <c:v>0.13637591647046451</c:v>
                </c:pt>
              </c:numCache>
            </c:numRef>
          </c:val>
          <c:extLst>
            <c:ext xmlns:c16="http://schemas.microsoft.com/office/drawing/2014/chart" uri="{C3380CC4-5D6E-409C-BE32-E72D297353CC}">
              <c16:uniqueId val="{00000000-B58D-4559-A397-94367055437F}"/>
            </c:ext>
          </c:extLst>
        </c:ser>
        <c:ser>
          <c:idx val="0"/>
          <c:order val="1"/>
          <c:tx>
            <c:strRef>
              <c:f>Sheet1!$G$1</c:f>
              <c:strCache>
                <c:ptCount val="1"/>
                <c:pt idx="0">
                  <c:v>Thermoforming</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Sheet1!$G$2:$G$17</c:f>
              <c:numCache>
                <c:formatCode>0.00%</c:formatCode>
                <c:ptCount val="16"/>
                <c:pt idx="0">
                  <c:v>2.01E-2</c:v>
                </c:pt>
                <c:pt idx="1">
                  <c:v>2.0458309274318624E-2</c:v>
                </c:pt>
                <c:pt idx="2">
                  <c:v>2.0823005888739882E-2</c:v>
                </c:pt>
                <c:pt idx="3">
                  <c:v>2.1194203706109398E-2</c:v>
                </c:pt>
                <c:pt idx="4">
                  <c:v>2.1572018619029645E-2</c:v>
                </c:pt>
                <c:pt idx="5">
                  <c:v>2.1956568586043227E-2</c:v>
                </c:pt>
                <c:pt idx="6">
                  <c:v>2.2347973668460745E-2</c:v>
                </c:pt>
                <c:pt idx="7">
                  <c:v>2.2746356067845683E-2</c:v>
                </c:pt>
                <c:pt idx="8">
                  <c:v>2.3151840164167249E-2</c:v>
                </c:pt>
                <c:pt idx="9">
                  <c:v>2.3564552554633137E-2</c:v>
                </c:pt>
                <c:pt idx="10">
                  <c:v>2.398462209321494E-2</c:v>
                </c:pt>
                <c:pt idx="11">
                  <c:v>2.4412179930877895E-2</c:v>
                </c:pt>
                <c:pt idx="12">
                  <c:v>2.4847359556528115E-2</c:v>
                </c:pt>
                <c:pt idx="13">
                  <c:v>2.5290296838688997E-2</c:v>
                </c:pt>
                <c:pt idx="14">
                  <c:v>2.5741130067921433E-2</c:v>
                </c:pt>
                <c:pt idx="15">
                  <c:v>2.620000000000006E-2</c:v>
                </c:pt>
              </c:numCache>
            </c:numRef>
          </c:val>
          <c:extLst>
            <c:ext xmlns:c16="http://schemas.microsoft.com/office/drawing/2014/chart" uri="{C3380CC4-5D6E-409C-BE32-E72D297353CC}">
              <c16:uniqueId val="{00000001-B58D-4559-A397-94367055437F}"/>
            </c:ext>
          </c:extLst>
        </c:ser>
        <c:ser>
          <c:idx val="9"/>
          <c:order val="2"/>
          <c:tx>
            <c:strRef>
              <c:f>Sheet1!$D$1</c:f>
              <c:strCache>
                <c:ptCount val="1"/>
                <c:pt idx="0">
                  <c:v>BOPP &amp; TQPP</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2.9400000000000041E-2</c:v>
                </c:pt>
                <c:pt idx="1">
                  <c:v>2.9777450285689483E-2</c:v>
                </c:pt>
                <c:pt idx="2">
                  <c:v>3.0159746446146656E-2</c:v>
                </c:pt>
                <c:pt idx="3">
                  <c:v>3.0546950694868642E-2</c:v>
                </c:pt>
                <c:pt idx="4">
                  <c:v>3.0939126044076712E-2</c:v>
                </c:pt>
                <c:pt idx="5">
                  <c:v>3.1336336314972207E-2</c:v>
                </c:pt>
                <c:pt idx="6">
                  <c:v>3.1738646148120039E-2</c:v>
                </c:pt>
                <c:pt idx="7">
                  <c:v>3.2146121013970602E-2</c:v>
                </c:pt>
                <c:pt idx="8">
                  <c:v>3.2558827223512748E-2</c:v>
                </c:pt>
                <c:pt idx="9">
                  <c:v>3.2976831939064789E-2</c:v>
                </c:pt>
                <c:pt idx="10">
                  <c:v>3.3400203185205403E-2</c:v>
                </c:pt>
                <c:pt idx="11">
                  <c:v>3.3829009859842878E-2</c:v>
                </c:pt>
                <c:pt idx="12">
                  <c:v>3.4263321745427851E-2</c:v>
                </c:pt>
                <c:pt idx="13">
                  <c:v>3.4703209520308288E-2</c:v>
                </c:pt>
                <c:pt idx="14">
                  <c:v>3.5148744770232707E-2</c:v>
                </c:pt>
                <c:pt idx="15">
                  <c:v>3.5599999999999951E-2</c:v>
                </c:pt>
              </c:numCache>
            </c:numRef>
          </c:val>
          <c:extLst>
            <c:ext xmlns:c16="http://schemas.microsoft.com/office/drawing/2014/chart" uri="{C3380CC4-5D6E-409C-BE32-E72D297353CC}">
              <c16:uniqueId val="{00000004-B58D-4559-A397-94367055437F}"/>
            </c:ext>
          </c:extLst>
        </c:ser>
        <c:ser>
          <c:idx val="6"/>
          <c:order val="3"/>
          <c:tx>
            <c:strRef>
              <c:f>Sheet1!$F$1</c:f>
              <c:strCache>
                <c:ptCount val="1"/>
                <c:pt idx="0">
                  <c:v>Extrusion Coating</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Sheet1!$F$2:$F$17</c:f>
              <c:numCache>
                <c:formatCode>0.00%</c:formatCode>
                <c:ptCount val="16"/>
                <c:pt idx="0">
                  <c:v>3.9100000000000017E-2</c:v>
                </c:pt>
                <c:pt idx="1">
                  <c:v>3.8621031096210644E-2</c:v>
                </c:pt>
                <c:pt idx="2">
                  <c:v>3.8147929486815078E-2</c:v>
                </c:pt>
                <c:pt idx="3">
                  <c:v>3.7680623298371775E-2</c:v>
                </c:pt>
                <c:pt idx="4">
                  <c:v>3.7219041537877633E-2</c:v>
                </c:pt>
                <c:pt idx="5">
                  <c:v>3.6763114081982809E-2</c:v>
                </c:pt>
                <c:pt idx="6">
                  <c:v>3.6312771666337555E-2</c:v>
                </c:pt>
                <c:pt idx="7">
                  <c:v>3.5867945875069543E-2</c:v>
                </c:pt>
                <c:pt idx="8">
                  <c:v>3.5428569130390393E-2</c:v>
                </c:pt>
                <c:pt idx="9">
                  <c:v>3.4994574682328736E-2</c:v>
                </c:pt>
                <c:pt idx="10">
                  <c:v>3.4565896598590364E-2</c:v>
                </c:pt>
                <c:pt idx="11">
                  <c:v>3.4142469754541202E-2</c:v>
                </c:pt>
                <c:pt idx="12">
                  <c:v>3.3724229823313669E-2</c:v>
                </c:pt>
                <c:pt idx="13">
                  <c:v>3.3311113266034621E-2</c:v>
                </c:pt>
                <c:pt idx="14">
                  <c:v>3.2903057322171837E-2</c:v>
                </c:pt>
                <c:pt idx="15">
                  <c:v>3.2499999999999973E-2</c:v>
                </c:pt>
              </c:numCache>
            </c:numRef>
          </c:val>
          <c:extLst>
            <c:ext xmlns:c16="http://schemas.microsoft.com/office/drawing/2014/chart" uri="{C3380CC4-5D6E-409C-BE32-E72D297353CC}">
              <c16:uniqueId val="{00000002-B58D-4559-A397-94367055437F}"/>
            </c:ext>
          </c:extLst>
        </c:ser>
        <c:ser>
          <c:idx val="5"/>
          <c:order val="4"/>
          <c:tx>
            <c:strRef>
              <c:f>Sheet1!$E$1</c:f>
              <c:strCache>
                <c:ptCount val="1"/>
                <c:pt idx="0">
                  <c:v>Blow Moulding</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6.9099999999999981E-2</c:v>
                </c:pt>
                <c:pt idx="1">
                  <c:v>6.8073087599139076E-2</c:v>
                </c:pt>
                <c:pt idx="2">
                  <c:v>6.7061436400579696E-2</c:v>
                </c:pt>
                <c:pt idx="3">
                  <c:v>6.6064819603773625E-2</c:v>
                </c:pt>
                <c:pt idx="4">
                  <c:v>6.5083013778712007E-2</c:v>
                </c:pt>
                <c:pt idx="5">
                  <c:v>6.4115798815835623E-2</c:v>
                </c:pt>
                <c:pt idx="6">
                  <c:v>6.3162957876688214E-2</c:v>
                </c:pt>
                <c:pt idx="7">
                  <c:v>6.2224277345304273E-2</c:v>
                </c:pt>
                <c:pt idx="8">
                  <c:v>6.1299546780318646E-2</c:v>
                </c:pt>
                <c:pt idx="9">
                  <c:v>6.0388558867788093E-2</c:v>
                </c:pt>
                <c:pt idx="10">
                  <c:v>5.9491109374713566E-2</c:v>
                </c:pt>
                <c:pt idx="11">
                  <c:v>5.8606997103253837E-2</c:v>
                </c:pt>
                <c:pt idx="12">
                  <c:v>5.7736023845619155E-2</c:v>
                </c:pt>
                <c:pt idx="13">
                  <c:v>5.6877994339635515E-2</c:v>
                </c:pt>
                <c:pt idx="14">
                  <c:v>5.6032716224968838E-2</c:v>
                </c:pt>
                <c:pt idx="15">
                  <c:v>5.5200000000000034E-2</c:v>
                </c:pt>
              </c:numCache>
            </c:numRef>
          </c:val>
          <c:extLst>
            <c:ext xmlns:c16="http://schemas.microsoft.com/office/drawing/2014/chart" uri="{C3380CC4-5D6E-409C-BE32-E72D297353CC}">
              <c16:uniqueId val="{00000003-B58D-4559-A397-94367055437F}"/>
            </c:ext>
          </c:extLst>
        </c:ser>
        <c:ser>
          <c:idx val="2"/>
          <c:order val="5"/>
          <c:tx>
            <c:strRef>
              <c:f>Sheet1!$B$1</c:f>
              <c:strCache>
                <c:ptCount val="1"/>
                <c:pt idx="0">
                  <c:v>Injection Moulding</c:v>
                </c:pt>
              </c:strCache>
            </c:strRef>
          </c:tx>
          <c:spPr>
            <a:solidFill>
              <a:schemeClr val="accent3"/>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0.37149939379757357</c:v>
                </c:pt>
                <c:pt idx="1">
                  <c:v>0.34905119365623816</c:v>
                </c:pt>
                <c:pt idx="2">
                  <c:v>0.39303537433558583</c:v>
                </c:pt>
                <c:pt idx="3">
                  <c:v>0.36457573783889868</c:v>
                </c:pt>
                <c:pt idx="4">
                  <c:v>0.33814118669814125</c:v>
                </c:pt>
                <c:pt idx="5">
                  <c:v>0.2434667543587678</c:v>
                </c:pt>
                <c:pt idx="6">
                  <c:v>0.20699287132780581</c:v>
                </c:pt>
                <c:pt idx="7">
                  <c:v>0.25495874486706355</c:v>
                </c:pt>
                <c:pt idx="8">
                  <c:v>0.25651501517789921</c:v>
                </c:pt>
                <c:pt idx="9">
                  <c:v>0.26316475573105735</c:v>
                </c:pt>
                <c:pt idx="10">
                  <c:v>0.27335247126354073</c:v>
                </c:pt>
                <c:pt idx="11">
                  <c:v>0.27978150551981967</c:v>
                </c:pt>
                <c:pt idx="12">
                  <c:v>0.28454223108698046</c:v>
                </c:pt>
                <c:pt idx="13">
                  <c:v>0.28820847530950727</c:v>
                </c:pt>
                <c:pt idx="14">
                  <c:v>0.2924351095794977</c:v>
                </c:pt>
                <c:pt idx="15">
                  <c:v>0.29362408352953506</c:v>
                </c:pt>
              </c:numCache>
            </c:numRef>
          </c:val>
          <c:extLst>
            <c:ext xmlns:c16="http://schemas.microsoft.com/office/drawing/2014/chart" uri="{C3380CC4-5D6E-409C-BE32-E72D297353CC}">
              <c16:uniqueId val="{00000005-B58D-4559-A397-94367055437F}"/>
            </c:ext>
          </c:extLst>
        </c:ser>
        <c:ser>
          <c:idx val="1"/>
          <c:order val="6"/>
          <c:tx>
            <c:strRef>
              <c:f>Sheet1!$C$1</c:f>
              <c:strCache>
                <c:ptCount val="1"/>
                <c:pt idx="0">
                  <c:v>Raffia</c:v>
                </c:pt>
              </c:strCache>
            </c:strRef>
          </c:tx>
          <c:spPr>
            <a:solidFill>
              <a:schemeClr val="accent2"/>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0.44810000000000016</c:v>
                </c:pt>
                <c:pt idx="1">
                  <c:v>0.44620491282367569</c:v>
                </c:pt>
                <c:pt idx="2">
                  <c:v>0.44431784027668791</c:v>
                </c:pt>
                <c:pt idx="3">
                  <c:v>0.44243874846387771</c:v>
                </c:pt>
                <c:pt idx="4">
                  <c:v>0.44056760363343145</c:v>
                </c:pt>
                <c:pt idx="5">
                  <c:v>0.43870437217628006</c:v>
                </c:pt>
                <c:pt idx="6">
                  <c:v>0.43684902062549047</c:v>
                </c:pt>
                <c:pt idx="7">
                  <c:v>0.43500151565566925</c:v>
                </c:pt>
                <c:pt idx="8">
                  <c:v>0.43316182408235832</c:v>
                </c:pt>
                <c:pt idx="9">
                  <c:v>0.43132991286144384</c:v>
                </c:pt>
                <c:pt idx="10">
                  <c:v>0.42950574908856093</c:v>
                </c:pt>
                <c:pt idx="11">
                  <c:v>0.42768929999850219</c:v>
                </c:pt>
                <c:pt idx="12">
                  <c:v>0.42588053296462991</c:v>
                </c:pt>
                <c:pt idx="13">
                  <c:v>0.42407941549828904</c:v>
                </c:pt>
                <c:pt idx="14">
                  <c:v>0.42228591524822434</c:v>
                </c:pt>
                <c:pt idx="15">
                  <c:v>0.42050000000000015</c:v>
                </c:pt>
              </c:numCache>
            </c:numRef>
          </c:val>
          <c:extLst>
            <c:ext xmlns:c16="http://schemas.microsoft.com/office/drawing/2014/chart" uri="{C3380CC4-5D6E-409C-BE32-E72D297353CC}">
              <c16:uniqueId val="{00000006-B58D-4559-A397-94367055437F}"/>
            </c:ext>
          </c:extLst>
        </c:ser>
        <c:dLbls>
          <c:showLegendKey val="0"/>
          <c:showVal val="0"/>
          <c:showCatName val="0"/>
          <c:showSerName val="0"/>
          <c:showPercent val="0"/>
          <c:showBubbleSize val="0"/>
        </c:dLbls>
        <c:gapWidth val="150"/>
        <c:overlap val="100"/>
        <c:axId val="1594474496"/>
        <c:axId val="1703745200"/>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51194854884469043"/>
        </c:manualLayout>
      </c:layout>
      <c:barChart>
        <c:barDir val="col"/>
        <c:grouping val="stacked"/>
        <c:varyColors val="0"/>
        <c:ser>
          <c:idx val="9"/>
          <c:order val="2"/>
          <c:tx>
            <c:strRef>
              <c:f>Sheet1!$E$1</c:f>
              <c:strCache>
                <c:ptCount val="1"/>
                <c:pt idx="0">
                  <c:v>Others</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6.3290000000000068E-2</c:v>
                </c:pt>
                <c:pt idx="1">
                  <c:v>6.1766404950621023E-2</c:v>
                </c:pt>
                <c:pt idx="2">
                  <c:v>6.0187600032080346E-2</c:v>
                </c:pt>
                <c:pt idx="3">
                  <c:v>5.8552671645614729E-2</c:v>
                </c:pt>
                <c:pt idx="4">
                  <c:v>5.6860689761053296E-2</c:v>
                </c:pt>
                <c:pt idx="5">
                  <c:v>6.8278041543083923E-2</c:v>
                </c:pt>
                <c:pt idx="6">
                  <c:v>6.168933358514439E-2</c:v>
                </c:pt>
                <c:pt idx="7">
                  <c:v>5.2600000000000091E-2</c:v>
                </c:pt>
                <c:pt idx="8">
                  <c:v>4.9503034720414285E-2</c:v>
                </c:pt>
                <c:pt idx="9">
                  <c:v>4.7511238653419552E-2</c:v>
                </c:pt>
                <c:pt idx="10">
                  <c:v>4.5456446794372551E-2</c:v>
                </c:pt>
                <c:pt idx="11">
                  <c:v>4.3337605447365091E-2</c:v>
                </c:pt>
                <c:pt idx="12">
                  <c:v>4.1153641945434805E-2</c:v>
                </c:pt>
                <c:pt idx="13">
                  <c:v>3.8903464306271118E-2</c:v>
                </c:pt>
                <c:pt idx="14">
                  <c:v>3.6585960881581281E-2</c:v>
                </c:pt>
                <c:pt idx="15">
                  <c:v>3.4199999999999897E-2</c:v>
                </c:pt>
              </c:numCache>
            </c:numRef>
          </c:val>
          <c:extLst>
            <c:ext xmlns:c16="http://schemas.microsoft.com/office/drawing/2014/chart" uri="{C3380CC4-5D6E-409C-BE32-E72D297353CC}">
              <c16:uniqueId val="{00000003-930C-47AC-BDAC-89760735E491}"/>
            </c:ext>
          </c:extLst>
        </c:ser>
        <c:ser>
          <c:idx val="6"/>
          <c:order val="3"/>
          <c:tx>
            <c:strRef>
              <c:f>Sheet1!$C$1</c:f>
              <c:strCache>
                <c:ptCount val="1"/>
                <c:pt idx="0">
                  <c:v>Extrusion Coating</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6.4500000000000002E-2</c:v>
                </c:pt>
                <c:pt idx="1">
                  <c:v>6.577945331512397E-2</c:v>
                </c:pt>
                <c:pt idx="2">
                  <c:v>6.7084286487388761E-2</c:v>
                </c:pt>
                <c:pt idx="3">
                  <c:v>6.8415002963962662E-2</c:v>
                </c:pt>
                <c:pt idx="4">
                  <c:v>6.9772116178636448E-2</c:v>
                </c:pt>
                <c:pt idx="5">
                  <c:v>7.1156149749922834E-2</c:v>
                </c:pt>
                <c:pt idx="6">
                  <c:v>7.2567637683085592E-2</c:v>
                </c:pt>
                <c:pt idx="7">
                  <c:v>7.5499999999999998E-2</c:v>
                </c:pt>
                <c:pt idx="8">
                  <c:v>7.5475165830157245E-2</c:v>
                </c:pt>
                <c:pt idx="9">
                  <c:v>7.697232786319487E-2</c:v>
                </c:pt>
                <c:pt idx="10">
                  <c:v>7.8499188329200678E-2</c:v>
                </c:pt>
                <c:pt idx="11">
                  <c:v>8.0056336340709799E-2</c:v>
                </c:pt>
                <c:pt idx="12">
                  <c:v>8.1644372696179593E-2</c:v>
                </c:pt>
                <c:pt idx="13">
                  <c:v>8.3263910111797332E-2</c:v>
                </c:pt>
                <c:pt idx="14">
                  <c:v>8.4915573457886084E-2</c:v>
                </c:pt>
                <c:pt idx="15">
                  <c:v>8.6599999999999983E-2</c:v>
                </c:pt>
              </c:numCache>
            </c:numRef>
          </c:val>
          <c:extLst>
            <c:ext xmlns:c16="http://schemas.microsoft.com/office/drawing/2014/chart" uri="{C3380CC4-5D6E-409C-BE32-E72D297353CC}">
              <c16:uniqueId val="{00000001-930C-47AC-BDAC-89760735E491}"/>
            </c:ext>
          </c:extLst>
        </c:ser>
        <c:ser>
          <c:idx val="5"/>
          <c:order val="4"/>
          <c:tx>
            <c:strRef>
              <c:f>Sheet1!$D$1</c:f>
              <c:strCache>
                <c:ptCount val="1"/>
                <c:pt idx="0">
                  <c:v>Blow Moulding</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0.11240000000000001</c:v>
                </c:pt>
                <c:pt idx="1">
                  <c:v>0.11413854179387785</c:v>
                </c:pt>
                <c:pt idx="2">
                  <c:v>0.11590397440242706</c:v>
                </c:pt>
                <c:pt idx="3">
                  <c:v>0.117696713758078</c:v>
                </c:pt>
                <c:pt idx="4">
                  <c:v>0.11951718222667672</c:v>
                </c:pt>
                <c:pt idx="5">
                  <c:v>0.12136580870699337</c:v>
                </c:pt>
                <c:pt idx="6">
                  <c:v>0.12324302873177</c:v>
                </c:pt>
                <c:pt idx="7">
                  <c:v>0.12139999999999999</c:v>
                </c:pt>
                <c:pt idx="8">
                  <c:v>0.12708502533278154</c:v>
                </c:pt>
                <c:pt idx="9">
                  <c:v>0.12905070707581592</c:v>
                </c:pt>
                <c:pt idx="10">
                  <c:v>0.13104679291016463</c:v>
                </c:pt>
                <c:pt idx="11">
                  <c:v>0.13307375310970176</c:v>
                </c:pt>
                <c:pt idx="12">
                  <c:v>0.13513206522224092</c:v>
                </c:pt>
                <c:pt idx="13">
                  <c:v>0.13722221418204422</c:v>
                </c:pt>
                <c:pt idx="14">
                  <c:v>0.13934469242407219</c:v>
                </c:pt>
                <c:pt idx="15">
                  <c:v>0.1415000000000001</c:v>
                </c:pt>
              </c:numCache>
            </c:numRef>
          </c:val>
          <c:extLst>
            <c:ext xmlns:c16="http://schemas.microsoft.com/office/drawing/2014/chart" uri="{C3380CC4-5D6E-409C-BE32-E72D297353CC}">
              <c16:uniqueId val="{00000002-930C-47AC-BDAC-89760735E491}"/>
            </c:ext>
          </c:extLst>
        </c:ser>
        <c:ser>
          <c:idx val="0"/>
          <c:order val="5"/>
          <c:tx>
            <c:strRef>
              <c:f>Sheet1!$B$1</c:f>
              <c:strCache>
                <c:ptCount val="1"/>
                <c:pt idx="0">
                  <c:v>Injection Moulding</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0.75980999999999987</c:v>
                </c:pt>
                <c:pt idx="1">
                  <c:v>0.75831559994037712</c:v>
                </c:pt>
                <c:pt idx="2">
                  <c:v>0.75682413907810386</c:v>
                </c:pt>
                <c:pt idx="3">
                  <c:v>0.75533561163234464</c:v>
                </c:pt>
                <c:pt idx="4">
                  <c:v>0.75385001183363354</c:v>
                </c:pt>
                <c:pt idx="5">
                  <c:v>0.73919999999999997</c:v>
                </c:pt>
                <c:pt idx="6">
                  <c:v>0.74250000000000005</c:v>
                </c:pt>
                <c:pt idx="7">
                  <c:v>0.75049999999999994</c:v>
                </c:pt>
                <c:pt idx="8">
                  <c:v>0.74793677411664694</c:v>
                </c:pt>
                <c:pt idx="9">
                  <c:v>0.7464657264075697</c:v>
                </c:pt>
                <c:pt idx="10">
                  <c:v>0.74499757196626215</c:v>
                </c:pt>
                <c:pt idx="11">
                  <c:v>0.74353230510222335</c:v>
                </c:pt>
                <c:pt idx="12">
                  <c:v>0.7420699201361447</c:v>
                </c:pt>
                <c:pt idx="13">
                  <c:v>0.74061041139988726</c:v>
                </c:pt>
                <c:pt idx="14">
                  <c:v>0.73915377323646048</c:v>
                </c:pt>
                <c:pt idx="15">
                  <c:v>0.73770000000000002</c:v>
                </c:pt>
              </c:numCache>
            </c:numRef>
          </c:val>
          <c:extLst>
            <c:ext xmlns:c16="http://schemas.microsoft.com/office/drawing/2014/chart" uri="{C3380CC4-5D6E-409C-BE32-E72D297353CC}">
              <c16:uniqueId val="{00000000-930C-47AC-BDAC-89760735E491}"/>
            </c:ext>
          </c:extLst>
        </c:ser>
        <c:dLbls>
          <c:showLegendKey val="0"/>
          <c:showVal val="0"/>
          <c:showCatName val="0"/>
          <c:showSerName val="0"/>
          <c:showPercent val="0"/>
          <c:showBubbleSize val="0"/>
        </c:dLbls>
        <c:gapWidth val="150"/>
        <c:overlap val="100"/>
        <c:axId val="1594474496"/>
        <c:axId val="1703745200"/>
        <c:extLst>
          <c:ext xmlns:c15="http://schemas.microsoft.com/office/drawing/2012/chart" uri="{02D57815-91ED-43cb-92C2-25804820EDAC}">
            <c15:filteredBarSeries>
              <c15:ser>
                <c:idx val="2"/>
                <c:order val="0"/>
                <c:tx>
                  <c:strRef>
                    <c:extLst>
                      <c:ext uri="{02D57815-91ED-43cb-92C2-25804820EDAC}">
                        <c15:formulaRef>
                          <c15:sqref>Sheet1!#REF!</c15:sqref>
                        </c15:formulaRef>
                      </c:ext>
                    </c:extLst>
                    <c:strCache>
                      <c:ptCount val="1"/>
                      <c:pt idx="0">
                        <c:v>#REF!</c:v>
                      </c:pt>
                    </c:strCache>
                  </c:strRef>
                </c:tx>
                <c:spPr>
                  <a:solidFill>
                    <a:schemeClr val="accent3"/>
                  </a:solidFill>
                  <a:ln>
                    <a:noFill/>
                  </a:ln>
                  <a:effectLst/>
                </c:spPr>
                <c:invertIfNegative val="0"/>
                <c:cat>
                  <c:strRef>
                    <c:extLst>
                      <c:ext uri="{02D57815-91ED-43cb-92C2-25804820EDAC}">
                        <c15:formulaRef>
                          <c15:sqref>Sheet1!$A$2:$A$17</c15:sqref>
                        </c15:formulaRef>
                      </c:ext>
                    </c:extLst>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extLst>
                      <c:ext uri="{02D57815-91ED-43cb-92C2-25804820EDAC}">
                        <c15:formulaRef>
                          <c15:sqref>Sheet1!#REF!</c15:sqref>
                        </c15:formulaRef>
                      </c:ext>
                    </c:extLst>
                    <c:numCache>
                      <c:formatCode>General</c:formatCode>
                      <c:ptCount val="1"/>
                      <c:pt idx="0">
                        <c:v>1</c:v>
                      </c:pt>
                    </c:numCache>
                  </c:numRef>
                </c:val>
                <c:extLst>
                  <c:ext xmlns:c16="http://schemas.microsoft.com/office/drawing/2014/chart" uri="{C3380CC4-5D6E-409C-BE32-E72D297353CC}">
                    <c16:uniqueId val="{00000001-3B22-40B0-9D4B-556DA3EF97C1}"/>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Sheet1!#REF!</c15:sqref>
                        </c15:formulaRef>
                      </c:ext>
                    </c:extLst>
                    <c:strCache>
                      <c:ptCount val="1"/>
                      <c:pt idx="0">
                        <c:v>#REF!</c:v>
                      </c:pt>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Sheet1!$A$2:$A$17</c15:sqref>
                        </c15:formulaRef>
                      </c:ext>
                    </c:extLst>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extLst xmlns:c15="http://schemas.microsoft.com/office/drawing/2012/chart">
                      <c:ext xmlns:c15="http://schemas.microsoft.com/office/drawing/2012/chart" uri="{02D57815-91ED-43cb-92C2-25804820EDAC}">
                        <c15:formulaRef>
                          <c15:sqref>Sheet1!#REF!</c15:sqref>
                        </c15:formulaRef>
                      </c:ext>
                    </c:extLst>
                    <c:numCache>
                      <c:formatCode>General</c:formatCode>
                      <c:ptCount val="1"/>
                      <c:pt idx="0">
                        <c:v>1</c:v>
                      </c:pt>
                    </c:numCache>
                  </c:numRef>
                </c:val>
                <c:extLst xmlns:c15="http://schemas.microsoft.com/office/drawing/2012/chart">
                  <c:ext xmlns:c16="http://schemas.microsoft.com/office/drawing/2014/chart" uri="{C3380CC4-5D6E-409C-BE32-E72D297353CC}">
                    <c16:uniqueId val="{00000000-3B22-40B0-9D4B-556DA3EF97C1}"/>
                  </c:ext>
                </c:extLst>
              </c15:ser>
            </c15:filteredBarSeries>
          </c:ext>
        </c:extLst>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51194854884469043"/>
        </c:manualLayout>
      </c:layout>
      <c:barChart>
        <c:barDir val="col"/>
        <c:grouping val="stacked"/>
        <c:varyColors val="0"/>
        <c:ser>
          <c:idx val="9"/>
          <c:order val="2"/>
          <c:tx>
            <c:strRef>
              <c:f>Sheet1!$E$1</c:f>
              <c:strCache>
                <c:ptCount val="1"/>
                <c:pt idx="0">
                  <c:v>Others</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8.5199999999999942E-2</c:v>
                </c:pt>
                <c:pt idx="1">
                  <c:v>9.0999898329078732E-2</c:v>
                </c:pt>
                <c:pt idx="2">
                  <c:v>8.418767064016075E-2</c:v>
                </c:pt>
                <c:pt idx="3">
                  <c:v>7.2624806061758584E-2</c:v>
                </c:pt>
                <c:pt idx="4">
                  <c:v>6.7855043129452675E-2</c:v>
                </c:pt>
                <c:pt idx="5">
                  <c:v>8.4008231287670876E-2</c:v>
                </c:pt>
                <c:pt idx="6">
                  <c:v>9.1811251524311244E-2</c:v>
                </c:pt>
                <c:pt idx="7">
                  <c:v>7.8194134869316256E-2</c:v>
                </c:pt>
                <c:pt idx="8">
                  <c:v>8.179225986655303E-2</c:v>
                </c:pt>
                <c:pt idx="9">
                  <c:v>8.1264907923278673E-2</c:v>
                </c:pt>
                <c:pt idx="10">
                  <c:v>8.0714163736953726E-2</c:v>
                </c:pt>
                <c:pt idx="11">
                  <c:v>8.0139758157372509E-2</c:v>
                </c:pt>
                <c:pt idx="12">
                  <c:v>7.9541418101273242E-2</c:v>
                </c:pt>
                <c:pt idx="13">
                  <c:v>7.8918866493337014E-2</c:v>
                </c:pt>
                <c:pt idx="14">
                  <c:v>7.8271822206275266E-2</c:v>
                </c:pt>
                <c:pt idx="15">
                  <c:v>7.7599999999999225E-2</c:v>
                </c:pt>
              </c:numCache>
            </c:numRef>
          </c:val>
          <c:extLst>
            <c:ext xmlns:c16="http://schemas.microsoft.com/office/drawing/2014/chart" uri="{C3380CC4-5D6E-409C-BE32-E72D297353CC}">
              <c16:uniqueId val="{00000000-2C76-4B15-A631-F477818D73DA}"/>
            </c:ext>
          </c:extLst>
        </c:ser>
        <c:ser>
          <c:idx val="6"/>
          <c:order val="3"/>
          <c:tx>
            <c:strRef>
              <c:f>Sheet1!$C$1</c:f>
              <c:strCache>
                <c:ptCount val="1"/>
                <c:pt idx="0">
                  <c:v>Extrusion Coating</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5.4199999999999998E-2</c:v>
                </c:pt>
                <c:pt idx="1">
                  <c:v>5.5047348838726133E-2</c:v>
                </c:pt>
                <c:pt idx="2">
                  <c:v>5.62E-2</c:v>
                </c:pt>
                <c:pt idx="3">
                  <c:v>5.7299999999999997E-2</c:v>
                </c:pt>
                <c:pt idx="4">
                  <c:v>5.8099999999999999E-2</c:v>
                </c:pt>
                <c:pt idx="5">
                  <c:v>5.8571303806425286E-2</c:v>
                </c:pt>
                <c:pt idx="6">
                  <c:v>5.9486992482865327E-2</c:v>
                </c:pt>
                <c:pt idx="7">
                  <c:v>6.0416996800202329E-2</c:v>
                </c:pt>
                <c:pt idx="8">
                  <c:v>6.1361540565478559E-2</c:v>
                </c:pt>
                <c:pt idx="9">
                  <c:v>6.2320851084677914E-2</c:v>
                </c:pt>
                <c:pt idx="10">
                  <c:v>6.3295159217427482E-2</c:v>
                </c:pt>
                <c:pt idx="11">
                  <c:v>6.4284699432554271E-2</c:v>
                </c:pt>
                <c:pt idx="12">
                  <c:v>6.5289709864510617E-2</c:v>
                </c:pt>
                <c:pt idx="13">
                  <c:v>6.6310432370681446E-2</c:v>
                </c:pt>
                <c:pt idx="14">
                  <c:v>6.734711258958781E-2</c:v>
                </c:pt>
                <c:pt idx="15">
                  <c:v>6.8400000000000072E-2</c:v>
                </c:pt>
              </c:numCache>
            </c:numRef>
          </c:val>
          <c:extLst>
            <c:ext xmlns:c16="http://schemas.microsoft.com/office/drawing/2014/chart" uri="{C3380CC4-5D6E-409C-BE32-E72D297353CC}">
              <c16:uniqueId val="{00000001-2C76-4B15-A631-F477818D73DA}"/>
            </c:ext>
          </c:extLst>
        </c:ser>
        <c:ser>
          <c:idx val="5"/>
          <c:order val="4"/>
          <c:tx>
            <c:strRef>
              <c:f>Sheet1!$D$1</c:f>
              <c:strCache>
                <c:ptCount val="1"/>
                <c:pt idx="0">
                  <c:v>Blow Moulding</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0.12910000000000005</c:v>
                </c:pt>
                <c:pt idx="1">
                  <c:v>0.12995275283219518</c:v>
                </c:pt>
                <c:pt idx="2">
                  <c:v>0.13081113840949346</c:v>
                </c:pt>
                <c:pt idx="3">
                  <c:v>0.13167519393824148</c:v>
                </c:pt>
                <c:pt idx="4">
                  <c:v>0.13254495687054729</c:v>
                </c:pt>
                <c:pt idx="5">
                  <c:v>0.13342046490590392</c:v>
                </c:pt>
                <c:pt idx="6">
                  <c:v>0.13430175599282335</c:v>
                </c:pt>
                <c:pt idx="7">
                  <c:v>0.13518886833048149</c:v>
                </c:pt>
                <c:pt idx="8">
                  <c:v>0.13608184037037363</c:v>
                </c:pt>
                <c:pt idx="9">
                  <c:v>0.13698071081798138</c:v>
                </c:pt>
                <c:pt idx="10">
                  <c:v>0.13788551863445028</c:v>
                </c:pt>
                <c:pt idx="11">
                  <c:v>0.13879630303827853</c:v>
                </c:pt>
                <c:pt idx="12">
                  <c:v>0.13971310350701677</c:v>
                </c:pt>
                <c:pt idx="13">
                  <c:v>0.14063595977897944</c:v>
                </c:pt>
                <c:pt idx="14">
                  <c:v>0.14156491185496708</c:v>
                </c:pt>
                <c:pt idx="15">
                  <c:v>0.14250000000000027</c:v>
                </c:pt>
              </c:numCache>
            </c:numRef>
          </c:val>
          <c:extLst>
            <c:ext xmlns:c16="http://schemas.microsoft.com/office/drawing/2014/chart" uri="{C3380CC4-5D6E-409C-BE32-E72D297353CC}">
              <c16:uniqueId val="{00000002-2C76-4B15-A631-F477818D73DA}"/>
            </c:ext>
          </c:extLst>
        </c:ser>
        <c:ser>
          <c:idx val="0"/>
          <c:order val="5"/>
          <c:tx>
            <c:strRef>
              <c:f>Sheet1!$B$1</c:f>
              <c:strCache>
                <c:ptCount val="1"/>
                <c:pt idx="0">
                  <c:v>Injection Moulding</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0.73150000000000004</c:v>
                </c:pt>
                <c:pt idx="1">
                  <c:v>0.72399999999999998</c:v>
                </c:pt>
                <c:pt idx="2">
                  <c:v>0.72880119095034579</c:v>
                </c:pt>
                <c:pt idx="3">
                  <c:v>0.73839999999999995</c:v>
                </c:pt>
                <c:pt idx="4">
                  <c:v>0.74150000000000005</c:v>
                </c:pt>
                <c:pt idx="5">
                  <c:v>0.72399999999999998</c:v>
                </c:pt>
                <c:pt idx="6">
                  <c:v>0.71440000000000003</c:v>
                </c:pt>
                <c:pt idx="7">
                  <c:v>0.72619999999999996</c:v>
                </c:pt>
                <c:pt idx="8">
                  <c:v>0.72076435919759474</c:v>
                </c:pt>
                <c:pt idx="9">
                  <c:v>0.71943353017406209</c:v>
                </c:pt>
                <c:pt idx="10">
                  <c:v>0.71810515841116851</c:v>
                </c:pt>
                <c:pt idx="11">
                  <c:v>0.71677923937179477</c:v>
                </c:pt>
                <c:pt idx="12">
                  <c:v>0.71545576852719928</c:v>
                </c:pt>
                <c:pt idx="13">
                  <c:v>0.71413474135700206</c:v>
                </c:pt>
                <c:pt idx="14">
                  <c:v>0.71281615334916981</c:v>
                </c:pt>
                <c:pt idx="15">
                  <c:v>0.71150000000000035</c:v>
                </c:pt>
              </c:numCache>
            </c:numRef>
          </c:val>
          <c:extLst>
            <c:ext xmlns:c16="http://schemas.microsoft.com/office/drawing/2014/chart" uri="{C3380CC4-5D6E-409C-BE32-E72D297353CC}">
              <c16:uniqueId val="{00000003-2C76-4B15-A631-F477818D73DA}"/>
            </c:ext>
          </c:extLst>
        </c:ser>
        <c:dLbls>
          <c:showLegendKey val="0"/>
          <c:showVal val="0"/>
          <c:showCatName val="0"/>
          <c:showSerName val="0"/>
          <c:showPercent val="0"/>
          <c:showBubbleSize val="0"/>
        </c:dLbls>
        <c:gapWidth val="150"/>
        <c:overlap val="100"/>
        <c:axId val="1594474496"/>
        <c:axId val="1703745200"/>
        <c:extLst>
          <c:ext xmlns:c15="http://schemas.microsoft.com/office/drawing/2012/chart" uri="{02D57815-91ED-43cb-92C2-25804820EDAC}">
            <c15:filteredBarSeries>
              <c15:ser>
                <c:idx val="2"/>
                <c:order val="0"/>
                <c:tx>
                  <c:strRef>
                    <c:extLst>
                      <c:ext uri="{02D57815-91ED-43cb-92C2-25804820EDAC}">
                        <c15:formulaRef>
                          <c15:sqref>Sheet1!#REF!</c15:sqref>
                        </c15:formulaRef>
                      </c:ext>
                    </c:extLst>
                    <c:strCache>
                      <c:ptCount val="1"/>
                      <c:pt idx="0">
                        <c:v>#REF!</c:v>
                      </c:pt>
                    </c:strCache>
                  </c:strRef>
                </c:tx>
                <c:spPr>
                  <a:solidFill>
                    <a:schemeClr val="accent3"/>
                  </a:solidFill>
                  <a:ln>
                    <a:noFill/>
                  </a:ln>
                  <a:effectLst/>
                </c:spPr>
                <c:invertIfNegative val="0"/>
                <c:cat>
                  <c:strRef>
                    <c:extLst>
                      <c:ext uri="{02D57815-91ED-43cb-92C2-25804820EDAC}">
                        <c15:formulaRef>
                          <c15:sqref>Sheet1!$A$2:$A$17</c15:sqref>
                        </c15:formulaRef>
                      </c:ext>
                    </c:extLst>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extLst>
                      <c:ext uri="{02D57815-91ED-43cb-92C2-25804820EDAC}">
                        <c15:formulaRef>
                          <c15:sqref>Sheet1!#REF!</c15:sqref>
                        </c15:formulaRef>
                      </c:ext>
                    </c:extLst>
                    <c:numCache>
                      <c:formatCode>General</c:formatCode>
                      <c:ptCount val="1"/>
                      <c:pt idx="0">
                        <c:v>1</c:v>
                      </c:pt>
                    </c:numCache>
                  </c:numRef>
                </c:val>
                <c:extLst>
                  <c:ext xmlns:c16="http://schemas.microsoft.com/office/drawing/2014/chart" uri="{C3380CC4-5D6E-409C-BE32-E72D297353CC}">
                    <c16:uniqueId val="{00000004-2C76-4B15-A631-F477818D73DA}"/>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Sheet1!#REF!</c15:sqref>
                        </c15:formulaRef>
                      </c:ext>
                    </c:extLst>
                    <c:strCache>
                      <c:ptCount val="1"/>
                      <c:pt idx="0">
                        <c:v>#REF!</c:v>
                      </c:pt>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Sheet1!$A$2:$A$17</c15:sqref>
                        </c15:formulaRef>
                      </c:ext>
                    </c:extLst>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extLst xmlns:c15="http://schemas.microsoft.com/office/drawing/2012/chart">
                      <c:ext xmlns:c15="http://schemas.microsoft.com/office/drawing/2012/chart" uri="{02D57815-91ED-43cb-92C2-25804820EDAC}">
                        <c15:formulaRef>
                          <c15:sqref>Sheet1!#REF!</c15:sqref>
                        </c15:formulaRef>
                      </c:ext>
                    </c:extLst>
                    <c:numCache>
                      <c:formatCode>General</c:formatCode>
                      <c:ptCount val="1"/>
                      <c:pt idx="0">
                        <c:v>1</c:v>
                      </c:pt>
                    </c:numCache>
                  </c:numRef>
                </c:val>
                <c:extLst xmlns:c15="http://schemas.microsoft.com/office/drawing/2012/chart">
                  <c:ext xmlns:c16="http://schemas.microsoft.com/office/drawing/2014/chart" uri="{C3380CC4-5D6E-409C-BE32-E72D297353CC}">
                    <c16:uniqueId val="{00000005-2C76-4B15-A631-F477818D73DA}"/>
                  </c:ext>
                </c:extLst>
              </c15:ser>
            </c15:filteredBarSeries>
          </c:ext>
        </c:extLst>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51194854884469043"/>
        </c:manualLayout>
      </c:layout>
      <c:barChart>
        <c:barDir val="col"/>
        <c:grouping val="stacked"/>
        <c:varyColors val="0"/>
        <c:ser>
          <c:idx val="9"/>
          <c:order val="2"/>
          <c:tx>
            <c:strRef>
              <c:f>Sheet1!$E$1</c:f>
              <c:strCache>
                <c:ptCount val="1"/>
                <c:pt idx="0">
                  <c:v>Others</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6.0299999999999798E-2</c:v>
                </c:pt>
                <c:pt idx="1">
                  <c:v>5.9703622281860214E-2</c:v>
                </c:pt>
                <c:pt idx="2">
                  <c:v>5.9088806327219578E-2</c:v>
                </c:pt>
                <c:pt idx="3">
                  <c:v>5.8455740279012569E-2</c:v>
                </c:pt>
                <c:pt idx="4">
                  <c:v>5.7804609308111043E-2</c:v>
                </c:pt>
                <c:pt idx="5">
                  <c:v>5.7135595658572957E-2</c:v>
                </c:pt>
                <c:pt idx="6">
                  <c:v>5.6448878692187843E-2</c:v>
                </c:pt>
                <c:pt idx="7">
                  <c:v>5.5744634932331505E-2</c:v>
                </c:pt>
                <c:pt idx="8">
                  <c:v>5.502303810713971E-2</c:v>
                </c:pt>
                <c:pt idx="9">
                  <c:v>5.4284259192012851E-2</c:v>
                </c:pt>
                <c:pt idx="10">
                  <c:v>5.35284664514597E-2</c:v>
                </c:pt>
                <c:pt idx="11">
                  <c:v>5.275582548029345E-2</c:v>
                </c:pt>
                <c:pt idx="12">
                  <c:v>5.1966499244187392E-2</c:v>
                </c:pt>
                <c:pt idx="13">
                  <c:v>5.1160648119601637E-2</c:v>
                </c:pt>
                <c:pt idx="14">
                  <c:v>5.0338429933090123E-2</c:v>
                </c:pt>
                <c:pt idx="15">
                  <c:v>4.9499999999998989E-2</c:v>
                </c:pt>
              </c:numCache>
            </c:numRef>
          </c:val>
          <c:extLst>
            <c:ext xmlns:c16="http://schemas.microsoft.com/office/drawing/2014/chart" uri="{C3380CC4-5D6E-409C-BE32-E72D297353CC}">
              <c16:uniqueId val="{00000000-2C5D-4A51-8283-452AA68FBDE7}"/>
            </c:ext>
          </c:extLst>
        </c:ser>
        <c:ser>
          <c:idx val="6"/>
          <c:order val="3"/>
          <c:tx>
            <c:strRef>
              <c:f>Sheet1!$C$1</c:f>
              <c:strCache>
                <c:ptCount val="1"/>
                <c:pt idx="0">
                  <c:v>Extrusion Coating</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4.9099999999999977E-2</c:v>
                </c:pt>
                <c:pt idx="1">
                  <c:v>4.8335347030715556E-2</c:v>
                </c:pt>
                <c:pt idx="2">
                  <c:v>4.758260229286565E-2</c:v>
                </c:pt>
                <c:pt idx="3">
                  <c:v>4.6841580335034293E-2</c:v>
                </c:pt>
                <c:pt idx="4">
                  <c:v>4.611209859391089E-2</c:v>
                </c:pt>
                <c:pt idx="5">
                  <c:v>4.539397734931272E-2</c:v>
                </c:pt>
                <c:pt idx="6">
                  <c:v>4.4687039679907788E-2</c:v>
                </c:pt>
                <c:pt idx="7">
                  <c:v>4.3991111419627284E-2</c:v>
                </c:pt>
                <c:pt idx="8">
                  <c:v>4.3306021114756815E-2</c:v>
                </c:pt>
                <c:pt idx="9">
                  <c:v>4.2631599981695856E-2</c:v>
                </c:pt>
                <c:pt idx="10">
                  <c:v>4.1967681865375084E-2</c:v>
                </c:pt>
                <c:pt idx="11">
                  <c:v>4.1314103198321246E-2</c:v>
                </c:pt>
                <c:pt idx="12">
                  <c:v>4.0670702960359545E-2</c:v>
                </c:pt>
                <c:pt idx="13">
                  <c:v>4.0037322638943579E-2</c:v>
                </c:pt>
                <c:pt idx="14">
                  <c:v>3.9413806190103116E-2</c:v>
                </c:pt>
                <c:pt idx="15">
                  <c:v>3.8799999999999987E-2</c:v>
                </c:pt>
              </c:numCache>
            </c:numRef>
          </c:val>
          <c:extLst>
            <c:ext xmlns:c16="http://schemas.microsoft.com/office/drawing/2014/chart" uri="{C3380CC4-5D6E-409C-BE32-E72D297353CC}">
              <c16:uniqueId val="{00000001-2C5D-4A51-8283-452AA68FBDE7}"/>
            </c:ext>
          </c:extLst>
        </c:ser>
        <c:ser>
          <c:idx val="5"/>
          <c:order val="4"/>
          <c:tx>
            <c:strRef>
              <c:f>Sheet1!$D$1</c:f>
              <c:strCache>
                <c:ptCount val="1"/>
                <c:pt idx="0">
                  <c:v>Blow Moulding</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9.0300000000000019E-2</c:v>
                </c:pt>
                <c:pt idx="1">
                  <c:v>8.9837085096007477E-2</c:v>
                </c:pt>
                <c:pt idx="2">
                  <c:v>8.9376543284023127E-2</c:v>
                </c:pt>
                <c:pt idx="3">
                  <c:v>8.8918362398602221E-2</c:v>
                </c:pt>
                <c:pt idx="4">
                  <c:v>8.8462530336665096E-2</c:v>
                </c:pt>
                <c:pt idx="5">
                  <c:v>8.8009035057177457E-2</c:v>
                </c:pt>
                <c:pt idx="6">
                  <c:v>8.7557864580832298E-2</c:v>
                </c:pt>
                <c:pt idx="7">
                  <c:v>8.7109006989733437E-2</c:v>
                </c:pt>
                <c:pt idx="8">
                  <c:v>8.6662450427080762E-2</c:v>
                </c:pt>
                <c:pt idx="9">
                  <c:v>8.6218183096856957E-2</c:v>
                </c:pt>
                <c:pt idx="10">
                  <c:v>8.577619326351596E-2</c:v>
                </c:pt>
                <c:pt idx="11">
                  <c:v>8.5336469251672931E-2</c:v>
                </c:pt>
                <c:pt idx="12">
                  <c:v>8.4898999445795861E-2</c:v>
                </c:pt>
                <c:pt idx="13">
                  <c:v>8.4463772289898709E-2</c:v>
                </c:pt>
                <c:pt idx="14">
                  <c:v>8.4030776287236209E-2</c:v>
                </c:pt>
                <c:pt idx="15">
                  <c:v>8.3600000000000049E-2</c:v>
                </c:pt>
              </c:numCache>
            </c:numRef>
          </c:val>
          <c:extLst>
            <c:ext xmlns:c16="http://schemas.microsoft.com/office/drawing/2014/chart" uri="{C3380CC4-5D6E-409C-BE32-E72D297353CC}">
              <c16:uniqueId val="{00000002-2C5D-4A51-8283-452AA68FBDE7}"/>
            </c:ext>
          </c:extLst>
        </c:ser>
        <c:ser>
          <c:idx val="0"/>
          <c:order val="5"/>
          <c:tx>
            <c:strRef>
              <c:f>Sheet1!$B$1</c:f>
              <c:strCache>
                <c:ptCount val="1"/>
                <c:pt idx="0">
                  <c:v>Injection Moulding</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0.80030000000000012</c:v>
                </c:pt>
                <c:pt idx="1">
                  <c:v>0.80212394559141675</c:v>
                </c:pt>
                <c:pt idx="2">
                  <c:v>0.8039520480958916</c:v>
                </c:pt>
                <c:pt idx="3">
                  <c:v>0.80578431698735098</c:v>
                </c:pt>
                <c:pt idx="4">
                  <c:v>0.80762076176131303</c:v>
                </c:pt>
                <c:pt idx="5">
                  <c:v>0.80946139193493682</c:v>
                </c:pt>
                <c:pt idx="6">
                  <c:v>0.81130621704707206</c:v>
                </c:pt>
                <c:pt idx="7">
                  <c:v>0.81315524665830774</c:v>
                </c:pt>
                <c:pt idx="8">
                  <c:v>0.81500849035102274</c:v>
                </c:pt>
                <c:pt idx="9">
                  <c:v>0.81686595772943438</c:v>
                </c:pt>
                <c:pt idx="10">
                  <c:v>0.81872765841964934</c:v>
                </c:pt>
                <c:pt idx="11">
                  <c:v>0.82059360206971232</c:v>
                </c:pt>
                <c:pt idx="12">
                  <c:v>0.82246379834965722</c:v>
                </c:pt>
                <c:pt idx="13">
                  <c:v>0.82433825695155605</c:v>
                </c:pt>
                <c:pt idx="14">
                  <c:v>0.82621698758957052</c:v>
                </c:pt>
                <c:pt idx="15">
                  <c:v>0.82810000000000106</c:v>
                </c:pt>
              </c:numCache>
            </c:numRef>
          </c:val>
          <c:extLst>
            <c:ext xmlns:c16="http://schemas.microsoft.com/office/drawing/2014/chart" uri="{C3380CC4-5D6E-409C-BE32-E72D297353CC}">
              <c16:uniqueId val="{00000003-2C5D-4A51-8283-452AA68FBDE7}"/>
            </c:ext>
          </c:extLst>
        </c:ser>
        <c:dLbls>
          <c:showLegendKey val="0"/>
          <c:showVal val="0"/>
          <c:showCatName val="0"/>
          <c:showSerName val="0"/>
          <c:showPercent val="0"/>
          <c:showBubbleSize val="0"/>
        </c:dLbls>
        <c:gapWidth val="150"/>
        <c:overlap val="100"/>
        <c:axId val="1594474496"/>
        <c:axId val="1703745200"/>
        <c:extLst>
          <c:ext xmlns:c15="http://schemas.microsoft.com/office/drawing/2012/chart" uri="{02D57815-91ED-43cb-92C2-25804820EDAC}">
            <c15:filteredBarSeries>
              <c15:ser>
                <c:idx val="2"/>
                <c:order val="0"/>
                <c:tx>
                  <c:strRef>
                    <c:extLst>
                      <c:ext uri="{02D57815-91ED-43cb-92C2-25804820EDAC}">
                        <c15:formulaRef>
                          <c15:sqref>Sheet1!#REF!</c15:sqref>
                        </c15:formulaRef>
                      </c:ext>
                    </c:extLst>
                    <c:strCache>
                      <c:ptCount val="1"/>
                      <c:pt idx="0">
                        <c:v>#REF!</c:v>
                      </c:pt>
                    </c:strCache>
                  </c:strRef>
                </c:tx>
                <c:spPr>
                  <a:solidFill>
                    <a:schemeClr val="accent3"/>
                  </a:solidFill>
                  <a:ln>
                    <a:noFill/>
                  </a:ln>
                  <a:effectLst/>
                </c:spPr>
                <c:invertIfNegative val="0"/>
                <c:cat>
                  <c:strRef>
                    <c:extLst>
                      <c:ext uri="{02D57815-91ED-43cb-92C2-25804820EDAC}">
                        <c15:formulaRef>
                          <c15:sqref>Sheet1!$A$2:$A$17</c15:sqref>
                        </c15:formulaRef>
                      </c:ext>
                    </c:extLst>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extLst>
                      <c:ext uri="{02D57815-91ED-43cb-92C2-25804820EDAC}">
                        <c15:formulaRef>
                          <c15:sqref>Sheet1!#REF!</c15:sqref>
                        </c15:formulaRef>
                      </c:ext>
                    </c:extLst>
                    <c:numCache>
                      <c:formatCode>General</c:formatCode>
                      <c:ptCount val="1"/>
                      <c:pt idx="0">
                        <c:v>1</c:v>
                      </c:pt>
                    </c:numCache>
                  </c:numRef>
                </c:val>
                <c:extLst>
                  <c:ext xmlns:c16="http://schemas.microsoft.com/office/drawing/2014/chart" uri="{C3380CC4-5D6E-409C-BE32-E72D297353CC}">
                    <c16:uniqueId val="{00000004-2C5D-4A51-8283-452AA68FBDE7}"/>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Sheet1!#REF!</c15:sqref>
                        </c15:formulaRef>
                      </c:ext>
                    </c:extLst>
                    <c:strCache>
                      <c:ptCount val="1"/>
                      <c:pt idx="0">
                        <c:v>#REF!</c:v>
                      </c:pt>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Sheet1!$A$2:$A$17</c15:sqref>
                        </c15:formulaRef>
                      </c:ext>
                    </c:extLst>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extLst xmlns:c15="http://schemas.microsoft.com/office/drawing/2012/chart">
                      <c:ext xmlns:c15="http://schemas.microsoft.com/office/drawing/2012/chart" uri="{02D57815-91ED-43cb-92C2-25804820EDAC}">
                        <c15:formulaRef>
                          <c15:sqref>Sheet1!#REF!</c15:sqref>
                        </c15:formulaRef>
                      </c:ext>
                    </c:extLst>
                    <c:numCache>
                      <c:formatCode>General</c:formatCode>
                      <c:ptCount val="1"/>
                      <c:pt idx="0">
                        <c:v>1</c:v>
                      </c:pt>
                    </c:numCache>
                  </c:numRef>
                </c:val>
                <c:extLst xmlns:c15="http://schemas.microsoft.com/office/drawing/2012/chart">
                  <c:ext xmlns:c16="http://schemas.microsoft.com/office/drawing/2014/chart" uri="{C3380CC4-5D6E-409C-BE32-E72D297353CC}">
                    <c16:uniqueId val="{00000005-2C5D-4A51-8283-452AA68FBDE7}"/>
                  </c:ext>
                </c:extLst>
              </c15:ser>
            </c15:filteredBarSeries>
          </c:ext>
        </c:extLst>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51194854884469043"/>
        </c:manualLayout>
      </c:layout>
      <c:barChart>
        <c:barDir val="col"/>
        <c:grouping val="stacked"/>
        <c:varyColors val="0"/>
        <c:ser>
          <c:idx val="9"/>
          <c:order val="2"/>
          <c:tx>
            <c:strRef>
              <c:f>Sheet1!$E$1</c:f>
              <c:strCache>
                <c:ptCount val="1"/>
                <c:pt idx="0">
                  <c:v>Others</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9.3799999999999994E-2</c:v>
                </c:pt>
                <c:pt idx="1">
                  <c:v>9.6445928254884739E-2</c:v>
                </c:pt>
                <c:pt idx="2">
                  <c:v>9.90301648223888E-2</c:v>
                </c:pt>
                <c:pt idx="3">
                  <c:v>0.10155293816002431</c:v>
                </c:pt>
                <c:pt idx="4">
                  <c:v>0.10401446539097936</c:v>
                </c:pt>
                <c:pt idx="5">
                  <c:v>0.10641495238381093</c:v>
                </c:pt>
                <c:pt idx="6">
                  <c:v>0.1087545938295531</c:v>
                </c:pt>
                <c:pt idx="7">
                  <c:v>0.11103357331626196</c:v>
                </c:pt>
                <c:pt idx="8">
                  <c:v>0.11325206340102756</c:v>
                </c:pt>
                <c:pt idx="9">
                  <c:v>0.11541022567947345</c:v>
                </c:pt>
                <c:pt idx="10">
                  <c:v>0.11750821085276919</c:v>
                </c:pt>
                <c:pt idx="11">
                  <c:v>0.11954615879217889</c:v>
                </c:pt>
                <c:pt idx="12">
                  <c:v>0.12152419860116859</c:v>
                </c:pt>
                <c:pt idx="13">
                  <c:v>0.12344244867509524</c:v>
                </c:pt>
                <c:pt idx="14">
                  <c:v>0.12530101675849536</c:v>
                </c:pt>
                <c:pt idx="15">
                  <c:v>0.12710000000000032</c:v>
                </c:pt>
              </c:numCache>
            </c:numRef>
          </c:val>
          <c:extLst>
            <c:ext xmlns:c16="http://schemas.microsoft.com/office/drawing/2014/chart" uri="{C3380CC4-5D6E-409C-BE32-E72D297353CC}">
              <c16:uniqueId val="{00000000-FB00-42F8-A8B0-8D962C9F85F5}"/>
            </c:ext>
          </c:extLst>
        </c:ser>
        <c:ser>
          <c:idx val="6"/>
          <c:order val="3"/>
          <c:tx>
            <c:strRef>
              <c:f>Sheet1!$C$1</c:f>
              <c:strCache>
                <c:ptCount val="1"/>
                <c:pt idx="0">
                  <c:v>Extrusion Coating</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0.10809999999999996</c:v>
                </c:pt>
                <c:pt idx="1">
                  <c:v>0.10633945453570379</c:v>
                </c:pt>
                <c:pt idx="2">
                  <c:v>0.10460758178493076</c:v>
                </c:pt>
                <c:pt idx="3">
                  <c:v>0.10290391477621243</c:v>
                </c:pt>
                <c:pt idx="4">
                  <c:v>0.10122799414330233</c:v>
                </c:pt>
                <c:pt idx="5">
                  <c:v>9.9579368001315352E-2</c:v>
                </c:pt>
                <c:pt idx="6">
                  <c:v>9.795759182488431E-2</c:v>
                </c:pt>
                <c:pt idx="7">
                  <c:v>9.6362228328300811E-2</c:v>
                </c:pt>
                <c:pt idx="8">
                  <c:v>9.4792847347608275E-2</c:v>
                </c:pt>
                <c:pt idx="9">
                  <c:v>9.3249025724615187E-2</c:v>
                </c:pt>
                <c:pt idx="10">
                  <c:v>9.1730347192797337E-2</c:v>
                </c:pt>
                <c:pt idx="11">
                  <c:v>9.0236402265058274E-2</c:v>
                </c:pt>
                <c:pt idx="12">
                  <c:v>8.8766788123317716E-2</c:v>
                </c:pt>
                <c:pt idx="13">
                  <c:v>8.7321108509898215E-2</c:v>
                </c:pt>
                <c:pt idx="14">
                  <c:v>8.5898973620680691E-2</c:v>
                </c:pt>
                <c:pt idx="15">
                  <c:v>8.4499999999999964E-2</c:v>
                </c:pt>
              </c:numCache>
            </c:numRef>
          </c:val>
          <c:extLst>
            <c:ext xmlns:c16="http://schemas.microsoft.com/office/drawing/2014/chart" uri="{C3380CC4-5D6E-409C-BE32-E72D297353CC}">
              <c16:uniqueId val="{00000001-FB00-42F8-A8B0-8D962C9F85F5}"/>
            </c:ext>
          </c:extLst>
        </c:ser>
        <c:ser>
          <c:idx val="5"/>
          <c:order val="4"/>
          <c:tx>
            <c:strRef>
              <c:f>Sheet1!$D$1</c:f>
              <c:strCache>
                <c:ptCount val="1"/>
                <c:pt idx="0">
                  <c:v>Blow Moulding</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0.1401</c:v>
                </c:pt>
                <c:pt idx="1">
                  <c:v>0.14186823536426715</c:v>
                </c:pt>
                <c:pt idx="2">
                  <c:v>0.14365878804690291</c:v>
                </c:pt>
                <c:pt idx="3">
                  <c:v>0.14547193972008129</c:v>
                </c:pt>
                <c:pt idx="4">
                  <c:v>0.14730797561102765</c:v>
                </c:pt>
                <c:pt idx="5">
                  <c:v>0.14916718454688788</c:v>
                </c:pt>
                <c:pt idx="6">
                  <c:v>0.15104985900016391</c:v>
                </c:pt>
                <c:pt idx="7">
                  <c:v>0.15295629513472245</c:v>
                </c:pt>
                <c:pt idx="8">
                  <c:v>0.1548867928523848</c:v>
                </c:pt>
                <c:pt idx="9">
                  <c:v>0.15684165584010432</c:v>
                </c:pt>
                <c:pt idx="10">
                  <c:v>0.15882119161773947</c:v>
                </c:pt>
                <c:pt idx="11">
                  <c:v>0.16082571158642994</c:v>
                </c:pt>
                <c:pt idx="12">
                  <c:v>0.16285553107758308</c:v>
                </c:pt>
                <c:pt idx="13">
                  <c:v>0.16491096940247876</c:v>
                </c:pt>
                <c:pt idx="14">
                  <c:v>0.16699234990250045</c:v>
                </c:pt>
                <c:pt idx="15">
                  <c:v>0.16909999999999992</c:v>
                </c:pt>
              </c:numCache>
            </c:numRef>
          </c:val>
          <c:extLst>
            <c:ext xmlns:c16="http://schemas.microsoft.com/office/drawing/2014/chart" uri="{C3380CC4-5D6E-409C-BE32-E72D297353CC}">
              <c16:uniqueId val="{00000002-FB00-42F8-A8B0-8D962C9F85F5}"/>
            </c:ext>
          </c:extLst>
        </c:ser>
        <c:ser>
          <c:idx val="0"/>
          <c:order val="5"/>
          <c:tx>
            <c:strRef>
              <c:f>Sheet1!$B$1</c:f>
              <c:strCache>
                <c:ptCount val="1"/>
                <c:pt idx="0">
                  <c:v>Injection Moulding</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0.65800000000000003</c:v>
                </c:pt>
                <c:pt idx="1">
                  <c:v>0.65534638184514427</c:v>
                </c:pt>
                <c:pt idx="2">
                  <c:v>0.6527034653457775</c:v>
                </c:pt>
                <c:pt idx="3">
                  <c:v>0.65007120734368196</c:v>
                </c:pt>
                <c:pt idx="4">
                  <c:v>0.64744956485469074</c:v>
                </c:pt>
                <c:pt idx="5">
                  <c:v>0.64483849506798574</c:v>
                </c:pt>
                <c:pt idx="6">
                  <c:v>0.64223795534539874</c:v>
                </c:pt>
                <c:pt idx="7">
                  <c:v>0.63964790322071485</c:v>
                </c:pt>
                <c:pt idx="8">
                  <c:v>0.63706829639897933</c:v>
                </c:pt>
                <c:pt idx="9">
                  <c:v>0.63449909275580696</c:v>
                </c:pt>
                <c:pt idx="10">
                  <c:v>0.63194025033669399</c:v>
                </c:pt>
                <c:pt idx="11">
                  <c:v>0.62939172735633298</c:v>
                </c:pt>
                <c:pt idx="12">
                  <c:v>0.62685348219793058</c:v>
                </c:pt>
                <c:pt idx="13">
                  <c:v>0.62432547341252786</c:v>
                </c:pt>
                <c:pt idx="14">
                  <c:v>0.62180765971832352</c:v>
                </c:pt>
                <c:pt idx="15">
                  <c:v>0.61929999999999985</c:v>
                </c:pt>
              </c:numCache>
            </c:numRef>
          </c:val>
          <c:extLst>
            <c:ext xmlns:c16="http://schemas.microsoft.com/office/drawing/2014/chart" uri="{C3380CC4-5D6E-409C-BE32-E72D297353CC}">
              <c16:uniqueId val="{00000003-FB00-42F8-A8B0-8D962C9F85F5}"/>
            </c:ext>
          </c:extLst>
        </c:ser>
        <c:dLbls>
          <c:showLegendKey val="0"/>
          <c:showVal val="0"/>
          <c:showCatName val="0"/>
          <c:showSerName val="0"/>
          <c:showPercent val="0"/>
          <c:showBubbleSize val="0"/>
        </c:dLbls>
        <c:gapWidth val="150"/>
        <c:overlap val="100"/>
        <c:axId val="1594474496"/>
        <c:axId val="1703745200"/>
        <c:extLst>
          <c:ext xmlns:c15="http://schemas.microsoft.com/office/drawing/2012/chart" uri="{02D57815-91ED-43cb-92C2-25804820EDAC}">
            <c15:filteredBarSeries>
              <c15:ser>
                <c:idx val="2"/>
                <c:order val="0"/>
                <c:tx>
                  <c:strRef>
                    <c:extLst>
                      <c:ext uri="{02D57815-91ED-43cb-92C2-25804820EDAC}">
                        <c15:formulaRef>
                          <c15:sqref>Sheet1!#REF!</c15:sqref>
                        </c15:formulaRef>
                      </c:ext>
                    </c:extLst>
                    <c:strCache>
                      <c:ptCount val="1"/>
                      <c:pt idx="0">
                        <c:v>#REF!</c:v>
                      </c:pt>
                    </c:strCache>
                  </c:strRef>
                </c:tx>
                <c:spPr>
                  <a:solidFill>
                    <a:schemeClr val="accent3"/>
                  </a:solidFill>
                  <a:ln>
                    <a:noFill/>
                  </a:ln>
                  <a:effectLst/>
                </c:spPr>
                <c:invertIfNegative val="0"/>
                <c:cat>
                  <c:strRef>
                    <c:extLst>
                      <c:ext uri="{02D57815-91ED-43cb-92C2-25804820EDAC}">
                        <c15:formulaRef>
                          <c15:sqref>Sheet1!$A$2:$A$17</c15:sqref>
                        </c15:formulaRef>
                      </c:ext>
                    </c:extLst>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extLst>
                      <c:ext uri="{02D57815-91ED-43cb-92C2-25804820EDAC}">
                        <c15:formulaRef>
                          <c15:sqref>Sheet1!#REF!</c15:sqref>
                        </c15:formulaRef>
                      </c:ext>
                    </c:extLst>
                    <c:numCache>
                      <c:formatCode>General</c:formatCode>
                      <c:ptCount val="1"/>
                      <c:pt idx="0">
                        <c:v>1</c:v>
                      </c:pt>
                    </c:numCache>
                  </c:numRef>
                </c:val>
                <c:extLst>
                  <c:ext xmlns:c16="http://schemas.microsoft.com/office/drawing/2014/chart" uri="{C3380CC4-5D6E-409C-BE32-E72D297353CC}">
                    <c16:uniqueId val="{00000004-FB00-42F8-A8B0-8D962C9F85F5}"/>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Sheet1!#REF!</c15:sqref>
                        </c15:formulaRef>
                      </c:ext>
                    </c:extLst>
                    <c:strCache>
                      <c:ptCount val="1"/>
                      <c:pt idx="0">
                        <c:v>#REF!</c:v>
                      </c:pt>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Sheet1!$A$2:$A$17</c15:sqref>
                        </c15:formulaRef>
                      </c:ext>
                    </c:extLst>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extLst xmlns:c15="http://schemas.microsoft.com/office/drawing/2012/chart">
                      <c:ext xmlns:c15="http://schemas.microsoft.com/office/drawing/2012/chart" uri="{02D57815-91ED-43cb-92C2-25804820EDAC}">
                        <c15:formulaRef>
                          <c15:sqref>Sheet1!#REF!</c15:sqref>
                        </c15:formulaRef>
                      </c:ext>
                    </c:extLst>
                    <c:numCache>
                      <c:formatCode>General</c:formatCode>
                      <c:ptCount val="1"/>
                      <c:pt idx="0">
                        <c:v>1</c:v>
                      </c:pt>
                    </c:numCache>
                  </c:numRef>
                </c:val>
                <c:extLst xmlns:c15="http://schemas.microsoft.com/office/drawing/2012/chart">
                  <c:ext xmlns:c16="http://schemas.microsoft.com/office/drawing/2014/chart" uri="{C3380CC4-5D6E-409C-BE32-E72D297353CC}">
                    <c16:uniqueId val="{00000005-FB00-42F8-A8B0-8D962C9F85F5}"/>
                  </c:ext>
                </c:extLst>
              </c15:ser>
            </c15:filteredBarSeries>
          </c:ext>
        </c:extLst>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48867287840183093"/>
        </c:manualLayout>
      </c:layout>
      <c:barChart>
        <c:barDir val="col"/>
        <c:grouping val="stacked"/>
        <c:varyColors val="0"/>
        <c:ser>
          <c:idx val="0"/>
          <c:order val="0"/>
          <c:tx>
            <c:strRef>
              <c:f>Sheet1!$E$1</c:f>
              <c:strCache>
                <c:ptCount val="1"/>
                <c:pt idx="0">
                  <c:v>Others</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0.25839999999999996</c:v>
                </c:pt>
                <c:pt idx="1">
                  <c:v>0.25869722007143581</c:v>
                </c:pt>
                <c:pt idx="2">
                  <c:v>0.25896906434584754</c:v>
                </c:pt>
                <c:pt idx="3">
                  <c:v>0.25921555004083141</c:v>
                </c:pt>
                <c:pt idx="4">
                  <c:v>0.25943669314435214</c:v>
                </c:pt>
                <c:pt idx="5">
                  <c:v>0.25963250841552743</c:v>
                </c:pt>
                <c:pt idx="6">
                  <c:v>0.25980300938535161</c:v>
                </c:pt>
                <c:pt idx="7">
                  <c:v>0.2599482083573621</c:v>
                </c:pt>
                <c:pt idx="8">
                  <c:v>0.26006811640824345</c:v>
                </c:pt>
                <c:pt idx="9">
                  <c:v>0.26016274338837386</c:v>
                </c:pt>
                <c:pt idx="10">
                  <c:v>0.26023209792231139</c:v>
                </c:pt>
                <c:pt idx="11">
                  <c:v>0.26027618740922065</c:v>
                </c:pt>
                <c:pt idx="12">
                  <c:v>0.26029501802323995</c:v>
                </c:pt>
                <c:pt idx="13">
                  <c:v>0.26028859471378973</c:v>
                </c:pt>
                <c:pt idx="14">
                  <c:v>0.26025692120581989</c:v>
                </c:pt>
                <c:pt idx="15">
                  <c:v>0.2602000000000001</c:v>
                </c:pt>
              </c:numCache>
            </c:numRef>
          </c:val>
          <c:extLst>
            <c:ext xmlns:c16="http://schemas.microsoft.com/office/drawing/2014/chart" uri="{C3380CC4-5D6E-409C-BE32-E72D297353CC}">
              <c16:uniqueId val="{00000000-CCAD-44BE-ACAC-CD9530F5852F}"/>
            </c:ext>
          </c:extLst>
        </c:ser>
        <c:ser>
          <c:idx val="6"/>
          <c:order val="1"/>
          <c:tx>
            <c:strRef>
              <c:f>Sheet1!$D$1</c:f>
              <c:strCache>
                <c:ptCount val="1"/>
                <c:pt idx="0">
                  <c:v>Andhra Pradesh</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0.21909999999999996</c:v>
                </c:pt>
                <c:pt idx="1">
                  <c:v>0.21917979624597569</c:v>
                </c:pt>
                <c:pt idx="2">
                  <c:v>0.2192596215537537</c:v>
                </c:pt>
                <c:pt idx="3">
                  <c:v>0.21933947593391825</c:v>
                </c:pt>
                <c:pt idx="4">
                  <c:v>0.21941935939705753</c:v>
                </c:pt>
                <c:pt idx="5">
                  <c:v>0.21949927195376354</c:v>
                </c:pt>
                <c:pt idx="6">
                  <c:v>0.2195792136146322</c:v>
                </c:pt>
                <c:pt idx="7">
                  <c:v>0.21965918439026322</c:v>
                </c:pt>
                <c:pt idx="8">
                  <c:v>0.21973918429126021</c:v>
                </c:pt>
                <c:pt idx="9">
                  <c:v>0.21981921332823059</c:v>
                </c:pt>
                <c:pt idx="10">
                  <c:v>0.21989927151178576</c:v>
                </c:pt>
                <c:pt idx="11">
                  <c:v>0.21997935885254091</c:v>
                </c:pt>
                <c:pt idx="12">
                  <c:v>0.22005947536111498</c:v>
                </c:pt>
                <c:pt idx="13">
                  <c:v>0.22013962104813098</c:v>
                </c:pt>
                <c:pt idx="14">
                  <c:v>0.22021979592421576</c:v>
                </c:pt>
                <c:pt idx="15">
                  <c:v>0.22029999999999983</c:v>
                </c:pt>
              </c:numCache>
            </c:numRef>
          </c:val>
          <c:extLst>
            <c:ext xmlns:c16="http://schemas.microsoft.com/office/drawing/2014/chart" uri="{C3380CC4-5D6E-409C-BE32-E72D297353CC}">
              <c16:uniqueId val="{00000001-CCAD-44BE-ACAC-CD9530F5852F}"/>
            </c:ext>
          </c:extLst>
        </c:ser>
        <c:ser>
          <c:idx val="5"/>
          <c:order val="2"/>
          <c:tx>
            <c:strRef>
              <c:f>Sheet1!$C$1</c:f>
              <c:strCache>
                <c:ptCount val="1"/>
                <c:pt idx="0">
                  <c:v>Karnataka</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0.23340000000000002</c:v>
                </c:pt>
                <c:pt idx="1">
                  <c:v>0.2350310761568859</c:v>
                </c:pt>
                <c:pt idx="2">
                  <c:v>0.2366735508117562</c:v>
                </c:pt>
                <c:pt idx="3">
                  <c:v>0.23832750362107313</c:v>
                </c:pt>
                <c:pt idx="4">
                  <c:v>0.23999301479796459</c:v>
                </c:pt>
                <c:pt idx="5">
                  <c:v>0.24167016511611419</c:v>
                </c:pt>
                <c:pt idx="6">
                  <c:v>0.24335903591367877</c:v>
                </c:pt>
                <c:pt idx="7">
                  <c:v>0.24505970909723288</c:v>
                </c:pt>
                <c:pt idx="8">
                  <c:v>0.24677226714574138</c:v>
                </c:pt>
                <c:pt idx="9">
                  <c:v>0.24849679311455924</c:v>
                </c:pt>
                <c:pt idx="10">
                  <c:v>0.25023337063945966</c:v>
                </c:pt>
                <c:pt idx="11">
                  <c:v>0.25198208394069022</c:v>
                </c:pt>
                <c:pt idx="12">
                  <c:v>0.25374301782705733</c:v>
                </c:pt>
                <c:pt idx="13">
                  <c:v>0.25551625770003922</c:v>
                </c:pt>
                <c:pt idx="14">
                  <c:v>0.25730188955792804</c:v>
                </c:pt>
                <c:pt idx="15">
                  <c:v>0.25910000000000005</c:v>
                </c:pt>
              </c:numCache>
            </c:numRef>
          </c:val>
          <c:extLst>
            <c:ext xmlns:c16="http://schemas.microsoft.com/office/drawing/2014/chart" uri="{C3380CC4-5D6E-409C-BE32-E72D297353CC}">
              <c16:uniqueId val="{00000002-CCAD-44BE-ACAC-CD9530F5852F}"/>
            </c:ext>
          </c:extLst>
        </c:ser>
        <c:ser>
          <c:idx val="9"/>
          <c:order val="3"/>
          <c:tx>
            <c:strRef>
              <c:f>Sheet1!$B$1</c:f>
              <c:strCache>
                <c:ptCount val="1"/>
                <c:pt idx="0">
                  <c:v>Tamilnadu</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0.28910000000000008</c:v>
                </c:pt>
                <c:pt idx="1">
                  <c:v>0.28709190752570263</c:v>
                </c:pt>
                <c:pt idx="2">
                  <c:v>0.28509776328864261</c:v>
                </c:pt>
                <c:pt idx="3">
                  <c:v>0.28311747040417723</c:v>
                </c:pt>
                <c:pt idx="4">
                  <c:v>0.28115093266062569</c:v>
                </c:pt>
                <c:pt idx="5">
                  <c:v>0.2791980545145949</c:v>
                </c:pt>
                <c:pt idx="6">
                  <c:v>0.27725874108633747</c:v>
                </c:pt>
                <c:pt idx="7">
                  <c:v>0.27533289815514184</c:v>
                </c:pt>
                <c:pt idx="8">
                  <c:v>0.27342043215475503</c:v>
                </c:pt>
                <c:pt idx="9">
                  <c:v>0.27152125016883627</c:v>
                </c:pt>
                <c:pt idx="10">
                  <c:v>0.2696352599264431</c:v>
                </c:pt>
                <c:pt idx="11">
                  <c:v>0.26776236979754819</c:v>
                </c:pt>
                <c:pt idx="12">
                  <c:v>0.26590248878858769</c:v>
                </c:pt>
                <c:pt idx="13">
                  <c:v>0.26405552653804004</c:v>
                </c:pt>
                <c:pt idx="14">
                  <c:v>0.26222139331203631</c:v>
                </c:pt>
                <c:pt idx="15">
                  <c:v>0.26040000000000008</c:v>
                </c:pt>
              </c:numCache>
            </c:numRef>
          </c:val>
          <c:extLst>
            <c:ext xmlns:c16="http://schemas.microsoft.com/office/drawing/2014/chart" uri="{C3380CC4-5D6E-409C-BE32-E72D297353CC}">
              <c16:uniqueId val="{00000003-CCAD-44BE-ACAC-CD9530F5852F}"/>
            </c:ext>
          </c:extLst>
        </c:ser>
        <c:dLbls>
          <c:showLegendKey val="0"/>
          <c:showVal val="0"/>
          <c:showCatName val="0"/>
          <c:showSerName val="0"/>
          <c:showPercent val="0"/>
          <c:showBubbleSize val="0"/>
        </c:dLbls>
        <c:gapWidth val="150"/>
        <c:overlap val="100"/>
        <c:axId val="1594474496"/>
        <c:axId val="1703745200"/>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47216828434648295"/>
        </c:manualLayout>
      </c:layout>
      <c:barChart>
        <c:barDir val="col"/>
        <c:grouping val="stacked"/>
        <c:varyColors val="0"/>
        <c:ser>
          <c:idx val="0"/>
          <c:order val="0"/>
          <c:tx>
            <c:strRef>
              <c:f>Sheet1!$E$1</c:f>
              <c:strCache>
                <c:ptCount val="1"/>
                <c:pt idx="0">
                  <c:v>Others</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0.14949999999999997</c:v>
                </c:pt>
                <c:pt idx="1">
                  <c:v>0.15156038329520194</c:v>
                </c:pt>
                <c:pt idx="2">
                  <c:v>0.1535914088586865</c:v>
                </c:pt>
                <c:pt idx="3">
                  <c:v>0.15559325146838887</c:v>
                </c:pt>
                <c:pt idx="4">
                  <c:v>0.1575660838772458</c:v>
                </c:pt>
                <c:pt idx="5">
                  <c:v>0.1595100768310036</c:v>
                </c:pt>
                <c:pt idx="6">
                  <c:v>0.1614253990858403</c:v>
                </c:pt>
                <c:pt idx="7">
                  <c:v>0.16331221742580726</c:v>
                </c:pt>
                <c:pt idx="8">
                  <c:v>0.16517069668008766</c:v>
                </c:pt>
                <c:pt idx="9">
                  <c:v>0.16700099974007832</c:v>
                </c:pt>
                <c:pt idx="10">
                  <c:v>0.16880328757629237</c:v>
                </c:pt>
                <c:pt idx="11">
                  <c:v>0.17057771925508747</c:v>
                </c:pt>
                <c:pt idx="12">
                  <c:v>0.17232445195521984</c:v>
                </c:pt>
                <c:pt idx="13">
                  <c:v>0.17404364098422542</c:v>
                </c:pt>
                <c:pt idx="14">
                  <c:v>0.17573543979463191</c:v>
                </c:pt>
                <c:pt idx="15">
                  <c:v>0.17740000000000011</c:v>
                </c:pt>
              </c:numCache>
            </c:numRef>
          </c:val>
          <c:extLst>
            <c:ext xmlns:c16="http://schemas.microsoft.com/office/drawing/2014/chart" uri="{C3380CC4-5D6E-409C-BE32-E72D297353CC}">
              <c16:uniqueId val="{00000000-DAE2-490E-85A7-2E452A411CF3}"/>
            </c:ext>
          </c:extLst>
        </c:ser>
        <c:ser>
          <c:idx val="6"/>
          <c:order val="1"/>
          <c:tx>
            <c:strRef>
              <c:f>Sheet1!$D$1</c:f>
              <c:strCache>
                <c:ptCount val="1"/>
                <c:pt idx="0">
                  <c:v>Bihar &amp; Jharkhand</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0.1893</c:v>
                </c:pt>
                <c:pt idx="1">
                  <c:v>0.18742164555964044</c:v>
                </c:pt>
                <c:pt idx="2">
                  <c:v>0.18556192934117008</c:v>
                </c:pt>
                <c:pt idx="3">
                  <c:v>0.18372066640435195</c:v>
                </c:pt>
                <c:pt idx="4">
                  <c:v>0.1818976736440433</c:v>
                </c:pt>
                <c:pt idx="5">
                  <c:v>0.18009276977198646</c:v>
                </c:pt>
                <c:pt idx="6">
                  <c:v>0.17830577529878067</c:v>
                </c:pt>
                <c:pt idx="7">
                  <c:v>0.17653651251603253</c:v>
                </c:pt>
                <c:pt idx="8">
                  <c:v>0.17478480547868402</c:v>
                </c:pt>
                <c:pt idx="9">
                  <c:v>0.17305047998751516</c:v>
                </c:pt>
                <c:pt idx="10">
                  <c:v>0.171333363571821</c:v>
                </c:pt>
                <c:pt idx="11">
                  <c:v>0.16963328547226017</c:v>
                </c:pt>
                <c:pt idx="12">
                  <c:v>0.16795007662387351</c:v>
                </c:pt>
                <c:pt idx="13">
                  <c:v>0.16628356963927141</c:v>
                </c:pt>
                <c:pt idx="14">
                  <c:v>0.16463359879198794</c:v>
                </c:pt>
                <c:pt idx="15">
                  <c:v>0.16300000000000006</c:v>
                </c:pt>
              </c:numCache>
            </c:numRef>
          </c:val>
          <c:extLst>
            <c:ext xmlns:c16="http://schemas.microsoft.com/office/drawing/2014/chart" uri="{C3380CC4-5D6E-409C-BE32-E72D297353CC}">
              <c16:uniqueId val="{00000001-DAE2-490E-85A7-2E452A411CF3}"/>
            </c:ext>
          </c:extLst>
        </c:ser>
        <c:ser>
          <c:idx val="5"/>
          <c:order val="2"/>
          <c:tx>
            <c:strRef>
              <c:f>Sheet1!$C$1</c:f>
              <c:strCache>
                <c:ptCount val="1"/>
                <c:pt idx="0">
                  <c:v>Odisha</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0.2591</c:v>
                </c:pt>
                <c:pt idx="1">
                  <c:v>0.26032526433333092</c:v>
                </c:pt>
                <c:pt idx="2">
                  <c:v>0.2615563228491648</c:v>
                </c:pt>
                <c:pt idx="3">
                  <c:v>0.26279320294775321</c:v>
                </c:pt>
                <c:pt idx="4">
                  <c:v>0.26403593215892135</c:v>
                </c:pt>
                <c:pt idx="5">
                  <c:v>0.26528453814268094</c:v>
                </c:pt>
                <c:pt idx="6">
                  <c:v>0.26653904868984563</c:v>
                </c:pt>
                <c:pt idx="7">
                  <c:v>0.26779949172265005</c:v>
                </c:pt>
                <c:pt idx="8">
                  <c:v>0.26906589529537062</c:v>
                </c:pt>
                <c:pt idx="9">
                  <c:v>0.27033828759495054</c:v>
                </c:pt>
                <c:pt idx="10">
                  <c:v>0.27161669694162688</c:v>
                </c:pt>
                <c:pt idx="11">
                  <c:v>0.27290115178956098</c:v>
                </c:pt>
                <c:pt idx="12">
                  <c:v>0.27419168072747163</c:v>
                </c:pt>
                <c:pt idx="13">
                  <c:v>0.27548831247927186</c:v>
                </c:pt>
                <c:pt idx="14">
                  <c:v>0.27679107590470736</c:v>
                </c:pt>
                <c:pt idx="15">
                  <c:v>0.27810000000000007</c:v>
                </c:pt>
              </c:numCache>
            </c:numRef>
          </c:val>
          <c:extLst>
            <c:ext xmlns:c16="http://schemas.microsoft.com/office/drawing/2014/chart" uri="{C3380CC4-5D6E-409C-BE32-E72D297353CC}">
              <c16:uniqueId val="{00000002-DAE2-490E-85A7-2E452A411CF3}"/>
            </c:ext>
          </c:extLst>
        </c:ser>
        <c:ser>
          <c:idx val="9"/>
          <c:order val="3"/>
          <c:tx>
            <c:strRef>
              <c:f>Sheet1!$B$1</c:f>
              <c:strCache>
                <c:ptCount val="1"/>
                <c:pt idx="0">
                  <c:v>West Bengal</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0.40210000000000001</c:v>
                </c:pt>
                <c:pt idx="1">
                  <c:v>0.40069270681182667</c:v>
                </c:pt>
                <c:pt idx="2">
                  <c:v>0.3992903389509786</c:v>
                </c:pt>
                <c:pt idx="3">
                  <c:v>0.397892879179506</c:v>
                </c:pt>
                <c:pt idx="4">
                  <c:v>0.39650031031978955</c:v>
                </c:pt>
                <c:pt idx="5">
                  <c:v>0.39511261525432906</c:v>
                </c:pt>
                <c:pt idx="6">
                  <c:v>0.39372977692553335</c:v>
                </c:pt>
                <c:pt idx="7">
                  <c:v>0.39235177833551016</c:v>
                </c:pt>
                <c:pt idx="8">
                  <c:v>0.39097860254585776</c:v>
                </c:pt>
                <c:pt idx="9">
                  <c:v>0.38961023267745604</c:v>
                </c:pt>
                <c:pt idx="10">
                  <c:v>0.38824665191025981</c:v>
                </c:pt>
                <c:pt idx="11">
                  <c:v>0.38688784348309141</c:v>
                </c:pt>
                <c:pt idx="12">
                  <c:v>0.38553379069343507</c:v>
                </c:pt>
                <c:pt idx="13">
                  <c:v>0.38418447689723134</c:v>
                </c:pt>
                <c:pt idx="14">
                  <c:v>0.38283988550867276</c:v>
                </c:pt>
                <c:pt idx="15">
                  <c:v>0.38149999999999978</c:v>
                </c:pt>
              </c:numCache>
            </c:numRef>
          </c:val>
          <c:extLst>
            <c:ext xmlns:c16="http://schemas.microsoft.com/office/drawing/2014/chart" uri="{C3380CC4-5D6E-409C-BE32-E72D297353CC}">
              <c16:uniqueId val="{00000003-DAE2-490E-85A7-2E452A411CF3}"/>
            </c:ext>
          </c:extLst>
        </c:ser>
        <c:dLbls>
          <c:showLegendKey val="0"/>
          <c:showVal val="0"/>
          <c:showCatName val="0"/>
          <c:showSerName val="0"/>
          <c:showPercent val="0"/>
          <c:showBubbleSize val="0"/>
        </c:dLbls>
        <c:gapWidth val="150"/>
        <c:overlap val="100"/>
        <c:axId val="1594474496"/>
        <c:axId val="1703745200"/>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034963896978887"/>
          <c:y val="2.6100873711333586E-2"/>
          <c:w val="0.77382524678226794"/>
          <c:h val="0.4864467815673682"/>
        </c:manualLayout>
      </c:layout>
      <c:barChart>
        <c:barDir val="col"/>
        <c:grouping val="stacked"/>
        <c:varyColors val="0"/>
        <c:ser>
          <c:idx val="0"/>
          <c:order val="0"/>
          <c:tx>
            <c:strRef>
              <c:f>Sheet1!$E$1</c:f>
              <c:strCache>
                <c:ptCount val="1"/>
                <c:pt idx="0">
                  <c:v>Others</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0.34967720980384998</c:v>
                </c:pt>
                <c:pt idx="1">
                  <c:v>0.35221274854901718</c:v>
                </c:pt>
                <c:pt idx="2">
                  <c:v>0.3375878072941163</c:v>
                </c:pt>
                <c:pt idx="3">
                  <c:v>0.33948353309804469</c:v>
                </c:pt>
                <c:pt idx="4">
                  <c:v>0.35047708901969998</c:v>
                </c:pt>
                <c:pt idx="5">
                  <c:v>0.33175431764707208</c:v>
                </c:pt>
                <c:pt idx="6">
                  <c:v>0.32648970992158588</c:v>
                </c:pt>
                <c:pt idx="7">
                  <c:v>0.34244620725512998</c:v>
                </c:pt>
                <c:pt idx="8">
                  <c:v>0.3368276968235544</c:v>
                </c:pt>
                <c:pt idx="9">
                  <c:v>0.33949588674512698</c:v>
                </c:pt>
                <c:pt idx="10">
                  <c:v>0.33331279019641002</c:v>
                </c:pt>
                <c:pt idx="11">
                  <c:v>0.33386667129415448</c:v>
                </c:pt>
                <c:pt idx="12">
                  <c:v>0.33552063568668</c:v>
                </c:pt>
                <c:pt idx="13">
                  <c:v>0.33773745584318182</c:v>
                </c:pt>
                <c:pt idx="14">
                  <c:v>0.33727284811769564</c:v>
                </c:pt>
                <c:pt idx="15">
                  <c:v>0.32768240392210002</c:v>
                </c:pt>
              </c:numCache>
            </c:numRef>
          </c:val>
          <c:extLst>
            <c:ext xmlns:c16="http://schemas.microsoft.com/office/drawing/2014/chart" uri="{C3380CC4-5D6E-409C-BE32-E72D297353CC}">
              <c16:uniqueId val="{00000000-F7D0-4AF3-A842-E616A3C5EDCE}"/>
            </c:ext>
          </c:extLst>
        </c:ser>
        <c:ser>
          <c:idx val="6"/>
          <c:order val="1"/>
          <c:tx>
            <c:strRef>
              <c:f>Sheet1!$D$1</c:f>
              <c:strCache>
                <c:ptCount val="1"/>
                <c:pt idx="0">
                  <c:v>Rajasthan</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0.15506020196084999</c:v>
                </c:pt>
                <c:pt idx="1">
                  <c:v>0.15583350939215923</c:v>
                </c:pt>
                <c:pt idx="2">
                  <c:v>0.15646099858823376</c:v>
                </c:pt>
                <c:pt idx="3">
                  <c:v>0.15708848778430826</c:v>
                </c:pt>
                <c:pt idx="4">
                  <c:v>0.15715976980383001</c:v>
                </c:pt>
                <c:pt idx="5">
                  <c:v>0.15834346617645728</c:v>
                </c:pt>
                <c:pt idx="6">
                  <c:v>0.15897095537253181</c:v>
                </c:pt>
                <c:pt idx="7">
                  <c:v>0.15598444568606001</c:v>
                </c:pt>
                <c:pt idx="8">
                  <c:v>0.16022593376468083</c:v>
                </c:pt>
                <c:pt idx="9">
                  <c:v>0.16085342296075536</c:v>
                </c:pt>
                <c:pt idx="10">
                  <c:v>0.16480912156829999</c:v>
                </c:pt>
                <c:pt idx="11">
                  <c:v>0.16210840135290439</c:v>
                </c:pt>
                <c:pt idx="12">
                  <c:v>0.16235890548979001</c:v>
                </c:pt>
                <c:pt idx="13">
                  <c:v>0.16336337974505341</c:v>
                </c:pt>
                <c:pt idx="14">
                  <c:v>0.16399086894112791</c:v>
                </c:pt>
                <c:pt idx="15">
                  <c:v>0.16618358137202</c:v>
                </c:pt>
              </c:numCache>
            </c:numRef>
          </c:val>
          <c:extLst>
            <c:ext xmlns:c16="http://schemas.microsoft.com/office/drawing/2014/chart" uri="{C3380CC4-5D6E-409C-BE32-E72D297353CC}">
              <c16:uniqueId val="{00000001-F7D0-4AF3-A842-E616A3C5EDCE}"/>
            </c:ext>
          </c:extLst>
        </c:ser>
        <c:ser>
          <c:idx val="5"/>
          <c:order val="2"/>
          <c:tx>
            <c:strRef>
              <c:f>Sheet1!$C$1</c:f>
              <c:strCache>
                <c:ptCount val="1"/>
                <c:pt idx="0">
                  <c:v>Punjab &amp; Haryana</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0.21216623529411999</c:v>
                </c:pt>
                <c:pt idx="1">
                  <c:v>0.21745374205882353</c:v>
                </c:pt>
                <c:pt idx="2">
                  <c:v>0.21690860588235</c:v>
                </c:pt>
                <c:pt idx="3">
                  <c:v>0.21792797911764705</c:v>
                </c:pt>
                <c:pt idx="4">
                  <c:v>0.21165097647059</c:v>
                </c:pt>
                <c:pt idx="5">
                  <c:v>0.2184022161764706</c:v>
                </c:pt>
                <c:pt idx="6">
                  <c:v>0.21863933470588234</c:v>
                </c:pt>
                <c:pt idx="7">
                  <c:v>0.2176453235294</c:v>
                </c:pt>
                <c:pt idx="8">
                  <c:v>0.21911357176470589</c:v>
                </c:pt>
                <c:pt idx="9">
                  <c:v>0.21935069029411766</c:v>
                </c:pt>
                <c:pt idx="10">
                  <c:v>0.21587808823529001</c:v>
                </c:pt>
                <c:pt idx="11">
                  <c:v>0.21982492735294118</c:v>
                </c:pt>
                <c:pt idx="12">
                  <c:v>0.22062045882353001</c:v>
                </c:pt>
                <c:pt idx="13">
                  <c:v>0.22029916441176473</c:v>
                </c:pt>
                <c:pt idx="14">
                  <c:v>0.22053628294117647</c:v>
                </c:pt>
                <c:pt idx="15">
                  <c:v>0.22773401470588001</c:v>
                </c:pt>
              </c:numCache>
            </c:numRef>
          </c:val>
          <c:extLst>
            <c:ext xmlns:c16="http://schemas.microsoft.com/office/drawing/2014/chart" uri="{C3380CC4-5D6E-409C-BE32-E72D297353CC}">
              <c16:uniqueId val="{00000002-F7D0-4AF3-A842-E616A3C5EDCE}"/>
            </c:ext>
          </c:extLst>
        </c:ser>
        <c:ser>
          <c:idx val="9"/>
          <c:order val="3"/>
          <c:tx>
            <c:strRef>
              <c:f>Sheet1!$B$1</c:f>
              <c:strCache>
                <c:ptCount val="1"/>
                <c:pt idx="0">
                  <c:v>Uttar Pradesh</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0.28309635294118002</c:v>
                </c:pt>
                <c:pt idx="1">
                  <c:v>0.27450000000000002</c:v>
                </c:pt>
                <c:pt idx="2">
                  <c:v>0.28904258823529999</c:v>
                </c:pt>
                <c:pt idx="3">
                  <c:v>0.28549999999999998</c:v>
                </c:pt>
                <c:pt idx="4">
                  <c:v>0.28071216470588001</c:v>
                </c:pt>
                <c:pt idx="5">
                  <c:v>0.29149999999999998</c:v>
                </c:pt>
                <c:pt idx="6">
                  <c:v>0.2959</c:v>
                </c:pt>
                <c:pt idx="7">
                  <c:v>0.28392402352940999</c:v>
                </c:pt>
                <c:pt idx="8">
                  <c:v>0.28383279764705882</c:v>
                </c:pt>
                <c:pt idx="9">
                  <c:v>0.28029999999999999</c:v>
                </c:pt>
                <c:pt idx="10">
                  <c:v>0.28599999999999998</c:v>
                </c:pt>
                <c:pt idx="11">
                  <c:v>0.28420000000000001</c:v>
                </c:pt>
                <c:pt idx="12">
                  <c:v>0.28149999999999997</c:v>
                </c:pt>
                <c:pt idx="13">
                  <c:v>0.27860000000000001</c:v>
                </c:pt>
                <c:pt idx="14">
                  <c:v>0.2782</c:v>
                </c:pt>
                <c:pt idx="15">
                  <c:v>0.27839999999999998</c:v>
                </c:pt>
              </c:numCache>
            </c:numRef>
          </c:val>
          <c:extLst>
            <c:ext xmlns:c16="http://schemas.microsoft.com/office/drawing/2014/chart" uri="{C3380CC4-5D6E-409C-BE32-E72D297353CC}">
              <c16:uniqueId val="{00000003-F7D0-4AF3-A842-E616A3C5EDCE}"/>
            </c:ext>
          </c:extLst>
        </c:ser>
        <c:dLbls>
          <c:showLegendKey val="0"/>
          <c:showVal val="0"/>
          <c:showCatName val="0"/>
          <c:showSerName val="0"/>
          <c:showPercent val="0"/>
          <c:showBubbleSize val="0"/>
        </c:dLbls>
        <c:gapWidth val="150"/>
        <c:overlap val="100"/>
        <c:axId val="1594474496"/>
        <c:axId val="1703745200"/>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51194854884469043"/>
        </c:manualLayout>
      </c:layout>
      <c:barChart>
        <c:barDir val="col"/>
        <c:grouping val="stacked"/>
        <c:varyColors val="0"/>
        <c:ser>
          <c:idx val="0"/>
          <c:order val="0"/>
          <c:tx>
            <c:strRef>
              <c:f>Sheet1!$E$1</c:f>
              <c:strCache>
                <c:ptCount val="1"/>
                <c:pt idx="0">
                  <c:v>Others</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5.6400000000000006E-2</c:v>
                </c:pt>
                <c:pt idx="1">
                  <c:v>6.5243106383884086E-2</c:v>
                </c:pt>
                <c:pt idx="2">
                  <c:v>6.4862066488016179E-2</c:v>
                </c:pt>
                <c:pt idx="3">
                  <c:v>6.0410504650426411E-2</c:v>
                </c:pt>
                <c:pt idx="4">
                  <c:v>5.3834854053415038E-2</c:v>
                </c:pt>
                <c:pt idx="5">
                  <c:v>6.8453008405495619E-2</c:v>
                </c:pt>
                <c:pt idx="6">
                  <c:v>7.1964996101600009E-2</c:v>
                </c:pt>
                <c:pt idx="7">
                  <c:v>6.2709193077713943E-2</c:v>
                </c:pt>
                <c:pt idx="8">
                  <c:v>6.2170584382940208E-2</c:v>
                </c:pt>
                <c:pt idx="9">
                  <c:v>6.1732013085431414E-2</c:v>
                </c:pt>
                <c:pt idx="10">
                  <c:v>6.121845937487036E-2</c:v>
                </c:pt>
                <c:pt idx="11">
                  <c:v>6.0688228616580298E-2</c:v>
                </c:pt>
                <c:pt idx="12">
                  <c:v>6.0141294365746223E-2</c:v>
                </c:pt>
                <c:pt idx="13">
                  <c:v>5.9577629763819751E-2</c:v>
                </c:pt>
                <c:pt idx="14">
                  <c:v>5.8997207537883511E-2</c:v>
                </c:pt>
                <c:pt idx="15">
                  <c:v>5.8399999999999896E-2</c:v>
                </c:pt>
              </c:numCache>
            </c:numRef>
          </c:val>
          <c:extLst>
            <c:ext xmlns:c16="http://schemas.microsoft.com/office/drawing/2014/chart" uri="{C3380CC4-5D6E-409C-BE32-E72D297353CC}">
              <c16:uniqueId val="{00000000-D945-47F9-9E87-23F711DEAD40}"/>
            </c:ext>
          </c:extLst>
        </c:ser>
        <c:ser>
          <c:idx val="6"/>
          <c:order val="1"/>
          <c:tx>
            <c:strRef>
              <c:f>Sheet1!$D$1</c:f>
              <c:strCache>
                <c:ptCount val="1"/>
                <c:pt idx="0">
                  <c:v>Madhya Pradesh</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0.14910000000000001</c:v>
                </c:pt>
                <c:pt idx="1">
                  <c:v>0.14827550368321771</c:v>
                </c:pt>
                <c:pt idx="2">
                  <c:v>0.14745556668351376</c:v>
                </c:pt>
                <c:pt idx="3">
                  <c:v>0.14664016378868072</c:v>
                </c:pt>
                <c:pt idx="4">
                  <c:v>0.14582926992593007</c:v>
                </c:pt>
                <c:pt idx="5">
                  <c:v>0.14502286016112131</c:v>
                </c:pt>
                <c:pt idx="6">
                  <c:v>0.14422090969799534</c:v>
                </c:pt>
                <c:pt idx="7">
                  <c:v>0.1434233938774119</c:v>
                </c:pt>
                <c:pt idx="8">
                  <c:v>0.14263028817659132</c:v>
                </c:pt>
                <c:pt idx="9">
                  <c:v>0.14184156820836061</c:v>
                </c:pt>
                <c:pt idx="10">
                  <c:v>0.14105720972040336</c:v>
                </c:pt>
                <c:pt idx="11">
                  <c:v>0.1402771885945143</c:v>
                </c:pt>
                <c:pt idx="12">
                  <c:v>0.13950148084585728</c:v>
                </c:pt>
                <c:pt idx="13">
                  <c:v>0.13873006262222826</c:v>
                </c:pt>
                <c:pt idx="14">
                  <c:v>0.13796291020332144</c:v>
                </c:pt>
                <c:pt idx="15">
                  <c:v>0.13720000000000013</c:v>
                </c:pt>
              </c:numCache>
            </c:numRef>
          </c:val>
          <c:extLst>
            <c:ext xmlns:c16="http://schemas.microsoft.com/office/drawing/2014/chart" uri="{C3380CC4-5D6E-409C-BE32-E72D297353CC}">
              <c16:uniqueId val="{00000001-D945-47F9-9E87-23F711DEAD40}"/>
            </c:ext>
          </c:extLst>
        </c:ser>
        <c:ser>
          <c:idx val="5"/>
          <c:order val="2"/>
          <c:tx>
            <c:strRef>
              <c:f>Sheet1!$C$1</c:f>
              <c:strCache>
                <c:ptCount val="1"/>
                <c:pt idx="0">
                  <c:v>Gujarat</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0.38919999999999999</c:v>
                </c:pt>
                <c:pt idx="1">
                  <c:v>0.38838138993289822</c:v>
                </c:pt>
                <c:pt idx="2">
                  <c:v>0.38756450166035444</c:v>
                </c:pt>
                <c:pt idx="3">
                  <c:v>0.38674933156089292</c:v>
                </c:pt>
                <c:pt idx="4">
                  <c:v>0.38593587602065493</c:v>
                </c:pt>
                <c:pt idx="5">
                  <c:v>0.38512413143338303</c:v>
                </c:pt>
                <c:pt idx="6">
                  <c:v>0.38431409420040463</c:v>
                </c:pt>
                <c:pt idx="7">
                  <c:v>0.38350576073061649</c:v>
                </c:pt>
                <c:pt idx="8">
                  <c:v>0.38269912744046852</c:v>
                </c:pt>
                <c:pt idx="9">
                  <c:v>0.38189419075394787</c:v>
                </c:pt>
                <c:pt idx="10">
                  <c:v>0.38109094710256342</c:v>
                </c:pt>
                <c:pt idx="11">
                  <c:v>0.38028939292532932</c:v>
                </c:pt>
                <c:pt idx="12">
                  <c:v>0.37948952466874997</c:v>
                </c:pt>
                <c:pt idx="13">
                  <c:v>0.37869133878680372</c:v>
                </c:pt>
                <c:pt idx="14">
                  <c:v>0.37789483174092725</c:v>
                </c:pt>
                <c:pt idx="15">
                  <c:v>0.3771000000000001</c:v>
                </c:pt>
              </c:numCache>
            </c:numRef>
          </c:val>
          <c:extLst>
            <c:ext xmlns:c16="http://schemas.microsoft.com/office/drawing/2014/chart" uri="{C3380CC4-5D6E-409C-BE32-E72D297353CC}">
              <c16:uniqueId val="{00000002-D945-47F9-9E87-23F711DEAD40}"/>
            </c:ext>
          </c:extLst>
        </c:ser>
        <c:ser>
          <c:idx val="9"/>
          <c:order val="3"/>
          <c:tx>
            <c:strRef>
              <c:f>Sheet1!$B$1</c:f>
              <c:strCache>
                <c:ptCount val="1"/>
                <c:pt idx="0">
                  <c:v>Maharashtra</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0.40529999999999999</c:v>
                </c:pt>
                <c:pt idx="1">
                  <c:v>0.39809999999999995</c:v>
                </c:pt>
                <c:pt idx="2">
                  <c:v>0.40011786516811565</c:v>
                </c:pt>
                <c:pt idx="3">
                  <c:v>0.40620000000000001</c:v>
                </c:pt>
                <c:pt idx="4">
                  <c:v>0.41439999999999999</c:v>
                </c:pt>
                <c:pt idx="5">
                  <c:v>0.40139999999999998</c:v>
                </c:pt>
                <c:pt idx="6">
                  <c:v>0.39950000000000002</c:v>
                </c:pt>
                <c:pt idx="7">
                  <c:v>0.41036165231425764</c:v>
                </c:pt>
                <c:pt idx="8">
                  <c:v>0.41249999999999998</c:v>
                </c:pt>
                <c:pt idx="9">
                  <c:v>0.41453222795226013</c:v>
                </c:pt>
                <c:pt idx="10">
                  <c:v>0.41663338380216286</c:v>
                </c:pt>
                <c:pt idx="11">
                  <c:v>0.41874518986357601</c:v>
                </c:pt>
                <c:pt idx="12">
                  <c:v>0.42086770011964658</c:v>
                </c:pt>
                <c:pt idx="13">
                  <c:v>0.42300096882714816</c:v>
                </c:pt>
                <c:pt idx="14">
                  <c:v>0.42514505051786783</c:v>
                </c:pt>
                <c:pt idx="15">
                  <c:v>0.4272999999999999</c:v>
                </c:pt>
              </c:numCache>
            </c:numRef>
          </c:val>
          <c:extLst>
            <c:ext xmlns:c16="http://schemas.microsoft.com/office/drawing/2014/chart" uri="{C3380CC4-5D6E-409C-BE32-E72D297353CC}">
              <c16:uniqueId val="{00000003-D945-47F9-9E87-23F711DEAD40}"/>
            </c:ext>
          </c:extLst>
        </c:ser>
        <c:dLbls>
          <c:showLegendKey val="0"/>
          <c:showVal val="0"/>
          <c:showCatName val="0"/>
          <c:showSerName val="0"/>
          <c:showPercent val="0"/>
          <c:showBubbleSize val="0"/>
        </c:dLbls>
        <c:gapWidth val="150"/>
        <c:overlap val="100"/>
        <c:axId val="1594474496"/>
        <c:axId val="1703745200"/>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48867287840183093"/>
        </c:manualLayout>
      </c:layout>
      <c:barChart>
        <c:barDir val="col"/>
        <c:grouping val="stacked"/>
        <c:varyColors val="0"/>
        <c:ser>
          <c:idx val="0"/>
          <c:order val="0"/>
          <c:tx>
            <c:strRef>
              <c:f>Sheet1!$E$1</c:f>
              <c:strCache>
                <c:ptCount val="1"/>
                <c:pt idx="0">
                  <c:v>Others</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0.19066216699999994</c:v>
                </c:pt>
                <c:pt idx="1">
                  <c:v>0.18701699983702025</c:v>
                </c:pt>
                <c:pt idx="2">
                  <c:v>0.19506402950594848</c:v>
                </c:pt>
                <c:pt idx="3">
                  <c:v>0.19324943948682338</c:v>
                </c:pt>
                <c:pt idx="4">
                  <c:v>0.20213463940715526</c:v>
                </c:pt>
                <c:pt idx="5">
                  <c:v>0.19900574204442334</c:v>
                </c:pt>
                <c:pt idx="6">
                  <c:v>0.20458983732854219</c:v>
                </c:pt>
                <c:pt idx="7">
                  <c:v>0.20269916034428548</c:v>
                </c:pt>
                <c:pt idx="8">
                  <c:v>0.20849379373371346</c:v>
                </c:pt>
                <c:pt idx="9">
                  <c:v>0.20866645769862591</c:v>
                </c:pt>
                <c:pt idx="10">
                  <c:v>0.21012841100291468</c:v>
                </c:pt>
                <c:pt idx="11">
                  <c:v>0.21142811064191624</c:v>
                </c:pt>
                <c:pt idx="12">
                  <c:v>0.21468920791015766</c:v>
                </c:pt>
                <c:pt idx="13">
                  <c:v>0.2142150120729821</c:v>
                </c:pt>
                <c:pt idx="14">
                  <c:v>0.21750579249953983</c:v>
                </c:pt>
                <c:pt idx="15">
                  <c:v>0.2189089999999998</c:v>
                </c:pt>
              </c:numCache>
            </c:numRef>
          </c:val>
          <c:extLst>
            <c:ext xmlns:c16="http://schemas.microsoft.com/office/drawing/2014/chart" uri="{C3380CC4-5D6E-409C-BE32-E72D297353CC}">
              <c16:uniqueId val="{00000000-20EB-47FE-A438-D81B85D136CA}"/>
            </c:ext>
          </c:extLst>
        </c:ser>
        <c:ser>
          <c:idx val="6"/>
          <c:order val="1"/>
          <c:tx>
            <c:strRef>
              <c:f>Sheet1!$D$1</c:f>
              <c:strCache>
                <c:ptCount val="1"/>
                <c:pt idx="0">
                  <c:v>Andhra Pradesh</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0.123849033</c:v>
                </c:pt>
                <c:pt idx="1">
                  <c:v>0.12468897466666411</c:v>
                </c:pt>
                <c:pt idx="2">
                  <c:v>0.12430761933333589</c:v>
                </c:pt>
                <c:pt idx="3">
                  <c:v>0.12512062640000002</c:v>
                </c:pt>
                <c:pt idx="4">
                  <c:v>0.12354490866666409</c:v>
                </c:pt>
                <c:pt idx="5">
                  <c:v>0.12596835533333334</c:v>
                </c:pt>
                <c:pt idx="6">
                  <c:v>0.12432219800000001</c:v>
                </c:pt>
                <c:pt idx="7">
                  <c:v>0.12856084266666409</c:v>
                </c:pt>
                <c:pt idx="8">
                  <c:v>0.1250994873333359</c:v>
                </c:pt>
                <c:pt idx="9">
                  <c:v>0.12933813199999999</c:v>
                </c:pt>
                <c:pt idx="10">
                  <c:v>0.12808767766666668</c:v>
                </c:pt>
                <c:pt idx="11">
                  <c:v>0.12907766666641002</c:v>
                </c:pt>
                <c:pt idx="12">
                  <c:v>0.1289354066</c:v>
                </c:pt>
                <c:pt idx="13">
                  <c:v>0.13082710666664099</c:v>
                </c:pt>
                <c:pt idx="14">
                  <c:v>0.12978313553333334</c:v>
                </c:pt>
                <c:pt idx="15">
                  <c:v>0.13020699999999999</c:v>
                </c:pt>
              </c:numCache>
            </c:numRef>
          </c:val>
          <c:extLst>
            <c:ext xmlns:c16="http://schemas.microsoft.com/office/drawing/2014/chart" uri="{C3380CC4-5D6E-409C-BE32-E72D297353CC}">
              <c16:uniqueId val="{00000001-20EB-47FE-A438-D81B85D136CA}"/>
            </c:ext>
          </c:extLst>
        </c:ser>
        <c:ser>
          <c:idx val="5"/>
          <c:order val="2"/>
          <c:tx>
            <c:strRef>
              <c:f>Sheet1!$C$1</c:f>
              <c:strCache>
                <c:ptCount val="1"/>
                <c:pt idx="0">
                  <c:v>Karnataka</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0.17624000000000001</c:v>
                </c:pt>
                <c:pt idx="1">
                  <c:v>0.18182560000000003</c:v>
                </c:pt>
                <c:pt idx="2">
                  <c:v>0.17692512000000002</c:v>
                </c:pt>
                <c:pt idx="3">
                  <c:v>0.1806768</c:v>
                </c:pt>
                <c:pt idx="4">
                  <c:v>0.17610239999999999</c:v>
                </c:pt>
                <c:pt idx="5">
                  <c:v>0.17952800000000002</c:v>
                </c:pt>
                <c:pt idx="6">
                  <c:v>0.17829536000000001</c:v>
                </c:pt>
                <c:pt idx="7">
                  <c:v>0.17863792000000001</c:v>
                </c:pt>
                <c:pt idx="8">
                  <c:v>0.17898048000000003</c:v>
                </c:pt>
                <c:pt idx="9">
                  <c:v>0.17723040000000001</c:v>
                </c:pt>
                <c:pt idx="10">
                  <c:v>0.17966560000000001</c:v>
                </c:pt>
                <c:pt idx="11">
                  <c:v>0.18000816000000003</c:v>
                </c:pt>
                <c:pt idx="12">
                  <c:v>0.17950720000000001</c:v>
                </c:pt>
                <c:pt idx="13">
                  <c:v>0.18069328000000004</c:v>
                </c:pt>
                <c:pt idx="14">
                  <c:v>0.18103584000000003</c:v>
                </c:pt>
                <c:pt idx="15">
                  <c:v>0.181784</c:v>
                </c:pt>
              </c:numCache>
            </c:numRef>
          </c:val>
          <c:extLst>
            <c:ext xmlns:c16="http://schemas.microsoft.com/office/drawing/2014/chart" uri="{C3380CC4-5D6E-409C-BE32-E72D297353CC}">
              <c16:uniqueId val="{00000002-20EB-47FE-A438-D81B85D136CA}"/>
            </c:ext>
          </c:extLst>
        </c:ser>
        <c:ser>
          <c:idx val="9"/>
          <c:order val="3"/>
          <c:tx>
            <c:strRef>
              <c:f>Sheet1!$B$1</c:f>
              <c:strCache>
                <c:ptCount val="1"/>
                <c:pt idx="0">
                  <c:v>Tamilnadu</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0.50924880000000017</c:v>
                </c:pt>
                <c:pt idx="1">
                  <c:v>0.50646842549631566</c:v>
                </c:pt>
                <c:pt idx="2">
                  <c:v>0.50370323116071558</c:v>
                </c:pt>
                <c:pt idx="3">
                  <c:v>0.50095313411317666</c:v>
                </c:pt>
                <c:pt idx="4">
                  <c:v>0.49821805192618063</c:v>
                </c:pt>
                <c:pt idx="5">
                  <c:v>0.49549790262224336</c:v>
                </c:pt>
                <c:pt idx="6">
                  <c:v>0.4927926046714578</c:v>
                </c:pt>
                <c:pt idx="7">
                  <c:v>0.49010207698905039</c:v>
                </c:pt>
                <c:pt idx="8">
                  <c:v>0.48742623893295062</c:v>
                </c:pt>
                <c:pt idx="9">
                  <c:v>0.48476501030137409</c:v>
                </c:pt>
                <c:pt idx="10">
                  <c:v>0.48211831133041866</c:v>
                </c:pt>
                <c:pt idx="11">
                  <c:v>0.47948606269167376</c:v>
                </c:pt>
                <c:pt idx="12">
                  <c:v>0.47686818548984233</c:v>
                </c:pt>
                <c:pt idx="13">
                  <c:v>0.47426460126037689</c:v>
                </c:pt>
                <c:pt idx="14">
                  <c:v>0.47167523196712685</c:v>
                </c:pt>
                <c:pt idx="15">
                  <c:v>0.46910000000000029</c:v>
                </c:pt>
              </c:numCache>
            </c:numRef>
          </c:val>
          <c:extLst>
            <c:ext xmlns:c16="http://schemas.microsoft.com/office/drawing/2014/chart" uri="{C3380CC4-5D6E-409C-BE32-E72D297353CC}">
              <c16:uniqueId val="{00000003-20EB-47FE-A438-D81B85D136CA}"/>
            </c:ext>
          </c:extLst>
        </c:ser>
        <c:dLbls>
          <c:showLegendKey val="0"/>
          <c:showVal val="0"/>
          <c:showCatName val="0"/>
          <c:showSerName val="0"/>
          <c:showPercent val="0"/>
          <c:showBubbleSize val="0"/>
        </c:dLbls>
        <c:gapWidth val="150"/>
        <c:overlap val="100"/>
        <c:axId val="1594474496"/>
        <c:axId val="1703745200"/>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47216828434648295"/>
        </c:manualLayout>
      </c:layout>
      <c:barChart>
        <c:barDir val="col"/>
        <c:grouping val="stacked"/>
        <c:varyColors val="0"/>
        <c:ser>
          <c:idx val="0"/>
          <c:order val="0"/>
          <c:tx>
            <c:strRef>
              <c:f>Sheet1!$E$1</c:f>
              <c:strCache>
                <c:ptCount val="1"/>
                <c:pt idx="0">
                  <c:v>Others</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8.5772098038499944E-2</c:v>
                </c:pt>
                <c:pt idx="1">
                  <c:v>8.5754283324282587E-2</c:v>
                </c:pt>
                <c:pt idx="2">
                  <c:v>8.3689354509273284E-2</c:v>
                </c:pt>
                <c:pt idx="3">
                  <c:v>8.2881803332871873E-2</c:v>
                </c:pt>
                <c:pt idx="4">
                  <c:v>8.1196568624018473E-2</c:v>
                </c:pt>
                <c:pt idx="5">
                  <c:v>7.9928906857893223E-2</c:v>
                </c:pt>
                <c:pt idx="6">
                  <c:v>8.2703361568413958E-2</c:v>
                </c:pt>
                <c:pt idx="7">
                  <c:v>7.7242201568506585E-2</c:v>
                </c:pt>
                <c:pt idx="8">
                  <c:v>7.8626606259897258E-2</c:v>
                </c:pt>
                <c:pt idx="9">
                  <c:v>7.9921339216267984E-2</c:v>
                </c:pt>
                <c:pt idx="10">
                  <c:v>7.3373909804046678E-2</c:v>
                </c:pt>
                <c:pt idx="11">
                  <c:v>7.0844792158930026E-2</c:v>
                </c:pt>
                <c:pt idx="12">
                  <c:v>7.5605498042143893E-2</c:v>
                </c:pt>
                <c:pt idx="13">
                  <c:v>6.9505618039586659E-2</c:v>
                </c:pt>
                <c:pt idx="14">
                  <c:v>7.1950722745565909E-2</c:v>
                </c:pt>
                <c:pt idx="15">
                  <c:v>6.6926756863279868E-2</c:v>
                </c:pt>
              </c:numCache>
            </c:numRef>
          </c:val>
          <c:extLst>
            <c:ext xmlns:c16="http://schemas.microsoft.com/office/drawing/2014/chart" uri="{C3380CC4-5D6E-409C-BE32-E72D297353CC}">
              <c16:uniqueId val="{00000000-656B-4CC4-8E00-08CB22F28898}"/>
            </c:ext>
          </c:extLst>
        </c:ser>
        <c:ser>
          <c:idx val="6"/>
          <c:order val="1"/>
          <c:tx>
            <c:strRef>
              <c:f>Sheet1!$D$1</c:f>
              <c:strCache>
                <c:ptCount val="1"/>
                <c:pt idx="0">
                  <c:v>Bihar &amp; Jharkhand</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7.0602019608500002E-2</c:v>
                </c:pt>
                <c:pt idx="1">
                  <c:v>7.0741237260680004E-2</c:v>
                </c:pt>
                <c:pt idx="2">
                  <c:v>7.1346227843636006E-2</c:v>
                </c:pt>
                <c:pt idx="3">
                  <c:v>7.1718331961204002E-2</c:v>
                </c:pt>
                <c:pt idx="4">
                  <c:v>7.2004360787720004E-2</c:v>
                </c:pt>
                <c:pt idx="5">
                  <c:v>7.2625401963400005E-2</c:v>
                </c:pt>
                <c:pt idx="6">
                  <c:v>7.2834644313908001E-2</c:v>
                </c:pt>
                <c:pt idx="7">
                  <c:v>7.320674843147601E-2</c:v>
                </c:pt>
                <c:pt idx="8">
                  <c:v>7.3578852549044005E-2</c:v>
                </c:pt>
                <c:pt idx="9">
                  <c:v>7.3509566666120005E-2</c:v>
                </c:pt>
                <c:pt idx="10">
                  <c:v>7.4323060784179995E-2</c:v>
                </c:pt>
                <c:pt idx="11">
                  <c:v>7.6951649017480001E-2</c:v>
                </c:pt>
                <c:pt idx="12">
                  <c:v>7.0672690193159998E-2</c:v>
                </c:pt>
                <c:pt idx="13">
                  <c:v>7.5439373136884008E-2</c:v>
                </c:pt>
                <c:pt idx="14">
                  <c:v>7.5811477254452003E-2</c:v>
                </c:pt>
                <c:pt idx="15">
                  <c:v>7.6183581372019998E-2</c:v>
                </c:pt>
              </c:numCache>
            </c:numRef>
          </c:val>
          <c:extLst>
            <c:ext xmlns:c16="http://schemas.microsoft.com/office/drawing/2014/chart" uri="{C3380CC4-5D6E-409C-BE32-E72D297353CC}">
              <c16:uniqueId val="{00000001-656B-4CC4-8E00-08CB22F28898}"/>
            </c:ext>
          </c:extLst>
        </c:ser>
        <c:ser>
          <c:idx val="5"/>
          <c:order val="2"/>
          <c:tx>
            <c:strRef>
              <c:f>Sheet1!$C$1</c:f>
              <c:strCache>
                <c:ptCount val="1"/>
                <c:pt idx="0">
                  <c:v>Odisha</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0.2426623529412</c:v>
                </c:pt>
                <c:pt idx="1">
                  <c:v>0.24253742058823738</c:v>
                </c:pt>
                <c:pt idx="2">
                  <c:v>0.24290860588235469</c:v>
                </c:pt>
                <c:pt idx="3">
                  <c:v>0.24279791176471999</c:v>
                </c:pt>
                <c:pt idx="4">
                  <c:v>0.24365097647058936</c:v>
                </c:pt>
                <c:pt idx="5">
                  <c:v>0.2440221617647067</c:v>
                </c:pt>
                <c:pt idx="6">
                  <c:v>0.24022161764707001</c:v>
                </c:pt>
                <c:pt idx="7">
                  <c:v>0.24476453235294135</c:v>
                </c:pt>
                <c:pt idx="8">
                  <c:v>0.24513571764705869</c:v>
                </c:pt>
                <c:pt idx="9">
                  <c:v>0.24069029411760001</c:v>
                </c:pt>
                <c:pt idx="10">
                  <c:v>0.24587808823529336</c:v>
                </c:pt>
                <c:pt idx="11">
                  <c:v>0.24249273529411</c:v>
                </c:pt>
                <c:pt idx="12">
                  <c:v>0.24620458823527999</c:v>
                </c:pt>
                <c:pt idx="13">
                  <c:v>0.24699164411764535</c:v>
                </c:pt>
                <c:pt idx="14">
                  <c:v>0.24362829411763001</c:v>
                </c:pt>
                <c:pt idx="15">
                  <c:v>0.24773401470588002</c:v>
                </c:pt>
              </c:numCache>
            </c:numRef>
          </c:val>
          <c:extLst>
            <c:ext xmlns:c16="http://schemas.microsoft.com/office/drawing/2014/chart" uri="{C3380CC4-5D6E-409C-BE32-E72D297353CC}">
              <c16:uniqueId val="{00000002-656B-4CC4-8E00-08CB22F28898}"/>
            </c:ext>
          </c:extLst>
        </c:ser>
        <c:ser>
          <c:idx val="9"/>
          <c:order val="3"/>
          <c:tx>
            <c:strRef>
              <c:f>Sheet1!$B$1</c:f>
              <c:strCache>
                <c:ptCount val="1"/>
                <c:pt idx="0">
                  <c:v>West Bengal</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0.60096352941180009</c:v>
                </c:pt>
                <c:pt idx="1">
                  <c:v>0.60096705882680002</c:v>
                </c:pt>
                <c:pt idx="2">
                  <c:v>0.6020558117647361</c:v>
                </c:pt>
                <c:pt idx="3">
                  <c:v>0.60260195294120411</c:v>
                </c:pt>
                <c:pt idx="4">
                  <c:v>0.60314809411767212</c:v>
                </c:pt>
                <c:pt idx="5">
                  <c:v>0.60342352941400001</c:v>
                </c:pt>
                <c:pt idx="6">
                  <c:v>0.60424037647060813</c:v>
                </c:pt>
                <c:pt idx="7">
                  <c:v>0.60478651764707603</c:v>
                </c:pt>
                <c:pt idx="8">
                  <c:v>0.60265882354400002</c:v>
                </c:pt>
                <c:pt idx="9">
                  <c:v>0.60587880000001204</c:v>
                </c:pt>
                <c:pt idx="10">
                  <c:v>0.60642494117648005</c:v>
                </c:pt>
                <c:pt idx="11">
                  <c:v>0.60971082352948003</c:v>
                </c:pt>
                <c:pt idx="12">
                  <c:v>0.60751722352941606</c:v>
                </c:pt>
                <c:pt idx="13">
                  <c:v>0.60806336470588407</c:v>
                </c:pt>
                <c:pt idx="14">
                  <c:v>0.60860950588235208</c:v>
                </c:pt>
                <c:pt idx="15">
                  <c:v>0.60915564705882008</c:v>
                </c:pt>
              </c:numCache>
            </c:numRef>
          </c:val>
          <c:extLst>
            <c:ext xmlns:c16="http://schemas.microsoft.com/office/drawing/2014/chart" uri="{C3380CC4-5D6E-409C-BE32-E72D297353CC}">
              <c16:uniqueId val="{00000003-656B-4CC4-8E00-08CB22F28898}"/>
            </c:ext>
          </c:extLst>
        </c:ser>
        <c:dLbls>
          <c:showLegendKey val="0"/>
          <c:showVal val="0"/>
          <c:showCatName val="0"/>
          <c:showSerName val="0"/>
          <c:showPercent val="0"/>
          <c:showBubbleSize val="0"/>
        </c:dLbls>
        <c:gapWidth val="150"/>
        <c:overlap val="100"/>
        <c:axId val="1594474496"/>
        <c:axId val="1703745200"/>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05880376737771"/>
          <c:y val="0"/>
          <c:w val="0.76583541619183637"/>
          <c:h val="0.51194854884469043"/>
        </c:manualLayout>
      </c:layout>
      <c:barChart>
        <c:barDir val="col"/>
        <c:grouping val="stacked"/>
        <c:varyColors val="0"/>
        <c:ser>
          <c:idx val="6"/>
          <c:order val="0"/>
          <c:tx>
            <c:strRef>
              <c:f>Sheet1!$F$1</c:f>
              <c:strCache>
                <c:ptCount val="1"/>
                <c:pt idx="0">
                  <c:v>Others</c:v>
                </c:pt>
              </c:strCache>
            </c:strRef>
          </c:tx>
          <c:spPr>
            <a:solidFill>
              <a:schemeClr val="accent1">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Sheet1!$F$2:$F$17</c:f>
              <c:numCache>
                <c:formatCode>0.00%</c:formatCode>
                <c:ptCount val="16"/>
                <c:pt idx="0">
                  <c:v>0.2218</c:v>
                </c:pt>
                <c:pt idx="1">
                  <c:v>0.21975786048929202</c:v>
                </c:pt>
                <c:pt idx="2">
                  <c:v>0.21765585863907455</c:v>
                </c:pt>
                <c:pt idx="3">
                  <c:v>0.21549320242757852</c:v>
                </c:pt>
                <c:pt idx="4">
                  <c:v>0.21326908439950409</c:v>
                </c:pt>
                <c:pt idx="5">
                  <c:v>0.2109826813682667</c:v>
                </c:pt>
                <c:pt idx="6">
                  <c:v>0.2353109459967383</c:v>
                </c:pt>
                <c:pt idx="7">
                  <c:v>0.20621964706484663</c:v>
                </c:pt>
                <c:pt idx="8">
                  <c:v>0.20374128799846103</c:v>
                </c:pt>
                <c:pt idx="9">
                  <c:v>0.20119718770184791</c:v>
                </c:pt>
                <c:pt idx="10">
                  <c:v>0.19858643965115641</c:v>
                </c:pt>
                <c:pt idx="11">
                  <c:v>0.19590811967424693</c:v>
                </c:pt>
                <c:pt idx="12">
                  <c:v>0.19316128560824819</c:v>
                </c:pt>
                <c:pt idx="13">
                  <c:v>0.19034497695019981</c:v>
                </c:pt>
                <c:pt idx="14">
                  <c:v>0.18745821450064037</c:v>
                </c:pt>
                <c:pt idx="15">
                  <c:v>0.18450000000000022</c:v>
                </c:pt>
              </c:numCache>
            </c:numRef>
          </c:val>
          <c:extLst>
            <c:ext xmlns:c16="http://schemas.microsoft.com/office/drawing/2014/chart" uri="{C3380CC4-5D6E-409C-BE32-E72D297353CC}">
              <c16:uniqueId val="{00000001-930C-47AC-BDAC-89760735E491}"/>
            </c:ext>
          </c:extLst>
        </c:ser>
        <c:ser>
          <c:idx val="9"/>
          <c:order val="1"/>
          <c:tx>
            <c:strRef>
              <c:f>Sheet1!$D$1</c:f>
              <c:strCache>
                <c:ptCount val="1"/>
                <c:pt idx="0">
                  <c:v>Geotextile</c:v>
                </c:pt>
              </c:strCache>
            </c:strRef>
          </c:tx>
          <c:spPr>
            <a:solidFill>
              <a:schemeClr val="accent4">
                <a:lumMod val="6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Sheet1!$D$2:$D$17</c:f>
              <c:numCache>
                <c:formatCode>0.00%</c:formatCode>
                <c:ptCount val="16"/>
                <c:pt idx="0">
                  <c:v>8.049999999999996E-2</c:v>
                </c:pt>
                <c:pt idx="1">
                  <c:v>8.2148153330012505E-2</c:v>
                </c:pt>
                <c:pt idx="2">
                  <c:v>8.3830050876164575E-2</c:v>
                </c:pt>
                <c:pt idx="3">
                  <c:v>8.5546383515999025E-2</c:v>
                </c:pt>
                <c:pt idx="4">
                  <c:v>8.7297856272053997E-2</c:v>
                </c:pt>
                <c:pt idx="5">
                  <c:v>8.9085188601466955E-2</c:v>
                </c:pt>
                <c:pt idx="6">
                  <c:v>9.0909114691508003E-2</c:v>
                </c:pt>
                <c:pt idx="7">
                  <c:v>9.2770383761163908E-2</c:v>
                </c:pt>
                <c:pt idx="8">
                  <c:v>9.4669760368896891E-2</c:v>
                </c:pt>
                <c:pt idx="9">
                  <c:v>9.6608024726704184E-2</c:v>
                </c:pt>
                <c:pt idx="10">
                  <c:v>9.8585973020607939E-2</c:v>
                </c:pt>
                <c:pt idx="11">
                  <c:v>0.10060441773770661</c:v>
                </c:pt>
                <c:pt idx="12">
                  <c:v>0.10266418799992245</c:v>
                </c:pt>
                <c:pt idx="13">
                  <c:v>0.10476612990458217</c:v>
                </c:pt>
                <c:pt idx="14">
                  <c:v>0.10691110687197054</c:v>
                </c:pt>
                <c:pt idx="15">
                  <c:v>0.10909999999999995</c:v>
                </c:pt>
              </c:numCache>
            </c:numRef>
          </c:val>
          <c:extLst>
            <c:ext xmlns:c16="http://schemas.microsoft.com/office/drawing/2014/chart" uri="{C3380CC4-5D6E-409C-BE32-E72D297353CC}">
              <c16:uniqueId val="{00000003-930C-47AC-BDAC-89760735E491}"/>
            </c:ext>
          </c:extLst>
        </c:ser>
        <c:ser>
          <c:idx val="5"/>
          <c:order val="2"/>
          <c:tx>
            <c:strRef>
              <c:f>Sheet1!$E$1</c:f>
              <c:strCache>
                <c:ptCount val="1"/>
                <c:pt idx="0">
                  <c:v>Consumer Goods</c:v>
                </c:pt>
              </c:strCache>
            </c:strRef>
          </c:tx>
          <c:spPr>
            <a:solidFill>
              <a:schemeClr val="accent6"/>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Sheet1!$E$2:$E$17</c:f>
              <c:numCache>
                <c:formatCode>0.00%</c:formatCode>
                <c:ptCount val="16"/>
                <c:pt idx="0">
                  <c:v>0.10909999999999996</c:v>
                </c:pt>
                <c:pt idx="1">
                  <c:v>0.11004691533922749</c:v>
                </c:pt>
                <c:pt idx="2">
                  <c:v>0.11100204927295242</c:v>
                </c:pt>
                <c:pt idx="3">
                  <c:v>0.11196547313310136</c:v>
                </c:pt>
                <c:pt idx="4">
                  <c:v>0.11293725887071457</c:v>
                </c:pt>
                <c:pt idx="5">
                  <c:v>0.11391747906131945</c:v>
                </c:pt>
                <c:pt idx="6">
                  <c:v>0.11490620691035057</c:v>
                </c:pt>
                <c:pt idx="7">
                  <c:v>0.11590351625861696</c:v>
                </c:pt>
                <c:pt idx="8">
                  <c:v>0.11690948158781669</c:v>
                </c:pt>
                <c:pt idx="9">
                  <c:v>0.1179241780260994</c:v>
                </c:pt>
                <c:pt idx="10">
                  <c:v>0.11894768135367696</c:v>
                </c:pt>
                <c:pt idx="11">
                  <c:v>0.11998006800848307</c:v>
                </c:pt>
                <c:pt idx="12">
                  <c:v>0.12102141509188176</c:v>
                </c:pt>
                <c:pt idx="13">
                  <c:v>0.12207180037442554</c:v>
                </c:pt>
                <c:pt idx="14">
                  <c:v>0.12313130230166354</c:v>
                </c:pt>
                <c:pt idx="15">
                  <c:v>0.12419999999999998</c:v>
                </c:pt>
              </c:numCache>
            </c:numRef>
          </c:val>
          <c:extLst>
            <c:ext xmlns:c16="http://schemas.microsoft.com/office/drawing/2014/chart" uri="{C3380CC4-5D6E-409C-BE32-E72D297353CC}">
              <c16:uniqueId val="{00000002-930C-47AC-BDAC-89760735E491}"/>
            </c:ext>
          </c:extLst>
        </c:ser>
        <c:ser>
          <c:idx val="2"/>
          <c:order val="3"/>
          <c:tx>
            <c:strRef>
              <c:f>Sheet1!$B$1</c:f>
              <c:strCache>
                <c:ptCount val="1"/>
                <c:pt idx="0">
                  <c:v>Packaging</c:v>
                </c:pt>
              </c:strCache>
            </c:strRef>
          </c:tx>
          <c:spPr>
            <a:solidFill>
              <a:schemeClr val="accent3"/>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Sheet1!$B$2:$B$17</c:f>
              <c:numCache>
                <c:formatCode>0.00%</c:formatCode>
                <c:ptCount val="16"/>
                <c:pt idx="0">
                  <c:v>0.18039999999999998</c:v>
                </c:pt>
                <c:pt idx="1">
                  <c:v>0.18170512139359296</c:v>
                </c:pt>
                <c:pt idx="2">
                  <c:v>0.18301968481519043</c:v>
                </c:pt>
                <c:pt idx="3">
                  <c:v>0.18434375857406488</c:v>
                </c:pt>
                <c:pt idx="4">
                  <c:v>0.18567741147367881</c:v>
                </c:pt>
                <c:pt idx="5">
                  <c:v>0.18702071281526009</c:v>
                </c:pt>
                <c:pt idx="6">
                  <c:v>0.18837373240140312</c:v>
                </c:pt>
                <c:pt idx="7">
                  <c:v>0.18973654053969599</c:v>
                </c:pt>
                <c:pt idx="8">
                  <c:v>0.19110920804637382</c:v>
                </c:pt>
                <c:pt idx="9">
                  <c:v>0.19249180624999873</c:v>
                </c:pt>
                <c:pt idx="10">
                  <c:v>0.19388440699516629</c:v>
                </c:pt>
                <c:pt idx="11">
                  <c:v>0.19528708264623881</c:v>
                </c:pt>
                <c:pt idx="12">
                  <c:v>0.19669990609110558</c:v>
                </c:pt>
                <c:pt idx="13">
                  <c:v>0.19812295074497047</c:v>
                </c:pt>
                <c:pt idx="14">
                  <c:v>0.19955629055416688</c:v>
                </c:pt>
                <c:pt idx="15">
                  <c:v>0.20100000000000007</c:v>
                </c:pt>
              </c:numCache>
            </c:numRef>
          </c:val>
          <c:extLst>
            <c:ext xmlns:c16="http://schemas.microsoft.com/office/drawing/2014/chart" uri="{C3380CC4-5D6E-409C-BE32-E72D297353CC}">
              <c16:uniqueId val="{00000001-3B22-40B0-9D4B-556DA3EF97C1}"/>
            </c:ext>
          </c:extLst>
        </c:ser>
        <c:ser>
          <c:idx val="1"/>
          <c:order val="4"/>
          <c:tx>
            <c:strRef>
              <c:f>Sheet1!$C$1</c:f>
              <c:strCache>
                <c:ptCount val="1"/>
                <c:pt idx="0">
                  <c:v>Raffia</c:v>
                </c:pt>
              </c:strCache>
            </c:strRef>
          </c:tx>
          <c:spPr>
            <a:solidFill>
              <a:schemeClr val="accent2">
                <a:lumMod val="60000"/>
                <a:lumOff val="40000"/>
              </a:schemeClr>
            </a:solidFill>
            <a:ln>
              <a:noFill/>
            </a:ln>
            <a:effectLst/>
          </c:spPr>
          <c:invertIfNegative val="0"/>
          <c:cat>
            <c:strRef>
              <c:f>Sheet1!$A$2:$A$17</c:f>
              <c:strCache>
                <c:ptCount val="16"/>
                <c:pt idx="0">
                  <c:v>2015</c:v>
                </c:pt>
                <c:pt idx="1">
                  <c:v>2016</c:v>
                </c:pt>
                <c:pt idx="2">
                  <c:v>2017</c:v>
                </c:pt>
                <c:pt idx="3">
                  <c:v>2018</c:v>
                </c:pt>
                <c:pt idx="4">
                  <c:v>2019</c:v>
                </c:pt>
                <c:pt idx="5">
                  <c:v>2020</c:v>
                </c:pt>
                <c:pt idx="6">
                  <c:v>2021</c:v>
                </c:pt>
                <c:pt idx="7">
                  <c:v>2022E</c:v>
                </c:pt>
                <c:pt idx="8">
                  <c:v>2023F</c:v>
                </c:pt>
                <c:pt idx="9">
                  <c:v>2024F</c:v>
                </c:pt>
                <c:pt idx="10">
                  <c:v>2025F</c:v>
                </c:pt>
                <c:pt idx="11">
                  <c:v>2026F</c:v>
                </c:pt>
                <c:pt idx="12">
                  <c:v>2027F</c:v>
                </c:pt>
                <c:pt idx="13">
                  <c:v>2028F</c:v>
                </c:pt>
                <c:pt idx="14">
                  <c:v>2029F</c:v>
                </c:pt>
                <c:pt idx="15">
                  <c:v>2030F</c:v>
                </c:pt>
              </c:strCache>
            </c:strRef>
          </c:cat>
          <c:val>
            <c:numRef>
              <c:f>Sheet1!$C$2:$C$17</c:f>
              <c:numCache>
                <c:formatCode>0.00%</c:formatCode>
                <c:ptCount val="16"/>
                <c:pt idx="0">
                  <c:v>0.40820000000000001</c:v>
                </c:pt>
                <c:pt idx="1">
                  <c:v>0.40634194944787505</c:v>
                </c:pt>
                <c:pt idx="2">
                  <c:v>0.40449235639661796</c:v>
                </c:pt>
                <c:pt idx="3">
                  <c:v>0.40265118234925618</c:v>
                </c:pt>
                <c:pt idx="4">
                  <c:v>0.40081838898404848</c:v>
                </c:pt>
                <c:pt idx="5">
                  <c:v>0.39899393815368678</c:v>
                </c:pt>
                <c:pt idx="6">
                  <c:v>0.3705</c:v>
                </c:pt>
                <c:pt idx="7">
                  <c:v>0.39536991237567659</c:v>
                </c:pt>
                <c:pt idx="8">
                  <c:v>0.39357026199845169</c:v>
                </c:pt>
                <c:pt idx="9">
                  <c:v>0.39177880329534981</c:v>
                </c:pt>
                <c:pt idx="10">
                  <c:v>0.38999549897939251</c:v>
                </c:pt>
                <c:pt idx="11">
                  <c:v>0.38822031193332462</c:v>
                </c:pt>
                <c:pt idx="12">
                  <c:v>0.38645320520884197</c:v>
                </c:pt>
                <c:pt idx="13">
                  <c:v>0.38469414202582197</c:v>
                </c:pt>
                <c:pt idx="14">
                  <c:v>0.38294308577155856</c:v>
                </c:pt>
                <c:pt idx="15">
                  <c:v>0.38119999999999982</c:v>
                </c:pt>
              </c:numCache>
            </c:numRef>
          </c:val>
          <c:extLst>
            <c:ext xmlns:c16="http://schemas.microsoft.com/office/drawing/2014/chart" uri="{C3380CC4-5D6E-409C-BE32-E72D297353CC}">
              <c16:uniqueId val="{00000000-3B22-40B0-9D4B-556DA3EF97C1}"/>
            </c:ext>
          </c:extLst>
        </c:ser>
        <c:dLbls>
          <c:showLegendKey val="0"/>
          <c:showVal val="0"/>
          <c:showCatName val="0"/>
          <c:showSerName val="0"/>
          <c:showPercent val="0"/>
          <c:showBubbleSize val="0"/>
        </c:dLbls>
        <c:gapWidth val="150"/>
        <c:overlap val="100"/>
        <c:axId val="1594474496"/>
        <c:axId val="1703745200"/>
      </c:barChart>
      <c:catAx>
        <c:axId val="1594474496"/>
        <c:scaling>
          <c:orientation val="minMax"/>
        </c:scaling>
        <c:delete val="1"/>
        <c:axPos val="b"/>
        <c:numFmt formatCode="General" sourceLinked="1"/>
        <c:majorTickMark val="out"/>
        <c:minorTickMark val="none"/>
        <c:tickLblPos val="nextTo"/>
        <c:crossAx val="1703745200"/>
        <c:crosses val="autoZero"/>
        <c:auto val="1"/>
        <c:lblAlgn val="ctr"/>
        <c:lblOffset val="100"/>
        <c:noMultiLvlLbl val="0"/>
      </c:catAx>
      <c:valAx>
        <c:axId val="1703745200"/>
        <c:scaling>
          <c:orientation val="minMax"/>
        </c:scaling>
        <c:delete val="1"/>
        <c:axPos val="l"/>
        <c:numFmt formatCode="0.00%" sourceLinked="1"/>
        <c:majorTickMark val="out"/>
        <c:minorTickMark val="none"/>
        <c:tickLblPos val="nextTo"/>
        <c:crossAx val="1594474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95000"/>
              <a:lumOff val="5000"/>
            </a:schemeClr>
          </a:solidFill>
          <a:latin typeface="Cambria" panose="02040503050406030204" pitchFamily="18"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D6A218-7EB1-4432-9E1A-5733EB84E0AF}"/>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3B53A3-1760-4EEB-A1B2-FC65FC5774EE}"/>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6440DFDA-12A8-4626-A665-803B8F21516A}" type="datetimeFigureOut">
              <a:rPr lang="en-US" smtClean="0"/>
              <a:t>9/16/2021</a:t>
            </a:fld>
            <a:endParaRPr lang="en-US"/>
          </a:p>
        </p:txBody>
      </p:sp>
      <p:sp>
        <p:nvSpPr>
          <p:cNvPr id="4" name="Footer Placeholder 3">
            <a:extLst>
              <a:ext uri="{FF2B5EF4-FFF2-40B4-BE49-F238E27FC236}">
                <a16:creationId xmlns:a16="http://schemas.microsoft.com/office/drawing/2014/main" id="{3EB103EC-C368-46FF-B51D-036555DCF2A3}"/>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3BD5AB-694A-4A4E-A628-233EBDD910C3}"/>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1EBCB676-151A-4704-BCE6-301553F6FDF9}" type="slidenum">
              <a:rPr lang="en-US" smtClean="0"/>
              <a:t>‹#›</a:t>
            </a:fld>
            <a:endParaRPr lang="en-US"/>
          </a:p>
        </p:txBody>
      </p:sp>
    </p:spTree>
    <p:extLst>
      <p:ext uri="{BB962C8B-B14F-4D97-AF65-F5344CB8AC3E}">
        <p14:creationId xmlns:p14="http://schemas.microsoft.com/office/powerpoint/2010/main" val="2818434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666FCB9-49C3-4428-952F-951F853923E5}" type="datetimeFigureOut">
              <a:rPr lang="en-US" smtClean="0"/>
              <a:t>9/16/2021</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B21B8FD-48C3-4CE2-B22C-CC4D82379606}" type="slidenum">
              <a:rPr lang="en-US" smtClean="0"/>
              <a:t>‹#›</a:t>
            </a:fld>
            <a:endParaRPr lang="en-US" dirty="0"/>
          </a:p>
        </p:txBody>
      </p:sp>
    </p:spTree>
    <p:extLst>
      <p:ext uri="{BB962C8B-B14F-4D97-AF65-F5344CB8AC3E}">
        <p14:creationId xmlns:p14="http://schemas.microsoft.com/office/powerpoint/2010/main" val="221721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465887">
              <a:defRPr/>
            </a:pPr>
            <a:fld id="{0E6DEAF4-FEDA-48BF-AB3D-C8429E600AF3}" type="slidenum">
              <a:rPr lang="en-US">
                <a:solidFill>
                  <a:prstClr val="black"/>
                </a:solidFill>
                <a:latin typeface="Calibri" panose="020F0502020204030204"/>
              </a:rPr>
              <a:pPr defTabSz="465887">
                <a:defRPr/>
              </a:pPr>
              <a:t>1</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471884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9B0DBE-ECE5-4FC0-816D-43FEAF8392E5}"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363E8B-6C23-461B-8BFD-9F4D539CB21C}" type="slidenum">
              <a:rPr lang="en-US" smtClean="0"/>
              <a:t>‹#›</a:t>
            </a:fld>
            <a:endParaRPr lang="en-US" dirty="0"/>
          </a:p>
        </p:txBody>
      </p:sp>
    </p:spTree>
    <p:extLst>
      <p:ext uri="{BB962C8B-B14F-4D97-AF65-F5344CB8AC3E}">
        <p14:creationId xmlns:p14="http://schemas.microsoft.com/office/powerpoint/2010/main" val="237423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B0DBE-ECE5-4FC0-816D-43FEAF8392E5}"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363E8B-6C23-461B-8BFD-9F4D539CB21C}" type="slidenum">
              <a:rPr lang="en-US" smtClean="0"/>
              <a:t>‹#›</a:t>
            </a:fld>
            <a:endParaRPr lang="en-US" dirty="0"/>
          </a:p>
        </p:txBody>
      </p:sp>
    </p:spTree>
    <p:extLst>
      <p:ext uri="{BB962C8B-B14F-4D97-AF65-F5344CB8AC3E}">
        <p14:creationId xmlns:p14="http://schemas.microsoft.com/office/powerpoint/2010/main" val="244246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B0DBE-ECE5-4FC0-816D-43FEAF8392E5}"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363E8B-6C23-461B-8BFD-9F4D539CB21C}" type="slidenum">
              <a:rPr lang="en-US" smtClean="0"/>
              <a:t>‹#›</a:t>
            </a:fld>
            <a:endParaRPr lang="en-US" dirty="0"/>
          </a:p>
        </p:txBody>
      </p:sp>
    </p:spTree>
    <p:extLst>
      <p:ext uri="{BB962C8B-B14F-4D97-AF65-F5344CB8AC3E}">
        <p14:creationId xmlns:p14="http://schemas.microsoft.com/office/powerpoint/2010/main" val="4142014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Ref idx="1003">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0543486"/>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109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DC6F7C9-9CB7-4257-9338-9769E9ADEA28}"/>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6">
            <a:extLst>
              <a:ext uri="{FF2B5EF4-FFF2-40B4-BE49-F238E27FC236}">
                <a16:creationId xmlns:a16="http://schemas.microsoft.com/office/drawing/2014/main" id="{B9523A38-911A-4E1A-BF98-3ECD56BD181E}"/>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9" name="Picture 8">
            <a:extLst>
              <a:ext uri="{FF2B5EF4-FFF2-40B4-BE49-F238E27FC236}">
                <a16:creationId xmlns:a16="http://schemas.microsoft.com/office/drawing/2014/main" id="{3E586D0E-5175-4381-B058-14C22DF78E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0" name="Rectangle 9">
            <a:extLst>
              <a:ext uri="{FF2B5EF4-FFF2-40B4-BE49-F238E27FC236}">
                <a16:creationId xmlns:a16="http://schemas.microsoft.com/office/drawing/2014/main" id="{A26CA776-9DEB-47C0-A2DB-5E2E3E7DAECF}"/>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7F949ED-AD41-4FB5-A758-55C4E31C48FE}"/>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7">
            <a:extLst>
              <a:ext uri="{FF2B5EF4-FFF2-40B4-BE49-F238E27FC236}">
                <a16:creationId xmlns:a16="http://schemas.microsoft.com/office/drawing/2014/main" id="{8C30A6D9-5232-4AEE-ABC4-60E4CA4DC2E4}"/>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2FC4A090-50CB-44B3-B30D-374F48A0B05C}"/>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909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CE889A-5126-43CC-AE10-D6522171BBEF}"/>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6">
            <a:extLst>
              <a:ext uri="{FF2B5EF4-FFF2-40B4-BE49-F238E27FC236}">
                <a16:creationId xmlns:a16="http://schemas.microsoft.com/office/drawing/2014/main" id="{F7158485-2A2D-4E61-8D64-670219A8C17F}"/>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9" name="Picture 8">
            <a:extLst>
              <a:ext uri="{FF2B5EF4-FFF2-40B4-BE49-F238E27FC236}">
                <a16:creationId xmlns:a16="http://schemas.microsoft.com/office/drawing/2014/main" id="{C88FD352-5845-40CB-9935-776049CE4B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0" name="Rectangle 9">
            <a:extLst>
              <a:ext uri="{FF2B5EF4-FFF2-40B4-BE49-F238E27FC236}">
                <a16:creationId xmlns:a16="http://schemas.microsoft.com/office/drawing/2014/main" id="{FF7D61C9-853E-42CB-848D-8BD112984A81}"/>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A968104-AADD-478C-84D3-95A9ED5BD149}"/>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7">
            <a:extLst>
              <a:ext uri="{FF2B5EF4-FFF2-40B4-BE49-F238E27FC236}">
                <a16:creationId xmlns:a16="http://schemas.microsoft.com/office/drawing/2014/main" id="{C826F570-E62B-4796-AA08-549DB6F97C8C}"/>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1E96D952-D85F-4A6F-A14E-92A9972D8C4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722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70DD1DF-372F-4881-AC1E-B009F10D0A9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6">
            <a:extLst>
              <a:ext uri="{FF2B5EF4-FFF2-40B4-BE49-F238E27FC236}">
                <a16:creationId xmlns:a16="http://schemas.microsoft.com/office/drawing/2014/main" id="{3A68FE4A-5B40-43BE-AF03-3C4102C6DB1E}"/>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9" name="Picture 8">
            <a:extLst>
              <a:ext uri="{FF2B5EF4-FFF2-40B4-BE49-F238E27FC236}">
                <a16:creationId xmlns:a16="http://schemas.microsoft.com/office/drawing/2014/main" id="{1500A793-C38A-496F-ABF1-0E23A01C7D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0" name="Rectangle 9">
            <a:extLst>
              <a:ext uri="{FF2B5EF4-FFF2-40B4-BE49-F238E27FC236}">
                <a16:creationId xmlns:a16="http://schemas.microsoft.com/office/drawing/2014/main" id="{21DFA5DF-06A3-41CC-B9D1-0EE2B9C0195F}"/>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D169E60-07C8-4293-B26A-CD58973DD611}"/>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7">
            <a:extLst>
              <a:ext uri="{FF2B5EF4-FFF2-40B4-BE49-F238E27FC236}">
                <a16:creationId xmlns:a16="http://schemas.microsoft.com/office/drawing/2014/main" id="{DD8461D5-9C6C-406D-AB60-B0FD7E4BBBF4}"/>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294BA309-52F1-48E0-A081-1E8F29ED101A}"/>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048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9E17B19-B469-4714-971B-D44932B90F21}"/>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6">
            <a:extLst>
              <a:ext uri="{FF2B5EF4-FFF2-40B4-BE49-F238E27FC236}">
                <a16:creationId xmlns:a16="http://schemas.microsoft.com/office/drawing/2014/main" id="{A7CF63C7-F6E0-4AE9-8676-5A42FDE9A274}"/>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11" name="Picture 10">
            <a:extLst>
              <a:ext uri="{FF2B5EF4-FFF2-40B4-BE49-F238E27FC236}">
                <a16:creationId xmlns:a16="http://schemas.microsoft.com/office/drawing/2014/main" id="{C4538EDE-6FDC-4AAF-A5B1-AADF352EBD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2" name="Rectangle 11">
            <a:extLst>
              <a:ext uri="{FF2B5EF4-FFF2-40B4-BE49-F238E27FC236}">
                <a16:creationId xmlns:a16="http://schemas.microsoft.com/office/drawing/2014/main" id="{6BFC13EA-B201-44C5-9F40-EFB969E36B5B}"/>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4E9CEA2-32A5-4807-8E17-D3AD6C9A8E8C}"/>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7">
            <a:extLst>
              <a:ext uri="{FF2B5EF4-FFF2-40B4-BE49-F238E27FC236}">
                <a16:creationId xmlns:a16="http://schemas.microsoft.com/office/drawing/2014/main" id="{84C3DB4E-018D-412F-96EE-FF9A2A899128}"/>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28F02A1-6ADB-4A29-847F-59ED1CCDA7B9}"/>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652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76A3B7-3DBC-4A6D-B0F9-936B0AA901B9}"/>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6">
            <a:extLst>
              <a:ext uri="{FF2B5EF4-FFF2-40B4-BE49-F238E27FC236}">
                <a16:creationId xmlns:a16="http://schemas.microsoft.com/office/drawing/2014/main" id="{EF358A23-4BFB-41E8-86CB-A84FE5DF6201}"/>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9" name="Picture 8">
            <a:extLst>
              <a:ext uri="{FF2B5EF4-FFF2-40B4-BE49-F238E27FC236}">
                <a16:creationId xmlns:a16="http://schemas.microsoft.com/office/drawing/2014/main" id="{C7FAB520-7324-415F-8069-C5B55B0219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0" name="Rectangle 9">
            <a:extLst>
              <a:ext uri="{FF2B5EF4-FFF2-40B4-BE49-F238E27FC236}">
                <a16:creationId xmlns:a16="http://schemas.microsoft.com/office/drawing/2014/main" id="{10EB1760-B0C6-416B-9EC9-DE70FBF3D308}"/>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DEFEE98-C22C-4E35-8067-D5F5420257F4}"/>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7">
            <a:extLst>
              <a:ext uri="{FF2B5EF4-FFF2-40B4-BE49-F238E27FC236}">
                <a16:creationId xmlns:a16="http://schemas.microsoft.com/office/drawing/2014/main" id="{08E0B224-029C-4DDE-AA69-B777D0B3309B}"/>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5EE6361D-268E-48E6-9860-B87539DBA25C}"/>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792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Content writing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117072-5DA1-4737-94DD-102A60DC2E56}"/>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ooter Placeholder 6">
            <a:extLst>
              <a:ext uri="{FF2B5EF4-FFF2-40B4-BE49-F238E27FC236}">
                <a16:creationId xmlns:a16="http://schemas.microsoft.com/office/drawing/2014/main" id="{C2FB759E-CADC-4D69-AD80-2FC444BCB443}"/>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19" name="Picture 18">
            <a:extLst>
              <a:ext uri="{FF2B5EF4-FFF2-40B4-BE49-F238E27FC236}">
                <a16:creationId xmlns:a16="http://schemas.microsoft.com/office/drawing/2014/main" id="{BAD92B8F-6D2A-4FFE-9282-A8FB98FF5DA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2" name="Rectangle 1">
            <a:extLst>
              <a:ext uri="{FF2B5EF4-FFF2-40B4-BE49-F238E27FC236}">
                <a16:creationId xmlns:a16="http://schemas.microsoft.com/office/drawing/2014/main" id="{41478CE8-A051-4FC0-9119-7E8CF573C0F5}"/>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E2FD8CA-A3F5-41A8-AB61-3C7B7EB82276}"/>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7">
            <a:extLst>
              <a:ext uri="{FF2B5EF4-FFF2-40B4-BE49-F238E27FC236}">
                <a16:creationId xmlns:a16="http://schemas.microsoft.com/office/drawing/2014/main" id="{A94BEB44-74B4-4B4B-A4C6-38FAA85681B6}"/>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0E58F240-8508-40CC-8704-A87A007F2C84}"/>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202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B0DBE-ECE5-4FC0-816D-43FEAF8392E5}"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363E8B-6C23-461B-8BFD-9F4D539CB21C}" type="slidenum">
              <a:rPr lang="en-US" smtClean="0"/>
              <a:t>‹#›</a:t>
            </a:fld>
            <a:endParaRPr lang="en-US" dirty="0"/>
          </a:p>
        </p:txBody>
      </p:sp>
    </p:spTree>
    <p:extLst>
      <p:ext uri="{BB962C8B-B14F-4D97-AF65-F5344CB8AC3E}">
        <p14:creationId xmlns:p14="http://schemas.microsoft.com/office/powerpoint/2010/main" val="21561183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writing ">
    <p:spTree>
      <p:nvGrpSpPr>
        <p:cNvPr id="1" name=""/>
        <p:cNvGrpSpPr/>
        <p:nvPr/>
      </p:nvGrpSpPr>
      <p:grpSpPr>
        <a:xfrm>
          <a:off x="0" y="0"/>
          <a:ext cx="0" cy="0"/>
          <a:chOff x="0" y="0"/>
          <a:chExt cx="0" cy="0"/>
        </a:xfrm>
      </p:grpSpPr>
      <p:sp>
        <p:nvSpPr>
          <p:cNvPr id="29" name="Subtitle 2"/>
          <p:cNvSpPr>
            <a:spLocks noGrp="1"/>
          </p:cNvSpPr>
          <p:nvPr>
            <p:ph type="subTitle" idx="1"/>
          </p:nvPr>
        </p:nvSpPr>
        <p:spPr>
          <a:xfrm>
            <a:off x="925985" y="1178387"/>
            <a:ext cx="6858000" cy="1655762"/>
          </a:xfrm>
          <a:prstGeom prst="rect">
            <a:avLst/>
          </a:prstGeom>
        </p:spPr>
        <p:txBody>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Rectangle 9">
            <a:extLst>
              <a:ext uri="{FF2B5EF4-FFF2-40B4-BE49-F238E27FC236}">
                <a16:creationId xmlns:a16="http://schemas.microsoft.com/office/drawing/2014/main" id="{E0B261AD-037C-4754-BFC9-3C8102F38C4E}"/>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F6BD5DAA-9489-47FF-A203-98144D219ED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2" name="Rectangle 11">
            <a:extLst>
              <a:ext uri="{FF2B5EF4-FFF2-40B4-BE49-F238E27FC236}">
                <a16:creationId xmlns:a16="http://schemas.microsoft.com/office/drawing/2014/main" id="{9563FF5B-88D4-4AC2-875B-3FC42D8F14D1}"/>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57690B-DA1B-427C-BB0E-96A2A11384E3}"/>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06B03C64-5FE7-475F-B97F-DEC467ED8A21}"/>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7">
            <a:extLst>
              <a:ext uri="{FF2B5EF4-FFF2-40B4-BE49-F238E27FC236}">
                <a16:creationId xmlns:a16="http://schemas.microsoft.com/office/drawing/2014/main" id="{56653EED-7CAF-46F4-B882-41C9E16CB78E}"/>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7" name="Footer Placeholder 6">
            <a:extLst>
              <a:ext uri="{FF2B5EF4-FFF2-40B4-BE49-F238E27FC236}">
                <a16:creationId xmlns:a16="http://schemas.microsoft.com/office/drawing/2014/main" id="{A542822E-96FC-43D3-AEC0-DE33D02CC0D0}"/>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3072320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Content writing ">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CCF742BF-9096-44B8-813D-A6141F60C29F}"/>
              </a:ext>
            </a:extLst>
          </p:cNvPr>
          <p:cNvSpPr>
            <a:spLocks noGrp="1"/>
          </p:cNvSpPr>
          <p:nvPr>
            <p:ph type="body" sz="quarter" idx="14"/>
          </p:nvPr>
        </p:nvSpPr>
        <p:spPr>
          <a:xfrm>
            <a:off x="132586" y="193795"/>
            <a:ext cx="7863840" cy="457200"/>
          </a:xfrm>
          <a:prstGeom prst="rect">
            <a:avLst/>
          </a:prstGeom>
          <a:noFill/>
          <a:ln>
            <a:noFill/>
          </a:ln>
        </p:spPr>
        <p:txBody>
          <a:bodyPr anchor="ctr"/>
          <a:lstStyle>
            <a:lvl1pPr marL="0" indent="0" algn="l">
              <a:buNone/>
              <a:defRPr sz="1200" b="1" spc="300">
                <a:solidFill>
                  <a:schemeClr val="bg2">
                    <a:lumMod val="25000"/>
                  </a:schemeClr>
                </a:solidFill>
                <a:latin typeface="Arial" panose="020B0604020202020204" pitchFamily="34" charset="0"/>
                <a:cs typeface="Arial" panose="020B0604020202020204" pitchFamily="34" charset="0"/>
              </a:defRPr>
            </a:lvl1pPr>
          </a:lstStyle>
          <a:p>
            <a:pPr lvl="0"/>
            <a:r>
              <a:rPr lang="en-US" dirty="0"/>
              <a:t>Edit Master text styles</a:t>
            </a:r>
          </a:p>
        </p:txBody>
      </p:sp>
      <p:sp>
        <p:nvSpPr>
          <p:cNvPr id="14" name="Rectangle 13">
            <a:extLst>
              <a:ext uri="{FF2B5EF4-FFF2-40B4-BE49-F238E27FC236}">
                <a16:creationId xmlns:a16="http://schemas.microsoft.com/office/drawing/2014/main" id="{C9199146-EAEA-4C0E-AF40-9C5596A3BC77}"/>
              </a:ext>
            </a:extLst>
          </p:cNvPr>
          <p:cNvSpPr/>
          <p:nvPr userDrawn="1"/>
        </p:nvSpPr>
        <p:spPr>
          <a:xfrm>
            <a:off x="7086600" y="237384"/>
            <a:ext cx="1881347"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E7203DE-513E-432A-A94A-372EFCA21337}"/>
              </a:ext>
            </a:extLst>
          </p:cNvPr>
          <p:cNvSpPr/>
          <p:nvPr userDrawn="1"/>
        </p:nvSpPr>
        <p:spPr>
          <a:xfrm flipV="1">
            <a:off x="-1" y="676907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5F1822C-596C-4207-BBCE-EC0C2455540B}"/>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A2C9990D-C637-4817-8DBB-D7FF834DEB7F}"/>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DDF2A376-5C54-46F0-986C-367FF6C40074}"/>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7">
            <a:extLst>
              <a:ext uri="{FF2B5EF4-FFF2-40B4-BE49-F238E27FC236}">
                <a16:creationId xmlns:a16="http://schemas.microsoft.com/office/drawing/2014/main" id="{A3F485C6-3776-4E02-A046-7E943BCEFE1F}"/>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pic>
        <p:nvPicPr>
          <p:cNvPr id="11" name="Picture 10" descr="Text&#10;&#10;Description automatically generated">
            <a:extLst>
              <a:ext uri="{FF2B5EF4-FFF2-40B4-BE49-F238E27FC236}">
                <a16:creationId xmlns:a16="http://schemas.microsoft.com/office/drawing/2014/main" id="{994DDA15-1B46-4142-9D38-345F61406D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1272" y="215323"/>
            <a:ext cx="1299193" cy="487923"/>
          </a:xfrm>
          <a:prstGeom prst="rect">
            <a:avLst/>
          </a:prstGeom>
        </p:spPr>
      </p:pic>
    </p:spTree>
    <p:extLst>
      <p:ext uri="{BB962C8B-B14F-4D97-AF65-F5344CB8AC3E}">
        <p14:creationId xmlns:p14="http://schemas.microsoft.com/office/powerpoint/2010/main" val="971307838"/>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A9A785-103B-4B53-B232-DC2BA94190A7}"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2904375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B3F0BA69-1CAA-4973-B174-2BA8BA1BC146}"/>
              </a:ext>
            </a:extLst>
          </p:cNvPr>
          <p:cNvSpPr>
            <a:spLocks noGrp="1"/>
          </p:cNvSpPr>
          <p:nvPr>
            <p:ph type="pic" idx="13" hasCustomPrompt="1"/>
          </p:nvPr>
        </p:nvSpPr>
        <p:spPr>
          <a:xfrm>
            <a:off x="5408904" y="857250"/>
            <a:ext cx="3338624" cy="5143500"/>
          </a:xfrm>
          <a:prstGeom prst="rect">
            <a:avLst/>
          </a:prstGeom>
          <a:solidFill>
            <a:schemeClr val="bg1">
              <a:lumMod val="95000"/>
            </a:schemeClr>
          </a:solidFill>
          <a:effectLst>
            <a:outerShdw blurRad="63500" sx="102000" sy="102000" algn="ctr"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Rectangle 4">
            <a:extLst>
              <a:ext uri="{FF2B5EF4-FFF2-40B4-BE49-F238E27FC236}">
                <a16:creationId xmlns:a16="http://schemas.microsoft.com/office/drawing/2014/main" id="{89AD81FF-D2BC-4BE9-8FA4-EDFEF24B8A04}"/>
              </a:ext>
            </a:extLst>
          </p:cNvPr>
          <p:cNvSpPr/>
          <p:nvPr userDrawn="1"/>
        </p:nvSpPr>
        <p:spPr>
          <a:xfrm>
            <a:off x="0" y="0"/>
            <a:ext cx="914402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98530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A9A785-103B-4B53-B232-DC2BA94190A7}"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7509795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A9A785-103B-4B53-B232-DC2BA94190A7}"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41047873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A9A785-103B-4B53-B232-DC2BA94190A7}" type="datetimeFigureOut">
              <a:rPr lang="en-US" smtClean="0"/>
              <a:t>9/16/2021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26395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A9A785-103B-4B53-B232-DC2BA94190A7}" type="datetimeFigureOut">
              <a:rPr lang="en-US" smtClean="0"/>
              <a:t>9/16/2021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1366176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FA79F3B9-ACAA-4990-A668-A8DA3D9E3AA4}"/>
              </a:ext>
            </a:extLst>
          </p:cNvPr>
          <p:cNvSpPr>
            <a:spLocks noGrp="1"/>
          </p:cNvSpPr>
          <p:nvPr>
            <p:ph type="body" sz="quarter" idx="14"/>
          </p:nvPr>
        </p:nvSpPr>
        <p:spPr>
          <a:xfrm>
            <a:off x="132586" y="193795"/>
            <a:ext cx="7863840" cy="457200"/>
          </a:xfrm>
          <a:prstGeom prst="rect">
            <a:avLst/>
          </a:prstGeom>
          <a:noFill/>
          <a:ln>
            <a:noFill/>
          </a:ln>
        </p:spPr>
        <p:txBody>
          <a:bodyPr anchor="ctr"/>
          <a:lstStyle>
            <a:lvl1pPr marL="0" indent="0" algn="l">
              <a:buNone/>
              <a:defRPr sz="1200" b="1" spc="300">
                <a:solidFill>
                  <a:schemeClr val="bg2">
                    <a:lumMod val="25000"/>
                  </a:schemeClr>
                </a:solidFill>
                <a:latin typeface="Arial" panose="020B0604020202020204" pitchFamily="34" charset="0"/>
                <a:cs typeface="Arial" panose="020B0604020202020204" pitchFamily="34" charset="0"/>
              </a:defRPr>
            </a:lvl1pPr>
          </a:lstStyle>
          <a:p>
            <a:pPr lvl="0"/>
            <a:r>
              <a:rPr lang="en-US" dirty="0"/>
              <a:t>Edit Master text styles</a:t>
            </a:r>
          </a:p>
        </p:txBody>
      </p:sp>
      <p:sp>
        <p:nvSpPr>
          <p:cNvPr id="8" name="Rectangle 7">
            <a:extLst>
              <a:ext uri="{FF2B5EF4-FFF2-40B4-BE49-F238E27FC236}">
                <a16:creationId xmlns:a16="http://schemas.microsoft.com/office/drawing/2014/main" id="{302FA0D6-5E45-4914-8900-8B4425EF8836}"/>
              </a:ext>
            </a:extLst>
          </p:cNvPr>
          <p:cNvSpPr/>
          <p:nvPr userDrawn="1"/>
        </p:nvSpPr>
        <p:spPr>
          <a:xfrm>
            <a:off x="7086600" y="237384"/>
            <a:ext cx="1881347"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A063D26-2F25-4BD9-AC4A-5A8615A482E1}"/>
              </a:ext>
            </a:extLst>
          </p:cNvPr>
          <p:cNvSpPr/>
          <p:nvPr userDrawn="1"/>
        </p:nvSpPr>
        <p:spPr>
          <a:xfrm flipV="1">
            <a:off x="-1" y="676907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977028E-BE27-4B3B-9A93-002B59D14239}"/>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65A157B-9A1A-44F3-ADDE-A7EE6802C831}"/>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50B1B5BB-F7E1-4884-9C89-BA94766962FA}"/>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Slide Number Placeholder 7">
            <a:extLst>
              <a:ext uri="{FF2B5EF4-FFF2-40B4-BE49-F238E27FC236}">
                <a16:creationId xmlns:a16="http://schemas.microsoft.com/office/drawing/2014/main" id="{F639D0BA-EB51-4807-84A9-BCA2A86C7CB3}"/>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pic>
        <p:nvPicPr>
          <p:cNvPr id="14" name="Picture 13" descr="Text&#10;&#10;Description automatically generated">
            <a:extLst>
              <a:ext uri="{FF2B5EF4-FFF2-40B4-BE49-F238E27FC236}">
                <a16:creationId xmlns:a16="http://schemas.microsoft.com/office/drawing/2014/main" id="{3C908711-2088-42E9-BBC8-E2BDD433DC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1272" y="215323"/>
            <a:ext cx="1299193" cy="487923"/>
          </a:xfrm>
          <a:prstGeom prst="rect">
            <a:avLst/>
          </a:prstGeom>
        </p:spPr>
      </p:pic>
    </p:spTree>
    <p:extLst>
      <p:ext uri="{BB962C8B-B14F-4D97-AF65-F5344CB8AC3E}">
        <p14:creationId xmlns:p14="http://schemas.microsoft.com/office/powerpoint/2010/main" val="862904303"/>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A9A785-103B-4B53-B232-DC2BA94190A7}"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38860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9B0DBE-ECE5-4FC0-816D-43FEAF8392E5}"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363E8B-6C23-461B-8BFD-9F4D539CB21C}" type="slidenum">
              <a:rPr lang="en-US" smtClean="0"/>
              <a:t>‹#›</a:t>
            </a:fld>
            <a:endParaRPr lang="en-US" dirty="0"/>
          </a:p>
        </p:txBody>
      </p:sp>
    </p:spTree>
    <p:extLst>
      <p:ext uri="{BB962C8B-B14F-4D97-AF65-F5344CB8AC3E}">
        <p14:creationId xmlns:p14="http://schemas.microsoft.com/office/powerpoint/2010/main" val="31824349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A9A785-103B-4B53-B232-DC2BA94190A7}"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40614037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9A785-103B-4B53-B232-DC2BA94190A7}"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4299489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9A785-103B-4B53-B232-DC2BA94190A7}"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22946711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Content writing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E60F54-C7BF-4AEC-9E33-746AF15E0ECA}"/>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ln>
            <a:noFill/>
          </a:ln>
        </p:spPr>
      </p:pic>
      <p:sp>
        <p:nvSpPr>
          <p:cNvPr id="5" name="Text Placeholder 3">
            <a:extLst>
              <a:ext uri="{FF2B5EF4-FFF2-40B4-BE49-F238E27FC236}">
                <a16:creationId xmlns:a16="http://schemas.microsoft.com/office/drawing/2014/main" id="{7AC7A174-2989-4FEC-8BD1-B17717850A09}"/>
              </a:ext>
            </a:extLst>
          </p:cNvPr>
          <p:cNvSpPr>
            <a:spLocks noGrp="1"/>
          </p:cNvSpPr>
          <p:nvPr>
            <p:ph type="body" sz="quarter" idx="14"/>
          </p:nvPr>
        </p:nvSpPr>
        <p:spPr>
          <a:xfrm>
            <a:off x="132586" y="193795"/>
            <a:ext cx="7863840" cy="457200"/>
          </a:xfrm>
          <a:prstGeom prst="rect">
            <a:avLst/>
          </a:prstGeom>
          <a:noFill/>
          <a:ln>
            <a:noFill/>
          </a:ln>
        </p:spPr>
        <p:txBody>
          <a:bodyPr anchor="ctr"/>
          <a:lstStyle>
            <a:lvl1pPr marL="0" indent="0" algn="l">
              <a:buNone/>
              <a:defRPr sz="1200" b="1" spc="300">
                <a:solidFill>
                  <a:schemeClr val="bg2">
                    <a:lumMod val="25000"/>
                  </a:schemeClr>
                </a:solidFill>
                <a:latin typeface="Arial" panose="020B0604020202020204" pitchFamily="34" charset="0"/>
                <a:cs typeface="Arial" panose="020B0604020202020204" pitchFamily="34" charset="0"/>
              </a:defRPr>
            </a:lvl1pPr>
          </a:lstStyle>
          <a:p>
            <a:pPr lvl="0"/>
            <a:r>
              <a:rPr lang="en-US" dirty="0"/>
              <a:t>Edit Master text styles</a:t>
            </a:r>
          </a:p>
        </p:txBody>
      </p:sp>
      <p:sp>
        <p:nvSpPr>
          <p:cNvPr id="6" name="Slide Number Placeholder 7">
            <a:extLst>
              <a:ext uri="{FF2B5EF4-FFF2-40B4-BE49-F238E27FC236}">
                <a16:creationId xmlns:a16="http://schemas.microsoft.com/office/drawing/2014/main" id="{C49F43AD-B4E0-4FA6-9F76-0D300FA52BA5}"/>
              </a:ext>
            </a:extLst>
          </p:cNvPr>
          <p:cNvSpPr txBox="1">
            <a:spLocks/>
          </p:cNvSpPr>
          <p:nvPr userDrawn="1"/>
        </p:nvSpPr>
        <p:spPr>
          <a:xfrm>
            <a:off x="4438650" y="64928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sp>
        <p:nvSpPr>
          <p:cNvPr id="2" name="Rectangle 1">
            <a:extLst>
              <a:ext uri="{FF2B5EF4-FFF2-40B4-BE49-F238E27FC236}">
                <a16:creationId xmlns:a16="http://schemas.microsoft.com/office/drawing/2014/main" id="{03721B70-D9E0-4A5E-9ED6-62B25F777BF6}"/>
              </a:ext>
            </a:extLst>
          </p:cNvPr>
          <p:cNvSpPr/>
          <p:nvPr userDrawn="1"/>
        </p:nvSpPr>
        <p:spPr>
          <a:xfrm>
            <a:off x="7086600" y="237384"/>
            <a:ext cx="1881347"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BCCB1D6-54C7-482A-8C9C-BB7FBCF20D1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73329" y="237384"/>
            <a:ext cx="1104107" cy="346387"/>
          </a:xfrm>
          <a:prstGeom prst="rect">
            <a:avLst/>
          </a:prstGeom>
        </p:spPr>
      </p:pic>
    </p:spTree>
    <p:extLst>
      <p:ext uri="{BB962C8B-B14F-4D97-AF65-F5344CB8AC3E}">
        <p14:creationId xmlns:p14="http://schemas.microsoft.com/office/powerpoint/2010/main" val="2645589578"/>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Content writing ">
    <p:spTree>
      <p:nvGrpSpPr>
        <p:cNvPr id="1" name=""/>
        <p:cNvGrpSpPr/>
        <p:nvPr/>
      </p:nvGrpSpPr>
      <p:grpSpPr>
        <a:xfrm>
          <a:off x="0" y="0"/>
          <a:ext cx="0" cy="0"/>
          <a:chOff x="0" y="0"/>
          <a:chExt cx="0" cy="0"/>
        </a:xfrm>
      </p:grpSpPr>
      <p:pic>
        <p:nvPicPr>
          <p:cNvPr id="22" name="Picture 1" descr="cid:image001.png@01D306E9.A83A3550">
            <a:extLst>
              <a:ext uri="{FF2B5EF4-FFF2-40B4-BE49-F238E27FC236}">
                <a16:creationId xmlns:a16="http://schemas.microsoft.com/office/drawing/2014/main" id="{7B32C2D3-9082-49A7-9238-183A585F2126}"/>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7728515" y="142340"/>
            <a:ext cx="1236188" cy="467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368619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9B0DBE-ECE5-4FC0-816D-43FEAF8392E5}"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363E8B-6C23-461B-8BFD-9F4D539CB21C}" type="slidenum">
              <a:rPr lang="en-US" smtClean="0"/>
              <a:t>‹#›</a:t>
            </a:fld>
            <a:endParaRPr lang="en-US" dirty="0"/>
          </a:p>
        </p:txBody>
      </p:sp>
    </p:spTree>
    <p:extLst>
      <p:ext uri="{BB962C8B-B14F-4D97-AF65-F5344CB8AC3E}">
        <p14:creationId xmlns:p14="http://schemas.microsoft.com/office/powerpoint/2010/main" val="1420443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9B0DBE-ECE5-4FC0-816D-43FEAF8392E5}" type="datetimeFigureOut">
              <a:rPr lang="en-US" smtClean="0"/>
              <a:t>9/16/2021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2363E8B-6C23-461B-8BFD-9F4D539CB21C}" type="slidenum">
              <a:rPr lang="en-US" smtClean="0"/>
              <a:t>‹#›</a:t>
            </a:fld>
            <a:endParaRPr lang="en-US" dirty="0"/>
          </a:p>
        </p:txBody>
      </p:sp>
    </p:spTree>
    <p:extLst>
      <p:ext uri="{BB962C8B-B14F-4D97-AF65-F5344CB8AC3E}">
        <p14:creationId xmlns:p14="http://schemas.microsoft.com/office/powerpoint/2010/main" val="178140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9B0DBE-ECE5-4FC0-816D-43FEAF8392E5}" type="datetimeFigureOut">
              <a:rPr lang="en-US" smtClean="0"/>
              <a:t>9/16/2021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2363E8B-6C23-461B-8BFD-9F4D539CB21C}" type="slidenum">
              <a:rPr lang="en-US" smtClean="0"/>
              <a:t>‹#›</a:t>
            </a:fld>
            <a:endParaRPr lang="en-US" dirty="0"/>
          </a:p>
        </p:txBody>
      </p:sp>
    </p:spTree>
    <p:extLst>
      <p:ext uri="{BB962C8B-B14F-4D97-AF65-F5344CB8AC3E}">
        <p14:creationId xmlns:p14="http://schemas.microsoft.com/office/powerpoint/2010/main" val="3342937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A2B8B7-CD66-48BD-9317-7DED58480F11}"/>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C099041-D39F-489D-880E-EFB0DB78C74B}"/>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0FEA484-C107-4DEA-8F29-32E37EC3A3C4}"/>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7">
            <a:extLst>
              <a:ext uri="{FF2B5EF4-FFF2-40B4-BE49-F238E27FC236}">
                <a16:creationId xmlns:a16="http://schemas.microsoft.com/office/drawing/2014/main" id="{C0BDEB34-61E3-45A4-8727-BDAC8E0E8EFF}"/>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1659B079-DC93-4AE9-A3ED-D40F83378085}"/>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Text&#10;&#10;Description automatically generated">
            <a:extLst>
              <a:ext uri="{FF2B5EF4-FFF2-40B4-BE49-F238E27FC236}">
                <a16:creationId xmlns:a16="http://schemas.microsoft.com/office/drawing/2014/main" id="{D861A68F-F22B-42F2-86E7-438D0B10D4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1272" y="215323"/>
            <a:ext cx="1299193" cy="487923"/>
          </a:xfrm>
          <a:prstGeom prst="rect">
            <a:avLst/>
          </a:prstGeom>
        </p:spPr>
      </p:pic>
    </p:spTree>
    <p:extLst>
      <p:ext uri="{BB962C8B-B14F-4D97-AF65-F5344CB8AC3E}">
        <p14:creationId xmlns:p14="http://schemas.microsoft.com/office/powerpoint/2010/main" val="220610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9B0DBE-ECE5-4FC0-816D-43FEAF8392E5}"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363E8B-6C23-461B-8BFD-9F4D539CB21C}" type="slidenum">
              <a:rPr lang="en-US" smtClean="0"/>
              <a:t>‹#›</a:t>
            </a:fld>
            <a:endParaRPr lang="en-US" dirty="0"/>
          </a:p>
        </p:txBody>
      </p:sp>
    </p:spTree>
    <p:extLst>
      <p:ext uri="{BB962C8B-B14F-4D97-AF65-F5344CB8AC3E}">
        <p14:creationId xmlns:p14="http://schemas.microsoft.com/office/powerpoint/2010/main" val="260492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9B0DBE-ECE5-4FC0-816D-43FEAF8392E5}"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363E8B-6C23-461B-8BFD-9F4D539CB21C}" type="slidenum">
              <a:rPr lang="en-US" smtClean="0"/>
              <a:t>‹#›</a:t>
            </a:fld>
            <a:endParaRPr lang="en-US" dirty="0"/>
          </a:p>
        </p:txBody>
      </p:sp>
    </p:spTree>
    <p:extLst>
      <p:ext uri="{BB962C8B-B14F-4D97-AF65-F5344CB8AC3E}">
        <p14:creationId xmlns:p14="http://schemas.microsoft.com/office/powerpoint/2010/main" val="349503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image" Target="../media/image4.png"/><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B0DBE-ECE5-4FC0-816D-43FEAF8392E5}" type="datetimeFigureOut">
              <a:rPr lang="en-US" smtClean="0"/>
              <a:t>9/16/2021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363E8B-6C23-461B-8BFD-9F4D539CB21C}" type="slidenum">
              <a:rPr lang="en-US" smtClean="0"/>
              <a:t>‹#›</a:t>
            </a:fld>
            <a:endParaRPr lang="en-US" dirty="0"/>
          </a:p>
        </p:txBody>
      </p:sp>
    </p:spTree>
    <p:extLst>
      <p:ext uri="{BB962C8B-B14F-4D97-AF65-F5344CB8AC3E}">
        <p14:creationId xmlns:p14="http://schemas.microsoft.com/office/powerpoint/2010/main" val="24297432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3" r:id="rId20"/>
    <p:sldLayoutId id="2147483890"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9A785-103B-4B53-B232-DC2BA94190A7}" type="datetimeFigureOut">
              <a:rPr lang="en-US" smtClean="0"/>
              <a:t>9/16/2021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97586-85E7-4DA0-AF2C-A0841FA48D10}" type="slidenum">
              <a:rPr lang="en-US" smtClean="0"/>
              <a:t>‹#›</a:t>
            </a:fld>
            <a:endParaRPr lang="en-US" dirty="0"/>
          </a:p>
        </p:txBody>
      </p:sp>
    </p:spTree>
    <p:extLst>
      <p:ext uri="{BB962C8B-B14F-4D97-AF65-F5344CB8AC3E}">
        <p14:creationId xmlns:p14="http://schemas.microsoft.com/office/powerpoint/2010/main" val="717120528"/>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8.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factory, sky, building, outdoor&#10;&#10;Description automatically generated">
            <a:extLst>
              <a:ext uri="{FF2B5EF4-FFF2-40B4-BE49-F238E27FC236}">
                <a16:creationId xmlns:a16="http://schemas.microsoft.com/office/drawing/2014/main" id="{314E84D7-497A-44FE-8618-49B0B6CA0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2" y="-30210"/>
            <a:ext cx="9144000" cy="6017439"/>
          </a:xfrm>
          <a:prstGeom prst="rect">
            <a:avLst/>
          </a:prstGeom>
        </p:spPr>
      </p:pic>
      <p:sp>
        <p:nvSpPr>
          <p:cNvPr id="3" name="Rectangle 2">
            <a:extLst>
              <a:ext uri="{FF2B5EF4-FFF2-40B4-BE49-F238E27FC236}">
                <a16:creationId xmlns:a16="http://schemas.microsoft.com/office/drawing/2014/main" id="{8FF51218-A93D-40A4-A8C3-938F61F6EC1B}"/>
              </a:ext>
            </a:extLst>
          </p:cNvPr>
          <p:cNvSpPr/>
          <p:nvPr/>
        </p:nvSpPr>
        <p:spPr>
          <a:xfrm>
            <a:off x="0" y="5958840"/>
            <a:ext cx="9144000" cy="891666"/>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96E29BFF-AA1E-43A6-BF90-3F92051E930D}"/>
              </a:ext>
            </a:extLst>
          </p:cNvPr>
          <p:cNvGrpSpPr/>
          <p:nvPr/>
        </p:nvGrpSpPr>
        <p:grpSpPr>
          <a:xfrm>
            <a:off x="18852" y="6272977"/>
            <a:ext cx="6769780" cy="415498"/>
            <a:chOff x="130797" y="6468965"/>
            <a:chExt cx="6769780" cy="415498"/>
          </a:xfrm>
        </p:grpSpPr>
        <p:sp>
          <p:nvSpPr>
            <p:cNvPr id="16" name="TextBox 15">
              <a:extLst>
                <a:ext uri="{FF2B5EF4-FFF2-40B4-BE49-F238E27FC236}">
                  <a16:creationId xmlns:a16="http://schemas.microsoft.com/office/drawing/2014/main" id="{0821E692-0F38-428F-A3A7-73502A3C8CA3}"/>
                </a:ext>
              </a:extLst>
            </p:cNvPr>
            <p:cNvSpPr txBox="1"/>
            <p:nvPr/>
          </p:nvSpPr>
          <p:spPr>
            <a:xfrm>
              <a:off x="3036470" y="6468965"/>
              <a:ext cx="3864107" cy="415498"/>
            </a:xfrm>
            <a:prstGeom prst="rect">
              <a:avLst/>
            </a:prstGeom>
            <a:noFill/>
          </p:spPr>
          <p:txBody>
            <a:bodyPr wrap="square"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300" normalizeH="0" baseline="0" noProof="0" dirty="0">
                  <a:ln>
                    <a:noFill/>
                  </a:ln>
                  <a:solidFill>
                    <a:srgbClr val="44546A">
                      <a:lumMod val="50000"/>
                    </a:srgbClr>
                  </a:solidFill>
                  <a:effectLst/>
                  <a:uLnTx/>
                  <a:uFillTx/>
                  <a:latin typeface="Montserrat" panose="02000505000000020004" pitchFamily="2" charset="0"/>
                  <a:ea typeface="Verdana" panose="020B0604030504040204" pitchFamily="34" charset="0"/>
                  <a:cs typeface="Arial" panose="020B0604020202020204" pitchFamily="34" charset="0"/>
                </a:rPr>
                <a:t>MARKET INTELLIGENCE . CONSULTING</a:t>
              </a:r>
            </a:p>
          </p:txBody>
        </p:sp>
        <p:sp>
          <p:nvSpPr>
            <p:cNvPr id="18" name="TextBox 17">
              <a:extLst>
                <a:ext uri="{FF2B5EF4-FFF2-40B4-BE49-F238E27FC236}">
                  <a16:creationId xmlns:a16="http://schemas.microsoft.com/office/drawing/2014/main" id="{F3AD2103-A81D-4E70-9352-AB2513DCF813}"/>
                </a:ext>
              </a:extLst>
            </p:cNvPr>
            <p:cNvSpPr txBox="1"/>
            <p:nvPr/>
          </p:nvSpPr>
          <p:spPr>
            <a:xfrm>
              <a:off x="130797" y="6536357"/>
              <a:ext cx="3320515" cy="253916"/>
            </a:xfrm>
            <a:prstGeom prst="rect">
              <a:avLst/>
            </a:prstGeom>
            <a:noFill/>
          </p:spPr>
          <p:txBody>
            <a:bodyPr wrap="square"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dirty="0">
                  <a:ln>
                    <a:noFill/>
                  </a:ln>
                  <a:solidFill>
                    <a:srgbClr val="44546A">
                      <a:lumMod val="50000"/>
                    </a:srgbClr>
                  </a:solidFill>
                  <a:effectLst/>
                  <a:uLnTx/>
                  <a:uFillTx/>
                  <a:latin typeface="Montserrat" panose="02000505000000020004" pitchFamily="2" charset="0"/>
                  <a:ea typeface="Verdana" panose="020B0604030504040204" pitchFamily="34" charset="0"/>
                  <a:cs typeface="Arial" panose="020B0604020202020204" pitchFamily="34" charset="0"/>
                </a:rPr>
                <a:t>www.chemanalyst.com</a:t>
              </a:r>
            </a:p>
          </p:txBody>
        </p:sp>
      </p:grpSp>
      <p:sp>
        <p:nvSpPr>
          <p:cNvPr id="14" name="TextBox 13">
            <a:extLst>
              <a:ext uri="{FF2B5EF4-FFF2-40B4-BE49-F238E27FC236}">
                <a16:creationId xmlns:a16="http://schemas.microsoft.com/office/drawing/2014/main" id="{D035B458-48F7-452F-88AB-6579364D17D3}"/>
              </a:ext>
            </a:extLst>
          </p:cNvPr>
          <p:cNvSpPr txBox="1"/>
          <p:nvPr/>
        </p:nvSpPr>
        <p:spPr>
          <a:xfrm>
            <a:off x="190500" y="522995"/>
            <a:ext cx="8489674" cy="1010533"/>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Helvetica" pitchFamily="2" charset="0"/>
                <a:ea typeface="Roboto" pitchFamily="2" charset="0"/>
                <a:cs typeface="Arial" panose="020B0604020202020204" pitchFamily="34" charset="0"/>
              </a:rPr>
              <a:t>INDIA PPHP </a:t>
            </a:r>
            <a:r>
              <a:rPr lang="en-IN" sz="2400" b="1" dirty="0">
                <a:solidFill>
                  <a:prstClr val="white"/>
                </a:solidFill>
                <a:latin typeface="Helvetica" pitchFamily="2" charset="0"/>
                <a:ea typeface="Roboto" pitchFamily="2" charset="0"/>
                <a:cs typeface="Arial" panose="020B0604020202020204" pitchFamily="34" charset="0"/>
              </a:rPr>
              <a:t>AND PPCP </a:t>
            </a:r>
            <a:r>
              <a:rPr kumimoji="0" lang="en-IN" sz="2400" b="1" i="0" u="none" strike="noStrike" kern="1200" cap="none" spc="0" normalizeH="0" baseline="0" noProof="0" dirty="0">
                <a:ln>
                  <a:noFill/>
                </a:ln>
                <a:solidFill>
                  <a:prstClr val="white"/>
                </a:solidFill>
                <a:effectLst/>
                <a:uLnTx/>
                <a:uFillTx/>
                <a:latin typeface="Helvetica" pitchFamily="2" charset="0"/>
                <a:ea typeface="Roboto" pitchFamily="2" charset="0"/>
                <a:cs typeface="Arial" panose="020B0604020202020204" pitchFamily="34" charset="0"/>
              </a:rPr>
              <a:t>MARKET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Helvetica" pitchFamily="2" charset="0"/>
                <a:ea typeface="Roboto" pitchFamily="2" charset="0"/>
                <a:cs typeface="Arial" panose="020B0604020202020204" pitchFamily="34" charset="0"/>
              </a:rPr>
              <a:t> FORECAST &amp; OPPORTUNITIES</a:t>
            </a:r>
          </a:p>
        </p:txBody>
      </p:sp>
      <p:sp>
        <p:nvSpPr>
          <p:cNvPr id="15" name="Rectangle 14">
            <a:extLst>
              <a:ext uri="{FF2B5EF4-FFF2-40B4-BE49-F238E27FC236}">
                <a16:creationId xmlns:a16="http://schemas.microsoft.com/office/drawing/2014/main" id="{9315DBED-27C6-4900-96D4-63D8451D362F}"/>
              </a:ext>
            </a:extLst>
          </p:cNvPr>
          <p:cNvSpPr/>
          <p:nvPr/>
        </p:nvSpPr>
        <p:spPr>
          <a:xfrm>
            <a:off x="190500" y="143536"/>
            <a:ext cx="4149147"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Helvetica" pitchFamily="2" charset="0"/>
                <a:ea typeface="Roboto" pitchFamily="2" charset="0"/>
                <a:cs typeface="Arial" panose="020B0604020202020204" pitchFamily="34" charset="0"/>
              </a:rPr>
              <a:t>2015 – 2030</a:t>
            </a:r>
          </a:p>
        </p:txBody>
      </p:sp>
      <p:pic>
        <p:nvPicPr>
          <p:cNvPr id="11" name="Picture 10" descr="Text&#10;&#10;Description automatically generated">
            <a:extLst>
              <a:ext uri="{FF2B5EF4-FFF2-40B4-BE49-F238E27FC236}">
                <a16:creationId xmlns:a16="http://schemas.microsoft.com/office/drawing/2014/main" id="{589FCA14-5654-4F44-B159-9A705FB8E2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3313" y="6210032"/>
            <a:ext cx="1758287" cy="499225"/>
          </a:xfrm>
          <a:prstGeom prst="rect">
            <a:avLst/>
          </a:prstGeom>
        </p:spPr>
      </p:pic>
    </p:spTree>
    <p:extLst>
      <p:ext uri="{BB962C8B-B14F-4D97-AF65-F5344CB8AC3E}">
        <p14:creationId xmlns:p14="http://schemas.microsoft.com/office/powerpoint/2010/main" val="3201424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4CB85C-7C15-4AFB-8899-F75EB1C9F7E2}"/>
              </a:ext>
            </a:extLst>
          </p:cNvPr>
          <p:cNvSpPr txBox="1">
            <a:spLocks/>
          </p:cNvSpPr>
          <p:nvPr/>
        </p:nvSpPr>
        <p:spPr>
          <a:xfrm>
            <a:off x="92563" y="229085"/>
            <a:ext cx="8921930"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India</a:t>
            </a:r>
            <a:r>
              <a:rPr kumimoji="0" lang="en-IN" sz="12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Polypropylene Capacity by Company</a:t>
            </a:r>
          </a:p>
        </p:txBody>
      </p:sp>
      <p:sp>
        <p:nvSpPr>
          <p:cNvPr id="6" name="TextBox 5">
            <a:extLst>
              <a:ext uri="{FF2B5EF4-FFF2-40B4-BE49-F238E27FC236}">
                <a16:creationId xmlns:a16="http://schemas.microsoft.com/office/drawing/2014/main" id="{B5069642-1300-4ECC-A006-A2A546785366}"/>
              </a:ext>
            </a:extLst>
          </p:cNvPr>
          <p:cNvSpPr txBox="1"/>
          <p:nvPr/>
        </p:nvSpPr>
        <p:spPr>
          <a:xfrm>
            <a:off x="228600" y="990600"/>
            <a:ext cx="8785893" cy="4094582"/>
          </a:xfrm>
          <a:prstGeom prst="rect">
            <a:avLst/>
          </a:prstGeom>
          <a:noFill/>
        </p:spPr>
        <p:txBody>
          <a:bodyPr wrap="square" rtlCol="0">
            <a:spAutoFit/>
          </a:bodyPr>
          <a:lstStyle/>
          <a:p>
            <a:pPr marL="0" marR="0" algn="just">
              <a:lnSpc>
                <a:spcPct val="200000"/>
              </a:lnSpc>
              <a:spcBef>
                <a:spcPts val="0"/>
              </a:spcBef>
              <a:spcAft>
                <a:spcPts val="0"/>
              </a:spcAft>
              <a:tabLst>
                <a:tab pos="914400" algn="l"/>
              </a:tabLst>
            </a:pPr>
            <a:r>
              <a:rPr lang="en-US" sz="1200" dirty="0">
                <a:effectLst/>
                <a:latin typeface="Verdana" panose="020B0604030504040204" pitchFamily="34" charset="0"/>
                <a:ea typeface="Verdana" panose="020B0604030504040204" pitchFamily="34" charset="0"/>
                <a:cs typeface="Verdana" panose="020B0604030504040204" pitchFamily="34" charset="0"/>
              </a:rPr>
              <a:t>Currently, there are six manufacturers of Polypropylene in the country, having a total manufacturing capacity of 6,012 thousand tonnes per annum in FY 2021.  These are Reliance Industries Ltd. (RIL), Haldia Petrochemicals Ltd. (HPL), Indian Oil Corporation Ltd. (IOCL), HPCL- Mittal Energy Limited (HMEL) and Mangalore Refinery and Petrochemicals Limited.</a:t>
            </a:r>
          </a:p>
          <a:p>
            <a:pPr marL="0" marR="0" algn="just">
              <a:lnSpc>
                <a:spcPct val="200000"/>
              </a:lnSpc>
              <a:spcBef>
                <a:spcPts val="0"/>
              </a:spcBef>
              <a:spcAft>
                <a:spcPts val="0"/>
              </a:spcAft>
              <a:tabLst>
                <a:tab pos="914400" algn="l"/>
              </a:tabLst>
            </a:pPr>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en-IN" sz="1200" dirty="0">
              <a:effectLst/>
              <a:latin typeface="Verdana" panose="020B0604030504040204" pitchFamily="34" charset="0"/>
              <a:ea typeface="Verdana" panose="020B0604030504040204" pitchFamily="34" charset="0"/>
              <a:cs typeface="Verdana" panose="020B0604030504040204" pitchFamily="34" charset="0"/>
            </a:endParaRPr>
          </a:p>
          <a:p>
            <a:pPr algn="just">
              <a:lnSpc>
                <a:spcPct val="200000"/>
              </a:lnSpc>
            </a:pPr>
            <a:r>
              <a:rPr lang="en-US" sz="1200" dirty="0">
                <a:effectLst/>
                <a:latin typeface="Verdana" panose="020B0604030504040204" pitchFamily="34" charset="0"/>
                <a:ea typeface="Verdana" panose="020B0604030504040204" pitchFamily="34" charset="0"/>
                <a:cs typeface="Verdana" panose="020B0604030504040204" pitchFamily="34" charset="0"/>
              </a:rPr>
              <a:t>Further, Nayara Energy Limited is setting up a new Polypropylene unit of 450 thousand tonnes per annum and the plant is expected to be commissioned by FY 2024, HPCL-Mittal Energy Limited is also coming up with a green field project at Bhatinda with a capacity of 500 thousand tonnes per annum, followed by GAIL (India) Limited with 60 and  500 thousand tonnes per annum of Polypropylene capacity at </a:t>
            </a:r>
            <a:r>
              <a:rPr lang="en-US" sz="1200" dirty="0" err="1">
                <a:effectLst/>
                <a:latin typeface="Verdana" panose="020B0604030504040204" pitchFamily="34" charset="0"/>
                <a:ea typeface="Verdana" panose="020B0604030504040204" pitchFamily="34" charset="0"/>
                <a:cs typeface="Verdana" panose="020B0604030504040204" pitchFamily="34" charset="0"/>
              </a:rPr>
              <a:t>Pata</a:t>
            </a:r>
            <a:r>
              <a:rPr lang="en-US" sz="1200" dirty="0">
                <a:effectLst/>
                <a:latin typeface="Verdana" panose="020B0604030504040204" pitchFamily="34" charset="0"/>
                <a:ea typeface="Verdana" panose="020B0604030504040204" pitchFamily="34" charset="0"/>
                <a:cs typeface="Verdana" panose="020B0604030504040204" pitchFamily="34" charset="0"/>
              </a:rPr>
              <a:t> unit and Usar Maharashtra. Moreover, Indian Oil Corporation Ltd. (IOCL) is also coming up with two new green field projects at </a:t>
            </a:r>
            <a:r>
              <a:rPr lang="en-US" sz="1200" dirty="0" err="1">
                <a:effectLst/>
                <a:latin typeface="Verdana" panose="020B0604030504040204" pitchFamily="34" charset="0"/>
                <a:ea typeface="Verdana" panose="020B0604030504040204" pitchFamily="34" charset="0"/>
                <a:cs typeface="Verdana" panose="020B0604030504040204" pitchFamily="34" charset="0"/>
              </a:rPr>
              <a:t>Barauni</a:t>
            </a:r>
            <a:r>
              <a:rPr lang="en-US" sz="1200" dirty="0">
                <a:effectLst/>
                <a:latin typeface="Verdana" panose="020B0604030504040204" pitchFamily="34" charset="0"/>
                <a:ea typeface="Verdana" panose="020B0604030504040204" pitchFamily="34" charset="0"/>
                <a:cs typeface="Verdana" panose="020B0604030504040204" pitchFamily="34" charset="0"/>
              </a:rPr>
              <a:t> and </a:t>
            </a:r>
            <a:r>
              <a:rPr lang="en-US" sz="1200" dirty="0" err="1">
                <a:effectLst/>
                <a:latin typeface="Verdana" panose="020B0604030504040204" pitchFamily="34" charset="0"/>
                <a:ea typeface="Verdana" panose="020B0604030504040204" pitchFamily="34" charset="0"/>
                <a:cs typeface="Verdana" panose="020B0604030504040204" pitchFamily="34" charset="0"/>
              </a:rPr>
              <a:t>Koyali</a:t>
            </a:r>
            <a:r>
              <a:rPr lang="en-US" sz="1200" dirty="0">
                <a:effectLst/>
                <a:latin typeface="Verdana" panose="020B0604030504040204" pitchFamily="34" charset="0"/>
                <a:ea typeface="Verdana" panose="020B0604030504040204" pitchFamily="34" charset="0"/>
                <a:cs typeface="Verdana" panose="020B0604030504040204" pitchFamily="34" charset="0"/>
              </a:rPr>
              <a:t> location with 200 and 500 thousand tonnes per annum respectively.</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55837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6093882-BD00-4B41-8145-9BDF8D98A1CE}"/>
              </a:ext>
            </a:extLst>
          </p:cNvPr>
          <p:cNvSpPr txBox="1">
            <a:spLocks/>
          </p:cNvSpPr>
          <p:nvPr/>
        </p:nvSpPr>
        <p:spPr>
          <a:xfrm>
            <a:off x="92563" y="229085"/>
            <a:ext cx="8921930"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West and South India</a:t>
            </a:r>
            <a:r>
              <a:rPr kumimoji="0" lang="en-IN" sz="12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Polypropylene Production by Company, By Volume (Thousand Tonnes )</a:t>
            </a:r>
          </a:p>
        </p:txBody>
      </p:sp>
      <p:sp>
        <p:nvSpPr>
          <p:cNvPr id="3" name="TextBox 2">
            <a:extLst>
              <a:ext uri="{FF2B5EF4-FFF2-40B4-BE49-F238E27FC236}">
                <a16:creationId xmlns:a16="http://schemas.microsoft.com/office/drawing/2014/main" id="{38AB1E6A-8C0B-45AC-ACF8-5A7C3810084A}"/>
              </a:ext>
            </a:extLst>
          </p:cNvPr>
          <p:cNvSpPr txBox="1"/>
          <p:nvPr/>
        </p:nvSpPr>
        <p:spPr>
          <a:xfrm>
            <a:off x="-18473" y="615943"/>
            <a:ext cx="8779297"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Table 5: West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Polypropylene </a:t>
            </a:r>
            <a:r>
              <a:rPr kumimoji="0" lang="en-IN"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Production</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 By Company, By Volume , </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2015-</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2030F (Thousand Tonnes)</a:t>
            </a:r>
          </a:p>
        </p:txBody>
      </p:sp>
      <p:graphicFrame>
        <p:nvGraphicFramePr>
          <p:cNvPr id="6" name="Table 5">
            <a:extLst>
              <a:ext uri="{FF2B5EF4-FFF2-40B4-BE49-F238E27FC236}">
                <a16:creationId xmlns:a16="http://schemas.microsoft.com/office/drawing/2014/main" id="{71A650E3-B3EB-46B7-993A-127A94D71C18}"/>
              </a:ext>
            </a:extLst>
          </p:cNvPr>
          <p:cNvGraphicFramePr>
            <a:graphicFrameLocks noGrp="1"/>
          </p:cNvGraphicFramePr>
          <p:nvPr>
            <p:extLst>
              <p:ext uri="{D42A27DB-BD31-4B8C-83A1-F6EECF244321}">
                <p14:modId xmlns:p14="http://schemas.microsoft.com/office/powerpoint/2010/main" val="2707597839"/>
              </p:ext>
            </p:extLst>
          </p:nvPr>
        </p:nvGraphicFramePr>
        <p:xfrm>
          <a:off x="222070" y="986618"/>
          <a:ext cx="8779297" cy="3523739"/>
        </p:xfrm>
        <a:graphic>
          <a:graphicData uri="http://schemas.openxmlformats.org/drawingml/2006/table">
            <a:tbl>
              <a:tblPr firstRow="1" bandRow="1">
                <a:tableStyleId>{5C22544A-7EE6-4342-B048-85BDC9FD1C3A}</a:tableStyleId>
              </a:tblPr>
              <a:tblGrid>
                <a:gridCol w="1421200">
                  <a:extLst>
                    <a:ext uri="{9D8B030D-6E8A-4147-A177-3AD203B41FA5}">
                      <a16:colId xmlns:a16="http://schemas.microsoft.com/office/drawing/2014/main" val="2367957960"/>
                    </a:ext>
                  </a:extLst>
                </a:gridCol>
                <a:gridCol w="755373">
                  <a:extLst>
                    <a:ext uri="{9D8B030D-6E8A-4147-A177-3AD203B41FA5}">
                      <a16:colId xmlns:a16="http://schemas.microsoft.com/office/drawing/2014/main" val="1313332331"/>
                    </a:ext>
                  </a:extLst>
                </a:gridCol>
                <a:gridCol w="874644">
                  <a:extLst>
                    <a:ext uri="{9D8B030D-6E8A-4147-A177-3AD203B41FA5}">
                      <a16:colId xmlns:a16="http://schemas.microsoft.com/office/drawing/2014/main" val="1266816264"/>
                    </a:ext>
                  </a:extLst>
                </a:gridCol>
                <a:gridCol w="808383">
                  <a:extLst>
                    <a:ext uri="{9D8B030D-6E8A-4147-A177-3AD203B41FA5}">
                      <a16:colId xmlns:a16="http://schemas.microsoft.com/office/drawing/2014/main" val="1602592210"/>
                    </a:ext>
                  </a:extLst>
                </a:gridCol>
                <a:gridCol w="807465">
                  <a:extLst>
                    <a:ext uri="{9D8B030D-6E8A-4147-A177-3AD203B41FA5}">
                      <a16:colId xmlns:a16="http://schemas.microsoft.com/office/drawing/2014/main" val="343625143"/>
                    </a:ext>
                  </a:extLst>
                </a:gridCol>
                <a:gridCol w="1028058">
                  <a:extLst>
                    <a:ext uri="{9D8B030D-6E8A-4147-A177-3AD203B41FA5}">
                      <a16:colId xmlns:a16="http://schemas.microsoft.com/office/drawing/2014/main" val="2735481257"/>
                    </a:ext>
                  </a:extLst>
                </a:gridCol>
                <a:gridCol w="1028058">
                  <a:extLst>
                    <a:ext uri="{9D8B030D-6E8A-4147-A177-3AD203B41FA5}">
                      <a16:colId xmlns:a16="http://schemas.microsoft.com/office/drawing/2014/main" val="3617866325"/>
                    </a:ext>
                  </a:extLst>
                </a:gridCol>
                <a:gridCol w="1028058">
                  <a:extLst>
                    <a:ext uri="{9D8B030D-6E8A-4147-A177-3AD203B41FA5}">
                      <a16:colId xmlns:a16="http://schemas.microsoft.com/office/drawing/2014/main" val="1239395169"/>
                    </a:ext>
                  </a:extLst>
                </a:gridCol>
                <a:gridCol w="1028058">
                  <a:extLst>
                    <a:ext uri="{9D8B030D-6E8A-4147-A177-3AD203B41FA5}">
                      <a16:colId xmlns:a16="http://schemas.microsoft.com/office/drawing/2014/main" val="1768667197"/>
                    </a:ext>
                  </a:extLst>
                </a:gridCol>
              </a:tblGrid>
              <a:tr h="402701">
                <a:tc>
                  <a:txBody>
                    <a:bodyPr/>
                    <a:lstStyle/>
                    <a:p>
                      <a:pPr algn="ctr" fontAlgn="b"/>
                      <a:r>
                        <a:rPr lang="en-US" sz="10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Company Name</a:t>
                      </a:r>
                    </a:p>
                  </a:txBody>
                  <a:tcPr marL="9525" marR="9525" marT="9525" marB="0"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Grade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Location</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2015</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2020</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2021</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2022E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2025F</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2030F</a:t>
                      </a:r>
                    </a:p>
                  </a:txBody>
                  <a:tcPr anchor="ctr"/>
                </a:tc>
                <a:extLst>
                  <a:ext uri="{0D108BD9-81ED-4DB2-BD59-A6C34878D82A}">
                    <a16:rowId xmlns:a16="http://schemas.microsoft.com/office/drawing/2014/main" val="3942379678"/>
                  </a:ext>
                </a:extLst>
              </a:tr>
              <a:tr h="453015">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Reliance Industries Limited</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 and PPCP </a:t>
                      </a: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Vadodara</a:t>
                      </a:r>
                    </a:p>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Gujarat</a:t>
                      </a: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171</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175</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175</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173</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180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180</a:t>
                      </a:r>
                    </a:p>
                  </a:txBody>
                  <a:tcPr marL="9525" marR="9525" marT="9525" marB="0" anchor="ctr"/>
                </a:tc>
                <a:extLst>
                  <a:ext uri="{0D108BD9-81ED-4DB2-BD59-A6C34878D82A}">
                    <a16:rowId xmlns:a16="http://schemas.microsoft.com/office/drawing/2014/main" val="1528316077"/>
                  </a:ext>
                </a:extLst>
              </a:tr>
              <a:tr h="42104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Reliance Industries Limited</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 and PPCP</a:t>
                      </a:r>
                    </a:p>
                  </a:txBody>
                  <a:tcPr marL="0" marR="0" marT="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Hazira - Gujarat</a:t>
                      </a: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421</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430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431</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426</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440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440</a:t>
                      </a:r>
                    </a:p>
                  </a:txBody>
                  <a:tcPr marL="9525" marR="9525" marT="9525" marB="0" anchor="ctr"/>
                </a:tc>
                <a:extLst>
                  <a:ext uri="{0D108BD9-81ED-4DB2-BD59-A6C34878D82A}">
                    <a16:rowId xmlns:a16="http://schemas.microsoft.com/office/drawing/2014/main" val="700321098"/>
                  </a:ext>
                </a:extLst>
              </a:tr>
              <a:tr h="43083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Reliance Industries Limited</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a:t>
                      </a: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Jamnagar - Gujarat</a:t>
                      </a: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2036</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2082</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2085</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2057</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2105</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2105</a:t>
                      </a:r>
                    </a:p>
                  </a:txBody>
                  <a:tcPr marL="9525" marR="9525" marT="9525" marB="0" anchor="ctr"/>
                </a:tc>
                <a:extLst>
                  <a:ext uri="{0D108BD9-81ED-4DB2-BD59-A6C34878D82A}">
                    <a16:rowId xmlns:a16="http://schemas.microsoft.com/office/drawing/2014/main" val="2482541435"/>
                  </a:ext>
                </a:extLst>
              </a:tr>
              <a:tr h="33390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Reliance Industries Limited</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a:t>
                      </a:r>
                    </a:p>
                  </a:txBody>
                  <a:tcPr marL="0" marR="0" marT="0" marB="0" anchor="ctr"/>
                </a:tc>
                <a:tc>
                  <a:txBody>
                    <a:bodyPr/>
                    <a:lstStyle/>
                    <a:p>
                      <a:pPr algn="ctr" fontAlgn="b"/>
                      <a:r>
                        <a:rPr lang="en-IN" sz="1000" b="0"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Nagothane</a:t>
                      </a: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 Gujarat</a:t>
                      </a:r>
                    </a:p>
                  </a:txBody>
                  <a:tcPr marL="0" marR="0" marT="0" marB="0" anchor="ctr"/>
                </a:tc>
                <a:tc>
                  <a:txBody>
                    <a:bodyPr/>
                    <a:lstStyle/>
                    <a:p>
                      <a:pPr algn="ctr" fontAlgn="b"/>
                      <a:r>
                        <a:rPr lang="en-IN" sz="1000" b="0" i="0" u="none" strike="noStrike">
                          <a:solidFill>
                            <a:srgbClr val="000000"/>
                          </a:solidFill>
                          <a:effectLst/>
                          <a:latin typeface="Verdana" panose="020B0604030504040204" pitchFamily="34" charset="0"/>
                        </a:rPr>
                        <a:t>116</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157</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159</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157</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160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160</a:t>
                      </a:r>
                    </a:p>
                  </a:txBody>
                  <a:tcPr marL="9525" marR="9525" marT="9525" marB="0" anchor="ctr"/>
                </a:tc>
                <a:extLst>
                  <a:ext uri="{0D108BD9-81ED-4DB2-BD59-A6C34878D82A}">
                    <a16:rowId xmlns:a16="http://schemas.microsoft.com/office/drawing/2014/main" val="936806669"/>
                  </a:ext>
                </a:extLst>
              </a:tr>
              <a:tr h="31605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Indian Oil Corporation Limited</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a:t>
                      </a:r>
                    </a:p>
                  </a:txBody>
                  <a:tcPr marL="0" marR="0" marT="0" marB="0" anchor="ctr"/>
                </a:tc>
                <a:tc>
                  <a:txBody>
                    <a:bodyPr/>
                    <a:lstStyle/>
                    <a:p>
                      <a:pPr algn="ctr" fontAlgn="b"/>
                      <a:r>
                        <a:rPr lang="en-IN" sz="1000" b="0"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Koyali</a:t>
                      </a: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 Gujarat</a:t>
                      </a: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150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390</a:t>
                      </a:r>
                    </a:p>
                  </a:txBody>
                  <a:tcPr marL="9525" marR="9525" marT="9525" marB="0" anchor="ctr"/>
                </a:tc>
                <a:extLst>
                  <a:ext uri="{0D108BD9-81ED-4DB2-BD59-A6C34878D82A}">
                    <a16:rowId xmlns:a16="http://schemas.microsoft.com/office/drawing/2014/main" val="3297303274"/>
                  </a:ext>
                </a:extLst>
              </a:tr>
              <a:tr h="309708">
                <a:tc>
                  <a:txBody>
                    <a:bodyPr/>
                    <a:lstStyle/>
                    <a:p>
                      <a:pPr algn="ctr" fontAlgn="b"/>
                      <a:r>
                        <a:rPr lang="nl-NL"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ONGC Petro Additions Limited </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 and PPCP </a:t>
                      </a:r>
                    </a:p>
                  </a:txBody>
                  <a:tcPr marL="0" marR="0" marT="0" marB="0" anchor="ctr"/>
                </a:tc>
                <a:tc>
                  <a:txBody>
                    <a:bodyPr/>
                    <a:lstStyle/>
                    <a:p>
                      <a:pPr algn="ctr" fontAlgn="b"/>
                      <a:r>
                        <a:rPr lang="en-IN" sz="1000" b="0"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Dahej</a:t>
                      </a: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 Gujarat</a:t>
                      </a: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315</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313</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308</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320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333</a:t>
                      </a:r>
                    </a:p>
                  </a:txBody>
                  <a:tcPr marL="9525" marR="9525" marT="9525" marB="0" anchor="ctr"/>
                </a:tc>
                <a:extLst>
                  <a:ext uri="{0D108BD9-81ED-4DB2-BD59-A6C34878D82A}">
                    <a16:rowId xmlns:a16="http://schemas.microsoft.com/office/drawing/2014/main" val="4103688272"/>
                  </a:ext>
                </a:extLst>
              </a:tr>
              <a:tr h="430831">
                <a:tc>
                  <a:txBody>
                    <a:bodyPr/>
                    <a:lstStyle/>
                    <a:p>
                      <a:pPr algn="ctr" fontAlgn="b"/>
                      <a:r>
                        <a:rPr lang="en-IN" sz="1000" b="0" i="0" u="none" strike="noStrike" dirty="0" err="1">
                          <a:solidFill>
                            <a:srgbClr val="000000"/>
                          </a:solidFill>
                          <a:effectLst/>
                          <a:latin typeface="Verdana" panose="020B0604030504040204" pitchFamily="34" charset="0"/>
                        </a:rPr>
                        <a:t>Nayara</a:t>
                      </a:r>
                      <a:r>
                        <a:rPr lang="en-IN" sz="1000" b="0" i="0" u="none" strike="noStrike" dirty="0">
                          <a:solidFill>
                            <a:srgbClr val="000000"/>
                          </a:solidFill>
                          <a:effectLst/>
                          <a:latin typeface="Verdana" panose="020B0604030504040204" pitchFamily="34" charset="0"/>
                        </a:rPr>
                        <a:t> Energy Limited</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PPHP</a:t>
                      </a:r>
                      <a:endPar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b"/>
                      <a:r>
                        <a:rPr lang="en-US" sz="1000" b="0"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Vadinar</a:t>
                      </a:r>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–Gujarat</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225</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360</a:t>
                      </a:r>
                    </a:p>
                  </a:txBody>
                  <a:tcPr marL="9525" marR="9525" marT="9525" marB="0" anchor="ctr"/>
                </a:tc>
                <a:extLst>
                  <a:ext uri="{0D108BD9-81ED-4DB2-BD59-A6C34878D82A}">
                    <a16:rowId xmlns:a16="http://schemas.microsoft.com/office/drawing/2014/main" val="3457895273"/>
                  </a:ext>
                </a:extLst>
              </a:tr>
              <a:tr h="421041">
                <a:tc>
                  <a:txBody>
                    <a:bodyPr/>
                    <a:lstStyle/>
                    <a:p>
                      <a:pPr algn="ctr" fontAlgn="b"/>
                      <a:r>
                        <a:rPr lang="en-IN" sz="1000" b="0" i="0" u="none" strike="noStrike" dirty="0">
                          <a:solidFill>
                            <a:srgbClr val="000000"/>
                          </a:solidFill>
                          <a:effectLst/>
                          <a:latin typeface="Verdana" panose="020B0604030504040204" pitchFamily="34" charset="0"/>
                        </a:rPr>
                        <a:t>GAIL (India) Limited</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PPHP</a:t>
                      </a:r>
                    </a:p>
                  </a:txBody>
                  <a:tcPr marL="0" marR="0" marT="0" marB="0" anchor="ctr"/>
                </a:tc>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Usar - Maharashtra</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425</a:t>
                      </a:r>
                    </a:p>
                  </a:txBody>
                  <a:tcPr marL="9525" marR="9525" marT="9525" marB="0" anchor="ctr"/>
                </a:tc>
                <a:extLst>
                  <a:ext uri="{0D108BD9-81ED-4DB2-BD59-A6C34878D82A}">
                    <a16:rowId xmlns:a16="http://schemas.microsoft.com/office/drawing/2014/main" val="1689078652"/>
                  </a:ext>
                </a:extLst>
              </a:tr>
            </a:tbl>
          </a:graphicData>
        </a:graphic>
      </p:graphicFrame>
      <p:sp>
        <p:nvSpPr>
          <p:cNvPr id="5" name="TextBox 4">
            <a:extLst>
              <a:ext uri="{FF2B5EF4-FFF2-40B4-BE49-F238E27FC236}">
                <a16:creationId xmlns:a16="http://schemas.microsoft.com/office/drawing/2014/main" id="{51C0DA47-3F48-4675-B168-AFA132A7D2F8}"/>
              </a:ext>
            </a:extLst>
          </p:cNvPr>
          <p:cNvSpPr txBox="1"/>
          <p:nvPr/>
        </p:nvSpPr>
        <p:spPr>
          <a:xfrm>
            <a:off x="52807" y="4727453"/>
            <a:ext cx="8779297"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Table 6: </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South</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Polypropylene </a:t>
            </a:r>
            <a:r>
              <a:rPr kumimoji="0" lang="en-IN"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Production</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 By Company, By Volume , </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2015-</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2030F (Thousand Tonnes)</a:t>
            </a:r>
          </a:p>
        </p:txBody>
      </p:sp>
      <p:graphicFrame>
        <p:nvGraphicFramePr>
          <p:cNvPr id="7" name="Table 6">
            <a:extLst>
              <a:ext uri="{FF2B5EF4-FFF2-40B4-BE49-F238E27FC236}">
                <a16:creationId xmlns:a16="http://schemas.microsoft.com/office/drawing/2014/main" id="{5F48AE28-544E-4B83-B27C-063274297273}"/>
              </a:ext>
            </a:extLst>
          </p:cNvPr>
          <p:cNvGraphicFramePr>
            <a:graphicFrameLocks noGrp="1"/>
          </p:cNvGraphicFramePr>
          <p:nvPr>
            <p:extLst>
              <p:ext uri="{D42A27DB-BD31-4B8C-83A1-F6EECF244321}">
                <p14:modId xmlns:p14="http://schemas.microsoft.com/office/powerpoint/2010/main" val="1053782843"/>
              </p:ext>
            </p:extLst>
          </p:nvPr>
        </p:nvGraphicFramePr>
        <p:xfrm>
          <a:off x="222070" y="5200812"/>
          <a:ext cx="8779297" cy="868473"/>
        </p:xfrm>
        <a:graphic>
          <a:graphicData uri="http://schemas.openxmlformats.org/drawingml/2006/table">
            <a:tbl>
              <a:tblPr firstRow="1" bandRow="1">
                <a:tableStyleId>{5C22544A-7EE6-4342-B048-85BDC9FD1C3A}</a:tableStyleId>
              </a:tblPr>
              <a:tblGrid>
                <a:gridCol w="1421200">
                  <a:extLst>
                    <a:ext uri="{9D8B030D-6E8A-4147-A177-3AD203B41FA5}">
                      <a16:colId xmlns:a16="http://schemas.microsoft.com/office/drawing/2014/main" val="2367957960"/>
                    </a:ext>
                  </a:extLst>
                </a:gridCol>
                <a:gridCol w="755373">
                  <a:extLst>
                    <a:ext uri="{9D8B030D-6E8A-4147-A177-3AD203B41FA5}">
                      <a16:colId xmlns:a16="http://schemas.microsoft.com/office/drawing/2014/main" val="1313332331"/>
                    </a:ext>
                  </a:extLst>
                </a:gridCol>
                <a:gridCol w="874644">
                  <a:extLst>
                    <a:ext uri="{9D8B030D-6E8A-4147-A177-3AD203B41FA5}">
                      <a16:colId xmlns:a16="http://schemas.microsoft.com/office/drawing/2014/main" val="1266816264"/>
                    </a:ext>
                  </a:extLst>
                </a:gridCol>
                <a:gridCol w="808383">
                  <a:extLst>
                    <a:ext uri="{9D8B030D-6E8A-4147-A177-3AD203B41FA5}">
                      <a16:colId xmlns:a16="http://schemas.microsoft.com/office/drawing/2014/main" val="1602592210"/>
                    </a:ext>
                  </a:extLst>
                </a:gridCol>
                <a:gridCol w="807465">
                  <a:extLst>
                    <a:ext uri="{9D8B030D-6E8A-4147-A177-3AD203B41FA5}">
                      <a16:colId xmlns:a16="http://schemas.microsoft.com/office/drawing/2014/main" val="343625143"/>
                    </a:ext>
                  </a:extLst>
                </a:gridCol>
                <a:gridCol w="1028058">
                  <a:extLst>
                    <a:ext uri="{9D8B030D-6E8A-4147-A177-3AD203B41FA5}">
                      <a16:colId xmlns:a16="http://schemas.microsoft.com/office/drawing/2014/main" val="2735481257"/>
                    </a:ext>
                  </a:extLst>
                </a:gridCol>
                <a:gridCol w="1028058">
                  <a:extLst>
                    <a:ext uri="{9D8B030D-6E8A-4147-A177-3AD203B41FA5}">
                      <a16:colId xmlns:a16="http://schemas.microsoft.com/office/drawing/2014/main" val="3617866325"/>
                    </a:ext>
                  </a:extLst>
                </a:gridCol>
                <a:gridCol w="1028058">
                  <a:extLst>
                    <a:ext uri="{9D8B030D-6E8A-4147-A177-3AD203B41FA5}">
                      <a16:colId xmlns:a16="http://schemas.microsoft.com/office/drawing/2014/main" val="1239395169"/>
                    </a:ext>
                  </a:extLst>
                </a:gridCol>
                <a:gridCol w="1028058">
                  <a:extLst>
                    <a:ext uri="{9D8B030D-6E8A-4147-A177-3AD203B41FA5}">
                      <a16:colId xmlns:a16="http://schemas.microsoft.com/office/drawing/2014/main" val="1768667197"/>
                    </a:ext>
                  </a:extLst>
                </a:gridCol>
              </a:tblGrid>
              <a:tr h="408705">
                <a:tc>
                  <a:txBody>
                    <a:bodyPr/>
                    <a:lstStyle/>
                    <a:p>
                      <a:pPr algn="ctr" fontAlgn="b"/>
                      <a:r>
                        <a:rPr lang="en-US" sz="10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Company Name</a:t>
                      </a:r>
                    </a:p>
                  </a:txBody>
                  <a:tcPr marL="9525" marR="9525" marT="9525" marB="0"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Grade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Location</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2015</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2020</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2021</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2022E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2025F</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2030F</a:t>
                      </a:r>
                    </a:p>
                  </a:txBody>
                  <a:tcPr anchor="ctr"/>
                </a:tc>
                <a:extLst>
                  <a:ext uri="{0D108BD9-81ED-4DB2-BD59-A6C34878D82A}">
                    <a16:rowId xmlns:a16="http://schemas.microsoft.com/office/drawing/2014/main" val="3942379678"/>
                  </a:ext>
                </a:extLst>
              </a:tr>
              <a:tr h="459768">
                <a:tc>
                  <a:txBody>
                    <a:bodyPr/>
                    <a:lstStyle/>
                    <a:p>
                      <a:pPr algn="ctr" fontAlgn="b"/>
                      <a:r>
                        <a:rPr lang="en-IN" sz="1000" b="0" i="0" u="none" strike="noStrike" dirty="0">
                          <a:solidFill>
                            <a:srgbClr val="000000"/>
                          </a:solidFill>
                          <a:effectLst/>
                          <a:latin typeface="Verdana" panose="020B0604030504040204" pitchFamily="34" charset="0"/>
                        </a:rPr>
                        <a:t>Mangalore Refinery &amp; Petrochemicals Ltd </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  </a:t>
                      </a:r>
                    </a:p>
                  </a:txBody>
                  <a:tcPr marL="0" marR="0" marT="0" marB="0" anchor="ctr"/>
                </a:tc>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Mangalore - Karnataka</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410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405</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398</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414</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431</a:t>
                      </a:r>
                    </a:p>
                  </a:txBody>
                  <a:tcPr marL="9525" marR="9525" marT="9525" marB="0" anchor="ctr"/>
                </a:tc>
                <a:extLst>
                  <a:ext uri="{0D108BD9-81ED-4DB2-BD59-A6C34878D82A}">
                    <a16:rowId xmlns:a16="http://schemas.microsoft.com/office/drawing/2014/main" val="1528316077"/>
                  </a:ext>
                </a:extLst>
              </a:tr>
            </a:tbl>
          </a:graphicData>
        </a:graphic>
      </p:graphicFrame>
    </p:spTree>
    <p:extLst>
      <p:ext uri="{BB962C8B-B14F-4D97-AF65-F5344CB8AC3E}">
        <p14:creationId xmlns:p14="http://schemas.microsoft.com/office/powerpoint/2010/main" val="2540495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6093882-BD00-4B41-8145-9BDF8D98A1CE}"/>
              </a:ext>
            </a:extLst>
          </p:cNvPr>
          <p:cNvSpPr txBox="1">
            <a:spLocks/>
          </p:cNvSpPr>
          <p:nvPr/>
        </p:nvSpPr>
        <p:spPr>
          <a:xfrm>
            <a:off x="92563" y="229085"/>
            <a:ext cx="8921930"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North and East India</a:t>
            </a:r>
            <a:r>
              <a:rPr kumimoji="0" lang="en-IN" sz="12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Polypropylene Production by Company, By Volume (Thousand Tonnes )</a:t>
            </a:r>
          </a:p>
        </p:txBody>
      </p:sp>
      <p:sp>
        <p:nvSpPr>
          <p:cNvPr id="3" name="TextBox 2">
            <a:extLst>
              <a:ext uri="{FF2B5EF4-FFF2-40B4-BE49-F238E27FC236}">
                <a16:creationId xmlns:a16="http://schemas.microsoft.com/office/drawing/2014/main" id="{38AB1E6A-8C0B-45AC-ACF8-5A7C3810084A}"/>
              </a:ext>
            </a:extLst>
          </p:cNvPr>
          <p:cNvSpPr txBox="1"/>
          <p:nvPr/>
        </p:nvSpPr>
        <p:spPr>
          <a:xfrm>
            <a:off x="-18473" y="615943"/>
            <a:ext cx="8779297"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Table 7: </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North</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Polypropylene </a:t>
            </a:r>
            <a:r>
              <a:rPr kumimoji="0" lang="en-IN"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Production</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 By Company, By Volume , </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2015-</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2030F (Thousand Tonnes)</a:t>
            </a:r>
          </a:p>
        </p:txBody>
      </p:sp>
      <p:graphicFrame>
        <p:nvGraphicFramePr>
          <p:cNvPr id="6" name="Table 5">
            <a:extLst>
              <a:ext uri="{FF2B5EF4-FFF2-40B4-BE49-F238E27FC236}">
                <a16:creationId xmlns:a16="http://schemas.microsoft.com/office/drawing/2014/main" id="{71A650E3-B3EB-46B7-993A-127A94D71C18}"/>
              </a:ext>
            </a:extLst>
          </p:cNvPr>
          <p:cNvGraphicFramePr>
            <a:graphicFrameLocks noGrp="1"/>
          </p:cNvGraphicFramePr>
          <p:nvPr>
            <p:extLst>
              <p:ext uri="{D42A27DB-BD31-4B8C-83A1-F6EECF244321}">
                <p14:modId xmlns:p14="http://schemas.microsoft.com/office/powerpoint/2010/main" val="2870433827"/>
              </p:ext>
            </p:extLst>
          </p:nvPr>
        </p:nvGraphicFramePr>
        <p:xfrm>
          <a:off x="222070" y="986618"/>
          <a:ext cx="8779297" cy="1765494"/>
        </p:xfrm>
        <a:graphic>
          <a:graphicData uri="http://schemas.openxmlformats.org/drawingml/2006/table">
            <a:tbl>
              <a:tblPr firstRow="1" bandRow="1">
                <a:tableStyleId>{5C22544A-7EE6-4342-B048-85BDC9FD1C3A}</a:tableStyleId>
              </a:tblPr>
              <a:tblGrid>
                <a:gridCol w="1421200">
                  <a:extLst>
                    <a:ext uri="{9D8B030D-6E8A-4147-A177-3AD203B41FA5}">
                      <a16:colId xmlns:a16="http://schemas.microsoft.com/office/drawing/2014/main" val="2367957960"/>
                    </a:ext>
                  </a:extLst>
                </a:gridCol>
                <a:gridCol w="755373">
                  <a:extLst>
                    <a:ext uri="{9D8B030D-6E8A-4147-A177-3AD203B41FA5}">
                      <a16:colId xmlns:a16="http://schemas.microsoft.com/office/drawing/2014/main" val="1313332331"/>
                    </a:ext>
                  </a:extLst>
                </a:gridCol>
                <a:gridCol w="874644">
                  <a:extLst>
                    <a:ext uri="{9D8B030D-6E8A-4147-A177-3AD203B41FA5}">
                      <a16:colId xmlns:a16="http://schemas.microsoft.com/office/drawing/2014/main" val="1266816264"/>
                    </a:ext>
                  </a:extLst>
                </a:gridCol>
                <a:gridCol w="808383">
                  <a:extLst>
                    <a:ext uri="{9D8B030D-6E8A-4147-A177-3AD203B41FA5}">
                      <a16:colId xmlns:a16="http://schemas.microsoft.com/office/drawing/2014/main" val="1602592210"/>
                    </a:ext>
                  </a:extLst>
                </a:gridCol>
                <a:gridCol w="807465">
                  <a:extLst>
                    <a:ext uri="{9D8B030D-6E8A-4147-A177-3AD203B41FA5}">
                      <a16:colId xmlns:a16="http://schemas.microsoft.com/office/drawing/2014/main" val="343625143"/>
                    </a:ext>
                  </a:extLst>
                </a:gridCol>
                <a:gridCol w="1028058">
                  <a:extLst>
                    <a:ext uri="{9D8B030D-6E8A-4147-A177-3AD203B41FA5}">
                      <a16:colId xmlns:a16="http://schemas.microsoft.com/office/drawing/2014/main" val="2735481257"/>
                    </a:ext>
                  </a:extLst>
                </a:gridCol>
                <a:gridCol w="1028058">
                  <a:extLst>
                    <a:ext uri="{9D8B030D-6E8A-4147-A177-3AD203B41FA5}">
                      <a16:colId xmlns:a16="http://schemas.microsoft.com/office/drawing/2014/main" val="3617866325"/>
                    </a:ext>
                  </a:extLst>
                </a:gridCol>
                <a:gridCol w="1028058">
                  <a:extLst>
                    <a:ext uri="{9D8B030D-6E8A-4147-A177-3AD203B41FA5}">
                      <a16:colId xmlns:a16="http://schemas.microsoft.com/office/drawing/2014/main" val="1239395169"/>
                    </a:ext>
                  </a:extLst>
                </a:gridCol>
                <a:gridCol w="1028058">
                  <a:extLst>
                    <a:ext uri="{9D8B030D-6E8A-4147-A177-3AD203B41FA5}">
                      <a16:colId xmlns:a16="http://schemas.microsoft.com/office/drawing/2014/main" val="1768667197"/>
                    </a:ext>
                  </a:extLst>
                </a:gridCol>
              </a:tblGrid>
              <a:tr h="408705">
                <a:tc>
                  <a:txBody>
                    <a:bodyPr/>
                    <a:lstStyle/>
                    <a:p>
                      <a:pPr algn="ctr" fontAlgn="b"/>
                      <a:r>
                        <a:rPr lang="en-US" sz="10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Company Name</a:t>
                      </a:r>
                    </a:p>
                  </a:txBody>
                  <a:tcPr marL="9525" marR="9525" marT="9525" marB="0"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Grade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Location</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2015</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2020</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2021</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2022E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2025F</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2030F</a:t>
                      </a:r>
                    </a:p>
                  </a:txBody>
                  <a:tcPr anchor="ctr"/>
                </a:tc>
                <a:extLst>
                  <a:ext uri="{0D108BD9-81ED-4DB2-BD59-A6C34878D82A}">
                    <a16:rowId xmlns:a16="http://schemas.microsoft.com/office/drawing/2014/main" val="3942379678"/>
                  </a:ext>
                </a:extLst>
              </a:tr>
              <a:tr h="459768">
                <a:tc>
                  <a:txBody>
                    <a:bodyPr/>
                    <a:lstStyle/>
                    <a:p>
                      <a:pPr algn="ctr" fontAlgn="b"/>
                      <a:r>
                        <a:rPr lang="en-IN" sz="1000" b="0" i="0" u="none" strike="noStrike" dirty="0">
                          <a:solidFill>
                            <a:srgbClr val="000000"/>
                          </a:solidFill>
                          <a:effectLst/>
                          <a:latin typeface="Verdana" panose="020B0604030504040204" pitchFamily="34" charset="0"/>
                        </a:rPr>
                        <a:t>Indian Oil Corporation Limited </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 and PPCP </a:t>
                      </a:r>
                    </a:p>
                  </a:txBody>
                  <a:tcPr marL="0" marR="0" marT="0" marB="0" anchor="ctr"/>
                </a:tc>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Panipat - Haryana </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625 </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580</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  582</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591 </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684</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713</a:t>
                      </a:r>
                    </a:p>
                  </a:txBody>
                  <a:tcPr marL="9525" marR="9525" marT="9525" marB="0" anchor="ctr"/>
                </a:tc>
                <a:extLst>
                  <a:ext uri="{0D108BD9-81ED-4DB2-BD59-A6C34878D82A}">
                    <a16:rowId xmlns:a16="http://schemas.microsoft.com/office/drawing/2014/main" val="1528316077"/>
                  </a:ext>
                </a:extLst>
              </a:tr>
              <a:tr h="459768">
                <a:tc>
                  <a:txBody>
                    <a:bodyPr/>
                    <a:lstStyle/>
                    <a:p>
                      <a:pPr algn="ctr" fontAlgn="b"/>
                      <a:r>
                        <a:rPr lang="en-IN" sz="1000" b="0" i="0" u="none" strike="noStrike" dirty="0">
                          <a:solidFill>
                            <a:srgbClr val="000000"/>
                          </a:solidFill>
                          <a:effectLst/>
                          <a:latin typeface="Verdana" panose="020B0604030504040204" pitchFamily="34" charset="0"/>
                        </a:rPr>
                        <a:t>HPCL-Mittal Energy Limited </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 and PPCP </a:t>
                      </a:r>
                    </a:p>
                  </a:txBody>
                  <a:tcPr marL="0" marR="0" marT="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Bathinda – Punjab</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324</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445</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441</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890</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909</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948</a:t>
                      </a:r>
                    </a:p>
                  </a:txBody>
                  <a:tcPr marL="9525" marR="9525" marT="9525" marB="0" anchor="ctr"/>
                </a:tc>
                <a:extLst>
                  <a:ext uri="{0D108BD9-81ED-4DB2-BD59-A6C34878D82A}">
                    <a16:rowId xmlns:a16="http://schemas.microsoft.com/office/drawing/2014/main" val="3968329901"/>
                  </a:ext>
                </a:extLst>
              </a:tr>
              <a:tr h="437253">
                <a:tc>
                  <a:txBody>
                    <a:bodyPr/>
                    <a:lstStyle/>
                    <a:p>
                      <a:pPr algn="ctr" fontAlgn="b"/>
                      <a:r>
                        <a:rPr lang="en-IN" sz="1000" b="0" i="0" u="none" strike="noStrike" dirty="0">
                          <a:solidFill>
                            <a:srgbClr val="000000"/>
                          </a:solidFill>
                          <a:effectLst/>
                          <a:latin typeface="Verdana" panose="020B0604030504040204" pitchFamily="34" charset="0"/>
                        </a:rPr>
                        <a:t>GAIL (India) Limited</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 and PPCP </a:t>
                      </a:r>
                    </a:p>
                  </a:txBody>
                  <a:tcPr marL="0" marR="0" marT="0" marB="0" anchor="ctr"/>
                </a:tc>
                <a:tc>
                  <a:txBody>
                    <a:bodyPr/>
                    <a:lstStyle/>
                    <a:p>
                      <a:pPr algn="ctr" fontAlgn="b"/>
                      <a:r>
                        <a:rPr lang="en-US" sz="1000" b="0"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Pata</a:t>
                      </a:r>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 Uttar Pradesh</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0</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kern="1200" noProof="0">
                          <a:solidFill>
                            <a:srgbClr val="000000"/>
                          </a:solidFill>
                          <a:effectLst/>
                          <a:latin typeface="Verdana" panose="020B0604030504040204" pitchFamily="34" charset="0"/>
                          <a:ea typeface="+mn-ea"/>
                          <a:cs typeface="+mn-cs"/>
                        </a:rPr>
                        <a:t>0</a:t>
                      </a:r>
                      <a:endParaRPr lang="en-IN" sz="1000" b="0" i="0" u="none" strike="noStrike" kern="1200" noProof="0" dirty="0">
                        <a:solidFill>
                          <a:srgbClr val="000000"/>
                        </a:solidFill>
                        <a:effectLst/>
                        <a:latin typeface="Verdana" panose="020B0604030504040204" pitchFamily="34" charset="0"/>
                        <a:ea typeface="+mn-ea"/>
                        <a:cs typeface="+mn-cs"/>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kern="1200" noProof="0" dirty="0">
                          <a:solidFill>
                            <a:srgbClr val="000000"/>
                          </a:solidFill>
                          <a:effectLst/>
                          <a:latin typeface="Verdana" panose="020B0604030504040204" pitchFamily="34" charset="0"/>
                          <a:ea typeface="+mn-ea"/>
                          <a:cs typeface="+mn-cs"/>
                        </a:rPr>
                        <a:t>0</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kern="1200" noProof="0" dirty="0">
                          <a:solidFill>
                            <a:srgbClr val="000000"/>
                          </a:solidFill>
                          <a:effectLst/>
                          <a:latin typeface="Verdana" panose="020B0604030504040204" pitchFamily="34" charset="0"/>
                          <a:ea typeface="+mn-ea"/>
                          <a:cs typeface="+mn-cs"/>
                        </a:rPr>
                        <a:t>0</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30</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51</a:t>
                      </a:r>
                    </a:p>
                  </a:txBody>
                  <a:tcPr marL="9525" marR="9525" marT="9525" marB="0" anchor="ctr"/>
                </a:tc>
                <a:extLst>
                  <a:ext uri="{0D108BD9-81ED-4DB2-BD59-A6C34878D82A}">
                    <a16:rowId xmlns:a16="http://schemas.microsoft.com/office/drawing/2014/main" val="2482541435"/>
                  </a:ext>
                </a:extLst>
              </a:tr>
            </a:tbl>
          </a:graphicData>
        </a:graphic>
      </p:graphicFrame>
      <p:graphicFrame>
        <p:nvGraphicFramePr>
          <p:cNvPr id="8" name="Table 7">
            <a:extLst>
              <a:ext uri="{FF2B5EF4-FFF2-40B4-BE49-F238E27FC236}">
                <a16:creationId xmlns:a16="http://schemas.microsoft.com/office/drawing/2014/main" id="{FA832789-DE81-44EC-9E87-25021288551A}"/>
              </a:ext>
            </a:extLst>
          </p:cNvPr>
          <p:cNvGraphicFramePr>
            <a:graphicFrameLocks noGrp="1"/>
          </p:cNvGraphicFramePr>
          <p:nvPr>
            <p:extLst>
              <p:ext uri="{D42A27DB-BD31-4B8C-83A1-F6EECF244321}">
                <p14:modId xmlns:p14="http://schemas.microsoft.com/office/powerpoint/2010/main" val="960491076"/>
              </p:ext>
            </p:extLst>
          </p:nvPr>
        </p:nvGraphicFramePr>
        <p:xfrm>
          <a:off x="222070" y="3531036"/>
          <a:ext cx="8779297" cy="2533662"/>
        </p:xfrm>
        <a:graphic>
          <a:graphicData uri="http://schemas.openxmlformats.org/drawingml/2006/table">
            <a:tbl>
              <a:tblPr firstRow="1" bandRow="1">
                <a:tableStyleId>{5C22544A-7EE6-4342-B048-85BDC9FD1C3A}</a:tableStyleId>
              </a:tblPr>
              <a:tblGrid>
                <a:gridCol w="1421200">
                  <a:extLst>
                    <a:ext uri="{9D8B030D-6E8A-4147-A177-3AD203B41FA5}">
                      <a16:colId xmlns:a16="http://schemas.microsoft.com/office/drawing/2014/main" val="2367957960"/>
                    </a:ext>
                  </a:extLst>
                </a:gridCol>
                <a:gridCol w="755373">
                  <a:extLst>
                    <a:ext uri="{9D8B030D-6E8A-4147-A177-3AD203B41FA5}">
                      <a16:colId xmlns:a16="http://schemas.microsoft.com/office/drawing/2014/main" val="1313332331"/>
                    </a:ext>
                  </a:extLst>
                </a:gridCol>
                <a:gridCol w="874644">
                  <a:extLst>
                    <a:ext uri="{9D8B030D-6E8A-4147-A177-3AD203B41FA5}">
                      <a16:colId xmlns:a16="http://schemas.microsoft.com/office/drawing/2014/main" val="1266816264"/>
                    </a:ext>
                  </a:extLst>
                </a:gridCol>
                <a:gridCol w="808383">
                  <a:extLst>
                    <a:ext uri="{9D8B030D-6E8A-4147-A177-3AD203B41FA5}">
                      <a16:colId xmlns:a16="http://schemas.microsoft.com/office/drawing/2014/main" val="1602592210"/>
                    </a:ext>
                  </a:extLst>
                </a:gridCol>
                <a:gridCol w="807465">
                  <a:extLst>
                    <a:ext uri="{9D8B030D-6E8A-4147-A177-3AD203B41FA5}">
                      <a16:colId xmlns:a16="http://schemas.microsoft.com/office/drawing/2014/main" val="343625143"/>
                    </a:ext>
                  </a:extLst>
                </a:gridCol>
                <a:gridCol w="1028058">
                  <a:extLst>
                    <a:ext uri="{9D8B030D-6E8A-4147-A177-3AD203B41FA5}">
                      <a16:colId xmlns:a16="http://schemas.microsoft.com/office/drawing/2014/main" val="2735481257"/>
                    </a:ext>
                  </a:extLst>
                </a:gridCol>
                <a:gridCol w="1028058">
                  <a:extLst>
                    <a:ext uri="{9D8B030D-6E8A-4147-A177-3AD203B41FA5}">
                      <a16:colId xmlns:a16="http://schemas.microsoft.com/office/drawing/2014/main" val="3617866325"/>
                    </a:ext>
                  </a:extLst>
                </a:gridCol>
                <a:gridCol w="1028058">
                  <a:extLst>
                    <a:ext uri="{9D8B030D-6E8A-4147-A177-3AD203B41FA5}">
                      <a16:colId xmlns:a16="http://schemas.microsoft.com/office/drawing/2014/main" val="1239395169"/>
                    </a:ext>
                  </a:extLst>
                </a:gridCol>
                <a:gridCol w="1028058">
                  <a:extLst>
                    <a:ext uri="{9D8B030D-6E8A-4147-A177-3AD203B41FA5}">
                      <a16:colId xmlns:a16="http://schemas.microsoft.com/office/drawing/2014/main" val="1768667197"/>
                    </a:ext>
                  </a:extLst>
                </a:gridCol>
              </a:tblGrid>
              <a:tr h="408705">
                <a:tc>
                  <a:txBody>
                    <a:bodyPr/>
                    <a:lstStyle/>
                    <a:p>
                      <a:pPr algn="ctr" fontAlgn="b"/>
                      <a:r>
                        <a:rPr lang="en-US" sz="10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Company Name</a:t>
                      </a:r>
                    </a:p>
                  </a:txBody>
                  <a:tcPr marL="9525" marR="9525" marT="9525" marB="0"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Grade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Location</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2015</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2020</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2021</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2022E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2025F</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2030F</a:t>
                      </a:r>
                    </a:p>
                  </a:txBody>
                  <a:tcPr anchor="ctr"/>
                </a:tc>
                <a:extLst>
                  <a:ext uri="{0D108BD9-81ED-4DB2-BD59-A6C34878D82A}">
                    <a16:rowId xmlns:a16="http://schemas.microsoft.com/office/drawing/2014/main" val="3942379678"/>
                  </a:ext>
                </a:extLst>
              </a:tr>
              <a:tr h="459768">
                <a:tc>
                  <a:txBody>
                    <a:bodyPr/>
                    <a:lstStyle/>
                    <a:p>
                      <a:pPr algn="ctr" fontAlgn="b"/>
                      <a:r>
                        <a:rPr lang="en-IN" sz="1000" b="0" i="0" u="none" strike="noStrike" dirty="0">
                          <a:solidFill>
                            <a:srgbClr val="000000"/>
                          </a:solidFill>
                          <a:effectLst/>
                          <a:latin typeface="Verdana" panose="020B0604030504040204" pitchFamily="34" charset="0"/>
                        </a:rPr>
                        <a:t>Indian Oil Corporation Limited </a:t>
                      </a:r>
                    </a:p>
                  </a:txBody>
                  <a:tcPr marL="9525" marR="9525" marT="9525" marB="0" anchor="ctr"/>
                </a:tc>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Paradip – </a:t>
                      </a:r>
                      <a:r>
                        <a:rPr lang="en-US" sz="1000" b="0"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Odissa</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282</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390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388</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605</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681</a:t>
                      </a:r>
                    </a:p>
                  </a:txBody>
                  <a:tcPr marL="9525" marR="9525" marT="9525" marB="0" anchor="ctr"/>
                </a:tc>
                <a:extLst>
                  <a:ext uri="{0D108BD9-81ED-4DB2-BD59-A6C34878D82A}">
                    <a16:rowId xmlns:a16="http://schemas.microsoft.com/office/drawing/2014/main" val="1528316077"/>
                  </a:ext>
                </a:extLst>
              </a:tr>
              <a:tr h="578620">
                <a:tc>
                  <a:txBody>
                    <a:bodyPr/>
                    <a:lstStyle/>
                    <a:p>
                      <a:pPr algn="ctr" fontAlgn="b"/>
                      <a:r>
                        <a:rPr lang="en-IN" sz="1000" b="0" i="0" u="none" strike="noStrike">
                          <a:solidFill>
                            <a:srgbClr val="000000"/>
                          </a:solidFill>
                          <a:effectLst/>
                          <a:latin typeface="Verdana" panose="020B0604030504040204" pitchFamily="34" charset="0"/>
                        </a:rPr>
                        <a:t>Indian Oil Corporation Limited </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 </a:t>
                      </a:r>
                    </a:p>
                  </a:txBody>
                  <a:tcPr marL="0" marR="0" marT="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a:t>
                      </a:r>
                      <a:r>
                        <a:rPr lang="en-IN" sz="1000" b="0"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arauni</a:t>
                      </a: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 Bihar</a:t>
                      </a:r>
                    </a:p>
                  </a:txBody>
                  <a:tcPr marL="0" marR="0" marT="0"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30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160</a:t>
                      </a:r>
                    </a:p>
                  </a:txBody>
                  <a:tcPr marL="9525" marR="9525" marT="9525" marB="0" anchor="ctr"/>
                </a:tc>
                <a:extLst>
                  <a:ext uri="{0D108BD9-81ED-4DB2-BD59-A6C34878D82A}">
                    <a16:rowId xmlns:a16="http://schemas.microsoft.com/office/drawing/2014/main" val="700321098"/>
                  </a:ext>
                </a:extLst>
              </a:tr>
              <a:tr h="586065">
                <a:tc>
                  <a:txBody>
                    <a:bodyPr/>
                    <a:lstStyle/>
                    <a:p>
                      <a:pPr algn="ctr" fontAlgn="b"/>
                      <a:r>
                        <a:rPr lang="en-IN" sz="1000" b="0" i="0" u="none" strike="noStrike" dirty="0">
                          <a:solidFill>
                            <a:srgbClr val="000000"/>
                          </a:solidFill>
                          <a:effectLst/>
                          <a:latin typeface="Verdana" panose="020B0604030504040204" pitchFamily="34" charset="0"/>
                        </a:rPr>
                        <a:t>Haldia Petrochemicals Limited </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 and PPCP</a:t>
                      </a:r>
                    </a:p>
                  </a:txBody>
                  <a:tcPr marL="0" marR="0" marT="0" marB="0" anchor="ctr"/>
                </a:tc>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Haldia – West Bengal</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83</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328</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296</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324</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338</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353</a:t>
                      </a:r>
                    </a:p>
                  </a:txBody>
                  <a:tcPr marL="9525" marR="9525" marT="9525" marB="0" anchor="ctr"/>
                </a:tc>
                <a:extLst>
                  <a:ext uri="{0D108BD9-81ED-4DB2-BD59-A6C34878D82A}">
                    <a16:rowId xmlns:a16="http://schemas.microsoft.com/office/drawing/2014/main" val="2482541435"/>
                  </a:ext>
                </a:extLst>
              </a:tr>
              <a:tr h="500504">
                <a:tc>
                  <a:txBody>
                    <a:bodyPr/>
                    <a:lstStyle/>
                    <a:p>
                      <a:pPr algn="ctr" fontAlgn="b"/>
                      <a:r>
                        <a:rPr lang="en-US" sz="1000" b="0" i="0" u="none" strike="noStrike" dirty="0">
                          <a:solidFill>
                            <a:srgbClr val="000000"/>
                          </a:solidFill>
                          <a:effectLst/>
                          <a:latin typeface="Verdana" panose="020B0604030504040204" pitchFamily="34" charset="0"/>
                        </a:rPr>
                        <a:t>Brahmaputra Cracker and Polymers Limited</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Dibrugarh - Assam</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52</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50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49</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54</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59</a:t>
                      </a:r>
                    </a:p>
                  </a:txBody>
                  <a:tcPr marL="9525" marR="9525" marT="9525" marB="0" anchor="ctr"/>
                </a:tc>
                <a:extLst>
                  <a:ext uri="{0D108BD9-81ED-4DB2-BD59-A6C34878D82A}">
                    <a16:rowId xmlns:a16="http://schemas.microsoft.com/office/drawing/2014/main" val="936806669"/>
                  </a:ext>
                </a:extLst>
              </a:tr>
            </a:tbl>
          </a:graphicData>
        </a:graphic>
      </p:graphicFrame>
      <p:sp>
        <p:nvSpPr>
          <p:cNvPr id="9" name="TextBox 8">
            <a:extLst>
              <a:ext uri="{FF2B5EF4-FFF2-40B4-BE49-F238E27FC236}">
                <a16:creationId xmlns:a16="http://schemas.microsoft.com/office/drawing/2014/main" id="{8EC6AA51-96D4-45EB-9D28-6652324748D7}"/>
              </a:ext>
            </a:extLst>
          </p:cNvPr>
          <p:cNvSpPr txBox="1"/>
          <p:nvPr/>
        </p:nvSpPr>
        <p:spPr>
          <a:xfrm>
            <a:off x="-11845" y="3113977"/>
            <a:ext cx="8779297"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Table 8: </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East</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Polypropylene </a:t>
            </a:r>
            <a:r>
              <a:rPr lang="en-IN" sz="1000" b="1" dirty="0">
                <a:latin typeface="Verdana" panose="020B0604030504040204" pitchFamily="34" charset="0"/>
                <a:ea typeface="Verdana" panose="020B0604030504040204" pitchFamily="34" charset="0"/>
                <a:cs typeface="Verdana" panose="020B0604030504040204" pitchFamily="34" charset="0"/>
              </a:rPr>
              <a:t>Production</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 By Company, By Volume , </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2015-</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2030F (Thousand Tonnes)</a:t>
            </a:r>
          </a:p>
        </p:txBody>
      </p:sp>
    </p:spTree>
    <p:extLst>
      <p:ext uri="{BB962C8B-B14F-4D97-AF65-F5344CB8AC3E}">
        <p14:creationId xmlns:p14="http://schemas.microsoft.com/office/powerpoint/2010/main" val="1524827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6093882-BD00-4B41-8145-9BDF8D98A1CE}"/>
              </a:ext>
            </a:extLst>
          </p:cNvPr>
          <p:cNvSpPr txBox="1">
            <a:spLocks/>
          </p:cNvSpPr>
          <p:nvPr/>
        </p:nvSpPr>
        <p:spPr>
          <a:xfrm>
            <a:off x="92563" y="229085"/>
            <a:ext cx="8921930"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kumimoji="0" lang="en-IN" sz="12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Polypropylene Homopolymer Demand Supply Gap Analysis</a:t>
            </a:r>
          </a:p>
        </p:txBody>
      </p:sp>
      <p:graphicFrame>
        <p:nvGraphicFramePr>
          <p:cNvPr id="2" name="Table 1">
            <a:extLst>
              <a:ext uri="{FF2B5EF4-FFF2-40B4-BE49-F238E27FC236}">
                <a16:creationId xmlns:a16="http://schemas.microsoft.com/office/drawing/2014/main" id="{64577921-1EA0-4B97-A2B3-9B8AD44ADEF3}"/>
              </a:ext>
            </a:extLst>
          </p:cNvPr>
          <p:cNvGraphicFramePr>
            <a:graphicFrameLocks noGrp="1"/>
          </p:cNvGraphicFramePr>
          <p:nvPr>
            <p:extLst>
              <p:ext uri="{D42A27DB-BD31-4B8C-83A1-F6EECF244321}">
                <p14:modId xmlns:p14="http://schemas.microsoft.com/office/powerpoint/2010/main" val="884054563"/>
              </p:ext>
            </p:extLst>
          </p:nvPr>
        </p:nvGraphicFramePr>
        <p:xfrm>
          <a:off x="-1" y="908010"/>
          <a:ext cx="9014489" cy="2776094"/>
        </p:xfrm>
        <a:graphic>
          <a:graphicData uri="http://schemas.openxmlformats.org/drawingml/2006/table">
            <a:tbl>
              <a:tblPr firstRow="1" bandRow="1">
                <a:tableStyleId>{93296810-A885-4BE3-A3E7-6D5BEEA58F35}</a:tableStyleId>
              </a:tblPr>
              <a:tblGrid>
                <a:gridCol w="933278">
                  <a:extLst>
                    <a:ext uri="{9D8B030D-6E8A-4147-A177-3AD203B41FA5}">
                      <a16:colId xmlns:a16="http://schemas.microsoft.com/office/drawing/2014/main" val="3580014540"/>
                    </a:ext>
                  </a:extLst>
                </a:gridCol>
                <a:gridCol w="722406">
                  <a:extLst>
                    <a:ext uri="{9D8B030D-6E8A-4147-A177-3AD203B41FA5}">
                      <a16:colId xmlns:a16="http://schemas.microsoft.com/office/drawing/2014/main" val="1855223881"/>
                    </a:ext>
                  </a:extLst>
                </a:gridCol>
                <a:gridCol w="656910">
                  <a:extLst>
                    <a:ext uri="{9D8B030D-6E8A-4147-A177-3AD203B41FA5}">
                      <a16:colId xmlns:a16="http://schemas.microsoft.com/office/drawing/2014/main" val="2100082171"/>
                    </a:ext>
                  </a:extLst>
                </a:gridCol>
                <a:gridCol w="656910">
                  <a:extLst>
                    <a:ext uri="{9D8B030D-6E8A-4147-A177-3AD203B41FA5}">
                      <a16:colId xmlns:a16="http://schemas.microsoft.com/office/drawing/2014/main" val="216429577"/>
                    </a:ext>
                  </a:extLst>
                </a:gridCol>
                <a:gridCol w="671665">
                  <a:extLst>
                    <a:ext uri="{9D8B030D-6E8A-4147-A177-3AD203B41FA5}">
                      <a16:colId xmlns:a16="http://schemas.microsoft.com/office/drawing/2014/main" val="1193704167"/>
                    </a:ext>
                  </a:extLst>
                </a:gridCol>
                <a:gridCol w="671665">
                  <a:extLst>
                    <a:ext uri="{9D8B030D-6E8A-4147-A177-3AD203B41FA5}">
                      <a16:colId xmlns:a16="http://schemas.microsoft.com/office/drawing/2014/main" val="4267817374"/>
                    </a:ext>
                  </a:extLst>
                </a:gridCol>
                <a:gridCol w="671665">
                  <a:extLst>
                    <a:ext uri="{9D8B030D-6E8A-4147-A177-3AD203B41FA5}">
                      <a16:colId xmlns:a16="http://schemas.microsoft.com/office/drawing/2014/main" val="97578808"/>
                    </a:ext>
                  </a:extLst>
                </a:gridCol>
                <a:gridCol w="671665">
                  <a:extLst>
                    <a:ext uri="{9D8B030D-6E8A-4147-A177-3AD203B41FA5}">
                      <a16:colId xmlns:a16="http://schemas.microsoft.com/office/drawing/2014/main" val="1541654645"/>
                    </a:ext>
                  </a:extLst>
                </a:gridCol>
                <a:gridCol w="671665">
                  <a:extLst>
                    <a:ext uri="{9D8B030D-6E8A-4147-A177-3AD203B41FA5}">
                      <a16:colId xmlns:a16="http://schemas.microsoft.com/office/drawing/2014/main" val="1366327873"/>
                    </a:ext>
                  </a:extLst>
                </a:gridCol>
                <a:gridCol w="671665">
                  <a:extLst>
                    <a:ext uri="{9D8B030D-6E8A-4147-A177-3AD203B41FA5}">
                      <a16:colId xmlns:a16="http://schemas.microsoft.com/office/drawing/2014/main" val="2587147855"/>
                    </a:ext>
                  </a:extLst>
                </a:gridCol>
                <a:gridCol w="671665">
                  <a:extLst>
                    <a:ext uri="{9D8B030D-6E8A-4147-A177-3AD203B41FA5}">
                      <a16:colId xmlns:a16="http://schemas.microsoft.com/office/drawing/2014/main" val="1341432530"/>
                    </a:ext>
                  </a:extLst>
                </a:gridCol>
                <a:gridCol w="671665">
                  <a:extLst>
                    <a:ext uri="{9D8B030D-6E8A-4147-A177-3AD203B41FA5}">
                      <a16:colId xmlns:a16="http://schemas.microsoft.com/office/drawing/2014/main" val="3173189229"/>
                    </a:ext>
                  </a:extLst>
                </a:gridCol>
                <a:gridCol w="671665">
                  <a:extLst>
                    <a:ext uri="{9D8B030D-6E8A-4147-A177-3AD203B41FA5}">
                      <a16:colId xmlns:a16="http://schemas.microsoft.com/office/drawing/2014/main" val="1544274010"/>
                    </a:ext>
                  </a:extLst>
                </a:gridCol>
              </a:tblGrid>
              <a:tr h="418323">
                <a:tc>
                  <a:txBody>
                    <a:bodyPr/>
                    <a:lstStyle/>
                    <a:p>
                      <a:pPr algn="ctr"/>
                      <a:endParaRPr lang="en-IN" sz="900"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2015</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2020</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2021</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2022E</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2023E</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2024E</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2025F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2026F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2027F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2028F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2029F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2030F</a:t>
                      </a:r>
                    </a:p>
                  </a:txBody>
                  <a:tcPr anchor="ctr">
                    <a:solidFill>
                      <a:schemeClr val="accent3">
                        <a:lumMod val="75000"/>
                      </a:schemeClr>
                    </a:solidFill>
                  </a:tcPr>
                </a:tc>
                <a:extLst>
                  <a:ext uri="{0D108BD9-81ED-4DB2-BD59-A6C34878D82A}">
                    <a16:rowId xmlns:a16="http://schemas.microsoft.com/office/drawing/2014/main" val="3771434692"/>
                  </a:ext>
                </a:extLst>
              </a:tr>
              <a:tr h="768142">
                <a:tc>
                  <a:txBody>
                    <a:bodyPr/>
                    <a:lstStyle/>
                    <a:p>
                      <a:pPr algn="ctr"/>
                      <a:r>
                        <a:rPr lang="en-IN" sz="1000" b="0" dirty="0">
                          <a:solidFill>
                            <a:schemeClr val="tx1"/>
                          </a:solidFill>
                          <a:latin typeface="Verdana" panose="020B0604030504040204" pitchFamily="34" charset="0"/>
                          <a:ea typeface="Verdana" panose="020B0604030504040204" pitchFamily="34" charset="0"/>
                          <a:cs typeface="Verdana" panose="020B0604030504040204" pitchFamily="34" charset="0"/>
                        </a:rPr>
                        <a:t>Production</a:t>
                      </a:r>
                    </a:p>
                  </a:txBody>
                  <a:tcPr anchor="ctr"/>
                </a:tc>
                <a:tc>
                  <a:txBody>
                    <a:bodyPr/>
                    <a:lstStyle/>
                    <a:p>
                      <a:pPr algn="ctr" fontAlgn="ctr"/>
                      <a:r>
                        <a:rPr lang="en-IN" sz="1000" b="0" i="0" u="none" strike="noStrike" dirty="0">
                          <a:solidFill>
                            <a:srgbClr val="000000"/>
                          </a:solidFill>
                          <a:effectLst/>
                          <a:latin typeface="Verdana" panose="020B0604030504040204" pitchFamily="34" charset="0"/>
                        </a:rPr>
                        <a:t>2490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2825</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2795</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2671</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2724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2892</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3076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3379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3457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3659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3772</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3859</a:t>
                      </a:r>
                    </a:p>
                  </a:txBody>
                  <a:tcPr marL="9525" marR="9525" marT="9525" marB="0" anchor="ctr"/>
                </a:tc>
                <a:extLst>
                  <a:ext uri="{0D108BD9-81ED-4DB2-BD59-A6C34878D82A}">
                    <a16:rowId xmlns:a16="http://schemas.microsoft.com/office/drawing/2014/main" val="2090164450"/>
                  </a:ext>
                </a:extLst>
              </a:tr>
              <a:tr h="669316">
                <a:tc>
                  <a:txBody>
                    <a:bodyPr/>
                    <a:lstStyle/>
                    <a:p>
                      <a:pPr marL="0" algn="ctr" defTabSz="6858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Total Demand</a:t>
                      </a:r>
                    </a:p>
                  </a:txBody>
                  <a:tcPr anchor="ctr"/>
                </a:tc>
                <a:tc>
                  <a:txBody>
                    <a:bodyPr/>
                    <a:lstStyle/>
                    <a:p>
                      <a:pPr algn="ctr" fontAlgn="ctr"/>
                      <a:r>
                        <a:rPr lang="en-IN" sz="1000" b="0" i="0" u="none" strike="noStrike" dirty="0">
                          <a:solidFill>
                            <a:srgbClr val="000000"/>
                          </a:solidFill>
                          <a:effectLst/>
                          <a:latin typeface="Verdana" panose="020B0604030504040204" pitchFamily="34" charset="0"/>
                        </a:rPr>
                        <a:t>948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1507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1460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1579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1720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1882</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2041</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2214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2394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2583</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2781</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2980</a:t>
                      </a:r>
                    </a:p>
                  </a:txBody>
                  <a:tcPr marL="9525" marR="9525" marT="9525" marB="0" anchor="ctr"/>
                </a:tc>
                <a:extLst>
                  <a:ext uri="{0D108BD9-81ED-4DB2-BD59-A6C34878D82A}">
                    <a16:rowId xmlns:a16="http://schemas.microsoft.com/office/drawing/2014/main" val="1211048611"/>
                  </a:ext>
                </a:extLst>
              </a:tr>
              <a:tr h="920313">
                <a:tc>
                  <a:txBody>
                    <a:bodyPr/>
                    <a:lstStyle/>
                    <a:p>
                      <a:pPr marL="0" algn="ctr" defTabSz="6858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Demand Supply Gap</a:t>
                      </a:r>
                    </a:p>
                  </a:txBody>
                  <a:tcPr anchor="ctr"/>
                </a:tc>
                <a:tc gridSpan="3">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1092</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1004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1010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1034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1165</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1063</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1076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990</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879</a:t>
                      </a:r>
                    </a:p>
                  </a:txBody>
                  <a:tcPr marL="9525" marR="9525" marT="9525" marB="0" anchor="ctr"/>
                </a:tc>
                <a:extLst>
                  <a:ext uri="{0D108BD9-81ED-4DB2-BD59-A6C34878D82A}">
                    <a16:rowId xmlns:a16="http://schemas.microsoft.com/office/drawing/2014/main" val="3016581503"/>
                  </a:ext>
                </a:extLst>
              </a:tr>
            </a:tbl>
          </a:graphicData>
        </a:graphic>
      </p:graphicFrame>
      <p:sp>
        <p:nvSpPr>
          <p:cNvPr id="3" name="TextBox 2">
            <a:extLst>
              <a:ext uri="{FF2B5EF4-FFF2-40B4-BE49-F238E27FC236}">
                <a16:creationId xmlns:a16="http://schemas.microsoft.com/office/drawing/2014/main" id="{38AB1E6A-8C0B-45AC-ACF8-5A7C3810084A}"/>
              </a:ext>
            </a:extLst>
          </p:cNvPr>
          <p:cNvSpPr txBox="1"/>
          <p:nvPr/>
        </p:nvSpPr>
        <p:spPr>
          <a:xfrm>
            <a:off x="-18473" y="615943"/>
            <a:ext cx="8779297"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Table 9: </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West</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Polypropylene Homopolymer</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Demand Supply Gap</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2015-</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2030F (Thousand Tonnes)</a:t>
            </a:r>
          </a:p>
        </p:txBody>
      </p:sp>
      <p:graphicFrame>
        <p:nvGraphicFramePr>
          <p:cNvPr id="6" name="Table 5">
            <a:extLst>
              <a:ext uri="{FF2B5EF4-FFF2-40B4-BE49-F238E27FC236}">
                <a16:creationId xmlns:a16="http://schemas.microsoft.com/office/drawing/2014/main" id="{B2E8FF05-4B34-4E6F-B51E-4D37E010D759}"/>
              </a:ext>
            </a:extLst>
          </p:cNvPr>
          <p:cNvGraphicFramePr>
            <a:graphicFrameLocks noGrp="1"/>
          </p:cNvGraphicFramePr>
          <p:nvPr>
            <p:extLst>
              <p:ext uri="{D42A27DB-BD31-4B8C-83A1-F6EECF244321}">
                <p14:modId xmlns:p14="http://schemas.microsoft.com/office/powerpoint/2010/main" val="3478864071"/>
              </p:ext>
            </p:extLst>
          </p:nvPr>
        </p:nvGraphicFramePr>
        <p:xfrm>
          <a:off x="0" y="4075258"/>
          <a:ext cx="9014489" cy="2776094"/>
        </p:xfrm>
        <a:graphic>
          <a:graphicData uri="http://schemas.openxmlformats.org/drawingml/2006/table">
            <a:tbl>
              <a:tblPr firstRow="1" bandRow="1">
                <a:tableStyleId>{93296810-A885-4BE3-A3E7-6D5BEEA58F35}</a:tableStyleId>
              </a:tblPr>
              <a:tblGrid>
                <a:gridCol w="933278">
                  <a:extLst>
                    <a:ext uri="{9D8B030D-6E8A-4147-A177-3AD203B41FA5}">
                      <a16:colId xmlns:a16="http://schemas.microsoft.com/office/drawing/2014/main" val="3580014540"/>
                    </a:ext>
                  </a:extLst>
                </a:gridCol>
                <a:gridCol w="722406">
                  <a:extLst>
                    <a:ext uri="{9D8B030D-6E8A-4147-A177-3AD203B41FA5}">
                      <a16:colId xmlns:a16="http://schemas.microsoft.com/office/drawing/2014/main" val="1855223881"/>
                    </a:ext>
                  </a:extLst>
                </a:gridCol>
                <a:gridCol w="656910">
                  <a:extLst>
                    <a:ext uri="{9D8B030D-6E8A-4147-A177-3AD203B41FA5}">
                      <a16:colId xmlns:a16="http://schemas.microsoft.com/office/drawing/2014/main" val="2100082171"/>
                    </a:ext>
                  </a:extLst>
                </a:gridCol>
                <a:gridCol w="656910">
                  <a:extLst>
                    <a:ext uri="{9D8B030D-6E8A-4147-A177-3AD203B41FA5}">
                      <a16:colId xmlns:a16="http://schemas.microsoft.com/office/drawing/2014/main" val="216429577"/>
                    </a:ext>
                  </a:extLst>
                </a:gridCol>
                <a:gridCol w="671665">
                  <a:extLst>
                    <a:ext uri="{9D8B030D-6E8A-4147-A177-3AD203B41FA5}">
                      <a16:colId xmlns:a16="http://schemas.microsoft.com/office/drawing/2014/main" val="1193704167"/>
                    </a:ext>
                  </a:extLst>
                </a:gridCol>
                <a:gridCol w="671665">
                  <a:extLst>
                    <a:ext uri="{9D8B030D-6E8A-4147-A177-3AD203B41FA5}">
                      <a16:colId xmlns:a16="http://schemas.microsoft.com/office/drawing/2014/main" val="4267817374"/>
                    </a:ext>
                  </a:extLst>
                </a:gridCol>
                <a:gridCol w="671665">
                  <a:extLst>
                    <a:ext uri="{9D8B030D-6E8A-4147-A177-3AD203B41FA5}">
                      <a16:colId xmlns:a16="http://schemas.microsoft.com/office/drawing/2014/main" val="97578808"/>
                    </a:ext>
                  </a:extLst>
                </a:gridCol>
                <a:gridCol w="671665">
                  <a:extLst>
                    <a:ext uri="{9D8B030D-6E8A-4147-A177-3AD203B41FA5}">
                      <a16:colId xmlns:a16="http://schemas.microsoft.com/office/drawing/2014/main" val="1541654645"/>
                    </a:ext>
                  </a:extLst>
                </a:gridCol>
                <a:gridCol w="671665">
                  <a:extLst>
                    <a:ext uri="{9D8B030D-6E8A-4147-A177-3AD203B41FA5}">
                      <a16:colId xmlns:a16="http://schemas.microsoft.com/office/drawing/2014/main" val="1366327873"/>
                    </a:ext>
                  </a:extLst>
                </a:gridCol>
                <a:gridCol w="671665">
                  <a:extLst>
                    <a:ext uri="{9D8B030D-6E8A-4147-A177-3AD203B41FA5}">
                      <a16:colId xmlns:a16="http://schemas.microsoft.com/office/drawing/2014/main" val="2587147855"/>
                    </a:ext>
                  </a:extLst>
                </a:gridCol>
                <a:gridCol w="671665">
                  <a:extLst>
                    <a:ext uri="{9D8B030D-6E8A-4147-A177-3AD203B41FA5}">
                      <a16:colId xmlns:a16="http://schemas.microsoft.com/office/drawing/2014/main" val="1341432530"/>
                    </a:ext>
                  </a:extLst>
                </a:gridCol>
                <a:gridCol w="671665">
                  <a:extLst>
                    <a:ext uri="{9D8B030D-6E8A-4147-A177-3AD203B41FA5}">
                      <a16:colId xmlns:a16="http://schemas.microsoft.com/office/drawing/2014/main" val="3173189229"/>
                    </a:ext>
                  </a:extLst>
                </a:gridCol>
                <a:gridCol w="671665">
                  <a:extLst>
                    <a:ext uri="{9D8B030D-6E8A-4147-A177-3AD203B41FA5}">
                      <a16:colId xmlns:a16="http://schemas.microsoft.com/office/drawing/2014/main" val="1544274010"/>
                    </a:ext>
                  </a:extLst>
                </a:gridCol>
              </a:tblGrid>
              <a:tr h="418323">
                <a:tc>
                  <a:txBody>
                    <a:bodyPr/>
                    <a:lstStyle/>
                    <a:p>
                      <a:pPr algn="ctr"/>
                      <a:endParaRPr lang="en-IN" sz="900"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2015</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2020</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2021</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2022E</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2023E</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2024E</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2025F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2026F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2027F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2028F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2029F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2030F</a:t>
                      </a:r>
                    </a:p>
                  </a:txBody>
                  <a:tcPr anchor="ctr">
                    <a:solidFill>
                      <a:schemeClr val="accent3">
                        <a:lumMod val="75000"/>
                      </a:schemeClr>
                    </a:solidFill>
                  </a:tcPr>
                </a:tc>
                <a:extLst>
                  <a:ext uri="{0D108BD9-81ED-4DB2-BD59-A6C34878D82A}">
                    <a16:rowId xmlns:a16="http://schemas.microsoft.com/office/drawing/2014/main" val="3771434692"/>
                  </a:ext>
                </a:extLst>
              </a:tr>
              <a:tr h="768142">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Production</a:t>
                      </a:r>
                    </a:p>
                  </a:txBody>
                  <a:tcPr anchor="ctr"/>
                </a:tc>
                <a:tc>
                  <a:txBody>
                    <a:bodyPr/>
                    <a:lstStyle/>
                    <a:p>
                      <a:pPr algn="ctr" fontAlgn="ctr"/>
                      <a:r>
                        <a:rPr lang="en-IN" sz="1000" b="0" i="0" u="none" strike="noStrike" dirty="0">
                          <a:solidFill>
                            <a:srgbClr val="000000"/>
                          </a:solidFill>
                          <a:effectLst/>
                          <a:latin typeface="Verdana" panose="020B0604030504040204" pitchFamily="34" charset="0"/>
                        </a:rPr>
                        <a:t>834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858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850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1275</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1272</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1323</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1388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1387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1384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1434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1450</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1462</a:t>
                      </a:r>
                    </a:p>
                  </a:txBody>
                  <a:tcPr marL="9525" marR="9525" marT="9525" marB="0" anchor="ctr"/>
                </a:tc>
                <a:extLst>
                  <a:ext uri="{0D108BD9-81ED-4DB2-BD59-A6C34878D82A}">
                    <a16:rowId xmlns:a16="http://schemas.microsoft.com/office/drawing/2014/main" val="2090164450"/>
                  </a:ext>
                </a:extLst>
              </a:tr>
              <a:tr h="669316">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Total Demand</a:t>
                      </a:r>
                    </a:p>
                  </a:txBody>
                  <a:tcPr anchor="ctr"/>
                </a:tc>
                <a:tc>
                  <a:txBody>
                    <a:bodyPr/>
                    <a:lstStyle/>
                    <a:p>
                      <a:pPr algn="ctr" fontAlgn="ctr"/>
                      <a:r>
                        <a:rPr lang="en-IN" sz="1000" b="0" i="0" u="none" strike="noStrike" dirty="0">
                          <a:solidFill>
                            <a:srgbClr val="000000"/>
                          </a:solidFill>
                          <a:effectLst/>
                          <a:latin typeface="Verdana" panose="020B0604030504040204" pitchFamily="34" charset="0"/>
                        </a:rPr>
                        <a:t>704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1043</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982</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1057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1148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1247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1349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1459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1572</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1692</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1819</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1949</a:t>
                      </a:r>
                    </a:p>
                  </a:txBody>
                  <a:tcPr marL="9525" marR="9525" marT="9525" marB="0" anchor="ctr"/>
                </a:tc>
                <a:extLst>
                  <a:ext uri="{0D108BD9-81ED-4DB2-BD59-A6C34878D82A}">
                    <a16:rowId xmlns:a16="http://schemas.microsoft.com/office/drawing/2014/main" val="1211048611"/>
                  </a:ext>
                </a:extLst>
              </a:tr>
              <a:tr h="920313">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Demand Supply Gap</a:t>
                      </a:r>
                    </a:p>
                  </a:txBody>
                  <a:tcPr anchor="ctr"/>
                </a:tc>
                <a:tc gridSpan="3">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217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123</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76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-72</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-189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-258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-369</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-487</a:t>
                      </a:r>
                    </a:p>
                  </a:txBody>
                  <a:tcPr marL="9525" marR="9525" marT="9525" marB="0" anchor="ctr"/>
                </a:tc>
                <a:extLst>
                  <a:ext uri="{0D108BD9-81ED-4DB2-BD59-A6C34878D82A}">
                    <a16:rowId xmlns:a16="http://schemas.microsoft.com/office/drawing/2014/main" val="3016581503"/>
                  </a:ext>
                </a:extLst>
              </a:tr>
            </a:tbl>
          </a:graphicData>
        </a:graphic>
      </p:graphicFrame>
      <p:sp>
        <p:nvSpPr>
          <p:cNvPr id="7" name="TextBox 6">
            <a:extLst>
              <a:ext uri="{FF2B5EF4-FFF2-40B4-BE49-F238E27FC236}">
                <a16:creationId xmlns:a16="http://schemas.microsoft.com/office/drawing/2014/main" id="{2B61D3E4-4184-4259-96D2-9821AE88D6EE}"/>
              </a:ext>
            </a:extLst>
          </p:cNvPr>
          <p:cNvSpPr txBox="1"/>
          <p:nvPr/>
        </p:nvSpPr>
        <p:spPr>
          <a:xfrm>
            <a:off x="-18474" y="3733647"/>
            <a:ext cx="8779297"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Table 10: North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Polypropylene Homopolymer</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Demand Supply Gap</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2015-</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2030F (Thousand Tonnes)</a:t>
            </a:r>
          </a:p>
        </p:txBody>
      </p:sp>
    </p:spTree>
    <p:extLst>
      <p:ext uri="{BB962C8B-B14F-4D97-AF65-F5344CB8AC3E}">
        <p14:creationId xmlns:p14="http://schemas.microsoft.com/office/powerpoint/2010/main" val="1589327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6093882-BD00-4B41-8145-9BDF8D98A1CE}"/>
              </a:ext>
            </a:extLst>
          </p:cNvPr>
          <p:cNvSpPr txBox="1">
            <a:spLocks/>
          </p:cNvSpPr>
          <p:nvPr/>
        </p:nvSpPr>
        <p:spPr>
          <a:xfrm>
            <a:off x="92563" y="229085"/>
            <a:ext cx="8921930"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kumimoji="0" lang="en-IN" sz="12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Polypropylene Homopolymer Demand Supply Gap Analysis</a:t>
            </a:r>
          </a:p>
        </p:txBody>
      </p:sp>
      <p:graphicFrame>
        <p:nvGraphicFramePr>
          <p:cNvPr id="2" name="Table 1">
            <a:extLst>
              <a:ext uri="{FF2B5EF4-FFF2-40B4-BE49-F238E27FC236}">
                <a16:creationId xmlns:a16="http://schemas.microsoft.com/office/drawing/2014/main" id="{64577921-1EA0-4B97-A2B3-9B8AD44ADEF3}"/>
              </a:ext>
            </a:extLst>
          </p:cNvPr>
          <p:cNvGraphicFramePr>
            <a:graphicFrameLocks noGrp="1"/>
          </p:cNvGraphicFramePr>
          <p:nvPr>
            <p:extLst>
              <p:ext uri="{D42A27DB-BD31-4B8C-83A1-F6EECF244321}">
                <p14:modId xmlns:p14="http://schemas.microsoft.com/office/powerpoint/2010/main" val="175222254"/>
              </p:ext>
            </p:extLst>
          </p:nvPr>
        </p:nvGraphicFramePr>
        <p:xfrm>
          <a:off x="-1" y="908010"/>
          <a:ext cx="9014489" cy="2776094"/>
        </p:xfrm>
        <a:graphic>
          <a:graphicData uri="http://schemas.openxmlformats.org/drawingml/2006/table">
            <a:tbl>
              <a:tblPr firstRow="1" bandRow="1">
                <a:tableStyleId>{93296810-A885-4BE3-A3E7-6D5BEEA58F35}</a:tableStyleId>
              </a:tblPr>
              <a:tblGrid>
                <a:gridCol w="933278">
                  <a:extLst>
                    <a:ext uri="{9D8B030D-6E8A-4147-A177-3AD203B41FA5}">
                      <a16:colId xmlns:a16="http://schemas.microsoft.com/office/drawing/2014/main" val="3580014540"/>
                    </a:ext>
                  </a:extLst>
                </a:gridCol>
                <a:gridCol w="722406">
                  <a:extLst>
                    <a:ext uri="{9D8B030D-6E8A-4147-A177-3AD203B41FA5}">
                      <a16:colId xmlns:a16="http://schemas.microsoft.com/office/drawing/2014/main" val="1855223881"/>
                    </a:ext>
                  </a:extLst>
                </a:gridCol>
                <a:gridCol w="656910">
                  <a:extLst>
                    <a:ext uri="{9D8B030D-6E8A-4147-A177-3AD203B41FA5}">
                      <a16:colId xmlns:a16="http://schemas.microsoft.com/office/drawing/2014/main" val="2100082171"/>
                    </a:ext>
                  </a:extLst>
                </a:gridCol>
                <a:gridCol w="656910">
                  <a:extLst>
                    <a:ext uri="{9D8B030D-6E8A-4147-A177-3AD203B41FA5}">
                      <a16:colId xmlns:a16="http://schemas.microsoft.com/office/drawing/2014/main" val="216429577"/>
                    </a:ext>
                  </a:extLst>
                </a:gridCol>
                <a:gridCol w="671665">
                  <a:extLst>
                    <a:ext uri="{9D8B030D-6E8A-4147-A177-3AD203B41FA5}">
                      <a16:colId xmlns:a16="http://schemas.microsoft.com/office/drawing/2014/main" val="1193704167"/>
                    </a:ext>
                  </a:extLst>
                </a:gridCol>
                <a:gridCol w="671665">
                  <a:extLst>
                    <a:ext uri="{9D8B030D-6E8A-4147-A177-3AD203B41FA5}">
                      <a16:colId xmlns:a16="http://schemas.microsoft.com/office/drawing/2014/main" val="4267817374"/>
                    </a:ext>
                  </a:extLst>
                </a:gridCol>
                <a:gridCol w="671665">
                  <a:extLst>
                    <a:ext uri="{9D8B030D-6E8A-4147-A177-3AD203B41FA5}">
                      <a16:colId xmlns:a16="http://schemas.microsoft.com/office/drawing/2014/main" val="97578808"/>
                    </a:ext>
                  </a:extLst>
                </a:gridCol>
                <a:gridCol w="671665">
                  <a:extLst>
                    <a:ext uri="{9D8B030D-6E8A-4147-A177-3AD203B41FA5}">
                      <a16:colId xmlns:a16="http://schemas.microsoft.com/office/drawing/2014/main" val="1541654645"/>
                    </a:ext>
                  </a:extLst>
                </a:gridCol>
                <a:gridCol w="671665">
                  <a:extLst>
                    <a:ext uri="{9D8B030D-6E8A-4147-A177-3AD203B41FA5}">
                      <a16:colId xmlns:a16="http://schemas.microsoft.com/office/drawing/2014/main" val="1366327873"/>
                    </a:ext>
                  </a:extLst>
                </a:gridCol>
                <a:gridCol w="671665">
                  <a:extLst>
                    <a:ext uri="{9D8B030D-6E8A-4147-A177-3AD203B41FA5}">
                      <a16:colId xmlns:a16="http://schemas.microsoft.com/office/drawing/2014/main" val="2587147855"/>
                    </a:ext>
                  </a:extLst>
                </a:gridCol>
                <a:gridCol w="671665">
                  <a:extLst>
                    <a:ext uri="{9D8B030D-6E8A-4147-A177-3AD203B41FA5}">
                      <a16:colId xmlns:a16="http://schemas.microsoft.com/office/drawing/2014/main" val="1341432530"/>
                    </a:ext>
                  </a:extLst>
                </a:gridCol>
                <a:gridCol w="671665">
                  <a:extLst>
                    <a:ext uri="{9D8B030D-6E8A-4147-A177-3AD203B41FA5}">
                      <a16:colId xmlns:a16="http://schemas.microsoft.com/office/drawing/2014/main" val="3173189229"/>
                    </a:ext>
                  </a:extLst>
                </a:gridCol>
                <a:gridCol w="671665">
                  <a:extLst>
                    <a:ext uri="{9D8B030D-6E8A-4147-A177-3AD203B41FA5}">
                      <a16:colId xmlns:a16="http://schemas.microsoft.com/office/drawing/2014/main" val="1544274010"/>
                    </a:ext>
                  </a:extLst>
                </a:gridCol>
              </a:tblGrid>
              <a:tr h="418323">
                <a:tc>
                  <a:txBody>
                    <a:bodyPr/>
                    <a:lstStyle/>
                    <a:p>
                      <a:pPr algn="ctr"/>
                      <a:endParaRPr lang="en-IN" sz="900"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2015</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2020</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2021</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2022E</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2023E</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2024E</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2025F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2026F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2027F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2028F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2029F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2030F</a:t>
                      </a:r>
                    </a:p>
                  </a:txBody>
                  <a:tcPr anchor="ctr">
                    <a:solidFill>
                      <a:schemeClr val="accent3">
                        <a:lumMod val="75000"/>
                      </a:schemeClr>
                    </a:solidFill>
                  </a:tcPr>
                </a:tc>
                <a:extLst>
                  <a:ext uri="{0D108BD9-81ED-4DB2-BD59-A6C34878D82A}">
                    <a16:rowId xmlns:a16="http://schemas.microsoft.com/office/drawing/2014/main" val="3771434692"/>
                  </a:ext>
                </a:extLst>
              </a:tr>
              <a:tr h="768142">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Production</a:t>
                      </a:r>
                    </a:p>
                  </a:txBody>
                  <a:tcPr anchor="ctr"/>
                </a:tc>
                <a:tc>
                  <a:txBody>
                    <a:bodyPr/>
                    <a:lstStyle/>
                    <a:p>
                      <a:pPr algn="ctr" fontAlgn="ctr"/>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410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405</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398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405</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414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414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418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418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431</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431</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431</a:t>
                      </a:r>
                    </a:p>
                  </a:txBody>
                  <a:tcPr marL="9525" marR="9525" marT="9525" marB="0" anchor="ctr"/>
                </a:tc>
                <a:extLst>
                  <a:ext uri="{0D108BD9-81ED-4DB2-BD59-A6C34878D82A}">
                    <a16:rowId xmlns:a16="http://schemas.microsoft.com/office/drawing/2014/main" val="2090164450"/>
                  </a:ext>
                </a:extLst>
              </a:tr>
              <a:tr h="669316">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Total Demand</a:t>
                      </a:r>
                    </a:p>
                  </a:txBody>
                  <a:tcPr anchor="ctr"/>
                </a:tc>
                <a:tc>
                  <a:txBody>
                    <a:bodyPr/>
                    <a:lstStyle/>
                    <a:p>
                      <a:pPr algn="ctr" fontAlgn="ctr"/>
                      <a:r>
                        <a:rPr lang="en-IN" sz="1000" b="0" i="0" u="none" strike="noStrike" dirty="0">
                          <a:solidFill>
                            <a:srgbClr val="000000"/>
                          </a:solidFill>
                          <a:effectLst/>
                          <a:latin typeface="Verdana" panose="020B0604030504040204" pitchFamily="34" charset="0"/>
                        </a:rPr>
                        <a:t>658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1011</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966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1021</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1107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1211</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1319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1434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1556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1686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1823</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1961</a:t>
                      </a:r>
                    </a:p>
                  </a:txBody>
                  <a:tcPr marL="9525" marR="9525" marT="9525" marB="0" anchor="ctr"/>
                </a:tc>
                <a:extLst>
                  <a:ext uri="{0D108BD9-81ED-4DB2-BD59-A6C34878D82A}">
                    <a16:rowId xmlns:a16="http://schemas.microsoft.com/office/drawing/2014/main" val="1211048611"/>
                  </a:ext>
                </a:extLst>
              </a:tr>
              <a:tr h="920313">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Demand Supply Gap</a:t>
                      </a:r>
                    </a:p>
                  </a:txBody>
                  <a:tcPr anchor="ctr"/>
                </a:tc>
                <a:tc gridSpan="3">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-623</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-702</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-798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-905</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-1016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-1138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-1254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-1392</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-1530</a:t>
                      </a:r>
                    </a:p>
                  </a:txBody>
                  <a:tcPr marL="9525" marR="9525" marT="9525" marB="0" anchor="ctr"/>
                </a:tc>
                <a:extLst>
                  <a:ext uri="{0D108BD9-81ED-4DB2-BD59-A6C34878D82A}">
                    <a16:rowId xmlns:a16="http://schemas.microsoft.com/office/drawing/2014/main" val="3016581503"/>
                  </a:ext>
                </a:extLst>
              </a:tr>
            </a:tbl>
          </a:graphicData>
        </a:graphic>
      </p:graphicFrame>
      <p:sp>
        <p:nvSpPr>
          <p:cNvPr id="3" name="TextBox 2">
            <a:extLst>
              <a:ext uri="{FF2B5EF4-FFF2-40B4-BE49-F238E27FC236}">
                <a16:creationId xmlns:a16="http://schemas.microsoft.com/office/drawing/2014/main" id="{38AB1E6A-8C0B-45AC-ACF8-5A7C3810084A}"/>
              </a:ext>
            </a:extLst>
          </p:cNvPr>
          <p:cNvSpPr txBox="1"/>
          <p:nvPr/>
        </p:nvSpPr>
        <p:spPr>
          <a:xfrm>
            <a:off x="-18473" y="615943"/>
            <a:ext cx="8779297"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Table 11: South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Polypropylene Homopolymer</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Demand Supply Gap</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2015-</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2030F (Thousand Tonnes)</a:t>
            </a:r>
          </a:p>
        </p:txBody>
      </p:sp>
      <p:graphicFrame>
        <p:nvGraphicFramePr>
          <p:cNvPr id="6" name="Table 5">
            <a:extLst>
              <a:ext uri="{FF2B5EF4-FFF2-40B4-BE49-F238E27FC236}">
                <a16:creationId xmlns:a16="http://schemas.microsoft.com/office/drawing/2014/main" id="{B2E8FF05-4B34-4E6F-B51E-4D37E010D759}"/>
              </a:ext>
            </a:extLst>
          </p:cNvPr>
          <p:cNvGraphicFramePr>
            <a:graphicFrameLocks noGrp="1"/>
          </p:cNvGraphicFramePr>
          <p:nvPr>
            <p:extLst>
              <p:ext uri="{D42A27DB-BD31-4B8C-83A1-F6EECF244321}">
                <p14:modId xmlns:p14="http://schemas.microsoft.com/office/powerpoint/2010/main" val="3896684365"/>
              </p:ext>
            </p:extLst>
          </p:nvPr>
        </p:nvGraphicFramePr>
        <p:xfrm>
          <a:off x="0" y="4075258"/>
          <a:ext cx="9014489" cy="2776094"/>
        </p:xfrm>
        <a:graphic>
          <a:graphicData uri="http://schemas.openxmlformats.org/drawingml/2006/table">
            <a:tbl>
              <a:tblPr firstRow="1" bandRow="1">
                <a:tableStyleId>{93296810-A885-4BE3-A3E7-6D5BEEA58F35}</a:tableStyleId>
              </a:tblPr>
              <a:tblGrid>
                <a:gridCol w="933278">
                  <a:extLst>
                    <a:ext uri="{9D8B030D-6E8A-4147-A177-3AD203B41FA5}">
                      <a16:colId xmlns:a16="http://schemas.microsoft.com/office/drawing/2014/main" val="3580014540"/>
                    </a:ext>
                  </a:extLst>
                </a:gridCol>
                <a:gridCol w="722406">
                  <a:extLst>
                    <a:ext uri="{9D8B030D-6E8A-4147-A177-3AD203B41FA5}">
                      <a16:colId xmlns:a16="http://schemas.microsoft.com/office/drawing/2014/main" val="1855223881"/>
                    </a:ext>
                  </a:extLst>
                </a:gridCol>
                <a:gridCol w="656910">
                  <a:extLst>
                    <a:ext uri="{9D8B030D-6E8A-4147-A177-3AD203B41FA5}">
                      <a16:colId xmlns:a16="http://schemas.microsoft.com/office/drawing/2014/main" val="2100082171"/>
                    </a:ext>
                  </a:extLst>
                </a:gridCol>
                <a:gridCol w="656910">
                  <a:extLst>
                    <a:ext uri="{9D8B030D-6E8A-4147-A177-3AD203B41FA5}">
                      <a16:colId xmlns:a16="http://schemas.microsoft.com/office/drawing/2014/main" val="216429577"/>
                    </a:ext>
                  </a:extLst>
                </a:gridCol>
                <a:gridCol w="671665">
                  <a:extLst>
                    <a:ext uri="{9D8B030D-6E8A-4147-A177-3AD203B41FA5}">
                      <a16:colId xmlns:a16="http://schemas.microsoft.com/office/drawing/2014/main" val="1193704167"/>
                    </a:ext>
                  </a:extLst>
                </a:gridCol>
                <a:gridCol w="671665">
                  <a:extLst>
                    <a:ext uri="{9D8B030D-6E8A-4147-A177-3AD203B41FA5}">
                      <a16:colId xmlns:a16="http://schemas.microsoft.com/office/drawing/2014/main" val="4267817374"/>
                    </a:ext>
                  </a:extLst>
                </a:gridCol>
                <a:gridCol w="671665">
                  <a:extLst>
                    <a:ext uri="{9D8B030D-6E8A-4147-A177-3AD203B41FA5}">
                      <a16:colId xmlns:a16="http://schemas.microsoft.com/office/drawing/2014/main" val="97578808"/>
                    </a:ext>
                  </a:extLst>
                </a:gridCol>
                <a:gridCol w="671665">
                  <a:extLst>
                    <a:ext uri="{9D8B030D-6E8A-4147-A177-3AD203B41FA5}">
                      <a16:colId xmlns:a16="http://schemas.microsoft.com/office/drawing/2014/main" val="1541654645"/>
                    </a:ext>
                  </a:extLst>
                </a:gridCol>
                <a:gridCol w="671665">
                  <a:extLst>
                    <a:ext uri="{9D8B030D-6E8A-4147-A177-3AD203B41FA5}">
                      <a16:colId xmlns:a16="http://schemas.microsoft.com/office/drawing/2014/main" val="1366327873"/>
                    </a:ext>
                  </a:extLst>
                </a:gridCol>
                <a:gridCol w="671665">
                  <a:extLst>
                    <a:ext uri="{9D8B030D-6E8A-4147-A177-3AD203B41FA5}">
                      <a16:colId xmlns:a16="http://schemas.microsoft.com/office/drawing/2014/main" val="2587147855"/>
                    </a:ext>
                  </a:extLst>
                </a:gridCol>
                <a:gridCol w="671665">
                  <a:extLst>
                    <a:ext uri="{9D8B030D-6E8A-4147-A177-3AD203B41FA5}">
                      <a16:colId xmlns:a16="http://schemas.microsoft.com/office/drawing/2014/main" val="1341432530"/>
                    </a:ext>
                  </a:extLst>
                </a:gridCol>
                <a:gridCol w="671665">
                  <a:extLst>
                    <a:ext uri="{9D8B030D-6E8A-4147-A177-3AD203B41FA5}">
                      <a16:colId xmlns:a16="http://schemas.microsoft.com/office/drawing/2014/main" val="3173189229"/>
                    </a:ext>
                  </a:extLst>
                </a:gridCol>
                <a:gridCol w="671665">
                  <a:extLst>
                    <a:ext uri="{9D8B030D-6E8A-4147-A177-3AD203B41FA5}">
                      <a16:colId xmlns:a16="http://schemas.microsoft.com/office/drawing/2014/main" val="1544274010"/>
                    </a:ext>
                  </a:extLst>
                </a:gridCol>
              </a:tblGrid>
              <a:tr h="418323">
                <a:tc>
                  <a:txBody>
                    <a:bodyPr/>
                    <a:lstStyle/>
                    <a:p>
                      <a:pPr algn="ctr"/>
                      <a:endParaRPr lang="en-IN" sz="900"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2015</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2020</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2021</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2022E</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2023E</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2024E</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2025F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2026F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2027F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2028F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2029F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2030F</a:t>
                      </a:r>
                    </a:p>
                  </a:txBody>
                  <a:tcPr anchor="ctr">
                    <a:solidFill>
                      <a:schemeClr val="accent3">
                        <a:lumMod val="75000"/>
                      </a:schemeClr>
                    </a:solidFill>
                  </a:tcPr>
                </a:tc>
                <a:extLst>
                  <a:ext uri="{0D108BD9-81ED-4DB2-BD59-A6C34878D82A}">
                    <a16:rowId xmlns:a16="http://schemas.microsoft.com/office/drawing/2014/main" val="3771434692"/>
                  </a:ext>
                </a:extLst>
              </a:tr>
              <a:tr h="768142">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Production</a:t>
                      </a:r>
                    </a:p>
                  </a:txBody>
                  <a:tcPr anchor="ctr"/>
                </a:tc>
                <a:tc>
                  <a:txBody>
                    <a:bodyPr/>
                    <a:lstStyle/>
                    <a:p>
                      <a:pPr algn="ctr" fontAlgn="ctr"/>
                      <a:r>
                        <a:rPr lang="en-IN" sz="1000" b="0" i="0" u="none" strike="noStrike" dirty="0">
                          <a:solidFill>
                            <a:srgbClr val="000000"/>
                          </a:solidFill>
                          <a:effectLst/>
                          <a:latin typeface="Verdana" panose="020B0604030504040204" pitchFamily="34" charset="0"/>
                        </a:rPr>
                        <a:t>73</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594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659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679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706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772</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926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954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986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1017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1086</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1146</a:t>
                      </a:r>
                    </a:p>
                  </a:txBody>
                  <a:tcPr marL="9525" marR="9525" marT="9525" marB="0" anchor="ctr"/>
                </a:tc>
                <a:extLst>
                  <a:ext uri="{0D108BD9-81ED-4DB2-BD59-A6C34878D82A}">
                    <a16:rowId xmlns:a16="http://schemas.microsoft.com/office/drawing/2014/main" val="2090164450"/>
                  </a:ext>
                </a:extLst>
              </a:tr>
              <a:tr h="669316">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Total Demand</a:t>
                      </a:r>
                    </a:p>
                  </a:txBody>
                  <a:tcPr anchor="ctr"/>
                </a:tc>
                <a:tc>
                  <a:txBody>
                    <a:bodyPr/>
                    <a:lstStyle/>
                    <a:p>
                      <a:pPr algn="ctr" fontAlgn="ctr"/>
                      <a:r>
                        <a:rPr lang="en-IN" sz="1000" b="0" i="0" u="none" strike="noStrike" dirty="0">
                          <a:solidFill>
                            <a:srgbClr val="000000"/>
                          </a:solidFill>
                          <a:effectLst/>
                          <a:latin typeface="Verdana" panose="020B0604030504040204" pitchFamily="34" charset="0"/>
                        </a:rPr>
                        <a:t>409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673</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645</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695</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742</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798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875</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953</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1039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1133</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1233</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1340</a:t>
                      </a:r>
                    </a:p>
                  </a:txBody>
                  <a:tcPr marL="9525" marR="9525" marT="9525" marB="0" anchor="ctr"/>
                </a:tc>
                <a:extLst>
                  <a:ext uri="{0D108BD9-81ED-4DB2-BD59-A6C34878D82A}">
                    <a16:rowId xmlns:a16="http://schemas.microsoft.com/office/drawing/2014/main" val="1211048611"/>
                  </a:ext>
                </a:extLst>
              </a:tr>
              <a:tr h="920313">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Demand Supply Gap</a:t>
                      </a:r>
                    </a:p>
                  </a:txBody>
                  <a:tcPr anchor="ctr"/>
                </a:tc>
                <a:tc gridSpan="3">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-35</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51</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-52</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-116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-147</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-194</a:t>
                      </a:r>
                    </a:p>
                  </a:txBody>
                  <a:tcPr marL="9525" marR="9525" marT="9525" marB="0" anchor="ctr"/>
                </a:tc>
                <a:extLst>
                  <a:ext uri="{0D108BD9-81ED-4DB2-BD59-A6C34878D82A}">
                    <a16:rowId xmlns:a16="http://schemas.microsoft.com/office/drawing/2014/main" val="3016581503"/>
                  </a:ext>
                </a:extLst>
              </a:tr>
            </a:tbl>
          </a:graphicData>
        </a:graphic>
      </p:graphicFrame>
      <p:sp>
        <p:nvSpPr>
          <p:cNvPr id="7" name="TextBox 6">
            <a:extLst>
              <a:ext uri="{FF2B5EF4-FFF2-40B4-BE49-F238E27FC236}">
                <a16:creationId xmlns:a16="http://schemas.microsoft.com/office/drawing/2014/main" id="{2B61D3E4-4184-4259-96D2-9821AE88D6EE}"/>
              </a:ext>
            </a:extLst>
          </p:cNvPr>
          <p:cNvSpPr txBox="1"/>
          <p:nvPr/>
        </p:nvSpPr>
        <p:spPr>
          <a:xfrm>
            <a:off x="-18474" y="3733647"/>
            <a:ext cx="8779297"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Table 12: East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Polypropylene Homopolymer</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Demand Supply Gap</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2015-</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2030F (Thousand Tonnes)</a:t>
            </a:r>
          </a:p>
        </p:txBody>
      </p:sp>
    </p:spTree>
    <p:extLst>
      <p:ext uri="{BB962C8B-B14F-4D97-AF65-F5344CB8AC3E}">
        <p14:creationId xmlns:p14="http://schemas.microsoft.com/office/powerpoint/2010/main" val="3896303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6093882-BD00-4B41-8145-9BDF8D98A1CE}"/>
              </a:ext>
            </a:extLst>
          </p:cNvPr>
          <p:cNvSpPr txBox="1">
            <a:spLocks/>
          </p:cNvSpPr>
          <p:nvPr/>
        </p:nvSpPr>
        <p:spPr>
          <a:xfrm>
            <a:off x="92563" y="229085"/>
            <a:ext cx="8921930"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kumimoji="0" lang="en-IN" sz="12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Polypropylene Copolymer Demand Supply Gap Analysis</a:t>
            </a:r>
          </a:p>
        </p:txBody>
      </p:sp>
      <p:graphicFrame>
        <p:nvGraphicFramePr>
          <p:cNvPr id="2" name="Table 1">
            <a:extLst>
              <a:ext uri="{FF2B5EF4-FFF2-40B4-BE49-F238E27FC236}">
                <a16:creationId xmlns:a16="http://schemas.microsoft.com/office/drawing/2014/main" id="{64577921-1EA0-4B97-A2B3-9B8AD44ADEF3}"/>
              </a:ext>
            </a:extLst>
          </p:cNvPr>
          <p:cNvGraphicFramePr>
            <a:graphicFrameLocks noGrp="1"/>
          </p:cNvGraphicFramePr>
          <p:nvPr>
            <p:extLst>
              <p:ext uri="{D42A27DB-BD31-4B8C-83A1-F6EECF244321}">
                <p14:modId xmlns:p14="http://schemas.microsoft.com/office/powerpoint/2010/main" val="2725269831"/>
              </p:ext>
            </p:extLst>
          </p:nvPr>
        </p:nvGraphicFramePr>
        <p:xfrm>
          <a:off x="-1" y="908010"/>
          <a:ext cx="9014489" cy="2776094"/>
        </p:xfrm>
        <a:graphic>
          <a:graphicData uri="http://schemas.openxmlformats.org/drawingml/2006/table">
            <a:tbl>
              <a:tblPr firstRow="1" bandRow="1">
                <a:tableStyleId>{93296810-A885-4BE3-A3E7-6D5BEEA58F35}</a:tableStyleId>
              </a:tblPr>
              <a:tblGrid>
                <a:gridCol w="933278">
                  <a:extLst>
                    <a:ext uri="{9D8B030D-6E8A-4147-A177-3AD203B41FA5}">
                      <a16:colId xmlns:a16="http://schemas.microsoft.com/office/drawing/2014/main" val="3580014540"/>
                    </a:ext>
                  </a:extLst>
                </a:gridCol>
                <a:gridCol w="722406">
                  <a:extLst>
                    <a:ext uri="{9D8B030D-6E8A-4147-A177-3AD203B41FA5}">
                      <a16:colId xmlns:a16="http://schemas.microsoft.com/office/drawing/2014/main" val="1855223881"/>
                    </a:ext>
                  </a:extLst>
                </a:gridCol>
                <a:gridCol w="656910">
                  <a:extLst>
                    <a:ext uri="{9D8B030D-6E8A-4147-A177-3AD203B41FA5}">
                      <a16:colId xmlns:a16="http://schemas.microsoft.com/office/drawing/2014/main" val="2100082171"/>
                    </a:ext>
                  </a:extLst>
                </a:gridCol>
                <a:gridCol w="656910">
                  <a:extLst>
                    <a:ext uri="{9D8B030D-6E8A-4147-A177-3AD203B41FA5}">
                      <a16:colId xmlns:a16="http://schemas.microsoft.com/office/drawing/2014/main" val="216429577"/>
                    </a:ext>
                  </a:extLst>
                </a:gridCol>
                <a:gridCol w="671665">
                  <a:extLst>
                    <a:ext uri="{9D8B030D-6E8A-4147-A177-3AD203B41FA5}">
                      <a16:colId xmlns:a16="http://schemas.microsoft.com/office/drawing/2014/main" val="1193704167"/>
                    </a:ext>
                  </a:extLst>
                </a:gridCol>
                <a:gridCol w="671665">
                  <a:extLst>
                    <a:ext uri="{9D8B030D-6E8A-4147-A177-3AD203B41FA5}">
                      <a16:colId xmlns:a16="http://schemas.microsoft.com/office/drawing/2014/main" val="4267817374"/>
                    </a:ext>
                  </a:extLst>
                </a:gridCol>
                <a:gridCol w="671665">
                  <a:extLst>
                    <a:ext uri="{9D8B030D-6E8A-4147-A177-3AD203B41FA5}">
                      <a16:colId xmlns:a16="http://schemas.microsoft.com/office/drawing/2014/main" val="97578808"/>
                    </a:ext>
                  </a:extLst>
                </a:gridCol>
                <a:gridCol w="671665">
                  <a:extLst>
                    <a:ext uri="{9D8B030D-6E8A-4147-A177-3AD203B41FA5}">
                      <a16:colId xmlns:a16="http://schemas.microsoft.com/office/drawing/2014/main" val="1541654645"/>
                    </a:ext>
                  </a:extLst>
                </a:gridCol>
                <a:gridCol w="671665">
                  <a:extLst>
                    <a:ext uri="{9D8B030D-6E8A-4147-A177-3AD203B41FA5}">
                      <a16:colId xmlns:a16="http://schemas.microsoft.com/office/drawing/2014/main" val="1366327873"/>
                    </a:ext>
                  </a:extLst>
                </a:gridCol>
                <a:gridCol w="671665">
                  <a:extLst>
                    <a:ext uri="{9D8B030D-6E8A-4147-A177-3AD203B41FA5}">
                      <a16:colId xmlns:a16="http://schemas.microsoft.com/office/drawing/2014/main" val="2587147855"/>
                    </a:ext>
                  </a:extLst>
                </a:gridCol>
                <a:gridCol w="671665">
                  <a:extLst>
                    <a:ext uri="{9D8B030D-6E8A-4147-A177-3AD203B41FA5}">
                      <a16:colId xmlns:a16="http://schemas.microsoft.com/office/drawing/2014/main" val="1341432530"/>
                    </a:ext>
                  </a:extLst>
                </a:gridCol>
                <a:gridCol w="671665">
                  <a:extLst>
                    <a:ext uri="{9D8B030D-6E8A-4147-A177-3AD203B41FA5}">
                      <a16:colId xmlns:a16="http://schemas.microsoft.com/office/drawing/2014/main" val="3173189229"/>
                    </a:ext>
                  </a:extLst>
                </a:gridCol>
                <a:gridCol w="671665">
                  <a:extLst>
                    <a:ext uri="{9D8B030D-6E8A-4147-A177-3AD203B41FA5}">
                      <a16:colId xmlns:a16="http://schemas.microsoft.com/office/drawing/2014/main" val="1544274010"/>
                    </a:ext>
                  </a:extLst>
                </a:gridCol>
              </a:tblGrid>
              <a:tr h="418323">
                <a:tc>
                  <a:txBody>
                    <a:bodyPr/>
                    <a:lstStyle/>
                    <a:p>
                      <a:pPr algn="ctr"/>
                      <a:endParaRPr lang="en-IN" sz="900"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2015</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2020</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2021</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2022E</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2023E</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2024E</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2025F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2026F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2027F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2028F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2029F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2030F</a:t>
                      </a:r>
                    </a:p>
                  </a:txBody>
                  <a:tcPr anchor="ctr">
                    <a:solidFill>
                      <a:schemeClr val="accent3">
                        <a:lumMod val="75000"/>
                      </a:schemeClr>
                    </a:solidFill>
                  </a:tcPr>
                </a:tc>
                <a:extLst>
                  <a:ext uri="{0D108BD9-81ED-4DB2-BD59-A6C34878D82A}">
                    <a16:rowId xmlns:a16="http://schemas.microsoft.com/office/drawing/2014/main" val="3771434692"/>
                  </a:ext>
                </a:extLst>
              </a:tr>
              <a:tr h="768142">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Production</a:t>
                      </a:r>
                    </a:p>
                  </a:txBody>
                  <a:tcPr anchor="ctr"/>
                </a:tc>
                <a:tc>
                  <a:txBody>
                    <a:bodyPr/>
                    <a:lstStyle/>
                    <a:p>
                      <a:pPr algn="ctr" fontAlgn="ctr"/>
                      <a:r>
                        <a:rPr lang="en-IN" sz="1000" b="0" i="0" u="none" strike="noStrike" dirty="0">
                          <a:solidFill>
                            <a:srgbClr val="000000"/>
                          </a:solidFill>
                          <a:effectLst/>
                          <a:latin typeface="Verdana" panose="020B0604030504040204" pitchFamily="34" charset="0"/>
                        </a:rPr>
                        <a:t>255</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334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368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449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474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486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504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516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534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534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534</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534</a:t>
                      </a:r>
                    </a:p>
                  </a:txBody>
                  <a:tcPr marL="9525" marR="9525" marT="9525" marB="0" anchor="ctr"/>
                </a:tc>
                <a:extLst>
                  <a:ext uri="{0D108BD9-81ED-4DB2-BD59-A6C34878D82A}">
                    <a16:rowId xmlns:a16="http://schemas.microsoft.com/office/drawing/2014/main" val="2090164450"/>
                  </a:ext>
                </a:extLst>
              </a:tr>
              <a:tr h="669316">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Total Demand</a:t>
                      </a:r>
                    </a:p>
                  </a:txBody>
                  <a:tcPr anchor="ctr"/>
                </a:tc>
                <a:tc>
                  <a:txBody>
                    <a:bodyPr/>
                    <a:lstStyle/>
                    <a:p>
                      <a:pPr algn="ctr" fontAlgn="ctr"/>
                      <a:r>
                        <a:rPr lang="en-IN" sz="1000" b="0" i="0" u="none" strike="noStrike" dirty="0">
                          <a:solidFill>
                            <a:srgbClr val="000000"/>
                          </a:solidFill>
                          <a:effectLst/>
                          <a:latin typeface="Verdana" panose="020B0604030504040204" pitchFamily="34" charset="0"/>
                        </a:rPr>
                        <a:t>338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475</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448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469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508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548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591</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637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686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737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791</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847</a:t>
                      </a:r>
                    </a:p>
                  </a:txBody>
                  <a:tcPr marL="9525" marR="9525" marT="9525" marB="0" anchor="ctr"/>
                </a:tc>
                <a:extLst>
                  <a:ext uri="{0D108BD9-81ED-4DB2-BD59-A6C34878D82A}">
                    <a16:rowId xmlns:a16="http://schemas.microsoft.com/office/drawing/2014/main" val="1211048611"/>
                  </a:ext>
                </a:extLst>
              </a:tr>
              <a:tr h="920313">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Demand Supply Gap</a:t>
                      </a:r>
                    </a:p>
                  </a:txBody>
                  <a:tcPr anchor="ctr"/>
                </a:tc>
                <a:tc gridSpan="3">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-62</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-87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-121</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-152</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-203</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-257</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-313</a:t>
                      </a:r>
                    </a:p>
                  </a:txBody>
                  <a:tcPr marL="9525" marR="9525" marT="9525" marB="0" anchor="ctr"/>
                </a:tc>
                <a:extLst>
                  <a:ext uri="{0D108BD9-81ED-4DB2-BD59-A6C34878D82A}">
                    <a16:rowId xmlns:a16="http://schemas.microsoft.com/office/drawing/2014/main" val="3016581503"/>
                  </a:ext>
                </a:extLst>
              </a:tr>
            </a:tbl>
          </a:graphicData>
        </a:graphic>
      </p:graphicFrame>
      <p:sp>
        <p:nvSpPr>
          <p:cNvPr id="3" name="TextBox 2">
            <a:extLst>
              <a:ext uri="{FF2B5EF4-FFF2-40B4-BE49-F238E27FC236}">
                <a16:creationId xmlns:a16="http://schemas.microsoft.com/office/drawing/2014/main" id="{38AB1E6A-8C0B-45AC-ACF8-5A7C3810084A}"/>
              </a:ext>
            </a:extLst>
          </p:cNvPr>
          <p:cNvSpPr txBox="1"/>
          <p:nvPr/>
        </p:nvSpPr>
        <p:spPr>
          <a:xfrm>
            <a:off x="-18473" y="615943"/>
            <a:ext cx="8779297"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Table 13: </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West</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Polypropylene Copolymer</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Demand Supply Gap</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2015-</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2030F (Thousand Tonnes)</a:t>
            </a:r>
          </a:p>
        </p:txBody>
      </p:sp>
      <p:graphicFrame>
        <p:nvGraphicFramePr>
          <p:cNvPr id="6" name="Table 5">
            <a:extLst>
              <a:ext uri="{FF2B5EF4-FFF2-40B4-BE49-F238E27FC236}">
                <a16:creationId xmlns:a16="http://schemas.microsoft.com/office/drawing/2014/main" id="{B2E8FF05-4B34-4E6F-B51E-4D37E010D759}"/>
              </a:ext>
            </a:extLst>
          </p:cNvPr>
          <p:cNvGraphicFramePr>
            <a:graphicFrameLocks noGrp="1"/>
          </p:cNvGraphicFramePr>
          <p:nvPr>
            <p:extLst>
              <p:ext uri="{D42A27DB-BD31-4B8C-83A1-F6EECF244321}">
                <p14:modId xmlns:p14="http://schemas.microsoft.com/office/powerpoint/2010/main" val="2188794341"/>
              </p:ext>
            </p:extLst>
          </p:nvPr>
        </p:nvGraphicFramePr>
        <p:xfrm>
          <a:off x="0" y="4075258"/>
          <a:ext cx="9014489" cy="2776094"/>
        </p:xfrm>
        <a:graphic>
          <a:graphicData uri="http://schemas.openxmlformats.org/drawingml/2006/table">
            <a:tbl>
              <a:tblPr firstRow="1" bandRow="1">
                <a:tableStyleId>{93296810-A885-4BE3-A3E7-6D5BEEA58F35}</a:tableStyleId>
              </a:tblPr>
              <a:tblGrid>
                <a:gridCol w="933278">
                  <a:extLst>
                    <a:ext uri="{9D8B030D-6E8A-4147-A177-3AD203B41FA5}">
                      <a16:colId xmlns:a16="http://schemas.microsoft.com/office/drawing/2014/main" val="3580014540"/>
                    </a:ext>
                  </a:extLst>
                </a:gridCol>
                <a:gridCol w="722406">
                  <a:extLst>
                    <a:ext uri="{9D8B030D-6E8A-4147-A177-3AD203B41FA5}">
                      <a16:colId xmlns:a16="http://schemas.microsoft.com/office/drawing/2014/main" val="1855223881"/>
                    </a:ext>
                  </a:extLst>
                </a:gridCol>
                <a:gridCol w="656910">
                  <a:extLst>
                    <a:ext uri="{9D8B030D-6E8A-4147-A177-3AD203B41FA5}">
                      <a16:colId xmlns:a16="http://schemas.microsoft.com/office/drawing/2014/main" val="2100082171"/>
                    </a:ext>
                  </a:extLst>
                </a:gridCol>
                <a:gridCol w="656910">
                  <a:extLst>
                    <a:ext uri="{9D8B030D-6E8A-4147-A177-3AD203B41FA5}">
                      <a16:colId xmlns:a16="http://schemas.microsoft.com/office/drawing/2014/main" val="216429577"/>
                    </a:ext>
                  </a:extLst>
                </a:gridCol>
                <a:gridCol w="671665">
                  <a:extLst>
                    <a:ext uri="{9D8B030D-6E8A-4147-A177-3AD203B41FA5}">
                      <a16:colId xmlns:a16="http://schemas.microsoft.com/office/drawing/2014/main" val="1193704167"/>
                    </a:ext>
                  </a:extLst>
                </a:gridCol>
                <a:gridCol w="671665">
                  <a:extLst>
                    <a:ext uri="{9D8B030D-6E8A-4147-A177-3AD203B41FA5}">
                      <a16:colId xmlns:a16="http://schemas.microsoft.com/office/drawing/2014/main" val="4267817374"/>
                    </a:ext>
                  </a:extLst>
                </a:gridCol>
                <a:gridCol w="671665">
                  <a:extLst>
                    <a:ext uri="{9D8B030D-6E8A-4147-A177-3AD203B41FA5}">
                      <a16:colId xmlns:a16="http://schemas.microsoft.com/office/drawing/2014/main" val="97578808"/>
                    </a:ext>
                  </a:extLst>
                </a:gridCol>
                <a:gridCol w="671665">
                  <a:extLst>
                    <a:ext uri="{9D8B030D-6E8A-4147-A177-3AD203B41FA5}">
                      <a16:colId xmlns:a16="http://schemas.microsoft.com/office/drawing/2014/main" val="1541654645"/>
                    </a:ext>
                  </a:extLst>
                </a:gridCol>
                <a:gridCol w="671665">
                  <a:extLst>
                    <a:ext uri="{9D8B030D-6E8A-4147-A177-3AD203B41FA5}">
                      <a16:colId xmlns:a16="http://schemas.microsoft.com/office/drawing/2014/main" val="1366327873"/>
                    </a:ext>
                  </a:extLst>
                </a:gridCol>
                <a:gridCol w="671665">
                  <a:extLst>
                    <a:ext uri="{9D8B030D-6E8A-4147-A177-3AD203B41FA5}">
                      <a16:colId xmlns:a16="http://schemas.microsoft.com/office/drawing/2014/main" val="2587147855"/>
                    </a:ext>
                  </a:extLst>
                </a:gridCol>
                <a:gridCol w="671665">
                  <a:extLst>
                    <a:ext uri="{9D8B030D-6E8A-4147-A177-3AD203B41FA5}">
                      <a16:colId xmlns:a16="http://schemas.microsoft.com/office/drawing/2014/main" val="1341432530"/>
                    </a:ext>
                  </a:extLst>
                </a:gridCol>
                <a:gridCol w="671665">
                  <a:extLst>
                    <a:ext uri="{9D8B030D-6E8A-4147-A177-3AD203B41FA5}">
                      <a16:colId xmlns:a16="http://schemas.microsoft.com/office/drawing/2014/main" val="3173189229"/>
                    </a:ext>
                  </a:extLst>
                </a:gridCol>
                <a:gridCol w="671665">
                  <a:extLst>
                    <a:ext uri="{9D8B030D-6E8A-4147-A177-3AD203B41FA5}">
                      <a16:colId xmlns:a16="http://schemas.microsoft.com/office/drawing/2014/main" val="1544274010"/>
                    </a:ext>
                  </a:extLst>
                </a:gridCol>
              </a:tblGrid>
              <a:tr h="418323">
                <a:tc>
                  <a:txBody>
                    <a:bodyPr/>
                    <a:lstStyle/>
                    <a:p>
                      <a:pPr algn="ctr"/>
                      <a:endParaRPr lang="en-IN" sz="900"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2015</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2020</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2021</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2022E</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2023E</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2024E</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2025F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2026F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2027F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2028F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2029F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2030F</a:t>
                      </a:r>
                    </a:p>
                  </a:txBody>
                  <a:tcPr anchor="ctr">
                    <a:solidFill>
                      <a:schemeClr val="accent3">
                        <a:lumMod val="75000"/>
                      </a:schemeClr>
                    </a:solidFill>
                  </a:tcPr>
                </a:tc>
                <a:extLst>
                  <a:ext uri="{0D108BD9-81ED-4DB2-BD59-A6C34878D82A}">
                    <a16:rowId xmlns:a16="http://schemas.microsoft.com/office/drawing/2014/main" val="3771434692"/>
                  </a:ext>
                </a:extLst>
              </a:tr>
              <a:tr h="768142">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Production</a:t>
                      </a:r>
                    </a:p>
                  </a:txBody>
                  <a:tcPr anchor="ctr"/>
                </a:tc>
                <a:tc>
                  <a:txBody>
                    <a:bodyPr/>
                    <a:lstStyle/>
                    <a:p>
                      <a:pPr algn="ctr" fontAlgn="ctr"/>
                      <a:r>
                        <a:rPr lang="en-IN" sz="1000" b="0" i="0" u="none" strike="noStrike" dirty="0">
                          <a:solidFill>
                            <a:srgbClr val="000000"/>
                          </a:solidFill>
                          <a:effectLst/>
                          <a:latin typeface="Verdana" panose="020B0604030504040204" pitchFamily="34" charset="0"/>
                        </a:rPr>
                        <a:t>115</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166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173</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206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221</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227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235</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241</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249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249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249</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249</a:t>
                      </a:r>
                    </a:p>
                  </a:txBody>
                  <a:tcPr marL="9525" marR="9525" marT="9525" marB="0" anchor="ctr"/>
                </a:tc>
                <a:extLst>
                  <a:ext uri="{0D108BD9-81ED-4DB2-BD59-A6C34878D82A}">
                    <a16:rowId xmlns:a16="http://schemas.microsoft.com/office/drawing/2014/main" val="2090164450"/>
                  </a:ext>
                </a:extLst>
              </a:tr>
              <a:tr h="669316">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Total Demand</a:t>
                      </a:r>
                    </a:p>
                  </a:txBody>
                  <a:tcPr anchor="ctr"/>
                </a:tc>
                <a:tc>
                  <a:txBody>
                    <a:bodyPr/>
                    <a:lstStyle/>
                    <a:p>
                      <a:pPr algn="ctr" fontAlgn="ctr"/>
                      <a:r>
                        <a:rPr lang="en-IN" sz="1000" b="0" i="0" u="none" strike="noStrike" dirty="0">
                          <a:solidFill>
                            <a:srgbClr val="000000"/>
                          </a:solidFill>
                          <a:effectLst/>
                          <a:latin typeface="Verdana" panose="020B0604030504040204" pitchFamily="34" charset="0"/>
                        </a:rPr>
                        <a:t>204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340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341</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370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407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444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482</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522</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565</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610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657</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707</a:t>
                      </a:r>
                    </a:p>
                  </a:txBody>
                  <a:tcPr marL="9525" marR="9525" marT="9525" marB="0" anchor="ctr"/>
                </a:tc>
                <a:extLst>
                  <a:ext uri="{0D108BD9-81ED-4DB2-BD59-A6C34878D82A}">
                    <a16:rowId xmlns:a16="http://schemas.microsoft.com/office/drawing/2014/main" val="1211048611"/>
                  </a:ext>
                </a:extLst>
              </a:tr>
              <a:tr h="920313">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Demand Supply Gap</a:t>
                      </a:r>
                    </a:p>
                  </a:txBody>
                  <a:tcPr anchor="ctr"/>
                </a:tc>
                <a:tc gridSpan="3">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-163</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-186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-218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-246</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-281</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-315</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-360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-408</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-458</a:t>
                      </a:r>
                    </a:p>
                  </a:txBody>
                  <a:tcPr marL="9525" marR="9525" marT="9525" marB="0" anchor="ctr"/>
                </a:tc>
                <a:extLst>
                  <a:ext uri="{0D108BD9-81ED-4DB2-BD59-A6C34878D82A}">
                    <a16:rowId xmlns:a16="http://schemas.microsoft.com/office/drawing/2014/main" val="3016581503"/>
                  </a:ext>
                </a:extLst>
              </a:tr>
            </a:tbl>
          </a:graphicData>
        </a:graphic>
      </p:graphicFrame>
      <p:sp>
        <p:nvSpPr>
          <p:cNvPr id="7" name="TextBox 6">
            <a:extLst>
              <a:ext uri="{FF2B5EF4-FFF2-40B4-BE49-F238E27FC236}">
                <a16:creationId xmlns:a16="http://schemas.microsoft.com/office/drawing/2014/main" id="{2B61D3E4-4184-4259-96D2-9821AE88D6EE}"/>
              </a:ext>
            </a:extLst>
          </p:cNvPr>
          <p:cNvSpPr txBox="1"/>
          <p:nvPr/>
        </p:nvSpPr>
        <p:spPr>
          <a:xfrm>
            <a:off x="-18474" y="3733647"/>
            <a:ext cx="8779297"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Table 14: North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Polypropylene Copolymer </a:t>
            </a:r>
            <a:r>
              <a:rPr kumimoji="0" lang="en-IN"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Demand Supply Gap</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2015-</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2030F (Thousand Tonnes)</a:t>
            </a:r>
          </a:p>
        </p:txBody>
      </p:sp>
    </p:spTree>
    <p:extLst>
      <p:ext uri="{BB962C8B-B14F-4D97-AF65-F5344CB8AC3E}">
        <p14:creationId xmlns:p14="http://schemas.microsoft.com/office/powerpoint/2010/main" val="483441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6093882-BD00-4B41-8145-9BDF8D98A1CE}"/>
              </a:ext>
            </a:extLst>
          </p:cNvPr>
          <p:cNvSpPr txBox="1">
            <a:spLocks/>
          </p:cNvSpPr>
          <p:nvPr/>
        </p:nvSpPr>
        <p:spPr>
          <a:xfrm>
            <a:off x="92563" y="229085"/>
            <a:ext cx="8921930"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kumimoji="0" lang="en-IN" sz="12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Polypropylene Copolymer Demand Supply Gap Analysis</a:t>
            </a:r>
          </a:p>
        </p:txBody>
      </p:sp>
      <p:graphicFrame>
        <p:nvGraphicFramePr>
          <p:cNvPr id="2" name="Table 1">
            <a:extLst>
              <a:ext uri="{FF2B5EF4-FFF2-40B4-BE49-F238E27FC236}">
                <a16:creationId xmlns:a16="http://schemas.microsoft.com/office/drawing/2014/main" id="{64577921-1EA0-4B97-A2B3-9B8AD44ADEF3}"/>
              </a:ext>
            </a:extLst>
          </p:cNvPr>
          <p:cNvGraphicFramePr>
            <a:graphicFrameLocks noGrp="1"/>
          </p:cNvGraphicFramePr>
          <p:nvPr>
            <p:extLst>
              <p:ext uri="{D42A27DB-BD31-4B8C-83A1-F6EECF244321}">
                <p14:modId xmlns:p14="http://schemas.microsoft.com/office/powerpoint/2010/main" val="4033906287"/>
              </p:ext>
            </p:extLst>
          </p:nvPr>
        </p:nvGraphicFramePr>
        <p:xfrm>
          <a:off x="-1" y="908010"/>
          <a:ext cx="9014489" cy="2776094"/>
        </p:xfrm>
        <a:graphic>
          <a:graphicData uri="http://schemas.openxmlformats.org/drawingml/2006/table">
            <a:tbl>
              <a:tblPr firstRow="1" bandRow="1">
                <a:tableStyleId>{93296810-A885-4BE3-A3E7-6D5BEEA58F35}</a:tableStyleId>
              </a:tblPr>
              <a:tblGrid>
                <a:gridCol w="933278">
                  <a:extLst>
                    <a:ext uri="{9D8B030D-6E8A-4147-A177-3AD203B41FA5}">
                      <a16:colId xmlns:a16="http://schemas.microsoft.com/office/drawing/2014/main" val="3580014540"/>
                    </a:ext>
                  </a:extLst>
                </a:gridCol>
                <a:gridCol w="722406">
                  <a:extLst>
                    <a:ext uri="{9D8B030D-6E8A-4147-A177-3AD203B41FA5}">
                      <a16:colId xmlns:a16="http://schemas.microsoft.com/office/drawing/2014/main" val="1855223881"/>
                    </a:ext>
                  </a:extLst>
                </a:gridCol>
                <a:gridCol w="656910">
                  <a:extLst>
                    <a:ext uri="{9D8B030D-6E8A-4147-A177-3AD203B41FA5}">
                      <a16:colId xmlns:a16="http://schemas.microsoft.com/office/drawing/2014/main" val="2100082171"/>
                    </a:ext>
                  </a:extLst>
                </a:gridCol>
                <a:gridCol w="656910">
                  <a:extLst>
                    <a:ext uri="{9D8B030D-6E8A-4147-A177-3AD203B41FA5}">
                      <a16:colId xmlns:a16="http://schemas.microsoft.com/office/drawing/2014/main" val="216429577"/>
                    </a:ext>
                  </a:extLst>
                </a:gridCol>
                <a:gridCol w="671665">
                  <a:extLst>
                    <a:ext uri="{9D8B030D-6E8A-4147-A177-3AD203B41FA5}">
                      <a16:colId xmlns:a16="http://schemas.microsoft.com/office/drawing/2014/main" val="1193704167"/>
                    </a:ext>
                  </a:extLst>
                </a:gridCol>
                <a:gridCol w="671665">
                  <a:extLst>
                    <a:ext uri="{9D8B030D-6E8A-4147-A177-3AD203B41FA5}">
                      <a16:colId xmlns:a16="http://schemas.microsoft.com/office/drawing/2014/main" val="4267817374"/>
                    </a:ext>
                  </a:extLst>
                </a:gridCol>
                <a:gridCol w="671665">
                  <a:extLst>
                    <a:ext uri="{9D8B030D-6E8A-4147-A177-3AD203B41FA5}">
                      <a16:colId xmlns:a16="http://schemas.microsoft.com/office/drawing/2014/main" val="97578808"/>
                    </a:ext>
                  </a:extLst>
                </a:gridCol>
                <a:gridCol w="671665">
                  <a:extLst>
                    <a:ext uri="{9D8B030D-6E8A-4147-A177-3AD203B41FA5}">
                      <a16:colId xmlns:a16="http://schemas.microsoft.com/office/drawing/2014/main" val="1541654645"/>
                    </a:ext>
                  </a:extLst>
                </a:gridCol>
                <a:gridCol w="671665">
                  <a:extLst>
                    <a:ext uri="{9D8B030D-6E8A-4147-A177-3AD203B41FA5}">
                      <a16:colId xmlns:a16="http://schemas.microsoft.com/office/drawing/2014/main" val="1366327873"/>
                    </a:ext>
                  </a:extLst>
                </a:gridCol>
                <a:gridCol w="671665">
                  <a:extLst>
                    <a:ext uri="{9D8B030D-6E8A-4147-A177-3AD203B41FA5}">
                      <a16:colId xmlns:a16="http://schemas.microsoft.com/office/drawing/2014/main" val="2587147855"/>
                    </a:ext>
                  </a:extLst>
                </a:gridCol>
                <a:gridCol w="671665">
                  <a:extLst>
                    <a:ext uri="{9D8B030D-6E8A-4147-A177-3AD203B41FA5}">
                      <a16:colId xmlns:a16="http://schemas.microsoft.com/office/drawing/2014/main" val="1341432530"/>
                    </a:ext>
                  </a:extLst>
                </a:gridCol>
                <a:gridCol w="671665">
                  <a:extLst>
                    <a:ext uri="{9D8B030D-6E8A-4147-A177-3AD203B41FA5}">
                      <a16:colId xmlns:a16="http://schemas.microsoft.com/office/drawing/2014/main" val="3173189229"/>
                    </a:ext>
                  </a:extLst>
                </a:gridCol>
                <a:gridCol w="671665">
                  <a:extLst>
                    <a:ext uri="{9D8B030D-6E8A-4147-A177-3AD203B41FA5}">
                      <a16:colId xmlns:a16="http://schemas.microsoft.com/office/drawing/2014/main" val="1544274010"/>
                    </a:ext>
                  </a:extLst>
                </a:gridCol>
              </a:tblGrid>
              <a:tr h="418323">
                <a:tc>
                  <a:txBody>
                    <a:bodyPr/>
                    <a:lstStyle/>
                    <a:p>
                      <a:pPr algn="ctr"/>
                      <a:endParaRPr lang="en-IN" sz="900"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2015</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2020</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2021</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2022E</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2023E</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2024E</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2025F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2026F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2027F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2028F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2029F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2030F</a:t>
                      </a:r>
                    </a:p>
                  </a:txBody>
                  <a:tcPr anchor="ctr">
                    <a:solidFill>
                      <a:schemeClr val="accent3">
                        <a:lumMod val="75000"/>
                      </a:schemeClr>
                    </a:solidFill>
                  </a:tcPr>
                </a:tc>
                <a:extLst>
                  <a:ext uri="{0D108BD9-81ED-4DB2-BD59-A6C34878D82A}">
                    <a16:rowId xmlns:a16="http://schemas.microsoft.com/office/drawing/2014/main" val="3771434692"/>
                  </a:ext>
                </a:extLst>
              </a:tr>
              <a:tr h="768142">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Production</a:t>
                      </a:r>
                    </a:p>
                  </a:txBody>
                  <a:tcPr anchor="ctr"/>
                </a:tc>
                <a:tc>
                  <a:txBody>
                    <a:bodyPr/>
                    <a:lstStyle/>
                    <a:p>
                      <a:pPr algn="ctr" fontAlgn="ctr"/>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0</a:t>
                      </a:r>
                      <a:endPar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0</a:t>
                      </a:r>
                      <a:endPar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0</a:t>
                      </a:r>
                      <a:endPar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0</a:t>
                      </a:r>
                      <a:endPar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0</a:t>
                      </a:r>
                      <a:endPar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0</a:t>
                      </a:r>
                      <a:endPar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0</a:t>
                      </a:r>
                      <a:endPar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0</a:t>
                      </a:r>
                      <a:endPar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0</a:t>
                      </a:r>
                      <a:endPar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0</a:t>
                      </a:r>
                      <a:endPar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0</a:t>
                      </a:r>
                    </a:p>
                  </a:txBody>
                  <a:tcPr marL="9525" marR="9525" marT="9525" marB="0" anchor="ctr"/>
                </a:tc>
                <a:extLst>
                  <a:ext uri="{0D108BD9-81ED-4DB2-BD59-A6C34878D82A}">
                    <a16:rowId xmlns:a16="http://schemas.microsoft.com/office/drawing/2014/main" val="2090164450"/>
                  </a:ext>
                </a:extLst>
              </a:tr>
              <a:tr h="669316">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Total Demand</a:t>
                      </a:r>
                    </a:p>
                  </a:txBody>
                  <a:tcPr anchor="ctr"/>
                </a:tc>
                <a:tc>
                  <a:txBody>
                    <a:bodyPr/>
                    <a:lstStyle/>
                    <a:p>
                      <a:pPr algn="ctr" fontAlgn="ctr"/>
                      <a:r>
                        <a:rPr lang="en-IN" sz="1000" b="0" i="0" u="none" strike="noStrike" dirty="0">
                          <a:solidFill>
                            <a:srgbClr val="000000"/>
                          </a:solidFill>
                          <a:effectLst/>
                          <a:latin typeface="Verdana" panose="020B0604030504040204" pitchFamily="34" charset="0"/>
                        </a:rPr>
                        <a:t>169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258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247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279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310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340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370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404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439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477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517</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560</a:t>
                      </a:r>
                    </a:p>
                  </a:txBody>
                  <a:tcPr marL="9525" marR="9525" marT="9525" marB="0" anchor="ctr"/>
                </a:tc>
                <a:extLst>
                  <a:ext uri="{0D108BD9-81ED-4DB2-BD59-A6C34878D82A}">
                    <a16:rowId xmlns:a16="http://schemas.microsoft.com/office/drawing/2014/main" val="1211048611"/>
                  </a:ext>
                </a:extLst>
              </a:tr>
              <a:tr h="920313">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Demand Supply Gap</a:t>
                      </a:r>
                    </a:p>
                  </a:txBody>
                  <a:tcPr anchor="ctr"/>
                </a:tc>
                <a:tc gridSpan="3">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-279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-310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-340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-370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-404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-439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-477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-517</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-560</a:t>
                      </a:r>
                    </a:p>
                  </a:txBody>
                  <a:tcPr marL="9525" marR="9525" marT="9525" marB="0" anchor="ctr"/>
                </a:tc>
                <a:extLst>
                  <a:ext uri="{0D108BD9-81ED-4DB2-BD59-A6C34878D82A}">
                    <a16:rowId xmlns:a16="http://schemas.microsoft.com/office/drawing/2014/main" val="3016581503"/>
                  </a:ext>
                </a:extLst>
              </a:tr>
            </a:tbl>
          </a:graphicData>
        </a:graphic>
      </p:graphicFrame>
      <p:sp>
        <p:nvSpPr>
          <p:cNvPr id="3" name="TextBox 2">
            <a:extLst>
              <a:ext uri="{FF2B5EF4-FFF2-40B4-BE49-F238E27FC236}">
                <a16:creationId xmlns:a16="http://schemas.microsoft.com/office/drawing/2014/main" id="{38AB1E6A-8C0B-45AC-ACF8-5A7C3810084A}"/>
              </a:ext>
            </a:extLst>
          </p:cNvPr>
          <p:cNvSpPr txBox="1"/>
          <p:nvPr/>
        </p:nvSpPr>
        <p:spPr>
          <a:xfrm>
            <a:off x="-18473" y="615943"/>
            <a:ext cx="8779297"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Table 15: South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Polypropylene Copolymer </a:t>
            </a:r>
            <a:r>
              <a:rPr kumimoji="0" lang="en-IN"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Demand Supply Gap</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2015-</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2030F (Thousand Tonnes)</a:t>
            </a:r>
          </a:p>
        </p:txBody>
      </p:sp>
      <p:graphicFrame>
        <p:nvGraphicFramePr>
          <p:cNvPr id="6" name="Table 5">
            <a:extLst>
              <a:ext uri="{FF2B5EF4-FFF2-40B4-BE49-F238E27FC236}">
                <a16:creationId xmlns:a16="http://schemas.microsoft.com/office/drawing/2014/main" id="{B2E8FF05-4B34-4E6F-B51E-4D37E010D759}"/>
              </a:ext>
            </a:extLst>
          </p:cNvPr>
          <p:cNvGraphicFramePr>
            <a:graphicFrameLocks noGrp="1"/>
          </p:cNvGraphicFramePr>
          <p:nvPr>
            <p:extLst>
              <p:ext uri="{D42A27DB-BD31-4B8C-83A1-F6EECF244321}">
                <p14:modId xmlns:p14="http://schemas.microsoft.com/office/powerpoint/2010/main" val="3245244253"/>
              </p:ext>
            </p:extLst>
          </p:nvPr>
        </p:nvGraphicFramePr>
        <p:xfrm>
          <a:off x="0" y="4075258"/>
          <a:ext cx="9014489" cy="2776094"/>
        </p:xfrm>
        <a:graphic>
          <a:graphicData uri="http://schemas.openxmlformats.org/drawingml/2006/table">
            <a:tbl>
              <a:tblPr firstRow="1" bandRow="1">
                <a:tableStyleId>{93296810-A885-4BE3-A3E7-6D5BEEA58F35}</a:tableStyleId>
              </a:tblPr>
              <a:tblGrid>
                <a:gridCol w="933278">
                  <a:extLst>
                    <a:ext uri="{9D8B030D-6E8A-4147-A177-3AD203B41FA5}">
                      <a16:colId xmlns:a16="http://schemas.microsoft.com/office/drawing/2014/main" val="3580014540"/>
                    </a:ext>
                  </a:extLst>
                </a:gridCol>
                <a:gridCol w="722406">
                  <a:extLst>
                    <a:ext uri="{9D8B030D-6E8A-4147-A177-3AD203B41FA5}">
                      <a16:colId xmlns:a16="http://schemas.microsoft.com/office/drawing/2014/main" val="1855223881"/>
                    </a:ext>
                  </a:extLst>
                </a:gridCol>
                <a:gridCol w="656910">
                  <a:extLst>
                    <a:ext uri="{9D8B030D-6E8A-4147-A177-3AD203B41FA5}">
                      <a16:colId xmlns:a16="http://schemas.microsoft.com/office/drawing/2014/main" val="2100082171"/>
                    </a:ext>
                  </a:extLst>
                </a:gridCol>
                <a:gridCol w="656910">
                  <a:extLst>
                    <a:ext uri="{9D8B030D-6E8A-4147-A177-3AD203B41FA5}">
                      <a16:colId xmlns:a16="http://schemas.microsoft.com/office/drawing/2014/main" val="216429577"/>
                    </a:ext>
                  </a:extLst>
                </a:gridCol>
                <a:gridCol w="671665">
                  <a:extLst>
                    <a:ext uri="{9D8B030D-6E8A-4147-A177-3AD203B41FA5}">
                      <a16:colId xmlns:a16="http://schemas.microsoft.com/office/drawing/2014/main" val="1193704167"/>
                    </a:ext>
                  </a:extLst>
                </a:gridCol>
                <a:gridCol w="671665">
                  <a:extLst>
                    <a:ext uri="{9D8B030D-6E8A-4147-A177-3AD203B41FA5}">
                      <a16:colId xmlns:a16="http://schemas.microsoft.com/office/drawing/2014/main" val="4267817374"/>
                    </a:ext>
                  </a:extLst>
                </a:gridCol>
                <a:gridCol w="671665">
                  <a:extLst>
                    <a:ext uri="{9D8B030D-6E8A-4147-A177-3AD203B41FA5}">
                      <a16:colId xmlns:a16="http://schemas.microsoft.com/office/drawing/2014/main" val="97578808"/>
                    </a:ext>
                  </a:extLst>
                </a:gridCol>
                <a:gridCol w="671665">
                  <a:extLst>
                    <a:ext uri="{9D8B030D-6E8A-4147-A177-3AD203B41FA5}">
                      <a16:colId xmlns:a16="http://schemas.microsoft.com/office/drawing/2014/main" val="1541654645"/>
                    </a:ext>
                  </a:extLst>
                </a:gridCol>
                <a:gridCol w="671665">
                  <a:extLst>
                    <a:ext uri="{9D8B030D-6E8A-4147-A177-3AD203B41FA5}">
                      <a16:colId xmlns:a16="http://schemas.microsoft.com/office/drawing/2014/main" val="1366327873"/>
                    </a:ext>
                  </a:extLst>
                </a:gridCol>
                <a:gridCol w="671665">
                  <a:extLst>
                    <a:ext uri="{9D8B030D-6E8A-4147-A177-3AD203B41FA5}">
                      <a16:colId xmlns:a16="http://schemas.microsoft.com/office/drawing/2014/main" val="2587147855"/>
                    </a:ext>
                  </a:extLst>
                </a:gridCol>
                <a:gridCol w="671665">
                  <a:extLst>
                    <a:ext uri="{9D8B030D-6E8A-4147-A177-3AD203B41FA5}">
                      <a16:colId xmlns:a16="http://schemas.microsoft.com/office/drawing/2014/main" val="1341432530"/>
                    </a:ext>
                  </a:extLst>
                </a:gridCol>
                <a:gridCol w="671665">
                  <a:extLst>
                    <a:ext uri="{9D8B030D-6E8A-4147-A177-3AD203B41FA5}">
                      <a16:colId xmlns:a16="http://schemas.microsoft.com/office/drawing/2014/main" val="3173189229"/>
                    </a:ext>
                  </a:extLst>
                </a:gridCol>
                <a:gridCol w="671665">
                  <a:extLst>
                    <a:ext uri="{9D8B030D-6E8A-4147-A177-3AD203B41FA5}">
                      <a16:colId xmlns:a16="http://schemas.microsoft.com/office/drawing/2014/main" val="1544274010"/>
                    </a:ext>
                  </a:extLst>
                </a:gridCol>
              </a:tblGrid>
              <a:tr h="418323">
                <a:tc>
                  <a:txBody>
                    <a:bodyPr/>
                    <a:lstStyle/>
                    <a:p>
                      <a:pPr algn="ctr"/>
                      <a:endParaRPr lang="en-IN" sz="900"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2015</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2020</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2021</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2022E</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2023E</a:t>
                      </a:r>
                    </a:p>
                  </a:txBody>
                  <a:tcPr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2024E</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2025F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2026F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2027F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2028F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2029F</a:t>
                      </a:r>
                    </a:p>
                  </a:txBody>
                  <a:tcPr anchor="ctr">
                    <a:solidFill>
                      <a:schemeClr val="accent3">
                        <a:lumMod val="75000"/>
                      </a:schemeClr>
                    </a:solidFill>
                  </a:tcPr>
                </a:tc>
                <a:tc>
                  <a:txBody>
                    <a:bodyPr/>
                    <a:lstStyle/>
                    <a:p>
                      <a:pPr algn="ctr"/>
                      <a:r>
                        <a:rPr lang="en-IN" sz="900" b="1" dirty="0">
                          <a:solidFill>
                            <a:schemeClr val="bg1"/>
                          </a:solidFill>
                          <a:latin typeface="Verdana" panose="020B0604030504040204" pitchFamily="34" charset="0"/>
                          <a:ea typeface="Verdana" panose="020B0604030504040204" pitchFamily="34" charset="0"/>
                          <a:cs typeface="Verdana" panose="020B0604030504040204" pitchFamily="34" charset="0"/>
                        </a:rPr>
                        <a:t>2030F</a:t>
                      </a:r>
                    </a:p>
                  </a:txBody>
                  <a:tcPr anchor="ctr">
                    <a:solidFill>
                      <a:schemeClr val="accent3">
                        <a:lumMod val="75000"/>
                      </a:schemeClr>
                    </a:solidFill>
                  </a:tcPr>
                </a:tc>
                <a:extLst>
                  <a:ext uri="{0D108BD9-81ED-4DB2-BD59-A6C34878D82A}">
                    <a16:rowId xmlns:a16="http://schemas.microsoft.com/office/drawing/2014/main" val="3771434692"/>
                  </a:ext>
                </a:extLst>
              </a:tr>
              <a:tr h="768142">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Production</a:t>
                      </a:r>
                    </a:p>
                  </a:txBody>
                  <a:tcPr anchor="ctr"/>
                </a:tc>
                <a:tc>
                  <a:txBody>
                    <a:bodyPr/>
                    <a:lstStyle/>
                    <a:p>
                      <a:pPr algn="ctr" fontAlgn="ctr"/>
                      <a:r>
                        <a:rPr lang="en-IN" sz="1000" b="0" i="0" u="none" strike="noStrike" dirty="0">
                          <a:solidFill>
                            <a:srgbClr val="000000"/>
                          </a:solidFill>
                          <a:effectLst/>
                          <a:latin typeface="Verdana" panose="020B0604030504040204" pitchFamily="34" charset="0"/>
                        </a:rPr>
                        <a:t>10</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68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77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82</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95</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97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101</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103</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107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107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107</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107</a:t>
                      </a:r>
                    </a:p>
                  </a:txBody>
                  <a:tcPr marL="9525" marR="9525" marT="9525" marB="0" anchor="ctr"/>
                </a:tc>
                <a:extLst>
                  <a:ext uri="{0D108BD9-81ED-4DB2-BD59-A6C34878D82A}">
                    <a16:rowId xmlns:a16="http://schemas.microsoft.com/office/drawing/2014/main" val="2090164450"/>
                  </a:ext>
                </a:extLst>
              </a:tr>
              <a:tr h="669316">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Total Demand</a:t>
                      </a:r>
                    </a:p>
                  </a:txBody>
                  <a:tcPr anchor="ctr"/>
                </a:tc>
                <a:tc>
                  <a:txBody>
                    <a:bodyPr/>
                    <a:lstStyle/>
                    <a:p>
                      <a:pPr algn="ctr" fontAlgn="ctr"/>
                      <a:r>
                        <a:rPr lang="en-IN" sz="1000" b="0" i="0" u="none" strike="noStrike" dirty="0">
                          <a:solidFill>
                            <a:srgbClr val="000000"/>
                          </a:solidFill>
                          <a:effectLst/>
                          <a:latin typeface="Verdana" panose="020B0604030504040204" pitchFamily="34" charset="0"/>
                        </a:rPr>
                        <a:t>29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39</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55</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58</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61</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64</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67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70</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73</a:t>
                      </a:r>
                    </a:p>
                  </a:txBody>
                  <a:tcPr marL="9525" marR="9525" marT="9525" marB="0" anchor="ctr"/>
                </a:tc>
                <a:extLst>
                  <a:ext uri="{0D108BD9-81ED-4DB2-BD59-A6C34878D82A}">
                    <a16:rowId xmlns:a16="http://schemas.microsoft.com/office/drawing/2014/main" val="1211048611"/>
                  </a:ext>
                </a:extLst>
              </a:tr>
              <a:tr h="920313">
                <a:tc>
                  <a:txBody>
                    <a:bodyPr/>
                    <a:lstStyle/>
                    <a:p>
                      <a:pPr marL="0" algn="ctr" defTabSz="914400" rtl="0" eaLnBrk="1" latinLnBrk="0" hangingPunct="1"/>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Demand Supply Gap</a:t>
                      </a:r>
                    </a:p>
                  </a:txBody>
                  <a:tcPr anchor="ctr"/>
                </a:tc>
                <a:tc gridSpan="3">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43</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47</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42</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43</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42</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43</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40</a:t>
                      </a:r>
                    </a:p>
                  </a:txBody>
                  <a:tcPr marL="9525" marR="9525" marT="9525" marB="0" anchor="ctr"/>
                </a:tc>
                <a:tc>
                  <a:txBody>
                    <a:bodyPr/>
                    <a:lstStyle/>
                    <a:p>
                      <a:pPr algn="ctr" fontAlgn="ctr"/>
                      <a:r>
                        <a:rPr lang="en-IN" sz="1000" b="0" i="0" u="none" strike="noStrike">
                          <a:solidFill>
                            <a:srgbClr val="000000"/>
                          </a:solidFill>
                          <a:effectLst/>
                          <a:latin typeface="Verdana" panose="020B0604030504040204" pitchFamily="34" charset="0"/>
                        </a:rPr>
                        <a:t>37</a:t>
                      </a:r>
                    </a:p>
                  </a:txBody>
                  <a:tcPr marL="9525" marR="9525" marT="9525" marB="0" anchor="ctr"/>
                </a:tc>
                <a:tc>
                  <a:txBody>
                    <a:bodyPr/>
                    <a:lstStyle/>
                    <a:p>
                      <a:pPr algn="ctr" fontAlgn="ctr"/>
                      <a:r>
                        <a:rPr lang="en-IN" sz="1000" b="0" i="0" u="none" strike="noStrike" dirty="0">
                          <a:solidFill>
                            <a:srgbClr val="000000"/>
                          </a:solidFill>
                          <a:effectLst/>
                          <a:latin typeface="Verdana" panose="020B0604030504040204" pitchFamily="34" charset="0"/>
                        </a:rPr>
                        <a:t>34</a:t>
                      </a:r>
                    </a:p>
                  </a:txBody>
                  <a:tcPr marL="9525" marR="9525" marT="9525" marB="0" anchor="ctr"/>
                </a:tc>
                <a:extLst>
                  <a:ext uri="{0D108BD9-81ED-4DB2-BD59-A6C34878D82A}">
                    <a16:rowId xmlns:a16="http://schemas.microsoft.com/office/drawing/2014/main" val="3016581503"/>
                  </a:ext>
                </a:extLst>
              </a:tr>
            </a:tbl>
          </a:graphicData>
        </a:graphic>
      </p:graphicFrame>
      <p:sp>
        <p:nvSpPr>
          <p:cNvPr id="7" name="TextBox 6">
            <a:extLst>
              <a:ext uri="{FF2B5EF4-FFF2-40B4-BE49-F238E27FC236}">
                <a16:creationId xmlns:a16="http://schemas.microsoft.com/office/drawing/2014/main" id="{2B61D3E4-4184-4259-96D2-9821AE88D6EE}"/>
              </a:ext>
            </a:extLst>
          </p:cNvPr>
          <p:cNvSpPr txBox="1"/>
          <p:nvPr/>
        </p:nvSpPr>
        <p:spPr>
          <a:xfrm>
            <a:off x="-18474" y="3733647"/>
            <a:ext cx="8779297"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Table 16: East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Polypropylene Copolymer </a:t>
            </a:r>
            <a:r>
              <a:rPr kumimoji="0" lang="en-IN"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Demand Supply Gap</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2015-</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2030F (Thousand Tonnes)</a:t>
            </a:r>
          </a:p>
        </p:txBody>
      </p:sp>
    </p:spTree>
    <p:extLst>
      <p:ext uri="{BB962C8B-B14F-4D97-AF65-F5344CB8AC3E}">
        <p14:creationId xmlns:p14="http://schemas.microsoft.com/office/powerpoint/2010/main" val="66970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E1C8CC68-427A-437D-836D-915BC70F161C}"/>
              </a:ext>
            </a:extLst>
          </p:cNvPr>
          <p:cNvGraphicFramePr/>
          <p:nvPr>
            <p:extLst>
              <p:ext uri="{D42A27DB-BD31-4B8C-83A1-F6EECF244321}">
                <p14:modId xmlns:p14="http://schemas.microsoft.com/office/powerpoint/2010/main" val="2845396737"/>
              </p:ext>
            </p:extLst>
          </p:nvPr>
        </p:nvGraphicFramePr>
        <p:xfrm>
          <a:off x="-834887" y="4190828"/>
          <a:ext cx="9811407" cy="1946295"/>
        </p:xfrm>
        <a:graphic>
          <a:graphicData uri="http://schemas.openxmlformats.org/drawingml/2006/chart">
            <c:chart xmlns:c="http://schemas.openxmlformats.org/drawingml/2006/chart" xmlns:r="http://schemas.openxmlformats.org/officeDocument/2006/relationships" r:id="rId2"/>
          </a:graphicData>
        </a:graphic>
      </p:graphicFrame>
      <p:sp>
        <p:nvSpPr>
          <p:cNvPr id="20" name="Title 1">
            <a:extLst>
              <a:ext uri="{FF2B5EF4-FFF2-40B4-BE49-F238E27FC236}">
                <a16:creationId xmlns:a16="http://schemas.microsoft.com/office/drawing/2014/main" id="{41EC4E82-0296-4160-98C1-35A7FEA38897}"/>
              </a:ext>
            </a:extLst>
          </p:cNvPr>
          <p:cNvSpPr txBox="1">
            <a:spLocks/>
          </p:cNvSpPr>
          <p:nvPr/>
        </p:nvSpPr>
        <p:spPr>
          <a:xfrm>
            <a:off x="236113" y="284728"/>
            <a:ext cx="7436896"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India Polypropylene Homopolymer Market Share, By Volume, By Top 3 States</a:t>
            </a:r>
          </a:p>
        </p:txBody>
      </p:sp>
      <p:sp>
        <p:nvSpPr>
          <p:cNvPr id="3" name="TextBox 2">
            <a:extLst>
              <a:ext uri="{FF2B5EF4-FFF2-40B4-BE49-F238E27FC236}">
                <a16:creationId xmlns:a16="http://schemas.microsoft.com/office/drawing/2014/main" id="{D2C628E9-C0FE-4ED5-81C9-E585F93F78B7}"/>
              </a:ext>
            </a:extLst>
          </p:cNvPr>
          <p:cNvSpPr txBox="1"/>
          <p:nvPr/>
        </p:nvSpPr>
        <p:spPr>
          <a:xfrm>
            <a:off x="294690" y="3568120"/>
            <a:ext cx="8809041" cy="52290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2: North India Polypropylene Homopolymer Market Share, By Top 3 States, By Volume (Thousand Tonnes), 2015–2030F</a:t>
            </a:r>
          </a:p>
        </p:txBody>
      </p:sp>
      <p:sp>
        <p:nvSpPr>
          <p:cNvPr id="2" name="TextBox 1">
            <a:extLst>
              <a:ext uri="{FF2B5EF4-FFF2-40B4-BE49-F238E27FC236}">
                <a16:creationId xmlns:a16="http://schemas.microsoft.com/office/drawing/2014/main" id="{99A794C2-F975-497E-A200-A44BF21E4B42}"/>
              </a:ext>
            </a:extLst>
          </p:cNvPr>
          <p:cNvSpPr txBox="1"/>
          <p:nvPr/>
        </p:nvSpPr>
        <p:spPr>
          <a:xfrm>
            <a:off x="4955812" y="6137123"/>
            <a:ext cx="4020708"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Uttarakhand, Himachal Pradesh,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graphicFrame>
        <p:nvGraphicFramePr>
          <p:cNvPr id="7" name="Chart 6">
            <a:extLst>
              <a:ext uri="{FF2B5EF4-FFF2-40B4-BE49-F238E27FC236}">
                <a16:creationId xmlns:a16="http://schemas.microsoft.com/office/drawing/2014/main" id="{7F5FEDE7-F396-4A43-B28E-F891738D5A19}"/>
              </a:ext>
            </a:extLst>
          </p:cNvPr>
          <p:cNvGraphicFramePr/>
          <p:nvPr>
            <p:extLst>
              <p:ext uri="{D42A27DB-BD31-4B8C-83A1-F6EECF244321}">
                <p14:modId xmlns:p14="http://schemas.microsoft.com/office/powerpoint/2010/main" val="1858652185"/>
              </p:ext>
            </p:extLst>
          </p:nvPr>
        </p:nvGraphicFramePr>
        <p:xfrm>
          <a:off x="-294968" y="1073427"/>
          <a:ext cx="9537152" cy="2494694"/>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4CB7EE35-B1D1-4F9F-B28A-0BF7C7EE6F1A}"/>
              </a:ext>
            </a:extLst>
          </p:cNvPr>
          <p:cNvSpPr txBox="1"/>
          <p:nvPr/>
        </p:nvSpPr>
        <p:spPr>
          <a:xfrm>
            <a:off x="167479" y="772116"/>
            <a:ext cx="8809041" cy="52290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1: West India Polypropylene Homopolymer Market Share, By Top 3 States, By Volume (Thousand Tonnes), 2015–2030F</a:t>
            </a:r>
          </a:p>
        </p:txBody>
      </p:sp>
      <p:sp>
        <p:nvSpPr>
          <p:cNvPr id="9" name="TextBox 8">
            <a:extLst>
              <a:ext uri="{FF2B5EF4-FFF2-40B4-BE49-F238E27FC236}">
                <a16:creationId xmlns:a16="http://schemas.microsoft.com/office/drawing/2014/main" id="{BA29105B-8BC1-4FDE-B7A2-58D2A05C675E}"/>
              </a:ext>
            </a:extLst>
          </p:cNvPr>
          <p:cNvSpPr txBox="1"/>
          <p:nvPr/>
        </p:nvSpPr>
        <p:spPr>
          <a:xfrm>
            <a:off x="2988241" y="3368065"/>
            <a:ext cx="5861069"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Goa, Daman &amp; Diu, etc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Tree>
    <p:extLst>
      <p:ext uri="{BB962C8B-B14F-4D97-AF65-F5344CB8AC3E}">
        <p14:creationId xmlns:p14="http://schemas.microsoft.com/office/powerpoint/2010/main" val="4118328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41EC4E82-0296-4160-98C1-35A7FEA38897}"/>
              </a:ext>
            </a:extLst>
          </p:cNvPr>
          <p:cNvSpPr txBox="1">
            <a:spLocks/>
          </p:cNvSpPr>
          <p:nvPr/>
        </p:nvSpPr>
        <p:spPr>
          <a:xfrm>
            <a:off x="236113" y="284728"/>
            <a:ext cx="6787539"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India Polypropylene Homopolymer Market Share, By Top 3 States</a:t>
            </a:r>
          </a:p>
        </p:txBody>
      </p:sp>
      <p:sp>
        <p:nvSpPr>
          <p:cNvPr id="3" name="TextBox 2">
            <a:extLst>
              <a:ext uri="{FF2B5EF4-FFF2-40B4-BE49-F238E27FC236}">
                <a16:creationId xmlns:a16="http://schemas.microsoft.com/office/drawing/2014/main" id="{D2C628E9-C0FE-4ED5-81C9-E585F93F78B7}"/>
              </a:ext>
            </a:extLst>
          </p:cNvPr>
          <p:cNvSpPr txBox="1"/>
          <p:nvPr/>
        </p:nvSpPr>
        <p:spPr>
          <a:xfrm>
            <a:off x="162338" y="3568120"/>
            <a:ext cx="8809041" cy="52290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4: East India Polypropylene Homopolymer Market Share, By Top 3 States, By Volume (Thousand Tonnes), 2015–2030F</a:t>
            </a:r>
          </a:p>
        </p:txBody>
      </p:sp>
      <p:sp>
        <p:nvSpPr>
          <p:cNvPr id="8" name="TextBox 7">
            <a:extLst>
              <a:ext uri="{FF2B5EF4-FFF2-40B4-BE49-F238E27FC236}">
                <a16:creationId xmlns:a16="http://schemas.microsoft.com/office/drawing/2014/main" id="{4CB7EE35-B1D1-4F9F-B28A-0BF7C7EE6F1A}"/>
              </a:ext>
            </a:extLst>
          </p:cNvPr>
          <p:cNvSpPr txBox="1"/>
          <p:nvPr/>
        </p:nvSpPr>
        <p:spPr>
          <a:xfrm>
            <a:off x="167479" y="772116"/>
            <a:ext cx="8809041" cy="52290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3: South India Polypropylene Homopolymer Market Share, By Top 3 States, By Volume (Thousand Tonnes), 2015–2030F</a:t>
            </a:r>
          </a:p>
        </p:txBody>
      </p:sp>
      <p:graphicFrame>
        <p:nvGraphicFramePr>
          <p:cNvPr id="9" name="Chart 8">
            <a:extLst>
              <a:ext uri="{FF2B5EF4-FFF2-40B4-BE49-F238E27FC236}">
                <a16:creationId xmlns:a16="http://schemas.microsoft.com/office/drawing/2014/main" id="{BE9F8A7F-1B80-4408-8AE4-E768D0831CD1}"/>
              </a:ext>
            </a:extLst>
          </p:cNvPr>
          <p:cNvGraphicFramePr/>
          <p:nvPr>
            <p:extLst>
              <p:ext uri="{D42A27DB-BD31-4B8C-83A1-F6EECF244321}">
                <p14:modId xmlns:p14="http://schemas.microsoft.com/office/powerpoint/2010/main" val="3802465792"/>
              </p:ext>
            </p:extLst>
          </p:nvPr>
        </p:nvGraphicFramePr>
        <p:xfrm>
          <a:off x="-294968" y="1295016"/>
          <a:ext cx="9537152" cy="21732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2E126BD9-8832-4718-AC57-8747218306FB}"/>
              </a:ext>
            </a:extLst>
          </p:cNvPr>
          <p:cNvGraphicFramePr/>
          <p:nvPr>
            <p:extLst>
              <p:ext uri="{D42A27DB-BD31-4B8C-83A1-F6EECF244321}">
                <p14:modId xmlns:p14="http://schemas.microsoft.com/office/powerpoint/2010/main" val="948093960"/>
              </p:ext>
            </p:extLst>
          </p:nvPr>
        </p:nvGraphicFramePr>
        <p:xfrm>
          <a:off x="-427723" y="4102154"/>
          <a:ext cx="9669907" cy="2173296"/>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C2C7B568-8A7A-4997-BF60-76A59D7E965D}"/>
              </a:ext>
            </a:extLst>
          </p:cNvPr>
          <p:cNvSpPr txBox="1"/>
          <p:nvPr/>
        </p:nvSpPr>
        <p:spPr>
          <a:xfrm>
            <a:off x="6572317" y="3319991"/>
            <a:ext cx="2276993"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Kerala, Karnataka,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2" name="TextBox 4">
            <a:extLst>
              <a:ext uri="{FF2B5EF4-FFF2-40B4-BE49-F238E27FC236}">
                <a16:creationId xmlns:a16="http://schemas.microsoft.com/office/drawing/2014/main" id="{930A3516-8402-47B1-A0DA-83670F09D321}"/>
              </a:ext>
            </a:extLst>
          </p:cNvPr>
          <p:cNvSpPr txBox="1"/>
          <p:nvPr/>
        </p:nvSpPr>
        <p:spPr>
          <a:xfrm>
            <a:off x="5737552" y="6172569"/>
            <a:ext cx="3111758" cy="3078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Assam, Chhattisgarh,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Tree>
    <p:extLst>
      <p:ext uri="{BB962C8B-B14F-4D97-AF65-F5344CB8AC3E}">
        <p14:creationId xmlns:p14="http://schemas.microsoft.com/office/powerpoint/2010/main" val="727124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41EC4E82-0296-4160-98C1-35A7FEA38897}"/>
              </a:ext>
            </a:extLst>
          </p:cNvPr>
          <p:cNvSpPr txBox="1">
            <a:spLocks/>
          </p:cNvSpPr>
          <p:nvPr/>
        </p:nvSpPr>
        <p:spPr>
          <a:xfrm>
            <a:off x="236113" y="284728"/>
            <a:ext cx="6787539"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India Polypropylene Copolymer Market Share, By Top 3 States</a:t>
            </a:r>
          </a:p>
        </p:txBody>
      </p:sp>
      <p:sp>
        <p:nvSpPr>
          <p:cNvPr id="3" name="TextBox 2">
            <a:extLst>
              <a:ext uri="{FF2B5EF4-FFF2-40B4-BE49-F238E27FC236}">
                <a16:creationId xmlns:a16="http://schemas.microsoft.com/office/drawing/2014/main" id="{D2C628E9-C0FE-4ED5-81C9-E585F93F78B7}"/>
              </a:ext>
            </a:extLst>
          </p:cNvPr>
          <p:cNvSpPr txBox="1"/>
          <p:nvPr/>
        </p:nvSpPr>
        <p:spPr>
          <a:xfrm>
            <a:off x="162338" y="3568120"/>
            <a:ext cx="8809041" cy="52290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6: North India Polypropylene </a:t>
            </a:r>
            <a:r>
              <a:rPr lang="en-US" sz="1000" b="1" dirty="0">
                <a:latin typeface="Verdana" panose="020B0604030504040204" pitchFamily="34" charset="0"/>
                <a:ea typeface="Verdana" panose="020B0604030504040204" pitchFamily="34" charset="0"/>
                <a:cs typeface="Verdana" panose="020B0604030504040204" pitchFamily="34" charset="0"/>
              </a:rPr>
              <a:t>C</a:t>
            </a:r>
            <a:r>
              <a:rPr kumimoji="0" lang="en-US" sz="1000" b="1"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Verdana" panose="020B0604030504040204" pitchFamily="34" charset="0"/>
              </a:rPr>
              <a:t>opolymer</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Market Share, By Top 3 States, By Volume (Thousand Tonnes), 2015–2030F</a:t>
            </a:r>
          </a:p>
        </p:txBody>
      </p:sp>
      <p:sp>
        <p:nvSpPr>
          <p:cNvPr id="4" name="TextBox 3">
            <a:extLst>
              <a:ext uri="{FF2B5EF4-FFF2-40B4-BE49-F238E27FC236}">
                <a16:creationId xmlns:a16="http://schemas.microsoft.com/office/drawing/2014/main" id="{1150F2F3-A05A-4726-8A9D-2D43B6031F79}"/>
              </a:ext>
            </a:extLst>
          </p:cNvPr>
          <p:cNvSpPr txBox="1"/>
          <p:nvPr/>
        </p:nvSpPr>
        <p:spPr>
          <a:xfrm>
            <a:off x="0" y="6371745"/>
            <a:ext cx="8601531" cy="523220"/>
          </a:xfrm>
          <a:prstGeom prst="rect">
            <a:avLst/>
          </a:prstGeom>
          <a:noFill/>
        </p:spPr>
        <p:txBody>
          <a:bodyPr wrap="square" rtlCol="0">
            <a:spAutoFit/>
          </a:bodyPr>
          <a:lstStyle/>
          <a:p>
            <a:pPr>
              <a:defRPr/>
            </a:pPr>
            <a:r>
              <a:rPr lang="en-IN" sz="1000" i="1" dirty="0">
                <a:solidFill>
                  <a:srgbClr val="7F7F7F"/>
                </a:solidFill>
                <a:latin typeface="Verdana" panose="020B0604030504040204" pitchFamily="34" charset="0"/>
                <a:ea typeface="Verdana" panose="020B0604030504040204" pitchFamily="34" charset="0"/>
                <a:cs typeface="Verdana" panose="020B0604030504040204" pitchFamily="34" charset="0"/>
              </a:rPr>
              <a:t>Year</a:t>
            </a:r>
            <a:r>
              <a:rPr kumimoji="0" lang="en-IN" sz="10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 depicts the fiscal year ending in the month of March of  that year.</a:t>
            </a:r>
            <a:r>
              <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 </a:t>
            </a:r>
          </a:p>
          <a:p>
            <a:pPr>
              <a:defRPr/>
            </a:pPr>
            <a:r>
              <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2020 – April 2019-March 2020</a:t>
            </a:r>
            <a:endParaRPr kumimoji="0" lang="en-IN" sz="800" b="0" i="1" u="none" strike="noStrike" kern="1200" cap="none" spc="0" normalizeH="0" baseline="0" noProof="0" dirty="0">
              <a:ln>
                <a:noFill/>
              </a:ln>
              <a:solidFill>
                <a:prstClr val="white">
                  <a:lumMod val="50000"/>
                </a:prst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4CB7EE35-B1D1-4F9F-B28A-0BF7C7EE6F1A}"/>
              </a:ext>
            </a:extLst>
          </p:cNvPr>
          <p:cNvSpPr txBox="1"/>
          <p:nvPr/>
        </p:nvSpPr>
        <p:spPr>
          <a:xfrm>
            <a:off x="167479" y="772116"/>
            <a:ext cx="8809041" cy="52290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5: West India Polypropylene </a:t>
            </a:r>
            <a:r>
              <a:rPr lang="en-US" sz="1000" b="1" dirty="0">
                <a:latin typeface="Verdana" panose="020B0604030504040204" pitchFamily="34" charset="0"/>
                <a:ea typeface="Verdana" panose="020B0604030504040204" pitchFamily="34" charset="0"/>
                <a:cs typeface="Verdana" panose="020B0604030504040204" pitchFamily="34" charset="0"/>
              </a:rPr>
              <a:t>C</a:t>
            </a:r>
            <a:r>
              <a:rPr kumimoji="0" lang="en-US" sz="1000" b="1"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Verdana" panose="020B0604030504040204" pitchFamily="34" charset="0"/>
              </a:rPr>
              <a:t>opolymer</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Market Share, By Top 3 States, By Volume (Thousand Tonnes), 2015–2030F</a:t>
            </a:r>
          </a:p>
        </p:txBody>
      </p:sp>
      <p:graphicFrame>
        <p:nvGraphicFramePr>
          <p:cNvPr id="10" name="Chart 9">
            <a:extLst>
              <a:ext uri="{FF2B5EF4-FFF2-40B4-BE49-F238E27FC236}">
                <a16:creationId xmlns:a16="http://schemas.microsoft.com/office/drawing/2014/main" id="{7CC9A484-B6AD-4967-94E4-C7518F497A55}"/>
              </a:ext>
            </a:extLst>
          </p:cNvPr>
          <p:cNvGraphicFramePr/>
          <p:nvPr>
            <p:extLst>
              <p:ext uri="{D42A27DB-BD31-4B8C-83A1-F6EECF244321}">
                <p14:modId xmlns:p14="http://schemas.microsoft.com/office/powerpoint/2010/main" val="1701993393"/>
              </p:ext>
            </p:extLst>
          </p:nvPr>
        </p:nvGraphicFramePr>
        <p:xfrm>
          <a:off x="-834887" y="4190828"/>
          <a:ext cx="9811407" cy="194629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4F2981DE-549D-49B9-BD13-A9A51C42050B}"/>
              </a:ext>
            </a:extLst>
          </p:cNvPr>
          <p:cNvSpPr txBox="1"/>
          <p:nvPr/>
        </p:nvSpPr>
        <p:spPr>
          <a:xfrm>
            <a:off x="4955812" y="6137123"/>
            <a:ext cx="4020708"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Uttarakhand, Himachal Pradesh,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graphicFrame>
        <p:nvGraphicFramePr>
          <p:cNvPr id="12" name="Chart 11">
            <a:extLst>
              <a:ext uri="{FF2B5EF4-FFF2-40B4-BE49-F238E27FC236}">
                <a16:creationId xmlns:a16="http://schemas.microsoft.com/office/drawing/2014/main" id="{87E464F1-96F1-45AF-86B9-6E0DBCCCFBEF}"/>
              </a:ext>
            </a:extLst>
          </p:cNvPr>
          <p:cNvGraphicFramePr/>
          <p:nvPr>
            <p:extLst>
              <p:ext uri="{D42A27DB-BD31-4B8C-83A1-F6EECF244321}">
                <p14:modId xmlns:p14="http://schemas.microsoft.com/office/powerpoint/2010/main" val="2918352851"/>
              </p:ext>
            </p:extLst>
          </p:nvPr>
        </p:nvGraphicFramePr>
        <p:xfrm>
          <a:off x="-294968" y="1073427"/>
          <a:ext cx="9537152" cy="2494694"/>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5637AE64-8EBE-443A-88D8-107A5EBA9AF3}"/>
              </a:ext>
            </a:extLst>
          </p:cNvPr>
          <p:cNvSpPr txBox="1"/>
          <p:nvPr/>
        </p:nvSpPr>
        <p:spPr>
          <a:xfrm>
            <a:off x="2988241" y="3368065"/>
            <a:ext cx="5861069"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Goa, Daman &amp; Diu, etc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Tree>
    <p:extLst>
      <p:ext uri="{BB962C8B-B14F-4D97-AF65-F5344CB8AC3E}">
        <p14:creationId xmlns:p14="http://schemas.microsoft.com/office/powerpoint/2010/main" val="185351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2ADD019-35CB-43FC-B22C-D8385EDEF991}"/>
              </a:ext>
            </a:extLst>
          </p:cNvPr>
          <p:cNvGraphicFramePr>
            <a:graphicFrameLocks noGrp="1"/>
          </p:cNvGraphicFramePr>
          <p:nvPr>
            <p:extLst>
              <p:ext uri="{D42A27DB-BD31-4B8C-83A1-F6EECF244321}">
                <p14:modId xmlns:p14="http://schemas.microsoft.com/office/powerpoint/2010/main" val="3973599438"/>
              </p:ext>
            </p:extLst>
          </p:nvPr>
        </p:nvGraphicFramePr>
        <p:xfrm>
          <a:off x="228839" y="668928"/>
          <a:ext cx="8762762" cy="5886288"/>
        </p:xfrm>
        <a:graphic>
          <a:graphicData uri="http://schemas.openxmlformats.org/drawingml/2006/table">
            <a:tbl>
              <a:tblPr firstRow="1" bandRow="1">
                <a:tableStyleId>{93296810-A885-4BE3-A3E7-6D5BEEA58F35}</a:tableStyleId>
              </a:tblPr>
              <a:tblGrid>
                <a:gridCol w="371980">
                  <a:extLst>
                    <a:ext uri="{9D8B030D-6E8A-4147-A177-3AD203B41FA5}">
                      <a16:colId xmlns:a16="http://schemas.microsoft.com/office/drawing/2014/main" val="4200170054"/>
                    </a:ext>
                  </a:extLst>
                </a:gridCol>
                <a:gridCol w="482979">
                  <a:extLst>
                    <a:ext uri="{9D8B030D-6E8A-4147-A177-3AD203B41FA5}">
                      <a16:colId xmlns:a16="http://schemas.microsoft.com/office/drawing/2014/main" val="2838320306"/>
                    </a:ext>
                  </a:extLst>
                </a:gridCol>
                <a:gridCol w="582799">
                  <a:extLst>
                    <a:ext uri="{9D8B030D-6E8A-4147-A177-3AD203B41FA5}">
                      <a16:colId xmlns:a16="http://schemas.microsoft.com/office/drawing/2014/main" val="2238524367"/>
                    </a:ext>
                  </a:extLst>
                </a:gridCol>
                <a:gridCol w="6374619">
                  <a:extLst>
                    <a:ext uri="{9D8B030D-6E8A-4147-A177-3AD203B41FA5}">
                      <a16:colId xmlns:a16="http://schemas.microsoft.com/office/drawing/2014/main" val="3004004137"/>
                    </a:ext>
                  </a:extLst>
                </a:gridCol>
                <a:gridCol w="950385">
                  <a:extLst>
                    <a:ext uri="{9D8B030D-6E8A-4147-A177-3AD203B41FA5}">
                      <a16:colId xmlns:a16="http://schemas.microsoft.com/office/drawing/2014/main" val="874770665"/>
                    </a:ext>
                  </a:extLst>
                </a:gridCol>
              </a:tblGrid>
              <a:tr h="243258">
                <a:tc gridSpan="2">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IN" sz="1000" b="1" kern="1200" noProof="0" dirty="0" err="1">
                          <a:solidFill>
                            <a:schemeClr val="bg1"/>
                          </a:solidFill>
                          <a:latin typeface="Verdana" panose="020B0604030504040204" pitchFamily="34" charset="0"/>
                          <a:ea typeface="Verdana" panose="020B0604030504040204" pitchFamily="34" charset="0"/>
                          <a:cs typeface="Verdana" panose="020B0604030504040204" pitchFamily="34" charset="0"/>
                        </a:rPr>
                        <a:t>S.No</a:t>
                      </a:r>
                      <a:endParaRPr lang="en-IN" sz="1000" b="1" kern="1200" noProof="0"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hMerge="1">
                  <a:txBody>
                    <a:bodyPr/>
                    <a:lstStyle/>
                    <a:p>
                      <a:endParaRPr lang="en-US"/>
                    </a:p>
                  </a:txBody>
                  <a:tcPr/>
                </a:tc>
                <a:tc gridSpan="2">
                  <a:txBody>
                    <a:bodyPr/>
                    <a:lstStyle/>
                    <a:p>
                      <a:pPr algn="ctr"/>
                      <a:r>
                        <a:rPr lang="en-IN" sz="1000" dirty="0">
                          <a:solidFill>
                            <a:schemeClr val="bg1"/>
                          </a:solidFill>
                          <a:latin typeface="Verdana" panose="020B0604030504040204" pitchFamily="34" charset="0"/>
                          <a:ea typeface="Verdana" panose="020B0604030504040204" pitchFamily="34" charset="0"/>
                          <a:cs typeface="Verdana" panose="020B0604030504040204" pitchFamily="34" charset="0"/>
                        </a:rPr>
                        <a:t>Contents</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hMerge="1">
                  <a:txBody>
                    <a:bodyPr/>
                    <a:lstStyle/>
                    <a:p>
                      <a:endParaRPr lang="en-US"/>
                    </a:p>
                  </a:txBody>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IN" sz="1000" b="1" kern="1200" noProof="0" dirty="0">
                          <a:solidFill>
                            <a:schemeClr val="bg1"/>
                          </a:solidFill>
                          <a:latin typeface="Verdana" panose="020B0604030504040204" pitchFamily="34" charset="0"/>
                          <a:ea typeface="Verdana" panose="020B0604030504040204" pitchFamily="34" charset="0"/>
                          <a:cs typeface="Verdana" panose="020B0604030504040204" pitchFamily="34" charset="0"/>
                        </a:rPr>
                        <a:t>Page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840855091"/>
                  </a:ext>
                </a:extLst>
              </a:tr>
              <a:tr h="243258">
                <a:tc>
                  <a:txBody>
                    <a:bodyPr/>
                    <a:lstStyle/>
                    <a:p>
                      <a:pPr lvl="0" algn="ctr">
                        <a:lnSpc>
                          <a:spcPct val="120000"/>
                        </a:lnSpc>
                      </a:pPr>
                      <a:r>
                        <a:rPr lang="en-IN" sz="10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4">
                  <a:txBody>
                    <a:bodyPr/>
                    <a:lstStyle/>
                    <a:p>
                      <a:pPr>
                        <a:lnSpc>
                          <a:spcPct val="120000"/>
                        </a:lnSpc>
                      </a:pPr>
                      <a:r>
                        <a:rPr lang="en-IN" sz="10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India Polypropylene Demand Market Outlook </a:t>
                      </a:r>
                      <a:r>
                        <a:rPr lang="en-US" sz="10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Historic and Forecast </a:t>
                      </a:r>
                      <a:r>
                        <a:rPr lang="en-IN" sz="10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(2015 to 2030F)</a:t>
                      </a:r>
                      <a:endParaRPr lang="en-IN"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IN"/>
                    </a:p>
                  </a:txBody>
                  <a:tcPr/>
                </a:tc>
                <a:tc hMerge="1">
                  <a:txBody>
                    <a:bodyPr/>
                    <a:lstStyle/>
                    <a:p>
                      <a:endParaRPr lang="en-IN"/>
                    </a:p>
                  </a:txBody>
                  <a:tcPr>
                    <a:lnL w="12700" cmpd="sng">
                      <a:noFill/>
                    </a:lnL>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20382215"/>
                  </a:ext>
                </a:extLst>
              </a:tr>
              <a:tr h="244490">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1.1</a:t>
                      </a:r>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just">
                        <a:lnSpc>
                          <a:spcPct val="120000"/>
                        </a:lnSpc>
                      </a:pPr>
                      <a:r>
                        <a:rPr lang="en-IN" sz="10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India Polypropylene Capacity by Company</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4821457"/>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ts val="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ts val="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West India Polypropylene Capacity by Company 2015-2030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4719757"/>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ts val="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ts val="0"/>
                        </a:lnSpc>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South India Polypropylene Capacity by Company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2845616"/>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ts val="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ts val="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North India Polypropylene Capacity by Company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lvl="0">
                        <a:lnSpc>
                          <a:spcPts val="0"/>
                        </a:lnSpc>
                      </a:pP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4830136"/>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ts val="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ts val="0"/>
                        </a:lnSpc>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East India Polypropylene Capacity by Company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4033866"/>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r>
                        <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IN" sz="10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India Polypropylene Production by Company</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vl="0">
                        <a:lnSpc>
                          <a:spcPct val="120000"/>
                        </a:lnSpc>
                      </a:pPr>
                      <a:endParaRPr lang="en-IN" sz="900" b="0" kern="1200" dirty="0">
                        <a:solidFill>
                          <a:schemeClr val="dk1"/>
                        </a:solidFill>
                        <a:effectLst/>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4173636"/>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ts val="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West India Polypropylene Production by Company 2015-2030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5328309"/>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ts val="0"/>
                        </a:lnSpc>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South India Polypropylene Production by Company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655955"/>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ts val="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North India Polypropylene Production by Company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1087071"/>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ts val="0"/>
                        </a:lnSpc>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East India Polypropylene Production by Company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954578"/>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r>
                        <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1.3</a:t>
                      </a:r>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IN" sz="10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India Polypropylene Homopolymer Demand Supply Gap Analysis</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vl="0">
                        <a:lnSpc>
                          <a:spcPct val="120000"/>
                        </a:lnSpc>
                      </a:pPr>
                      <a:endParaRPr lang="en-IN" sz="900" b="0" kern="1200" dirty="0">
                        <a:solidFill>
                          <a:schemeClr val="dk1"/>
                        </a:solidFill>
                        <a:effectLst/>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537295"/>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West India Polypropylene Homopolymer</a:t>
                      </a:r>
                      <a:r>
                        <a:rPr lang="en-IN" sz="10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Production by Company 2015-2030</a:t>
                      </a:r>
                    </a:p>
                    <a:p>
                      <a:pPr marL="0" marR="0" lvl="0" indent="0" algn="l" defTabSz="914400" rtl="0" eaLnBrk="1" fontAlgn="auto" latinLnBrk="0" hangingPunct="1">
                        <a:lnSpc>
                          <a:spcPct val="50000"/>
                        </a:lnSpc>
                        <a:spcBef>
                          <a:spcPts val="0"/>
                        </a:spcBef>
                        <a:spcAft>
                          <a:spcPts val="0"/>
                        </a:spcAft>
                        <a:buClrTx/>
                        <a:buSzTx/>
                        <a:buFontTx/>
                        <a:buNone/>
                        <a:tabLst/>
                        <a:defRPr/>
                      </a:pP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4310260"/>
                  </a:ext>
                </a:extLst>
              </a:tr>
              <a:tr h="202765">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North India Polypropylene</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Homopolymer</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Production by Company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50000"/>
                        </a:lnSpc>
                        <a:spcBef>
                          <a:spcPts val="0"/>
                        </a:spcBef>
                        <a:spcAft>
                          <a:spcPts val="0"/>
                        </a:spcAft>
                        <a:buClrTx/>
                        <a:buSzTx/>
                        <a:buFontTx/>
                        <a:buNone/>
                        <a:tabLst/>
                        <a:defRPr/>
                      </a:pP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5437938"/>
                  </a:ext>
                </a:extLst>
              </a:tr>
              <a:tr h="275975">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1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South India Polypropylene </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Homopolymer </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Production by Company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8784498"/>
                  </a:ext>
                </a:extLst>
              </a:tr>
              <a:tr h="275975">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1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East India Polypropylene</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Homopolymer</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Production by Company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7688055"/>
                  </a:ext>
                </a:extLst>
              </a:tr>
              <a:tr h="229145">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IN" sz="1000" b="1" kern="1200">
                          <a:solidFill>
                            <a:schemeClr val="tx1"/>
                          </a:solidFill>
                          <a:latin typeface="Verdana" panose="020B0604030504040204" pitchFamily="34" charset="0"/>
                          <a:ea typeface="Verdana" panose="020B0604030504040204" pitchFamily="34" charset="0"/>
                          <a:cs typeface="Verdana" panose="020B0604030504040204" pitchFamily="34" charset="0"/>
                        </a:rPr>
                        <a:t>1.4.</a:t>
                      </a:r>
                      <a:endPar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IN" sz="10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India Polypropylene Copolymer Demand Supply Gap Analysis</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sz="900" kern="1200" dirty="0">
                        <a:solidFill>
                          <a:schemeClr val="dk1"/>
                        </a:solidFill>
                        <a:effectLst/>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2073593"/>
                  </a:ext>
                </a:extLst>
              </a:tr>
              <a:tr h="275975">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1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West India Polypropylene Copolymer</a:t>
                      </a:r>
                      <a:r>
                        <a:rPr lang="en-IN" sz="10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Production by Company 2015-2030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1882119"/>
                  </a:ext>
                </a:extLst>
              </a:tr>
              <a:tr h="326535">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1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North India Polypropylene</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Copolymer</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Production by Company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1445000"/>
                  </a:ext>
                </a:extLst>
              </a:tr>
              <a:tr h="275975">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1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South India Polypropylene </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Copolymer </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Production by Company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6424930"/>
                  </a:ext>
                </a:extLst>
              </a:tr>
              <a:tr h="275975">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1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East India Polypropylene</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Copolymer</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Production by Company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1535899"/>
                  </a:ext>
                </a:extLst>
              </a:tr>
            </a:tbl>
          </a:graphicData>
        </a:graphic>
      </p:graphicFrame>
      <p:sp>
        <p:nvSpPr>
          <p:cNvPr id="8" name="Title 1">
            <a:extLst>
              <a:ext uri="{FF2B5EF4-FFF2-40B4-BE49-F238E27FC236}">
                <a16:creationId xmlns:a16="http://schemas.microsoft.com/office/drawing/2014/main" id="{648DBDBA-B375-49F7-8D7E-4795A4BDC63A}"/>
              </a:ext>
            </a:extLst>
          </p:cNvPr>
          <p:cNvSpPr txBox="1">
            <a:spLocks/>
          </p:cNvSpPr>
          <p:nvPr/>
        </p:nvSpPr>
        <p:spPr>
          <a:xfrm>
            <a:off x="92563" y="229085"/>
            <a:ext cx="7249933" cy="289530"/>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Table of Contents</a:t>
            </a:r>
            <a:endParaRPr kumimoji="0" lang="en-IN" sz="12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94673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41EC4E82-0296-4160-98C1-35A7FEA38897}"/>
              </a:ext>
            </a:extLst>
          </p:cNvPr>
          <p:cNvSpPr txBox="1">
            <a:spLocks/>
          </p:cNvSpPr>
          <p:nvPr/>
        </p:nvSpPr>
        <p:spPr>
          <a:xfrm>
            <a:off x="236113" y="284728"/>
            <a:ext cx="6787539"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India Polypropylene Copolymer Market Share, By Top 3 States</a:t>
            </a:r>
          </a:p>
        </p:txBody>
      </p:sp>
      <p:sp>
        <p:nvSpPr>
          <p:cNvPr id="3" name="TextBox 2">
            <a:extLst>
              <a:ext uri="{FF2B5EF4-FFF2-40B4-BE49-F238E27FC236}">
                <a16:creationId xmlns:a16="http://schemas.microsoft.com/office/drawing/2014/main" id="{D2C628E9-C0FE-4ED5-81C9-E585F93F78B7}"/>
              </a:ext>
            </a:extLst>
          </p:cNvPr>
          <p:cNvSpPr txBox="1"/>
          <p:nvPr/>
        </p:nvSpPr>
        <p:spPr>
          <a:xfrm>
            <a:off x="150306" y="3568120"/>
            <a:ext cx="8809041" cy="52290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8: East India Polypropylene </a:t>
            </a:r>
            <a:r>
              <a:rPr lang="en-US" sz="1000" b="1" dirty="0">
                <a:latin typeface="Verdana" panose="020B0604030504040204" pitchFamily="34" charset="0"/>
                <a:ea typeface="Verdana" panose="020B0604030504040204" pitchFamily="34" charset="0"/>
                <a:cs typeface="Verdana" panose="020B0604030504040204" pitchFamily="34" charset="0"/>
              </a:rPr>
              <a:t>C</a:t>
            </a:r>
            <a:r>
              <a:rPr kumimoji="0" lang="en-US" sz="1000" b="1"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Verdana" panose="020B0604030504040204" pitchFamily="34" charset="0"/>
              </a:rPr>
              <a:t>opolymer</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Market Share, By Top 3 States, By Volume (Thousand Tonnes), 2015–2030F</a:t>
            </a:r>
          </a:p>
        </p:txBody>
      </p:sp>
      <p:sp>
        <p:nvSpPr>
          <p:cNvPr id="8" name="TextBox 7">
            <a:extLst>
              <a:ext uri="{FF2B5EF4-FFF2-40B4-BE49-F238E27FC236}">
                <a16:creationId xmlns:a16="http://schemas.microsoft.com/office/drawing/2014/main" id="{4CB7EE35-B1D1-4F9F-B28A-0BF7C7EE6F1A}"/>
              </a:ext>
            </a:extLst>
          </p:cNvPr>
          <p:cNvSpPr txBox="1"/>
          <p:nvPr/>
        </p:nvSpPr>
        <p:spPr>
          <a:xfrm>
            <a:off x="167479" y="772116"/>
            <a:ext cx="8809041" cy="52290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7: South India Polypropylene </a:t>
            </a:r>
            <a:r>
              <a:rPr lang="en-US" sz="1000" b="1" dirty="0">
                <a:latin typeface="Verdana" panose="020B0604030504040204" pitchFamily="34" charset="0"/>
                <a:ea typeface="Verdana" panose="020B0604030504040204" pitchFamily="34" charset="0"/>
                <a:cs typeface="Verdana" panose="020B0604030504040204" pitchFamily="34" charset="0"/>
              </a:rPr>
              <a:t>C</a:t>
            </a:r>
            <a:r>
              <a:rPr kumimoji="0" lang="en-US" sz="1000" b="1"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Verdana" panose="020B0604030504040204" pitchFamily="34" charset="0"/>
              </a:rPr>
              <a:t>opolymer</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Market Share, By Top 3 States, By Volume (Thousand Tonnes), 2015–2030F</a:t>
            </a:r>
          </a:p>
        </p:txBody>
      </p:sp>
      <p:graphicFrame>
        <p:nvGraphicFramePr>
          <p:cNvPr id="13" name="Chart 12">
            <a:extLst>
              <a:ext uri="{FF2B5EF4-FFF2-40B4-BE49-F238E27FC236}">
                <a16:creationId xmlns:a16="http://schemas.microsoft.com/office/drawing/2014/main" id="{8BF851DF-D5B8-471A-A129-17B427D6D43E}"/>
              </a:ext>
            </a:extLst>
          </p:cNvPr>
          <p:cNvGraphicFramePr/>
          <p:nvPr>
            <p:extLst>
              <p:ext uri="{D42A27DB-BD31-4B8C-83A1-F6EECF244321}">
                <p14:modId xmlns:p14="http://schemas.microsoft.com/office/powerpoint/2010/main" val="3810103558"/>
              </p:ext>
            </p:extLst>
          </p:nvPr>
        </p:nvGraphicFramePr>
        <p:xfrm>
          <a:off x="-294968" y="1295016"/>
          <a:ext cx="9537152" cy="21732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1CB09907-2BD9-49FC-993A-24A36D59E16D}"/>
              </a:ext>
            </a:extLst>
          </p:cNvPr>
          <p:cNvGraphicFramePr/>
          <p:nvPr>
            <p:extLst>
              <p:ext uri="{D42A27DB-BD31-4B8C-83A1-F6EECF244321}">
                <p14:modId xmlns:p14="http://schemas.microsoft.com/office/powerpoint/2010/main" val="4069706505"/>
              </p:ext>
            </p:extLst>
          </p:nvPr>
        </p:nvGraphicFramePr>
        <p:xfrm>
          <a:off x="-427723" y="4102154"/>
          <a:ext cx="9669907" cy="2173296"/>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513F6F29-8377-463C-8539-C80C2C5DF515}"/>
              </a:ext>
            </a:extLst>
          </p:cNvPr>
          <p:cNvSpPr txBox="1"/>
          <p:nvPr/>
        </p:nvSpPr>
        <p:spPr>
          <a:xfrm>
            <a:off x="6572317" y="3319991"/>
            <a:ext cx="2276993"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Kerala, Karnataka,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6" name="TextBox 4">
            <a:extLst>
              <a:ext uri="{FF2B5EF4-FFF2-40B4-BE49-F238E27FC236}">
                <a16:creationId xmlns:a16="http://schemas.microsoft.com/office/drawing/2014/main" id="{5E5E97E9-F602-4877-8B43-702AE9E66EEB}"/>
              </a:ext>
            </a:extLst>
          </p:cNvPr>
          <p:cNvSpPr txBox="1"/>
          <p:nvPr/>
        </p:nvSpPr>
        <p:spPr>
          <a:xfrm>
            <a:off x="5737552" y="6172569"/>
            <a:ext cx="3111758" cy="3078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Assam, Chhattisgarh,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Tree>
    <p:extLst>
      <p:ext uri="{BB962C8B-B14F-4D97-AF65-F5344CB8AC3E}">
        <p14:creationId xmlns:p14="http://schemas.microsoft.com/office/powerpoint/2010/main" val="3196925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41EC4E82-0296-4160-98C1-35A7FEA38897}"/>
              </a:ext>
            </a:extLst>
          </p:cNvPr>
          <p:cNvSpPr txBox="1">
            <a:spLocks/>
          </p:cNvSpPr>
          <p:nvPr/>
        </p:nvSpPr>
        <p:spPr>
          <a:xfrm>
            <a:off x="236113" y="284728"/>
            <a:ext cx="6787539"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India Polypropylene Homopolymer Market Share, By End Use</a:t>
            </a:r>
          </a:p>
        </p:txBody>
      </p:sp>
      <p:sp>
        <p:nvSpPr>
          <p:cNvPr id="3" name="TextBox 2">
            <a:extLst>
              <a:ext uri="{FF2B5EF4-FFF2-40B4-BE49-F238E27FC236}">
                <a16:creationId xmlns:a16="http://schemas.microsoft.com/office/drawing/2014/main" id="{D2C628E9-C0FE-4ED5-81C9-E585F93F78B7}"/>
              </a:ext>
            </a:extLst>
          </p:cNvPr>
          <p:cNvSpPr txBox="1"/>
          <p:nvPr/>
        </p:nvSpPr>
        <p:spPr>
          <a:xfrm>
            <a:off x="150306" y="3568120"/>
            <a:ext cx="8809041" cy="52290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10: North India Polypropylene Homopolymer Market Share, By End Use, By Volume (Thousand Tonnes), 2015–2030F</a:t>
            </a:r>
          </a:p>
        </p:txBody>
      </p:sp>
      <p:graphicFrame>
        <p:nvGraphicFramePr>
          <p:cNvPr id="7" name="Chart 6">
            <a:extLst>
              <a:ext uri="{FF2B5EF4-FFF2-40B4-BE49-F238E27FC236}">
                <a16:creationId xmlns:a16="http://schemas.microsoft.com/office/drawing/2014/main" id="{7F5FEDE7-F396-4A43-B28E-F891738D5A19}"/>
              </a:ext>
            </a:extLst>
          </p:cNvPr>
          <p:cNvGraphicFramePr/>
          <p:nvPr>
            <p:extLst>
              <p:ext uri="{D42A27DB-BD31-4B8C-83A1-F6EECF244321}">
                <p14:modId xmlns:p14="http://schemas.microsoft.com/office/powerpoint/2010/main" val="1302807874"/>
              </p:ext>
            </p:extLst>
          </p:nvPr>
        </p:nvGraphicFramePr>
        <p:xfrm>
          <a:off x="-294968" y="1073427"/>
          <a:ext cx="9537152" cy="229463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CB7EE35-B1D1-4F9F-B28A-0BF7C7EE6F1A}"/>
              </a:ext>
            </a:extLst>
          </p:cNvPr>
          <p:cNvSpPr txBox="1"/>
          <p:nvPr/>
        </p:nvSpPr>
        <p:spPr>
          <a:xfrm>
            <a:off x="167479" y="772116"/>
            <a:ext cx="8809041" cy="52290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9: West India Polypropylene Homopolymer Market Share, By </a:t>
            </a:r>
            <a:r>
              <a:rPr lang="en-US" sz="1000" b="1" dirty="0">
                <a:latin typeface="Verdana" panose="020B0604030504040204" pitchFamily="34" charset="0"/>
                <a:ea typeface="Verdana" panose="020B0604030504040204" pitchFamily="34" charset="0"/>
                <a:cs typeface="Verdana" panose="020B0604030504040204" pitchFamily="34" charset="0"/>
              </a:rPr>
              <a:t>End Use</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By Volume (Thousand Tonnes), 2015–2030F</a:t>
            </a:r>
          </a:p>
        </p:txBody>
      </p:sp>
      <p:sp>
        <p:nvSpPr>
          <p:cNvPr id="11" name="TextBox 10">
            <a:extLst>
              <a:ext uri="{FF2B5EF4-FFF2-40B4-BE49-F238E27FC236}">
                <a16:creationId xmlns:a16="http://schemas.microsoft.com/office/drawing/2014/main" id="{8CF0304F-1A47-4581-BB9F-04211D04D452}"/>
              </a:ext>
            </a:extLst>
          </p:cNvPr>
          <p:cNvSpPr txBox="1"/>
          <p:nvPr/>
        </p:nvSpPr>
        <p:spPr>
          <a:xfrm>
            <a:off x="6572317" y="3319991"/>
            <a:ext cx="2276993"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2" name="TextBox 4">
            <a:extLst>
              <a:ext uri="{FF2B5EF4-FFF2-40B4-BE49-F238E27FC236}">
                <a16:creationId xmlns:a16="http://schemas.microsoft.com/office/drawing/2014/main" id="{7F10EBB3-8FBD-4994-B46A-67E574C6BED2}"/>
              </a:ext>
            </a:extLst>
          </p:cNvPr>
          <p:cNvSpPr txBox="1"/>
          <p:nvPr/>
        </p:nvSpPr>
        <p:spPr>
          <a:xfrm>
            <a:off x="5737552" y="6172569"/>
            <a:ext cx="3111758" cy="3078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graphicFrame>
        <p:nvGraphicFramePr>
          <p:cNvPr id="13" name="Chart 12">
            <a:extLst>
              <a:ext uri="{FF2B5EF4-FFF2-40B4-BE49-F238E27FC236}">
                <a16:creationId xmlns:a16="http://schemas.microsoft.com/office/drawing/2014/main" id="{716BFD87-EE22-4399-8077-D42916310342}"/>
              </a:ext>
            </a:extLst>
          </p:cNvPr>
          <p:cNvGraphicFramePr/>
          <p:nvPr>
            <p:extLst>
              <p:ext uri="{D42A27DB-BD31-4B8C-83A1-F6EECF244321}">
                <p14:modId xmlns:p14="http://schemas.microsoft.com/office/powerpoint/2010/main" val="996448955"/>
              </p:ext>
            </p:extLst>
          </p:nvPr>
        </p:nvGraphicFramePr>
        <p:xfrm>
          <a:off x="-266732" y="3847486"/>
          <a:ext cx="9537152" cy="22946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00573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41EC4E82-0296-4160-98C1-35A7FEA38897}"/>
              </a:ext>
            </a:extLst>
          </p:cNvPr>
          <p:cNvSpPr txBox="1">
            <a:spLocks/>
          </p:cNvSpPr>
          <p:nvPr/>
        </p:nvSpPr>
        <p:spPr>
          <a:xfrm>
            <a:off x="236113" y="284728"/>
            <a:ext cx="6787539"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India Polypropylene Homopolymer Market Share, By End Use</a:t>
            </a:r>
          </a:p>
        </p:txBody>
      </p:sp>
      <p:sp>
        <p:nvSpPr>
          <p:cNvPr id="3" name="TextBox 2">
            <a:extLst>
              <a:ext uri="{FF2B5EF4-FFF2-40B4-BE49-F238E27FC236}">
                <a16:creationId xmlns:a16="http://schemas.microsoft.com/office/drawing/2014/main" id="{D2C628E9-C0FE-4ED5-81C9-E585F93F78B7}"/>
              </a:ext>
            </a:extLst>
          </p:cNvPr>
          <p:cNvSpPr txBox="1"/>
          <p:nvPr/>
        </p:nvSpPr>
        <p:spPr>
          <a:xfrm>
            <a:off x="150306" y="3568120"/>
            <a:ext cx="8809041" cy="52290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12: East India Polypropylene Homopolymer Market Share, By </a:t>
            </a:r>
            <a:r>
              <a:rPr lang="en-US" sz="1000" b="1" dirty="0">
                <a:latin typeface="Verdana" panose="020B0604030504040204" pitchFamily="34" charset="0"/>
                <a:ea typeface="Verdana" panose="020B0604030504040204" pitchFamily="34" charset="0"/>
                <a:cs typeface="Verdana" panose="020B0604030504040204" pitchFamily="34" charset="0"/>
              </a:rPr>
              <a:t>End Use</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By Volume (Thousand Tonnes), 2015–2030F</a:t>
            </a:r>
          </a:p>
        </p:txBody>
      </p:sp>
      <p:sp>
        <p:nvSpPr>
          <p:cNvPr id="8" name="TextBox 7">
            <a:extLst>
              <a:ext uri="{FF2B5EF4-FFF2-40B4-BE49-F238E27FC236}">
                <a16:creationId xmlns:a16="http://schemas.microsoft.com/office/drawing/2014/main" id="{4CB7EE35-B1D1-4F9F-B28A-0BF7C7EE6F1A}"/>
              </a:ext>
            </a:extLst>
          </p:cNvPr>
          <p:cNvSpPr txBox="1"/>
          <p:nvPr/>
        </p:nvSpPr>
        <p:spPr>
          <a:xfrm>
            <a:off x="167479" y="772116"/>
            <a:ext cx="8809041" cy="52290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11: South India Polypropylene Homopolymer Market Share, By </a:t>
            </a:r>
            <a:r>
              <a:rPr lang="en-US" sz="1000" b="1" dirty="0">
                <a:latin typeface="Verdana" panose="020B0604030504040204" pitchFamily="34" charset="0"/>
                <a:ea typeface="Verdana" panose="020B0604030504040204" pitchFamily="34" charset="0"/>
                <a:cs typeface="Verdana" panose="020B0604030504040204" pitchFamily="34" charset="0"/>
              </a:rPr>
              <a:t>End Use</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By Volume (Thousand Tonnes), 2015–2030F</a:t>
            </a:r>
          </a:p>
        </p:txBody>
      </p:sp>
      <p:graphicFrame>
        <p:nvGraphicFramePr>
          <p:cNvPr id="10" name="Chart 9">
            <a:extLst>
              <a:ext uri="{FF2B5EF4-FFF2-40B4-BE49-F238E27FC236}">
                <a16:creationId xmlns:a16="http://schemas.microsoft.com/office/drawing/2014/main" id="{C374B81E-77C0-4426-BDC1-277E30EF76A9}"/>
              </a:ext>
            </a:extLst>
          </p:cNvPr>
          <p:cNvGraphicFramePr/>
          <p:nvPr>
            <p:extLst>
              <p:ext uri="{D42A27DB-BD31-4B8C-83A1-F6EECF244321}">
                <p14:modId xmlns:p14="http://schemas.microsoft.com/office/powerpoint/2010/main" val="67515173"/>
              </p:ext>
            </p:extLst>
          </p:nvPr>
        </p:nvGraphicFramePr>
        <p:xfrm>
          <a:off x="-294968" y="1073427"/>
          <a:ext cx="9537152" cy="2294638"/>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C9580E40-2659-4443-ADF4-B87C74F03FCA}"/>
              </a:ext>
            </a:extLst>
          </p:cNvPr>
          <p:cNvSpPr txBox="1"/>
          <p:nvPr/>
        </p:nvSpPr>
        <p:spPr>
          <a:xfrm>
            <a:off x="6572317" y="3319991"/>
            <a:ext cx="2276993"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6" name="TextBox 4">
            <a:extLst>
              <a:ext uri="{FF2B5EF4-FFF2-40B4-BE49-F238E27FC236}">
                <a16:creationId xmlns:a16="http://schemas.microsoft.com/office/drawing/2014/main" id="{82E1E77E-B7C4-431A-A308-D15B6658AED3}"/>
              </a:ext>
            </a:extLst>
          </p:cNvPr>
          <p:cNvSpPr txBox="1"/>
          <p:nvPr/>
        </p:nvSpPr>
        <p:spPr>
          <a:xfrm>
            <a:off x="5737552" y="6172569"/>
            <a:ext cx="3111758" cy="3078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graphicFrame>
        <p:nvGraphicFramePr>
          <p:cNvPr id="17" name="Chart 16">
            <a:extLst>
              <a:ext uri="{FF2B5EF4-FFF2-40B4-BE49-F238E27FC236}">
                <a16:creationId xmlns:a16="http://schemas.microsoft.com/office/drawing/2014/main" id="{98481835-8990-4A61-88B8-BF1B3FB3C1B9}"/>
              </a:ext>
            </a:extLst>
          </p:cNvPr>
          <p:cNvGraphicFramePr/>
          <p:nvPr>
            <p:extLst>
              <p:ext uri="{D42A27DB-BD31-4B8C-83A1-F6EECF244321}">
                <p14:modId xmlns:p14="http://schemas.microsoft.com/office/powerpoint/2010/main" val="1042207001"/>
              </p:ext>
            </p:extLst>
          </p:nvPr>
        </p:nvGraphicFramePr>
        <p:xfrm>
          <a:off x="-266732" y="3847486"/>
          <a:ext cx="9537152" cy="22946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37959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41EC4E82-0296-4160-98C1-35A7FEA38897}"/>
              </a:ext>
            </a:extLst>
          </p:cNvPr>
          <p:cNvSpPr txBox="1">
            <a:spLocks/>
          </p:cNvSpPr>
          <p:nvPr/>
        </p:nvSpPr>
        <p:spPr>
          <a:xfrm>
            <a:off x="236113" y="284728"/>
            <a:ext cx="6787539"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India Polypropylene Copolymer Market Share, By End Use</a:t>
            </a:r>
          </a:p>
        </p:txBody>
      </p:sp>
      <p:sp>
        <p:nvSpPr>
          <p:cNvPr id="3" name="TextBox 2">
            <a:extLst>
              <a:ext uri="{FF2B5EF4-FFF2-40B4-BE49-F238E27FC236}">
                <a16:creationId xmlns:a16="http://schemas.microsoft.com/office/drawing/2014/main" id="{D2C628E9-C0FE-4ED5-81C9-E585F93F78B7}"/>
              </a:ext>
            </a:extLst>
          </p:cNvPr>
          <p:cNvSpPr txBox="1"/>
          <p:nvPr/>
        </p:nvSpPr>
        <p:spPr>
          <a:xfrm>
            <a:off x="150306" y="3568120"/>
            <a:ext cx="8809041" cy="29206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14: North India Polypropylene </a:t>
            </a:r>
            <a:r>
              <a:rPr lang="en-US" sz="1000" b="1" dirty="0">
                <a:latin typeface="Verdana" panose="020B0604030504040204" pitchFamily="34" charset="0"/>
                <a:ea typeface="Verdana" panose="020B0604030504040204" pitchFamily="34" charset="0"/>
                <a:cs typeface="Verdana" panose="020B0604030504040204" pitchFamily="34" charset="0"/>
              </a:rPr>
              <a:t>C</a:t>
            </a:r>
            <a:r>
              <a:rPr kumimoji="0" lang="en-US" sz="1000" b="1"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Verdana" panose="020B0604030504040204" pitchFamily="34" charset="0"/>
              </a:rPr>
              <a:t>opolymer</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Market Share, By End Use, By Volume (Thousand Tonnes), 2015–2030F</a:t>
            </a:r>
          </a:p>
        </p:txBody>
      </p:sp>
      <p:graphicFrame>
        <p:nvGraphicFramePr>
          <p:cNvPr id="7" name="Chart 6">
            <a:extLst>
              <a:ext uri="{FF2B5EF4-FFF2-40B4-BE49-F238E27FC236}">
                <a16:creationId xmlns:a16="http://schemas.microsoft.com/office/drawing/2014/main" id="{7F5FEDE7-F396-4A43-B28E-F891738D5A19}"/>
              </a:ext>
            </a:extLst>
          </p:cNvPr>
          <p:cNvGraphicFramePr/>
          <p:nvPr>
            <p:extLst>
              <p:ext uri="{D42A27DB-BD31-4B8C-83A1-F6EECF244321}">
                <p14:modId xmlns:p14="http://schemas.microsoft.com/office/powerpoint/2010/main" val="2364205508"/>
              </p:ext>
            </p:extLst>
          </p:nvPr>
        </p:nvGraphicFramePr>
        <p:xfrm>
          <a:off x="-294968" y="1073427"/>
          <a:ext cx="9537152" cy="229463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CB7EE35-B1D1-4F9F-B28A-0BF7C7EE6F1A}"/>
              </a:ext>
            </a:extLst>
          </p:cNvPr>
          <p:cNvSpPr txBox="1"/>
          <p:nvPr/>
        </p:nvSpPr>
        <p:spPr>
          <a:xfrm>
            <a:off x="167479" y="772116"/>
            <a:ext cx="8809041" cy="29206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13: West India Polypropylene </a:t>
            </a:r>
            <a:r>
              <a:rPr lang="en-US" sz="1000" b="1" dirty="0">
                <a:latin typeface="Verdana" panose="020B0604030504040204" pitchFamily="34" charset="0"/>
                <a:ea typeface="Verdana" panose="020B0604030504040204" pitchFamily="34" charset="0"/>
                <a:cs typeface="Verdana" panose="020B0604030504040204" pitchFamily="34" charset="0"/>
              </a:rPr>
              <a:t>C</a:t>
            </a:r>
            <a:r>
              <a:rPr kumimoji="0" lang="en-US" sz="1000" b="1"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Verdana" panose="020B0604030504040204" pitchFamily="34" charset="0"/>
              </a:rPr>
              <a:t>opolymer</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Market Share, By </a:t>
            </a:r>
            <a:r>
              <a:rPr lang="en-US" sz="1000" b="1" dirty="0">
                <a:latin typeface="Verdana" panose="020B0604030504040204" pitchFamily="34" charset="0"/>
                <a:ea typeface="Verdana" panose="020B0604030504040204" pitchFamily="34" charset="0"/>
                <a:cs typeface="Verdana" panose="020B0604030504040204" pitchFamily="34" charset="0"/>
              </a:rPr>
              <a:t>End Use</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By Volume (Thousand Tonnes), 2015–2030F</a:t>
            </a:r>
          </a:p>
        </p:txBody>
      </p:sp>
      <p:graphicFrame>
        <p:nvGraphicFramePr>
          <p:cNvPr id="11" name="Chart 10">
            <a:extLst>
              <a:ext uri="{FF2B5EF4-FFF2-40B4-BE49-F238E27FC236}">
                <a16:creationId xmlns:a16="http://schemas.microsoft.com/office/drawing/2014/main" id="{B8BF438D-BF68-4476-9173-46F0430C222F}"/>
              </a:ext>
            </a:extLst>
          </p:cNvPr>
          <p:cNvGraphicFramePr/>
          <p:nvPr>
            <p:extLst>
              <p:ext uri="{D42A27DB-BD31-4B8C-83A1-F6EECF244321}">
                <p14:modId xmlns:p14="http://schemas.microsoft.com/office/powerpoint/2010/main" val="2322795927"/>
              </p:ext>
            </p:extLst>
          </p:nvPr>
        </p:nvGraphicFramePr>
        <p:xfrm>
          <a:off x="-142568" y="4075045"/>
          <a:ext cx="9537152" cy="2294638"/>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18E1757E-3F49-4FD7-9D45-3AA527B0631A}"/>
              </a:ext>
            </a:extLst>
          </p:cNvPr>
          <p:cNvSpPr txBox="1"/>
          <p:nvPr/>
        </p:nvSpPr>
        <p:spPr>
          <a:xfrm>
            <a:off x="6572317" y="3319991"/>
            <a:ext cx="2276993"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2" name="TextBox 4">
            <a:extLst>
              <a:ext uri="{FF2B5EF4-FFF2-40B4-BE49-F238E27FC236}">
                <a16:creationId xmlns:a16="http://schemas.microsoft.com/office/drawing/2014/main" id="{3D02E87E-B007-4EF0-AEB0-432AA7F5F98E}"/>
              </a:ext>
            </a:extLst>
          </p:cNvPr>
          <p:cNvSpPr txBox="1"/>
          <p:nvPr/>
        </p:nvSpPr>
        <p:spPr>
          <a:xfrm>
            <a:off x="5737552" y="6172569"/>
            <a:ext cx="3111758" cy="3078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Tree>
    <p:extLst>
      <p:ext uri="{BB962C8B-B14F-4D97-AF65-F5344CB8AC3E}">
        <p14:creationId xmlns:p14="http://schemas.microsoft.com/office/powerpoint/2010/main" val="200025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41EC4E82-0296-4160-98C1-35A7FEA38897}"/>
              </a:ext>
            </a:extLst>
          </p:cNvPr>
          <p:cNvSpPr txBox="1">
            <a:spLocks/>
          </p:cNvSpPr>
          <p:nvPr/>
        </p:nvSpPr>
        <p:spPr>
          <a:xfrm>
            <a:off x="236113" y="284728"/>
            <a:ext cx="6787539"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India Polypropylene Copolymer Market Share, By End Use</a:t>
            </a:r>
          </a:p>
        </p:txBody>
      </p:sp>
      <p:sp>
        <p:nvSpPr>
          <p:cNvPr id="3" name="TextBox 2">
            <a:extLst>
              <a:ext uri="{FF2B5EF4-FFF2-40B4-BE49-F238E27FC236}">
                <a16:creationId xmlns:a16="http://schemas.microsoft.com/office/drawing/2014/main" id="{D2C628E9-C0FE-4ED5-81C9-E585F93F78B7}"/>
              </a:ext>
            </a:extLst>
          </p:cNvPr>
          <p:cNvSpPr txBox="1"/>
          <p:nvPr/>
        </p:nvSpPr>
        <p:spPr>
          <a:xfrm>
            <a:off x="150308" y="3568120"/>
            <a:ext cx="8809041" cy="29206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16: East India Polypropylene </a:t>
            </a:r>
            <a:r>
              <a:rPr lang="en-US" sz="1000" b="1" dirty="0">
                <a:latin typeface="Verdana" panose="020B0604030504040204" pitchFamily="34" charset="0"/>
                <a:ea typeface="Verdana" panose="020B0604030504040204" pitchFamily="34" charset="0"/>
                <a:cs typeface="Verdana" panose="020B0604030504040204" pitchFamily="34" charset="0"/>
              </a:rPr>
              <a:t>C</a:t>
            </a:r>
            <a:r>
              <a:rPr kumimoji="0" lang="en-US" sz="1000" b="1"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Verdana" panose="020B0604030504040204" pitchFamily="34" charset="0"/>
              </a:rPr>
              <a:t>opolymer</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Market Share, By </a:t>
            </a:r>
            <a:r>
              <a:rPr lang="en-US" sz="1000" b="1" dirty="0">
                <a:latin typeface="Verdana" panose="020B0604030504040204" pitchFamily="34" charset="0"/>
                <a:ea typeface="Verdana" panose="020B0604030504040204" pitchFamily="34" charset="0"/>
                <a:cs typeface="Verdana" panose="020B0604030504040204" pitchFamily="34" charset="0"/>
              </a:rPr>
              <a:t>End Use</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By Volume (Thousand Tonnes), 2015–2030F</a:t>
            </a:r>
          </a:p>
        </p:txBody>
      </p:sp>
      <p:sp>
        <p:nvSpPr>
          <p:cNvPr id="8" name="TextBox 7">
            <a:extLst>
              <a:ext uri="{FF2B5EF4-FFF2-40B4-BE49-F238E27FC236}">
                <a16:creationId xmlns:a16="http://schemas.microsoft.com/office/drawing/2014/main" id="{4CB7EE35-B1D1-4F9F-B28A-0BF7C7EE6F1A}"/>
              </a:ext>
            </a:extLst>
          </p:cNvPr>
          <p:cNvSpPr txBox="1"/>
          <p:nvPr/>
        </p:nvSpPr>
        <p:spPr>
          <a:xfrm>
            <a:off x="167479" y="772116"/>
            <a:ext cx="8809041" cy="29206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15: South India Polypropylene </a:t>
            </a:r>
            <a:r>
              <a:rPr lang="en-US" sz="1000" b="1" dirty="0">
                <a:latin typeface="Verdana" panose="020B0604030504040204" pitchFamily="34" charset="0"/>
                <a:ea typeface="Verdana" panose="020B0604030504040204" pitchFamily="34" charset="0"/>
                <a:cs typeface="Verdana" panose="020B0604030504040204" pitchFamily="34" charset="0"/>
              </a:rPr>
              <a:t>C</a:t>
            </a:r>
            <a:r>
              <a:rPr kumimoji="0" lang="en-US" sz="1000" b="1"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Verdana" panose="020B0604030504040204" pitchFamily="34" charset="0"/>
              </a:rPr>
              <a:t>opolymer</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Market Share, By </a:t>
            </a:r>
            <a:r>
              <a:rPr lang="en-US" sz="1000" b="1" dirty="0">
                <a:latin typeface="Verdana" panose="020B0604030504040204" pitchFamily="34" charset="0"/>
                <a:ea typeface="Verdana" panose="020B0604030504040204" pitchFamily="34" charset="0"/>
                <a:cs typeface="Verdana" panose="020B0604030504040204" pitchFamily="34" charset="0"/>
              </a:rPr>
              <a:t>End Use</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By Volume (Thousand Tonnes), 2015–2030F</a:t>
            </a:r>
          </a:p>
        </p:txBody>
      </p:sp>
      <p:graphicFrame>
        <p:nvGraphicFramePr>
          <p:cNvPr id="10" name="Chart 9">
            <a:extLst>
              <a:ext uri="{FF2B5EF4-FFF2-40B4-BE49-F238E27FC236}">
                <a16:creationId xmlns:a16="http://schemas.microsoft.com/office/drawing/2014/main" id="{3B928C8F-0CE6-4853-8167-8BA3A7322151}"/>
              </a:ext>
            </a:extLst>
          </p:cNvPr>
          <p:cNvGraphicFramePr/>
          <p:nvPr>
            <p:extLst>
              <p:ext uri="{D42A27DB-BD31-4B8C-83A1-F6EECF244321}">
                <p14:modId xmlns:p14="http://schemas.microsoft.com/office/powerpoint/2010/main" val="2254760797"/>
              </p:ext>
            </p:extLst>
          </p:nvPr>
        </p:nvGraphicFramePr>
        <p:xfrm>
          <a:off x="-142568" y="1225827"/>
          <a:ext cx="9537152" cy="22946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CC67B800-8962-4C72-9453-543EAFA6225E}"/>
              </a:ext>
            </a:extLst>
          </p:cNvPr>
          <p:cNvGraphicFramePr/>
          <p:nvPr>
            <p:extLst>
              <p:ext uri="{D42A27DB-BD31-4B8C-83A1-F6EECF244321}">
                <p14:modId xmlns:p14="http://schemas.microsoft.com/office/powerpoint/2010/main" val="1489924716"/>
              </p:ext>
            </p:extLst>
          </p:nvPr>
        </p:nvGraphicFramePr>
        <p:xfrm>
          <a:off x="-142568" y="4075045"/>
          <a:ext cx="9537152" cy="2294638"/>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0350078C-F9C1-4EB8-A63E-2DEF53E0766A}"/>
              </a:ext>
            </a:extLst>
          </p:cNvPr>
          <p:cNvSpPr txBox="1"/>
          <p:nvPr/>
        </p:nvSpPr>
        <p:spPr>
          <a:xfrm>
            <a:off x="6572317" y="3319991"/>
            <a:ext cx="2276993"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4" name="TextBox 4">
            <a:extLst>
              <a:ext uri="{FF2B5EF4-FFF2-40B4-BE49-F238E27FC236}">
                <a16:creationId xmlns:a16="http://schemas.microsoft.com/office/drawing/2014/main" id="{BB79B46C-FA81-4CC2-8195-122C4D4C562A}"/>
              </a:ext>
            </a:extLst>
          </p:cNvPr>
          <p:cNvSpPr txBox="1"/>
          <p:nvPr/>
        </p:nvSpPr>
        <p:spPr>
          <a:xfrm>
            <a:off x="5737552" y="6172569"/>
            <a:ext cx="3111758" cy="3078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Tree>
    <p:extLst>
      <p:ext uri="{BB962C8B-B14F-4D97-AF65-F5344CB8AC3E}">
        <p14:creationId xmlns:p14="http://schemas.microsoft.com/office/powerpoint/2010/main" val="3299877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41EC4E82-0296-4160-98C1-35A7FEA38897}"/>
              </a:ext>
            </a:extLst>
          </p:cNvPr>
          <p:cNvSpPr txBox="1">
            <a:spLocks/>
          </p:cNvSpPr>
          <p:nvPr/>
        </p:nvSpPr>
        <p:spPr>
          <a:xfrm>
            <a:off x="236113" y="284728"/>
            <a:ext cx="6787539"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India Polypropylene Homopolymer Market Share, By Grade</a:t>
            </a:r>
          </a:p>
        </p:txBody>
      </p:sp>
      <p:sp>
        <p:nvSpPr>
          <p:cNvPr id="3" name="TextBox 2">
            <a:extLst>
              <a:ext uri="{FF2B5EF4-FFF2-40B4-BE49-F238E27FC236}">
                <a16:creationId xmlns:a16="http://schemas.microsoft.com/office/drawing/2014/main" id="{D2C628E9-C0FE-4ED5-81C9-E585F93F78B7}"/>
              </a:ext>
            </a:extLst>
          </p:cNvPr>
          <p:cNvSpPr txBox="1"/>
          <p:nvPr/>
        </p:nvSpPr>
        <p:spPr>
          <a:xfrm>
            <a:off x="150307" y="3568120"/>
            <a:ext cx="8809041" cy="52290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18: North India Polypropylene Homopolymer Market Share, By </a:t>
            </a:r>
            <a:r>
              <a:rPr lang="en-US" sz="1000" b="1" dirty="0">
                <a:latin typeface="Verdana" panose="020B0604030504040204" pitchFamily="34" charset="0"/>
                <a:ea typeface="Verdana" panose="020B0604030504040204" pitchFamily="34" charset="0"/>
                <a:cs typeface="Verdana" panose="020B0604030504040204" pitchFamily="34" charset="0"/>
              </a:rPr>
              <a:t>Grade</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By Volume (Thousand Tonnes), 2015–2030F</a:t>
            </a:r>
          </a:p>
        </p:txBody>
      </p:sp>
      <p:graphicFrame>
        <p:nvGraphicFramePr>
          <p:cNvPr id="7" name="Chart 6">
            <a:extLst>
              <a:ext uri="{FF2B5EF4-FFF2-40B4-BE49-F238E27FC236}">
                <a16:creationId xmlns:a16="http://schemas.microsoft.com/office/drawing/2014/main" id="{7F5FEDE7-F396-4A43-B28E-F891738D5A19}"/>
              </a:ext>
            </a:extLst>
          </p:cNvPr>
          <p:cNvGraphicFramePr/>
          <p:nvPr>
            <p:extLst>
              <p:ext uri="{D42A27DB-BD31-4B8C-83A1-F6EECF244321}">
                <p14:modId xmlns:p14="http://schemas.microsoft.com/office/powerpoint/2010/main" val="3026334382"/>
              </p:ext>
            </p:extLst>
          </p:nvPr>
        </p:nvGraphicFramePr>
        <p:xfrm>
          <a:off x="-294968" y="1073427"/>
          <a:ext cx="9537152" cy="229463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CB7EE35-B1D1-4F9F-B28A-0BF7C7EE6F1A}"/>
              </a:ext>
            </a:extLst>
          </p:cNvPr>
          <p:cNvSpPr txBox="1"/>
          <p:nvPr/>
        </p:nvSpPr>
        <p:spPr>
          <a:xfrm>
            <a:off x="167479" y="772116"/>
            <a:ext cx="8809041" cy="52290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17: West India Polypropylene Homopolymer Market Share, By Grade, By Volume (Thousand Tonnes), 2015–2030F</a:t>
            </a:r>
          </a:p>
        </p:txBody>
      </p:sp>
      <p:graphicFrame>
        <p:nvGraphicFramePr>
          <p:cNvPr id="10" name="Chart 9">
            <a:extLst>
              <a:ext uri="{FF2B5EF4-FFF2-40B4-BE49-F238E27FC236}">
                <a16:creationId xmlns:a16="http://schemas.microsoft.com/office/drawing/2014/main" id="{9BD60A62-70C3-48D3-9B4E-BF96717B75C6}"/>
              </a:ext>
            </a:extLst>
          </p:cNvPr>
          <p:cNvGraphicFramePr/>
          <p:nvPr>
            <p:extLst>
              <p:ext uri="{D42A27DB-BD31-4B8C-83A1-F6EECF244321}">
                <p14:modId xmlns:p14="http://schemas.microsoft.com/office/powerpoint/2010/main" val="3978211951"/>
              </p:ext>
            </p:extLst>
          </p:nvPr>
        </p:nvGraphicFramePr>
        <p:xfrm>
          <a:off x="-294968" y="3895411"/>
          <a:ext cx="9537152" cy="2294638"/>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E80759E0-1038-4590-8905-49B55DC05E0D}"/>
              </a:ext>
            </a:extLst>
          </p:cNvPr>
          <p:cNvSpPr txBox="1"/>
          <p:nvPr/>
        </p:nvSpPr>
        <p:spPr>
          <a:xfrm>
            <a:off x="6572317" y="3319991"/>
            <a:ext cx="2276993"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3" name="TextBox 4">
            <a:extLst>
              <a:ext uri="{FF2B5EF4-FFF2-40B4-BE49-F238E27FC236}">
                <a16:creationId xmlns:a16="http://schemas.microsoft.com/office/drawing/2014/main" id="{42CB4E2C-17DC-4DF7-95E2-7C87581A3033}"/>
              </a:ext>
            </a:extLst>
          </p:cNvPr>
          <p:cNvSpPr txBox="1"/>
          <p:nvPr/>
        </p:nvSpPr>
        <p:spPr>
          <a:xfrm>
            <a:off x="5737552" y="6172569"/>
            <a:ext cx="3111758" cy="3078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Tree>
    <p:extLst>
      <p:ext uri="{BB962C8B-B14F-4D97-AF65-F5344CB8AC3E}">
        <p14:creationId xmlns:p14="http://schemas.microsoft.com/office/powerpoint/2010/main" val="1189081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41EC4E82-0296-4160-98C1-35A7FEA38897}"/>
              </a:ext>
            </a:extLst>
          </p:cNvPr>
          <p:cNvSpPr txBox="1">
            <a:spLocks/>
          </p:cNvSpPr>
          <p:nvPr/>
        </p:nvSpPr>
        <p:spPr>
          <a:xfrm>
            <a:off x="236113" y="284728"/>
            <a:ext cx="6787539"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India Polypropylene Homopolymer Market Share, By Grade</a:t>
            </a:r>
          </a:p>
        </p:txBody>
      </p:sp>
      <p:sp>
        <p:nvSpPr>
          <p:cNvPr id="3" name="TextBox 2">
            <a:extLst>
              <a:ext uri="{FF2B5EF4-FFF2-40B4-BE49-F238E27FC236}">
                <a16:creationId xmlns:a16="http://schemas.microsoft.com/office/drawing/2014/main" id="{D2C628E9-C0FE-4ED5-81C9-E585F93F78B7}"/>
              </a:ext>
            </a:extLst>
          </p:cNvPr>
          <p:cNvSpPr txBox="1"/>
          <p:nvPr/>
        </p:nvSpPr>
        <p:spPr>
          <a:xfrm>
            <a:off x="150309" y="3568120"/>
            <a:ext cx="8809041" cy="29206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20: East India Polypropylene Homopolymer Market Share, By Grade, By Volume (Thousand Tonnes), 2015–2030F</a:t>
            </a:r>
          </a:p>
        </p:txBody>
      </p:sp>
      <p:sp>
        <p:nvSpPr>
          <p:cNvPr id="8" name="TextBox 7">
            <a:extLst>
              <a:ext uri="{FF2B5EF4-FFF2-40B4-BE49-F238E27FC236}">
                <a16:creationId xmlns:a16="http://schemas.microsoft.com/office/drawing/2014/main" id="{4CB7EE35-B1D1-4F9F-B28A-0BF7C7EE6F1A}"/>
              </a:ext>
            </a:extLst>
          </p:cNvPr>
          <p:cNvSpPr txBox="1"/>
          <p:nvPr/>
        </p:nvSpPr>
        <p:spPr>
          <a:xfrm>
            <a:off x="167479" y="772116"/>
            <a:ext cx="8809041" cy="52290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19: South India Polypropylene Homopolymer Market Share, By Grade, By Volume (Thousand Tonnes), 2015–2030F</a:t>
            </a:r>
          </a:p>
        </p:txBody>
      </p:sp>
      <p:graphicFrame>
        <p:nvGraphicFramePr>
          <p:cNvPr id="13" name="Chart 12">
            <a:extLst>
              <a:ext uri="{FF2B5EF4-FFF2-40B4-BE49-F238E27FC236}">
                <a16:creationId xmlns:a16="http://schemas.microsoft.com/office/drawing/2014/main" id="{EBD8B74A-8ED9-4CE0-A831-F3FEAA20C759}"/>
              </a:ext>
            </a:extLst>
          </p:cNvPr>
          <p:cNvGraphicFramePr/>
          <p:nvPr>
            <p:extLst>
              <p:ext uri="{D42A27DB-BD31-4B8C-83A1-F6EECF244321}">
                <p14:modId xmlns:p14="http://schemas.microsoft.com/office/powerpoint/2010/main" val="1371315519"/>
              </p:ext>
            </p:extLst>
          </p:nvPr>
        </p:nvGraphicFramePr>
        <p:xfrm>
          <a:off x="-294968" y="1073427"/>
          <a:ext cx="9537152" cy="22946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5080A95A-84A5-4495-8288-4DE33656BEC0}"/>
              </a:ext>
            </a:extLst>
          </p:cNvPr>
          <p:cNvGraphicFramePr/>
          <p:nvPr>
            <p:extLst>
              <p:ext uri="{D42A27DB-BD31-4B8C-83A1-F6EECF244321}">
                <p14:modId xmlns:p14="http://schemas.microsoft.com/office/powerpoint/2010/main" val="3476785167"/>
              </p:ext>
            </p:extLst>
          </p:nvPr>
        </p:nvGraphicFramePr>
        <p:xfrm>
          <a:off x="-294968" y="3895411"/>
          <a:ext cx="9537152" cy="2294638"/>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9065FAC6-90EA-4DF6-A1BE-BC41FE2E2B57}"/>
              </a:ext>
            </a:extLst>
          </p:cNvPr>
          <p:cNvSpPr txBox="1"/>
          <p:nvPr/>
        </p:nvSpPr>
        <p:spPr>
          <a:xfrm>
            <a:off x="6572317" y="3319991"/>
            <a:ext cx="2276993"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7" name="TextBox 4">
            <a:extLst>
              <a:ext uri="{FF2B5EF4-FFF2-40B4-BE49-F238E27FC236}">
                <a16:creationId xmlns:a16="http://schemas.microsoft.com/office/drawing/2014/main" id="{69BBD173-BB41-4F40-89A1-63A4793C1780}"/>
              </a:ext>
            </a:extLst>
          </p:cNvPr>
          <p:cNvSpPr txBox="1"/>
          <p:nvPr/>
        </p:nvSpPr>
        <p:spPr>
          <a:xfrm>
            <a:off x="5737552" y="6172569"/>
            <a:ext cx="3111758" cy="3078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Tree>
    <p:extLst>
      <p:ext uri="{BB962C8B-B14F-4D97-AF65-F5344CB8AC3E}">
        <p14:creationId xmlns:p14="http://schemas.microsoft.com/office/powerpoint/2010/main" val="961452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41EC4E82-0296-4160-98C1-35A7FEA38897}"/>
              </a:ext>
            </a:extLst>
          </p:cNvPr>
          <p:cNvSpPr txBox="1">
            <a:spLocks/>
          </p:cNvSpPr>
          <p:nvPr/>
        </p:nvSpPr>
        <p:spPr>
          <a:xfrm>
            <a:off x="236113" y="284728"/>
            <a:ext cx="6787539"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India Polypropylene Copolymer Market Share, By Grade</a:t>
            </a:r>
          </a:p>
        </p:txBody>
      </p:sp>
      <p:sp>
        <p:nvSpPr>
          <p:cNvPr id="3" name="TextBox 2">
            <a:extLst>
              <a:ext uri="{FF2B5EF4-FFF2-40B4-BE49-F238E27FC236}">
                <a16:creationId xmlns:a16="http://schemas.microsoft.com/office/drawing/2014/main" id="{D2C628E9-C0FE-4ED5-81C9-E585F93F78B7}"/>
              </a:ext>
            </a:extLst>
          </p:cNvPr>
          <p:cNvSpPr txBox="1"/>
          <p:nvPr/>
        </p:nvSpPr>
        <p:spPr>
          <a:xfrm>
            <a:off x="150308" y="3568120"/>
            <a:ext cx="8809041" cy="29206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22: North India Polypropylene </a:t>
            </a:r>
            <a:r>
              <a:rPr lang="en-US" sz="1000" b="1" dirty="0">
                <a:latin typeface="Verdana" panose="020B0604030504040204" pitchFamily="34" charset="0"/>
                <a:ea typeface="Verdana" panose="020B0604030504040204" pitchFamily="34" charset="0"/>
                <a:cs typeface="Verdana" panose="020B0604030504040204" pitchFamily="34" charset="0"/>
              </a:rPr>
              <a:t>C</a:t>
            </a:r>
            <a:r>
              <a:rPr kumimoji="0" lang="en-US" sz="1000" b="1"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Verdana" panose="020B0604030504040204" pitchFamily="34" charset="0"/>
              </a:rPr>
              <a:t>opolymer</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Market Share, By </a:t>
            </a:r>
            <a:r>
              <a:rPr lang="en-US" sz="1000" b="1" dirty="0">
                <a:latin typeface="Verdana" panose="020B0604030504040204" pitchFamily="34" charset="0"/>
                <a:ea typeface="Verdana" panose="020B0604030504040204" pitchFamily="34" charset="0"/>
                <a:cs typeface="Verdana" panose="020B0604030504040204" pitchFamily="34" charset="0"/>
              </a:rPr>
              <a:t>Grade</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By Volume (Thousand Tonnes), 2015–2030F</a:t>
            </a:r>
          </a:p>
        </p:txBody>
      </p:sp>
      <p:graphicFrame>
        <p:nvGraphicFramePr>
          <p:cNvPr id="7" name="Chart 6">
            <a:extLst>
              <a:ext uri="{FF2B5EF4-FFF2-40B4-BE49-F238E27FC236}">
                <a16:creationId xmlns:a16="http://schemas.microsoft.com/office/drawing/2014/main" id="{7F5FEDE7-F396-4A43-B28E-F891738D5A19}"/>
              </a:ext>
            </a:extLst>
          </p:cNvPr>
          <p:cNvGraphicFramePr/>
          <p:nvPr>
            <p:extLst>
              <p:ext uri="{D42A27DB-BD31-4B8C-83A1-F6EECF244321}">
                <p14:modId xmlns:p14="http://schemas.microsoft.com/office/powerpoint/2010/main" val="1334507800"/>
              </p:ext>
            </p:extLst>
          </p:nvPr>
        </p:nvGraphicFramePr>
        <p:xfrm>
          <a:off x="-294968" y="1073427"/>
          <a:ext cx="9537152" cy="229463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CB7EE35-B1D1-4F9F-B28A-0BF7C7EE6F1A}"/>
              </a:ext>
            </a:extLst>
          </p:cNvPr>
          <p:cNvSpPr txBox="1"/>
          <p:nvPr/>
        </p:nvSpPr>
        <p:spPr>
          <a:xfrm>
            <a:off x="167479" y="772116"/>
            <a:ext cx="8809041" cy="29206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21: West India Polypropylene </a:t>
            </a:r>
            <a:r>
              <a:rPr lang="en-US" sz="1000" b="1" dirty="0">
                <a:latin typeface="Verdana" panose="020B0604030504040204" pitchFamily="34" charset="0"/>
                <a:ea typeface="Verdana" panose="020B0604030504040204" pitchFamily="34" charset="0"/>
                <a:cs typeface="Verdana" panose="020B0604030504040204" pitchFamily="34" charset="0"/>
              </a:rPr>
              <a:t>C</a:t>
            </a:r>
            <a:r>
              <a:rPr kumimoji="0" lang="en-US" sz="1000" b="1"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Verdana" panose="020B0604030504040204" pitchFamily="34" charset="0"/>
              </a:rPr>
              <a:t>opolymer</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Market Share, By Grade, By Volume (Thousand Tonnes), 2015–2030F</a:t>
            </a:r>
          </a:p>
        </p:txBody>
      </p:sp>
      <p:graphicFrame>
        <p:nvGraphicFramePr>
          <p:cNvPr id="11" name="Chart 10">
            <a:extLst>
              <a:ext uri="{FF2B5EF4-FFF2-40B4-BE49-F238E27FC236}">
                <a16:creationId xmlns:a16="http://schemas.microsoft.com/office/drawing/2014/main" id="{CC014160-C96F-4097-8EBD-0D0E9DB245E2}"/>
              </a:ext>
            </a:extLst>
          </p:cNvPr>
          <p:cNvGraphicFramePr/>
          <p:nvPr>
            <p:extLst>
              <p:ext uri="{D42A27DB-BD31-4B8C-83A1-F6EECF244321}">
                <p14:modId xmlns:p14="http://schemas.microsoft.com/office/powerpoint/2010/main" val="2696839134"/>
              </p:ext>
            </p:extLst>
          </p:nvPr>
        </p:nvGraphicFramePr>
        <p:xfrm>
          <a:off x="-294968" y="3927891"/>
          <a:ext cx="9537152" cy="2294638"/>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96DFDADA-702F-48DF-8C81-FCECF0331021}"/>
              </a:ext>
            </a:extLst>
          </p:cNvPr>
          <p:cNvSpPr txBox="1"/>
          <p:nvPr/>
        </p:nvSpPr>
        <p:spPr>
          <a:xfrm>
            <a:off x="6572317" y="3319991"/>
            <a:ext cx="2276993"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3" name="TextBox 4">
            <a:extLst>
              <a:ext uri="{FF2B5EF4-FFF2-40B4-BE49-F238E27FC236}">
                <a16:creationId xmlns:a16="http://schemas.microsoft.com/office/drawing/2014/main" id="{879FE920-CFD5-4340-92CA-EC2C495FF498}"/>
              </a:ext>
            </a:extLst>
          </p:cNvPr>
          <p:cNvSpPr txBox="1"/>
          <p:nvPr/>
        </p:nvSpPr>
        <p:spPr>
          <a:xfrm>
            <a:off x="5737552" y="6172569"/>
            <a:ext cx="3111758" cy="3078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Tree>
    <p:extLst>
      <p:ext uri="{BB962C8B-B14F-4D97-AF65-F5344CB8AC3E}">
        <p14:creationId xmlns:p14="http://schemas.microsoft.com/office/powerpoint/2010/main" val="3919751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41EC4E82-0296-4160-98C1-35A7FEA38897}"/>
              </a:ext>
            </a:extLst>
          </p:cNvPr>
          <p:cNvSpPr txBox="1">
            <a:spLocks/>
          </p:cNvSpPr>
          <p:nvPr/>
        </p:nvSpPr>
        <p:spPr>
          <a:xfrm>
            <a:off x="236113" y="284728"/>
            <a:ext cx="6787539"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India Polypropylene Copolymer Market Share, By Grade</a:t>
            </a:r>
          </a:p>
        </p:txBody>
      </p:sp>
      <p:sp>
        <p:nvSpPr>
          <p:cNvPr id="3" name="TextBox 2">
            <a:extLst>
              <a:ext uri="{FF2B5EF4-FFF2-40B4-BE49-F238E27FC236}">
                <a16:creationId xmlns:a16="http://schemas.microsoft.com/office/drawing/2014/main" id="{D2C628E9-C0FE-4ED5-81C9-E585F93F78B7}"/>
              </a:ext>
            </a:extLst>
          </p:cNvPr>
          <p:cNvSpPr txBox="1"/>
          <p:nvPr/>
        </p:nvSpPr>
        <p:spPr>
          <a:xfrm>
            <a:off x="162338" y="3568120"/>
            <a:ext cx="8809041" cy="29206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24: East India Polypropylene </a:t>
            </a:r>
            <a:r>
              <a:rPr lang="en-US" sz="1000" b="1" dirty="0">
                <a:latin typeface="Verdana" panose="020B0604030504040204" pitchFamily="34" charset="0"/>
                <a:ea typeface="Verdana" panose="020B0604030504040204" pitchFamily="34" charset="0"/>
                <a:cs typeface="Verdana" panose="020B0604030504040204" pitchFamily="34" charset="0"/>
              </a:rPr>
              <a:t>C</a:t>
            </a:r>
            <a:r>
              <a:rPr kumimoji="0" lang="en-US" sz="1000" b="1"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Verdana" panose="020B0604030504040204" pitchFamily="34" charset="0"/>
              </a:rPr>
              <a:t>opolymer</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Market Share, By Grad</a:t>
            </a:r>
            <a:r>
              <a:rPr lang="en-US" sz="1000" b="1" dirty="0">
                <a:latin typeface="Verdana" panose="020B0604030504040204" pitchFamily="34" charset="0"/>
                <a:ea typeface="Verdana" panose="020B0604030504040204" pitchFamily="34" charset="0"/>
                <a:cs typeface="Verdana" panose="020B0604030504040204" pitchFamily="34" charset="0"/>
              </a:rPr>
              <a:t>e</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By Volume (Thousand Tonnes), 2015–2030F</a:t>
            </a:r>
          </a:p>
        </p:txBody>
      </p:sp>
      <p:sp>
        <p:nvSpPr>
          <p:cNvPr id="8" name="TextBox 7">
            <a:extLst>
              <a:ext uri="{FF2B5EF4-FFF2-40B4-BE49-F238E27FC236}">
                <a16:creationId xmlns:a16="http://schemas.microsoft.com/office/drawing/2014/main" id="{4CB7EE35-B1D1-4F9F-B28A-0BF7C7EE6F1A}"/>
              </a:ext>
            </a:extLst>
          </p:cNvPr>
          <p:cNvSpPr txBox="1"/>
          <p:nvPr/>
        </p:nvSpPr>
        <p:spPr>
          <a:xfrm>
            <a:off x="167479" y="772116"/>
            <a:ext cx="8809041" cy="29206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Figure 23: South India Polypropylene </a:t>
            </a:r>
            <a:r>
              <a:rPr lang="en-US" sz="1000" b="1" dirty="0">
                <a:latin typeface="Verdana" panose="020B0604030504040204" pitchFamily="34" charset="0"/>
                <a:ea typeface="Verdana" panose="020B0604030504040204" pitchFamily="34" charset="0"/>
                <a:cs typeface="Verdana" panose="020B0604030504040204" pitchFamily="34" charset="0"/>
              </a:rPr>
              <a:t>C</a:t>
            </a:r>
            <a:r>
              <a:rPr kumimoji="0" lang="en-US" sz="1000" b="1"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Verdana" panose="020B0604030504040204" pitchFamily="34" charset="0"/>
              </a:rPr>
              <a:t>opolymer</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Market Share, By Grade By Volume (Thousand Tonnes), 2015–2030F</a:t>
            </a:r>
          </a:p>
        </p:txBody>
      </p:sp>
      <p:graphicFrame>
        <p:nvGraphicFramePr>
          <p:cNvPr id="10" name="Chart 9">
            <a:extLst>
              <a:ext uri="{FF2B5EF4-FFF2-40B4-BE49-F238E27FC236}">
                <a16:creationId xmlns:a16="http://schemas.microsoft.com/office/drawing/2014/main" id="{592E80E9-8E8A-4538-8EA2-B5BC51B4A40D}"/>
              </a:ext>
            </a:extLst>
          </p:cNvPr>
          <p:cNvGraphicFramePr/>
          <p:nvPr>
            <p:extLst>
              <p:ext uri="{D42A27DB-BD31-4B8C-83A1-F6EECF244321}">
                <p14:modId xmlns:p14="http://schemas.microsoft.com/office/powerpoint/2010/main" val="3815080102"/>
              </p:ext>
            </p:extLst>
          </p:nvPr>
        </p:nvGraphicFramePr>
        <p:xfrm>
          <a:off x="-294968" y="1073427"/>
          <a:ext cx="9537152" cy="22946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C7A5C081-E40F-4109-A3A2-EEDCC0486CEE}"/>
              </a:ext>
            </a:extLst>
          </p:cNvPr>
          <p:cNvGraphicFramePr/>
          <p:nvPr>
            <p:extLst>
              <p:ext uri="{D42A27DB-BD31-4B8C-83A1-F6EECF244321}">
                <p14:modId xmlns:p14="http://schemas.microsoft.com/office/powerpoint/2010/main" val="1872872200"/>
              </p:ext>
            </p:extLst>
          </p:nvPr>
        </p:nvGraphicFramePr>
        <p:xfrm>
          <a:off x="-294968" y="3927891"/>
          <a:ext cx="9537152" cy="2294638"/>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DE9E6C13-34FE-46FF-B2CF-370829FFB5F1}"/>
              </a:ext>
            </a:extLst>
          </p:cNvPr>
          <p:cNvSpPr txBox="1"/>
          <p:nvPr/>
        </p:nvSpPr>
        <p:spPr>
          <a:xfrm>
            <a:off x="6572317" y="3319991"/>
            <a:ext cx="2276993"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7" name="TextBox 4">
            <a:extLst>
              <a:ext uri="{FF2B5EF4-FFF2-40B4-BE49-F238E27FC236}">
                <a16:creationId xmlns:a16="http://schemas.microsoft.com/office/drawing/2014/main" id="{CC4D6E85-EF88-424B-A748-0BA2741CB40A}"/>
              </a:ext>
            </a:extLst>
          </p:cNvPr>
          <p:cNvSpPr txBox="1"/>
          <p:nvPr/>
        </p:nvSpPr>
        <p:spPr>
          <a:xfrm>
            <a:off x="5737552" y="6172569"/>
            <a:ext cx="3111758" cy="3078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Others include, etc.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Tree>
    <p:extLst>
      <p:ext uri="{BB962C8B-B14F-4D97-AF65-F5344CB8AC3E}">
        <p14:creationId xmlns:p14="http://schemas.microsoft.com/office/powerpoint/2010/main" val="137199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4CB85C-7C15-4AFB-8899-F75EB1C9F7E2}"/>
              </a:ext>
            </a:extLst>
          </p:cNvPr>
          <p:cNvSpPr txBox="1">
            <a:spLocks/>
          </p:cNvSpPr>
          <p:nvPr/>
        </p:nvSpPr>
        <p:spPr>
          <a:xfrm>
            <a:off x="92563" y="229085"/>
            <a:ext cx="8921930"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Recommendation</a:t>
            </a:r>
            <a:endParaRPr kumimoji="0" lang="en-IN" sz="12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TextBox 5">
            <a:extLst>
              <a:ext uri="{FF2B5EF4-FFF2-40B4-BE49-F238E27FC236}">
                <a16:creationId xmlns:a16="http://schemas.microsoft.com/office/drawing/2014/main" id="{B5069642-1300-4ECC-A006-A2A546785366}"/>
              </a:ext>
            </a:extLst>
          </p:cNvPr>
          <p:cNvSpPr txBox="1"/>
          <p:nvPr/>
        </p:nvSpPr>
        <p:spPr>
          <a:xfrm>
            <a:off x="228600" y="990600"/>
            <a:ext cx="8785893" cy="5165645"/>
          </a:xfrm>
          <a:prstGeom prst="rect">
            <a:avLst/>
          </a:prstGeom>
          <a:noFill/>
        </p:spPr>
        <p:txBody>
          <a:bodyPr wrap="square" rtlCol="0">
            <a:spAutoFit/>
          </a:bodyPr>
          <a:lstStyle/>
          <a:p>
            <a:pPr marL="0" marR="0" algn="just">
              <a:lnSpc>
                <a:spcPct val="120000"/>
              </a:lnSpc>
              <a:spcBef>
                <a:spcPts val="0"/>
              </a:spcBef>
              <a:spcAft>
                <a:spcPts val="0"/>
              </a:spcAft>
            </a:pPr>
            <a:r>
              <a:rPr lang="en-US" sz="1200" dirty="0">
                <a:effectLst/>
                <a:latin typeface="Verdana" panose="020B0604030504040204" pitchFamily="34" charset="0"/>
                <a:ea typeface="Verdana" panose="020B0604030504040204" pitchFamily="34" charset="0"/>
                <a:cs typeface="Verdana" panose="020B0604030504040204" pitchFamily="34" charset="0"/>
              </a:rPr>
              <a:t>As per the current market dynamics of Polypropylene west region has surplus capacity to produce Polypropylene and the total demand is expected to reach 3827 thousand tonnes per annum by FY 2030 with a CAGR of 8.13%. As of now West region hold 3085 thousand tonnes per annum of capacity which is expected to reach 4535 thousand tonnes per annum. West region is going to have surplus of capacity than the estimated demand for the forecast period.</a:t>
            </a:r>
            <a:endParaRPr lang="en-IN" sz="1200" dirty="0">
              <a:effectLst/>
              <a:latin typeface="Verdana" panose="020B0604030504040204" pitchFamily="34" charset="0"/>
              <a:ea typeface="Verdana" panose="020B0604030504040204" pitchFamily="34" charset="0"/>
              <a:cs typeface="Verdana" panose="020B0604030504040204" pitchFamily="34" charset="0"/>
            </a:endParaRPr>
          </a:p>
          <a:p>
            <a:pPr marL="0" marR="0" algn="just">
              <a:lnSpc>
                <a:spcPct val="120000"/>
              </a:lnSpc>
              <a:spcBef>
                <a:spcPts val="0"/>
              </a:spcBef>
              <a:spcAft>
                <a:spcPts val="0"/>
              </a:spcAft>
            </a:pPr>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en-IN" sz="1200" dirty="0">
              <a:effectLst/>
              <a:latin typeface="Verdana" panose="020B0604030504040204" pitchFamily="34" charset="0"/>
              <a:ea typeface="Verdana" panose="020B0604030504040204" pitchFamily="34" charset="0"/>
              <a:cs typeface="Verdana" panose="020B0604030504040204" pitchFamily="34" charset="0"/>
            </a:endParaRPr>
          </a:p>
          <a:p>
            <a:pPr marL="0" marR="0" algn="just">
              <a:lnSpc>
                <a:spcPct val="120000"/>
              </a:lnSpc>
              <a:spcBef>
                <a:spcPts val="0"/>
              </a:spcBef>
              <a:spcAft>
                <a:spcPts val="0"/>
              </a:spcAft>
            </a:pPr>
            <a:r>
              <a:rPr lang="en-US" sz="1200" dirty="0">
                <a:effectLst/>
                <a:latin typeface="Verdana" panose="020B0604030504040204" pitchFamily="34" charset="0"/>
                <a:ea typeface="Verdana" panose="020B0604030504040204" pitchFamily="34" charset="0"/>
                <a:cs typeface="Verdana" panose="020B0604030504040204" pitchFamily="34" charset="0"/>
              </a:rPr>
              <a:t>North region hold around 1151 thousand tonnes of capacity in FY 2021 and estimated to reach 1646 by FY 2030. The demand of Polypropylene in north region is estimated to reach 2656 thousand tonnes per annum by FY 2030. The region is expected to have a deficit of  777 thousand tonnes of Polypropylene by FY 2030.</a:t>
            </a:r>
            <a:endParaRPr lang="en-IN" sz="1200" dirty="0">
              <a:effectLst/>
              <a:latin typeface="Verdana" panose="020B0604030504040204" pitchFamily="34" charset="0"/>
              <a:ea typeface="Verdana" panose="020B0604030504040204" pitchFamily="34" charset="0"/>
              <a:cs typeface="Verdana" panose="020B0604030504040204" pitchFamily="34" charset="0"/>
            </a:endParaRPr>
          </a:p>
          <a:p>
            <a:pPr marL="0" marR="0" algn="just">
              <a:lnSpc>
                <a:spcPct val="120000"/>
              </a:lnSpc>
              <a:spcBef>
                <a:spcPts val="0"/>
              </a:spcBef>
              <a:spcAft>
                <a:spcPts val="0"/>
              </a:spcAft>
            </a:pPr>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en-IN" sz="1200" dirty="0">
              <a:effectLst/>
              <a:latin typeface="Verdana" panose="020B0604030504040204" pitchFamily="34" charset="0"/>
              <a:ea typeface="Verdana" panose="020B0604030504040204" pitchFamily="34" charset="0"/>
              <a:cs typeface="Verdana" panose="020B0604030504040204" pitchFamily="34" charset="0"/>
            </a:endParaRPr>
          </a:p>
          <a:p>
            <a:pPr marL="0" marR="0" algn="just">
              <a:lnSpc>
                <a:spcPct val="120000"/>
              </a:lnSpc>
              <a:spcBef>
                <a:spcPts val="0"/>
              </a:spcBef>
              <a:spcAft>
                <a:spcPts val="0"/>
              </a:spcAft>
            </a:pPr>
            <a:r>
              <a:rPr lang="en-US" sz="1200" dirty="0">
                <a:effectLst/>
                <a:latin typeface="Verdana" panose="020B0604030504040204" pitchFamily="34" charset="0"/>
                <a:ea typeface="Verdana" panose="020B0604030504040204" pitchFamily="34" charset="0"/>
                <a:cs typeface="Verdana" panose="020B0604030504040204" pitchFamily="34" charset="0"/>
              </a:rPr>
              <a:t>East Region hold 1120 thousand tonnes of capacity which is anticipated to reach 1320 thousand tonnes after commissioning of IOCL – </a:t>
            </a:r>
            <a:r>
              <a:rPr lang="en-US" sz="1200" dirty="0" err="1">
                <a:effectLst/>
                <a:latin typeface="Verdana" panose="020B0604030504040204" pitchFamily="34" charset="0"/>
                <a:ea typeface="Verdana" panose="020B0604030504040204" pitchFamily="34" charset="0"/>
                <a:cs typeface="Verdana" panose="020B0604030504040204" pitchFamily="34" charset="0"/>
              </a:rPr>
              <a:t>Barauni</a:t>
            </a:r>
            <a:r>
              <a:rPr lang="en-US" sz="1200" dirty="0">
                <a:effectLst/>
                <a:latin typeface="Verdana" panose="020B0604030504040204" pitchFamily="34" charset="0"/>
                <a:ea typeface="Verdana" panose="020B0604030504040204" pitchFamily="34" charset="0"/>
                <a:cs typeface="Verdana" panose="020B0604030504040204" pitchFamily="34" charset="0"/>
              </a:rPr>
              <a:t> PP capacity.  The demand in eastern region of the country was 678 thousand tonnes in FY 2021 which is anticipated to reach 1412 thousand tonnes by FY 2030. </a:t>
            </a:r>
            <a:endParaRPr lang="en-IN" sz="1200" dirty="0">
              <a:effectLst/>
              <a:latin typeface="Verdana" panose="020B0604030504040204" pitchFamily="34" charset="0"/>
              <a:ea typeface="Verdana" panose="020B0604030504040204" pitchFamily="34" charset="0"/>
              <a:cs typeface="Verdana" panose="020B0604030504040204" pitchFamily="34" charset="0"/>
            </a:endParaRPr>
          </a:p>
          <a:p>
            <a:pPr marL="0" marR="0" algn="just">
              <a:lnSpc>
                <a:spcPct val="120000"/>
              </a:lnSpc>
              <a:spcBef>
                <a:spcPts val="0"/>
              </a:spcBef>
              <a:spcAft>
                <a:spcPts val="0"/>
              </a:spcAft>
            </a:pPr>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en-IN" sz="1200" dirty="0">
              <a:effectLst/>
              <a:latin typeface="Verdana" panose="020B0604030504040204" pitchFamily="34" charset="0"/>
              <a:ea typeface="Verdana" panose="020B0604030504040204" pitchFamily="34" charset="0"/>
              <a:cs typeface="Verdana" panose="020B0604030504040204" pitchFamily="34" charset="0"/>
            </a:endParaRPr>
          </a:p>
          <a:p>
            <a:pPr marL="0" marR="0" algn="just">
              <a:lnSpc>
                <a:spcPct val="120000"/>
              </a:lnSpc>
              <a:spcBef>
                <a:spcPts val="0"/>
              </a:spcBef>
              <a:spcAft>
                <a:spcPts val="0"/>
              </a:spcAft>
            </a:pPr>
            <a:r>
              <a:rPr lang="en-US" sz="1200" dirty="0">
                <a:effectLst/>
                <a:latin typeface="Verdana" panose="020B0604030504040204" pitchFamily="34" charset="0"/>
                <a:ea typeface="Verdana" panose="020B0604030504040204" pitchFamily="34" charset="0"/>
                <a:cs typeface="Verdana" panose="020B0604030504040204" pitchFamily="34" charset="0"/>
              </a:rPr>
              <a:t>South region hold 440 thousand tonnes of capacity, Mangalore Refinery &amp; Petrochemicals Limited (MRPL) is the only company in the southern region to produce Polypropylene and the demand of Polypropylene was 1212 thousand tonnes in FY 2021 is anticipated to reach 2520 thousand tonnes by FY 2030. Thus, creating an opportunity for new entrant to enter into the market. The region is expected to grow with fastest CAGR of 8.62 %. Many new automotive manufactures are planning to establish their manufacturing facility in the region which will propel the demand of Polypropylene Copolymer in the region. Further, MRPL only produce Polypropylene Homo polymer grade. Additionally due to proximity to ports the company will have an advantage to export the product.  Due to increase in demand supply gap in the southern region of the country the feasibility for setting up a green field project of Polypropylene will be profitable.</a:t>
            </a:r>
            <a:endParaRPr lang="en-IN" sz="1200"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44286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2ADD019-35CB-43FC-B22C-D8385EDEF991}"/>
              </a:ext>
            </a:extLst>
          </p:cNvPr>
          <p:cNvGraphicFramePr>
            <a:graphicFrameLocks noGrp="1"/>
          </p:cNvGraphicFramePr>
          <p:nvPr>
            <p:extLst>
              <p:ext uri="{D42A27DB-BD31-4B8C-83A1-F6EECF244321}">
                <p14:modId xmlns:p14="http://schemas.microsoft.com/office/powerpoint/2010/main" val="1662327520"/>
              </p:ext>
            </p:extLst>
          </p:nvPr>
        </p:nvGraphicFramePr>
        <p:xfrm>
          <a:off x="251791" y="668928"/>
          <a:ext cx="8739810" cy="5656100"/>
        </p:xfrm>
        <a:graphic>
          <a:graphicData uri="http://schemas.openxmlformats.org/drawingml/2006/table">
            <a:tbl>
              <a:tblPr firstRow="1" bandRow="1">
                <a:tableStyleId>{93296810-A885-4BE3-A3E7-6D5BEEA58F35}</a:tableStyleId>
              </a:tblPr>
              <a:tblGrid>
                <a:gridCol w="349028">
                  <a:extLst>
                    <a:ext uri="{9D8B030D-6E8A-4147-A177-3AD203B41FA5}">
                      <a16:colId xmlns:a16="http://schemas.microsoft.com/office/drawing/2014/main" val="4200170054"/>
                    </a:ext>
                  </a:extLst>
                </a:gridCol>
                <a:gridCol w="482979">
                  <a:extLst>
                    <a:ext uri="{9D8B030D-6E8A-4147-A177-3AD203B41FA5}">
                      <a16:colId xmlns:a16="http://schemas.microsoft.com/office/drawing/2014/main" val="2838320306"/>
                    </a:ext>
                  </a:extLst>
                </a:gridCol>
                <a:gridCol w="582799">
                  <a:extLst>
                    <a:ext uri="{9D8B030D-6E8A-4147-A177-3AD203B41FA5}">
                      <a16:colId xmlns:a16="http://schemas.microsoft.com/office/drawing/2014/main" val="2238524367"/>
                    </a:ext>
                  </a:extLst>
                </a:gridCol>
                <a:gridCol w="6374619">
                  <a:extLst>
                    <a:ext uri="{9D8B030D-6E8A-4147-A177-3AD203B41FA5}">
                      <a16:colId xmlns:a16="http://schemas.microsoft.com/office/drawing/2014/main" val="3004004137"/>
                    </a:ext>
                  </a:extLst>
                </a:gridCol>
                <a:gridCol w="950385">
                  <a:extLst>
                    <a:ext uri="{9D8B030D-6E8A-4147-A177-3AD203B41FA5}">
                      <a16:colId xmlns:a16="http://schemas.microsoft.com/office/drawing/2014/main" val="874770665"/>
                    </a:ext>
                  </a:extLst>
                </a:gridCol>
              </a:tblGrid>
              <a:tr h="243258">
                <a:tc gridSpan="2">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IN" sz="1000" b="1" kern="1200" noProof="0" dirty="0" err="1">
                          <a:solidFill>
                            <a:schemeClr val="bg1"/>
                          </a:solidFill>
                          <a:latin typeface="Verdana" panose="020B0604030504040204" pitchFamily="34" charset="0"/>
                          <a:ea typeface="Verdana" panose="020B0604030504040204" pitchFamily="34" charset="0"/>
                          <a:cs typeface="Verdana" panose="020B0604030504040204" pitchFamily="34" charset="0"/>
                        </a:rPr>
                        <a:t>S.No</a:t>
                      </a:r>
                      <a:endParaRPr lang="en-IN" sz="1000" b="1" kern="1200" noProof="0"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hMerge="1">
                  <a:txBody>
                    <a:bodyPr/>
                    <a:lstStyle/>
                    <a:p>
                      <a:endParaRPr lang="en-US"/>
                    </a:p>
                  </a:txBody>
                  <a:tcPr/>
                </a:tc>
                <a:tc gridSpan="2">
                  <a:txBody>
                    <a:bodyPr/>
                    <a:lstStyle/>
                    <a:p>
                      <a:pPr algn="ctr"/>
                      <a:r>
                        <a:rPr lang="en-IN" sz="1000" dirty="0">
                          <a:solidFill>
                            <a:schemeClr val="bg1"/>
                          </a:solidFill>
                          <a:latin typeface="Verdana" panose="020B0604030504040204" pitchFamily="34" charset="0"/>
                          <a:ea typeface="Verdana" panose="020B0604030504040204" pitchFamily="34" charset="0"/>
                          <a:cs typeface="Verdana" panose="020B0604030504040204" pitchFamily="34" charset="0"/>
                        </a:rPr>
                        <a:t>Contents</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hMerge="1">
                  <a:txBody>
                    <a:bodyPr/>
                    <a:lstStyle/>
                    <a:p>
                      <a:endParaRPr lang="en-US"/>
                    </a:p>
                  </a:txBody>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IN" sz="1000" b="1" kern="1200" noProof="0" dirty="0">
                          <a:solidFill>
                            <a:schemeClr val="bg1"/>
                          </a:solidFill>
                          <a:latin typeface="Verdana" panose="020B0604030504040204" pitchFamily="34" charset="0"/>
                          <a:ea typeface="Verdana" panose="020B0604030504040204" pitchFamily="34" charset="0"/>
                          <a:cs typeface="Verdana" panose="020B0604030504040204" pitchFamily="34" charset="0"/>
                        </a:rPr>
                        <a:t>Page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840855091"/>
                  </a:ext>
                </a:extLst>
              </a:tr>
              <a:tr h="244490">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1.5</a:t>
                      </a:r>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just">
                        <a:lnSpc>
                          <a:spcPct val="120000"/>
                        </a:lnSpc>
                      </a:pPr>
                      <a:r>
                        <a:rPr lang="en-US" sz="10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India Polypropylene Homopolymer Market Share by Top 3 States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4821457"/>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ts val="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West India Polypropylene Homopolymer</a:t>
                      </a:r>
                      <a:r>
                        <a:rPr lang="en-IN" sz="10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Market Share by Top 3 States,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4719757"/>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ts val="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North India Polypropylene</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Homopolymer</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Market Share by Top 3 States,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2845616"/>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ts val="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South India Polypropylene </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Homopolymer </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Market Share by Top 3 States,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4830136"/>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ts val="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East India Polypropylene</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Homopolymer</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Market Share by Top 3 States,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4033866"/>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r>
                        <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just">
                        <a:lnSpc>
                          <a:spcPct val="120000"/>
                        </a:lnSpc>
                      </a:pPr>
                      <a:r>
                        <a:rPr lang="en-US" sz="10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India Polypropylene Copolymer Market Share by Top 3 States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vl="0">
                        <a:lnSpc>
                          <a:spcPct val="120000"/>
                        </a:lnSpc>
                      </a:pPr>
                      <a:endParaRPr lang="en-IN" sz="900" b="0" kern="1200" dirty="0">
                        <a:solidFill>
                          <a:schemeClr val="dk1"/>
                        </a:solidFill>
                        <a:effectLst/>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4173636"/>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West India Polypropylene Copolymer</a:t>
                      </a:r>
                      <a:r>
                        <a:rPr lang="en-IN" sz="10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Market Share by Top 3 States,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5328309"/>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North India Polypropylene</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Copolymer</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Market Share by Top 3 States,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655955"/>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South India Polypropylene </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Copolymer </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Market Share by Top 3 States,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1087071"/>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East India Polypropylene</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Copolymer</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Market Share by Top 3 States,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954578"/>
                  </a:ext>
                </a:extLst>
              </a:tr>
              <a:tr h="227242">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r>
                        <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1.7</a:t>
                      </a:r>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000" b="1" dirty="0">
                          <a:latin typeface="Verdana" panose="020B0604030504040204" pitchFamily="34" charset="0"/>
                          <a:ea typeface="Verdana" panose="020B0604030504040204" pitchFamily="34" charset="0"/>
                          <a:cs typeface="Verdana" panose="020B0604030504040204" pitchFamily="34" charset="0"/>
                        </a:rPr>
                        <a:t>India Polypropylene Homopolymer Market Share by End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vl="0">
                        <a:lnSpc>
                          <a:spcPct val="120000"/>
                        </a:lnSpc>
                      </a:pPr>
                      <a:endParaRPr lang="en-IN" sz="900" b="0" kern="1200" dirty="0">
                        <a:solidFill>
                          <a:schemeClr val="dk1"/>
                        </a:solidFill>
                        <a:effectLst/>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537295"/>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West India Polypropylene Homopolymer</a:t>
                      </a:r>
                      <a:r>
                        <a:rPr lang="en-IN" sz="10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Market Share by End Use,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4310260"/>
                  </a:ext>
                </a:extLst>
              </a:tr>
              <a:tr h="202765">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North India Polypropylene</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Homopolymer</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Market Share by End Use,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5437938"/>
                  </a:ext>
                </a:extLst>
              </a:tr>
              <a:tr h="275975">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1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South India Polypropylene </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Homopolymer </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Market Share by End Use,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8784498"/>
                  </a:ext>
                </a:extLst>
              </a:tr>
              <a:tr h="275975">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1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East India Polypropylene</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Homopolymer</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Market Share by End Use,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7688055"/>
                  </a:ext>
                </a:extLst>
              </a:tr>
              <a:tr h="229145">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IN" sz="10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India Polypropylene Copolymer </a:t>
                      </a:r>
                      <a:r>
                        <a:rPr lang="en-IN" sz="1000" b="1" dirty="0">
                          <a:latin typeface="Verdana" panose="020B0604030504040204" pitchFamily="34" charset="0"/>
                          <a:ea typeface="Verdana" panose="020B0604030504040204" pitchFamily="34" charset="0"/>
                          <a:cs typeface="Verdana" panose="020B0604030504040204" pitchFamily="34" charset="0"/>
                        </a:rPr>
                        <a:t>Market Share by End Use</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sz="900" kern="1200" dirty="0">
                        <a:solidFill>
                          <a:schemeClr val="dk1"/>
                        </a:solidFill>
                        <a:effectLst/>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2073593"/>
                  </a:ext>
                </a:extLst>
              </a:tr>
              <a:tr h="275975">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1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West India Polypropylene Copolymer</a:t>
                      </a:r>
                      <a:r>
                        <a:rPr lang="en-IN" sz="10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Market Share by End Use,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1882119"/>
                  </a:ext>
                </a:extLst>
              </a:tr>
              <a:tr h="326535">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1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North India Polypropylene</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Copolymer</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Market Share by End Use,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1445000"/>
                  </a:ext>
                </a:extLst>
              </a:tr>
              <a:tr h="275975">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1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South India Polypropylene </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Copolymer </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Market Share by End Use,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6424930"/>
                  </a:ext>
                </a:extLst>
              </a:tr>
              <a:tr h="275975">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1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East India Polypropylene</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Copolymer</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Market Share by End Use,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1535899"/>
                  </a:ext>
                </a:extLst>
              </a:tr>
            </a:tbl>
          </a:graphicData>
        </a:graphic>
      </p:graphicFrame>
      <p:sp>
        <p:nvSpPr>
          <p:cNvPr id="8" name="Title 1">
            <a:extLst>
              <a:ext uri="{FF2B5EF4-FFF2-40B4-BE49-F238E27FC236}">
                <a16:creationId xmlns:a16="http://schemas.microsoft.com/office/drawing/2014/main" id="{648DBDBA-B375-49F7-8D7E-4795A4BDC63A}"/>
              </a:ext>
            </a:extLst>
          </p:cNvPr>
          <p:cNvSpPr txBox="1">
            <a:spLocks/>
          </p:cNvSpPr>
          <p:nvPr/>
        </p:nvSpPr>
        <p:spPr>
          <a:xfrm>
            <a:off x="92563" y="229085"/>
            <a:ext cx="7249933" cy="289530"/>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Table of Contents</a:t>
            </a:r>
            <a:endParaRPr kumimoji="0" lang="en-IN" sz="12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31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2ADD019-35CB-43FC-B22C-D8385EDEF991}"/>
              </a:ext>
            </a:extLst>
          </p:cNvPr>
          <p:cNvGraphicFramePr>
            <a:graphicFrameLocks noGrp="1"/>
          </p:cNvGraphicFramePr>
          <p:nvPr>
            <p:extLst>
              <p:ext uri="{D42A27DB-BD31-4B8C-83A1-F6EECF244321}">
                <p14:modId xmlns:p14="http://schemas.microsoft.com/office/powerpoint/2010/main" val="198859088"/>
              </p:ext>
            </p:extLst>
          </p:nvPr>
        </p:nvGraphicFramePr>
        <p:xfrm>
          <a:off x="251791" y="668928"/>
          <a:ext cx="8747456" cy="2854013"/>
        </p:xfrm>
        <a:graphic>
          <a:graphicData uri="http://schemas.openxmlformats.org/drawingml/2006/table">
            <a:tbl>
              <a:tblPr firstRow="1" bandRow="1">
                <a:tableStyleId>{93296810-A885-4BE3-A3E7-6D5BEEA58F35}</a:tableStyleId>
              </a:tblPr>
              <a:tblGrid>
                <a:gridCol w="208280">
                  <a:extLst>
                    <a:ext uri="{9D8B030D-6E8A-4147-A177-3AD203B41FA5}">
                      <a16:colId xmlns:a16="http://schemas.microsoft.com/office/drawing/2014/main" val="4200170054"/>
                    </a:ext>
                  </a:extLst>
                </a:gridCol>
                <a:gridCol w="573599">
                  <a:extLst>
                    <a:ext uri="{9D8B030D-6E8A-4147-A177-3AD203B41FA5}">
                      <a16:colId xmlns:a16="http://schemas.microsoft.com/office/drawing/2014/main" val="2838320306"/>
                    </a:ext>
                  </a:extLst>
                </a:gridCol>
                <a:gridCol w="749767">
                  <a:extLst>
                    <a:ext uri="{9D8B030D-6E8A-4147-A177-3AD203B41FA5}">
                      <a16:colId xmlns:a16="http://schemas.microsoft.com/office/drawing/2014/main" val="2238524367"/>
                    </a:ext>
                  </a:extLst>
                </a:gridCol>
                <a:gridCol w="6265425">
                  <a:extLst>
                    <a:ext uri="{9D8B030D-6E8A-4147-A177-3AD203B41FA5}">
                      <a16:colId xmlns:a16="http://schemas.microsoft.com/office/drawing/2014/main" val="2792180474"/>
                    </a:ext>
                  </a:extLst>
                </a:gridCol>
                <a:gridCol w="950385">
                  <a:extLst>
                    <a:ext uri="{9D8B030D-6E8A-4147-A177-3AD203B41FA5}">
                      <a16:colId xmlns:a16="http://schemas.microsoft.com/office/drawing/2014/main" val="874770665"/>
                    </a:ext>
                  </a:extLst>
                </a:gridCol>
              </a:tblGrid>
              <a:tr h="243258">
                <a:tc gridSpan="2">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IN" sz="1000" b="1" kern="1200" noProof="0" dirty="0" err="1">
                          <a:solidFill>
                            <a:schemeClr val="bg1"/>
                          </a:solidFill>
                          <a:latin typeface="Verdana" panose="020B0604030504040204" pitchFamily="34" charset="0"/>
                          <a:ea typeface="Verdana" panose="020B0604030504040204" pitchFamily="34" charset="0"/>
                          <a:cs typeface="Verdana" panose="020B0604030504040204" pitchFamily="34" charset="0"/>
                        </a:rPr>
                        <a:t>S.No</a:t>
                      </a:r>
                      <a:endParaRPr lang="en-IN" sz="1000" b="1" kern="1200" noProof="0"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gridSpan="2">
                  <a:txBody>
                    <a:bodyPr/>
                    <a:lstStyle/>
                    <a:p>
                      <a:pPr algn="ctr"/>
                      <a:r>
                        <a:rPr lang="en-IN" sz="1000" dirty="0">
                          <a:solidFill>
                            <a:schemeClr val="bg1"/>
                          </a:solidFill>
                          <a:latin typeface="Verdana" panose="020B0604030504040204" pitchFamily="34" charset="0"/>
                          <a:ea typeface="Verdana" panose="020B0604030504040204" pitchFamily="34" charset="0"/>
                          <a:cs typeface="Verdana" panose="020B0604030504040204" pitchFamily="34" charset="0"/>
                        </a:rPr>
                        <a:t>Contents</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hMerge="1">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IN" sz="1000" b="1" kern="1200" noProof="0" dirty="0">
                          <a:solidFill>
                            <a:schemeClr val="bg1"/>
                          </a:solidFill>
                          <a:latin typeface="Verdana" panose="020B0604030504040204" pitchFamily="34" charset="0"/>
                          <a:ea typeface="Verdana" panose="020B0604030504040204" pitchFamily="34" charset="0"/>
                          <a:cs typeface="Verdana" panose="020B0604030504040204" pitchFamily="34" charset="0"/>
                        </a:rPr>
                        <a:t>Page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840855091"/>
                  </a:ext>
                </a:extLst>
              </a:tr>
              <a:tr h="207082">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1.9</a:t>
                      </a:r>
                      <a:r>
                        <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000" b="1" dirty="0">
                          <a:latin typeface="Verdana" panose="020B0604030504040204" pitchFamily="34" charset="0"/>
                          <a:ea typeface="Verdana" panose="020B0604030504040204" pitchFamily="34" charset="0"/>
                          <a:cs typeface="Verdana" panose="020B0604030504040204" pitchFamily="34" charset="0"/>
                        </a:rPr>
                        <a:t>India Polypropylene Homopolymer Market Share by Grade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457200" rtl="0" eaLnBrk="1" fontAlgn="auto" latinLnBrk="0" hangingPunct="1">
                        <a:lnSpc>
                          <a:spcPts val="1700"/>
                        </a:lnSpc>
                        <a:spcBef>
                          <a:spcPct val="0"/>
                        </a:spcBef>
                        <a:spcAft>
                          <a:spcPts val="0"/>
                        </a:spcAft>
                        <a:buClrTx/>
                        <a:buSzTx/>
                        <a:buFontTx/>
                        <a:buNone/>
                        <a:tabLst/>
                        <a:defRPr/>
                      </a:pPr>
                      <a:endParaRPr lang="en-IN" sz="1000" b="1"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4821457"/>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ts val="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IN" sz="1000" b="0" kern="1200">
                          <a:solidFill>
                            <a:schemeClr val="dk1"/>
                          </a:solidFill>
                          <a:effectLst/>
                          <a:latin typeface="Verdana" panose="020B0604030504040204" pitchFamily="34" charset="0"/>
                          <a:ea typeface="Verdana" panose="020B0604030504040204" pitchFamily="34" charset="0"/>
                          <a:cs typeface="Verdana" panose="020B0604030504040204" pitchFamily="34" charset="0"/>
                        </a:rPr>
                        <a:t>West India Polypropylene Homopolymer</a:t>
                      </a:r>
                      <a:r>
                        <a:rPr lang="en-IN" sz="1000" b="1" kern="120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lang="en-US" sz="1000" b="0" kern="1200">
                          <a:solidFill>
                            <a:schemeClr val="dk1"/>
                          </a:solidFill>
                          <a:effectLst/>
                          <a:latin typeface="Verdana" panose="020B0604030504040204" pitchFamily="34" charset="0"/>
                          <a:ea typeface="Verdana" panose="020B0604030504040204" pitchFamily="34" charset="0"/>
                          <a:cs typeface="Verdana" panose="020B0604030504040204" pitchFamily="34" charset="0"/>
                        </a:rPr>
                        <a:t>Market Share by Grade,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4719757"/>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ts val="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US" sz="1000" b="0" kern="1200">
                          <a:solidFill>
                            <a:schemeClr val="dk1"/>
                          </a:solidFill>
                          <a:effectLst/>
                          <a:latin typeface="Verdana" panose="020B0604030504040204" pitchFamily="34" charset="0"/>
                          <a:ea typeface="Verdana" panose="020B0604030504040204" pitchFamily="34" charset="0"/>
                          <a:cs typeface="Verdana" panose="020B0604030504040204" pitchFamily="34" charset="0"/>
                        </a:rPr>
                        <a:t>North India Polypropylene</a:t>
                      </a:r>
                      <a:r>
                        <a:rPr lang="en-IN" sz="1000" b="0" kern="1200">
                          <a:solidFill>
                            <a:schemeClr val="dk1"/>
                          </a:solidFill>
                          <a:effectLst/>
                          <a:latin typeface="Verdana" panose="020B0604030504040204" pitchFamily="34" charset="0"/>
                          <a:ea typeface="Verdana" panose="020B0604030504040204" pitchFamily="34" charset="0"/>
                          <a:cs typeface="Verdana" panose="020B0604030504040204" pitchFamily="34" charset="0"/>
                        </a:rPr>
                        <a:t> Homopolymer</a:t>
                      </a:r>
                      <a:r>
                        <a:rPr lang="en-US" sz="1000" b="0" kern="1200">
                          <a:solidFill>
                            <a:schemeClr val="dk1"/>
                          </a:solidFill>
                          <a:effectLst/>
                          <a:latin typeface="Verdana" panose="020B0604030504040204" pitchFamily="34" charset="0"/>
                          <a:ea typeface="Verdana" panose="020B0604030504040204" pitchFamily="34" charset="0"/>
                          <a:cs typeface="Verdana" panose="020B0604030504040204" pitchFamily="34" charset="0"/>
                        </a:rPr>
                        <a:t> Market Share by Grade,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2845616"/>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ts val="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a:solidFill>
                            <a:schemeClr val="dk1"/>
                          </a:solidFill>
                          <a:effectLst/>
                          <a:latin typeface="Verdana" panose="020B0604030504040204" pitchFamily="34" charset="0"/>
                          <a:ea typeface="Verdana" panose="020B0604030504040204" pitchFamily="34" charset="0"/>
                          <a:cs typeface="Verdana" panose="020B0604030504040204" pitchFamily="34" charset="0"/>
                        </a:rPr>
                        <a:t>South India Polypropylene </a:t>
                      </a:r>
                      <a:r>
                        <a:rPr lang="en-IN" sz="1000" b="0" kern="1200">
                          <a:solidFill>
                            <a:schemeClr val="dk1"/>
                          </a:solidFill>
                          <a:effectLst/>
                          <a:latin typeface="Verdana" panose="020B0604030504040204" pitchFamily="34" charset="0"/>
                          <a:ea typeface="Verdana" panose="020B0604030504040204" pitchFamily="34" charset="0"/>
                          <a:cs typeface="Verdana" panose="020B0604030504040204" pitchFamily="34" charset="0"/>
                        </a:rPr>
                        <a:t> Homopolymer </a:t>
                      </a:r>
                      <a:r>
                        <a:rPr lang="en-US" sz="1000" b="0" kern="1200">
                          <a:solidFill>
                            <a:schemeClr val="dk1"/>
                          </a:solidFill>
                          <a:effectLst/>
                          <a:latin typeface="Verdana" panose="020B0604030504040204" pitchFamily="34" charset="0"/>
                          <a:ea typeface="Verdana" panose="020B0604030504040204" pitchFamily="34" charset="0"/>
                          <a:cs typeface="Verdana" panose="020B0604030504040204" pitchFamily="34" charset="0"/>
                        </a:rPr>
                        <a:t>Market Share by Grade,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4830136"/>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ts val="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East India Polypropylene</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Homopolymer</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Market Share by Grade,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4033866"/>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r>
                        <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000" b="1" dirty="0">
                          <a:latin typeface="Verdana" panose="020B0604030504040204" pitchFamily="34" charset="0"/>
                          <a:ea typeface="Verdana" panose="020B0604030504040204" pitchFamily="34" charset="0"/>
                          <a:cs typeface="Verdana" panose="020B0604030504040204" pitchFamily="34" charset="0"/>
                        </a:rPr>
                        <a:t>India Polypropylene Copolymer Market Share by Grade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457200" rtl="0" eaLnBrk="1" fontAlgn="auto" latinLnBrk="0" hangingPunct="1">
                        <a:lnSpc>
                          <a:spcPts val="1700"/>
                        </a:lnSpc>
                        <a:spcBef>
                          <a:spcPct val="0"/>
                        </a:spcBef>
                        <a:spcAft>
                          <a:spcPts val="0"/>
                        </a:spcAft>
                        <a:buClrTx/>
                        <a:buSzTx/>
                        <a:buFontTx/>
                        <a:buNone/>
                        <a:tabLst/>
                        <a:defRPr/>
                      </a:pPr>
                      <a:endParaRPr lang="en-IN" sz="1000" b="1"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4173636"/>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IN" sz="1000" b="0" kern="1200">
                          <a:solidFill>
                            <a:schemeClr val="dk1"/>
                          </a:solidFill>
                          <a:effectLst/>
                          <a:latin typeface="Verdana" panose="020B0604030504040204" pitchFamily="34" charset="0"/>
                          <a:ea typeface="Verdana" panose="020B0604030504040204" pitchFamily="34" charset="0"/>
                          <a:cs typeface="Verdana" panose="020B0604030504040204" pitchFamily="34" charset="0"/>
                        </a:rPr>
                        <a:t>West India Polypropylene Copolymer</a:t>
                      </a:r>
                      <a:r>
                        <a:rPr lang="en-IN" sz="1000" b="1" kern="120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lang="en-US" sz="1000" b="0" kern="1200">
                          <a:solidFill>
                            <a:schemeClr val="dk1"/>
                          </a:solidFill>
                          <a:effectLst/>
                          <a:latin typeface="Verdana" panose="020B0604030504040204" pitchFamily="34" charset="0"/>
                          <a:ea typeface="Verdana" panose="020B0604030504040204" pitchFamily="34" charset="0"/>
                          <a:cs typeface="Verdana" panose="020B0604030504040204" pitchFamily="34" charset="0"/>
                        </a:rPr>
                        <a:t>Market Share by Grade,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5328309"/>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50000"/>
                        </a:lnSpc>
                        <a:spcBef>
                          <a:spcPts val="0"/>
                        </a:spcBef>
                        <a:spcAft>
                          <a:spcPts val="0"/>
                        </a:spcAft>
                        <a:buClrTx/>
                        <a:buSzTx/>
                        <a:buFontTx/>
                        <a:buNone/>
                        <a:tabLst/>
                        <a:defRPr/>
                      </a:pPr>
                      <a:r>
                        <a:rPr lang="en-US" sz="1000" b="0" kern="1200">
                          <a:solidFill>
                            <a:schemeClr val="dk1"/>
                          </a:solidFill>
                          <a:effectLst/>
                          <a:latin typeface="Verdana" panose="020B0604030504040204" pitchFamily="34" charset="0"/>
                          <a:ea typeface="Verdana" panose="020B0604030504040204" pitchFamily="34" charset="0"/>
                          <a:cs typeface="Verdana" panose="020B0604030504040204" pitchFamily="34" charset="0"/>
                        </a:rPr>
                        <a:t>North India Polypropylene</a:t>
                      </a:r>
                      <a:r>
                        <a:rPr lang="en-IN" sz="1000" b="0" kern="1200">
                          <a:solidFill>
                            <a:schemeClr val="dk1"/>
                          </a:solidFill>
                          <a:effectLst/>
                          <a:latin typeface="Verdana" panose="020B0604030504040204" pitchFamily="34" charset="0"/>
                          <a:ea typeface="Verdana" panose="020B0604030504040204" pitchFamily="34" charset="0"/>
                          <a:cs typeface="Verdana" panose="020B0604030504040204" pitchFamily="34" charset="0"/>
                        </a:rPr>
                        <a:t> Copolymer</a:t>
                      </a:r>
                      <a:r>
                        <a:rPr lang="en-US" sz="1000" b="0" kern="1200">
                          <a:solidFill>
                            <a:schemeClr val="dk1"/>
                          </a:solidFill>
                          <a:effectLst/>
                          <a:latin typeface="Verdana" panose="020B0604030504040204" pitchFamily="34" charset="0"/>
                          <a:ea typeface="Verdana" panose="020B0604030504040204" pitchFamily="34" charset="0"/>
                          <a:cs typeface="Verdana" panose="020B0604030504040204" pitchFamily="34" charset="0"/>
                        </a:rPr>
                        <a:t> Market Share by Grade,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655955"/>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a:solidFill>
                            <a:schemeClr val="dk1"/>
                          </a:solidFill>
                          <a:effectLst/>
                          <a:latin typeface="Verdana" panose="020B0604030504040204" pitchFamily="34" charset="0"/>
                          <a:ea typeface="Verdana" panose="020B0604030504040204" pitchFamily="34" charset="0"/>
                          <a:cs typeface="Verdana" panose="020B0604030504040204" pitchFamily="34" charset="0"/>
                        </a:rPr>
                        <a:t>South India Polypropylene </a:t>
                      </a:r>
                      <a:r>
                        <a:rPr lang="en-IN" sz="1000" b="0" kern="1200">
                          <a:solidFill>
                            <a:schemeClr val="dk1"/>
                          </a:solidFill>
                          <a:effectLst/>
                          <a:latin typeface="Verdana" panose="020B0604030504040204" pitchFamily="34" charset="0"/>
                          <a:ea typeface="Verdana" panose="020B0604030504040204" pitchFamily="34" charset="0"/>
                          <a:cs typeface="Verdana" panose="020B0604030504040204" pitchFamily="34" charset="0"/>
                        </a:rPr>
                        <a:t> Copolymer </a:t>
                      </a:r>
                      <a:r>
                        <a:rPr lang="en-US" sz="1000" b="0" kern="1200">
                          <a:solidFill>
                            <a:schemeClr val="dk1"/>
                          </a:solidFill>
                          <a:effectLst/>
                          <a:latin typeface="Verdana" panose="020B0604030504040204" pitchFamily="34" charset="0"/>
                          <a:ea typeface="Verdana" panose="020B0604030504040204" pitchFamily="34" charset="0"/>
                          <a:cs typeface="Verdana" panose="020B0604030504040204" pitchFamily="34" charset="0"/>
                        </a:rPr>
                        <a:t>Market Share by Grade,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1087071"/>
                  </a:ext>
                </a:extLst>
              </a:tr>
              <a:tr h="2432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08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nSpc>
                          <a:spcPct val="50000"/>
                        </a:lnSpc>
                      </a:pP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1.10.4.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East India Polypropylene</a:t>
                      </a:r>
                      <a:r>
                        <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Copolymer</a:t>
                      </a:r>
                      <a:r>
                        <a:rPr lang="en-US"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Market Share by Grade, 2015-2030</a:t>
                      </a:r>
                      <a:endParaRPr lang="en-IN" sz="1000" b="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954578"/>
                  </a:ext>
                </a:extLst>
              </a:tr>
            </a:tbl>
          </a:graphicData>
        </a:graphic>
      </p:graphicFrame>
      <p:sp>
        <p:nvSpPr>
          <p:cNvPr id="8" name="Title 1">
            <a:extLst>
              <a:ext uri="{FF2B5EF4-FFF2-40B4-BE49-F238E27FC236}">
                <a16:creationId xmlns:a16="http://schemas.microsoft.com/office/drawing/2014/main" id="{648DBDBA-B375-49F7-8D7E-4795A4BDC63A}"/>
              </a:ext>
            </a:extLst>
          </p:cNvPr>
          <p:cNvSpPr txBox="1">
            <a:spLocks/>
          </p:cNvSpPr>
          <p:nvPr/>
        </p:nvSpPr>
        <p:spPr>
          <a:xfrm>
            <a:off x="92563" y="229085"/>
            <a:ext cx="7249933" cy="289530"/>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Table of Contents</a:t>
            </a:r>
            <a:endParaRPr kumimoji="0" lang="en-IN" sz="12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10173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48DBDBA-B375-49F7-8D7E-4795A4BDC63A}"/>
              </a:ext>
            </a:extLst>
          </p:cNvPr>
          <p:cNvSpPr txBox="1">
            <a:spLocks/>
          </p:cNvSpPr>
          <p:nvPr/>
        </p:nvSpPr>
        <p:spPr>
          <a:xfrm>
            <a:off x="92563" y="229085"/>
            <a:ext cx="7249933" cy="289530"/>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List of Tables</a:t>
            </a:r>
            <a:endParaRPr kumimoji="0" lang="en-IN" sz="12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a:extLst>
              <a:ext uri="{FF2B5EF4-FFF2-40B4-BE49-F238E27FC236}">
                <a16:creationId xmlns:a16="http://schemas.microsoft.com/office/drawing/2014/main" id="{F6B45BBA-91CB-4507-A37F-71F23792F9DD}"/>
              </a:ext>
            </a:extLst>
          </p:cNvPr>
          <p:cNvGraphicFramePr>
            <a:graphicFrameLocks noGrp="1"/>
          </p:cNvGraphicFramePr>
          <p:nvPr>
            <p:extLst>
              <p:ext uri="{D42A27DB-BD31-4B8C-83A1-F6EECF244321}">
                <p14:modId xmlns:p14="http://schemas.microsoft.com/office/powerpoint/2010/main" val="15204849"/>
              </p:ext>
            </p:extLst>
          </p:nvPr>
        </p:nvGraphicFramePr>
        <p:xfrm>
          <a:off x="228839" y="668927"/>
          <a:ext cx="8762763" cy="5351691"/>
        </p:xfrm>
        <a:graphic>
          <a:graphicData uri="http://schemas.openxmlformats.org/drawingml/2006/table">
            <a:tbl>
              <a:tblPr firstRow="1" bandRow="1">
                <a:tableStyleId>{93296810-A885-4BE3-A3E7-6D5BEEA58F35}</a:tableStyleId>
              </a:tblPr>
              <a:tblGrid>
                <a:gridCol w="1190528">
                  <a:extLst>
                    <a:ext uri="{9D8B030D-6E8A-4147-A177-3AD203B41FA5}">
                      <a16:colId xmlns:a16="http://schemas.microsoft.com/office/drawing/2014/main" val="4200170054"/>
                    </a:ext>
                  </a:extLst>
                </a:gridCol>
                <a:gridCol w="6621850">
                  <a:extLst>
                    <a:ext uri="{9D8B030D-6E8A-4147-A177-3AD203B41FA5}">
                      <a16:colId xmlns:a16="http://schemas.microsoft.com/office/drawing/2014/main" val="789788435"/>
                    </a:ext>
                  </a:extLst>
                </a:gridCol>
                <a:gridCol w="950385">
                  <a:extLst>
                    <a:ext uri="{9D8B030D-6E8A-4147-A177-3AD203B41FA5}">
                      <a16:colId xmlns:a16="http://schemas.microsoft.com/office/drawing/2014/main" val="874770665"/>
                    </a:ext>
                  </a:extLst>
                </a:gridCol>
              </a:tblGrid>
              <a:tr h="268995">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IN" sz="1000" b="1" kern="1200" noProof="0" dirty="0" err="1">
                          <a:solidFill>
                            <a:schemeClr val="bg1"/>
                          </a:solidFill>
                          <a:latin typeface="Verdana" panose="020B0604030504040204" pitchFamily="34" charset="0"/>
                          <a:ea typeface="Verdana" panose="020B0604030504040204" pitchFamily="34" charset="0"/>
                          <a:cs typeface="Verdana" panose="020B0604030504040204" pitchFamily="34" charset="0"/>
                        </a:rPr>
                        <a:t>S.No</a:t>
                      </a:r>
                      <a:endParaRPr lang="en-IN" sz="1000" b="1" kern="1200" noProof="0"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IN" sz="1000"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IN" sz="1000" b="1" kern="1200" noProof="0" dirty="0">
                          <a:solidFill>
                            <a:schemeClr val="bg1"/>
                          </a:solidFill>
                          <a:latin typeface="Verdana" panose="020B0604030504040204" pitchFamily="34" charset="0"/>
                          <a:ea typeface="Verdana" panose="020B0604030504040204" pitchFamily="34" charset="0"/>
                          <a:cs typeface="Verdana" panose="020B0604030504040204" pitchFamily="34" charset="0"/>
                        </a:rPr>
                        <a:t>Page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840855091"/>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IN" sz="10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Table 1:</a:t>
                      </a: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4821457"/>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8768167"/>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3000625"/>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8378421"/>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2137765"/>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2768520"/>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7948704"/>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2469252"/>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349347"/>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5194131"/>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9840132"/>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9947459"/>
                  </a:ext>
                </a:extLst>
              </a:tr>
            </a:tbl>
          </a:graphicData>
        </a:graphic>
      </p:graphicFrame>
    </p:spTree>
    <p:extLst>
      <p:ext uri="{BB962C8B-B14F-4D97-AF65-F5344CB8AC3E}">
        <p14:creationId xmlns:p14="http://schemas.microsoft.com/office/powerpoint/2010/main" val="230503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2ADD019-35CB-43FC-B22C-D8385EDEF991}"/>
              </a:ext>
            </a:extLst>
          </p:cNvPr>
          <p:cNvGraphicFramePr>
            <a:graphicFrameLocks noGrp="1"/>
          </p:cNvGraphicFramePr>
          <p:nvPr>
            <p:extLst>
              <p:ext uri="{D42A27DB-BD31-4B8C-83A1-F6EECF244321}">
                <p14:modId xmlns:p14="http://schemas.microsoft.com/office/powerpoint/2010/main" val="777168620"/>
              </p:ext>
            </p:extLst>
          </p:nvPr>
        </p:nvGraphicFramePr>
        <p:xfrm>
          <a:off x="228839" y="668927"/>
          <a:ext cx="8762763" cy="5351691"/>
        </p:xfrm>
        <a:graphic>
          <a:graphicData uri="http://schemas.openxmlformats.org/drawingml/2006/table">
            <a:tbl>
              <a:tblPr firstRow="1" bandRow="1">
                <a:tableStyleId>{93296810-A885-4BE3-A3E7-6D5BEEA58F35}</a:tableStyleId>
              </a:tblPr>
              <a:tblGrid>
                <a:gridCol w="1190528">
                  <a:extLst>
                    <a:ext uri="{9D8B030D-6E8A-4147-A177-3AD203B41FA5}">
                      <a16:colId xmlns:a16="http://schemas.microsoft.com/office/drawing/2014/main" val="4200170054"/>
                    </a:ext>
                  </a:extLst>
                </a:gridCol>
                <a:gridCol w="6621850">
                  <a:extLst>
                    <a:ext uri="{9D8B030D-6E8A-4147-A177-3AD203B41FA5}">
                      <a16:colId xmlns:a16="http://schemas.microsoft.com/office/drawing/2014/main" val="789788435"/>
                    </a:ext>
                  </a:extLst>
                </a:gridCol>
                <a:gridCol w="950385">
                  <a:extLst>
                    <a:ext uri="{9D8B030D-6E8A-4147-A177-3AD203B41FA5}">
                      <a16:colId xmlns:a16="http://schemas.microsoft.com/office/drawing/2014/main" val="874770665"/>
                    </a:ext>
                  </a:extLst>
                </a:gridCol>
              </a:tblGrid>
              <a:tr h="268995">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IN" sz="1000" b="1" kern="1200" noProof="0" dirty="0" err="1">
                          <a:solidFill>
                            <a:schemeClr val="bg1"/>
                          </a:solidFill>
                          <a:latin typeface="Verdana" panose="020B0604030504040204" pitchFamily="34" charset="0"/>
                          <a:ea typeface="Verdana" panose="020B0604030504040204" pitchFamily="34" charset="0"/>
                          <a:cs typeface="Verdana" panose="020B0604030504040204" pitchFamily="34" charset="0"/>
                        </a:rPr>
                        <a:t>S.No</a:t>
                      </a:r>
                      <a:endParaRPr lang="en-IN" sz="1000" b="1" kern="1200" noProof="0"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IN" sz="1000"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IN" sz="1000" b="1" kern="1200" noProof="0" dirty="0">
                          <a:solidFill>
                            <a:schemeClr val="bg1"/>
                          </a:solidFill>
                          <a:latin typeface="Verdana" panose="020B0604030504040204" pitchFamily="34" charset="0"/>
                          <a:ea typeface="Verdana" panose="020B0604030504040204" pitchFamily="34" charset="0"/>
                          <a:cs typeface="Verdana" panose="020B0604030504040204" pitchFamily="34" charset="0"/>
                        </a:rPr>
                        <a:t>Page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840855091"/>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IN" sz="10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Figure 1:</a:t>
                      </a: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4821457"/>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8768167"/>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3000625"/>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8378421"/>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2137765"/>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2768520"/>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7948704"/>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2469252"/>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349347"/>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5194131"/>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9840132"/>
                  </a:ext>
                </a:extLst>
              </a:tr>
              <a:tr h="423558">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lang="en-IN" sz="10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9947459"/>
                  </a:ext>
                </a:extLst>
              </a:tr>
            </a:tbl>
          </a:graphicData>
        </a:graphic>
      </p:graphicFrame>
      <p:sp>
        <p:nvSpPr>
          <p:cNvPr id="8" name="Title 1">
            <a:extLst>
              <a:ext uri="{FF2B5EF4-FFF2-40B4-BE49-F238E27FC236}">
                <a16:creationId xmlns:a16="http://schemas.microsoft.com/office/drawing/2014/main" id="{648DBDBA-B375-49F7-8D7E-4795A4BDC63A}"/>
              </a:ext>
            </a:extLst>
          </p:cNvPr>
          <p:cNvSpPr txBox="1">
            <a:spLocks/>
          </p:cNvSpPr>
          <p:nvPr/>
        </p:nvSpPr>
        <p:spPr>
          <a:xfrm>
            <a:off x="92563" y="229085"/>
            <a:ext cx="7249933" cy="289530"/>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List of Figures</a:t>
            </a:r>
            <a:endParaRPr kumimoji="0" lang="en-IN" sz="12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0041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50000">
              <a:schemeClr val="tx1"/>
            </a:gs>
            <a:gs pos="100000">
              <a:schemeClr val="tx1"/>
            </a:gs>
          </a:gsLst>
          <a:lin ang="5400000" scaled="0"/>
        </a:gradFill>
        <a:effectLst/>
      </p:bgPr>
    </p:bg>
    <p:spTree>
      <p:nvGrpSpPr>
        <p:cNvPr id="1" name=""/>
        <p:cNvGrpSpPr/>
        <p:nvPr/>
      </p:nvGrpSpPr>
      <p:grpSpPr>
        <a:xfrm>
          <a:off x="0" y="0"/>
          <a:ext cx="0" cy="0"/>
          <a:chOff x="0" y="0"/>
          <a:chExt cx="0" cy="0"/>
        </a:xfrm>
      </p:grpSpPr>
      <p:pic>
        <p:nvPicPr>
          <p:cNvPr id="2" name="Picture 2" descr="7 Need-to-Know Polypropylene Material Properties">
            <a:extLst>
              <a:ext uri="{FF2B5EF4-FFF2-40B4-BE49-F238E27FC236}">
                <a16:creationId xmlns:a16="http://schemas.microsoft.com/office/drawing/2014/main" id="{CE223FF8-9AFE-4FEE-BDD1-457973FF5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477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3F170F-1683-4138-8CB8-958D7CA4C48E}"/>
              </a:ext>
            </a:extLst>
          </p:cNvPr>
          <p:cNvSpPr txBox="1"/>
          <p:nvPr/>
        </p:nvSpPr>
        <p:spPr>
          <a:xfrm rot="1163932">
            <a:off x="2252870" y="1031483"/>
            <a:ext cx="1391478" cy="246221"/>
          </a:xfrm>
          <a:prstGeom prst="rect">
            <a:avLst/>
          </a:prstGeom>
          <a:solidFill>
            <a:srgbClr val="EAEAEA"/>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EB210328-40A2-4E18-8920-E94A187B669E}"/>
              </a:ext>
            </a:extLst>
          </p:cNvPr>
          <p:cNvSpPr/>
          <p:nvPr/>
        </p:nvSpPr>
        <p:spPr>
          <a:xfrm>
            <a:off x="-2" y="754379"/>
            <a:ext cx="5592419" cy="1021412"/>
          </a:xfrm>
          <a:custGeom>
            <a:avLst/>
            <a:gdLst>
              <a:gd name="connsiteX0" fmla="*/ 0 w 6032500"/>
              <a:gd name="connsiteY0" fmla="*/ 0 h 1083212"/>
              <a:gd name="connsiteX1" fmla="*/ 6032500 w 6032500"/>
              <a:gd name="connsiteY1" fmla="*/ 0 h 1083212"/>
              <a:gd name="connsiteX2" fmla="*/ 6032500 w 6032500"/>
              <a:gd name="connsiteY2" fmla="*/ 1083212 h 1083212"/>
              <a:gd name="connsiteX3" fmla="*/ 0 w 6032500"/>
              <a:gd name="connsiteY3" fmla="*/ 1083212 h 1083212"/>
              <a:gd name="connsiteX4" fmla="*/ 0 w 6032500"/>
              <a:gd name="connsiteY4" fmla="*/ 0 h 1083212"/>
              <a:gd name="connsiteX0" fmla="*/ 0 w 6032500"/>
              <a:gd name="connsiteY0" fmla="*/ 0 h 1083212"/>
              <a:gd name="connsiteX1" fmla="*/ 6032500 w 6032500"/>
              <a:gd name="connsiteY1" fmla="*/ 0 h 1083212"/>
              <a:gd name="connsiteX2" fmla="*/ 5526063 w 6032500"/>
              <a:gd name="connsiteY2" fmla="*/ 1083212 h 1083212"/>
              <a:gd name="connsiteX3" fmla="*/ 0 w 6032500"/>
              <a:gd name="connsiteY3" fmla="*/ 1083212 h 1083212"/>
              <a:gd name="connsiteX4" fmla="*/ 0 w 6032500"/>
              <a:gd name="connsiteY4" fmla="*/ 0 h 108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2500" h="1083212">
                <a:moveTo>
                  <a:pt x="0" y="0"/>
                </a:moveTo>
                <a:lnTo>
                  <a:pt x="6032500" y="0"/>
                </a:lnTo>
                <a:lnTo>
                  <a:pt x="5526063" y="1083212"/>
                </a:lnTo>
                <a:lnTo>
                  <a:pt x="0" y="1083212"/>
                </a:lnTo>
                <a:lnTo>
                  <a:pt x="0" y="0"/>
                </a:lnTo>
                <a:close/>
              </a:path>
            </a:pathLst>
          </a:custGeom>
          <a:solidFill>
            <a:schemeClr val="tx1"/>
          </a:solidFill>
          <a:ln>
            <a:noFill/>
          </a:ln>
          <a:effectLst>
            <a:innerShdw blurRad="76200" dist="76200" dir="18900000">
              <a:prstClr val="black">
                <a:alpha val="4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0" normalizeH="0" baseline="0" noProof="0" dirty="0">
                <a:ln>
                  <a:noFill/>
                </a:ln>
                <a:solidFill>
                  <a:srgbClr val="44546A">
                    <a:lumMod val="25000"/>
                  </a:srgbClr>
                </a:solidFill>
                <a:effectLst/>
                <a:uLnTx/>
                <a:uFillTx/>
                <a:latin typeface="Arial" panose="020B0604020202020204" pitchFamily="34" charset="0"/>
                <a:ea typeface="+mn-ea"/>
                <a:cs typeface="Arial" panose="020B0604020202020204" pitchFamily="34" charset="0"/>
              </a:rPr>
              <a:t>India </a:t>
            </a:r>
            <a:r>
              <a:rPr lang="en-US" sz="2200" b="1" dirty="0">
                <a:solidFill>
                  <a:srgbClr val="44546A">
                    <a:lumMod val="25000"/>
                  </a:srgbClr>
                </a:solidFill>
                <a:latin typeface="Arial" panose="020B0604020202020204" pitchFamily="34" charset="0"/>
                <a:cs typeface="Arial" panose="020B0604020202020204" pitchFamily="34" charset="0"/>
              </a:rPr>
              <a:t>PPHP &amp; PPCP</a:t>
            </a:r>
            <a:endParaRPr kumimoji="0" lang="en-US" sz="2200" b="1" i="0" u="none" strike="noStrike" kern="1200" cap="none" spc="0" normalizeH="0" baseline="0" noProof="0" dirty="0">
              <a:ln>
                <a:noFill/>
              </a:ln>
              <a:solidFill>
                <a:srgbClr val="44546A">
                  <a:lumMod val="25000"/>
                </a:srgbClr>
              </a:solidFill>
              <a:effectLst/>
              <a:uLnTx/>
              <a:uFillTx/>
              <a:latin typeface="Arial" panose="020B0604020202020204" pitchFamily="34" charset="0"/>
              <a:ea typeface="+mn-ea"/>
              <a:cs typeface="Arial" panose="020B0604020202020204" pitchFamily="34" charset="0"/>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44546A">
                    <a:lumMod val="25000"/>
                  </a:srgbClr>
                </a:solidFill>
                <a:effectLst/>
                <a:uLnTx/>
                <a:uFillTx/>
                <a:latin typeface="Arial" panose="020B0604020202020204" pitchFamily="34" charset="0"/>
                <a:ea typeface="+mn-ea"/>
                <a:cs typeface="Arial" panose="020B0604020202020204" pitchFamily="34" charset="0"/>
              </a:rPr>
              <a:t>Market Outlook</a:t>
            </a:r>
          </a:p>
        </p:txBody>
      </p:sp>
    </p:spTree>
    <p:extLst>
      <p:ext uri="{BB962C8B-B14F-4D97-AF65-F5344CB8AC3E}">
        <p14:creationId xmlns:p14="http://schemas.microsoft.com/office/powerpoint/2010/main" val="381868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6093882-BD00-4B41-8145-9BDF8D98A1CE}"/>
              </a:ext>
            </a:extLst>
          </p:cNvPr>
          <p:cNvSpPr txBox="1">
            <a:spLocks/>
          </p:cNvSpPr>
          <p:nvPr/>
        </p:nvSpPr>
        <p:spPr>
          <a:xfrm>
            <a:off x="92563" y="229085"/>
            <a:ext cx="8921930"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West and South India</a:t>
            </a:r>
            <a:r>
              <a:rPr kumimoji="0" lang="en-IN" sz="12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Polypropylene Capacity by Company, By Volume (Thousand Tonnes )</a:t>
            </a:r>
          </a:p>
        </p:txBody>
      </p:sp>
      <p:sp>
        <p:nvSpPr>
          <p:cNvPr id="3" name="TextBox 2">
            <a:extLst>
              <a:ext uri="{FF2B5EF4-FFF2-40B4-BE49-F238E27FC236}">
                <a16:creationId xmlns:a16="http://schemas.microsoft.com/office/drawing/2014/main" id="{38AB1E6A-8C0B-45AC-ACF8-5A7C3810084A}"/>
              </a:ext>
            </a:extLst>
          </p:cNvPr>
          <p:cNvSpPr txBox="1"/>
          <p:nvPr/>
        </p:nvSpPr>
        <p:spPr>
          <a:xfrm>
            <a:off x="-18473" y="615943"/>
            <a:ext cx="8779297"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Table 1: West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Polypropylene </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Capacity, By Company, By Volume , </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2015-</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2030F (Thousand Tonnes)</a:t>
            </a:r>
          </a:p>
        </p:txBody>
      </p:sp>
      <p:graphicFrame>
        <p:nvGraphicFramePr>
          <p:cNvPr id="6" name="Table 5">
            <a:extLst>
              <a:ext uri="{FF2B5EF4-FFF2-40B4-BE49-F238E27FC236}">
                <a16:creationId xmlns:a16="http://schemas.microsoft.com/office/drawing/2014/main" id="{71A650E3-B3EB-46B7-993A-127A94D71C18}"/>
              </a:ext>
            </a:extLst>
          </p:cNvPr>
          <p:cNvGraphicFramePr>
            <a:graphicFrameLocks noGrp="1"/>
          </p:cNvGraphicFramePr>
          <p:nvPr>
            <p:extLst>
              <p:ext uri="{D42A27DB-BD31-4B8C-83A1-F6EECF244321}">
                <p14:modId xmlns:p14="http://schemas.microsoft.com/office/powerpoint/2010/main" val="1654356574"/>
              </p:ext>
            </p:extLst>
          </p:nvPr>
        </p:nvGraphicFramePr>
        <p:xfrm>
          <a:off x="222070" y="986618"/>
          <a:ext cx="8779297" cy="3523739"/>
        </p:xfrm>
        <a:graphic>
          <a:graphicData uri="http://schemas.openxmlformats.org/drawingml/2006/table">
            <a:tbl>
              <a:tblPr firstRow="1" bandRow="1">
                <a:tableStyleId>{5C22544A-7EE6-4342-B048-85BDC9FD1C3A}</a:tableStyleId>
              </a:tblPr>
              <a:tblGrid>
                <a:gridCol w="1421200">
                  <a:extLst>
                    <a:ext uri="{9D8B030D-6E8A-4147-A177-3AD203B41FA5}">
                      <a16:colId xmlns:a16="http://schemas.microsoft.com/office/drawing/2014/main" val="2367957960"/>
                    </a:ext>
                  </a:extLst>
                </a:gridCol>
                <a:gridCol w="755373">
                  <a:extLst>
                    <a:ext uri="{9D8B030D-6E8A-4147-A177-3AD203B41FA5}">
                      <a16:colId xmlns:a16="http://schemas.microsoft.com/office/drawing/2014/main" val="1313332331"/>
                    </a:ext>
                  </a:extLst>
                </a:gridCol>
                <a:gridCol w="874644">
                  <a:extLst>
                    <a:ext uri="{9D8B030D-6E8A-4147-A177-3AD203B41FA5}">
                      <a16:colId xmlns:a16="http://schemas.microsoft.com/office/drawing/2014/main" val="1266816264"/>
                    </a:ext>
                  </a:extLst>
                </a:gridCol>
                <a:gridCol w="808383">
                  <a:extLst>
                    <a:ext uri="{9D8B030D-6E8A-4147-A177-3AD203B41FA5}">
                      <a16:colId xmlns:a16="http://schemas.microsoft.com/office/drawing/2014/main" val="1602592210"/>
                    </a:ext>
                  </a:extLst>
                </a:gridCol>
                <a:gridCol w="807465">
                  <a:extLst>
                    <a:ext uri="{9D8B030D-6E8A-4147-A177-3AD203B41FA5}">
                      <a16:colId xmlns:a16="http://schemas.microsoft.com/office/drawing/2014/main" val="343625143"/>
                    </a:ext>
                  </a:extLst>
                </a:gridCol>
                <a:gridCol w="1028058">
                  <a:extLst>
                    <a:ext uri="{9D8B030D-6E8A-4147-A177-3AD203B41FA5}">
                      <a16:colId xmlns:a16="http://schemas.microsoft.com/office/drawing/2014/main" val="2735481257"/>
                    </a:ext>
                  </a:extLst>
                </a:gridCol>
                <a:gridCol w="1028058">
                  <a:extLst>
                    <a:ext uri="{9D8B030D-6E8A-4147-A177-3AD203B41FA5}">
                      <a16:colId xmlns:a16="http://schemas.microsoft.com/office/drawing/2014/main" val="3617866325"/>
                    </a:ext>
                  </a:extLst>
                </a:gridCol>
                <a:gridCol w="1028058">
                  <a:extLst>
                    <a:ext uri="{9D8B030D-6E8A-4147-A177-3AD203B41FA5}">
                      <a16:colId xmlns:a16="http://schemas.microsoft.com/office/drawing/2014/main" val="1239395169"/>
                    </a:ext>
                  </a:extLst>
                </a:gridCol>
                <a:gridCol w="1028058">
                  <a:extLst>
                    <a:ext uri="{9D8B030D-6E8A-4147-A177-3AD203B41FA5}">
                      <a16:colId xmlns:a16="http://schemas.microsoft.com/office/drawing/2014/main" val="1768667197"/>
                    </a:ext>
                  </a:extLst>
                </a:gridCol>
              </a:tblGrid>
              <a:tr h="402701">
                <a:tc>
                  <a:txBody>
                    <a:bodyPr/>
                    <a:lstStyle/>
                    <a:p>
                      <a:pPr algn="ctr" fontAlgn="b"/>
                      <a:r>
                        <a:rPr lang="en-US" sz="10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Company Name</a:t>
                      </a:r>
                    </a:p>
                  </a:txBody>
                  <a:tcPr marL="9525" marR="9525" marT="9525" marB="0"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Grade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Location</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2015</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2020</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2021</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2022E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2025F</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2030F</a:t>
                      </a:r>
                    </a:p>
                  </a:txBody>
                  <a:tcPr anchor="ctr"/>
                </a:tc>
                <a:extLst>
                  <a:ext uri="{0D108BD9-81ED-4DB2-BD59-A6C34878D82A}">
                    <a16:rowId xmlns:a16="http://schemas.microsoft.com/office/drawing/2014/main" val="3942379678"/>
                  </a:ext>
                </a:extLst>
              </a:tr>
              <a:tr h="453015">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Reliance Industries Limited</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 and PPCP </a:t>
                      </a: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Vadodara</a:t>
                      </a:r>
                    </a:p>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Gujarat</a:t>
                      </a: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180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180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180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180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180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180</a:t>
                      </a:r>
                    </a:p>
                  </a:txBody>
                  <a:tcPr marL="9525" marR="9525" marT="9525" marB="0" anchor="ctr"/>
                </a:tc>
                <a:extLst>
                  <a:ext uri="{0D108BD9-81ED-4DB2-BD59-A6C34878D82A}">
                    <a16:rowId xmlns:a16="http://schemas.microsoft.com/office/drawing/2014/main" val="1528316077"/>
                  </a:ext>
                </a:extLst>
              </a:tr>
              <a:tr h="42104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Reliance Industries Limited</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 and PPCP</a:t>
                      </a:r>
                    </a:p>
                  </a:txBody>
                  <a:tcPr marL="0" marR="0" marT="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Hazira - Gujarat</a:t>
                      </a: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440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440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440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440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440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440</a:t>
                      </a:r>
                    </a:p>
                  </a:txBody>
                  <a:tcPr marL="9525" marR="9525" marT="9525" marB="0" anchor="ctr"/>
                </a:tc>
                <a:extLst>
                  <a:ext uri="{0D108BD9-81ED-4DB2-BD59-A6C34878D82A}">
                    <a16:rowId xmlns:a16="http://schemas.microsoft.com/office/drawing/2014/main" val="700321098"/>
                  </a:ext>
                </a:extLst>
              </a:tr>
              <a:tr h="43083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Reliance Industries Limited</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a:t>
                      </a: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Jamnagar - Gujarat</a:t>
                      </a: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2105</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2105</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2105</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2105</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2105</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2105</a:t>
                      </a:r>
                    </a:p>
                  </a:txBody>
                  <a:tcPr marL="9525" marR="9525" marT="9525" marB="0" anchor="ctr"/>
                </a:tc>
                <a:extLst>
                  <a:ext uri="{0D108BD9-81ED-4DB2-BD59-A6C34878D82A}">
                    <a16:rowId xmlns:a16="http://schemas.microsoft.com/office/drawing/2014/main" val="2482541435"/>
                  </a:ext>
                </a:extLst>
              </a:tr>
              <a:tr h="33390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Reliance Industries Limited</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a:t>
                      </a:r>
                    </a:p>
                  </a:txBody>
                  <a:tcPr marL="0" marR="0" marT="0" marB="0" anchor="ctr"/>
                </a:tc>
                <a:tc>
                  <a:txBody>
                    <a:bodyPr/>
                    <a:lstStyle/>
                    <a:p>
                      <a:pPr algn="ctr" fontAlgn="b"/>
                      <a:r>
                        <a:rPr lang="en-IN" sz="1000" b="0"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Nagothane</a:t>
                      </a: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 Gujarat</a:t>
                      </a:r>
                    </a:p>
                  </a:txBody>
                  <a:tcPr marL="0" marR="0" marT="0" marB="0" anchor="ctr"/>
                </a:tc>
                <a:tc>
                  <a:txBody>
                    <a:bodyPr/>
                    <a:lstStyle/>
                    <a:p>
                      <a:pPr algn="ctr" fontAlgn="b"/>
                      <a:r>
                        <a:rPr lang="en-IN" sz="1000" b="0" i="0" u="none" strike="noStrike">
                          <a:solidFill>
                            <a:srgbClr val="000000"/>
                          </a:solidFill>
                          <a:effectLst/>
                          <a:latin typeface="Verdana" panose="020B0604030504040204" pitchFamily="34" charset="0"/>
                        </a:rPr>
                        <a:t>120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160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160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160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160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160</a:t>
                      </a:r>
                    </a:p>
                  </a:txBody>
                  <a:tcPr marL="9525" marR="9525" marT="9525" marB="0" anchor="ctr"/>
                </a:tc>
                <a:extLst>
                  <a:ext uri="{0D108BD9-81ED-4DB2-BD59-A6C34878D82A}">
                    <a16:rowId xmlns:a16="http://schemas.microsoft.com/office/drawing/2014/main" val="936806669"/>
                  </a:ext>
                </a:extLst>
              </a:tr>
              <a:tr h="31605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Indian Oil Corporation Limited</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a:t>
                      </a:r>
                    </a:p>
                  </a:txBody>
                  <a:tcPr marL="0" marR="0" marT="0" marB="0" anchor="ctr"/>
                </a:tc>
                <a:tc>
                  <a:txBody>
                    <a:bodyPr/>
                    <a:lstStyle/>
                    <a:p>
                      <a:pPr algn="ctr" fontAlgn="b"/>
                      <a:r>
                        <a:rPr lang="en-IN" sz="1000" b="0"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Koyali</a:t>
                      </a: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 Gujarat</a:t>
                      </a: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500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500</a:t>
                      </a:r>
                    </a:p>
                  </a:txBody>
                  <a:tcPr marL="9525" marR="9525" marT="9525" marB="0" anchor="ctr"/>
                </a:tc>
                <a:extLst>
                  <a:ext uri="{0D108BD9-81ED-4DB2-BD59-A6C34878D82A}">
                    <a16:rowId xmlns:a16="http://schemas.microsoft.com/office/drawing/2014/main" val="3297303274"/>
                  </a:ext>
                </a:extLst>
              </a:tr>
              <a:tr h="309708">
                <a:tc>
                  <a:txBody>
                    <a:bodyPr/>
                    <a:lstStyle/>
                    <a:p>
                      <a:pPr algn="ctr" fontAlgn="b"/>
                      <a:r>
                        <a:rPr lang="nl-NL"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ONGC Petro Additions Limited </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 and PPCP </a:t>
                      </a:r>
                    </a:p>
                  </a:txBody>
                  <a:tcPr marL="0" marR="0" marT="0" marB="0" anchor="ctr"/>
                </a:tc>
                <a:tc>
                  <a:txBody>
                    <a:bodyPr/>
                    <a:lstStyle/>
                    <a:p>
                      <a:pPr algn="ctr" fontAlgn="b"/>
                      <a:r>
                        <a:rPr lang="en-IN" sz="1000" b="0"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Dahej</a:t>
                      </a: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 Gujarat</a:t>
                      </a: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340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340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340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340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340</a:t>
                      </a:r>
                    </a:p>
                  </a:txBody>
                  <a:tcPr marL="9525" marR="9525" marT="9525" marB="0" anchor="ctr"/>
                </a:tc>
                <a:extLst>
                  <a:ext uri="{0D108BD9-81ED-4DB2-BD59-A6C34878D82A}">
                    <a16:rowId xmlns:a16="http://schemas.microsoft.com/office/drawing/2014/main" val="4103688272"/>
                  </a:ext>
                </a:extLst>
              </a:tr>
              <a:tr h="430831">
                <a:tc>
                  <a:txBody>
                    <a:bodyPr/>
                    <a:lstStyle/>
                    <a:p>
                      <a:pPr algn="ctr" fontAlgn="b"/>
                      <a:r>
                        <a:rPr lang="en-IN" sz="1000" b="0" i="0" u="none" strike="noStrike" dirty="0" err="1">
                          <a:solidFill>
                            <a:srgbClr val="000000"/>
                          </a:solidFill>
                          <a:effectLst/>
                          <a:latin typeface="Verdana" panose="020B0604030504040204" pitchFamily="34" charset="0"/>
                        </a:rPr>
                        <a:t>Nayara</a:t>
                      </a:r>
                      <a:r>
                        <a:rPr lang="en-IN" sz="1000" b="0" i="0" u="none" strike="noStrike" dirty="0">
                          <a:solidFill>
                            <a:srgbClr val="000000"/>
                          </a:solidFill>
                          <a:effectLst/>
                          <a:latin typeface="Verdana" panose="020B0604030504040204" pitchFamily="34" charset="0"/>
                        </a:rPr>
                        <a:t> Energy Limited</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PPHP</a:t>
                      </a:r>
                      <a:endPar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b"/>
                      <a:r>
                        <a:rPr lang="en-US" sz="1000" b="0"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Vadinar</a:t>
                      </a:r>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–Gujarat</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450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450</a:t>
                      </a:r>
                    </a:p>
                  </a:txBody>
                  <a:tcPr marL="9525" marR="9525" marT="9525" marB="0" anchor="ctr"/>
                </a:tc>
                <a:extLst>
                  <a:ext uri="{0D108BD9-81ED-4DB2-BD59-A6C34878D82A}">
                    <a16:rowId xmlns:a16="http://schemas.microsoft.com/office/drawing/2014/main" val="3457895273"/>
                  </a:ext>
                </a:extLst>
              </a:tr>
              <a:tr h="421041">
                <a:tc>
                  <a:txBody>
                    <a:bodyPr/>
                    <a:lstStyle/>
                    <a:p>
                      <a:pPr algn="ctr" fontAlgn="b"/>
                      <a:r>
                        <a:rPr lang="en-IN" sz="1000" b="0" i="0" u="none" strike="noStrike" dirty="0">
                          <a:solidFill>
                            <a:srgbClr val="000000"/>
                          </a:solidFill>
                          <a:effectLst/>
                          <a:latin typeface="Verdana" panose="020B0604030504040204" pitchFamily="34" charset="0"/>
                        </a:rPr>
                        <a:t>GAIL (India) Limited</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PPHP</a:t>
                      </a:r>
                    </a:p>
                  </a:txBody>
                  <a:tcPr marL="0" marR="0" marT="0" marB="0" anchor="ctr"/>
                </a:tc>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Usar - Maharashtra</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500</a:t>
                      </a:r>
                    </a:p>
                  </a:txBody>
                  <a:tcPr marL="9525" marR="9525" marT="9525" marB="0" anchor="ctr"/>
                </a:tc>
                <a:extLst>
                  <a:ext uri="{0D108BD9-81ED-4DB2-BD59-A6C34878D82A}">
                    <a16:rowId xmlns:a16="http://schemas.microsoft.com/office/drawing/2014/main" val="1689078652"/>
                  </a:ext>
                </a:extLst>
              </a:tr>
            </a:tbl>
          </a:graphicData>
        </a:graphic>
      </p:graphicFrame>
      <p:sp>
        <p:nvSpPr>
          <p:cNvPr id="5" name="TextBox 4">
            <a:extLst>
              <a:ext uri="{FF2B5EF4-FFF2-40B4-BE49-F238E27FC236}">
                <a16:creationId xmlns:a16="http://schemas.microsoft.com/office/drawing/2014/main" id="{51C0DA47-3F48-4675-B168-AFA132A7D2F8}"/>
              </a:ext>
            </a:extLst>
          </p:cNvPr>
          <p:cNvSpPr txBox="1"/>
          <p:nvPr/>
        </p:nvSpPr>
        <p:spPr>
          <a:xfrm>
            <a:off x="52807" y="4727453"/>
            <a:ext cx="8779297"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Table </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2:</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South</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Polypropylene </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Capacity, By Company, By Volume , </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2015-</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2030F (Thousand Tonnes)</a:t>
            </a:r>
          </a:p>
        </p:txBody>
      </p:sp>
      <p:graphicFrame>
        <p:nvGraphicFramePr>
          <p:cNvPr id="7" name="Table 6">
            <a:extLst>
              <a:ext uri="{FF2B5EF4-FFF2-40B4-BE49-F238E27FC236}">
                <a16:creationId xmlns:a16="http://schemas.microsoft.com/office/drawing/2014/main" id="{5F48AE28-544E-4B83-B27C-063274297273}"/>
              </a:ext>
            </a:extLst>
          </p:cNvPr>
          <p:cNvGraphicFramePr>
            <a:graphicFrameLocks noGrp="1"/>
          </p:cNvGraphicFramePr>
          <p:nvPr>
            <p:extLst>
              <p:ext uri="{D42A27DB-BD31-4B8C-83A1-F6EECF244321}">
                <p14:modId xmlns:p14="http://schemas.microsoft.com/office/powerpoint/2010/main" val="4029096835"/>
              </p:ext>
            </p:extLst>
          </p:nvPr>
        </p:nvGraphicFramePr>
        <p:xfrm>
          <a:off x="222070" y="5200812"/>
          <a:ext cx="8779297" cy="868473"/>
        </p:xfrm>
        <a:graphic>
          <a:graphicData uri="http://schemas.openxmlformats.org/drawingml/2006/table">
            <a:tbl>
              <a:tblPr firstRow="1" bandRow="1">
                <a:tableStyleId>{5C22544A-7EE6-4342-B048-85BDC9FD1C3A}</a:tableStyleId>
              </a:tblPr>
              <a:tblGrid>
                <a:gridCol w="1421200">
                  <a:extLst>
                    <a:ext uri="{9D8B030D-6E8A-4147-A177-3AD203B41FA5}">
                      <a16:colId xmlns:a16="http://schemas.microsoft.com/office/drawing/2014/main" val="2367957960"/>
                    </a:ext>
                  </a:extLst>
                </a:gridCol>
                <a:gridCol w="755373">
                  <a:extLst>
                    <a:ext uri="{9D8B030D-6E8A-4147-A177-3AD203B41FA5}">
                      <a16:colId xmlns:a16="http://schemas.microsoft.com/office/drawing/2014/main" val="1313332331"/>
                    </a:ext>
                  </a:extLst>
                </a:gridCol>
                <a:gridCol w="874644">
                  <a:extLst>
                    <a:ext uri="{9D8B030D-6E8A-4147-A177-3AD203B41FA5}">
                      <a16:colId xmlns:a16="http://schemas.microsoft.com/office/drawing/2014/main" val="1266816264"/>
                    </a:ext>
                  </a:extLst>
                </a:gridCol>
                <a:gridCol w="808383">
                  <a:extLst>
                    <a:ext uri="{9D8B030D-6E8A-4147-A177-3AD203B41FA5}">
                      <a16:colId xmlns:a16="http://schemas.microsoft.com/office/drawing/2014/main" val="1602592210"/>
                    </a:ext>
                  </a:extLst>
                </a:gridCol>
                <a:gridCol w="807465">
                  <a:extLst>
                    <a:ext uri="{9D8B030D-6E8A-4147-A177-3AD203B41FA5}">
                      <a16:colId xmlns:a16="http://schemas.microsoft.com/office/drawing/2014/main" val="343625143"/>
                    </a:ext>
                  </a:extLst>
                </a:gridCol>
                <a:gridCol w="1028058">
                  <a:extLst>
                    <a:ext uri="{9D8B030D-6E8A-4147-A177-3AD203B41FA5}">
                      <a16:colId xmlns:a16="http://schemas.microsoft.com/office/drawing/2014/main" val="2735481257"/>
                    </a:ext>
                  </a:extLst>
                </a:gridCol>
                <a:gridCol w="1028058">
                  <a:extLst>
                    <a:ext uri="{9D8B030D-6E8A-4147-A177-3AD203B41FA5}">
                      <a16:colId xmlns:a16="http://schemas.microsoft.com/office/drawing/2014/main" val="3617866325"/>
                    </a:ext>
                  </a:extLst>
                </a:gridCol>
                <a:gridCol w="1028058">
                  <a:extLst>
                    <a:ext uri="{9D8B030D-6E8A-4147-A177-3AD203B41FA5}">
                      <a16:colId xmlns:a16="http://schemas.microsoft.com/office/drawing/2014/main" val="1239395169"/>
                    </a:ext>
                  </a:extLst>
                </a:gridCol>
                <a:gridCol w="1028058">
                  <a:extLst>
                    <a:ext uri="{9D8B030D-6E8A-4147-A177-3AD203B41FA5}">
                      <a16:colId xmlns:a16="http://schemas.microsoft.com/office/drawing/2014/main" val="1768667197"/>
                    </a:ext>
                  </a:extLst>
                </a:gridCol>
              </a:tblGrid>
              <a:tr h="408705">
                <a:tc>
                  <a:txBody>
                    <a:bodyPr/>
                    <a:lstStyle/>
                    <a:p>
                      <a:pPr algn="ctr" fontAlgn="b"/>
                      <a:r>
                        <a:rPr lang="en-US" sz="10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Company Name</a:t>
                      </a:r>
                    </a:p>
                  </a:txBody>
                  <a:tcPr marL="9525" marR="9525" marT="9525" marB="0"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Grade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Location</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2015</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2020</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2021</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2022E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2025F</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2030F</a:t>
                      </a:r>
                    </a:p>
                  </a:txBody>
                  <a:tcPr anchor="ctr"/>
                </a:tc>
                <a:extLst>
                  <a:ext uri="{0D108BD9-81ED-4DB2-BD59-A6C34878D82A}">
                    <a16:rowId xmlns:a16="http://schemas.microsoft.com/office/drawing/2014/main" val="3942379678"/>
                  </a:ext>
                </a:extLst>
              </a:tr>
              <a:tr h="459768">
                <a:tc>
                  <a:txBody>
                    <a:bodyPr/>
                    <a:lstStyle/>
                    <a:p>
                      <a:pPr algn="ctr" fontAlgn="b"/>
                      <a:r>
                        <a:rPr lang="en-IN" sz="1000" b="0" i="0" u="none" strike="noStrike" dirty="0">
                          <a:solidFill>
                            <a:srgbClr val="000000"/>
                          </a:solidFill>
                          <a:effectLst/>
                          <a:latin typeface="Verdana" panose="020B0604030504040204" pitchFamily="34" charset="0"/>
                        </a:rPr>
                        <a:t>Mangalore Refinery &amp; Petrochemicals Ltd </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  </a:t>
                      </a:r>
                    </a:p>
                  </a:txBody>
                  <a:tcPr marL="0" marR="0" marT="0" marB="0" anchor="ctr"/>
                </a:tc>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Mangalore - Karnataka</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440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440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440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440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440</a:t>
                      </a:r>
                    </a:p>
                  </a:txBody>
                  <a:tcPr marL="9525" marR="9525" marT="9525" marB="0" anchor="ctr"/>
                </a:tc>
                <a:extLst>
                  <a:ext uri="{0D108BD9-81ED-4DB2-BD59-A6C34878D82A}">
                    <a16:rowId xmlns:a16="http://schemas.microsoft.com/office/drawing/2014/main" val="1528316077"/>
                  </a:ext>
                </a:extLst>
              </a:tr>
            </a:tbl>
          </a:graphicData>
        </a:graphic>
      </p:graphicFrame>
    </p:spTree>
    <p:extLst>
      <p:ext uri="{BB962C8B-B14F-4D97-AF65-F5344CB8AC3E}">
        <p14:creationId xmlns:p14="http://schemas.microsoft.com/office/powerpoint/2010/main" val="250239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6093882-BD00-4B41-8145-9BDF8D98A1CE}"/>
              </a:ext>
            </a:extLst>
          </p:cNvPr>
          <p:cNvSpPr txBox="1">
            <a:spLocks/>
          </p:cNvSpPr>
          <p:nvPr/>
        </p:nvSpPr>
        <p:spPr>
          <a:xfrm>
            <a:off x="92563" y="229085"/>
            <a:ext cx="8921930" cy="28777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200" b="1" dirty="0">
                <a:latin typeface="Verdana" panose="020B0604030504040204" pitchFamily="34" charset="0"/>
                <a:ea typeface="Verdana" panose="020B0604030504040204" pitchFamily="34" charset="0"/>
                <a:cs typeface="Verdana" panose="020B0604030504040204" pitchFamily="34" charset="0"/>
              </a:rPr>
              <a:t>North and East India</a:t>
            </a:r>
            <a:r>
              <a:rPr kumimoji="0" lang="en-IN" sz="12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Polypropylene Capacity by Company, By Volume (Thousand Tonnes )</a:t>
            </a:r>
          </a:p>
        </p:txBody>
      </p:sp>
      <p:sp>
        <p:nvSpPr>
          <p:cNvPr id="3" name="TextBox 2">
            <a:extLst>
              <a:ext uri="{FF2B5EF4-FFF2-40B4-BE49-F238E27FC236}">
                <a16:creationId xmlns:a16="http://schemas.microsoft.com/office/drawing/2014/main" id="{38AB1E6A-8C0B-45AC-ACF8-5A7C3810084A}"/>
              </a:ext>
            </a:extLst>
          </p:cNvPr>
          <p:cNvSpPr txBox="1"/>
          <p:nvPr/>
        </p:nvSpPr>
        <p:spPr>
          <a:xfrm>
            <a:off x="-18473" y="615943"/>
            <a:ext cx="8779297"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Table 3: </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North</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Polypropylene </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Capacity, By Company, By Volume , </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2015-</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2030F (Thousand Tonnes)</a:t>
            </a:r>
          </a:p>
        </p:txBody>
      </p:sp>
      <p:graphicFrame>
        <p:nvGraphicFramePr>
          <p:cNvPr id="6" name="Table 5">
            <a:extLst>
              <a:ext uri="{FF2B5EF4-FFF2-40B4-BE49-F238E27FC236}">
                <a16:creationId xmlns:a16="http://schemas.microsoft.com/office/drawing/2014/main" id="{71A650E3-B3EB-46B7-993A-127A94D71C18}"/>
              </a:ext>
            </a:extLst>
          </p:cNvPr>
          <p:cNvGraphicFramePr>
            <a:graphicFrameLocks noGrp="1"/>
          </p:cNvGraphicFramePr>
          <p:nvPr>
            <p:extLst>
              <p:ext uri="{D42A27DB-BD31-4B8C-83A1-F6EECF244321}">
                <p14:modId xmlns:p14="http://schemas.microsoft.com/office/powerpoint/2010/main" val="2260513050"/>
              </p:ext>
            </p:extLst>
          </p:nvPr>
        </p:nvGraphicFramePr>
        <p:xfrm>
          <a:off x="222070" y="986618"/>
          <a:ext cx="8779297" cy="1765494"/>
        </p:xfrm>
        <a:graphic>
          <a:graphicData uri="http://schemas.openxmlformats.org/drawingml/2006/table">
            <a:tbl>
              <a:tblPr firstRow="1" bandRow="1">
                <a:tableStyleId>{5C22544A-7EE6-4342-B048-85BDC9FD1C3A}</a:tableStyleId>
              </a:tblPr>
              <a:tblGrid>
                <a:gridCol w="1421200">
                  <a:extLst>
                    <a:ext uri="{9D8B030D-6E8A-4147-A177-3AD203B41FA5}">
                      <a16:colId xmlns:a16="http://schemas.microsoft.com/office/drawing/2014/main" val="2367957960"/>
                    </a:ext>
                  </a:extLst>
                </a:gridCol>
                <a:gridCol w="755373">
                  <a:extLst>
                    <a:ext uri="{9D8B030D-6E8A-4147-A177-3AD203B41FA5}">
                      <a16:colId xmlns:a16="http://schemas.microsoft.com/office/drawing/2014/main" val="1313332331"/>
                    </a:ext>
                  </a:extLst>
                </a:gridCol>
                <a:gridCol w="874644">
                  <a:extLst>
                    <a:ext uri="{9D8B030D-6E8A-4147-A177-3AD203B41FA5}">
                      <a16:colId xmlns:a16="http://schemas.microsoft.com/office/drawing/2014/main" val="1266816264"/>
                    </a:ext>
                  </a:extLst>
                </a:gridCol>
                <a:gridCol w="808383">
                  <a:extLst>
                    <a:ext uri="{9D8B030D-6E8A-4147-A177-3AD203B41FA5}">
                      <a16:colId xmlns:a16="http://schemas.microsoft.com/office/drawing/2014/main" val="1602592210"/>
                    </a:ext>
                  </a:extLst>
                </a:gridCol>
                <a:gridCol w="807465">
                  <a:extLst>
                    <a:ext uri="{9D8B030D-6E8A-4147-A177-3AD203B41FA5}">
                      <a16:colId xmlns:a16="http://schemas.microsoft.com/office/drawing/2014/main" val="343625143"/>
                    </a:ext>
                  </a:extLst>
                </a:gridCol>
                <a:gridCol w="1028058">
                  <a:extLst>
                    <a:ext uri="{9D8B030D-6E8A-4147-A177-3AD203B41FA5}">
                      <a16:colId xmlns:a16="http://schemas.microsoft.com/office/drawing/2014/main" val="2735481257"/>
                    </a:ext>
                  </a:extLst>
                </a:gridCol>
                <a:gridCol w="1028058">
                  <a:extLst>
                    <a:ext uri="{9D8B030D-6E8A-4147-A177-3AD203B41FA5}">
                      <a16:colId xmlns:a16="http://schemas.microsoft.com/office/drawing/2014/main" val="3617866325"/>
                    </a:ext>
                  </a:extLst>
                </a:gridCol>
                <a:gridCol w="1028058">
                  <a:extLst>
                    <a:ext uri="{9D8B030D-6E8A-4147-A177-3AD203B41FA5}">
                      <a16:colId xmlns:a16="http://schemas.microsoft.com/office/drawing/2014/main" val="1239395169"/>
                    </a:ext>
                  </a:extLst>
                </a:gridCol>
                <a:gridCol w="1028058">
                  <a:extLst>
                    <a:ext uri="{9D8B030D-6E8A-4147-A177-3AD203B41FA5}">
                      <a16:colId xmlns:a16="http://schemas.microsoft.com/office/drawing/2014/main" val="1768667197"/>
                    </a:ext>
                  </a:extLst>
                </a:gridCol>
              </a:tblGrid>
              <a:tr h="408705">
                <a:tc>
                  <a:txBody>
                    <a:bodyPr/>
                    <a:lstStyle/>
                    <a:p>
                      <a:pPr algn="ctr" fontAlgn="b"/>
                      <a:r>
                        <a:rPr lang="en-US" sz="10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Company Name</a:t>
                      </a:r>
                    </a:p>
                  </a:txBody>
                  <a:tcPr marL="9525" marR="9525" marT="9525" marB="0"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Grade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Location</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2015</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2020</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2021</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2022E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2025F</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2030F</a:t>
                      </a:r>
                    </a:p>
                  </a:txBody>
                  <a:tcPr anchor="ctr"/>
                </a:tc>
                <a:extLst>
                  <a:ext uri="{0D108BD9-81ED-4DB2-BD59-A6C34878D82A}">
                    <a16:rowId xmlns:a16="http://schemas.microsoft.com/office/drawing/2014/main" val="3942379678"/>
                  </a:ext>
                </a:extLst>
              </a:tr>
              <a:tr h="459768">
                <a:tc>
                  <a:txBody>
                    <a:bodyPr/>
                    <a:lstStyle/>
                    <a:p>
                      <a:pPr algn="ctr" fontAlgn="b"/>
                      <a:r>
                        <a:rPr lang="en-IN" sz="1000" b="0" i="0" u="none" strike="noStrike" dirty="0">
                          <a:solidFill>
                            <a:srgbClr val="000000"/>
                          </a:solidFill>
                          <a:effectLst/>
                          <a:latin typeface="Verdana" panose="020B0604030504040204" pitchFamily="34" charset="0"/>
                        </a:rPr>
                        <a:t>Indian Oil Corporation Limited </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 and PPCP </a:t>
                      </a:r>
                    </a:p>
                  </a:txBody>
                  <a:tcPr marL="0" marR="0" marT="0" marB="0" anchor="ctr"/>
                </a:tc>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Panipat - Haryana </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600 </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600 </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  760 </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760 </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 760 </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760 </a:t>
                      </a:r>
                    </a:p>
                  </a:txBody>
                  <a:tcPr marL="9525" marR="9525" marT="9525" marB="0" anchor="ctr"/>
                </a:tc>
                <a:extLst>
                  <a:ext uri="{0D108BD9-81ED-4DB2-BD59-A6C34878D82A}">
                    <a16:rowId xmlns:a16="http://schemas.microsoft.com/office/drawing/2014/main" val="1528316077"/>
                  </a:ext>
                </a:extLst>
              </a:tr>
              <a:tr h="459768">
                <a:tc>
                  <a:txBody>
                    <a:bodyPr/>
                    <a:lstStyle/>
                    <a:p>
                      <a:pPr algn="ctr" fontAlgn="b"/>
                      <a:r>
                        <a:rPr lang="en-IN" sz="1000" b="0" i="0" u="none" strike="noStrike" dirty="0">
                          <a:solidFill>
                            <a:srgbClr val="000000"/>
                          </a:solidFill>
                          <a:effectLst/>
                          <a:latin typeface="Verdana" panose="020B0604030504040204" pitchFamily="34" charset="0"/>
                        </a:rPr>
                        <a:t>HPCL-Mittal Energy Limited </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 and PPCP </a:t>
                      </a:r>
                    </a:p>
                  </a:txBody>
                  <a:tcPr marL="0" marR="0" marT="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Bathinda – Punjab</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440 </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467 </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 467 </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967 </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967 </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967 </a:t>
                      </a:r>
                    </a:p>
                  </a:txBody>
                  <a:tcPr marL="9525" marR="9525" marT="9525" marB="0" anchor="ctr"/>
                </a:tc>
                <a:extLst>
                  <a:ext uri="{0D108BD9-81ED-4DB2-BD59-A6C34878D82A}">
                    <a16:rowId xmlns:a16="http://schemas.microsoft.com/office/drawing/2014/main" val="3968329901"/>
                  </a:ext>
                </a:extLst>
              </a:tr>
              <a:tr h="437253">
                <a:tc>
                  <a:txBody>
                    <a:bodyPr/>
                    <a:lstStyle/>
                    <a:p>
                      <a:pPr algn="ctr" fontAlgn="b"/>
                      <a:r>
                        <a:rPr lang="en-IN" sz="1000" b="0" i="0" u="none" strike="noStrike" dirty="0">
                          <a:solidFill>
                            <a:srgbClr val="000000"/>
                          </a:solidFill>
                          <a:effectLst/>
                          <a:latin typeface="Verdana" panose="020B0604030504040204" pitchFamily="34" charset="0"/>
                        </a:rPr>
                        <a:t>GAIL (India) Limited</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 and PPCP </a:t>
                      </a:r>
                    </a:p>
                  </a:txBody>
                  <a:tcPr marL="0" marR="0" marT="0" marB="0" anchor="ctr"/>
                </a:tc>
                <a:tc>
                  <a:txBody>
                    <a:bodyPr/>
                    <a:lstStyle/>
                    <a:p>
                      <a:pPr algn="ctr" fontAlgn="b"/>
                      <a:r>
                        <a:rPr lang="en-US" sz="1000" b="0"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Pata</a:t>
                      </a:r>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 Uttar Pradesh</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0</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kern="1200" noProof="0">
                          <a:solidFill>
                            <a:srgbClr val="000000"/>
                          </a:solidFill>
                          <a:effectLst/>
                          <a:latin typeface="Verdana" panose="020B0604030504040204" pitchFamily="34" charset="0"/>
                          <a:ea typeface="+mn-ea"/>
                          <a:cs typeface="+mn-cs"/>
                        </a:rPr>
                        <a:t>0</a:t>
                      </a:r>
                      <a:endParaRPr lang="en-IN" sz="1000" b="0" i="0" u="none" strike="noStrike" kern="1200" noProof="0" dirty="0">
                        <a:solidFill>
                          <a:srgbClr val="000000"/>
                        </a:solidFill>
                        <a:effectLst/>
                        <a:latin typeface="Verdana" panose="020B0604030504040204" pitchFamily="34" charset="0"/>
                        <a:ea typeface="+mn-ea"/>
                        <a:cs typeface="+mn-cs"/>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kern="1200" noProof="0" dirty="0">
                          <a:solidFill>
                            <a:srgbClr val="000000"/>
                          </a:solidFill>
                          <a:effectLst/>
                          <a:latin typeface="Verdana" panose="020B0604030504040204" pitchFamily="34" charset="0"/>
                          <a:ea typeface="+mn-ea"/>
                          <a:cs typeface="+mn-cs"/>
                        </a:rPr>
                        <a:t>0</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0" i="0" u="none" strike="noStrike" kern="1200" noProof="0" dirty="0">
                          <a:solidFill>
                            <a:srgbClr val="000000"/>
                          </a:solidFill>
                          <a:effectLst/>
                          <a:latin typeface="Verdana" panose="020B0604030504040204" pitchFamily="34" charset="0"/>
                          <a:ea typeface="+mn-ea"/>
                          <a:cs typeface="+mn-cs"/>
                        </a:rPr>
                        <a:t>0</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60</a:t>
                      </a:r>
                    </a:p>
                  </a:txBody>
                  <a:tcPr marL="9525" marR="9525" marT="9525" marB="0" anchor="ctr"/>
                </a:tc>
                <a:tc>
                  <a:txBody>
                    <a:bodyPr/>
                    <a:lstStyle/>
                    <a:p>
                      <a:pPr marL="0" algn="ctr" defTabSz="914400" rtl="0" eaLnBrk="1" fontAlgn="b" latinLnBrk="0" hangingPunct="1"/>
                      <a:r>
                        <a:rPr lang="en-IN" sz="1000" b="0" i="0" u="none" strike="noStrike" kern="1200" dirty="0">
                          <a:solidFill>
                            <a:srgbClr val="000000"/>
                          </a:solidFill>
                          <a:effectLst/>
                          <a:latin typeface="Verdana" panose="020B0604030504040204" pitchFamily="34" charset="0"/>
                          <a:ea typeface="+mn-ea"/>
                          <a:cs typeface="+mn-cs"/>
                        </a:rPr>
                        <a:t>60</a:t>
                      </a:r>
                    </a:p>
                  </a:txBody>
                  <a:tcPr marL="9525" marR="9525" marT="9525" marB="0" anchor="ctr"/>
                </a:tc>
                <a:extLst>
                  <a:ext uri="{0D108BD9-81ED-4DB2-BD59-A6C34878D82A}">
                    <a16:rowId xmlns:a16="http://schemas.microsoft.com/office/drawing/2014/main" val="2482541435"/>
                  </a:ext>
                </a:extLst>
              </a:tr>
            </a:tbl>
          </a:graphicData>
        </a:graphic>
      </p:graphicFrame>
      <p:graphicFrame>
        <p:nvGraphicFramePr>
          <p:cNvPr id="8" name="Table 7">
            <a:extLst>
              <a:ext uri="{FF2B5EF4-FFF2-40B4-BE49-F238E27FC236}">
                <a16:creationId xmlns:a16="http://schemas.microsoft.com/office/drawing/2014/main" id="{FA832789-DE81-44EC-9E87-25021288551A}"/>
              </a:ext>
            </a:extLst>
          </p:cNvPr>
          <p:cNvGraphicFramePr>
            <a:graphicFrameLocks noGrp="1"/>
          </p:cNvGraphicFramePr>
          <p:nvPr>
            <p:extLst>
              <p:ext uri="{D42A27DB-BD31-4B8C-83A1-F6EECF244321}">
                <p14:modId xmlns:p14="http://schemas.microsoft.com/office/powerpoint/2010/main" val="3525325892"/>
              </p:ext>
            </p:extLst>
          </p:nvPr>
        </p:nvGraphicFramePr>
        <p:xfrm>
          <a:off x="222070" y="3531036"/>
          <a:ext cx="8779297" cy="2533662"/>
        </p:xfrm>
        <a:graphic>
          <a:graphicData uri="http://schemas.openxmlformats.org/drawingml/2006/table">
            <a:tbl>
              <a:tblPr firstRow="1" bandRow="1">
                <a:tableStyleId>{5C22544A-7EE6-4342-B048-85BDC9FD1C3A}</a:tableStyleId>
              </a:tblPr>
              <a:tblGrid>
                <a:gridCol w="1421200">
                  <a:extLst>
                    <a:ext uri="{9D8B030D-6E8A-4147-A177-3AD203B41FA5}">
                      <a16:colId xmlns:a16="http://schemas.microsoft.com/office/drawing/2014/main" val="2367957960"/>
                    </a:ext>
                  </a:extLst>
                </a:gridCol>
                <a:gridCol w="755373">
                  <a:extLst>
                    <a:ext uri="{9D8B030D-6E8A-4147-A177-3AD203B41FA5}">
                      <a16:colId xmlns:a16="http://schemas.microsoft.com/office/drawing/2014/main" val="1313332331"/>
                    </a:ext>
                  </a:extLst>
                </a:gridCol>
                <a:gridCol w="874644">
                  <a:extLst>
                    <a:ext uri="{9D8B030D-6E8A-4147-A177-3AD203B41FA5}">
                      <a16:colId xmlns:a16="http://schemas.microsoft.com/office/drawing/2014/main" val="1266816264"/>
                    </a:ext>
                  </a:extLst>
                </a:gridCol>
                <a:gridCol w="808383">
                  <a:extLst>
                    <a:ext uri="{9D8B030D-6E8A-4147-A177-3AD203B41FA5}">
                      <a16:colId xmlns:a16="http://schemas.microsoft.com/office/drawing/2014/main" val="1602592210"/>
                    </a:ext>
                  </a:extLst>
                </a:gridCol>
                <a:gridCol w="807465">
                  <a:extLst>
                    <a:ext uri="{9D8B030D-6E8A-4147-A177-3AD203B41FA5}">
                      <a16:colId xmlns:a16="http://schemas.microsoft.com/office/drawing/2014/main" val="343625143"/>
                    </a:ext>
                  </a:extLst>
                </a:gridCol>
                <a:gridCol w="1028058">
                  <a:extLst>
                    <a:ext uri="{9D8B030D-6E8A-4147-A177-3AD203B41FA5}">
                      <a16:colId xmlns:a16="http://schemas.microsoft.com/office/drawing/2014/main" val="2735481257"/>
                    </a:ext>
                  </a:extLst>
                </a:gridCol>
                <a:gridCol w="1028058">
                  <a:extLst>
                    <a:ext uri="{9D8B030D-6E8A-4147-A177-3AD203B41FA5}">
                      <a16:colId xmlns:a16="http://schemas.microsoft.com/office/drawing/2014/main" val="3617866325"/>
                    </a:ext>
                  </a:extLst>
                </a:gridCol>
                <a:gridCol w="1028058">
                  <a:extLst>
                    <a:ext uri="{9D8B030D-6E8A-4147-A177-3AD203B41FA5}">
                      <a16:colId xmlns:a16="http://schemas.microsoft.com/office/drawing/2014/main" val="1239395169"/>
                    </a:ext>
                  </a:extLst>
                </a:gridCol>
                <a:gridCol w="1028058">
                  <a:extLst>
                    <a:ext uri="{9D8B030D-6E8A-4147-A177-3AD203B41FA5}">
                      <a16:colId xmlns:a16="http://schemas.microsoft.com/office/drawing/2014/main" val="1768667197"/>
                    </a:ext>
                  </a:extLst>
                </a:gridCol>
              </a:tblGrid>
              <a:tr h="408705">
                <a:tc>
                  <a:txBody>
                    <a:bodyPr/>
                    <a:lstStyle/>
                    <a:p>
                      <a:pPr algn="ctr" fontAlgn="b"/>
                      <a:r>
                        <a:rPr lang="en-US" sz="10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Company Name</a:t>
                      </a:r>
                    </a:p>
                  </a:txBody>
                  <a:tcPr marL="9525" marR="9525" marT="9525" marB="0"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Grade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Location</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2015</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2020</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2021</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2022E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2025F</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2030F</a:t>
                      </a:r>
                    </a:p>
                  </a:txBody>
                  <a:tcPr anchor="ctr"/>
                </a:tc>
                <a:extLst>
                  <a:ext uri="{0D108BD9-81ED-4DB2-BD59-A6C34878D82A}">
                    <a16:rowId xmlns:a16="http://schemas.microsoft.com/office/drawing/2014/main" val="3942379678"/>
                  </a:ext>
                </a:extLst>
              </a:tr>
              <a:tr h="459768">
                <a:tc>
                  <a:txBody>
                    <a:bodyPr/>
                    <a:lstStyle/>
                    <a:p>
                      <a:pPr algn="ctr" fontAlgn="b"/>
                      <a:r>
                        <a:rPr lang="en-IN" sz="1000" b="0" i="0" u="none" strike="noStrike" dirty="0">
                          <a:solidFill>
                            <a:srgbClr val="000000"/>
                          </a:solidFill>
                          <a:effectLst/>
                          <a:latin typeface="Verdana" panose="020B0604030504040204" pitchFamily="34" charset="0"/>
                        </a:rPr>
                        <a:t>Indian Oil Corporation Limited </a:t>
                      </a:r>
                    </a:p>
                  </a:txBody>
                  <a:tcPr marL="9525" marR="9525" marT="9525" marB="0" anchor="ctr"/>
                </a:tc>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Paradip – </a:t>
                      </a:r>
                      <a:r>
                        <a:rPr lang="en-US" sz="1000" b="0"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Odissa</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700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700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700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700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700</a:t>
                      </a:r>
                    </a:p>
                  </a:txBody>
                  <a:tcPr marL="9525" marR="9525" marT="9525" marB="0" anchor="ctr"/>
                </a:tc>
                <a:extLst>
                  <a:ext uri="{0D108BD9-81ED-4DB2-BD59-A6C34878D82A}">
                    <a16:rowId xmlns:a16="http://schemas.microsoft.com/office/drawing/2014/main" val="1528316077"/>
                  </a:ext>
                </a:extLst>
              </a:tr>
              <a:tr h="578620">
                <a:tc>
                  <a:txBody>
                    <a:bodyPr/>
                    <a:lstStyle/>
                    <a:p>
                      <a:pPr algn="ctr" fontAlgn="b"/>
                      <a:r>
                        <a:rPr lang="en-IN" sz="1000" b="0" i="0" u="none" strike="noStrike">
                          <a:solidFill>
                            <a:srgbClr val="000000"/>
                          </a:solidFill>
                          <a:effectLst/>
                          <a:latin typeface="Verdana" panose="020B0604030504040204" pitchFamily="34" charset="0"/>
                        </a:rPr>
                        <a:t>Indian Oil Corporation Limited </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 </a:t>
                      </a:r>
                    </a:p>
                  </a:txBody>
                  <a:tcPr marL="0" marR="0" marT="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a:t>
                      </a:r>
                      <a:r>
                        <a:rPr lang="en-IN" sz="1000" b="0"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arauni</a:t>
                      </a:r>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 Bihar</a:t>
                      </a: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200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200</a:t>
                      </a:r>
                    </a:p>
                  </a:txBody>
                  <a:tcPr marL="9525" marR="9525" marT="9525" marB="0" anchor="ctr"/>
                </a:tc>
                <a:extLst>
                  <a:ext uri="{0D108BD9-81ED-4DB2-BD59-A6C34878D82A}">
                    <a16:rowId xmlns:a16="http://schemas.microsoft.com/office/drawing/2014/main" val="700321098"/>
                  </a:ext>
                </a:extLst>
              </a:tr>
              <a:tr h="586065">
                <a:tc>
                  <a:txBody>
                    <a:bodyPr/>
                    <a:lstStyle/>
                    <a:p>
                      <a:pPr algn="ctr" fontAlgn="b"/>
                      <a:r>
                        <a:rPr lang="en-IN" sz="1000" b="0" i="0" u="none" strike="noStrike" dirty="0">
                          <a:solidFill>
                            <a:srgbClr val="000000"/>
                          </a:solidFill>
                          <a:effectLst/>
                          <a:latin typeface="Verdana" panose="020B0604030504040204" pitchFamily="34" charset="0"/>
                        </a:rPr>
                        <a:t>Haldia Petrochemicals Limited </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 and PPCP</a:t>
                      </a:r>
                    </a:p>
                  </a:txBody>
                  <a:tcPr marL="0" marR="0" marT="0" marB="0" anchor="ctr"/>
                </a:tc>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Haldia – West Bengal</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330 </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360 </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360 </a:t>
                      </a:r>
                      <a:endPar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360 </a:t>
                      </a:r>
                      <a:endPar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360 </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360 </a:t>
                      </a:r>
                    </a:p>
                  </a:txBody>
                  <a:tcPr marL="9525" marR="9525" marT="9525" marB="0" anchor="ctr"/>
                </a:tc>
                <a:extLst>
                  <a:ext uri="{0D108BD9-81ED-4DB2-BD59-A6C34878D82A}">
                    <a16:rowId xmlns:a16="http://schemas.microsoft.com/office/drawing/2014/main" val="2482541435"/>
                  </a:ext>
                </a:extLst>
              </a:tr>
              <a:tr h="500504">
                <a:tc>
                  <a:txBody>
                    <a:bodyPr/>
                    <a:lstStyle/>
                    <a:p>
                      <a:pPr algn="ctr" fontAlgn="b"/>
                      <a:r>
                        <a:rPr lang="en-US" sz="1000" b="0" i="0" u="none" strike="noStrike" dirty="0">
                          <a:solidFill>
                            <a:srgbClr val="000000"/>
                          </a:solidFill>
                          <a:effectLst/>
                          <a:latin typeface="Verdana" panose="020B0604030504040204" pitchFamily="34" charset="0"/>
                        </a:rPr>
                        <a:t>Brahmaputra Cracker and Polymers Limited</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PPHP</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Dibrugarh - Assam</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b"/>
                      <a:r>
                        <a:rPr lang="en-IN" sz="1000" b="0" i="0" u="none" strike="noStrike" dirty="0">
                          <a:solidFill>
                            <a:srgbClr val="000000"/>
                          </a:solidFill>
                          <a:effectLst/>
                          <a:latin typeface="Verdana" panose="020B0604030504040204" pitchFamily="34" charset="0"/>
                        </a:rPr>
                        <a:t>60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60</a:t>
                      </a:r>
                    </a:p>
                  </a:txBody>
                  <a:tcPr marL="9525" marR="9525" marT="9525" marB="0" anchor="ctr"/>
                </a:tc>
                <a:tc>
                  <a:txBody>
                    <a:bodyPr/>
                    <a:lstStyle/>
                    <a:p>
                      <a:pPr algn="ctr" fontAlgn="b"/>
                      <a:r>
                        <a:rPr lang="en-IN" sz="1000" b="0" i="0" u="none" strike="noStrike">
                          <a:solidFill>
                            <a:srgbClr val="000000"/>
                          </a:solidFill>
                          <a:effectLst/>
                          <a:latin typeface="Verdana" panose="020B0604030504040204" pitchFamily="34" charset="0"/>
                        </a:rPr>
                        <a:t>60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60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60</a:t>
                      </a:r>
                    </a:p>
                  </a:txBody>
                  <a:tcPr marL="9525" marR="9525" marT="9525" marB="0" anchor="ctr"/>
                </a:tc>
                <a:tc>
                  <a:txBody>
                    <a:bodyPr/>
                    <a:lstStyle/>
                    <a:p>
                      <a:pPr algn="ctr" fontAlgn="b"/>
                      <a:r>
                        <a:rPr lang="en-IN" sz="1000" b="0" i="0" u="none" strike="noStrike" dirty="0">
                          <a:solidFill>
                            <a:srgbClr val="000000"/>
                          </a:solidFill>
                          <a:effectLst/>
                          <a:latin typeface="Verdana" panose="020B0604030504040204" pitchFamily="34" charset="0"/>
                        </a:rPr>
                        <a:t>60</a:t>
                      </a:r>
                    </a:p>
                  </a:txBody>
                  <a:tcPr marL="9525" marR="9525" marT="9525" marB="0" anchor="ctr"/>
                </a:tc>
                <a:extLst>
                  <a:ext uri="{0D108BD9-81ED-4DB2-BD59-A6C34878D82A}">
                    <a16:rowId xmlns:a16="http://schemas.microsoft.com/office/drawing/2014/main" val="936806669"/>
                  </a:ext>
                </a:extLst>
              </a:tr>
            </a:tbl>
          </a:graphicData>
        </a:graphic>
      </p:graphicFrame>
      <p:sp>
        <p:nvSpPr>
          <p:cNvPr id="9" name="TextBox 8">
            <a:extLst>
              <a:ext uri="{FF2B5EF4-FFF2-40B4-BE49-F238E27FC236}">
                <a16:creationId xmlns:a16="http://schemas.microsoft.com/office/drawing/2014/main" id="{8EC6AA51-96D4-45EB-9D28-6652324748D7}"/>
              </a:ext>
            </a:extLst>
          </p:cNvPr>
          <p:cNvSpPr txBox="1"/>
          <p:nvPr/>
        </p:nvSpPr>
        <p:spPr>
          <a:xfrm>
            <a:off x="-11845" y="3113977"/>
            <a:ext cx="8779297"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Table 4: </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East</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Polypropylene </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Capacity, By Company, By Volume , </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2015-</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2030F (Thousand Tonnes)</a:t>
            </a:r>
          </a:p>
        </p:txBody>
      </p:sp>
    </p:spTree>
    <p:extLst>
      <p:ext uri="{BB962C8B-B14F-4D97-AF65-F5344CB8AC3E}">
        <p14:creationId xmlns:p14="http://schemas.microsoft.com/office/powerpoint/2010/main" val="349734339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8066</TotalTime>
  <Words>3453</Words>
  <Application>Microsoft Office PowerPoint</Application>
  <PresentationFormat>On-screen Show (4:3)</PresentationFormat>
  <Paragraphs>1016</Paragraphs>
  <Slides>29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Calibri Light</vt:lpstr>
      <vt:lpstr>Helvetica</vt:lpstr>
      <vt:lpstr>Montserrat</vt:lpstr>
      <vt:lpstr>Verdana</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Akriti Rastogi</dc:creator>
  <cp:lastModifiedBy>Hardik Malhotra</cp:lastModifiedBy>
  <cp:revision>594</cp:revision>
  <cp:lastPrinted>2020-11-09T07:40:39Z</cp:lastPrinted>
  <dcterms:created xsi:type="dcterms:W3CDTF">2020-09-15T13:23:12Z</dcterms:created>
  <dcterms:modified xsi:type="dcterms:W3CDTF">2021-09-16T15:03:20Z</dcterms:modified>
</cp:coreProperties>
</file>