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81" r:id="rId2"/>
  </p:sldMasterIdLst>
  <p:notesMasterIdLst>
    <p:notesMasterId r:id="rId7"/>
  </p:notesMasterIdLst>
  <p:handoutMasterIdLst>
    <p:handoutMasterId r:id="rId8"/>
  </p:handoutMasterIdLst>
  <p:sldIdLst>
    <p:sldId id="2990" r:id="rId3"/>
    <p:sldId id="4632" r:id="rId4"/>
    <p:sldId id="4931" r:id="rId5"/>
    <p:sldId id="226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rpit" initials="A" lastIdx="44" clrIdx="6">
    <p:extLst>
      <p:ext uri="{19B8F6BF-5375-455C-9EA6-DF929625EA0E}">
        <p15:presenceInfo xmlns:p15="http://schemas.microsoft.com/office/powerpoint/2012/main" userId="S-1-5-21-1964979238-429942662-834490965-1570" providerId="AD"/>
      </p:ext>
    </p:extLst>
  </p:cmAuthor>
  <p:cmAuthor id="1" name="Yellanki Arvind. Kumar" initials="YAK" lastIdx="50" clrIdx="0">
    <p:extLst>
      <p:ext uri="{19B8F6BF-5375-455C-9EA6-DF929625EA0E}">
        <p15:presenceInfo xmlns:p15="http://schemas.microsoft.com/office/powerpoint/2012/main" userId="Yellanki Arvind. Kumar" providerId="None"/>
      </p:ext>
    </p:extLst>
  </p:cmAuthor>
  <p:cmAuthor id="2" name="Shweta Singh" initials="SS" lastIdx="36" clrIdx="1">
    <p:extLst>
      <p:ext uri="{19B8F6BF-5375-455C-9EA6-DF929625EA0E}">
        <p15:presenceInfo xmlns:p15="http://schemas.microsoft.com/office/powerpoint/2012/main" userId="S-1-5-21-1964979238-429942662-834490965-1386" providerId="AD"/>
      </p:ext>
    </p:extLst>
  </p:cmAuthor>
  <p:cmAuthor id="3" name="Sandhya Garg" initials="SG" lastIdx="31" clrIdx="2">
    <p:extLst>
      <p:ext uri="{19B8F6BF-5375-455C-9EA6-DF929625EA0E}">
        <p15:presenceInfo xmlns:p15="http://schemas.microsoft.com/office/powerpoint/2012/main" userId="S-1-5-21-1964979238-429942662-834490965-1443" providerId="AD"/>
      </p:ext>
    </p:extLst>
  </p:cmAuthor>
  <p:cmAuthor id="4" name="Tushar Gupta" initials="TG" lastIdx="7" clrIdx="3">
    <p:extLst>
      <p:ext uri="{19B8F6BF-5375-455C-9EA6-DF929625EA0E}">
        <p15:presenceInfo xmlns:p15="http://schemas.microsoft.com/office/powerpoint/2012/main" userId="S-1-5-21-1964979238-429942662-834490965-1441" providerId="AD"/>
      </p:ext>
    </p:extLst>
  </p:cmAuthor>
  <p:cmAuthor id="5" name="Akriti Rastogi" initials="AR" lastIdx="1" clrIdx="4">
    <p:extLst>
      <p:ext uri="{19B8F6BF-5375-455C-9EA6-DF929625EA0E}">
        <p15:presenceInfo xmlns:p15="http://schemas.microsoft.com/office/powerpoint/2012/main" userId="S-1-5-21-1964979238-429942662-834490965-1458" providerId="AD"/>
      </p:ext>
    </p:extLst>
  </p:cmAuthor>
  <p:cmAuthor id="6" name="Akarsha Gupta" initials="AG" lastIdx="1" clrIdx="5">
    <p:extLst>
      <p:ext uri="{19B8F6BF-5375-455C-9EA6-DF929625EA0E}">
        <p15:presenceInfo xmlns:p15="http://schemas.microsoft.com/office/powerpoint/2012/main" userId="S-1-5-21-1964979238-429942662-834490965-1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1587A5"/>
    <a:srgbClr val="31AF69"/>
    <a:srgbClr val="FFD966"/>
    <a:srgbClr val="B4C7E7"/>
    <a:srgbClr val="8497B0"/>
    <a:srgbClr val="93A08B"/>
    <a:srgbClr val="D0A3A3"/>
    <a:srgbClr val="A74E12"/>
    <a:srgbClr val="36A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249" autoAdjust="0"/>
  </p:normalViewPr>
  <p:slideViewPr>
    <p:cSldViewPr snapToGrid="0">
      <p:cViewPr>
        <p:scale>
          <a:sx n="70" d="100"/>
          <a:sy n="70" d="100"/>
        </p:scale>
        <p:origin x="642" y="108"/>
      </p:cViewPr>
      <p:guideLst>
        <p:guide orient="horz" pos="288"/>
        <p:guide pos="19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25810450438515303"/>
          <c:w val="1"/>
          <c:h val="0.58390992767410344"/>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2015</c:v>
                </c:pt>
                <c:pt idx="1">
                  <c:v>2020</c:v>
                </c:pt>
                <c:pt idx="2">
                  <c:v>2021E</c:v>
                </c:pt>
                <c:pt idx="3">
                  <c:v>2040F</c:v>
                </c:pt>
              </c:strCache>
            </c:strRef>
          </c:cat>
          <c:val>
            <c:numRef>
              <c:f>Sheet1!$B$2:$B$5</c:f>
              <c:numCache>
                <c:formatCode>0</c:formatCode>
                <c:ptCount val="4"/>
                <c:pt idx="0">
                  <c:v>3557.44</c:v>
                </c:pt>
                <c:pt idx="1">
                  <c:v>3606.9700000000003</c:v>
                </c:pt>
                <c:pt idx="2">
                  <c:v>3807.6000000000004</c:v>
                </c:pt>
                <c:pt idx="3">
                  <c:v>7415.1</c:v>
                </c:pt>
              </c:numCache>
            </c:numRef>
          </c:val>
          <c:extLst>
            <c:ext xmlns:c16="http://schemas.microsoft.com/office/drawing/2014/chart" uri="{C3380CC4-5D6E-409C-BE32-E72D297353CC}">
              <c16:uniqueId val="{00000001-73A0-48A0-8A64-ADFB5533C907}"/>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91040480"/>
        <c:crosses val="autoZero"/>
        <c:auto val="1"/>
        <c:lblAlgn val="ctr"/>
        <c:lblOffset val="100"/>
        <c:noMultiLvlLbl val="0"/>
      </c:catAx>
      <c:valAx>
        <c:axId val="491040480"/>
        <c:scaling>
          <c:orientation val="minMax"/>
        </c:scaling>
        <c:delete val="1"/>
        <c:axPos val="l"/>
        <c:numFmt formatCode="0"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4.0218089716741144E-2"/>
          <c:w val="1"/>
          <c:h val="0.55847022397246948"/>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BASF</c:v>
                </c:pt>
                <c:pt idx="1">
                  <c:v>SQM International N.V.</c:v>
                </c:pt>
                <c:pt idx="2">
                  <c:v>Shanghai Salt Lake Wentong Chemicals Co., Ltd.</c:v>
                </c:pt>
                <c:pt idx="3">
                  <c:v>Soken Tecnix Co., Ltd.</c:v>
                </c:pt>
                <c:pt idx="4">
                  <c:v>Coastal Chemical Co., L.L.C</c:v>
                </c:pt>
              </c:strCache>
            </c:strRef>
          </c:cat>
          <c:val>
            <c:numRef>
              <c:f>Sheet1!$B$2:$B$6</c:f>
              <c:numCache>
                <c:formatCode>General</c:formatCode>
                <c:ptCount val="5"/>
                <c:pt idx="0">
                  <c:v>1800</c:v>
                </c:pt>
                <c:pt idx="1">
                  <c:v>1500</c:v>
                </c:pt>
                <c:pt idx="2">
                  <c:v>500</c:v>
                </c:pt>
                <c:pt idx="3">
                  <c:v>500</c:v>
                </c:pt>
                <c:pt idx="4">
                  <c:v>250</c:v>
                </c:pt>
              </c:numCache>
            </c:numRef>
          </c:val>
          <c:extLst>
            <c:ext xmlns:c16="http://schemas.microsoft.com/office/drawing/2014/chart" uri="{C3380CC4-5D6E-409C-BE32-E72D297353CC}">
              <c16:uniqueId val="{00000001-CD33-4050-A0BB-90A77016EE25}"/>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0" spcFirstLastPara="1" vertOverflow="ellipsis" wrap="square" anchor="ctr" anchorCtr="1"/>
          <a:lstStyle/>
          <a:p>
            <a:pPr>
              <a:defRPr sz="800" b="1"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C1DD-4F39-812B-D8B10656401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1DD-4F39-812B-D8B106564011}"/>
              </c:ext>
            </c:extLst>
          </c:dPt>
          <c:dPt>
            <c:idx val="2"/>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5-C1DD-4F39-812B-D8B106564011}"/>
              </c:ext>
            </c:extLst>
          </c:dPt>
          <c:dPt>
            <c:idx val="3"/>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7-C1DD-4F39-812B-D8B106564011}"/>
              </c:ext>
            </c:extLst>
          </c:dPt>
          <c:dLbls>
            <c:dLbl>
              <c:idx val="0"/>
              <c:layout>
                <c:manualLayout>
                  <c:x val="3.5126974356806791E-2"/>
                  <c:y val="-8.5588039079887629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1DD-4F39-812B-D8B106564011}"/>
                </c:ext>
              </c:extLst>
            </c:dLbl>
            <c:dLbl>
              <c:idx val="1"/>
              <c:layout>
                <c:manualLayout>
                  <c:x val="-3.4256148654929264E-2"/>
                  <c:y val="0.1736633012098355"/>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1DD-4F39-812B-D8B106564011}"/>
                </c:ext>
              </c:extLst>
            </c:dLbl>
            <c:dLbl>
              <c:idx val="2"/>
              <c:layout>
                <c:manualLayout>
                  <c:x val="-0.11668051230314982"/>
                  <c:y val="0.23251932550373158"/>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1DD-4F39-812B-D8B106564011}"/>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Thermal Energy Storage</c:v>
                </c:pt>
                <c:pt idx="1">
                  <c:v>Chemical Industry</c:v>
                </c:pt>
                <c:pt idx="2">
                  <c:v>Metallurgical Production</c:v>
                </c:pt>
                <c:pt idx="3">
                  <c:v>Others</c:v>
                </c:pt>
              </c:strCache>
            </c:strRef>
          </c:cat>
          <c:val>
            <c:numRef>
              <c:f>Sheet1!$B$2:$B$5</c:f>
              <c:numCache>
                <c:formatCode>0.00%</c:formatCode>
                <c:ptCount val="4"/>
                <c:pt idx="0">
                  <c:v>0.62150007997479884</c:v>
                </c:pt>
                <c:pt idx="1">
                  <c:v>0.20209056648132043</c:v>
                </c:pt>
                <c:pt idx="2">
                  <c:v>0.12883191199999999</c:v>
                </c:pt>
                <c:pt idx="3">
                  <c:v>4.7577441543880807E-2</c:v>
                </c:pt>
              </c:numCache>
            </c:numRef>
          </c:val>
          <c:extLst>
            <c:ext xmlns:c16="http://schemas.microsoft.com/office/drawing/2014/chart" uri="{C3380CC4-5D6E-409C-BE32-E72D297353CC}">
              <c16:uniqueId val="{00000008-C1DD-4F39-812B-D8B106564011}"/>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E8E3-4C34-90EE-F213269A3700}"/>
              </c:ext>
            </c:extLst>
          </c:dPt>
          <c:dPt>
            <c:idx val="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3-E8E3-4C34-90EE-F213269A3700}"/>
              </c:ext>
            </c:extLst>
          </c:dPt>
          <c:dPt>
            <c:idx val="2"/>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5-E8E3-4C34-90EE-F213269A3700}"/>
              </c:ext>
            </c:extLst>
          </c:dPt>
          <c:dPt>
            <c:idx val="3"/>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7-E8E3-4C34-90EE-F213269A370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8E3-4C34-90EE-F213269A3700}"/>
              </c:ext>
            </c:extLst>
          </c:dPt>
          <c:dPt>
            <c:idx val="5"/>
            <c:bubble3D val="0"/>
            <c:spPr>
              <a:solidFill>
                <a:srgbClr val="7030A0"/>
              </a:solidFill>
              <a:ln w="19050">
                <a:solidFill>
                  <a:schemeClr val="lt1"/>
                </a:solidFill>
              </a:ln>
              <a:effectLst/>
            </c:spPr>
            <c:extLst>
              <c:ext xmlns:c16="http://schemas.microsoft.com/office/drawing/2014/chart" uri="{C3380CC4-5D6E-409C-BE32-E72D297353CC}">
                <c16:uniqueId val="{0000000B-E8E3-4C34-90EE-F213269A370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8E3-4C34-90EE-F213269A3700}"/>
              </c:ext>
            </c:extLst>
          </c:dPt>
          <c:dLbls>
            <c:dLbl>
              <c:idx val="0"/>
              <c:layout>
                <c:manualLayout>
                  <c:x val="0.11229166721702524"/>
                  <c:y val="0.11936570849444526"/>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8E3-4C34-90EE-F213269A3700}"/>
                </c:ext>
              </c:extLst>
            </c:dLbl>
            <c:dLbl>
              <c:idx val="1"/>
              <c:layout>
                <c:manualLayout>
                  <c:x val="0.26248517333657384"/>
                  <c:y val="-5.8303127240350097E-2"/>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2203301623866367"/>
                      <c:h val="0.22323562257525192"/>
                    </c:manualLayout>
                  </c15:layout>
                </c:ext>
                <c:ext xmlns:c16="http://schemas.microsoft.com/office/drawing/2014/chart" uri="{C3380CC4-5D6E-409C-BE32-E72D297353CC}">
                  <c16:uniqueId val="{00000003-E8E3-4C34-90EE-F213269A3700}"/>
                </c:ext>
              </c:extLst>
            </c:dLbl>
            <c:dLbl>
              <c:idx val="2"/>
              <c:layout>
                <c:manualLayout>
                  <c:x val="1.1696487302564288E-2"/>
                  <c:y val="0.17329146036807749"/>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8E3-4C34-90EE-F213269A3700}"/>
                </c:ext>
              </c:extLst>
            </c:dLbl>
            <c:dLbl>
              <c:idx val="3"/>
              <c:layout>
                <c:manualLayout>
                  <c:x val="-8.2895908237152677E-2"/>
                  <c:y val="0.19720875588233394"/>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8E3-4C34-90EE-F213269A3700}"/>
                </c:ext>
              </c:extLst>
            </c:dLbl>
            <c:dLbl>
              <c:idx val="6"/>
              <c:layout>
                <c:manualLayout>
                  <c:x val="0.34141480051038064"/>
                  <c:y val="0"/>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8E3-4C34-90EE-F213269A3700}"/>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Europe</c:v>
                </c:pt>
                <c:pt idx="1">
                  <c:v>Americas</c:v>
                </c:pt>
                <c:pt idx="2">
                  <c:v>Africa</c:v>
                </c:pt>
                <c:pt idx="3">
                  <c:v>China</c:v>
                </c:pt>
                <c:pt idx="4">
                  <c:v>India</c:v>
                </c:pt>
                <c:pt idx="5">
                  <c:v>Middle  East</c:v>
                </c:pt>
                <c:pt idx="6">
                  <c:v>Rest of APAC</c:v>
                </c:pt>
              </c:strCache>
            </c:strRef>
          </c:cat>
          <c:val>
            <c:numRef>
              <c:f>Sheet1!$B$2:$B$8</c:f>
              <c:numCache>
                <c:formatCode>0.00%</c:formatCode>
                <c:ptCount val="7"/>
                <c:pt idx="0">
                  <c:v>0.3649</c:v>
                </c:pt>
                <c:pt idx="1">
                  <c:v>0.2455</c:v>
                </c:pt>
                <c:pt idx="2">
                  <c:v>0.14500000000000002</c:v>
                </c:pt>
                <c:pt idx="3">
                  <c:v>8.7300000000000003E-2</c:v>
                </c:pt>
                <c:pt idx="4">
                  <c:v>4.4999999999999998E-2</c:v>
                </c:pt>
                <c:pt idx="5">
                  <c:v>4.3099999999999999E-2</c:v>
                </c:pt>
                <c:pt idx="6">
                  <c:v>6.9199999999999998E-2</c:v>
                </c:pt>
              </c:numCache>
            </c:numRef>
          </c:val>
          <c:extLst>
            <c:ext xmlns:c16="http://schemas.microsoft.com/office/drawing/2014/chart" uri="{C3380CC4-5D6E-409C-BE32-E72D297353CC}">
              <c16:uniqueId val="{0000000E-E8E3-4C34-90EE-F213269A3700}"/>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34C17A-442C-43EF-A162-69720832A3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EAE9BE4-A837-4A0C-BDD1-C119F65503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0E1899-C0FC-44F7-86A6-0B3F96C7AE6C}" type="datetimeFigureOut">
              <a:rPr lang="en-US" smtClean="0"/>
              <a:t>9/16/2021</a:t>
            </a:fld>
            <a:endParaRPr lang="en-US"/>
          </a:p>
        </p:txBody>
      </p:sp>
      <p:sp>
        <p:nvSpPr>
          <p:cNvPr id="4" name="Footer Placeholder 3">
            <a:extLst>
              <a:ext uri="{FF2B5EF4-FFF2-40B4-BE49-F238E27FC236}">
                <a16:creationId xmlns:a16="http://schemas.microsoft.com/office/drawing/2014/main" id="{D7F64F9C-12AF-4256-AA3A-5010F816AB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E908DF-993B-45C9-8887-59701BE4BC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1FA2D-FCD6-4DC8-84DC-29F5A0EF4FB7}" type="slidenum">
              <a:rPr lang="en-US" smtClean="0"/>
              <a:t>‹#›</a:t>
            </a:fld>
            <a:endParaRPr lang="en-US"/>
          </a:p>
        </p:txBody>
      </p:sp>
    </p:spTree>
    <p:extLst>
      <p:ext uri="{BB962C8B-B14F-4D97-AF65-F5344CB8AC3E}">
        <p14:creationId xmlns:p14="http://schemas.microsoft.com/office/powerpoint/2010/main" val="9147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236C2-C8BB-45D4-A232-A56764344919}" type="datetimeFigureOut">
              <a:rPr lang="en-US" smtClean="0"/>
              <a:t>9/16/2021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4B040-E9E6-46CB-90E6-E373B641AE6C}" type="slidenum">
              <a:rPr lang="en-US" smtClean="0"/>
              <a:t>‹#›</a:t>
            </a:fld>
            <a:endParaRPr lang="en-US" dirty="0"/>
          </a:p>
        </p:txBody>
      </p:sp>
    </p:spTree>
    <p:extLst>
      <p:ext uri="{BB962C8B-B14F-4D97-AF65-F5344CB8AC3E}">
        <p14:creationId xmlns:p14="http://schemas.microsoft.com/office/powerpoint/2010/main" val="403516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D00429D5-D49E-4BEE-986D-E7EC6A2F1C3A}"/>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7A3ADF2-1986-46EE-BE82-DB7E09E7DF3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7">
            <a:extLst>
              <a:ext uri="{FF2B5EF4-FFF2-40B4-BE49-F238E27FC236}">
                <a16:creationId xmlns:a16="http://schemas.microsoft.com/office/drawing/2014/main" id="{31FA4D37-E8A4-4C65-AE97-D97CF3DE36A0}"/>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0" name="Footer Placeholder 6">
            <a:extLst>
              <a:ext uri="{FF2B5EF4-FFF2-40B4-BE49-F238E27FC236}">
                <a16:creationId xmlns:a16="http://schemas.microsoft.com/office/drawing/2014/main" id="{28ABFAE3-731B-4997-BF3C-D42B8041440B}"/>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419244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397744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2346466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29602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BA3F1B-5FC1-4195-B283-FA7A5C5B3D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BB28CF-0E71-44A1-97D2-9F7E5EDBB2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F72326B4-B3B2-4D15-A2AB-DB102204658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05A775-17FE-4C1F-A161-1A719545F3E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69AECF4-BD35-4AC8-8BF0-753D0647F7B3}"/>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7">
            <a:extLst>
              <a:ext uri="{FF2B5EF4-FFF2-40B4-BE49-F238E27FC236}">
                <a16:creationId xmlns:a16="http://schemas.microsoft.com/office/drawing/2014/main" id="{E202E38A-5812-43DD-83EB-0D7EA5D9F823}"/>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78A01AEE-3EB7-440D-81E6-C9DF36AB8F13}"/>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1027306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EF693F-BD9D-45A1-A75B-585A0D05A091}"/>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4EEC2A79-B844-4077-95FB-FEE7CF8882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1" name="Rectangle 10">
            <a:extLst>
              <a:ext uri="{FF2B5EF4-FFF2-40B4-BE49-F238E27FC236}">
                <a16:creationId xmlns:a16="http://schemas.microsoft.com/office/drawing/2014/main" id="{7BFCFA2F-72CB-473C-8DEF-2588056CE3F5}"/>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2E90034-184A-43D9-BDB8-D77EBD9B7855}"/>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C39A6CBA-526E-4A6A-BBC8-8603F9C75528}"/>
              </a:ext>
            </a:extLst>
          </p:cNvPr>
          <p:cNvCxnSpPr>
            <a:cxnSpLocks/>
          </p:cNvCxnSpPr>
          <p:nvPr userDrawn="1"/>
        </p:nvCxnSpPr>
        <p:spPr>
          <a:xfrm>
            <a:off x="0" y="70578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7">
            <a:extLst>
              <a:ext uri="{FF2B5EF4-FFF2-40B4-BE49-F238E27FC236}">
                <a16:creationId xmlns:a16="http://schemas.microsoft.com/office/drawing/2014/main" id="{740B78B0-D436-4653-98F8-D7F539D48419}"/>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5" name="Footer Placeholder 6">
            <a:extLst>
              <a:ext uri="{FF2B5EF4-FFF2-40B4-BE49-F238E27FC236}">
                <a16:creationId xmlns:a16="http://schemas.microsoft.com/office/drawing/2014/main" id="{C0387FCE-BCC6-4BD3-AC80-BCB5883B237A}"/>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1765419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7C0E37-E47A-494E-988A-177CC3ED1028}"/>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98C9043-BCBE-40A6-840F-19169B524E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EF48600B-62C5-4A67-81B3-2653A95BA5E1}"/>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2591AFC-B186-4C20-B2B3-CBC5FAA0A34B}"/>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E2681C59-B6A9-4A4E-BA22-196232FD7D1B}"/>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3" name="Footer Placeholder 6">
            <a:extLst>
              <a:ext uri="{FF2B5EF4-FFF2-40B4-BE49-F238E27FC236}">
                <a16:creationId xmlns:a16="http://schemas.microsoft.com/office/drawing/2014/main" id="{B28FFAA4-5A33-4F41-A8D1-0AD50D20A561}"/>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cxnSp>
        <p:nvCxnSpPr>
          <p:cNvPr id="14" name="Straight Connector 13">
            <a:extLst>
              <a:ext uri="{FF2B5EF4-FFF2-40B4-BE49-F238E27FC236}">
                <a16:creationId xmlns:a16="http://schemas.microsoft.com/office/drawing/2014/main" id="{F095ECC3-010A-49B7-8F03-DA6CBB46E026}"/>
              </a:ext>
            </a:extLst>
          </p:cNvPr>
          <p:cNvCxnSpPr>
            <a:cxnSpLocks/>
          </p:cNvCxnSpPr>
          <p:nvPr userDrawn="1"/>
        </p:nvCxnSpPr>
        <p:spPr>
          <a:xfrm>
            <a:off x="0" y="70578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273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E55AA-D87D-4053-8F87-08CA70961B2D}"/>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CFE133-51E3-4D6C-8255-42D6FC0D5ACC}"/>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3DB3250-1DF2-4553-BE48-5D3A9344AC80}"/>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7">
            <a:extLst>
              <a:ext uri="{FF2B5EF4-FFF2-40B4-BE49-F238E27FC236}">
                <a16:creationId xmlns:a16="http://schemas.microsoft.com/office/drawing/2014/main" id="{DC498792-2038-450C-903E-1DF03AC944A5}"/>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1" name="Footer Placeholder 6">
            <a:extLst>
              <a:ext uri="{FF2B5EF4-FFF2-40B4-BE49-F238E27FC236}">
                <a16:creationId xmlns:a16="http://schemas.microsoft.com/office/drawing/2014/main" id="{F38245D3-EEBA-49F8-8B67-5E20F77C9615}"/>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3579331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Slide Number Placeholder 7">
            <a:extLst>
              <a:ext uri="{FF2B5EF4-FFF2-40B4-BE49-F238E27FC236}">
                <a16:creationId xmlns:a16="http://schemas.microsoft.com/office/drawing/2014/main" id="{AA817321-B8EF-4EE2-9897-E78D39BD6EDD}"/>
              </a:ext>
            </a:extLst>
          </p:cNvPr>
          <p:cNvSpPr txBox="1">
            <a:spLocks/>
          </p:cNvSpPr>
          <p:nvPr userDrawn="1"/>
        </p:nvSpPr>
        <p:spPr>
          <a:xfrm>
            <a:off x="8779724" y="6569946"/>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3" name="Footer Placeholder 6">
            <a:extLst>
              <a:ext uri="{FF2B5EF4-FFF2-40B4-BE49-F238E27FC236}">
                <a16:creationId xmlns:a16="http://schemas.microsoft.com/office/drawing/2014/main" id="{DB9A8482-5A65-47D4-BEE7-73775CC9307F}"/>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pic>
        <p:nvPicPr>
          <p:cNvPr id="14" name="Picture 13">
            <a:extLst>
              <a:ext uri="{FF2B5EF4-FFF2-40B4-BE49-F238E27FC236}">
                <a16:creationId xmlns:a16="http://schemas.microsoft.com/office/drawing/2014/main" id="{671A7787-3FBE-4A6E-B901-31AFC9CAB7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39971" y="52083"/>
            <a:ext cx="1462453" cy="458810"/>
          </a:xfrm>
          <a:prstGeom prst="rect">
            <a:avLst/>
          </a:prstGeom>
        </p:spPr>
      </p:pic>
      <p:sp>
        <p:nvSpPr>
          <p:cNvPr id="16" name="Rectangle 15">
            <a:extLst>
              <a:ext uri="{FF2B5EF4-FFF2-40B4-BE49-F238E27FC236}">
                <a16:creationId xmlns:a16="http://schemas.microsoft.com/office/drawing/2014/main" id="{1C1D7FC8-AF3E-434F-83B0-BBE0F351FFCC}"/>
              </a:ext>
            </a:extLst>
          </p:cNvPr>
          <p:cNvSpPr/>
          <p:nvPr userDrawn="1"/>
        </p:nvSpPr>
        <p:spPr>
          <a:xfrm>
            <a:off x="8833283" y="1256652"/>
            <a:ext cx="54591" cy="5347654"/>
          </a:xfrm>
          <a:prstGeom prst="rect">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p>
        </p:txBody>
      </p:sp>
      <p:sp>
        <p:nvSpPr>
          <p:cNvPr id="6" name="Rectangle 5">
            <a:extLst>
              <a:ext uri="{FF2B5EF4-FFF2-40B4-BE49-F238E27FC236}">
                <a16:creationId xmlns:a16="http://schemas.microsoft.com/office/drawing/2014/main" id="{620CD7DB-762D-4981-88DD-1D0D091426FE}"/>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6938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1019716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398504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37130126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2092910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409288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ntent writing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F3260D-215A-4CFA-B82F-04489CDF99F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A54830A9-5CC9-4CF6-8056-2F9FDAF9E08C}"/>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90605560-F204-4B05-A9F8-B3808D4FE4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9ED25036-551F-408A-9B0F-616D5D25CA14}"/>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0810E2E-24FB-4CCF-84F8-0FED47813F9E}"/>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03185BD8-99D7-4BA5-9257-BB5A744C51ED}"/>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0F87361E-BD14-407D-B8E2-7879B01F3D81}"/>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3405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CC650A-00F3-478C-BB14-2B249240247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0047375-B249-44A7-8217-3994DB16DAEB}"/>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6">
            <a:extLst>
              <a:ext uri="{FF2B5EF4-FFF2-40B4-BE49-F238E27FC236}">
                <a16:creationId xmlns:a16="http://schemas.microsoft.com/office/drawing/2014/main" id="{41158E29-6843-4442-A9A7-4488215ECAC9}"/>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pic>
        <p:nvPicPr>
          <p:cNvPr id="5" name="Picture 4">
            <a:extLst>
              <a:ext uri="{FF2B5EF4-FFF2-40B4-BE49-F238E27FC236}">
                <a16:creationId xmlns:a16="http://schemas.microsoft.com/office/drawing/2014/main" id="{A72DA870-E348-4D68-8B43-0C03E42301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6" name="Rectangle 5">
            <a:extLst>
              <a:ext uri="{FF2B5EF4-FFF2-40B4-BE49-F238E27FC236}">
                <a16:creationId xmlns:a16="http://schemas.microsoft.com/office/drawing/2014/main" id="{FA3225C5-4519-4AE1-B722-866A4E078ED7}"/>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71096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C6F7C9-9CB7-4257-9338-9769E9ADEA28}"/>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B9523A38-911A-4E1A-BF98-3ECD56BD181E}"/>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3E586D0E-5175-4381-B058-14C22DF78E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A26CA776-9DEB-47C0-A2DB-5E2E3E7DAECF}"/>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7F949ED-AD41-4FB5-A758-55C4E31C48FE}"/>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8C30A6D9-5232-4AEE-ABC4-60E4CA4DC2E4}"/>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2FC4A090-50CB-44B3-B30D-374F48A0B05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00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CE889A-5126-43CC-AE10-D6522171BBEF}"/>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F7158485-2A2D-4E61-8D64-670219A8C17F}"/>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C88FD352-5845-40CB-9935-776049CE4B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FF7D61C9-853E-42CB-848D-8BD112984A81}"/>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A968104-AADD-478C-84D3-95A9ED5BD149}"/>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C826F570-E62B-4796-AA08-549DB6F97C8C}"/>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1E96D952-D85F-4A6F-A14E-92A9972D8C4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930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0DD1DF-372F-4881-AC1E-B009F10D0A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3A68FE4A-5B40-43BE-AF03-3C4102C6DB1E}"/>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1500A793-C38A-496F-ABF1-0E23A01C7D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21DFA5DF-06A3-41CC-B9D1-0EE2B9C0195F}"/>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D169E60-07C8-4293-B26A-CD58973DD61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DD8461D5-9C6C-406D-AB60-B0FD7E4BBBF4}"/>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94BA309-52F1-48E0-A081-1E8F29ED101A}"/>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586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E17B19-B469-4714-971B-D44932B90F21}"/>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6">
            <a:extLst>
              <a:ext uri="{FF2B5EF4-FFF2-40B4-BE49-F238E27FC236}">
                <a16:creationId xmlns:a16="http://schemas.microsoft.com/office/drawing/2014/main" id="{A7CF63C7-F6E0-4AE9-8676-5A42FDE9A274}"/>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11" name="Picture 10">
            <a:extLst>
              <a:ext uri="{FF2B5EF4-FFF2-40B4-BE49-F238E27FC236}">
                <a16:creationId xmlns:a16="http://schemas.microsoft.com/office/drawing/2014/main" id="{C4538EDE-6FDC-4AAF-A5B1-AADF352EB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2" name="Rectangle 11">
            <a:extLst>
              <a:ext uri="{FF2B5EF4-FFF2-40B4-BE49-F238E27FC236}">
                <a16:creationId xmlns:a16="http://schemas.microsoft.com/office/drawing/2014/main" id="{6BFC13EA-B201-44C5-9F40-EFB969E36B5B}"/>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4E9CEA2-32A5-4807-8E17-D3AD6C9A8E8C}"/>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7">
            <a:extLst>
              <a:ext uri="{FF2B5EF4-FFF2-40B4-BE49-F238E27FC236}">
                <a16:creationId xmlns:a16="http://schemas.microsoft.com/office/drawing/2014/main" id="{84C3DB4E-018D-412F-96EE-FF9A2A899128}"/>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28F02A1-6ADB-4A29-847F-59ED1CCDA7B9}"/>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592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76A3B7-3DBC-4A6D-B0F9-936B0AA901B9}"/>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EF358A23-4BFB-41E8-86CB-A84FE5DF6201}"/>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C7FAB520-7324-415F-8069-C5B55B0219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10EB1760-B0C6-416B-9EC9-DE70FBF3D308}"/>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DEFEE98-C22C-4E35-8067-D5F5420257F4}"/>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08E0B224-029C-4DDE-AA69-B777D0B3309B}"/>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5EE6361D-268E-48E6-9860-B87539DBA25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960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Content writing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117072-5DA1-4737-94DD-102A60DC2E56}"/>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ooter Placeholder 6">
            <a:extLst>
              <a:ext uri="{FF2B5EF4-FFF2-40B4-BE49-F238E27FC236}">
                <a16:creationId xmlns:a16="http://schemas.microsoft.com/office/drawing/2014/main" id="{C2FB759E-CADC-4D69-AD80-2FC444BCB443}"/>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19" name="Picture 18">
            <a:extLst>
              <a:ext uri="{FF2B5EF4-FFF2-40B4-BE49-F238E27FC236}">
                <a16:creationId xmlns:a16="http://schemas.microsoft.com/office/drawing/2014/main" id="{BAD92B8F-6D2A-4FFE-9282-A8FB98FF5DA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2" name="Rectangle 1">
            <a:extLst>
              <a:ext uri="{FF2B5EF4-FFF2-40B4-BE49-F238E27FC236}">
                <a16:creationId xmlns:a16="http://schemas.microsoft.com/office/drawing/2014/main" id="{41478CE8-A051-4FC0-9119-7E8CF573C0F5}"/>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E2FD8CA-A3F5-41A8-AB61-3C7B7EB82276}"/>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A94BEB44-74B4-4B4B-A4C6-38FAA85681B6}"/>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0E58F240-8508-40CC-8704-A87A007F2C84}"/>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3748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27447529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39465064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3272DB4-A212-4CBE-A731-54D9D140164F}"/>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4BB1E7D-CA68-4BE8-AFA0-DC685767C5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F4E00A77-CCE1-4716-9DBA-7C062191635C}"/>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72490FA-F050-411C-933E-2737BE1EA902}"/>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47DC6069-EA26-4FD9-B3F5-DBECD419C0B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Slide Number Placeholder 7">
            <a:extLst>
              <a:ext uri="{FF2B5EF4-FFF2-40B4-BE49-F238E27FC236}">
                <a16:creationId xmlns:a16="http://schemas.microsoft.com/office/drawing/2014/main" id="{9B023791-B391-4C51-ABBB-4354C04A2CEA}"/>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6" name="Footer Placeholder 6">
            <a:extLst>
              <a:ext uri="{FF2B5EF4-FFF2-40B4-BE49-F238E27FC236}">
                <a16:creationId xmlns:a16="http://schemas.microsoft.com/office/drawing/2014/main" id="{E5B5EDB5-DF98-487B-B44F-9FE51067EB3E}"/>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814312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BA3F1B-5FC1-4195-B283-FA7A5C5B3D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BB28CF-0E71-44A1-97D2-9F7E5EDBB2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F72326B4-B3B2-4D15-A2AB-DB102204658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05A775-17FE-4C1F-A161-1A719545F3E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69AECF4-BD35-4AC8-8BF0-753D0647F7B3}"/>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7">
            <a:extLst>
              <a:ext uri="{FF2B5EF4-FFF2-40B4-BE49-F238E27FC236}">
                <a16:creationId xmlns:a16="http://schemas.microsoft.com/office/drawing/2014/main" id="{E202E38A-5812-43DD-83EB-0D7EA5D9F823}"/>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78A01AEE-3EB7-440D-81E6-C9DF36AB8F13}"/>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7216216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9FA33A-CBC9-42DD-A551-B52AABE98232}"/>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621DA519-5DCA-4F1F-8343-3DC875C5502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ADD63875-57E7-4803-AB9C-ACC7DEA8373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C2E9497-FD4A-47BE-8674-09F924082883}"/>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E125D2A2-98E2-4B45-8C9C-E3003F77AAD4}"/>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7">
            <a:extLst>
              <a:ext uri="{FF2B5EF4-FFF2-40B4-BE49-F238E27FC236}">
                <a16:creationId xmlns:a16="http://schemas.microsoft.com/office/drawing/2014/main" id="{EF826331-8548-4F3C-8038-EF922075D92A}"/>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1584B60D-A971-43B9-A7FD-6BC978498A9F}"/>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628722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EF693F-BD9D-45A1-A75B-585A0D05A091}"/>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4EEC2A79-B844-4077-95FB-FEE7CF8882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1" name="Rectangle 10">
            <a:extLst>
              <a:ext uri="{FF2B5EF4-FFF2-40B4-BE49-F238E27FC236}">
                <a16:creationId xmlns:a16="http://schemas.microsoft.com/office/drawing/2014/main" id="{7BFCFA2F-72CB-473C-8DEF-2588056CE3F5}"/>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2E90034-184A-43D9-BDB8-D77EBD9B7855}"/>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C39A6CBA-526E-4A6A-BBC8-8603F9C75528}"/>
              </a:ext>
            </a:extLst>
          </p:cNvPr>
          <p:cNvCxnSpPr>
            <a:cxnSpLocks/>
          </p:cNvCxnSpPr>
          <p:nvPr userDrawn="1"/>
        </p:nvCxnSpPr>
        <p:spPr>
          <a:xfrm>
            <a:off x="0" y="70578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7">
            <a:extLst>
              <a:ext uri="{FF2B5EF4-FFF2-40B4-BE49-F238E27FC236}">
                <a16:creationId xmlns:a16="http://schemas.microsoft.com/office/drawing/2014/main" id="{740B78B0-D436-4653-98F8-D7F539D48419}"/>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5" name="Footer Placeholder 6">
            <a:extLst>
              <a:ext uri="{FF2B5EF4-FFF2-40B4-BE49-F238E27FC236}">
                <a16:creationId xmlns:a16="http://schemas.microsoft.com/office/drawing/2014/main" id="{C0387FCE-BCC6-4BD3-AC80-BCB5883B237A}"/>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41022035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7C0E37-E47A-494E-988A-177CC3ED1028}"/>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98C9043-BCBE-40A6-840F-19169B524E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EF48600B-62C5-4A67-81B3-2653A95BA5E1}"/>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2591AFC-B186-4C20-B2B3-CBC5FAA0A34B}"/>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E2681C59-B6A9-4A4E-BA22-196232FD7D1B}"/>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3" name="Footer Placeholder 6">
            <a:extLst>
              <a:ext uri="{FF2B5EF4-FFF2-40B4-BE49-F238E27FC236}">
                <a16:creationId xmlns:a16="http://schemas.microsoft.com/office/drawing/2014/main" id="{B28FFAA4-5A33-4F41-A8D1-0AD50D20A561}"/>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cxnSp>
        <p:nvCxnSpPr>
          <p:cNvPr id="14" name="Straight Connector 13">
            <a:extLst>
              <a:ext uri="{FF2B5EF4-FFF2-40B4-BE49-F238E27FC236}">
                <a16:creationId xmlns:a16="http://schemas.microsoft.com/office/drawing/2014/main" id="{F095ECC3-010A-49B7-8F03-DA6CBB46E026}"/>
              </a:ext>
            </a:extLst>
          </p:cNvPr>
          <p:cNvCxnSpPr>
            <a:cxnSpLocks/>
          </p:cNvCxnSpPr>
          <p:nvPr userDrawn="1"/>
        </p:nvCxnSpPr>
        <p:spPr>
          <a:xfrm>
            <a:off x="0" y="70578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40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342249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365063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877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220113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3272DB4-A212-4CBE-A731-54D9D140164F}"/>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4BB1E7D-CA68-4BE8-AFA0-DC685767C5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F4E00A77-CCE1-4716-9DBA-7C062191635C}"/>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72490FA-F050-411C-933E-2737BE1EA902}"/>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47DC6069-EA26-4FD9-B3F5-DBECD419C0B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Slide Number Placeholder 7">
            <a:extLst>
              <a:ext uri="{FF2B5EF4-FFF2-40B4-BE49-F238E27FC236}">
                <a16:creationId xmlns:a16="http://schemas.microsoft.com/office/drawing/2014/main" id="{9B023791-B391-4C51-ABBB-4354C04A2CEA}"/>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6" name="Footer Placeholder 6">
            <a:extLst>
              <a:ext uri="{FF2B5EF4-FFF2-40B4-BE49-F238E27FC236}">
                <a16:creationId xmlns:a16="http://schemas.microsoft.com/office/drawing/2014/main" id="{E5B5EDB5-DF98-487B-B44F-9FE51067EB3E}"/>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28783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16011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image" Target="../media/image1.jp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18741-C12B-435E-BE9A-FFF06A251FAE}" type="datetimeFigureOut">
              <a:rPr lang="en-US" smtClean="0"/>
              <a:t>9/16/2021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98E4B-FBCF-4A79-A384-3CB3D8A71F52}" type="slidenum">
              <a:rPr lang="en-US" smtClean="0"/>
              <a:t>‹#›</a:t>
            </a:fld>
            <a:endParaRPr lang="en-US" dirty="0"/>
          </a:p>
        </p:txBody>
      </p:sp>
      <p:pic>
        <p:nvPicPr>
          <p:cNvPr id="7" name="Picture 6">
            <a:extLst>
              <a:ext uri="{FF2B5EF4-FFF2-40B4-BE49-F238E27FC236}">
                <a16:creationId xmlns:a16="http://schemas.microsoft.com/office/drawing/2014/main" id="{F3A80CCE-2772-4911-ADEB-D42537738AAF}"/>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Tree>
    <p:extLst>
      <p:ext uri="{BB962C8B-B14F-4D97-AF65-F5344CB8AC3E}">
        <p14:creationId xmlns:p14="http://schemas.microsoft.com/office/powerpoint/2010/main" val="42724236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700" r:id="rId14"/>
    <p:sldLayoutId id="2147483701" r:id="rId15"/>
    <p:sldLayoutId id="214748380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B0DBE-ECE5-4FC0-816D-43FEAF8392E5}" type="datetimeFigureOut">
              <a:rPr lang="en-US" smtClean="0"/>
              <a:t>9/16/2021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63E8B-6C23-461B-8BFD-9F4D539CB21C}" type="slidenum">
              <a:rPr lang="en-US" smtClean="0"/>
              <a:t>‹#›</a:t>
            </a:fld>
            <a:endParaRPr lang="en-US" dirty="0"/>
          </a:p>
        </p:txBody>
      </p:sp>
    </p:spTree>
    <p:extLst>
      <p:ext uri="{BB962C8B-B14F-4D97-AF65-F5344CB8AC3E}">
        <p14:creationId xmlns:p14="http://schemas.microsoft.com/office/powerpoint/2010/main" val="382909544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ky, outdoor, roof&#10;&#10;Description automatically generated">
            <a:extLst>
              <a:ext uri="{FF2B5EF4-FFF2-40B4-BE49-F238E27FC236}">
                <a16:creationId xmlns:a16="http://schemas.microsoft.com/office/drawing/2014/main" id="{7657CFB0-A942-439D-8877-A467354BE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203"/>
            <a:ext cx="9144000" cy="5767951"/>
          </a:xfrm>
          <a:prstGeom prst="rect">
            <a:avLst/>
          </a:prstGeom>
        </p:spPr>
      </p:pic>
      <p:pic>
        <p:nvPicPr>
          <p:cNvPr id="21" name="Picture 20" descr="A picture containing clipart&#10;&#10;Description generated with high confidence">
            <a:extLst>
              <a:ext uri="{FF2B5EF4-FFF2-40B4-BE49-F238E27FC236}">
                <a16:creationId xmlns:a16="http://schemas.microsoft.com/office/drawing/2014/main" id="{1E7CD3CA-1772-459A-868E-A9064547F7E1}"/>
              </a:ext>
            </a:extLst>
          </p:cNvPr>
          <p:cNvPicPr>
            <a:picLocks noChangeAspect="1"/>
          </p:cNvPicPr>
          <p:nvPr/>
        </p:nvPicPr>
        <p:blipFill rotWithShape="1">
          <a:blip r:embed="rId3">
            <a:extLst>
              <a:ext uri="{28A0092B-C50C-407E-A947-70E740481C1C}">
                <a14:useLocalDpi xmlns:a14="http://schemas.microsoft.com/office/drawing/2010/main" val="0"/>
              </a:ext>
            </a:extLst>
          </a:blip>
          <a:srcRect l="9641" t="-705" r="16385"/>
          <a:stretch/>
        </p:blipFill>
        <p:spPr>
          <a:xfrm>
            <a:off x="0" y="198790"/>
            <a:ext cx="9144002" cy="6405154"/>
          </a:xfrm>
          <a:prstGeom prst="rect">
            <a:avLst/>
          </a:prstGeom>
        </p:spPr>
      </p:pic>
      <p:sp>
        <p:nvSpPr>
          <p:cNvPr id="12" name="Rectangle 11">
            <a:extLst>
              <a:ext uri="{FF2B5EF4-FFF2-40B4-BE49-F238E27FC236}">
                <a16:creationId xmlns:a16="http://schemas.microsoft.com/office/drawing/2014/main" id="{63977FA2-2584-483B-BEA5-C4C09F2B1DB2}"/>
              </a:ext>
            </a:extLst>
          </p:cNvPr>
          <p:cNvSpPr/>
          <p:nvPr/>
        </p:nvSpPr>
        <p:spPr>
          <a:xfrm>
            <a:off x="-50507" y="2584870"/>
            <a:ext cx="4220308" cy="1477328"/>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GLOBAL HIGH TEMPERATURE MOLTEN SALTS FOR HEAT EXCHANGE APPLICATIONS MARKET OVERVIEW</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p:txBody>
      </p:sp>
      <p:sp>
        <p:nvSpPr>
          <p:cNvPr id="3" name="Rectangle 2">
            <a:extLst>
              <a:ext uri="{FF2B5EF4-FFF2-40B4-BE49-F238E27FC236}">
                <a16:creationId xmlns:a16="http://schemas.microsoft.com/office/drawing/2014/main" id="{C53A406B-DEAA-49F7-99F7-15974B109246}"/>
              </a:ext>
            </a:extLst>
          </p:cNvPr>
          <p:cNvSpPr/>
          <p:nvPr/>
        </p:nvSpPr>
        <p:spPr>
          <a:xfrm>
            <a:off x="-50509" y="1887563"/>
            <a:ext cx="2010807" cy="671851"/>
          </a:xfrm>
          <a:prstGeom prst="rect">
            <a:avLst/>
          </a:prstGeom>
        </p:spPr>
        <p:txBody>
          <a:bodyPr wrap="non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2015 – 2040</a:t>
            </a:r>
            <a:endParaRPr kumimoji="0" lang="en-IN" sz="1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30C6027-6454-46D1-8305-C9654246BEEA}"/>
              </a:ext>
            </a:extLst>
          </p:cNvPr>
          <p:cNvSpPr txBox="1"/>
          <p:nvPr/>
        </p:nvSpPr>
        <p:spPr>
          <a:xfrm>
            <a:off x="266699" y="5882242"/>
            <a:ext cx="2871410"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1" name="TextBox 10">
            <a:extLst>
              <a:ext uri="{FF2B5EF4-FFF2-40B4-BE49-F238E27FC236}">
                <a16:creationId xmlns:a16="http://schemas.microsoft.com/office/drawing/2014/main" id="{295CF68D-B97E-4DF4-AD5B-814F416F9AF1}"/>
              </a:ext>
            </a:extLst>
          </p:cNvPr>
          <p:cNvSpPr txBox="1"/>
          <p:nvPr/>
        </p:nvSpPr>
        <p:spPr>
          <a:xfrm>
            <a:off x="314418" y="6352401"/>
            <a:ext cx="2573926"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www.techsciresearch.com</a:t>
            </a:r>
          </a:p>
        </p:txBody>
      </p:sp>
      <p:sp>
        <p:nvSpPr>
          <p:cNvPr id="17" name="Rectangle 16">
            <a:extLst>
              <a:ext uri="{FF2B5EF4-FFF2-40B4-BE49-F238E27FC236}">
                <a16:creationId xmlns:a16="http://schemas.microsoft.com/office/drawing/2014/main" id="{DBDEBDEA-71D1-44BA-9680-5FD768572F6F}"/>
              </a:ext>
            </a:extLst>
          </p:cNvPr>
          <p:cNvSpPr/>
          <p:nvPr/>
        </p:nvSpPr>
        <p:spPr>
          <a:xfrm>
            <a:off x="-1663" y="4162659"/>
            <a:ext cx="2111815" cy="382092"/>
          </a:xfrm>
          <a:prstGeom prst="rect">
            <a:avLst/>
          </a:prstGeom>
          <a:noFill/>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Prepared for :</a:t>
            </a:r>
          </a:p>
        </p:txBody>
      </p:sp>
      <p:pic>
        <p:nvPicPr>
          <p:cNvPr id="7" name="Picture 6" descr="Logo&#10;&#10;Description automatically generated">
            <a:extLst>
              <a:ext uri="{FF2B5EF4-FFF2-40B4-BE49-F238E27FC236}">
                <a16:creationId xmlns:a16="http://schemas.microsoft.com/office/drawing/2014/main" id="{9C39A711-43CE-430B-BE47-CFDB5ED08A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287" y="4304395"/>
            <a:ext cx="962025" cy="1219200"/>
          </a:xfrm>
          <a:prstGeom prst="rect">
            <a:avLst/>
          </a:prstGeom>
        </p:spPr>
      </p:pic>
    </p:spTree>
    <p:extLst>
      <p:ext uri="{BB962C8B-B14F-4D97-AF65-F5344CB8AC3E}">
        <p14:creationId xmlns:p14="http://schemas.microsoft.com/office/powerpoint/2010/main" val="327750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D32E-DDEF-4117-8ABB-6102DCF5BF81}"/>
              </a:ext>
            </a:extLst>
          </p:cNvPr>
          <p:cNvSpPr txBox="1">
            <a:spLocks/>
          </p:cNvSpPr>
          <p:nvPr/>
        </p:nvSpPr>
        <p:spPr>
          <a:xfrm>
            <a:off x="232667" y="61391"/>
            <a:ext cx="6287404" cy="514693"/>
          </a:xfrm>
          <a:prstGeom prst="rect">
            <a:avLst/>
          </a:prstGeom>
          <a:noFill/>
        </p:spPr>
        <p:txBody>
          <a:bodyPr vert="horz" wrap="square" lIns="91440" tIns="45720" rIns="91440" bIns="45720" rtlCol="0" anchor="ctr">
            <a:spAutoFit/>
          </a:bodyPr>
          <a:lstStyle>
            <a:defPPr>
              <a:defRPr lang="en-US"/>
            </a:defPPr>
            <a:lvl1pPr>
              <a:lnSpc>
                <a:spcPts val="1700"/>
              </a:lnSpc>
              <a:spcBef>
                <a:spcPct val="0"/>
              </a:spcBef>
              <a:buNone/>
              <a:defRPr sz="1200" b="1" spc="300">
                <a:latin typeface="Arial" panose="020B0604020202020204" pitchFamily="34" charset="0"/>
                <a:ea typeface="+mj-ea"/>
                <a:cs typeface="Arial" panose="020B0604020202020204" pitchFamily="34" charset="0"/>
              </a:defRPr>
            </a:lvl1pPr>
          </a:lstStyle>
          <a:p>
            <a:pPr>
              <a:defRPr/>
            </a:pPr>
            <a:r>
              <a:rPr lang="en-IN" sz="1400" dirty="0">
                <a:solidFill>
                  <a:schemeClr val="bg1"/>
                </a:solidFill>
              </a:rPr>
              <a:t>Market Overview: Global High Temperature Molten Salts Market</a:t>
            </a:r>
          </a:p>
        </p:txBody>
      </p:sp>
      <p:sp>
        <p:nvSpPr>
          <p:cNvPr id="5" name="TextBox 4">
            <a:extLst>
              <a:ext uri="{FF2B5EF4-FFF2-40B4-BE49-F238E27FC236}">
                <a16:creationId xmlns:a16="http://schemas.microsoft.com/office/drawing/2014/main" id="{300B1488-A22D-4160-9835-597E8C810C84}"/>
              </a:ext>
            </a:extLst>
          </p:cNvPr>
          <p:cNvSpPr txBox="1"/>
          <p:nvPr/>
        </p:nvSpPr>
        <p:spPr>
          <a:xfrm>
            <a:off x="171137" y="755838"/>
            <a:ext cx="4162325" cy="753732"/>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Global High Temperature Molten Salts Demand</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 2020, 2021E and 2040F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Thousand 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6" name="Chart 5">
            <a:extLst>
              <a:ext uri="{FF2B5EF4-FFF2-40B4-BE49-F238E27FC236}">
                <a16:creationId xmlns:a16="http://schemas.microsoft.com/office/drawing/2014/main" id="{807B7E6B-615C-41F9-AC3D-6C3F8D51AE94}"/>
              </a:ext>
            </a:extLst>
          </p:cNvPr>
          <p:cNvGraphicFramePr/>
          <p:nvPr>
            <p:extLst>
              <p:ext uri="{D42A27DB-BD31-4B8C-83A1-F6EECF244321}">
                <p14:modId xmlns:p14="http://schemas.microsoft.com/office/powerpoint/2010/main" val="2001756501"/>
              </p:ext>
            </p:extLst>
          </p:nvPr>
        </p:nvGraphicFramePr>
        <p:xfrm>
          <a:off x="85986" y="1139271"/>
          <a:ext cx="4247476" cy="1617608"/>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8A4D5163-137D-4E8B-BEC9-C77CA5267ACF}"/>
              </a:ext>
            </a:extLst>
          </p:cNvPr>
          <p:cNvSpPr/>
          <p:nvPr/>
        </p:nvSpPr>
        <p:spPr>
          <a:xfrm>
            <a:off x="85986" y="2711006"/>
            <a:ext cx="4312594" cy="1233707"/>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The demand of the High Temperature Molten Salts currently stands at 3600 Thousand tonnes approximately. The demand increased from 3557 Thousand tonnes in 2015 due to rising awareness about the advantages of molten salts in thermal storage systems in Solar power generation. In the forecast years, the demand is anticipated to increase at a CAGR of 3.38% and reach 7415 Thousand tonnes due to rising number of set up of solar power plants globally to save non-renewable sources of energy and generate energy in cost effective and energy efficient manner.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Box 9">
            <a:extLst>
              <a:ext uri="{FF2B5EF4-FFF2-40B4-BE49-F238E27FC236}">
                <a16:creationId xmlns:a16="http://schemas.microsoft.com/office/drawing/2014/main" id="{6D3E01CE-BD1A-423B-AEEB-94FDDAE1B067}"/>
              </a:ext>
            </a:extLst>
          </p:cNvPr>
          <p:cNvSpPr txBox="1"/>
          <p:nvPr/>
        </p:nvSpPr>
        <p:spPr>
          <a:xfrm>
            <a:off x="4572000" y="747747"/>
            <a:ext cx="4162323" cy="522900"/>
          </a:xfrm>
          <a:prstGeom prst="rect">
            <a:avLst/>
          </a:prstGeom>
          <a:noFill/>
        </p:spPr>
        <p:txBody>
          <a:bodyPr wrap="square" rtlCol="0">
            <a:spAutoFit/>
          </a:bodyPr>
          <a:lstStyle/>
          <a:p>
            <a:pPr lvl="0">
              <a:lnSpc>
                <a:spcPct val="150000"/>
              </a:lnSpc>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Global High Temperature Molten Salts</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 Capacity</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2020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Thousand 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11" name="Chart 10">
            <a:extLst>
              <a:ext uri="{FF2B5EF4-FFF2-40B4-BE49-F238E27FC236}">
                <a16:creationId xmlns:a16="http://schemas.microsoft.com/office/drawing/2014/main" id="{2F054A98-9D64-4777-BBBC-4299641CD61E}"/>
              </a:ext>
            </a:extLst>
          </p:cNvPr>
          <p:cNvGraphicFramePr/>
          <p:nvPr>
            <p:extLst>
              <p:ext uri="{D42A27DB-BD31-4B8C-83A1-F6EECF244321}">
                <p14:modId xmlns:p14="http://schemas.microsoft.com/office/powerpoint/2010/main" val="4143201949"/>
              </p:ext>
            </p:extLst>
          </p:nvPr>
        </p:nvGraphicFramePr>
        <p:xfrm>
          <a:off x="4572000" y="1270647"/>
          <a:ext cx="4162324" cy="2042396"/>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00FB4BA8-6C1A-48EF-8421-9181C10F3957}"/>
              </a:ext>
            </a:extLst>
          </p:cNvPr>
          <p:cNvSpPr/>
          <p:nvPr/>
        </p:nvSpPr>
        <p:spPr>
          <a:xfrm>
            <a:off x="4486849" y="2941815"/>
            <a:ext cx="4312594" cy="974370"/>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On the global level, the top operating players in the High Temperature Molten Salts market is BASF, SQM International N.V., Shanghai Salt Lake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Wengton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Chemicals Co., Ltd,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Soken</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Tecnix</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Co., Ltd and Coastal Chemical Co., LLC. These top five operating players have a manufacturing capacity of more than 200 thousand tonnes. A huge of number of Chinese players also focus on providing the molten salts to its customers according to their special requirements.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2" name="Chart 11">
            <a:extLst>
              <a:ext uri="{FF2B5EF4-FFF2-40B4-BE49-F238E27FC236}">
                <a16:creationId xmlns:a16="http://schemas.microsoft.com/office/drawing/2014/main" id="{2BE76E3D-CA0A-45E7-BB2C-A9139492C073}"/>
              </a:ext>
            </a:extLst>
          </p:cNvPr>
          <p:cNvGraphicFramePr/>
          <p:nvPr>
            <p:extLst>
              <p:ext uri="{D42A27DB-BD31-4B8C-83A1-F6EECF244321}">
                <p14:modId xmlns:p14="http://schemas.microsoft.com/office/powerpoint/2010/main" val="436745847"/>
              </p:ext>
            </p:extLst>
          </p:nvPr>
        </p:nvGraphicFramePr>
        <p:xfrm>
          <a:off x="88413" y="4352976"/>
          <a:ext cx="4109598" cy="1749185"/>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81B6CE96-8663-41E4-8CEB-44BFCE80EC95}"/>
              </a:ext>
            </a:extLst>
          </p:cNvPr>
          <p:cNvSpPr txBox="1"/>
          <p:nvPr/>
        </p:nvSpPr>
        <p:spPr>
          <a:xfrm>
            <a:off x="85986" y="3830075"/>
            <a:ext cx="4247476"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Global High Temperature Molten Salts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Application, By Value, 2021E</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82CA603E-ED45-4C63-8A4E-579EB9091C46}"/>
              </a:ext>
            </a:extLst>
          </p:cNvPr>
          <p:cNvSpPr/>
          <p:nvPr/>
        </p:nvSpPr>
        <p:spPr>
          <a:xfrm>
            <a:off x="88413" y="5718729"/>
            <a:ext cx="4304831" cy="1139271"/>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The demand of the High Temperature Molten Salts is dominated by applications in Thermal Energy Storage and Chemical Industry with a market share of approximately 62.15% and 20.12%. Initially, the demand of High Temperature Molten Slats was dominated by Metallurgical Industry applications specifically in Aluminium Industry, but with the rising awareness about the solar power and other renewable energy sources, the demand shifted towards Thermal Energy Storage and in manufacturing of chemicals like Maleic Acid, Phthalic Anhydride etc.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a:extLst>
              <a:ext uri="{FF2B5EF4-FFF2-40B4-BE49-F238E27FC236}">
                <a16:creationId xmlns:a16="http://schemas.microsoft.com/office/drawing/2014/main" id="{0AD8BB95-288D-4FBA-BEEE-0474BAA4C014}"/>
              </a:ext>
            </a:extLst>
          </p:cNvPr>
          <p:cNvSpPr txBox="1"/>
          <p:nvPr/>
        </p:nvSpPr>
        <p:spPr>
          <a:xfrm>
            <a:off x="4486849" y="3823161"/>
            <a:ext cx="4312594"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Global High Temperature Molten Salts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Region</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2021E</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8" name="Chart 17">
            <a:extLst>
              <a:ext uri="{FF2B5EF4-FFF2-40B4-BE49-F238E27FC236}">
                <a16:creationId xmlns:a16="http://schemas.microsoft.com/office/drawing/2014/main" id="{B79D264D-6337-4C9A-A35C-7C8C5578447A}"/>
              </a:ext>
            </a:extLst>
          </p:cNvPr>
          <p:cNvGraphicFramePr/>
          <p:nvPr>
            <p:extLst>
              <p:ext uri="{D42A27DB-BD31-4B8C-83A1-F6EECF244321}">
                <p14:modId xmlns:p14="http://schemas.microsoft.com/office/powerpoint/2010/main" val="1497348771"/>
              </p:ext>
            </p:extLst>
          </p:nvPr>
        </p:nvGraphicFramePr>
        <p:xfrm>
          <a:off x="4572000" y="4272521"/>
          <a:ext cx="4109598" cy="1549130"/>
        </p:xfrm>
        <a:graphic>
          <a:graphicData uri="http://schemas.openxmlformats.org/drawingml/2006/chart">
            <c:chart xmlns:c="http://schemas.openxmlformats.org/drawingml/2006/chart" xmlns:r="http://schemas.openxmlformats.org/officeDocument/2006/relationships" r:id="rId5"/>
          </a:graphicData>
        </a:graphic>
      </p:graphicFrame>
      <p:sp>
        <p:nvSpPr>
          <p:cNvPr id="19" name="Rectangle 18">
            <a:extLst>
              <a:ext uri="{FF2B5EF4-FFF2-40B4-BE49-F238E27FC236}">
                <a16:creationId xmlns:a16="http://schemas.microsoft.com/office/drawing/2014/main" id="{C13C04DD-8A3B-4C2B-8C8A-20866E1D0440}"/>
              </a:ext>
            </a:extLst>
          </p:cNvPr>
          <p:cNvSpPr/>
          <p:nvPr/>
        </p:nvSpPr>
        <p:spPr>
          <a:xfrm>
            <a:off x="4486848" y="5655844"/>
            <a:ext cx="4304831" cy="1140765"/>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Europe is the major consumer of High Temperature Molten Salts followed by America and Africa. These regions have higher number of solar power plants that are based on molten salts. Europe has maximum number of solar generation plants specifically clustered in Spain, Germany, Belgium, France, Italy etc. Thermal Energy Storage Systems in other countries are still based on water or oils. With the rising awareness about the properties of molten slats, the demand is increasing each year in Asia Pacific and Middle East.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6130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A7DA4E9-2BB3-4BFC-8E3B-F97D4AE55697}"/>
              </a:ext>
            </a:extLst>
          </p:cNvPr>
          <p:cNvGrpSpPr/>
          <p:nvPr/>
        </p:nvGrpSpPr>
        <p:grpSpPr>
          <a:xfrm>
            <a:off x="0" y="687221"/>
            <a:ext cx="2081661" cy="2559562"/>
            <a:chOff x="-400932" y="616346"/>
            <a:chExt cx="4458411" cy="5975204"/>
          </a:xfrm>
        </p:grpSpPr>
        <p:grpSp>
          <p:nvGrpSpPr>
            <p:cNvPr id="4" name="Group 3">
              <a:extLst>
                <a:ext uri="{FF2B5EF4-FFF2-40B4-BE49-F238E27FC236}">
                  <a16:creationId xmlns:a16="http://schemas.microsoft.com/office/drawing/2014/main" id="{8AA57724-5D1A-4B2A-B051-15FD838910A3}"/>
                </a:ext>
              </a:extLst>
            </p:cNvPr>
            <p:cNvGrpSpPr/>
            <p:nvPr/>
          </p:nvGrpSpPr>
          <p:grpSpPr>
            <a:xfrm>
              <a:off x="-400932" y="616346"/>
              <a:ext cx="4458411" cy="5975204"/>
              <a:chOff x="-485340" y="700754"/>
              <a:chExt cx="4458411" cy="5975204"/>
            </a:xfrm>
          </p:grpSpPr>
          <p:pic>
            <p:nvPicPr>
              <p:cNvPr id="6" name="Picture 5" descr="A picture containing vector graphics&#10;&#10;Description generated with high confidence">
                <a:extLst>
                  <a:ext uri="{FF2B5EF4-FFF2-40B4-BE49-F238E27FC236}">
                    <a16:creationId xmlns:a16="http://schemas.microsoft.com/office/drawing/2014/main" id="{6C89ED58-710E-48BD-B34B-7CF343E15744}"/>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5D191A20-1859-4D94-B0AB-1C1F8BCBCD0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8" name="Picture 7" descr="A picture containing vector graphics&#10;&#10;Description generated with high confidence">
                <a:extLst>
                  <a:ext uri="{FF2B5EF4-FFF2-40B4-BE49-F238E27FC236}">
                    <a16:creationId xmlns:a16="http://schemas.microsoft.com/office/drawing/2014/main" id="{8AF684B3-6BFE-416E-871D-9B2326A21A1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9" name="Freeform 5">
                <a:extLst>
                  <a:ext uri="{FF2B5EF4-FFF2-40B4-BE49-F238E27FC236}">
                    <a16:creationId xmlns:a16="http://schemas.microsoft.com/office/drawing/2014/main" id="{A56F2C11-4C81-4860-98C1-D35E89D5408B}"/>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0" name="Freeform 6">
                <a:extLst>
                  <a:ext uri="{FF2B5EF4-FFF2-40B4-BE49-F238E27FC236}">
                    <a16:creationId xmlns:a16="http://schemas.microsoft.com/office/drawing/2014/main" id="{FEF1E4CE-012A-42DF-92C3-9717FF1C1CE8}"/>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1" name="Freeform 7">
                <a:extLst>
                  <a:ext uri="{FF2B5EF4-FFF2-40B4-BE49-F238E27FC236}">
                    <a16:creationId xmlns:a16="http://schemas.microsoft.com/office/drawing/2014/main" id="{4C26CA3F-7D41-4F6F-AEE8-CCAC9D4DE3B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2" name="Freeform 8">
                <a:extLst>
                  <a:ext uri="{FF2B5EF4-FFF2-40B4-BE49-F238E27FC236}">
                    <a16:creationId xmlns:a16="http://schemas.microsoft.com/office/drawing/2014/main" id="{2C7EF3DF-CF26-4B66-9BD4-19A0D8596762}"/>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3" name="Freeform 9">
                <a:extLst>
                  <a:ext uri="{FF2B5EF4-FFF2-40B4-BE49-F238E27FC236}">
                    <a16:creationId xmlns:a16="http://schemas.microsoft.com/office/drawing/2014/main" id="{00C219F8-AFBD-4FBF-A751-1E6A46EAD042}"/>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4" name="Freeform 10">
                <a:extLst>
                  <a:ext uri="{FF2B5EF4-FFF2-40B4-BE49-F238E27FC236}">
                    <a16:creationId xmlns:a16="http://schemas.microsoft.com/office/drawing/2014/main" id="{ADB5F06E-E7AA-49F6-BC8A-7F7D30024EE1}"/>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5" name="Freeform 11">
                <a:extLst>
                  <a:ext uri="{FF2B5EF4-FFF2-40B4-BE49-F238E27FC236}">
                    <a16:creationId xmlns:a16="http://schemas.microsoft.com/office/drawing/2014/main" id="{6ECD90D7-AAC6-46FB-B940-0589B2A0CF4B}"/>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6" name="Freeform 23">
                <a:extLst>
                  <a:ext uri="{FF2B5EF4-FFF2-40B4-BE49-F238E27FC236}">
                    <a16:creationId xmlns:a16="http://schemas.microsoft.com/office/drawing/2014/main" id="{35DB0A31-DD88-4CEE-9104-DC7FDA37B155}"/>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17" name="Picture 16" descr="A picture containing vector graphics&#10;&#10;Description generated with high confidence">
                <a:extLst>
                  <a:ext uri="{FF2B5EF4-FFF2-40B4-BE49-F238E27FC236}">
                    <a16:creationId xmlns:a16="http://schemas.microsoft.com/office/drawing/2014/main" id="{74F27E35-D0EB-4A56-8DD1-18BB6FC61F3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18" name="Picture 17" descr="A picture containing vector graphics&#10;&#10;Description generated with high confidence">
                <a:extLst>
                  <a:ext uri="{FF2B5EF4-FFF2-40B4-BE49-F238E27FC236}">
                    <a16:creationId xmlns:a16="http://schemas.microsoft.com/office/drawing/2014/main" id="{5FD84E47-D135-4C2C-98A6-2959FFEF57F3}"/>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19" name="Picture 18" descr="A picture containing vector graphics&#10;&#10;Description generated with high confidence">
                <a:extLst>
                  <a:ext uri="{FF2B5EF4-FFF2-40B4-BE49-F238E27FC236}">
                    <a16:creationId xmlns:a16="http://schemas.microsoft.com/office/drawing/2014/main" id="{3BA4F776-0EC4-416D-8A40-AA73D353D89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20" name="Picture 19" descr="A picture containing vector graphics&#10;&#10;Description generated with high confidence">
                <a:extLst>
                  <a:ext uri="{FF2B5EF4-FFF2-40B4-BE49-F238E27FC236}">
                    <a16:creationId xmlns:a16="http://schemas.microsoft.com/office/drawing/2014/main" id="{C5A88BCC-4A05-4DB5-BB86-A4A96B4FFA1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21" name="Picture 20" descr="A picture containing vector graphics&#10;&#10;Description generated with high confidence">
                <a:extLst>
                  <a:ext uri="{FF2B5EF4-FFF2-40B4-BE49-F238E27FC236}">
                    <a16:creationId xmlns:a16="http://schemas.microsoft.com/office/drawing/2014/main" id="{63289B51-55C4-4798-8F54-E2B828C32F1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22" name="Picture 21" descr="A picture containing vector graphics&#10;&#10;Description generated with high confidence">
                <a:extLst>
                  <a:ext uri="{FF2B5EF4-FFF2-40B4-BE49-F238E27FC236}">
                    <a16:creationId xmlns:a16="http://schemas.microsoft.com/office/drawing/2014/main" id="{92D29AB4-124D-450B-A9AC-E0B7ACDDA5E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23" name="Picture 22" descr="A picture containing vector graphics&#10;&#10;Description generated with high confidence">
                <a:extLst>
                  <a:ext uri="{FF2B5EF4-FFF2-40B4-BE49-F238E27FC236}">
                    <a16:creationId xmlns:a16="http://schemas.microsoft.com/office/drawing/2014/main" id="{1B87D2AB-3B7F-40EC-9545-342D95471F2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24" name="Picture 23" descr="A picture containing vector graphics&#10;&#10;Description generated with high confidence">
                <a:extLst>
                  <a:ext uri="{FF2B5EF4-FFF2-40B4-BE49-F238E27FC236}">
                    <a16:creationId xmlns:a16="http://schemas.microsoft.com/office/drawing/2014/main" id="{374296F7-6C8A-4BC7-9772-799E5B349E7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5" name="Picture 4" descr="A picture containing vector graphics&#10;&#10;Description generated with high confidence">
              <a:extLst>
                <a:ext uri="{FF2B5EF4-FFF2-40B4-BE49-F238E27FC236}">
                  <a16:creationId xmlns:a16="http://schemas.microsoft.com/office/drawing/2014/main" id="{53FE2803-EB1B-4E08-AC2A-750EFE3926D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grpSp>
        <p:nvGrpSpPr>
          <p:cNvPr id="27" name="Group 26">
            <a:extLst>
              <a:ext uri="{FF2B5EF4-FFF2-40B4-BE49-F238E27FC236}">
                <a16:creationId xmlns:a16="http://schemas.microsoft.com/office/drawing/2014/main" id="{6F382FF8-93AD-444E-8F5C-D1E39DEF2D8F}"/>
              </a:ext>
            </a:extLst>
          </p:cNvPr>
          <p:cNvGrpSpPr/>
          <p:nvPr/>
        </p:nvGrpSpPr>
        <p:grpSpPr>
          <a:xfrm>
            <a:off x="87135" y="3875161"/>
            <a:ext cx="2081661" cy="2559562"/>
            <a:chOff x="-400932" y="616346"/>
            <a:chExt cx="4458411" cy="5975204"/>
          </a:xfrm>
        </p:grpSpPr>
        <p:grpSp>
          <p:nvGrpSpPr>
            <p:cNvPr id="28" name="Group 27">
              <a:extLst>
                <a:ext uri="{FF2B5EF4-FFF2-40B4-BE49-F238E27FC236}">
                  <a16:creationId xmlns:a16="http://schemas.microsoft.com/office/drawing/2014/main" id="{77C7D7FB-90CD-44CA-BE64-79D502AB1A3F}"/>
                </a:ext>
              </a:extLst>
            </p:cNvPr>
            <p:cNvGrpSpPr/>
            <p:nvPr/>
          </p:nvGrpSpPr>
          <p:grpSpPr>
            <a:xfrm>
              <a:off x="-400932" y="616346"/>
              <a:ext cx="4458411" cy="5975204"/>
              <a:chOff x="-485340" y="700754"/>
              <a:chExt cx="4458411" cy="5975204"/>
            </a:xfrm>
          </p:grpSpPr>
          <p:pic>
            <p:nvPicPr>
              <p:cNvPr id="30" name="Picture 29" descr="A picture containing vector graphics&#10;&#10;Description generated with high confidence">
                <a:extLst>
                  <a:ext uri="{FF2B5EF4-FFF2-40B4-BE49-F238E27FC236}">
                    <a16:creationId xmlns:a16="http://schemas.microsoft.com/office/drawing/2014/main" id="{053E9A80-B438-4E08-8417-DECA04116268}"/>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BCCC6CD3-097E-4F93-9B1A-2C97F2433A8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BA290DB1-A203-4D67-A354-823B8DA08E5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33" name="Freeform 5">
                <a:extLst>
                  <a:ext uri="{FF2B5EF4-FFF2-40B4-BE49-F238E27FC236}">
                    <a16:creationId xmlns:a16="http://schemas.microsoft.com/office/drawing/2014/main" id="{BC33BD2B-0E4A-44FB-9DD6-0722F4A443A9}"/>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4" name="Freeform 6">
                <a:extLst>
                  <a:ext uri="{FF2B5EF4-FFF2-40B4-BE49-F238E27FC236}">
                    <a16:creationId xmlns:a16="http://schemas.microsoft.com/office/drawing/2014/main" id="{561AE9CA-718D-40C4-977D-1F7883F409C6}"/>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5" name="Freeform 7">
                <a:extLst>
                  <a:ext uri="{FF2B5EF4-FFF2-40B4-BE49-F238E27FC236}">
                    <a16:creationId xmlns:a16="http://schemas.microsoft.com/office/drawing/2014/main" id="{B7508675-5F79-455F-83B3-6F7A9158443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6" name="Freeform 8">
                <a:extLst>
                  <a:ext uri="{FF2B5EF4-FFF2-40B4-BE49-F238E27FC236}">
                    <a16:creationId xmlns:a16="http://schemas.microsoft.com/office/drawing/2014/main" id="{9704124A-AA47-432A-822F-497FC505BE68}"/>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7" name="Freeform 9">
                <a:extLst>
                  <a:ext uri="{FF2B5EF4-FFF2-40B4-BE49-F238E27FC236}">
                    <a16:creationId xmlns:a16="http://schemas.microsoft.com/office/drawing/2014/main" id="{EB6FC734-3DBC-4F3B-B67D-EDF83C779BF0}"/>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8" name="Freeform 10">
                <a:extLst>
                  <a:ext uri="{FF2B5EF4-FFF2-40B4-BE49-F238E27FC236}">
                    <a16:creationId xmlns:a16="http://schemas.microsoft.com/office/drawing/2014/main" id="{D0E615CA-23F1-45B4-A0B9-18AE88EEB072}"/>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9" name="Freeform 11">
                <a:extLst>
                  <a:ext uri="{FF2B5EF4-FFF2-40B4-BE49-F238E27FC236}">
                    <a16:creationId xmlns:a16="http://schemas.microsoft.com/office/drawing/2014/main" id="{1AF66638-AADE-4EB9-AADB-E48A108FBB48}"/>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40" name="Freeform 23">
                <a:extLst>
                  <a:ext uri="{FF2B5EF4-FFF2-40B4-BE49-F238E27FC236}">
                    <a16:creationId xmlns:a16="http://schemas.microsoft.com/office/drawing/2014/main" id="{F3F050F5-0FA0-4605-BDBF-A70CB4AB0627}"/>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41" name="Picture 40" descr="A picture containing vector graphics&#10;&#10;Description generated with high confidence">
                <a:extLst>
                  <a:ext uri="{FF2B5EF4-FFF2-40B4-BE49-F238E27FC236}">
                    <a16:creationId xmlns:a16="http://schemas.microsoft.com/office/drawing/2014/main" id="{604BA49D-338D-495D-9531-02EFF06DEB8B}"/>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42" name="Picture 41" descr="A picture containing vector graphics&#10;&#10;Description generated with high confidence">
                <a:extLst>
                  <a:ext uri="{FF2B5EF4-FFF2-40B4-BE49-F238E27FC236}">
                    <a16:creationId xmlns:a16="http://schemas.microsoft.com/office/drawing/2014/main" id="{F5BCE9D8-0C2F-46B9-8567-5C3E2FDA482E}"/>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43" name="Picture 42" descr="A picture containing vector graphics&#10;&#10;Description generated with high confidence">
                <a:extLst>
                  <a:ext uri="{FF2B5EF4-FFF2-40B4-BE49-F238E27FC236}">
                    <a16:creationId xmlns:a16="http://schemas.microsoft.com/office/drawing/2014/main" id="{7050AA9C-1D49-447E-8EF8-FD63E4360B9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44" name="Picture 43" descr="A picture containing vector graphics&#10;&#10;Description generated with high confidence">
                <a:extLst>
                  <a:ext uri="{FF2B5EF4-FFF2-40B4-BE49-F238E27FC236}">
                    <a16:creationId xmlns:a16="http://schemas.microsoft.com/office/drawing/2014/main" id="{F055D4DC-6447-45EB-BAFE-B70FB86F27A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45" name="Picture 44" descr="A picture containing vector graphics&#10;&#10;Description generated with high confidence">
                <a:extLst>
                  <a:ext uri="{FF2B5EF4-FFF2-40B4-BE49-F238E27FC236}">
                    <a16:creationId xmlns:a16="http://schemas.microsoft.com/office/drawing/2014/main" id="{9C91EAC7-59FC-46B5-8477-4E361E8B7D57}"/>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46" name="Picture 45" descr="A picture containing vector graphics&#10;&#10;Description generated with high confidence">
                <a:extLst>
                  <a:ext uri="{FF2B5EF4-FFF2-40B4-BE49-F238E27FC236}">
                    <a16:creationId xmlns:a16="http://schemas.microsoft.com/office/drawing/2014/main" id="{045B0876-0FE5-4F96-B8E5-83E0C884FFB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47" name="Picture 46" descr="A picture containing vector graphics&#10;&#10;Description generated with high confidence">
                <a:extLst>
                  <a:ext uri="{FF2B5EF4-FFF2-40B4-BE49-F238E27FC236}">
                    <a16:creationId xmlns:a16="http://schemas.microsoft.com/office/drawing/2014/main" id="{C63398AE-3D92-40B9-BC3E-8A39AC264CFC}"/>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48" name="Picture 47" descr="A picture containing vector graphics&#10;&#10;Description generated with high confidence">
                <a:extLst>
                  <a:ext uri="{FF2B5EF4-FFF2-40B4-BE49-F238E27FC236}">
                    <a16:creationId xmlns:a16="http://schemas.microsoft.com/office/drawing/2014/main" id="{47EFAB0C-1CDD-4AEE-8E68-39E2E6EBC62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29" name="Picture 28" descr="A picture containing vector graphics&#10;&#10;Description generated with high confidence">
              <a:extLst>
                <a:ext uri="{FF2B5EF4-FFF2-40B4-BE49-F238E27FC236}">
                  <a16:creationId xmlns:a16="http://schemas.microsoft.com/office/drawing/2014/main" id="{9520CD76-AB54-475B-A832-680B3D9C959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50" name="Text Placeholder 3">
            <a:extLst>
              <a:ext uri="{FF2B5EF4-FFF2-40B4-BE49-F238E27FC236}">
                <a16:creationId xmlns:a16="http://schemas.microsoft.com/office/drawing/2014/main" id="{FFA142FB-28FF-43BE-8C59-58458CC597BD}"/>
              </a:ext>
            </a:extLst>
          </p:cNvPr>
          <p:cNvSpPr txBox="1">
            <a:spLocks/>
          </p:cNvSpPr>
          <p:nvPr/>
        </p:nvSpPr>
        <p:spPr>
          <a:xfrm>
            <a:off x="187825" y="142926"/>
            <a:ext cx="7736404" cy="363107"/>
          </a:xfrm>
          <a:prstGeom prst="rect">
            <a:avLst/>
          </a:prstGeom>
          <a:noFill/>
          <a:ln>
            <a:noFill/>
          </a:ln>
        </p:spPr>
        <p:txBody>
          <a:bodyPr vert="horz" lIns="91440" tIns="45720" rIns="91440" bIns="45720" rtlCol="0" anchor="ctr">
            <a:normAutofit/>
          </a:bodyPr>
          <a:lstStyle>
            <a:defPPr>
              <a:defRPr lang="en-US"/>
            </a:defPPr>
            <a:lvl1pPr indent="0" defTabSz="914400">
              <a:lnSpc>
                <a:spcPct val="100000"/>
              </a:lnSpc>
              <a:spcBef>
                <a:spcPts val="1000"/>
              </a:spcBef>
              <a:buFont typeface="Arial" panose="020B0604020202020204" pitchFamily="34" charset="0"/>
              <a:buNone/>
              <a:defRPr sz="1400" b="1" spc="0">
                <a:solidFill>
                  <a:schemeClr val="tx1">
                    <a:lumMod val="95000"/>
                    <a:lumOff val="5000"/>
                  </a:schemeClr>
                </a:solidFill>
                <a:latin typeface="Montserrat" panose="02000505000000020004"/>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defTabSz="457200">
              <a:lnSpc>
                <a:spcPts val="1700"/>
              </a:lnSpc>
              <a:spcBef>
                <a:spcPct val="0"/>
              </a:spcBef>
              <a:defRPr/>
            </a:pPr>
            <a:r>
              <a:rPr lang="en-IN" dirty="0">
                <a:solidFill>
                  <a:schemeClr val="bg1"/>
                </a:solidFill>
                <a:latin typeface="Arial" panose="020B0604020202020204" pitchFamily="34" charset="0"/>
              </a:rPr>
              <a:t>Recommendations for HPCL</a:t>
            </a:r>
          </a:p>
        </p:txBody>
      </p:sp>
      <p:sp>
        <p:nvSpPr>
          <p:cNvPr id="25" name="TextBox 24">
            <a:extLst>
              <a:ext uri="{FF2B5EF4-FFF2-40B4-BE49-F238E27FC236}">
                <a16:creationId xmlns:a16="http://schemas.microsoft.com/office/drawing/2014/main" id="{5F179040-6215-4BE1-AAC6-95C3981098C2}"/>
              </a:ext>
            </a:extLst>
          </p:cNvPr>
          <p:cNvSpPr txBox="1"/>
          <p:nvPr/>
        </p:nvSpPr>
        <p:spPr>
          <a:xfrm>
            <a:off x="2464904" y="1019909"/>
            <a:ext cx="6220500" cy="2785378"/>
          </a:xfrm>
          <a:prstGeom prst="rect">
            <a:avLst/>
          </a:prstGeom>
          <a:noFill/>
        </p:spPr>
        <p:txBody>
          <a:bodyPr wrap="square" rtlCol="0">
            <a:spAutoFit/>
          </a:bodyPr>
          <a:lstStyle/>
          <a:p>
            <a:pPr marL="171450" indent="-171450" algn="just">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It is recommended that HPCL should invest in setting up a production unit for High Temperature Molten Salts in India can create a monopoly in the Indiana and Asian market.</a:t>
            </a:r>
          </a:p>
          <a:p>
            <a:pPr marL="171450" indent="-171450" algn="just">
              <a:lnSpc>
                <a:spcPct val="150000"/>
              </a:lnSpc>
              <a:buSzPct val="177000"/>
              <a:buFont typeface="Arial" panose="020B0604020202020204" pitchFamily="34" charset="0"/>
              <a:buChar char="•"/>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Currently, there are no manufacturers of high temperature molten salts in India and thus, the dependence of the chemical companies and thermal energy storage systems relies on European and Chinese companies.</a:t>
            </a:r>
          </a:p>
          <a:p>
            <a:pPr marL="171450" indent="-171450" algn="just">
              <a:lnSpc>
                <a:spcPct val="150000"/>
              </a:lnSpc>
              <a:buSzPct val="177000"/>
              <a:buFont typeface="Arial" panose="020B0604020202020204" pitchFamily="34" charset="0"/>
              <a:buChar char="•"/>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Return of Investments are also high due rising awareness about the solar energy usage and increasing number of solar power plants that use molten salts based thermal energy storage systems. </a:t>
            </a:r>
          </a:p>
          <a:p>
            <a:pPr marL="171450" indent="-171450" algn="just">
              <a:lnSpc>
                <a:spcPct val="150000"/>
              </a:lnSpc>
              <a:buSzPct val="177000"/>
              <a:buFont typeface="Arial" panose="020B0604020202020204" pitchFamily="34" charset="0"/>
              <a:buChar char="•"/>
            </a:pPr>
            <a:endParaRPr lang="en-IN" sz="1000" dirty="0">
              <a:latin typeface="Verdana" panose="020B0604030504040204" pitchFamily="34" charset="0"/>
              <a:ea typeface="Verdana" panose="020B0604030504040204" pitchFamily="34" charset="0"/>
              <a:cs typeface="Verdana" panose="020B0604030504040204" pitchFamily="34" charset="0"/>
            </a:endParaRPr>
          </a:p>
          <a:p>
            <a:pPr algn="just">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
        <p:nvSpPr>
          <p:cNvPr id="52" name="TextBox 51">
            <a:extLst>
              <a:ext uri="{FF2B5EF4-FFF2-40B4-BE49-F238E27FC236}">
                <a16:creationId xmlns:a16="http://schemas.microsoft.com/office/drawing/2014/main" id="{D7E8B9C1-07AB-43D9-B80E-E397CBB756A6}"/>
              </a:ext>
            </a:extLst>
          </p:cNvPr>
          <p:cNvSpPr txBox="1"/>
          <p:nvPr/>
        </p:nvSpPr>
        <p:spPr>
          <a:xfrm>
            <a:off x="2479631" y="3872250"/>
            <a:ext cx="6220500" cy="2323713"/>
          </a:xfrm>
          <a:prstGeom prst="rect">
            <a:avLst/>
          </a:prstGeom>
          <a:noFill/>
        </p:spPr>
        <p:txBody>
          <a:bodyPr wrap="square" rtlCol="0">
            <a:spAutoFit/>
          </a:bodyPr>
          <a:lstStyle/>
          <a:p>
            <a:pPr marL="171450" indent="-171450" algn="just">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There are various types of high temperature molten salts that are manufactured depending on the properties required by the customer. They can be binary or ternary salts depending on the composition of the salt. KNO₃, </a:t>
            </a:r>
            <a:r>
              <a:rPr lang="en-IN" sz="1000" dirty="0" err="1">
                <a:latin typeface="Verdana" panose="020B0604030504040204" pitchFamily="34" charset="0"/>
                <a:ea typeface="Verdana" panose="020B0604030504040204" pitchFamily="34" charset="0"/>
                <a:cs typeface="Verdana" panose="020B0604030504040204" pitchFamily="34" charset="0"/>
              </a:rPr>
              <a:t>NaNO</a:t>
            </a:r>
            <a:r>
              <a:rPr lang="en-IN" sz="1000" dirty="0">
                <a:latin typeface="Verdana" panose="020B0604030504040204" pitchFamily="34" charset="0"/>
                <a:ea typeface="Verdana" panose="020B0604030504040204" pitchFamily="34" charset="0"/>
                <a:cs typeface="Verdana" panose="020B0604030504040204" pitchFamily="34" charset="0"/>
              </a:rPr>
              <a:t>₃, </a:t>
            </a:r>
            <a:r>
              <a:rPr lang="en-IN" sz="1000" dirty="0" err="1">
                <a:latin typeface="Verdana" panose="020B0604030504040204" pitchFamily="34" charset="0"/>
                <a:ea typeface="Verdana" panose="020B0604030504040204" pitchFamily="34" charset="0"/>
                <a:cs typeface="Verdana" panose="020B0604030504040204" pitchFamily="34" charset="0"/>
              </a:rPr>
              <a:t>NaNO</a:t>
            </a:r>
            <a:r>
              <a:rPr lang="en-IN" sz="1000" dirty="0">
                <a:latin typeface="Verdana" panose="020B0604030504040204" pitchFamily="34" charset="0"/>
                <a:ea typeface="Verdana" panose="020B0604030504040204" pitchFamily="34" charset="0"/>
                <a:cs typeface="Verdana" panose="020B0604030504040204" pitchFamily="34" charset="0"/>
              </a:rPr>
              <a:t>₂ are the most used salts for binary and ternary salt mixtures that can be obtained naturally and artificially. </a:t>
            </a:r>
          </a:p>
          <a:p>
            <a:pPr algn="just">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Commercial factors that are expected to affect the market of High temperature Molten Salts is the changing scenario of the market and the rising demand to use renewable sources of energy. </a:t>
            </a:r>
          </a:p>
          <a:p>
            <a:pPr algn="just">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algn="just">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80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electronics&#10;&#10;Description automatically generated">
            <a:extLst>
              <a:ext uri="{FF2B5EF4-FFF2-40B4-BE49-F238E27FC236}">
                <a16:creationId xmlns:a16="http://schemas.microsoft.com/office/drawing/2014/main" id="{32EE0884-694D-4D57-99F4-C093B1C8F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115"/>
            <a:ext cx="9144000" cy="6210886"/>
          </a:xfrm>
          <a:prstGeom prst="rect">
            <a:avLst/>
          </a:prstGeom>
        </p:spPr>
      </p:pic>
      <p:sp>
        <p:nvSpPr>
          <p:cNvPr id="2" name="Rectangle 1">
            <a:extLst>
              <a:ext uri="{FF2B5EF4-FFF2-40B4-BE49-F238E27FC236}">
                <a16:creationId xmlns:a16="http://schemas.microsoft.com/office/drawing/2014/main" id="{ECF14467-3E59-4BCC-8E04-CE8D5907CE56}"/>
              </a:ext>
            </a:extLst>
          </p:cNvPr>
          <p:cNvSpPr/>
          <p:nvPr/>
        </p:nvSpPr>
        <p:spPr>
          <a:xfrm>
            <a:off x="7013302" y="871293"/>
            <a:ext cx="2130698" cy="5141753"/>
          </a:xfrm>
          <a:prstGeom prst="rect">
            <a:avLst/>
          </a:prstGeom>
          <a:solidFill>
            <a:srgbClr val="071C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a:extLst>
              <a:ext uri="{FF2B5EF4-FFF2-40B4-BE49-F238E27FC236}">
                <a16:creationId xmlns:a16="http://schemas.microsoft.com/office/drawing/2014/main" id="{A6B07CBC-72F8-4814-B7B8-AF0522CC17B4}"/>
              </a:ext>
            </a:extLst>
          </p:cNvPr>
          <p:cNvSpPr txBox="1"/>
          <p:nvPr/>
        </p:nvSpPr>
        <p:spPr>
          <a:xfrm>
            <a:off x="2868870" y="3099119"/>
            <a:ext cx="4761746" cy="931794"/>
          </a:xfrm>
          <a:prstGeom prst="rect">
            <a:avLst/>
          </a:prstGeom>
          <a:noFill/>
        </p:spPr>
        <p:txBody>
          <a:bodyPr wrap="square" rtlCol="0">
            <a:spAutoFit/>
          </a:bodyPr>
          <a:lstStyle/>
          <a:p>
            <a:r>
              <a:rPr lang="en-IN" sz="4091" dirty="0">
                <a:solidFill>
                  <a:schemeClr val="tx2">
                    <a:lumMod val="50000"/>
                  </a:schemeClr>
                </a:solidFill>
                <a:latin typeface="Montserrat"/>
                <a:ea typeface="Verdana" panose="020B0604030504040204" pitchFamily="34" charset="0"/>
                <a:cs typeface="Arial" panose="020B0604020202020204" pitchFamily="34" charset="0"/>
              </a:rPr>
              <a:t>Thank you!! </a:t>
            </a:r>
          </a:p>
          <a:p>
            <a:r>
              <a:rPr lang="en-IN" sz="1364" i="1" dirty="0">
                <a:solidFill>
                  <a:schemeClr val="tx2">
                    <a:lumMod val="50000"/>
                  </a:schemeClr>
                </a:solidFill>
                <a:latin typeface="Calibri" panose="020F0502020204030204" pitchFamily="34" charset="0"/>
                <a:ea typeface="Verdana" panose="020B0604030504040204" pitchFamily="34" charset="0"/>
                <a:cs typeface="Arial" panose="020B0604020202020204" pitchFamily="34" charset="0"/>
              </a:rPr>
              <a:t>We look forward to serving your research needs!! </a:t>
            </a:r>
          </a:p>
        </p:txBody>
      </p:sp>
      <p:sp>
        <p:nvSpPr>
          <p:cNvPr id="12" name="Rectangle 11">
            <a:extLst>
              <a:ext uri="{FF2B5EF4-FFF2-40B4-BE49-F238E27FC236}">
                <a16:creationId xmlns:a16="http://schemas.microsoft.com/office/drawing/2014/main" id="{AB87E5D8-4731-4AE3-94D1-8C216CE7548B}"/>
              </a:ext>
            </a:extLst>
          </p:cNvPr>
          <p:cNvSpPr/>
          <p:nvPr/>
        </p:nvSpPr>
        <p:spPr>
          <a:xfrm>
            <a:off x="6583032" y="1267492"/>
            <a:ext cx="2155333" cy="1237073"/>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extBox 7">
            <a:extLst>
              <a:ext uri="{FF2B5EF4-FFF2-40B4-BE49-F238E27FC236}">
                <a16:creationId xmlns:a16="http://schemas.microsoft.com/office/drawing/2014/main" id="{69DCE5FB-6814-4F21-98DD-DE1FF5FE440F}"/>
              </a:ext>
            </a:extLst>
          </p:cNvPr>
          <p:cNvSpPr txBox="1"/>
          <p:nvPr/>
        </p:nvSpPr>
        <p:spPr>
          <a:xfrm>
            <a:off x="6779124" y="1506377"/>
            <a:ext cx="1787784" cy="784830"/>
          </a:xfrm>
          <a:prstGeom prst="rect">
            <a:avLst/>
          </a:prstGeom>
          <a:noFill/>
          <a:ln>
            <a:noFill/>
          </a:ln>
        </p:spPr>
        <p:txBody>
          <a:bodyPr wrap="square" rtlCol="0">
            <a:spAutoFit/>
          </a:bodyPr>
          <a:lstStyle/>
          <a:p>
            <a:pPr algn="ctr">
              <a:defRPr/>
            </a:pPr>
            <a:r>
              <a:rPr lang="en-US" sz="750" b="1" kern="0" dirty="0">
                <a:solidFill>
                  <a:schemeClr val="bg1"/>
                </a:solidFill>
                <a:latin typeface="Arial" pitchFamily="34" charset="0"/>
                <a:cs typeface="Arial" pitchFamily="34" charset="0"/>
              </a:rPr>
              <a:t>TechSci Research – North America</a:t>
            </a:r>
          </a:p>
          <a:p>
            <a:pPr algn="ctr">
              <a:defRPr/>
            </a:pPr>
            <a:r>
              <a:rPr lang="en-US" sz="750" b="1" kern="0" dirty="0">
                <a:solidFill>
                  <a:schemeClr val="bg1"/>
                </a:solidFill>
                <a:latin typeface="Arial" pitchFamily="34" charset="0"/>
                <a:cs typeface="Arial" pitchFamily="34" charset="0"/>
              </a:rPr>
              <a:t>708 Third Avenue, Manhattan,  </a:t>
            </a:r>
          </a:p>
          <a:p>
            <a:pPr algn="ctr">
              <a:defRPr/>
            </a:pPr>
            <a:r>
              <a:rPr lang="en-US" sz="750" b="1" kern="0" dirty="0">
                <a:solidFill>
                  <a:schemeClr val="bg1"/>
                </a:solidFill>
                <a:latin typeface="Arial" pitchFamily="34" charset="0"/>
                <a:cs typeface="Arial" pitchFamily="34" charset="0"/>
              </a:rPr>
              <a:t>New York, United States</a:t>
            </a:r>
          </a:p>
          <a:p>
            <a:pPr algn="ctr">
              <a:defRPr/>
            </a:pPr>
            <a:r>
              <a:rPr lang="en-US" sz="750" b="1" kern="0" dirty="0">
                <a:solidFill>
                  <a:schemeClr val="bg1"/>
                </a:solidFill>
                <a:latin typeface="Arial" pitchFamily="34" charset="0"/>
                <a:cs typeface="Arial" pitchFamily="34" charset="0"/>
              </a:rPr>
              <a:t>Tel: +1- 646- 360- 1656</a:t>
            </a:r>
          </a:p>
          <a:p>
            <a:pPr algn="ctr">
              <a:defRPr/>
            </a:pPr>
            <a:r>
              <a:rPr lang="en-US" sz="750" b="1" kern="0" dirty="0">
                <a:solidFill>
                  <a:schemeClr val="bg1"/>
                </a:solidFill>
                <a:latin typeface="Arial" pitchFamily="34" charset="0"/>
                <a:cs typeface="Arial" pitchFamily="34" charset="0"/>
              </a:rPr>
              <a:t>Email: sales@techsciresearch.com  www.techsciresearch.com</a:t>
            </a:r>
          </a:p>
        </p:txBody>
      </p:sp>
      <p:sp>
        <p:nvSpPr>
          <p:cNvPr id="13" name="Rectangle 12">
            <a:extLst>
              <a:ext uri="{FF2B5EF4-FFF2-40B4-BE49-F238E27FC236}">
                <a16:creationId xmlns:a16="http://schemas.microsoft.com/office/drawing/2014/main" id="{7E37231B-6A62-48B8-BE59-57A3669883A0}"/>
              </a:ext>
            </a:extLst>
          </p:cNvPr>
          <p:cNvSpPr/>
          <p:nvPr/>
        </p:nvSpPr>
        <p:spPr>
          <a:xfrm>
            <a:off x="6607667" y="2843637"/>
            <a:ext cx="2130698" cy="1237073"/>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a:extLst>
              <a:ext uri="{FF2B5EF4-FFF2-40B4-BE49-F238E27FC236}">
                <a16:creationId xmlns:a16="http://schemas.microsoft.com/office/drawing/2014/main" id="{7E4EF1DA-A381-4EDA-9C61-020701C46892}"/>
              </a:ext>
            </a:extLst>
          </p:cNvPr>
          <p:cNvSpPr txBox="1"/>
          <p:nvPr/>
        </p:nvSpPr>
        <p:spPr>
          <a:xfrm>
            <a:off x="6815802" y="3105975"/>
            <a:ext cx="1807600" cy="784830"/>
          </a:xfrm>
          <a:prstGeom prst="rect">
            <a:avLst/>
          </a:prstGeom>
          <a:noFill/>
          <a:ln>
            <a:noFill/>
          </a:ln>
        </p:spPr>
        <p:txBody>
          <a:bodyPr wrap="square" rtlCol="0">
            <a:spAutoFit/>
          </a:bodyPr>
          <a:lstStyle/>
          <a:p>
            <a:pPr algn="ctr">
              <a:defRPr/>
            </a:pPr>
            <a:r>
              <a:rPr lang="en-US" sz="750" b="1" kern="0" dirty="0">
                <a:solidFill>
                  <a:schemeClr val="bg1"/>
                </a:solidFill>
                <a:latin typeface="Arial" pitchFamily="34" charset="0"/>
                <a:cs typeface="Arial" pitchFamily="34" charset="0"/>
              </a:rPr>
              <a:t>TechSci Research – Europe</a:t>
            </a:r>
          </a:p>
          <a:p>
            <a:pPr algn="ctr">
              <a:defRPr/>
            </a:pPr>
            <a:r>
              <a:rPr lang="en-US" sz="750" b="1" kern="0" dirty="0">
                <a:solidFill>
                  <a:schemeClr val="bg1"/>
                </a:solidFill>
                <a:latin typeface="Arial" pitchFamily="34" charset="0"/>
                <a:cs typeface="Arial" pitchFamily="34" charset="0"/>
              </a:rPr>
              <a:t>54, Oldbrook,  Bretton, </a:t>
            </a:r>
          </a:p>
          <a:p>
            <a:pPr algn="ctr">
              <a:defRPr/>
            </a:pPr>
            <a:r>
              <a:rPr lang="en-US" sz="750" b="1" kern="0" dirty="0">
                <a:solidFill>
                  <a:schemeClr val="bg1"/>
                </a:solidFill>
                <a:latin typeface="Arial" pitchFamily="34" charset="0"/>
                <a:cs typeface="Arial" pitchFamily="34" charset="0"/>
              </a:rPr>
              <a:t>Peterborough, </a:t>
            </a:r>
          </a:p>
          <a:p>
            <a:pPr algn="ctr">
              <a:defRPr/>
            </a:pPr>
            <a:r>
              <a:rPr lang="en-US" sz="750" b="1" kern="0" dirty="0">
                <a:solidFill>
                  <a:schemeClr val="bg1"/>
                </a:solidFill>
                <a:latin typeface="Arial" pitchFamily="34" charset="0"/>
                <a:cs typeface="Arial" pitchFamily="34" charset="0"/>
              </a:rPr>
              <a:t>United Kingdom</a:t>
            </a:r>
          </a:p>
          <a:p>
            <a:pPr algn="ctr">
              <a:defRPr/>
            </a:pPr>
            <a:r>
              <a:rPr lang="en-US" sz="750" b="1" kern="0" dirty="0">
                <a:solidFill>
                  <a:schemeClr val="bg1"/>
                </a:solidFill>
                <a:latin typeface="Arial" pitchFamily="34" charset="0"/>
                <a:cs typeface="Arial" pitchFamily="34" charset="0"/>
              </a:rPr>
              <a:t>Email: sales@techsciresearch.com  www.techsciresearch.com</a:t>
            </a:r>
          </a:p>
        </p:txBody>
      </p:sp>
      <p:sp>
        <p:nvSpPr>
          <p:cNvPr id="14" name="Rectangle 13">
            <a:extLst>
              <a:ext uri="{FF2B5EF4-FFF2-40B4-BE49-F238E27FC236}">
                <a16:creationId xmlns:a16="http://schemas.microsoft.com/office/drawing/2014/main" id="{AEE8294D-3B01-4C93-98DF-F6FD90CD6FAD}"/>
              </a:ext>
            </a:extLst>
          </p:cNvPr>
          <p:cNvSpPr/>
          <p:nvPr/>
        </p:nvSpPr>
        <p:spPr>
          <a:xfrm>
            <a:off x="6619097" y="4469134"/>
            <a:ext cx="2130698" cy="1201394"/>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a:extLst>
              <a:ext uri="{FF2B5EF4-FFF2-40B4-BE49-F238E27FC236}">
                <a16:creationId xmlns:a16="http://schemas.microsoft.com/office/drawing/2014/main" id="{F13B2ECA-3665-47B5-8527-C0D24E639F31}"/>
              </a:ext>
            </a:extLst>
          </p:cNvPr>
          <p:cNvSpPr txBox="1"/>
          <p:nvPr/>
        </p:nvSpPr>
        <p:spPr>
          <a:xfrm>
            <a:off x="6815801" y="4665789"/>
            <a:ext cx="1761015" cy="1015663"/>
          </a:xfrm>
          <a:prstGeom prst="rect">
            <a:avLst/>
          </a:prstGeom>
          <a:noFill/>
          <a:ln>
            <a:noFill/>
          </a:ln>
        </p:spPr>
        <p:txBody>
          <a:bodyPr wrap="square" rtlCol="0">
            <a:spAutoFit/>
          </a:bodyPr>
          <a:lstStyle/>
          <a:p>
            <a:pPr algn="ctr">
              <a:defRPr/>
            </a:pPr>
            <a:r>
              <a:rPr lang="en-US" sz="750" b="1" kern="0" dirty="0">
                <a:solidFill>
                  <a:schemeClr val="bg1"/>
                </a:solidFill>
                <a:latin typeface="Arial" pitchFamily="34" charset="0"/>
                <a:cs typeface="Arial" pitchFamily="34" charset="0"/>
              </a:rPr>
              <a:t>TechSci Research – Asia-Pacific</a:t>
            </a:r>
          </a:p>
          <a:p>
            <a:pPr algn="ctr">
              <a:defRPr/>
            </a:pPr>
            <a:r>
              <a:rPr lang="en-US" sz="750" b="1" kern="0" dirty="0">
                <a:solidFill>
                  <a:schemeClr val="bg1"/>
                </a:solidFill>
                <a:latin typeface="Arial" pitchFamily="34" charset="0"/>
                <a:cs typeface="Arial" pitchFamily="34" charset="0"/>
              </a:rPr>
              <a:t>B – 44, Sector – 57, Noida, National Capital Region, U.P. - India</a:t>
            </a:r>
          </a:p>
          <a:p>
            <a:pPr algn="ctr">
              <a:defRPr/>
            </a:pPr>
            <a:r>
              <a:rPr lang="en-US" sz="750" b="1" kern="0" dirty="0">
                <a:solidFill>
                  <a:schemeClr val="bg1"/>
                </a:solidFill>
                <a:latin typeface="Arial" pitchFamily="34" charset="0"/>
                <a:cs typeface="Arial" pitchFamily="34" charset="0"/>
              </a:rPr>
              <a:t>Tel: +91-120-4523900  </a:t>
            </a:r>
          </a:p>
          <a:p>
            <a:pPr algn="ctr">
              <a:defRPr/>
            </a:pPr>
            <a:r>
              <a:rPr lang="en-US" sz="750" b="1" kern="0" dirty="0">
                <a:solidFill>
                  <a:schemeClr val="bg1"/>
                </a:solidFill>
                <a:latin typeface="Arial" pitchFamily="34" charset="0"/>
                <a:cs typeface="Arial" pitchFamily="34" charset="0"/>
              </a:rPr>
              <a:t>Email: sales@techsciresearch.com  www.techsciresearch.com</a:t>
            </a:r>
          </a:p>
        </p:txBody>
      </p:sp>
    </p:spTree>
    <p:extLst>
      <p:ext uri="{BB962C8B-B14F-4D97-AF65-F5344CB8AC3E}">
        <p14:creationId xmlns:p14="http://schemas.microsoft.com/office/powerpoint/2010/main" val="1649269292"/>
      </p:ext>
    </p:extLst>
  </p:cSld>
  <p:clrMapOvr>
    <a:masterClrMapping/>
  </p:clrMapOvr>
</p:sld>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1">
      <a:dk1>
        <a:sysClr val="windowText" lastClr="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7597</TotalTime>
  <Words>790</Words>
  <Application>Microsoft Office PowerPoint</Application>
  <PresentationFormat>On-screen Show (4:3)</PresentationFormat>
  <Paragraphs>47</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Calibri Light</vt:lpstr>
      <vt:lpstr>Montserrat</vt:lpstr>
      <vt:lpstr>Verdana</vt:lpstr>
      <vt:lpstr>2_Office Theme</vt:lpstr>
      <vt:lpstr>3_Office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Saxena</dc:creator>
  <cp:lastModifiedBy>Hardik Malhotra</cp:lastModifiedBy>
  <cp:revision>492</cp:revision>
  <dcterms:created xsi:type="dcterms:W3CDTF">2019-11-18T13:51:27Z</dcterms:created>
  <dcterms:modified xsi:type="dcterms:W3CDTF">2021-09-16T13:00:43Z</dcterms:modified>
</cp:coreProperties>
</file>