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781" r:id="rId2"/>
  </p:sldMasterIdLst>
  <p:notesMasterIdLst>
    <p:notesMasterId r:id="rId7"/>
  </p:notesMasterIdLst>
  <p:handoutMasterIdLst>
    <p:handoutMasterId r:id="rId8"/>
  </p:handoutMasterIdLst>
  <p:sldIdLst>
    <p:sldId id="4933" r:id="rId3"/>
    <p:sldId id="4632" r:id="rId4"/>
    <p:sldId id="4931" r:id="rId5"/>
    <p:sldId id="2268"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rpit" initials="A" lastIdx="44" clrIdx="6">
    <p:extLst>
      <p:ext uri="{19B8F6BF-5375-455C-9EA6-DF929625EA0E}">
        <p15:presenceInfo xmlns:p15="http://schemas.microsoft.com/office/powerpoint/2012/main" userId="S-1-5-21-1964979238-429942662-834490965-1570" providerId="AD"/>
      </p:ext>
    </p:extLst>
  </p:cmAuthor>
  <p:cmAuthor id="1" name="Yellanki Arvind. Kumar" initials="YAK" lastIdx="50" clrIdx="0">
    <p:extLst>
      <p:ext uri="{19B8F6BF-5375-455C-9EA6-DF929625EA0E}">
        <p15:presenceInfo xmlns:p15="http://schemas.microsoft.com/office/powerpoint/2012/main" userId="Yellanki Arvind. Kumar" providerId="None"/>
      </p:ext>
    </p:extLst>
  </p:cmAuthor>
  <p:cmAuthor id="2" name="Shweta Singh" initials="SS" lastIdx="36" clrIdx="1">
    <p:extLst>
      <p:ext uri="{19B8F6BF-5375-455C-9EA6-DF929625EA0E}">
        <p15:presenceInfo xmlns:p15="http://schemas.microsoft.com/office/powerpoint/2012/main" userId="S-1-5-21-1964979238-429942662-834490965-1386" providerId="AD"/>
      </p:ext>
    </p:extLst>
  </p:cmAuthor>
  <p:cmAuthor id="3" name="Sandhya Garg" initials="SG" lastIdx="31" clrIdx="2">
    <p:extLst>
      <p:ext uri="{19B8F6BF-5375-455C-9EA6-DF929625EA0E}">
        <p15:presenceInfo xmlns:p15="http://schemas.microsoft.com/office/powerpoint/2012/main" userId="S-1-5-21-1964979238-429942662-834490965-1443" providerId="AD"/>
      </p:ext>
    </p:extLst>
  </p:cmAuthor>
  <p:cmAuthor id="4" name="Tushar Gupta" initials="TG" lastIdx="7" clrIdx="3">
    <p:extLst>
      <p:ext uri="{19B8F6BF-5375-455C-9EA6-DF929625EA0E}">
        <p15:presenceInfo xmlns:p15="http://schemas.microsoft.com/office/powerpoint/2012/main" userId="S-1-5-21-1964979238-429942662-834490965-1441" providerId="AD"/>
      </p:ext>
    </p:extLst>
  </p:cmAuthor>
  <p:cmAuthor id="5" name="Akriti Rastogi" initials="AR" lastIdx="1" clrIdx="4">
    <p:extLst>
      <p:ext uri="{19B8F6BF-5375-455C-9EA6-DF929625EA0E}">
        <p15:presenceInfo xmlns:p15="http://schemas.microsoft.com/office/powerpoint/2012/main" userId="S-1-5-21-1964979238-429942662-834490965-1458" providerId="AD"/>
      </p:ext>
    </p:extLst>
  </p:cmAuthor>
  <p:cmAuthor id="6" name="Akarsha Gupta" initials="AG" lastIdx="1" clrIdx="5">
    <p:extLst>
      <p:ext uri="{19B8F6BF-5375-455C-9EA6-DF929625EA0E}">
        <p15:presenceInfo xmlns:p15="http://schemas.microsoft.com/office/powerpoint/2012/main" userId="S-1-5-21-1964979238-429942662-834490965-1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1587A5"/>
    <a:srgbClr val="31AF69"/>
    <a:srgbClr val="FFD966"/>
    <a:srgbClr val="B4C7E7"/>
    <a:srgbClr val="8497B0"/>
    <a:srgbClr val="93A08B"/>
    <a:srgbClr val="D0A3A3"/>
    <a:srgbClr val="A74E12"/>
    <a:srgbClr val="36A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249" autoAdjust="0"/>
  </p:normalViewPr>
  <p:slideViewPr>
    <p:cSldViewPr snapToGrid="0">
      <p:cViewPr varScale="1">
        <p:scale>
          <a:sx n="72" d="100"/>
          <a:sy n="72" d="100"/>
        </p:scale>
        <p:origin x="558" y="54"/>
      </p:cViewPr>
      <p:guideLst>
        <p:guide orient="horz" pos="288"/>
        <p:guide pos="19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25810450438515303"/>
          <c:w val="1"/>
          <c:h val="0.42599596014356472"/>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2015</c:v>
                </c:pt>
                <c:pt idx="1">
                  <c:v>2020</c:v>
                </c:pt>
                <c:pt idx="2">
                  <c:v>2021E</c:v>
                </c:pt>
                <c:pt idx="3">
                  <c:v>2040F</c:v>
                </c:pt>
              </c:strCache>
            </c:strRef>
          </c:cat>
          <c:val>
            <c:numRef>
              <c:f>Sheet1!$B$2:$B$5</c:f>
              <c:numCache>
                <c:formatCode>0</c:formatCode>
                <c:ptCount val="4"/>
                <c:pt idx="0">
                  <c:v>3088.5</c:v>
                </c:pt>
                <c:pt idx="1">
                  <c:v>2799.2</c:v>
                </c:pt>
                <c:pt idx="2">
                  <c:v>3056</c:v>
                </c:pt>
                <c:pt idx="3">
                  <c:v>5428.0999999999995</c:v>
                </c:pt>
              </c:numCache>
            </c:numRef>
          </c:val>
          <c:extLst>
            <c:ext xmlns:c16="http://schemas.microsoft.com/office/drawing/2014/chart" uri="{C3380CC4-5D6E-409C-BE32-E72D297353CC}">
              <c16:uniqueId val="{00000001-73A0-48A0-8A64-ADFB5533C907}"/>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crossAx val="491040480"/>
        <c:crosses val="autoZero"/>
        <c:auto val="1"/>
        <c:lblAlgn val="ctr"/>
        <c:lblOffset val="100"/>
        <c:noMultiLvlLbl val="0"/>
      </c:catAx>
      <c:valAx>
        <c:axId val="491040480"/>
        <c:scaling>
          <c:orientation val="minMax"/>
        </c:scaling>
        <c:delete val="1"/>
        <c:axPos val="l"/>
        <c:numFmt formatCode="0"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4.0218089716741144E-2"/>
          <c:w val="1"/>
          <c:h val="0.59662660629195441"/>
        </c:manualLayout>
      </c:layout>
      <c:barChart>
        <c:barDir val="col"/>
        <c:grouping val="clustered"/>
        <c:varyColors val="0"/>
        <c:ser>
          <c:idx val="0"/>
          <c:order val="0"/>
          <c:tx>
            <c:strRef>
              <c:f>Sheet1!$B$1</c:f>
              <c:strCache>
                <c:ptCount val="1"/>
                <c:pt idx="0">
                  <c:v>By Value (USD Million)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Chengdu Organic Chemistry Co.</c:v>
                </c:pt>
                <c:pt idx="1">
                  <c:v>CNano Technology Limited</c:v>
                </c:pt>
                <c:pt idx="2">
                  <c:v>LG Chem</c:v>
                </c:pt>
                <c:pt idx="3">
                  <c:v>Nanocyl S.A.</c:v>
                </c:pt>
                <c:pt idx="4">
                  <c:v>Showa Denko K.K.</c:v>
                </c:pt>
              </c:strCache>
            </c:strRef>
          </c:cat>
          <c:val>
            <c:numRef>
              <c:f>Sheet1!$B$2:$B$6</c:f>
              <c:numCache>
                <c:formatCode>General</c:formatCode>
                <c:ptCount val="5"/>
                <c:pt idx="0">
                  <c:v>700</c:v>
                </c:pt>
                <c:pt idx="1">
                  <c:v>500</c:v>
                </c:pt>
                <c:pt idx="2">
                  <c:v>500</c:v>
                </c:pt>
                <c:pt idx="3">
                  <c:v>460</c:v>
                </c:pt>
                <c:pt idx="4">
                  <c:v>400</c:v>
                </c:pt>
              </c:numCache>
            </c:numRef>
          </c:val>
          <c:extLst>
            <c:ext xmlns:c16="http://schemas.microsoft.com/office/drawing/2014/chart" uri="{C3380CC4-5D6E-409C-BE32-E72D297353CC}">
              <c16:uniqueId val="{00000001-CD33-4050-A0BB-90A77016EE25}"/>
            </c:ext>
          </c:extLst>
        </c:ser>
        <c:dLbls>
          <c:dLblPos val="outEnd"/>
          <c:showLegendKey val="0"/>
          <c:showVal val="1"/>
          <c:showCatName val="0"/>
          <c:showSerName val="0"/>
          <c:showPercent val="0"/>
          <c:showBubbleSize val="0"/>
        </c:dLbls>
        <c:gapWidth val="100"/>
        <c:overlap val="-24"/>
        <c:axId val="491033592"/>
        <c:axId val="491040480"/>
      </c:barChart>
      <c:catAx>
        <c:axId val="491033592"/>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0" spcFirstLastPara="1" vertOverflow="ellipsis"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491040480"/>
        <c:crosses val="autoZero"/>
        <c:auto val="1"/>
        <c:lblAlgn val="ctr"/>
        <c:lblOffset val="100"/>
        <c:noMultiLvlLbl val="0"/>
      </c:catAx>
      <c:valAx>
        <c:axId val="491040480"/>
        <c:scaling>
          <c:orientation val="minMax"/>
        </c:scaling>
        <c:delete val="1"/>
        <c:axPos val="l"/>
        <c:numFmt formatCode="General" sourceLinked="1"/>
        <c:majorTickMark val="none"/>
        <c:minorTickMark val="none"/>
        <c:tickLblPos val="nextTo"/>
        <c:crossAx val="491033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1-5098-453F-B78D-886B1C24CEC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098-453F-B78D-886B1C24CEC5}"/>
              </c:ext>
            </c:extLst>
          </c:dPt>
          <c:dPt>
            <c:idx val="2"/>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5-5098-453F-B78D-886B1C24CEC5}"/>
              </c:ext>
            </c:extLst>
          </c:dPt>
          <c:dPt>
            <c:idx val="3"/>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7-5098-453F-B78D-886B1C24CEC5}"/>
              </c:ext>
            </c:extLst>
          </c:dPt>
          <c:dLbls>
            <c:dLbl>
              <c:idx val="0"/>
              <c:layout>
                <c:manualLayout>
                  <c:x val="3.5126974356806791E-2"/>
                  <c:y val="-8.5588039079887629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098-453F-B78D-886B1C24CEC5}"/>
                </c:ext>
              </c:extLst>
            </c:dLbl>
            <c:dLbl>
              <c:idx val="1"/>
              <c:layout>
                <c:manualLayout>
                  <c:x val="3.0186221445765802E-3"/>
                  <c:y val="8.2923357166933137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098-453F-B78D-886B1C24CEC5}"/>
                </c:ext>
              </c:extLst>
            </c:dLbl>
            <c:dLbl>
              <c:idx val="2"/>
              <c:layout>
                <c:manualLayout>
                  <c:x val="-6.1207281348196363E-2"/>
                  <c:y val="0.25768077797459826"/>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098-453F-B78D-886B1C24CEC5}"/>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Plastic and Composites</c:v>
                </c:pt>
                <c:pt idx="1">
                  <c:v>Electrical and Electronics</c:v>
                </c:pt>
                <c:pt idx="2">
                  <c:v>Energy</c:v>
                </c:pt>
                <c:pt idx="3">
                  <c:v>Others</c:v>
                </c:pt>
              </c:strCache>
            </c:strRef>
          </c:cat>
          <c:val>
            <c:numRef>
              <c:f>Sheet1!$B$2:$B$5</c:f>
              <c:numCache>
                <c:formatCode>0.00%</c:formatCode>
                <c:ptCount val="4"/>
                <c:pt idx="0">
                  <c:v>0.54123266332768916</c:v>
                </c:pt>
                <c:pt idx="1">
                  <c:v>0.27758810144157148</c:v>
                </c:pt>
                <c:pt idx="2">
                  <c:v>0.10760925</c:v>
                </c:pt>
                <c:pt idx="3">
                  <c:v>7.3569985230739321E-2</c:v>
                </c:pt>
              </c:numCache>
            </c:numRef>
          </c:val>
          <c:extLst>
            <c:ext xmlns:c16="http://schemas.microsoft.com/office/drawing/2014/chart" uri="{C3380CC4-5D6E-409C-BE32-E72D297353CC}">
              <c16:uniqueId val="{00000008-5098-453F-B78D-886B1C24CEC5}"/>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0846029820428"/>
          <c:y val="6.4155075675673759E-2"/>
          <c:w val="0.65246575596102518"/>
          <c:h val="0.66792682521227842"/>
        </c:manualLayout>
      </c:layout>
      <c:pieChart>
        <c:varyColors val="1"/>
        <c:ser>
          <c:idx val="0"/>
          <c:order val="0"/>
          <c:tx>
            <c:strRef>
              <c:f>Sheet1!$B$1</c:f>
              <c:strCache>
                <c:ptCount val="1"/>
                <c:pt idx="0">
                  <c:v>Sales</c:v>
                </c:pt>
              </c:strCache>
            </c:strRef>
          </c:tx>
          <c:dPt>
            <c:idx val="0"/>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1-1FBA-48AF-AF73-D03173841DF9}"/>
              </c:ext>
            </c:extLst>
          </c:dPt>
          <c:dPt>
            <c:idx val="1"/>
            <c:bubble3D val="0"/>
            <c:spPr>
              <a:solidFill>
                <a:schemeClr val="accent1">
                  <a:lumMod val="40000"/>
                  <a:lumOff val="60000"/>
                </a:schemeClr>
              </a:solidFill>
              <a:ln w="19050">
                <a:solidFill>
                  <a:schemeClr val="lt1"/>
                </a:solidFill>
              </a:ln>
              <a:effectLst/>
            </c:spPr>
            <c:extLst>
              <c:ext xmlns:c16="http://schemas.microsoft.com/office/drawing/2014/chart" uri="{C3380CC4-5D6E-409C-BE32-E72D297353CC}">
                <c16:uniqueId val="{00000003-1FBA-48AF-AF73-D03173841DF9}"/>
              </c:ext>
            </c:extLst>
          </c:dPt>
          <c:dPt>
            <c:idx val="2"/>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05-1FBA-48AF-AF73-D03173841DF9}"/>
              </c:ext>
            </c:extLst>
          </c:dPt>
          <c:dLbls>
            <c:dLbl>
              <c:idx val="0"/>
              <c:layout>
                <c:manualLayout>
                  <c:x val="3.7294152450448675E-2"/>
                  <c:y val="1.2705817599943184E-4"/>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3463624433942942"/>
                      <c:h val="0.47846835530126663"/>
                    </c:manualLayout>
                  </c15:layout>
                </c:ext>
                <c:ext xmlns:c16="http://schemas.microsoft.com/office/drawing/2014/chart" uri="{C3380CC4-5D6E-409C-BE32-E72D297353CC}">
                  <c16:uniqueId val="{00000001-1FBA-48AF-AF73-D03173841DF9}"/>
                </c:ext>
              </c:extLst>
            </c:dLbl>
            <c:dLbl>
              <c:idx val="1"/>
              <c:layout>
                <c:manualLayout>
                  <c:x val="-2.511890042705547E-2"/>
                  <c:y val="9.7507995232821554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FBA-48AF-AF73-D03173841DF9}"/>
                </c:ext>
              </c:extLst>
            </c:dLbl>
            <c:dLbl>
              <c:idx val="2"/>
              <c:layout>
                <c:manualLayout>
                  <c:x val="-0.12897175466941763"/>
                  <c:y val="6.9019221849123694E-2"/>
                </c:manualLayout>
              </c:layout>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FBA-48AF-AF73-D03173841DF9}"/>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Catalytic Chemical Vapor Deposition (CCVD)</c:v>
                </c:pt>
                <c:pt idx="1">
                  <c:v>Chemical Vapor Deposition (CVD)</c:v>
                </c:pt>
                <c:pt idx="2">
                  <c:v>High Pressure Carbon Monoxide</c:v>
                </c:pt>
              </c:strCache>
            </c:strRef>
          </c:cat>
          <c:val>
            <c:numRef>
              <c:f>Sheet1!$B$2:$B$4</c:f>
              <c:numCache>
                <c:formatCode>0.00%</c:formatCode>
                <c:ptCount val="3"/>
                <c:pt idx="0">
                  <c:v>0.51583296664143985</c:v>
                </c:pt>
                <c:pt idx="1">
                  <c:v>0.38692788268092287</c:v>
                </c:pt>
                <c:pt idx="2">
                  <c:v>9.7239150677637318E-2</c:v>
                </c:pt>
              </c:numCache>
            </c:numRef>
          </c:val>
          <c:extLst>
            <c:ext xmlns:c16="http://schemas.microsoft.com/office/drawing/2014/chart" uri="{C3380CC4-5D6E-409C-BE32-E72D297353CC}">
              <c16:uniqueId val="{00000006-1FBA-48AF-AF73-D03173841DF9}"/>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Verdana" panose="020B0604030504040204" pitchFamily="34" charset="0"/>
          <a:ea typeface="Verdana" panose="020B0604030504040204" pitchFamily="34" charset="0"/>
          <a:cs typeface="Verdana" panose="020B060403050404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34C17A-442C-43EF-A162-69720832A3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EAE9BE4-A837-4A0C-BDD1-C119F65503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0E1899-C0FC-44F7-86A6-0B3F96C7AE6C}" type="datetimeFigureOut">
              <a:rPr lang="en-US" smtClean="0"/>
              <a:t>9/16/2021</a:t>
            </a:fld>
            <a:endParaRPr lang="en-US"/>
          </a:p>
        </p:txBody>
      </p:sp>
      <p:sp>
        <p:nvSpPr>
          <p:cNvPr id="4" name="Footer Placeholder 3">
            <a:extLst>
              <a:ext uri="{FF2B5EF4-FFF2-40B4-BE49-F238E27FC236}">
                <a16:creationId xmlns:a16="http://schemas.microsoft.com/office/drawing/2014/main" id="{D7F64F9C-12AF-4256-AA3A-5010F816AB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8E908DF-993B-45C9-8887-59701BE4BC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71FA2D-FCD6-4DC8-84DC-29F5A0EF4FB7}" type="slidenum">
              <a:rPr lang="en-US" smtClean="0"/>
              <a:t>‹#›</a:t>
            </a:fld>
            <a:endParaRPr lang="en-US"/>
          </a:p>
        </p:txBody>
      </p:sp>
    </p:spTree>
    <p:extLst>
      <p:ext uri="{BB962C8B-B14F-4D97-AF65-F5344CB8AC3E}">
        <p14:creationId xmlns:p14="http://schemas.microsoft.com/office/powerpoint/2010/main" val="9147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236C2-C8BB-45D4-A232-A56764344919}" type="datetimeFigureOut">
              <a:rPr lang="en-US" smtClean="0"/>
              <a:t>9/16/2021</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4B040-E9E6-46CB-90E6-E373B641AE6C}" type="slidenum">
              <a:rPr lang="en-US" smtClean="0"/>
              <a:t>‹#›</a:t>
            </a:fld>
            <a:endParaRPr lang="en-US" dirty="0"/>
          </a:p>
        </p:txBody>
      </p:sp>
    </p:spTree>
    <p:extLst>
      <p:ext uri="{BB962C8B-B14F-4D97-AF65-F5344CB8AC3E}">
        <p14:creationId xmlns:p14="http://schemas.microsoft.com/office/powerpoint/2010/main" val="4035163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D00429D5-D49E-4BEE-986D-E7EC6A2F1C3A}"/>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7A3ADF2-1986-46EE-BE82-DB7E09E7DF3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7">
            <a:extLst>
              <a:ext uri="{FF2B5EF4-FFF2-40B4-BE49-F238E27FC236}">
                <a16:creationId xmlns:a16="http://schemas.microsoft.com/office/drawing/2014/main" id="{31FA4D37-E8A4-4C65-AE97-D97CF3DE36A0}"/>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0" name="Footer Placeholder 6">
            <a:extLst>
              <a:ext uri="{FF2B5EF4-FFF2-40B4-BE49-F238E27FC236}">
                <a16:creationId xmlns:a16="http://schemas.microsoft.com/office/drawing/2014/main" id="{28ABFAE3-731B-4997-BF3C-D42B8041440B}"/>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4192449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397744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2346466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29602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BA3F1B-5FC1-4195-B283-FA7A5C5B3D9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BB28CF-0E71-44A1-97D2-9F7E5EDBB2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F72326B4-B3B2-4D15-A2AB-DB1022046586}"/>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205A775-17FE-4C1F-A161-1A719545F3E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69AECF4-BD35-4AC8-8BF0-753D0647F7B3}"/>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7">
            <a:extLst>
              <a:ext uri="{FF2B5EF4-FFF2-40B4-BE49-F238E27FC236}">
                <a16:creationId xmlns:a16="http://schemas.microsoft.com/office/drawing/2014/main" id="{E202E38A-5812-43DD-83EB-0D7EA5D9F823}"/>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8" name="Footer Placeholder 6">
            <a:extLst>
              <a:ext uri="{FF2B5EF4-FFF2-40B4-BE49-F238E27FC236}">
                <a16:creationId xmlns:a16="http://schemas.microsoft.com/office/drawing/2014/main" id="{78A01AEE-3EB7-440D-81E6-C9DF36AB8F13}"/>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1027306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EF693F-BD9D-45A1-A75B-585A0D05A091}"/>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4EEC2A79-B844-4077-95FB-FEE7CF8882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1" name="Rectangle 10">
            <a:extLst>
              <a:ext uri="{FF2B5EF4-FFF2-40B4-BE49-F238E27FC236}">
                <a16:creationId xmlns:a16="http://schemas.microsoft.com/office/drawing/2014/main" id="{7BFCFA2F-72CB-473C-8DEF-2588056CE3F5}"/>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2E90034-184A-43D9-BDB8-D77EBD9B7855}"/>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C39A6CBA-526E-4A6A-BBC8-8603F9C75528}"/>
              </a:ext>
            </a:extLst>
          </p:cNvPr>
          <p:cNvCxnSpPr>
            <a:cxnSpLocks/>
          </p:cNvCxnSpPr>
          <p:nvPr userDrawn="1"/>
        </p:nvCxnSpPr>
        <p:spPr>
          <a:xfrm>
            <a:off x="0" y="70578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Slide Number Placeholder 7">
            <a:extLst>
              <a:ext uri="{FF2B5EF4-FFF2-40B4-BE49-F238E27FC236}">
                <a16:creationId xmlns:a16="http://schemas.microsoft.com/office/drawing/2014/main" id="{740B78B0-D436-4653-98F8-D7F539D48419}"/>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5" name="Footer Placeholder 6">
            <a:extLst>
              <a:ext uri="{FF2B5EF4-FFF2-40B4-BE49-F238E27FC236}">
                <a16:creationId xmlns:a16="http://schemas.microsoft.com/office/drawing/2014/main" id="{C0387FCE-BCC6-4BD3-AC80-BCB5883B237A}"/>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1765419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F7C0E37-E47A-494E-988A-177CC3ED1028}"/>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A98C9043-BCBE-40A6-840F-19169B524E2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EF48600B-62C5-4A67-81B3-2653A95BA5E1}"/>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2591AFC-B186-4C20-B2B3-CBC5FAA0A34B}"/>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7">
            <a:extLst>
              <a:ext uri="{FF2B5EF4-FFF2-40B4-BE49-F238E27FC236}">
                <a16:creationId xmlns:a16="http://schemas.microsoft.com/office/drawing/2014/main" id="{E2681C59-B6A9-4A4E-BA22-196232FD7D1B}"/>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3" name="Footer Placeholder 6">
            <a:extLst>
              <a:ext uri="{FF2B5EF4-FFF2-40B4-BE49-F238E27FC236}">
                <a16:creationId xmlns:a16="http://schemas.microsoft.com/office/drawing/2014/main" id="{B28FFAA4-5A33-4F41-A8D1-0AD50D20A561}"/>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cxnSp>
        <p:nvCxnSpPr>
          <p:cNvPr id="14" name="Straight Connector 13">
            <a:extLst>
              <a:ext uri="{FF2B5EF4-FFF2-40B4-BE49-F238E27FC236}">
                <a16:creationId xmlns:a16="http://schemas.microsoft.com/office/drawing/2014/main" id="{F095ECC3-010A-49B7-8F03-DA6CBB46E026}"/>
              </a:ext>
            </a:extLst>
          </p:cNvPr>
          <p:cNvCxnSpPr>
            <a:cxnSpLocks/>
          </p:cNvCxnSpPr>
          <p:nvPr userDrawn="1"/>
        </p:nvCxnSpPr>
        <p:spPr>
          <a:xfrm>
            <a:off x="0" y="70578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273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3E55AA-D87D-4053-8F87-08CA70961B2D}"/>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CFE133-51E3-4D6C-8255-42D6FC0D5ACC}"/>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3DB3250-1DF2-4553-BE48-5D3A9344AC80}"/>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7">
            <a:extLst>
              <a:ext uri="{FF2B5EF4-FFF2-40B4-BE49-F238E27FC236}">
                <a16:creationId xmlns:a16="http://schemas.microsoft.com/office/drawing/2014/main" id="{DC498792-2038-450C-903E-1DF03AC944A5}"/>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1" name="Footer Placeholder 6">
            <a:extLst>
              <a:ext uri="{FF2B5EF4-FFF2-40B4-BE49-F238E27FC236}">
                <a16:creationId xmlns:a16="http://schemas.microsoft.com/office/drawing/2014/main" id="{F38245D3-EEBA-49F8-8B67-5E20F77C9615}"/>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3579331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Slide Number Placeholder 7">
            <a:extLst>
              <a:ext uri="{FF2B5EF4-FFF2-40B4-BE49-F238E27FC236}">
                <a16:creationId xmlns:a16="http://schemas.microsoft.com/office/drawing/2014/main" id="{AA817321-B8EF-4EE2-9897-E78D39BD6EDD}"/>
              </a:ext>
            </a:extLst>
          </p:cNvPr>
          <p:cNvSpPr txBox="1">
            <a:spLocks/>
          </p:cNvSpPr>
          <p:nvPr userDrawn="1"/>
        </p:nvSpPr>
        <p:spPr>
          <a:xfrm>
            <a:off x="8779724" y="6569946"/>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3" name="Footer Placeholder 6">
            <a:extLst>
              <a:ext uri="{FF2B5EF4-FFF2-40B4-BE49-F238E27FC236}">
                <a16:creationId xmlns:a16="http://schemas.microsoft.com/office/drawing/2014/main" id="{DB9A8482-5A65-47D4-BEE7-73775CC9307F}"/>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pic>
        <p:nvPicPr>
          <p:cNvPr id="14" name="Picture 13">
            <a:extLst>
              <a:ext uri="{FF2B5EF4-FFF2-40B4-BE49-F238E27FC236}">
                <a16:creationId xmlns:a16="http://schemas.microsoft.com/office/drawing/2014/main" id="{671A7787-3FBE-4A6E-B901-31AFC9CAB7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39971" y="52083"/>
            <a:ext cx="1462453" cy="458810"/>
          </a:xfrm>
          <a:prstGeom prst="rect">
            <a:avLst/>
          </a:prstGeom>
        </p:spPr>
      </p:pic>
      <p:sp>
        <p:nvSpPr>
          <p:cNvPr id="16" name="Rectangle 15">
            <a:extLst>
              <a:ext uri="{FF2B5EF4-FFF2-40B4-BE49-F238E27FC236}">
                <a16:creationId xmlns:a16="http://schemas.microsoft.com/office/drawing/2014/main" id="{1C1D7FC8-AF3E-434F-83B0-BBE0F351FFCC}"/>
              </a:ext>
            </a:extLst>
          </p:cNvPr>
          <p:cNvSpPr/>
          <p:nvPr userDrawn="1"/>
        </p:nvSpPr>
        <p:spPr>
          <a:xfrm>
            <a:off x="8833283" y="1256652"/>
            <a:ext cx="54591" cy="5347654"/>
          </a:xfrm>
          <a:prstGeom prst="rect">
            <a:avLst/>
          </a:prstGeom>
          <a:solidFill>
            <a:schemeClr val="bg1">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dirty="0"/>
          </a:p>
        </p:txBody>
      </p:sp>
      <p:sp>
        <p:nvSpPr>
          <p:cNvPr id="6" name="Rectangle 5">
            <a:extLst>
              <a:ext uri="{FF2B5EF4-FFF2-40B4-BE49-F238E27FC236}">
                <a16:creationId xmlns:a16="http://schemas.microsoft.com/office/drawing/2014/main" id="{620CD7DB-762D-4981-88DD-1D0D091426FE}"/>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6938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10197166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398504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37130126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20929100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B0DBE-ECE5-4FC0-816D-43FEAF8392E5}"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363E8B-6C23-461B-8BFD-9F4D539CB21C}" type="slidenum">
              <a:rPr lang="en-US" smtClean="0"/>
              <a:t>‹#›</a:t>
            </a:fld>
            <a:endParaRPr lang="en-US" dirty="0"/>
          </a:p>
        </p:txBody>
      </p:sp>
    </p:spTree>
    <p:extLst>
      <p:ext uri="{BB962C8B-B14F-4D97-AF65-F5344CB8AC3E}">
        <p14:creationId xmlns:p14="http://schemas.microsoft.com/office/powerpoint/2010/main" val="4092880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ntent writing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F3260D-215A-4CFA-B82F-04489CDF99F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A54830A9-5CC9-4CF6-8056-2F9FDAF9E08C}"/>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90605560-F204-4B05-A9F8-B3808D4FE4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9ED25036-551F-408A-9B0F-616D5D25CA14}"/>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0810E2E-24FB-4CCF-84F8-0FED47813F9E}"/>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7">
            <a:extLst>
              <a:ext uri="{FF2B5EF4-FFF2-40B4-BE49-F238E27FC236}">
                <a16:creationId xmlns:a16="http://schemas.microsoft.com/office/drawing/2014/main" id="{03185BD8-99D7-4BA5-9257-BB5A744C51ED}"/>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0F87361E-BD14-407D-B8E2-7879B01F3D81}"/>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334058"/>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CC650A-00F3-478C-BB14-2B249240247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0047375-B249-44A7-8217-3994DB16DAEB}"/>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6">
            <a:extLst>
              <a:ext uri="{FF2B5EF4-FFF2-40B4-BE49-F238E27FC236}">
                <a16:creationId xmlns:a16="http://schemas.microsoft.com/office/drawing/2014/main" id="{41158E29-6843-4442-A9A7-4488215ECAC9}"/>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pic>
        <p:nvPicPr>
          <p:cNvPr id="5" name="Picture 4">
            <a:extLst>
              <a:ext uri="{FF2B5EF4-FFF2-40B4-BE49-F238E27FC236}">
                <a16:creationId xmlns:a16="http://schemas.microsoft.com/office/drawing/2014/main" id="{A72DA870-E348-4D68-8B43-0C03E42301A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6" name="Rectangle 5">
            <a:extLst>
              <a:ext uri="{FF2B5EF4-FFF2-40B4-BE49-F238E27FC236}">
                <a16:creationId xmlns:a16="http://schemas.microsoft.com/office/drawing/2014/main" id="{FA3225C5-4519-4AE1-B722-866A4E078ED7}"/>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71096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DC6F7C9-9CB7-4257-9338-9769E9ADEA28}"/>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B9523A38-911A-4E1A-BF98-3ECD56BD181E}"/>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3E586D0E-5175-4381-B058-14C22DF78E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A26CA776-9DEB-47C0-A2DB-5E2E3E7DAECF}"/>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7F949ED-AD41-4FB5-A758-55C4E31C48FE}"/>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7">
            <a:extLst>
              <a:ext uri="{FF2B5EF4-FFF2-40B4-BE49-F238E27FC236}">
                <a16:creationId xmlns:a16="http://schemas.microsoft.com/office/drawing/2014/main" id="{8C30A6D9-5232-4AEE-ABC4-60E4CA4DC2E4}"/>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2FC4A090-50CB-44B3-B30D-374F48A0B05C}"/>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008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CE889A-5126-43CC-AE10-D6522171BBEF}"/>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F7158485-2A2D-4E61-8D64-670219A8C17F}"/>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C88FD352-5845-40CB-9935-776049CE4B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FF7D61C9-853E-42CB-848D-8BD112984A81}"/>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A968104-AADD-478C-84D3-95A9ED5BD149}"/>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7">
            <a:extLst>
              <a:ext uri="{FF2B5EF4-FFF2-40B4-BE49-F238E27FC236}">
                <a16:creationId xmlns:a16="http://schemas.microsoft.com/office/drawing/2014/main" id="{C826F570-E62B-4796-AA08-549DB6F97C8C}"/>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1E96D952-D85F-4A6F-A14E-92A9972D8C4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9303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70DD1DF-372F-4881-AC1E-B009F10D0A9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3A68FE4A-5B40-43BE-AF03-3C4102C6DB1E}"/>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1500A793-C38A-496F-ABF1-0E23A01C7D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21DFA5DF-06A3-41CC-B9D1-0EE2B9C0195F}"/>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D169E60-07C8-4293-B26A-CD58973DD61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7">
            <a:extLst>
              <a:ext uri="{FF2B5EF4-FFF2-40B4-BE49-F238E27FC236}">
                <a16:creationId xmlns:a16="http://schemas.microsoft.com/office/drawing/2014/main" id="{DD8461D5-9C6C-406D-AB60-B0FD7E4BBBF4}"/>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94BA309-52F1-48E0-A081-1E8F29ED101A}"/>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9586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E17B19-B469-4714-971B-D44932B90F21}"/>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6">
            <a:extLst>
              <a:ext uri="{FF2B5EF4-FFF2-40B4-BE49-F238E27FC236}">
                <a16:creationId xmlns:a16="http://schemas.microsoft.com/office/drawing/2014/main" id="{A7CF63C7-F6E0-4AE9-8676-5A42FDE9A274}"/>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11" name="Picture 10">
            <a:extLst>
              <a:ext uri="{FF2B5EF4-FFF2-40B4-BE49-F238E27FC236}">
                <a16:creationId xmlns:a16="http://schemas.microsoft.com/office/drawing/2014/main" id="{C4538EDE-6FDC-4AAF-A5B1-AADF352EB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2" name="Rectangle 11">
            <a:extLst>
              <a:ext uri="{FF2B5EF4-FFF2-40B4-BE49-F238E27FC236}">
                <a16:creationId xmlns:a16="http://schemas.microsoft.com/office/drawing/2014/main" id="{6BFC13EA-B201-44C5-9F40-EFB969E36B5B}"/>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4E9CEA2-32A5-4807-8E17-D3AD6C9A8E8C}"/>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7">
            <a:extLst>
              <a:ext uri="{FF2B5EF4-FFF2-40B4-BE49-F238E27FC236}">
                <a16:creationId xmlns:a16="http://schemas.microsoft.com/office/drawing/2014/main" id="{84C3DB4E-018D-412F-96EE-FF9A2A899128}"/>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28F02A1-6ADB-4A29-847F-59ED1CCDA7B9}"/>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5922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76A3B7-3DBC-4A6D-B0F9-936B0AA901B9}"/>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6">
            <a:extLst>
              <a:ext uri="{FF2B5EF4-FFF2-40B4-BE49-F238E27FC236}">
                <a16:creationId xmlns:a16="http://schemas.microsoft.com/office/drawing/2014/main" id="{EF358A23-4BFB-41E8-86CB-A84FE5DF6201}"/>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9" name="Picture 8">
            <a:extLst>
              <a:ext uri="{FF2B5EF4-FFF2-40B4-BE49-F238E27FC236}">
                <a16:creationId xmlns:a16="http://schemas.microsoft.com/office/drawing/2014/main" id="{C7FAB520-7324-415F-8069-C5B55B02195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0" name="Rectangle 9">
            <a:extLst>
              <a:ext uri="{FF2B5EF4-FFF2-40B4-BE49-F238E27FC236}">
                <a16:creationId xmlns:a16="http://schemas.microsoft.com/office/drawing/2014/main" id="{10EB1760-B0C6-416B-9EC9-DE70FBF3D308}"/>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DEFEE98-C22C-4E35-8067-D5F5420257F4}"/>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7">
            <a:extLst>
              <a:ext uri="{FF2B5EF4-FFF2-40B4-BE49-F238E27FC236}">
                <a16:creationId xmlns:a16="http://schemas.microsoft.com/office/drawing/2014/main" id="{08E0B224-029C-4DDE-AA69-B777D0B3309B}"/>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5EE6361D-268E-48E6-9860-B87539DBA25C}"/>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9603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Content writing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7117072-5DA1-4737-94DD-102A60DC2E56}"/>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ooter Placeholder 6">
            <a:extLst>
              <a:ext uri="{FF2B5EF4-FFF2-40B4-BE49-F238E27FC236}">
                <a16:creationId xmlns:a16="http://schemas.microsoft.com/office/drawing/2014/main" id="{C2FB759E-CADC-4D69-AD80-2FC444BCB443}"/>
              </a:ext>
            </a:extLst>
          </p:cNvPr>
          <p:cNvSpPr txBox="1">
            <a:spLocks/>
          </p:cNvSpPr>
          <p:nvPr userDrawn="1"/>
        </p:nvSpPr>
        <p:spPr>
          <a:xfrm rot="16200000">
            <a:off x="8455052" y="598278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E7E6E6">
                    <a:lumMod val="25000"/>
                  </a:srgbClr>
                </a:solidFill>
                <a:effectLst/>
                <a:uLnTx/>
                <a:uFillTx/>
                <a:latin typeface="Verdana" panose="020B0604030504040204" pitchFamily="34" charset="0"/>
                <a:ea typeface="Verdana" panose="020B0604030504040204" pitchFamily="34" charset="0"/>
                <a:cs typeface="Verdana" panose="020B0604030504040204" pitchFamily="34" charset="0"/>
              </a:rPr>
              <a:t>© TechSci Research</a:t>
            </a:r>
          </a:p>
        </p:txBody>
      </p:sp>
      <p:pic>
        <p:nvPicPr>
          <p:cNvPr id="19" name="Picture 18">
            <a:extLst>
              <a:ext uri="{FF2B5EF4-FFF2-40B4-BE49-F238E27FC236}">
                <a16:creationId xmlns:a16="http://schemas.microsoft.com/office/drawing/2014/main" id="{BAD92B8F-6D2A-4FFE-9282-A8FB98FF5DA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2" name="Rectangle 1">
            <a:extLst>
              <a:ext uri="{FF2B5EF4-FFF2-40B4-BE49-F238E27FC236}">
                <a16:creationId xmlns:a16="http://schemas.microsoft.com/office/drawing/2014/main" id="{41478CE8-A051-4FC0-9119-7E8CF573C0F5}"/>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E2FD8CA-A3F5-41A8-AB61-3C7B7EB82276}"/>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7">
            <a:extLst>
              <a:ext uri="{FF2B5EF4-FFF2-40B4-BE49-F238E27FC236}">
                <a16:creationId xmlns:a16="http://schemas.microsoft.com/office/drawing/2014/main" id="{A94BEB44-74B4-4B4B-A4C6-38FAA85681B6}"/>
              </a:ext>
            </a:extLst>
          </p:cNvPr>
          <p:cNvSpPr txBox="1">
            <a:spLocks/>
          </p:cNvSpPr>
          <p:nvPr userDrawn="1"/>
        </p:nvSpPr>
        <p:spPr>
          <a:xfrm>
            <a:off x="8554263" y="6495075"/>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fld id="{9A070E7C-0B96-4788-862A-C035E43D0D9C}" type="slidenum">
              <a:rPr kumimoji="0" lang="en-US" sz="1200" b="1" i="0" u="none" strike="noStrike" kern="1200" cap="none" spc="0" normalizeH="0" baseline="0" noProof="0" smtClean="0">
                <a:ln>
                  <a:noFill/>
                </a:ln>
                <a:solidFill>
                  <a:srgbClr val="E7E6E6">
                    <a:lumMod val="25000"/>
                  </a:srgbClr>
                </a:solidFill>
                <a:effectLst/>
                <a:uLnTx/>
                <a:uFillTx/>
                <a:latin typeface="Calibri" panose="020F0502020204030204"/>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dirty="0">
              <a:ln>
                <a:noFill/>
              </a:ln>
              <a:solidFill>
                <a:srgbClr val="E7E6E6">
                  <a:lumMod val="25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0E58F240-8508-40CC-8704-A87A007F2C84}"/>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37486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27447529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E635BA-C786-47F1-86BB-223E41434C0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4" name="Rectangle 3">
            <a:extLst>
              <a:ext uri="{FF2B5EF4-FFF2-40B4-BE49-F238E27FC236}">
                <a16:creationId xmlns:a16="http://schemas.microsoft.com/office/drawing/2014/main" id="{27646CBD-A45C-4736-92B6-FCE049F05C63}"/>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1134CBD-05EB-4EB3-9BE9-33B0F080B48F}"/>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7">
            <a:extLst>
              <a:ext uri="{FF2B5EF4-FFF2-40B4-BE49-F238E27FC236}">
                <a16:creationId xmlns:a16="http://schemas.microsoft.com/office/drawing/2014/main" id="{8C2C044B-31E0-4789-B3B9-72955E3EA641}"/>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8" name="Footer Placeholder 6">
            <a:extLst>
              <a:ext uri="{FF2B5EF4-FFF2-40B4-BE49-F238E27FC236}">
                <a16:creationId xmlns:a16="http://schemas.microsoft.com/office/drawing/2014/main" id="{7C68C189-1A79-4B5C-9E2E-5E31BF234956}"/>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39465064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3272DB4-A212-4CBE-A731-54D9D140164F}"/>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54BB1E7D-CA68-4BE8-AFA0-DC685767C5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F4E00A77-CCE1-4716-9DBA-7C062191635C}"/>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72490FA-F050-411C-933E-2737BE1EA902}"/>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47DC6069-EA26-4FD9-B3F5-DBECD419C0BC}"/>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Slide Number Placeholder 7">
            <a:extLst>
              <a:ext uri="{FF2B5EF4-FFF2-40B4-BE49-F238E27FC236}">
                <a16:creationId xmlns:a16="http://schemas.microsoft.com/office/drawing/2014/main" id="{9B023791-B391-4C51-ABBB-4354C04A2CEA}"/>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6" name="Footer Placeholder 6">
            <a:extLst>
              <a:ext uri="{FF2B5EF4-FFF2-40B4-BE49-F238E27FC236}">
                <a16:creationId xmlns:a16="http://schemas.microsoft.com/office/drawing/2014/main" id="{E5B5EDB5-DF98-487B-B44F-9FE51067EB3E}"/>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2814312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FBA3F1B-5FC1-4195-B283-FA7A5C5B3D90}"/>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C7BB28CF-0E71-44A1-97D2-9F7E5EDBB29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F72326B4-B3B2-4D15-A2AB-DB1022046586}"/>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205A775-17FE-4C1F-A161-1A719545F3E1}"/>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69AECF4-BD35-4AC8-8BF0-753D0647F7B3}"/>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7">
            <a:extLst>
              <a:ext uri="{FF2B5EF4-FFF2-40B4-BE49-F238E27FC236}">
                <a16:creationId xmlns:a16="http://schemas.microsoft.com/office/drawing/2014/main" id="{E202E38A-5812-43DD-83EB-0D7EA5D9F823}"/>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8" name="Footer Placeholder 6">
            <a:extLst>
              <a:ext uri="{FF2B5EF4-FFF2-40B4-BE49-F238E27FC236}">
                <a16:creationId xmlns:a16="http://schemas.microsoft.com/office/drawing/2014/main" id="{78A01AEE-3EB7-440D-81E6-C9DF36AB8F13}"/>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7216216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19FA33A-CBC9-42DD-A551-B52AABE98232}"/>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621DA519-5DCA-4F1F-8343-3DC875C5502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ADD63875-57E7-4803-AB9C-ACC7DEA83736}"/>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C2E9497-FD4A-47BE-8674-09F924082883}"/>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E125D2A2-98E2-4B45-8C9C-E3003F77AAD4}"/>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Slide Number Placeholder 7">
            <a:extLst>
              <a:ext uri="{FF2B5EF4-FFF2-40B4-BE49-F238E27FC236}">
                <a16:creationId xmlns:a16="http://schemas.microsoft.com/office/drawing/2014/main" id="{EF826331-8548-4F3C-8038-EF922075D92A}"/>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8" name="Footer Placeholder 6">
            <a:extLst>
              <a:ext uri="{FF2B5EF4-FFF2-40B4-BE49-F238E27FC236}">
                <a16:creationId xmlns:a16="http://schemas.microsoft.com/office/drawing/2014/main" id="{1584B60D-A971-43B9-A7FD-6BC978498A9F}"/>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6287225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EF693F-BD9D-45A1-A75B-585A0D05A091}"/>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4EEC2A79-B844-4077-95FB-FEE7CF8882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11" name="Rectangle 10">
            <a:extLst>
              <a:ext uri="{FF2B5EF4-FFF2-40B4-BE49-F238E27FC236}">
                <a16:creationId xmlns:a16="http://schemas.microsoft.com/office/drawing/2014/main" id="{7BFCFA2F-72CB-473C-8DEF-2588056CE3F5}"/>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2E90034-184A-43D9-BDB8-D77EBD9B7855}"/>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C39A6CBA-526E-4A6A-BBC8-8603F9C75528}"/>
              </a:ext>
            </a:extLst>
          </p:cNvPr>
          <p:cNvCxnSpPr>
            <a:cxnSpLocks/>
          </p:cNvCxnSpPr>
          <p:nvPr userDrawn="1"/>
        </p:nvCxnSpPr>
        <p:spPr>
          <a:xfrm>
            <a:off x="0" y="70578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Slide Number Placeholder 7">
            <a:extLst>
              <a:ext uri="{FF2B5EF4-FFF2-40B4-BE49-F238E27FC236}">
                <a16:creationId xmlns:a16="http://schemas.microsoft.com/office/drawing/2014/main" id="{740B78B0-D436-4653-98F8-D7F539D48419}"/>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5" name="Footer Placeholder 6">
            <a:extLst>
              <a:ext uri="{FF2B5EF4-FFF2-40B4-BE49-F238E27FC236}">
                <a16:creationId xmlns:a16="http://schemas.microsoft.com/office/drawing/2014/main" id="{C0387FCE-BCC6-4BD3-AC80-BCB5883B237A}"/>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41022035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F7C0E37-E47A-494E-988A-177CC3ED1028}"/>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A98C9043-BCBE-40A6-840F-19169B524E2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EF48600B-62C5-4A67-81B3-2653A95BA5E1}"/>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2591AFC-B186-4C20-B2B3-CBC5FAA0A34B}"/>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7">
            <a:extLst>
              <a:ext uri="{FF2B5EF4-FFF2-40B4-BE49-F238E27FC236}">
                <a16:creationId xmlns:a16="http://schemas.microsoft.com/office/drawing/2014/main" id="{E2681C59-B6A9-4A4E-BA22-196232FD7D1B}"/>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3" name="Footer Placeholder 6">
            <a:extLst>
              <a:ext uri="{FF2B5EF4-FFF2-40B4-BE49-F238E27FC236}">
                <a16:creationId xmlns:a16="http://schemas.microsoft.com/office/drawing/2014/main" id="{B28FFAA4-5A33-4F41-A8D1-0AD50D20A561}"/>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cxnSp>
        <p:nvCxnSpPr>
          <p:cNvPr id="14" name="Straight Connector 13">
            <a:extLst>
              <a:ext uri="{FF2B5EF4-FFF2-40B4-BE49-F238E27FC236}">
                <a16:creationId xmlns:a16="http://schemas.microsoft.com/office/drawing/2014/main" id="{F095ECC3-010A-49B7-8F03-DA6CBB46E026}"/>
              </a:ext>
            </a:extLst>
          </p:cNvPr>
          <p:cNvCxnSpPr>
            <a:cxnSpLocks/>
          </p:cNvCxnSpPr>
          <p:nvPr userDrawn="1"/>
        </p:nvCxnSpPr>
        <p:spPr>
          <a:xfrm>
            <a:off x="0" y="70578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40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342249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3650637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4339C5-E2DB-4A1C-8B1C-83267FB84A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4" name="Rectangle 3">
            <a:extLst>
              <a:ext uri="{FF2B5EF4-FFF2-40B4-BE49-F238E27FC236}">
                <a16:creationId xmlns:a16="http://schemas.microsoft.com/office/drawing/2014/main" id="{27646CBD-A45C-4736-92B6-FCE049F05C63}"/>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7AC76BAA-7A44-4761-81FD-C373E95D612B}"/>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877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220113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3272DB4-A212-4CBE-A731-54D9D140164F}"/>
              </a:ext>
            </a:extLst>
          </p:cNvPr>
          <p:cNvSpPr/>
          <p:nvPr userDrawn="1"/>
        </p:nvSpPr>
        <p:spPr>
          <a:xfrm flipV="1">
            <a:off x="-1" y="6723356"/>
            <a:ext cx="9143999" cy="1346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54BB1E7D-CA68-4BE8-AFA0-DC685767C58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
        <p:nvSpPr>
          <p:cNvPr id="9" name="Rectangle 8">
            <a:extLst>
              <a:ext uri="{FF2B5EF4-FFF2-40B4-BE49-F238E27FC236}">
                <a16:creationId xmlns:a16="http://schemas.microsoft.com/office/drawing/2014/main" id="{F4E00A77-CCE1-4716-9DBA-7C062191635C}"/>
              </a:ext>
            </a:extLst>
          </p:cNvPr>
          <p:cNvSpPr/>
          <p:nvPr userDrawn="1"/>
        </p:nvSpPr>
        <p:spPr>
          <a:xfrm>
            <a:off x="0" y="0"/>
            <a:ext cx="9144000" cy="588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72490FA-F050-411C-933E-2737BE1EA902}"/>
              </a:ext>
            </a:extLst>
          </p:cNvPr>
          <p:cNvSpPr/>
          <p:nvPr userDrawn="1"/>
        </p:nvSpPr>
        <p:spPr>
          <a:xfrm>
            <a:off x="8544757" y="6598950"/>
            <a:ext cx="481905" cy="2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47DC6069-EA26-4FD9-B3F5-DBECD419C0BC}"/>
              </a:ext>
            </a:extLst>
          </p:cNvPr>
          <p:cNvCxnSpPr>
            <a:cxnSpLocks/>
          </p:cNvCxnSpPr>
          <p:nvPr userDrawn="1"/>
        </p:nvCxnSpPr>
        <p:spPr>
          <a:xfrm>
            <a:off x="0" y="660816"/>
            <a:ext cx="516255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Slide Number Placeholder 7">
            <a:extLst>
              <a:ext uri="{FF2B5EF4-FFF2-40B4-BE49-F238E27FC236}">
                <a16:creationId xmlns:a16="http://schemas.microsoft.com/office/drawing/2014/main" id="{9B023791-B391-4C51-ABBB-4354C04A2CEA}"/>
              </a:ext>
            </a:extLst>
          </p:cNvPr>
          <p:cNvSpPr txBox="1">
            <a:spLocks/>
          </p:cNvSpPr>
          <p:nvPr userDrawn="1"/>
        </p:nvSpPr>
        <p:spPr>
          <a:xfrm>
            <a:off x="8605062" y="6508363"/>
            <a:ext cx="445403" cy="365125"/>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6A5D38"/>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070E7C-0B96-4788-862A-C035E43D0D9C}" type="slidenum">
              <a:rPr lang="en-US" smtClean="0">
                <a:solidFill>
                  <a:schemeClr val="bg2">
                    <a:lumMod val="25000"/>
                  </a:schemeClr>
                </a:solidFill>
              </a:rPr>
              <a:pPr/>
              <a:t>‹#›</a:t>
            </a:fld>
            <a:endParaRPr lang="en-US" dirty="0">
              <a:solidFill>
                <a:schemeClr val="bg2">
                  <a:lumMod val="25000"/>
                </a:schemeClr>
              </a:solidFill>
            </a:endParaRPr>
          </a:p>
        </p:txBody>
      </p:sp>
      <p:sp>
        <p:nvSpPr>
          <p:cNvPr id="16" name="Footer Placeholder 6">
            <a:extLst>
              <a:ext uri="{FF2B5EF4-FFF2-40B4-BE49-F238E27FC236}">
                <a16:creationId xmlns:a16="http://schemas.microsoft.com/office/drawing/2014/main" id="{E5B5EDB5-DF98-487B-B44F-9FE51067EB3E}"/>
              </a:ext>
            </a:extLst>
          </p:cNvPr>
          <p:cNvSpPr txBox="1">
            <a:spLocks/>
          </p:cNvSpPr>
          <p:nvPr userDrawn="1"/>
        </p:nvSpPr>
        <p:spPr>
          <a:xfrm rot="16200000">
            <a:off x="8455052" y="6012765"/>
            <a:ext cx="1094744" cy="143688"/>
          </a:xfrm>
          <a:prstGeom prst="rect">
            <a:avLst/>
          </a:prstGeom>
        </p:spPr>
        <p:txBody>
          <a:bodyPr vert="horz" lIns="91440" tIns="45720" rIns="91440" bIns="45720" rtlCol="0" anchor="ctr"/>
          <a:lstStyle>
            <a:defPPr>
              <a:defRPr lang="en-US"/>
            </a:defPPr>
            <a:lvl1pPr marL="0" algn="ctr" defTabSz="457200" rtl="0" eaLnBrk="1" latinLnBrk="0" hangingPunct="1">
              <a:defRPr sz="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a:solidFill>
                  <a:schemeClr val="bg2">
                    <a:lumMod val="25000"/>
                  </a:schemeClr>
                </a:solidFill>
              </a:rPr>
              <a:t>© TechSci Research</a:t>
            </a:r>
          </a:p>
        </p:txBody>
      </p:sp>
    </p:spTree>
    <p:extLst>
      <p:ext uri="{BB962C8B-B14F-4D97-AF65-F5344CB8AC3E}">
        <p14:creationId xmlns:p14="http://schemas.microsoft.com/office/powerpoint/2010/main" val="228783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E018741-C12B-435E-BE9A-FFF06A251FAE}" type="datetimeFigureOut">
              <a:rPr lang="en-US" smtClean="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B98E4B-FBCF-4A79-A384-3CB3D8A71F52}" type="slidenum">
              <a:rPr lang="en-US" smtClean="0"/>
              <a:t>‹#›</a:t>
            </a:fld>
            <a:endParaRPr lang="en-US" dirty="0"/>
          </a:p>
        </p:txBody>
      </p:sp>
    </p:spTree>
    <p:extLst>
      <p:ext uri="{BB962C8B-B14F-4D97-AF65-F5344CB8AC3E}">
        <p14:creationId xmlns:p14="http://schemas.microsoft.com/office/powerpoint/2010/main" val="16011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image" Target="../media/image1.jpg"/><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18741-C12B-435E-BE9A-FFF06A251FAE}" type="datetimeFigureOut">
              <a:rPr lang="en-US" smtClean="0"/>
              <a:t>9/16/2021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98E4B-FBCF-4A79-A384-3CB3D8A71F52}" type="slidenum">
              <a:rPr lang="en-US" smtClean="0"/>
              <a:t>‹#›</a:t>
            </a:fld>
            <a:endParaRPr lang="en-US" dirty="0"/>
          </a:p>
        </p:txBody>
      </p:sp>
      <p:pic>
        <p:nvPicPr>
          <p:cNvPr id="7" name="Picture 6">
            <a:extLst>
              <a:ext uri="{FF2B5EF4-FFF2-40B4-BE49-F238E27FC236}">
                <a16:creationId xmlns:a16="http://schemas.microsoft.com/office/drawing/2014/main" id="{F3A80CCE-2772-4911-ADEB-D42537738AAF}"/>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7668754" y="167074"/>
            <a:ext cx="1330912" cy="417542"/>
          </a:xfrm>
          <a:prstGeom prst="rect">
            <a:avLst/>
          </a:prstGeom>
        </p:spPr>
      </p:pic>
    </p:spTree>
    <p:extLst>
      <p:ext uri="{BB962C8B-B14F-4D97-AF65-F5344CB8AC3E}">
        <p14:creationId xmlns:p14="http://schemas.microsoft.com/office/powerpoint/2010/main" val="427242364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700" r:id="rId14"/>
    <p:sldLayoutId id="2147483701" r:id="rId15"/>
    <p:sldLayoutId id="214748380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B0DBE-ECE5-4FC0-816D-43FEAF8392E5}" type="datetimeFigureOut">
              <a:rPr lang="en-US" smtClean="0"/>
              <a:t>9/16/2021</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63E8B-6C23-461B-8BFD-9F4D539CB21C}" type="slidenum">
              <a:rPr lang="en-US" smtClean="0"/>
              <a:t>‹#›</a:t>
            </a:fld>
            <a:endParaRPr lang="en-US" dirty="0"/>
          </a:p>
        </p:txBody>
      </p:sp>
    </p:spTree>
    <p:extLst>
      <p:ext uri="{BB962C8B-B14F-4D97-AF65-F5344CB8AC3E}">
        <p14:creationId xmlns:p14="http://schemas.microsoft.com/office/powerpoint/2010/main" val="3829095444"/>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niversetoday.com/129865/lightweight-telescopes-cubesats-using-carbon-nanotube-mirrors/" TargetMode="External"/><Relationship Id="rId2" Type="http://schemas.openxmlformats.org/officeDocument/2006/relationships/image" Target="../media/image3.jp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7.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57CFB0-A942-439D-8877-A467354BE2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058800" y="611131"/>
            <a:ext cx="8085200" cy="6063900"/>
          </a:xfrm>
          <a:prstGeom prst="rect">
            <a:avLst/>
          </a:prstGeom>
        </p:spPr>
      </p:pic>
      <p:pic>
        <p:nvPicPr>
          <p:cNvPr id="21" name="Picture 20" descr="A picture containing clipart&#10;&#10;Description generated with high confidence">
            <a:extLst>
              <a:ext uri="{FF2B5EF4-FFF2-40B4-BE49-F238E27FC236}">
                <a16:creationId xmlns:a16="http://schemas.microsoft.com/office/drawing/2014/main" id="{1E7CD3CA-1772-459A-868E-A9064547F7E1}"/>
              </a:ext>
            </a:extLst>
          </p:cNvPr>
          <p:cNvPicPr>
            <a:picLocks noChangeAspect="1"/>
          </p:cNvPicPr>
          <p:nvPr/>
        </p:nvPicPr>
        <p:blipFill rotWithShape="1">
          <a:blip r:embed="rId4">
            <a:extLst>
              <a:ext uri="{28A0092B-C50C-407E-A947-70E740481C1C}">
                <a14:useLocalDpi xmlns:a14="http://schemas.microsoft.com/office/drawing/2010/main" val="0"/>
              </a:ext>
            </a:extLst>
          </a:blip>
          <a:srcRect l="9641" t="-705" r="16385"/>
          <a:stretch/>
        </p:blipFill>
        <p:spPr>
          <a:xfrm>
            <a:off x="13096" y="572043"/>
            <a:ext cx="9144002" cy="6405154"/>
          </a:xfrm>
          <a:prstGeom prst="rect">
            <a:avLst/>
          </a:prstGeom>
        </p:spPr>
      </p:pic>
      <p:sp>
        <p:nvSpPr>
          <p:cNvPr id="12" name="Rectangle 11">
            <a:extLst>
              <a:ext uri="{FF2B5EF4-FFF2-40B4-BE49-F238E27FC236}">
                <a16:creationId xmlns:a16="http://schemas.microsoft.com/office/drawing/2014/main" id="{63977FA2-2584-483B-BEA5-C4C09F2B1DB2}"/>
              </a:ext>
            </a:extLst>
          </p:cNvPr>
          <p:cNvSpPr/>
          <p:nvPr/>
        </p:nvSpPr>
        <p:spPr>
          <a:xfrm>
            <a:off x="-50507" y="2584870"/>
            <a:ext cx="3867133" cy="1477328"/>
          </a:xfrm>
          <a:prstGeom prst="rect">
            <a:avLst/>
          </a:prstGeom>
          <a:noFill/>
        </p:spPr>
        <p:txBody>
          <a:bodyPr wrap="square">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IN"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rPr>
              <a:t>GLOBAL MULTIWALLED CARBON NANOTUBES MARKET OVERVIEW</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IN"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b="1" i="0" u="none" strike="noStrike" kern="1200" cap="none" spc="0"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Roboto" pitchFamily="2" charset="0"/>
              <a:cs typeface="Arial" panose="020B0604020202020204" pitchFamily="34" charset="0"/>
            </a:endParaRPr>
          </a:p>
        </p:txBody>
      </p:sp>
      <p:sp>
        <p:nvSpPr>
          <p:cNvPr id="3" name="Rectangle 2">
            <a:extLst>
              <a:ext uri="{FF2B5EF4-FFF2-40B4-BE49-F238E27FC236}">
                <a16:creationId xmlns:a16="http://schemas.microsoft.com/office/drawing/2014/main" id="{C53A406B-DEAA-49F7-99F7-15974B109246}"/>
              </a:ext>
            </a:extLst>
          </p:cNvPr>
          <p:cNvSpPr/>
          <p:nvPr/>
        </p:nvSpPr>
        <p:spPr>
          <a:xfrm>
            <a:off x="-50509" y="1887563"/>
            <a:ext cx="2010807" cy="671851"/>
          </a:xfrm>
          <a:prstGeom prst="rect">
            <a:avLst/>
          </a:prstGeom>
        </p:spPr>
        <p:txBody>
          <a:bodyPr wrap="none">
            <a:spAutoFit/>
          </a:bodyPr>
          <a:lstStyle/>
          <a:p>
            <a:pPr marL="0" marR="0" lvl="0" indent="0" defTabSz="457200" rtl="0" eaLnBrk="1" fontAlgn="auto" latinLnBrk="0" hangingPunct="1">
              <a:lnSpc>
                <a:spcPct val="150000"/>
              </a:lnSpc>
              <a:spcBef>
                <a:spcPts val="0"/>
              </a:spcBef>
              <a:spcAft>
                <a:spcPts val="0"/>
              </a:spcAft>
              <a:buClrTx/>
              <a:buSzTx/>
              <a:buFontTx/>
              <a:buNone/>
              <a:tabLst/>
              <a:defRPr/>
            </a:pPr>
            <a:r>
              <a:rPr kumimoji="0" lang="en-IN" sz="2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rPr>
              <a:t>2015 – 2040</a:t>
            </a:r>
            <a:endParaRPr kumimoji="0" lang="en-IN" sz="1800" b="1" i="0" u="none" strike="noStrike" kern="1200" cap="none" spc="15" normalizeH="0" baseline="0" noProof="0" dirty="0">
              <a:ln>
                <a:noFill/>
              </a:ln>
              <a:effectLst>
                <a:outerShdw blurRad="38100" dist="38100" dir="2700000" algn="tl">
                  <a:srgbClr val="000000">
                    <a:alpha val="43137"/>
                  </a:srgbClr>
                </a:outerShdw>
              </a:effectLst>
              <a:uLnTx/>
              <a:uFillTx/>
              <a:latin typeface="Montserrat" panose="02000505000000020004" pitchFamily="2" charset="0"/>
              <a:ea typeface="Verdana" panose="020B060403050404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30C6027-6454-46D1-8305-C9654246BEEA}"/>
              </a:ext>
            </a:extLst>
          </p:cNvPr>
          <p:cNvSpPr txBox="1"/>
          <p:nvPr/>
        </p:nvSpPr>
        <p:spPr>
          <a:xfrm>
            <a:off x="266699" y="5882242"/>
            <a:ext cx="2871410" cy="338554"/>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800" b="1" i="0" u="none" strike="noStrike" kern="1200" cap="none" spc="30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MARKET INTELLIGENCE . CONSULTING</a:t>
            </a:r>
          </a:p>
        </p:txBody>
      </p:sp>
      <p:sp>
        <p:nvSpPr>
          <p:cNvPr id="11" name="TextBox 10">
            <a:extLst>
              <a:ext uri="{FF2B5EF4-FFF2-40B4-BE49-F238E27FC236}">
                <a16:creationId xmlns:a16="http://schemas.microsoft.com/office/drawing/2014/main" id="{295CF68D-B97E-4DF4-AD5B-814F416F9AF1}"/>
              </a:ext>
            </a:extLst>
          </p:cNvPr>
          <p:cNvSpPr txBox="1"/>
          <p:nvPr/>
        </p:nvSpPr>
        <p:spPr>
          <a:xfrm>
            <a:off x="314418" y="6352401"/>
            <a:ext cx="2573926" cy="276999"/>
          </a:xfrm>
          <a:prstGeom prst="rect">
            <a:avLst/>
          </a:prstGeom>
          <a:noFill/>
          <a:ln>
            <a:no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E7E6E6">
                    <a:lumMod val="25000"/>
                  </a:srgbClr>
                </a:solidFill>
                <a:effectLst/>
                <a:uLnTx/>
                <a:uFillTx/>
                <a:latin typeface="Arial" panose="020B0604020202020204" pitchFamily="34" charset="0"/>
                <a:ea typeface="Verdana" panose="020B0604030504040204" pitchFamily="34" charset="0"/>
                <a:cs typeface="Arial" panose="020B0604020202020204" pitchFamily="34" charset="0"/>
              </a:rPr>
              <a:t>www.techsciresearch.com</a:t>
            </a:r>
          </a:p>
        </p:txBody>
      </p:sp>
      <p:sp>
        <p:nvSpPr>
          <p:cNvPr id="17" name="Rectangle 16">
            <a:extLst>
              <a:ext uri="{FF2B5EF4-FFF2-40B4-BE49-F238E27FC236}">
                <a16:creationId xmlns:a16="http://schemas.microsoft.com/office/drawing/2014/main" id="{DBDEBDEA-71D1-44BA-9680-5FD768572F6F}"/>
              </a:ext>
            </a:extLst>
          </p:cNvPr>
          <p:cNvSpPr/>
          <p:nvPr/>
        </p:nvSpPr>
        <p:spPr>
          <a:xfrm>
            <a:off x="-1663" y="4162659"/>
            <a:ext cx="2111815" cy="382092"/>
          </a:xfrm>
          <a:prstGeom prst="rect">
            <a:avLst/>
          </a:prstGeom>
          <a:noFill/>
        </p:spPr>
        <p:txBody>
          <a:bodyPr wrap="square">
            <a:spAutoFit/>
          </a:bodyPr>
          <a:lstStyle/>
          <a:p>
            <a:pPr marL="0" marR="0" lvl="0" indent="0" algn="r"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15" normalizeH="0" baseline="0" noProof="0" dirty="0">
                <a:ln>
                  <a:noFill/>
                </a:ln>
                <a:effectLst/>
                <a:uLnTx/>
                <a:uFillTx/>
                <a:latin typeface="Montserrat" panose="02000505000000020004" pitchFamily="2" charset="0"/>
                <a:ea typeface="Verdana" panose="020B0604030504040204" pitchFamily="34" charset="0"/>
                <a:cs typeface="Arial" panose="020B0604020202020204" pitchFamily="34" charset="0"/>
              </a:rPr>
              <a:t>Prepared for :</a:t>
            </a:r>
          </a:p>
        </p:txBody>
      </p:sp>
      <p:pic>
        <p:nvPicPr>
          <p:cNvPr id="7" name="Picture 6" descr="Logo&#10;&#10;Description automatically generated">
            <a:extLst>
              <a:ext uri="{FF2B5EF4-FFF2-40B4-BE49-F238E27FC236}">
                <a16:creationId xmlns:a16="http://schemas.microsoft.com/office/drawing/2014/main" id="{9C39A711-43CE-430B-BE47-CFDB5ED08A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8287" y="4304395"/>
            <a:ext cx="962025" cy="1219200"/>
          </a:xfrm>
          <a:prstGeom prst="rect">
            <a:avLst/>
          </a:prstGeom>
        </p:spPr>
      </p:pic>
    </p:spTree>
    <p:extLst>
      <p:ext uri="{BB962C8B-B14F-4D97-AF65-F5344CB8AC3E}">
        <p14:creationId xmlns:p14="http://schemas.microsoft.com/office/powerpoint/2010/main" val="3225745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D32E-DDEF-4117-8ABB-6102DCF5BF81}"/>
              </a:ext>
            </a:extLst>
          </p:cNvPr>
          <p:cNvSpPr txBox="1">
            <a:spLocks/>
          </p:cNvSpPr>
          <p:nvPr/>
        </p:nvSpPr>
        <p:spPr>
          <a:xfrm>
            <a:off x="232667" y="61391"/>
            <a:ext cx="6287404" cy="514693"/>
          </a:xfrm>
          <a:prstGeom prst="rect">
            <a:avLst/>
          </a:prstGeom>
          <a:noFill/>
        </p:spPr>
        <p:txBody>
          <a:bodyPr vert="horz" wrap="square" lIns="91440" tIns="45720" rIns="91440" bIns="45720" rtlCol="0" anchor="ctr">
            <a:spAutoFit/>
          </a:bodyPr>
          <a:lstStyle>
            <a:defPPr>
              <a:defRPr lang="en-US"/>
            </a:defPPr>
            <a:lvl1pPr>
              <a:lnSpc>
                <a:spcPts val="1700"/>
              </a:lnSpc>
              <a:spcBef>
                <a:spcPct val="0"/>
              </a:spcBef>
              <a:buNone/>
              <a:defRPr sz="1200" b="1" spc="300">
                <a:latin typeface="Arial" panose="020B0604020202020204" pitchFamily="34" charset="0"/>
                <a:ea typeface="+mj-ea"/>
                <a:cs typeface="Arial" panose="020B0604020202020204" pitchFamily="34" charset="0"/>
              </a:defRPr>
            </a:lvl1pPr>
          </a:lstStyle>
          <a:p>
            <a:pPr>
              <a:defRPr/>
            </a:pPr>
            <a:r>
              <a:rPr lang="en-IN" sz="1400" dirty="0">
                <a:solidFill>
                  <a:schemeClr val="bg1"/>
                </a:solidFill>
              </a:rPr>
              <a:t>Market Overview: Global Multiwalled Carbon Nanotubes  Market</a:t>
            </a:r>
          </a:p>
        </p:txBody>
      </p:sp>
      <p:sp>
        <p:nvSpPr>
          <p:cNvPr id="5" name="TextBox 4">
            <a:extLst>
              <a:ext uri="{FF2B5EF4-FFF2-40B4-BE49-F238E27FC236}">
                <a16:creationId xmlns:a16="http://schemas.microsoft.com/office/drawing/2014/main" id="{300B1488-A22D-4160-9835-597E8C810C84}"/>
              </a:ext>
            </a:extLst>
          </p:cNvPr>
          <p:cNvSpPr txBox="1"/>
          <p:nvPr/>
        </p:nvSpPr>
        <p:spPr>
          <a:xfrm>
            <a:off x="92766" y="861056"/>
            <a:ext cx="4240696" cy="522900"/>
          </a:xfrm>
          <a:prstGeom prst="rect">
            <a:avLst/>
          </a:prstGeom>
          <a:noFill/>
        </p:spPr>
        <p:txBody>
          <a:bodyPr wrap="square" rtlCol="0">
            <a:spAutoFit/>
          </a:bodyPr>
          <a:lstStyle/>
          <a:p>
            <a:pPr lvl="0">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Global Multiwalled Carbon Nanotubes  Production</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2015, 2020, 2021E and 2040F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Tonnes</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
          </a:p>
        </p:txBody>
      </p:sp>
      <p:graphicFrame>
        <p:nvGraphicFramePr>
          <p:cNvPr id="6" name="Chart 5">
            <a:extLst>
              <a:ext uri="{FF2B5EF4-FFF2-40B4-BE49-F238E27FC236}">
                <a16:creationId xmlns:a16="http://schemas.microsoft.com/office/drawing/2014/main" id="{807B7E6B-615C-41F9-AC3D-6C3F8D51AE94}"/>
              </a:ext>
            </a:extLst>
          </p:cNvPr>
          <p:cNvGraphicFramePr/>
          <p:nvPr>
            <p:extLst>
              <p:ext uri="{D42A27DB-BD31-4B8C-83A1-F6EECF244321}">
                <p14:modId xmlns:p14="http://schemas.microsoft.com/office/powerpoint/2010/main" val="1316216363"/>
              </p:ext>
            </p:extLst>
          </p:nvPr>
        </p:nvGraphicFramePr>
        <p:xfrm>
          <a:off x="171137" y="1323277"/>
          <a:ext cx="4061704" cy="1608473"/>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8A4D5163-137D-4E8B-BEC9-C77CA5267ACF}"/>
              </a:ext>
            </a:extLst>
          </p:cNvPr>
          <p:cNvSpPr/>
          <p:nvPr/>
        </p:nvSpPr>
        <p:spPr>
          <a:xfrm>
            <a:off x="92765" y="2649121"/>
            <a:ext cx="4240696" cy="1249058"/>
          </a:xfrm>
          <a:prstGeom prst="rect">
            <a:avLst/>
          </a:prstGeom>
          <a:solidFill>
            <a:schemeClr val="bg1"/>
          </a:solid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The demand of the Multiwalled Carbon Nanotubes  currently stands at 2800 tonnes approximately. The demand in the forecast years is anticipated to increase at a CAGR of 2.91% and reach 5428 tonnes by 2040. The demand of the Multiwalled Carbon Nanotubes is anticipated to grow due to boosting demand in Electronic and Electrical Industry for semiconductors and in Plastics and Composites Industry to enhance electrical and mechanical properties of the products. Usually, there are two types of purposes of MWCNT&lt; research and Industrial. The demand of Industrial grade MWCNT will rise in the forecast years.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10" name="TextBox 9">
            <a:extLst>
              <a:ext uri="{FF2B5EF4-FFF2-40B4-BE49-F238E27FC236}">
                <a16:creationId xmlns:a16="http://schemas.microsoft.com/office/drawing/2014/main" id="{6D3E01CE-BD1A-423B-AEEB-94FDDAE1B067}"/>
              </a:ext>
            </a:extLst>
          </p:cNvPr>
          <p:cNvSpPr txBox="1"/>
          <p:nvPr/>
        </p:nvSpPr>
        <p:spPr>
          <a:xfrm>
            <a:off x="4640959" y="861056"/>
            <a:ext cx="3927803" cy="522900"/>
          </a:xfrm>
          <a:prstGeom prst="rect">
            <a:avLst/>
          </a:prstGeom>
          <a:noFill/>
        </p:spPr>
        <p:txBody>
          <a:bodyPr wrap="square" rtlCol="0">
            <a:spAutoFit/>
          </a:bodyPr>
          <a:lstStyle/>
          <a:p>
            <a:pPr lvl="0">
              <a:lnSpc>
                <a:spcPct val="150000"/>
              </a:lnSpc>
              <a:defRPr/>
            </a:pP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Global Multiwalled Carbon Nanotubes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 Capacity</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Volume, 2020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Tonnes</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a:t>
            </a:r>
          </a:p>
        </p:txBody>
      </p:sp>
      <p:graphicFrame>
        <p:nvGraphicFramePr>
          <p:cNvPr id="11" name="Chart 10">
            <a:extLst>
              <a:ext uri="{FF2B5EF4-FFF2-40B4-BE49-F238E27FC236}">
                <a16:creationId xmlns:a16="http://schemas.microsoft.com/office/drawing/2014/main" id="{2F054A98-9D64-4777-BBBC-4299641CD61E}"/>
              </a:ext>
            </a:extLst>
          </p:cNvPr>
          <p:cNvGraphicFramePr/>
          <p:nvPr>
            <p:extLst>
              <p:ext uri="{D42A27DB-BD31-4B8C-83A1-F6EECF244321}">
                <p14:modId xmlns:p14="http://schemas.microsoft.com/office/powerpoint/2010/main" val="3261956208"/>
              </p:ext>
            </p:extLst>
          </p:nvPr>
        </p:nvGraphicFramePr>
        <p:xfrm>
          <a:off x="4572000" y="1323277"/>
          <a:ext cx="3758223" cy="1730305"/>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00FB4BA8-6C1A-48EF-8421-9181C10F3957}"/>
              </a:ext>
            </a:extLst>
          </p:cNvPr>
          <p:cNvSpPr/>
          <p:nvPr/>
        </p:nvSpPr>
        <p:spPr>
          <a:xfrm>
            <a:off x="4471380" y="2773396"/>
            <a:ext cx="4097382" cy="1027379"/>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On the global level, the top operating players in the Multiwalled Carbon Nanotubes  market is Chengdu Organic Chemistry Co.,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CNano</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Technology Limited, LG Chem, </a:t>
            </a:r>
            <a:r>
              <a:rPr lang="en-US" sz="800" dirty="0" err="1">
                <a:solidFill>
                  <a:schemeClr val="tx1"/>
                </a:solidFill>
                <a:latin typeface="Verdana" panose="020B0604030504040204" pitchFamily="34" charset="0"/>
                <a:ea typeface="Verdana" panose="020B0604030504040204" pitchFamily="34" charset="0"/>
                <a:cs typeface="Verdana" panose="020B0604030504040204" pitchFamily="34" charset="0"/>
              </a:rPr>
              <a:t>Nanocyl</a:t>
            </a:r>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 S.A., Showa Denko K.K. and Arkema Inc. These top five operating players have a manufacturing capacity of more than 400 tonnes and usually serve the industrial applications. There are a huge number of manufacturing facilities that have the capability to manufacture MWCNT for research purposes in small quantities.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2" name="Chart 11">
            <a:extLst>
              <a:ext uri="{FF2B5EF4-FFF2-40B4-BE49-F238E27FC236}">
                <a16:creationId xmlns:a16="http://schemas.microsoft.com/office/drawing/2014/main" id="{3389C52A-46BC-4794-BD28-3D79D534FD33}"/>
              </a:ext>
            </a:extLst>
          </p:cNvPr>
          <p:cNvGraphicFramePr/>
          <p:nvPr>
            <p:extLst>
              <p:ext uri="{D42A27DB-BD31-4B8C-83A1-F6EECF244321}">
                <p14:modId xmlns:p14="http://schemas.microsoft.com/office/powerpoint/2010/main" val="3828467908"/>
              </p:ext>
            </p:extLst>
          </p:nvPr>
        </p:nvGraphicFramePr>
        <p:xfrm>
          <a:off x="173373" y="4323675"/>
          <a:ext cx="4059468" cy="1832765"/>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58C736D9-E663-4DBB-8BDD-0BD08E802D86}"/>
              </a:ext>
            </a:extLst>
          </p:cNvPr>
          <p:cNvSpPr txBox="1"/>
          <p:nvPr/>
        </p:nvSpPr>
        <p:spPr>
          <a:xfrm>
            <a:off x="171136" y="3800775"/>
            <a:ext cx="4240696"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Global Multiwalled Carbon Nanotubes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a:t>
            </a: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End User Industry</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By Value, 2021E</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Rectangle 14">
            <a:extLst>
              <a:ext uri="{FF2B5EF4-FFF2-40B4-BE49-F238E27FC236}">
                <a16:creationId xmlns:a16="http://schemas.microsoft.com/office/drawing/2014/main" id="{1D18064B-7D72-45C1-9C08-4B57D8823AF4}"/>
              </a:ext>
            </a:extLst>
          </p:cNvPr>
          <p:cNvSpPr/>
          <p:nvPr/>
        </p:nvSpPr>
        <p:spPr>
          <a:xfrm>
            <a:off x="132513" y="5767967"/>
            <a:ext cx="4200948" cy="1090033"/>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The global market of the Multiwalled Carbon Nanotubes will be dominated by Plastics and Composite Industry followed by Electrical and Electronics Industry with a market share of 54.12% and 27.76% in 2021. Based on the properties required in the end product, the concentration of MWCNT is varied. For example, </a:t>
            </a:r>
            <a:r>
              <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rPr>
              <a:t>1% wt. addition of Multiwalled Carbon Nanotubes in products is done to improve the mechanical properties and 3% wt. addition of Multiwalled Carbon Nanotubes is required to improve the electrical properties.</a:t>
            </a:r>
          </a:p>
        </p:txBody>
      </p:sp>
      <p:graphicFrame>
        <p:nvGraphicFramePr>
          <p:cNvPr id="16" name="Chart 15">
            <a:extLst>
              <a:ext uri="{FF2B5EF4-FFF2-40B4-BE49-F238E27FC236}">
                <a16:creationId xmlns:a16="http://schemas.microsoft.com/office/drawing/2014/main" id="{E899F3B9-9CDA-402C-8337-17DB82FE0688}"/>
              </a:ext>
            </a:extLst>
          </p:cNvPr>
          <p:cNvGraphicFramePr/>
          <p:nvPr>
            <p:extLst>
              <p:ext uri="{D42A27DB-BD31-4B8C-83A1-F6EECF244321}">
                <p14:modId xmlns:p14="http://schemas.microsoft.com/office/powerpoint/2010/main" val="1607083885"/>
              </p:ext>
            </p:extLst>
          </p:nvPr>
        </p:nvGraphicFramePr>
        <p:xfrm>
          <a:off x="4640959" y="4296060"/>
          <a:ext cx="3954990" cy="1802324"/>
        </p:xfrm>
        <a:graphic>
          <a:graphicData uri="http://schemas.openxmlformats.org/drawingml/2006/chart">
            <c:chart xmlns:c="http://schemas.openxmlformats.org/drawingml/2006/chart" xmlns:r="http://schemas.openxmlformats.org/officeDocument/2006/relationships" r:id="rId5"/>
          </a:graphicData>
        </a:graphic>
      </p:graphicFrame>
      <p:sp>
        <p:nvSpPr>
          <p:cNvPr id="17" name="TextBox 16">
            <a:extLst>
              <a:ext uri="{FF2B5EF4-FFF2-40B4-BE49-F238E27FC236}">
                <a16:creationId xmlns:a16="http://schemas.microsoft.com/office/drawing/2014/main" id="{78CA6A4B-2F39-459A-AE68-943808AED39C}"/>
              </a:ext>
            </a:extLst>
          </p:cNvPr>
          <p:cNvSpPr txBox="1"/>
          <p:nvPr/>
        </p:nvSpPr>
        <p:spPr>
          <a:xfrm>
            <a:off x="4471380" y="3773160"/>
            <a:ext cx="4124569" cy="522900"/>
          </a:xfrm>
          <a:prstGeom prst="rect">
            <a:avLst/>
          </a:prstGeom>
          <a:noFill/>
        </p:spPr>
        <p:txBody>
          <a:bodyPr wrap="square" rtlCol="0">
            <a:spAutoFit/>
          </a:bodyPr>
          <a:lstStyle/>
          <a:p>
            <a:pPr>
              <a:lnSpc>
                <a:spcPct val="150000"/>
              </a:lnSpc>
              <a:defRPr/>
            </a:pPr>
            <a:r>
              <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rPr>
              <a:t>Global Multiwalled Carbon Nanotubes  </a:t>
            </a:r>
            <a:r>
              <a:rPr kumimoji="0" lang="en-IN" sz="1000"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Market Share, By Manufacturing Process, By Volume, 2021E</a:t>
            </a:r>
            <a:endParaRPr lang="en-IN" sz="1000" b="1" dirty="0">
              <a:solidFill>
                <a:prstClr val="black"/>
              </a:solidFill>
              <a:latin typeface="Verdana" panose="020B0604030504040204" pitchFamily="34" charset="0"/>
              <a:ea typeface="Verdana" panose="020B0604030504040204" pitchFamily="34" charset="0"/>
              <a:cs typeface="Verdana" panose="020B0604030504040204" pitchFamily="34" charset="0"/>
            </a:endParaRPr>
          </a:p>
        </p:txBody>
      </p:sp>
      <p:sp>
        <p:nvSpPr>
          <p:cNvPr id="18" name="Rectangle 17">
            <a:extLst>
              <a:ext uri="{FF2B5EF4-FFF2-40B4-BE49-F238E27FC236}">
                <a16:creationId xmlns:a16="http://schemas.microsoft.com/office/drawing/2014/main" id="{AF06A5A8-26FC-4B5F-9E6F-FB27D6C45E6E}"/>
              </a:ext>
            </a:extLst>
          </p:cNvPr>
          <p:cNvSpPr/>
          <p:nvPr/>
        </p:nvSpPr>
        <p:spPr>
          <a:xfrm>
            <a:off x="4540339" y="5822073"/>
            <a:ext cx="4028423" cy="1058574"/>
          </a:xfrm>
          <a:prstGeom prst="rect">
            <a:avLst/>
          </a:prstGeom>
          <a:noFill/>
          <a:ln w="3810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800" dirty="0">
                <a:solidFill>
                  <a:schemeClr val="tx1"/>
                </a:solidFill>
                <a:latin typeface="Verdana" panose="020B0604030504040204" pitchFamily="34" charset="0"/>
                <a:ea typeface="Verdana" panose="020B0604030504040204" pitchFamily="34" charset="0"/>
                <a:cs typeface="Verdana" panose="020B0604030504040204" pitchFamily="34" charset="0"/>
              </a:rPr>
              <a:t>Catalytic Chemical Vapor Deposition (CCVD) is the most popular manufacturing process of Multiwalled Carbon Nanotubes followed by Chemical Vapor Deposition (CVD). These two processes are similar with small variation in the manufacturing process. CCVD requires catalyst that helps in reducing the temperature of the manufacturing process and provides higher selectivity of the product. CCVD is also simpler than CVD and thus is preferred mode of manufacturing globally. </a:t>
            </a:r>
            <a:endParaRPr lang="en-IN" sz="8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6130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A7DA4E9-2BB3-4BFC-8E3B-F97D4AE55697}"/>
              </a:ext>
            </a:extLst>
          </p:cNvPr>
          <p:cNvGrpSpPr/>
          <p:nvPr/>
        </p:nvGrpSpPr>
        <p:grpSpPr>
          <a:xfrm>
            <a:off x="0" y="687221"/>
            <a:ext cx="2081661" cy="2559562"/>
            <a:chOff x="-400932" y="616346"/>
            <a:chExt cx="4458411" cy="5975204"/>
          </a:xfrm>
        </p:grpSpPr>
        <p:grpSp>
          <p:nvGrpSpPr>
            <p:cNvPr id="4" name="Group 3">
              <a:extLst>
                <a:ext uri="{FF2B5EF4-FFF2-40B4-BE49-F238E27FC236}">
                  <a16:creationId xmlns:a16="http://schemas.microsoft.com/office/drawing/2014/main" id="{8AA57724-5D1A-4B2A-B051-15FD838910A3}"/>
                </a:ext>
              </a:extLst>
            </p:cNvPr>
            <p:cNvGrpSpPr/>
            <p:nvPr/>
          </p:nvGrpSpPr>
          <p:grpSpPr>
            <a:xfrm>
              <a:off x="-400932" y="616346"/>
              <a:ext cx="4458411" cy="5975204"/>
              <a:chOff x="-485340" y="700754"/>
              <a:chExt cx="4458411" cy="5975204"/>
            </a:xfrm>
          </p:grpSpPr>
          <p:pic>
            <p:nvPicPr>
              <p:cNvPr id="6" name="Picture 5" descr="A picture containing vector graphics&#10;&#10;Description generated with high confidence">
                <a:extLst>
                  <a:ext uri="{FF2B5EF4-FFF2-40B4-BE49-F238E27FC236}">
                    <a16:creationId xmlns:a16="http://schemas.microsoft.com/office/drawing/2014/main" id="{6C89ED58-710E-48BD-B34B-7CF343E15744}"/>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7" name="Picture 6" descr="A picture containing vector graphics&#10;&#10;Description generated with high confidence">
                <a:extLst>
                  <a:ext uri="{FF2B5EF4-FFF2-40B4-BE49-F238E27FC236}">
                    <a16:creationId xmlns:a16="http://schemas.microsoft.com/office/drawing/2014/main" id="{5D191A20-1859-4D94-B0AB-1C1F8BCBCD0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8" name="Picture 7" descr="A picture containing vector graphics&#10;&#10;Description generated with high confidence">
                <a:extLst>
                  <a:ext uri="{FF2B5EF4-FFF2-40B4-BE49-F238E27FC236}">
                    <a16:creationId xmlns:a16="http://schemas.microsoft.com/office/drawing/2014/main" id="{8AF684B3-6BFE-416E-871D-9B2326A21A1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9" name="Freeform 5">
                <a:extLst>
                  <a:ext uri="{FF2B5EF4-FFF2-40B4-BE49-F238E27FC236}">
                    <a16:creationId xmlns:a16="http://schemas.microsoft.com/office/drawing/2014/main" id="{A56F2C11-4C81-4860-98C1-D35E89D5408B}"/>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0" name="Freeform 6">
                <a:extLst>
                  <a:ext uri="{FF2B5EF4-FFF2-40B4-BE49-F238E27FC236}">
                    <a16:creationId xmlns:a16="http://schemas.microsoft.com/office/drawing/2014/main" id="{FEF1E4CE-012A-42DF-92C3-9717FF1C1CE8}"/>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1" name="Freeform 7">
                <a:extLst>
                  <a:ext uri="{FF2B5EF4-FFF2-40B4-BE49-F238E27FC236}">
                    <a16:creationId xmlns:a16="http://schemas.microsoft.com/office/drawing/2014/main" id="{4C26CA3F-7D41-4F6F-AEE8-CCAC9D4DE3B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2" name="Freeform 8">
                <a:extLst>
                  <a:ext uri="{FF2B5EF4-FFF2-40B4-BE49-F238E27FC236}">
                    <a16:creationId xmlns:a16="http://schemas.microsoft.com/office/drawing/2014/main" id="{2C7EF3DF-CF26-4B66-9BD4-19A0D8596762}"/>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3" name="Freeform 9">
                <a:extLst>
                  <a:ext uri="{FF2B5EF4-FFF2-40B4-BE49-F238E27FC236}">
                    <a16:creationId xmlns:a16="http://schemas.microsoft.com/office/drawing/2014/main" id="{00C219F8-AFBD-4FBF-A751-1E6A46EAD042}"/>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4" name="Freeform 10">
                <a:extLst>
                  <a:ext uri="{FF2B5EF4-FFF2-40B4-BE49-F238E27FC236}">
                    <a16:creationId xmlns:a16="http://schemas.microsoft.com/office/drawing/2014/main" id="{ADB5F06E-E7AA-49F6-BC8A-7F7D30024EE1}"/>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5" name="Freeform 11">
                <a:extLst>
                  <a:ext uri="{FF2B5EF4-FFF2-40B4-BE49-F238E27FC236}">
                    <a16:creationId xmlns:a16="http://schemas.microsoft.com/office/drawing/2014/main" id="{6ECD90D7-AAC6-46FB-B940-0589B2A0CF4B}"/>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16" name="Freeform 23">
                <a:extLst>
                  <a:ext uri="{FF2B5EF4-FFF2-40B4-BE49-F238E27FC236}">
                    <a16:creationId xmlns:a16="http://schemas.microsoft.com/office/drawing/2014/main" id="{35DB0A31-DD88-4CEE-9104-DC7FDA37B155}"/>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17" name="Picture 16" descr="A picture containing vector graphics&#10;&#10;Description generated with high confidence">
                <a:extLst>
                  <a:ext uri="{FF2B5EF4-FFF2-40B4-BE49-F238E27FC236}">
                    <a16:creationId xmlns:a16="http://schemas.microsoft.com/office/drawing/2014/main" id="{74F27E35-D0EB-4A56-8DD1-18BB6FC61F3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18" name="Picture 17" descr="A picture containing vector graphics&#10;&#10;Description generated with high confidence">
                <a:extLst>
                  <a:ext uri="{FF2B5EF4-FFF2-40B4-BE49-F238E27FC236}">
                    <a16:creationId xmlns:a16="http://schemas.microsoft.com/office/drawing/2014/main" id="{5FD84E47-D135-4C2C-98A6-2959FFEF57F3}"/>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19" name="Picture 18" descr="A picture containing vector graphics&#10;&#10;Description generated with high confidence">
                <a:extLst>
                  <a:ext uri="{FF2B5EF4-FFF2-40B4-BE49-F238E27FC236}">
                    <a16:creationId xmlns:a16="http://schemas.microsoft.com/office/drawing/2014/main" id="{3BA4F776-0EC4-416D-8A40-AA73D353D89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20" name="Picture 19" descr="A picture containing vector graphics&#10;&#10;Description generated with high confidence">
                <a:extLst>
                  <a:ext uri="{FF2B5EF4-FFF2-40B4-BE49-F238E27FC236}">
                    <a16:creationId xmlns:a16="http://schemas.microsoft.com/office/drawing/2014/main" id="{C5A88BCC-4A05-4DB5-BB86-A4A96B4FFA1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21" name="Picture 20" descr="A picture containing vector graphics&#10;&#10;Description generated with high confidence">
                <a:extLst>
                  <a:ext uri="{FF2B5EF4-FFF2-40B4-BE49-F238E27FC236}">
                    <a16:creationId xmlns:a16="http://schemas.microsoft.com/office/drawing/2014/main" id="{63289B51-55C4-4798-8F54-E2B828C32F1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22" name="Picture 21" descr="A picture containing vector graphics&#10;&#10;Description generated with high confidence">
                <a:extLst>
                  <a:ext uri="{FF2B5EF4-FFF2-40B4-BE49-F238E27FC236}">
                    <a16:creationId xmlns:a16="http://schemas.microsoft.com/office/drawing/2014/main" id="{92D29AB4-124D-450B-A9AC-E0B7ACDDA5E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23" name="Picture 22" descr="A picture containing vector graphics&#10;&#10;Description generated with high confidence">
                <a:extLst>
                  <a:ext uri="{FF2B5EF4-FFF2-40B4-BE49-F238E27FC236}">
                    <a16:creationId xmlns:a16="http://schemas.microsoft.com/office/drawing/2014/main" id="{1B87D2AB-3B7F-40EC-9545-342D95471F2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24" name="Picture 23" descr="A picture containing vector graphics&#10;&#10;Description generated with high confidence">
                <a:extLst>
                  <a:ext uri="{FF2B5EF4-FFF2-40B4-BE49-F238E27FC236}">
                    <a16:creationId xmlns:a16="http://schemas.microsoft.com/office/drawing/2014/main" id="{374296F7-6C8A-4BC7-9772-799E5B349E7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5" name="Picture 4" descr="A picture containing vector graphics&#10;&#10;Description generated with high confidence">
              <a:extLst>
                <a:ext uri="{FF2B5EF4-FFF2-40B4-BE49-F238E27FC236}">
                  <a16:creationId xmlns:a16="http://schemas.microsoft.com/office/drawing/2014/main" id="{53FE2803-EB1B-4E08-AC2A-750EFE3926D5}"/>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grpSp>
        <p:nvGrpSpPr>
          <p:cNvPr id="27" name="Group 26">
            <a:extLst>
              <a:ext uri="{FF2B5EF4-FFF2-40B4-BE49-F238E27FC236}">
                <a16:creationId xmlns:a16="http://schemas.microsoft.com/office/drawing/2014/main" id="{6F382FF8-93AD-444E-8F5C-D1E39DEF2D8F}"/>
              </a:ext>
            </a:extLst>
          </p:cNvPr>
          <p:cNvGrpSpPr/>
          <p:nvPr/>
        </p:nvGrpSpPr>
        <p:grpSpPr>
          <a:xfrm>
            <a:off x="87135" y="3875161"/>
            <a:ext cx="2081661" cy="2559562"/>
            <a:chOff x="-400932" y="616346"/>
            <a:chExt cx="4458411" cy="5975204"/>
          </a:xfrm>
        </p:grpSpPr>
        <p:grpSp>
          <p:nvGrpSpPr>
            <p:cNvPr id="28" name="Group 27">
              <a:extLst>
                <a:ext uri="{FF2B5EF4-FFF2-40B4-BE49-F238E27FC236}">
                  <a16:creationId xmlns:a16="http://schemas.microsoft.com/office/drawing/2014/main" id="{77C7D7FB-90CD-44CA-BE64-79D502AB1A3F}"/>
                </a:ext>
              </a:extLst>
            </p:cNvPr>
            <p:cNvGrpSpPr/>
            <p:nvPr/>
          </p:nvGrpSpPr>
          <p:grpSpPr>
            <a:xfrm>
              <a:off x="-400932" y="616346"/>
              <a:ext cx="4458411" cy="5975204"/>
              <a:chOff x="-485340" y="700754"/>
              <a:chExt cx="4458411" cy="5975204"/>
            </a:xfrm>
          </p:grpSpPr>
          <p:pic>
            <p:nvPicPr>
              <p:cNvPr id="30" name="Picture 29" descr="A picture containing vector graphics&#10;&#10;Description generated with high confidence">
                <a:extLst>
                  <a:ext uri="{FF2B5EF4-FFF2-40B4-BE49-F238E27FC236}">
                    <a16:creationId xmlns:a16="http://schemas.microsoft.com/office/drawing/2014/main" id="{053E9A80-B438-4E08-8417-DECA04116268}"/>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485340" y="1126588"/>
                <a:ext cx="3763108" cy="3763108"/>
              </a:xfrm>
              <a:prstGeom prst="rect">
                <a:avLst/>
              </a:prstGeom>
            </p:spPr>
          </p:pic>
          <p:pic>
            <p:nvPicPr>
              <p:cNvPr id="31" name="Picture 30" descr="A picture containing vector graphics&#10;&#10;Description generated with high confidence">
                <a:extLst>
                  <a:ext uri="{FF2B5EF4-FFF2-40B4-BE49-F238E27FC236}">
                    <a16:creationId xmlns:a16="http://schemas.microsoft.com/office/drawing/2014/main" id="{BCCC6CD3-097E-4F93-9B1A-2C97F2433A8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1348643">
                <a:off x="1473440" y="3020515"/>
                <a:ext cx="2267244" cy="2267244"/>
              </a:xfrm>
              <a:prstGeom prst="rect">
                <a:avLst/>
              </a:prstGeom>
            </p:spPr>
          </p:pic>
          <p:pic>
            <p:nvPicPr>
              <p:cNvPr id="32" name="Picture 31" descr="A picture containing vector graphics&#10;&#10;Description generated with high confidence">
                <a:extLst>
                  <a:ext uri="{FF2B5EF4-FFF2-40B4-BE49-F238E27FC236}">
                    <a16:creationId xmlns:a16="http://schemas.microsoft.com/office/drawing/2014/main" id="{BA290DB1-A203-4D67-A354-823B8DA08E50}"/>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492795" y="3587407"/>
                <a:ext cx="2030011" cy="2030011"/>
              </a:xfrm>
              <a:prstGeom prst="rect">
                <a:avLst/>
              </a:prstGeom>
            </p:spPr>
          </p:pic>
          <p:sp>
            <p:nvSpPr>
              <p:cNvPr id="33" name="Freeform 5">
                <a:extLst>
                  <a:ext uri="{FF2B5EF4-FFF2-40B4-BE49-F238E27FC236}">
                    <a16:creationId xmlns:a16="http://schemas.microsoft.com/office/drawing/2014/main" id="{BC33BD2B-0E4A-44FB-9DD6-0722F4A443A9}"/>
                  </a:ext>
                </a:extLst>
              </p:cNvPr>
              <p:cNvSpPr>
                <a:spLocks/>
              </p:cNvSpPr>
              <p:nvPr/>
            </p:nvSpPr>
            <p:spPr bwMode="auto">
              <a:xfrm>
                <a:off x="1517490" y="6449445"/>
                <a:ext cx="874846" cy="226513"/>
              </a:xfrm>
              <a:custGeom>
                <a:avLst/>
                <a:gdLst>
                  <a:gd name="T0" fmla="*/ 678 w 678"/>
                  <a:gd name="T1" fmla="*/ 90 h 178"/>
                  <a:gd name="T2" fmla="*/ 678 w 678"/>
                  <a:gd name="T3" fmla="*/ 90 h 178"/>
                  <a:gd name="T4" fmla="*/ 676 w 678"/>
                  <a:gd name="T5" fmla="*/ 108 h 178"/>
                  <a:gd name="T6" fmla="*/ 670 w 678"/>
                  <a:gd name="T7" fmla="*/ 124 h 178"/>
                  <a:gd name="T8" fmla="*/ 662 w 678"/>
                  <a:gd name="T9" fmla="*/ 140 h 178"/>
                  <a:gd name="T10" fmla="*/ 650 w 678"/>
                  <a:gd name="T11" fmla="*/ 152 h 178"/>
                  <a:gd name="T12" fmla="*/ 636 w 678"/>
                  <a:gd name="T13" fmla="*/ 164 h 178"/>
                  <a:gd name="T14" fmla="*/ 620 w 678"/>
                  <a:gd name="T15" fmla="*/ 172 h 178"/>
                  <a:gd name="T16" fmla="*/ 602 w 678"/>
                  <a:gd name="T17" fmla="*/ 176 h 178"/>
                  <a:gd name="T18" fmla="*/ 582 w 678"/>
                  <a:gd name="T19" fmla="*/ 178 h 178"/>
                  <a:gd name="T20" fmla="*/ 96 w 678"/>
                  <a:gd name="T21" fmla="*/ 178 h 178"/>
                  <a:gd name="T22" fmla="*/ 96 w 678"/>
                  <a:gd name="T23" fmla="*/ 178 h 178"/>
                  <a:gd name="T24" fmla="*/ 76 w 678"/>
                  <a:gd name="T25" fmla="*/ 176 h 178"/>
                  <a:gd name="T26" fmla="*/ 58 w 678"/>
                  <a:gd name="T27" fmla="*/ 172 h 178"/>
                  <a:gd name="T28" fmla="*/ 42 w 678"/>
                  <a:gd name="T29" fmla="*/ 164 h 178"/>
                  <a:gd name="T30" fmla="*/ 28 w 678"/>
                  <a:gd name="T31" fmla="*/ 152 h 178"/>
                  <a:gd name="T32" fmla="*/ 16 w 678"/>
                  <a:gd name="T33" fmla="*/ 140 h 178"/>
                  <a:gd name="T34" fmla="*/ 8 w 678"/>
                  <a:gd name="T35" fmla="*/ 124 h 178"/>
                  <a:gd name="T36" fmla="*/ 2 w 678"/>
                  <a:gd name="T37" fmla="*/ 108 h 178"/>
                  <a:gd name="T38" fmla="*/ 0 w 678"/>
                  <a:gd name="T39" fmla="*/ 90 h 178"/>
                  <a:gd name="T40" fmla="*/ 0 w 678"/>
                  <a:gd name="T41" fmla="*/ 90 h 178"/>
                  <a:gd name="T42" fmla="*/ 0 w 678"/>
                  <a:gd name="T43" fmla="*/ 90 h 178"/>
                  <a:gd name="T44" fmla="*/ 2 w 678"/>
                  <a:gd name="T45" fmla="*/ 72 h 178"/>
                  <a:gd name="T46" fmla="*/ 8 w 678"/>
                  <a:gd name="T47" fmla="*/ 54 h 178"/>
                  <a:gd name="T48" fmla="*/ 16 w 678"/>
                  <a:gd name="T49" fmla="*/ 40 h 178"/>
                  <a:gd name="T50" fmla="*/ 28 w 678"/>
                  <a:gd name="T51" fmla="*/ 26 h 178"/>
                  <a:gd name="T52" fmla="*/ 42 w 678"/>
                  <a:gd name="T53" fmla="*/ 16 h 178"/>
                  <a:gd name="T54" fmla="*/ 58 w 678"/>
                  <a:gd name="T55" fmla="*/ 8 h 178"/>
                  <a:gd name="T56" fmla="*/ 76 w 678"/>
                  <a:gd name="T57" fmla="*/ 2 h 178"/>
                  <a:gd name="T58" fmla="*/ 96 w 678"/>
                  <a:gd name="T59" fmla="*/ 0 h 178"/>
                  <a:gd name="T60" fmla="*/ 582 w 678"/>
                  <a:gd name="T61" fmla="*/ 0 h 178"/>
                  <a:gd name="T62" fmla="*/ 582 w 678"/>
                  <a:gd name="T63" fmla="*/ 0 h 178"/>
                  <a:gd name="T64" fmla="*/ 602 w 678"/>
                  <a:gd name="T65" fmla="*/ 2 h 178"/>
                  <a:gd name="T66" fmla="*/ 620 w 678"/>
                  <a:gd name="T67" fmla="*/ 8 h 178"/>
                  <a:gd name="T68" fmla="*/ 636 w 678"/>
                  <a:gd name="T69" fmla="*/ 16 h 178"/>
                  <a:gd name="T70" fmla="*/ 650 w 678"/>
                  <a:gd name="T71" fmla="*/ 26 h 178"/>
                  <a:gd name="T72" fmla="*/ 662 w 678"/>
                  <a:gd name="T73" fmla="*/ 40 h 178"/>
                  <a:gd name="T74" fmla="*/ 670 w 678"/>
                  <a:gd name="T75" fmla="*/ 54 h 178"/>
                  <a:gd name="T76" fmla="*/ 676 w 678"/>
                  <a:gd name="T77" fmla="*/ 72 h 178"/>
                  <a:gd name="T78" fmla="*/ 678 w 678"/>
                  <a:gd name="T79" fmla="*/ 90 h 178"/>
                  <a:gd name="T80" fmla="*/ 678 w 678"/>
                  <a:gd name="T81" fmla="*/ 90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78" h="178">
                    <a:moveTo>
                      <a:pt x="678" y="90"/>
                    </a:moveTo>
                    <a:lnTo>
                      <a:pt x="678" y="90"/>
                    </a:lnTo>
                    <a:lnTo>
                      <a:pt x="676" y="108"/>
                    </a:lnTo>
                    <a:lnTo>
                      <a:pt x="670" y="124"/>
                    </a:lnTo>
                    <a:lnTo>
                      <a:pt x="662" y="140"/>
                    </a:lnTo>
                    <a:lnTo>
                      <a:pt x="650" y="152"/>
                    </a:lnTo>
                    <a:lnTo>
                      <a:pt x="636" y="164"/>
                    </a:lnTo>
                    <a:lnTo>
                      <a:pt x="620" y="172"/>
                    </a:lnTo>
                    <a:lnTo>
                      <a:pt x="602" y="176"/>
                    </a:lnTo>
                    <a:lnTo>
                      <a:pt x="582" y="178"/>
                    </a:lnTo>
                    <a:lnTo>
                      <a:pt x="96" y="178"/>
                    </a:lnTo>
                    <a:lnTo>
                      <a:pt x="96" y="178"/>
                    </a:lnTo>
                    <a:lnTo>
                      <a:pt x="76" y="176"/>
                    </a:lnTo>
                    <a:lnTo>
                      <a:pt x="58" y="172"/>
                    </a:lnTo>
                    <a:lnTo>
                      <a:pt x="42" y="164"/>
                    </a:lnTo>
                    <a:lnTo>
                      <a:pt x="28" y="152"/>
                    </a:lnTo>
                    <a:lnTo>
                      <a:pt x="16" y="140"/>
                    </a:lnTo>
                    <a:lnTo>
                      <a:pt x="8" y="124"/>
                    </a:lnTo>
                    <a:lnTo>
                      <a:pt x="2" y="108"/>
                    </a:lnTo>
                    <a:lnTo>
                      <a:pt x="0" y="90"/>
                    </a:lnTo>
                    <a:lnTo>
                      <a:pt x="0" y="90"/>
                    </a:lnTo>
                    <a:lnTo>
                      <a:pt x="0" y="90"/>
                    </a:lnTo>
                    <a:lnTo>
                      <a:pt x="2" y="72"/>
                    </a:lnTo>
                    <a:lnTo>
                      <a:pt x="8" y="54"/>
                    </a:lnTo>
                    <a:lnTo>
                      <a:pt x="16" y="40"/>
                    </a:lnTo>
                    <a:lnTo>
                      <a:pt x="28" y="26"/>
                    </a:lnTo>
                    <a:lnTo>
                      <a:pt x="42" y="16"/>
                    </a:lnTo>
                    <a:lnTo>
                      <a:pt x="58" y="8"/>
                    </a:lnTo>
                    <a:lnTo>
                      <a:pt x="76" y="2"/>
                    </a:lnTo>
                    <a:lnTo>
                      <a:pt x="96" y="0"/>
                    </a:lnTo>
                    <a:lnTo>
                      <a:pt x="582" y="0"/>
                    </a:lnTo>
                    <a:lnTo>
                      <a:pt x="582" y="0"/>
                    </a:lnTo>
                    <a:lnTo>
                      <a:pt x="602" y="2"/>
                    </a:lnTo>
                    <a:lnTo>
                      <a:pt x="620" y="8"/>
                    </a:lnTo>
                    <a:lnTo>
                      <a:pt x="636" y="16"/>
                    </a:lnTo>
                    <a:lnTo>
                      <a:pt x="650" y="26"/>
                    </a:lnTo>
                    <a:lnTo>
                      <a:pt x="662" y="40"/>
                    </a:lnTo>
                    <a:lnTo>
                      <a:pt x="670" y="54"/>
                    </a:lnTo>
                    <a:lnTo>
                      <a:pt x="676" y="72"/>
                    </a:lnTo>
                    <a:lnTo>
                      <a:pt x="678" y="90"/>
                    </a:lnTo>
                    <a:lnTo>
                      <a:pt x="678" y="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4" name="Freeform 6">
                <a:extLst>
                  <a:ext uri="{FF2B5EF4-FFF2-40B4-BE49-F238E27FC236}">
                    <a16:creationId xmlns:a16="http://schemas.microsoft.com/office/drawing/2014/main" id="{561AE9CA-718D-40C4-977D-1F7883F409C6}"/>
                  </a:ext>
                </a:extLst>
              </p:cNvPr>
              <p:cNvSpPr>
                <a:spLocks/>
              </p:cNvSpPr>
              <p:nvPr/>
            </p:nvSpPr>
            <p:spPr bwMode="auto">
              <a:xfrm>
                <a:off x="1305875" y="6362911"/>
                <a:ext cx="1298076" cy="190882"/>
              </a:xfrm>
              <a:custGeom>
                <a:avLst/>
                <a:gdLst>
                  <a:gd name="T0" fmla="*/ 136 w 1006"/>
                  <a:gd name="T1" fmla="*/ 150 h 150"/>
                  <a:gd name="T2" fmla="*/ 868 w 1006"/>
                  <a:gd name="T3" fmla="*/ 150 h 150"/>
                  <a:gd name="T4" fmla="*/ 868 w 1006"/>
                  <a:gd name="T5" fmla="*/ 150 h 150"/>
                  <a:gd name="T6" fmla="*/ 928 w 1006"/>
                  <a:gd name="T7" fmla="*/ 90 h 150"/>
                  <a:gd name="T8" fmla="*/ 928 w 1006"/>
                  <a:gd name="T9" fmla="*/ 90 h 150"/>
                  <a:gd name="T10" fmla="*/ 956 w 1006"/>
                  <a:gd name="T11" fmla="*/ 60 h 150"/>
                  <a:gd name="T12" fmla="*/ 978 w 1006"/>
                  <a:gd name="T13" fmla="*/ 36 h 150"/>
                  <a:gd name="T14" fmla="*/ 994 w 1006"/>
                  <a:gd name="T15" fmla="*/ 16 h 150"/>
                  <a:gd name="T16" fmla="*/ 1006 w 1006"/>
                  <a:gd name="T17" fmla="*/ 0 h 150"/>
                  <a:gd name="T18" fmla="*/ 0 w 1006"/>
                  <a:gd name="T19" fmla="*/ 0 h 150"/>
                  <a:gd name="T20" fmla="*/ 0 w 1006"/>
                  <a:gd name="T21" fmla="*/ 0 h 150"/>
                  <a:gd name="T22" fmla="*/ 6 w 1006"/>
                  <a:gd name="T23" fmla="*/ 12 h 150"/>
                  <a:gd name="T24" fmla="*/ 6 w 1006"/>
                  <a:gd name="T25" fmla="*/ 12 h 150"/>
                  <a:gd name="T26" fmla="*/ 66 w 1006"/>
                  <a:gd name="T27" fmla="*/ 76 h 150"/>
                  <a:gd name="T28" fmla="*/ 136 w 1006"/>
                  <a:gd name="T29" fmla="*/ 150 h 150"/>
                  <a:gd name="T30" fmla="*/ 136 w 1006"/>
                  <a:gd name="T31"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6" h="150">
                    <a:moveTo>
                      <a:pt x="136" y="150"/>
                    </a:moveTo>
                    <a:lnTo>
                      <a:pt x="868" y="150"/>
                    </a:lnTo>
                    <a:lnTo>
                      <a:pt x="868" y="150"/>
                    </a:lnTo>
                    <a:lnTo>
                      <a:pt x="928" y="90"/>
                    </a:lnTo>
                    <a:lnTo>
                      <a:pt x="928" y="90"/>
                    </a:lnTo>
                    <a:lnTo>
                      <a:pt x="956" y="60"/>
                    </a:lnTo>
                    <a:lnTo>
                      <a:pt x="978" y="36"/>
                    </a:lnTo>
                    <a:lnTo>
                      <a:pt x="994" y="16"/>
                    </a:lnTo>
                    <a:lnTo>
                      <a:pt x="1006" y="0"/>
                    </a:lnTo>
                    <a:lnTo>
                      <a:pt x="0" y="0"/>
                    </a:lnTo>
                    <a:lnTo>
                      <a:pt x="0" y="0"/>
                    </a:lnTo>
                    <a:lnTo>
                      <a:pt x="6" y="12"/>
                    </a:lnTo>
                    <a:lnTo>
                      <a:pt x="6" y="12"/>
                    </a:lnTo>
                    <a:lnTo>
                      <a:pt x="66" y="76"/>
                    </a:lnTo>
                    <a:lnTo>
                      <a:pt x="136" y="150"/>
                    </a:lnTo>
                    <a:lnTo>
                      <a:pt x="136" y="1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5" name="Freeform 7">
                <a:extLst>
                  <a:ext uri="{FF2B5EF4-FFF2-40B4-BE49-F238E27FC236}">
                    <a16:creationId xmlns:a16="http://schemas.microsoft.com/office/drawing/2014/main" id="{B7508675-5F79-455F-83B3-6F7A91584434}"/>
                  </a:ext>
                </a:extLst>
              </p:cNvPr>
              <p:cNvSpPr>
                <a:spLocks/>
              </p:cNvSpPr>
              <p:nvPr/>
            </p:nvSpPr>
            <p:spPr bwMode="auto">
              <a:xfrm>
                <a:off x="1262003" y="5734273"/>
                <a:ext cx="1393561" cy="129800"/>
              </a:xfrm>
              <a:custGeom>
                <a:avLst/>
                <a:gdLst>
                  <a:gd name="T0" fmla="*/ 1080 w 1080"/>
                  <a:gd name="T1" fmla="*/ 50 h 102"/>
                  <a:gd name="T2" fmla="*/ 1080 w 1080"/>
                  <a:gd name="T3" fmla="*/ 50 h 102"/>
                  <a:gd name="T4" fmla="*/ 1078 w 1080"/>
                  <a:gd name="T5" fmla="*/ 62 h 102"/>
                  <a:gd name="T6" fmla="*/ 1076 w 1080"/>
                  <a:gd name="T7" fmla="*/ 70 h 102"/>
                  <a:gd name="T8" fmla="*/ 1072 w 1080"/>
                  <a:gd name="T9" fmla="*/ 80 h 102"/>
                  <a:gd name="T10" fmla="*/ 1066 w 1080"/>
                  <a:gd name="T11" fmla="*/ 88 h 102"/>
                  <a:gd name="T12" fmla="*/ 1058 w 1080"/>
                  <a:gd name="T13" fmla="*/ 94 h 102"/>
                  <a:gd name="T14" fmla="*/ 1052 w 1080"/>
                  <a:gd name="T15" fmla="*/ 98 h 102"/>
                  <a:gd name="T16" fmla="*/ 1042 w 1080"/>
                  <a:gd name="T17" fmla="*/ 102 h 102"/>
                  <a:gd name="T18" fmla="*/ 1034 w 1080"/>
                  <a:gd name="T19" fmla="*/ 102 h 102"/>
                  <a:gd name="T20" fmla="*/ 46 w 1080"/>
                  <a:gd name="T21" fmla="*/ 102 h 102"/>
                  <a:gd name="T22" fmla="*/ 46 w 1080"/>
                  <a:gd name="T23" fmla="*/ 102 h 102"/>
                  <a:gd name="T24" fmla="*/ 36 w 1080"/>
                  <a:gd name="T25" fmla="*/ 102 h 102"/>
                  <a:gd name="T26" fmla="*/ 28 w 1080"/>
                  <a:gd name="T27" fmla="*/ 98 h 102"/>
                  <a:gd name="T28" fmla="*/ 20 w 1080"/>
                  <a:gd name="T29" fmla="*/ 94 h 102"/>
                  <a:gd name="T30" fmla="*/ 14 w 1080"/>
                  <a:gd name="T31" fmla="*/ 88 h 102"/>
                  <a:gd name="T32" fmla="*/ 8 w 1080"/>
                  <a:gd name="T33" fmla="*/ 80 h 102"/>
                  <a:gd name="T34" fmla="*/ 4 w 1080"/>
                  <a:gd name="T35" fmla="*/ 70 h 102"/>
                  <a:gd name="T36" fmla="*/ 0 w 1080"/>
                  <a:gd name="T37" fmla="*/ 62 h 102"/>
                  <a:gd name="T38" fmla="*/ 0 w 1080"/>
                  <a:gd name="T39" fmla="*/ 50 h 102"/>
                  <a:gd name="T40" fmla="*/ 0 w 1080"/>
                  <a:gd name="T41" fmla="*/ 50 h 102"/>
                  <a:gd name="T42" fmla="*/ 0 w 1080"/>
                  <a:gd name="T43" fmla="*/ 50 h 102"/>
                  <a:gd name="T44" fmla="*/ 0 w 1080"/>
                  <a:gd name="T45" fmla="*/ 40 h 102"/>
                  <a:gd name="T46" fmla="*/ 4 w 1080"/>
                  <a:gd name="T47" fmla="*/ 32 h 102"/>
                  <a:gd name="T48" fmla="*/ 8 w 1080"/>
                  <a:gd name="T49" fmla="*/ 22 h 102"/>
                  <a:gd name="T50" fmla="*/ 14 w 1080"/>
                  <a:gd name="T51" fmla="*/ 14 h 102"/>
                  <a:gd name="T52" fmla="*/ 20 w 1080"/>
                  <a:gd name="T53" fmla="*/ 8 h 102"/>
                  <a:gd name="T54" fmla="*/ 28 w 1080"/>
                  <a:gd name="T55" fmla="*/ 4 h 102"/>
                  <a:gd name="T56" fmla="*/ 36 w 1080"/>
                  <a:gd name="T57" fmla="*/ 0 h 102"/>
                  <a:gd name="T58" fmla="*/ 46 w 1080"/>
                  <a:gd name="T59" fmla="*/ 0 h 102"/>
                  <a:gd name="T60" fmla="*/ 1034 w 1080"/>
                  <a:gd name="T61" fmla="*/ 0 h 102"/>
                  <a:gd name="T62" fmla="*/ 1034 w 1080"/>
                  <a:gd name="T63" fmla="*/ 0 h 102"/>
                  <a:gd name="T64" fmla="*/ 1042 w 1080"/>
                  <a:gd name="T65" fmla="*/ 0 h 102"/>
                  <a:gd name="T66" fmla="*/ 1052 w 1080"/>
                  <a:gd name="T67" fmla="*/ 4 h 102"/>
                  <a:gd name="T68" fmla="*/ 1058 w 1080"/>
                  <a:gd name="T69" fmla="*/ 8 h 102"/>
                  <a:gd name="T70" fmla="*/ 1066 w 1080"/>
                  <a:gd name="T71" fmla="*/ 14 h 102"/>
                  <a:gd name="T72" fmla="*/ 1072 w 1080"/>
                  <a:gd name="T73" fmla="*/ 22 h 102"/>
                  <a:gd name="T74" fmla="*/ 1076 w 1080"/>
                  <a:gd name="T75" fmla="*/ 32 h 102"/>
                  <a:gd name="T76" fmla="*/ 1078 w 1080"/>
                  <a:gd name="T77" fmla="*/ 40 h 102"/>
                  <a:gd name="T78" fmla="*/ 1080 w 1080"/>
                  <a:gd name="T79" fmla="*/ 50 h 102"/>
                  <a:gd name="T80" fmla="*/ 1080 w 1080"/>
                  <a:gd name="T81" fmla="*/ 5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2">
                    <a:moveTo>
                      <a:pt x="1080" y="50"/>
                    </a:moveTo>
                    <a:lnTo>
                      <a:pt x="1080" y="50"/>
                    </a:lnTo>
                    <a:lnTo>
                      <a:pt x="1078" y="62"/>
                    </a:lnTo>
                    <a:lnTo>
                      <a:pt x="1076" y="70"/>
                    </a:lnTo>
                    <a:lnTo>
                      <a:pt x="1072" y="80"/>
                    </a:lnTo>
                    <a:lnTo>
                      <a:pt x="1066" y="88"/>
                    </a:lnTo>
                    <a:lnTo>
                      <a:pt x="1058" y="94"/>
                    </a:lnTo>
                    <a:lnTo>
                      <a:pt x="1052" y="98"/>
                    </a:lnTo>
                    <a:lnTo>
                      <a:pt x="1042" y="102"/>
                    </a:lnTo>
                    <a:lnTo>
                      <a:pt x="1034" y="102"/>
                    </a:lnTo>
                    <a:lnTo>
                      <a:pt x="46" y="102"/>
                    </a:lnTo>
                    <a:lnTo>
                      <a:pt x="46" y="102"/>
                    </a:lnTo>
                    <a:lnTo>
                      <a:pt x="36" y="102"/>
                    </a:lnTo>
                    <a:lnTo>
                      <a:pt x="28" y="98"/>
                    </a:lnTo>
                    <a:lnTo>
                      <a:pt x="20" y="94"/>
                    </a:lnTo>
                    <a:lnTo>
                      <a:pt x="14" y="88"/>
                    </a:lnTo>
                    <a:lnTo>
                      <a:pt x="8" y="80"/>
                    </a:lnTo>
                    <a:lnTo>
                      <a:pt x="4" y="70"/>
                    </a:lnTo>
                    <a:lnTo>
                      <a:pt x="0" y="62"/>
                    </a:lnTo>
                    <a:lnTo>
                      <a:pt x="0" y="50"/>
                    </a:lnTo>
                    <a:lnTo>
                      <a:pt x="0" y="50"/>
                    </a:lnTo>
                    <a:lnTo>
                      <a:pt x="0" y="50"/>
                    </a:lnTo>
                    <a:lnTo>
                      <a:pt x="0" y="40"/>
                    </a:lnTo>
                    <a:lnTo>
                      <a:pt x="4" y="32"/>
                    </a:lnTo>
                    <a:lnTo>
                      <a:pt x="8" y="22"/>
                    </a:lnTo>
                    <a:lnTo>
                      <a:pt x="14" y="14"/>
                    </a:lnTo>
                    <a:lnTo>
                      <a:pt x="20" y="8"/>
                    </a:lnTo>
                    <a:lnTo>
                      <a:pt x="28" y="4"/>
                    </a:lnTo>
                    <a:lnTo>
                      <a:pt x="36" y="0"/>
                    </a:lnTo>
                    <a:lnTo>
                      <a:pt x="46" y="0"/>
                    </a:lnTo>
                    <a:lnTo>
                      <a:pt x="1034" y="0"/>
                    </a:lnTo>
                    <a:lnTo>
                      <a:pt x="1034" y="0"/>
                    </a:lnTo>
                    <a:lnTo>
                      <a:pt x="1042" y="0"/>
                    </a:lnTo>
                    <a:lnTo>
                      <a:pt x="1052" y="4"/>
                    </a:lnTo>
                    <a:lnTo>
                      <a:pt x="1058" y="8"/>
                    </a:lnTo>
                    <a:lnTo>
                      <a:pt x="1066" y="14"/>
                    </a:lnTo>
                    <a:lnTo>
                      <a:pt x="1072" y="22"/>
                    </a:lnTo>
                    <a:lnTo>
                      <a:pt x="1076" y="32"/>
                    </a:lnTo>
                    <a:lnTo>
                      <a:pt x="1078" y="40"/>
                    </a:lnTo>
                    <a:lnTo>
                      <a:pt x="1080" y="50"/>
                    </a:lnTo>
                    <a:lnTo>
                      <a:pt x="1080"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6" name="Freeform 8">
                <a:extLst>
                  <a:ext uri="{FF2B5EF4-FFF2-40B4-BE49-F238E27FC236}">
                    <a16:creationId xmlns:a16="http://schemas.microsoft.com/office/drawing/2014/main" id="{9704124A-AA47-432A-822F-497FC505BE68}"/>
                  </a:ext>
                </a:extLst>
              </p:cNvPr>
              <p:cNvSpPr>
                <a:spLocks/>
              </p:cNvSpPr>
              <p:nvPr/>
            </p:nvSpPr>
            <p:spPr bwMode="auto">
              <a:xfrm>
                <a:off x="1262003" y="5925155"/>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2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2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2"/>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2"/>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7" name="Freeform 9">
                <a:extLst>
                  <a:ext uri="{FF2B5EF4-FFF2-40B4-BE49-F238E27FC236}">
                    <a16:creationId xmlns:a16="http://schemas.microsoft.com/office/drawing/2014/main" id="{EB6FC734-3DBC-4F3B-B67D-EDF83C779BF0}"/>
                  </a:ext>
                </a:extLst>
              </p:cNvPr>
              <p:cNvSpPr>
                <a:spLocks/>
              </p:cNvSpPr>
              <p:nvPr/>
            </p:nvSpPr>
            <p:spPr bwMode="auto">
              <a:xfrm>
                <a:off x="1262003" y="6118582"/>
                <a:ext cx="1393561" cy="132345"/>
              </a:xfrm>
              <a:custGeom>
                <a:avLst/>
                <a:gdLst>
                  <a:gd name="T0" fmla="*/ 1080 w 1080"/>
                  <a:gd name="T1" fmla="*/ 52 h 104"/>
                  <a:gd name="T2" fmla="*/ 1080 w 1080"/>
                  <a:gd name="T3" fmla="*/ 52 h 104"/>
                  <a:gd name="T4" fmla="*/ 1078 w 1080"/>
                  <a:gd name="T5" fmla="*/ 62 h 104"/>
                  <a:gd name="T6" fmla="*/ 1076 w 1080"/>
                  <a:gd name="T7" fmla="*/ 72 h 104"/>
                  <a:gd name="T8" fmla="*/ 1072 w 1080"/>
                  <a:gd name="T9" fmla="*/ 80 h 104"/>
                  <a:gd name="T10" fmla="*/ 1066 w 1080"/>
                  <a:gd name="T11" fmla="*/ 88 h 104"/>
                  <a:gd name="T12" fmla="*/ 1058 w 1080"/>
                  <a:gd name="T13" fmla="*/ 94 h 104"/>
                  <a:gd name="T14" fmla="*/ 1052 w 1080"/>
                  <a:gd name="T15" fmla="*/ 100 h 104"/>
                  <a:gd name="T16" fmla="*/ 1042 w 1080"/>
                  <a:gd name="T17" fmla="*/ 102 h 104"/>
                  <a:gd name="T18" fmla="*/ 1034 w 1080"/>
                  <a:gd name="T19" fmla="*/ 104 h 104"/>
                  <a:gd name="T20" fmla="*/ 46 w 1080"/>
                  <a:gd name="T21" fmla="*/ 104 h 104"/>
                  <a:gd name="T22" fmla="*/ 46 w 1080"/>
                  <a:gd name="T23" fmla="*/ 104 h 104"/>
                  <a:gd name="T24" fmla="*/ 36 w 1080"/>
                  <a:gd name="T25" fmla="*/ 102 h 104"/>
                  <a:gd name="T26" fmla="*/ 28 w 1080"/>
                  <a:gd name="T27" fmla="*/ 100 h 104"/>
                  <a:gd name="T28" fmla="*/ 20 w 1080"/>
                  <a:gd name="T29" fmla="*/ 94 h 104"/>
                  <a:gd name="T30" fmla="*/ 14 w 1080"/>
                  <a:gd name="T31" fmla="*/ 88 h 104"/>
                  <a:gd name="T32" fmla="*/ 8 w 1080"/>
                  <a:gd name="T33" fmla="*/ 80 h 104"/>
                  <a:gd name="T34" fmla="*/ 4 w 1080"/>
                  <a:gd name="T35" fmla="*/ 72 h 104"/>
                  <a:gd name="T36" fmla="*/ 0 w 1080"/>
                  <a:gd name="T37" fmla="*/ 62 h 104"/>
                  <a:gd name="T38" fmla="*/ 0 w 1080"/>
                  <a:gd name="T39" fmla="*/ 52 h 104"/>
                  <a:gd name="T40" fmla="*/ 0 w 1080"/>
                  <a:gd name="T41" fmla="*/ 52 h 104"/>
                  <a:gd name="T42" fmla="*/ 0 w 1080"/>
                  <a:gd name="T43" fmla="*/ 52 h 104"/>
                  <a:gd name="T44" fmla="*/ 0 w 1080"/>
                  <a:gd name="T45" fmla="*/ 42 h 104"/>
                  <a:gd name="T46" fmla="*/ 4 w 1080"/>
                  <a:gd name="T47" fmla="*/ 32 h 104"/>
                  <a:gd name="T48" fmla="*/ 8 w 1080"/>
                  <a:gd name="T49" fmla="*/ 24 h 104"/>
                  <a:gd name="T50" fmla="*/ 14 w 1080"/>
                  <a:gd name="T51" fmla="*/ 16 h 104"/>
                  <a:gd name="T52" fmla="*/ 20 w 1080"/>
                  <a:gd name="T53" fmla="*/ 10 h 104"/>
                  <a:gd name="T54" fmla="*/ 28 w 1080"/>
                  <a:gd name="T55" fmla="*/ 4 h 104"/>
                  <a:gd name="T56" fmla="*/ 36 w 1080"/>
                  <a:gd name="T57" fmla="*/ 2 h 104"/>
                  <a:gd name="T58" fmla="*/ 46 w 1080"/>
                  <a:gd name="T59" fmla="*/ 0 h 104"/>
                  <a:gd name="T60" fmla="*/ 1034 w 1080"/>
                  <a:gd name="T61" fmla="*/ 0 h 104"/>
                  <a:gd name="T62" fmla="*/ 1034 w 1080"/>
                  <a:gd name="T63" fmla="*/ 0 h 104"/>
                  <a:gd name="T64" fmla="*/ 1042 w 1080"/>
                  <a:gd name="T65" fmla="*/ 2 h 104"/>
                  <a:gd name="T66" fmla="*/ 1052 w 1080"/>
                  <a:gd name="T67" fmla="*/ 4 h 104"/>
                  <a:gd name="T68" fmla="*/ 1058 w 1080"/>
                  <a:gd name="T69" fmla="*/ 10 h 104"/>
                  <a:gd name="T70" fmla="*/ 1066 w 1080"/>
                  <a:gd name="T71" fmla="*/ 16 h 104"/>
                  <a:gd name="T72" fmla="*/ 1072 w 1080"/>
                  <a:gd name="T73" fmla="*/ 24 h 104"/>
                  <a:gd name="T74" fmla="*/ 1076 w 1080"/>
                  <a:gd name="T75" fmla="*/ 32 h 104"/>
                  <a:gd name="T76" fmla="*/ 1078 w 1080"/>
                  <a:gd name="T77" fmla="*/ 42 h 104"/>
                  <a:gd name="T78" fmla="*/ 1080 w 1080"/>
                  <a:gd name="T79" fmla="*/ 52 h 104"/>
                  <a:gd name="T80" fmla="*/ 1080 w 1080"/>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0" h="104">
                    <a:moveTo>
                      <a:pt x="1080" y="52"/>
                    </a:moveTo>
                    <a:lnTo>
                      <a:pt x="1080" y="52"/>
                    </a:lnTo>
                    <a:lnTo>
                      <a:pt x="1078" y="62"/>
                    </a:lnTo>
                    <a:lnTo>
                      <a:pt x="1076" y="72"/>
                    </a:lnTo>
                    <a:lnTo>
                      <a:pt x="1072" y="80"/>
                    </a:lnTo>
                    <a:lnTo>
                      <a:pt x="1066" y="88"/>
                    </a:lnTo>
                    <a:lnTo>
                      <a:pt x="1058" y="94"/>
                    </a:lnTo>
                    <a:lnTo>
                      <a:pt x="1052" y="100"/>
                    </a:lnTo>
                    <a:lnTo>
                      <a:pt x="1042" y="102"/>
                    </a:lnTo>
                    <a:lnTo>
                      <a:pt x="1034" y="104"/>
                    </a:lnTo>
                    <a:lnTo>
                      <a:pt x="46" y="104"/>
                    </a:lnTo>
                    <a:lnTo>
                      <a:pt x="46" y="104"/>
                    </a:lnTo>
                    <a:lnTo>
                      <a:pt x="36" y="102"/>
                    </a:lnTo>
                    <a:lnTo>
                      <a:pt x="28" y="100"/>
                    </a:lnTo>
                    <a:lnTo>
                      <a:pt x="20" y="94"/>
                    </a:lnTo>
                    <a:lnTo>
                      <a:pt x="14" y="88"/>
                    </a:lnTo>
                    <a:lnTo>
                      <a:pt x="8" y="80"/>
                    </a:lnTo>
                    <a:lnTo>
                      <a:pt x="4" y="72"/>
                    </a:lnTo>
                    <a:lnTo>
                      <a:pt x="0" y="62"/>
                    </a:lnTo>
                    <a:lnTo>
                      <a:pt x="0" y="52"/>
                    </a:lnTo>
                    <a:lnTo>
                      <a:pt x="0" y="52"/>
                    </a:lnTo>
                    <a:lnTo>
                      <a:pt x="0" y="52"/>
                    </a:lnTo>
                    <a:lnTo>
                      <a:pt x="0" y="42"/>
                    </a:lnTo>
                    <a:lnTo>
                      <a:pt x="4" y="32"/>
                    </a:lnTo>
                    <a:lnTo>
                      <a:pt x="8" y="24"/>
                    </a:lnTo>
                    <a:lnTo>
                      <a:pt x="14" y="16"/>
                    </a:lnTo>
                    <a:lnTo>
                      <a:pt x="20" y="10"/>
                    </a:lnTo>
                    <a:lnTo>
                      <a:pt x="28" y="4"/>
                    </a:lnTo>
                    <a:lnTo>
                      <a:pt x="36" y="2"/>
                    </a:lnTo>
                    <a:lnTo>
                      <a:pt x="46" y="0"/>
                    </a:lnTo>
                    <a:lnTo>
                      <a:pt x="1034" y="0"/>
                    </a:lnTo>
                    <a:lnTo>
                      <a:pt x="1034" y="0"/>
                    </a:lnTo>
                    <a:lnTo>
                      <a:pt x="1042" y="2"/>
                    </a:lnTo>
                    <a:lnTo>
                      <a:pt x="1052" y="4"/>
                    </a:lnTo>
                    <a:lnTo>
                      <a:pt x="1058" y="10"/>
                    </a:lnTo>
                    <a:lnTo>
                      <a:pt x="1066" y="16"/>
                    </a:lnTo>
                    <a:lnTo>
                      <a:pt x="1072" y="24"/>
                    </a:lnTo>
                    <a:lnTo>
                      <a:pt x="1076" y="32"/>
                    </a:lnTo>
                    <a:lnTo>
                      <a:pt x="1078" y="42"/>
                    </a:lnTo>
                    <a:lnTo>
                      <a:pt x="1080" y="52"/>
                    </a:lnTo>
                    <a:lnTo>
                      <a:pt x="1080"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8" name="Freeform 10">
                <a:extLst>
                  <a:ext uri="{FF2B5EF4-FFF2-40B4-BE49-F238E27FC236}">
                    <a16:creationId xmlns:a16="http://schemas.microsoft.com/office/drawing/2014/main" id="{D0E615CA-23F1-45B4-A0B9-18AE88EEB072}"/>
                  </a:ext>
                </a:extLst>
              </p:cNvPr>
              <p:cNvSpPr>
                <a:spLocks/>
              </p:cNvSpPr>
              <p:nvPr/>
            </p:nvSpPr>
            <p:spPr bwMode="auto">
              <a:xfrm>
                <a:off x="1262003" y="6291649"/>
                <a:ext cx="1380657" cy="81443"/>
              </a:xfrm>
              <a:custGeom>
                <a:avLst/>
                <a:gdLst>
                  <a:gd name="T0" fmla="*/ 1070 w 1070"/>
                  <a:gd name="T1" fmla="*/ 32 h 64"/>
                  <a:gd name="T2" fmla="*/ 1070 w 1070"/>
                  <a:gd name="T3" fmla="*/ 32 h 64"/>
                  <a:gd name="T4" fmla="*/ 1070 w 1070"/>
                  <a:gd name="T5" fmla="*/ 38 h 64"/>
                  <a:gd name="T6" fmla="*/ 1068 w 1070"/>
                  <a:gd name="T7" fmla="*/ 44 h 64"/>
                  <a:gd name="T8" fmla="*/ 1064 w 1070"/>
                  <a:gd name="T9" fmla="*/ 50 h 64"/>
                  <a:gd name="T10" fmla="*/ 1058 w 1070"/>
                  <a:gd name="T11" fmla="*/ 56 h 64"/>
                  <a:gd name="T12" fmla="*/ 1050 w 1070"/>
                  <a:gd name="T13" fmla="*/ 60 h 64"/>
                  <a:gd name="T14" fmla="*/ 1044 w 1070"/>
                  <a:gd name="T15" fmla="*/ 62 h 64"/>
                  <a:gd name="T16" fmla="*/ 1034 w 1070"/>
                  <a:gd name="T17" fmla="*/ 64 h 64"/>
                  <a:gd name="T18" fmla="*/ 1026 w 1070"/>
                  <a:gd name="T19" fmla="*/ 64 h 64"/>
                  <a:gd name="T20" fmla="*/ 46 w 1070"/>
                  <a:gd name="T21" fmla="*/ 64 h 64"/>
                  <a:gd name="T22" fmla="*/ 46 w 1070"/>
                  <a:gd name="T23" fmla="*/ 64 h 64"/>
                  <a:gd name="T24" fmla="*/ 36 w 1070"/>
                  <a:gd name="T25" fmla="*/ 64 h 64"/>
                  <a:gd name="T26" fmla="*/ 28 w 1070"/>
                  <a:gd name="T27" fmla="*/ 62 h 64"/>
                  <a:gd name="T28" fmla="*/ 20 w 1070"/>
                  <a:gd name="T29" fmla="*/ 60 h 64"/>
                  <a:gd name="T30" fmla="*/ 14 w 1070"/>
                  <a:gd name="T31" fmla="*/ 56 h 64"/>
                  <a:gd name="T32" fmla="*/ 8 w 1070"/>
                  <a:gd name="T33" fmla="*/ 50 h 64"/>
                  <a:gd name="T34" fmla="*/ 4 w 1070"/>
                  <a:gd name="T35" fmla="*/ 44 h 64"/>
                  <a:gd name="T36" fmla="*/ 0 w 1070"/>
                  <a:gd name="T37" fmla="*/ 38 h 64"/>
                  <a:gd name="T38" fmla="*/ 0 w 1070"/>
                  <a:gd name="T39" fmla="*/ 32 h 64"/>
                  <a:gd name="T40" fmla="*/ 0 w 1070"/>
                  <a:gd name="T41" fmla="*/ 32 h 64"/>
                  <a:gd name="T42" fmla="*/ 0 w 1070"/>
                  <a:gd name="T43" fmla="*/ 32 h 64"/>
                  <a:gd name="T44" fmla="*/ 0 w 1070"/>
                  <a:gd name="T45" fmla="*/ 26 h 64"/>
                  <a:gd name="T46" fmla="*/ 4 w 1070"/>
                  <a:gd name="T47" fmla="*/ 20 h 64"/>
                  <a:gd name="T48" fmla="*/ 8 w 1070"/>
                  <a:gd name="T49" fmla="*/ 14 h 64"/>
                  <a:gd name="T50" fmla="*/ 14 w 1070"/>
                  <a:gd name="T51" fmla="*/ 10 h 64"/>
                  <a:gd name="T52" fmla="*/ 20 w 1070"/>
                  <a:gd name="T53" fmla="*/ 4 h 64"/>
                  <a:gd name="T54" fmla="*/ 28 w 1070"/>
                  <a:gd name="T55" fmla="*/ 2 h 64"/>
                  <a:gd name="T56" fmla="*/ 36 w 1070"/>
                  <a:gd name="T57" fmla="*/ 0 h 64"/>
                  <a:gd name="T58" fmla="*/ 46 w 1070"/>
                  <a:gd name="T59" fmla="*/ 0 h 64"/>
                  <a:gd name="T60" fmla="*/ 1026 w 1070"/>
                  <a:gd name="T61" fmla="*/ 0 h 64"/>
                  <a:gd name="T62" fmla="*/ 1026 w 1070"/>
                  <a:gd name="T63" fmla="*/ 0 h 64"/>
                  <a:gd name="T64" fmla="*/ 1034 w 1070"/>
                  <a:gd name="T65" fmla="*/ 0 h 64"/>
                  <a:gd name="T66" fmla="*/ 1044 w 1070"/>
                  <a:gd name="T67" fmla="*/ 2 h 64"/>
                  <a:gd name="T68" fmla="*/ 1050 w 1070"/>
                  <a:gd name="T69" fmla="*/ 4 h 64"/>
                  <a:gd name="T70" fmla="*/ 1058 w 1070"/>
                  <a:gd name="T71" fmla="*/ 10 h 64"/>
                  <a:gd name="T72" fmla="*/ 1064 w 1070"/>
                  <a:gd name="T73" fmla="*/ 14 h 64"/>
                  <a:gd name="T74" fmla="*/ 1068 w 1070"/>
                  <a:gd name="T75" fmla="*/ 20 h 64"/>
                  <a:gd name="T76" fmla="*/ 1070 w 1070"/>
                  <a:gd name="T77" fmla="*/ 26 h 64"/>
                  <a:gd name="T78" fmla="*/ 1070 w 1070"/>
                  <a:gd name="T79" fmla="*/ 32 h 64"/>
                  <a:gd name="T80" fmla="*/ 1070 w 1070"/>
                  <a:gd name="T81"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70" h="64">
                    <a:moveTo>
                      <a:pt x="1070" y="32"/>
                    </a:moveTo>
                    <a:lnTo>
                      <a:pt x="1070" y="32"/>
                    </a:lnTo>
                    <a:lnTo>
                      <a:pt x="1070" y="38"/>
                    </a:lnTo>
                    <a:lnTo>
                      <a:pt x="1068" y="44"/>
                    </a:lnTo>
                    <a:lnTo>
                      <a:pt x="1064" y="50"/>
                    </a:lnTo>
                    <a:lnTo>
                      <a:pt x="1058" y="56"/>
                    </a:lnTo>
                    <a:lnTo>
                      <a:pt x="1050" y="60"/>
                    </a:lnTo>
                    <a:lnTo>
                      <a:pt x="1044" y="62"/>
                    </a:lnTo>
                    <a:lnTo>
                      <a:pt x="1034" y="64"/>
                    </a:lnTo>
                    <a:lnTo>
                      <a:pt x="1026" y="64"/>
                    </a:lnTo>
                    <a:lnTo>
                      <a:pt x="46" y="64"/>
                    </a:lnTo>
                    <a:lnTo>
                      <a:pt x="46" y="64"/>
                    </a:lnTo>
                    <a:lnTo>
                      <a:pt x="36" y="64"/>
                    </a:lnTo>
                    <a:lnTo>
                      <a:pt x="28" y="62"/>
                    </a:lnTo>
                    <a:lnTo>
                      <a:pt x="20" y="60"/>
                    </a:lnTo>
                    <a:lnTo>
                      <a:pt x="14" y="56"/>
                    </a:lnTo>
                    <a:lnTo>
                      <a:pt x="8" y="50"/>
                    </a:lnTo>
                    <a:lnTo>
                      <a:pt x="4" y="44"/>
                    </a:lnTo>
                    <a:lnTo>
                      <a:pt x="0" y="38"/>
                    </a:lnTo>
                    <a:lnTo>
                      <a:pt x="0" y="32"/>
                    </a:lnTo>
                    <a:lnTo>
                      <a:pt x="0" y="32"/>
                    </a:lnTo>
                    <a:lnTo>
                      <a:pt x="0" y="32"/>
                    </a:lnTo>
                    <a:lnTo>
                      <a:pt x="0" y="26"/>
                    </a:lnTo>
                    <a:lnTo>
                      <a:pt x="4" y="20"/>
                    </a:lnTo>
                    <a:lnTo>
                      <a:pt x="8" y="14"/>
                    </a:lnTo>
                    <a:lnTo>
                      <a:pt x="14" y="10"/>
                    </a:lnTo>
                    <a:lnTo>
                      <a:pt x="20" y="4"/>
                    </a:lnTo>
                    <a:lnTo>
                      <a:pt x="28" y="2"/>
                    </a:lnTo>
                    <a:lnTo>
                      <a:pt x="36" y="0"/>
                    </a:lnTo>
                    <a:lnTo>
                      <a:pt x="46" y="0"/>
                    </a:lnTo>
                    <a:lnTo>
                      <a:pt x="1026" y="0"/>
                    </a:lnTo>
                    <a:lnTo>
                      <a:pt x="1026" y="0"/>
                    </a:lnTo>
                    <a:lnTo>
                      <a:pt x="1034" y="0"/>
                    </a:lnTo>
                    <a:lnTo>
                      <a:pt x="1044" y="2"/>
                    </a:lnTo>
                    <a:lnTo>
                      <a:pt x="1050" y="4"/>
                    </a:lnTo>
                    <a:lnTo>
                      <a:pt x="1058" y="10"/>
                    </a:lnTo>
                    <a:lnTo>
                      <a:pt x="1064" y="14"/>
                    </a:lnTo>
                    <a:lnTo>
                      <a:pt x="1068" y="20"/>
                    </a:lnTo>
                    <a:lnTo>
                      <a:pt x="1070" y="26"/>
                    </a:lnTo>
                    <a:lnTo>
                      <a:pt x="1070" y="32"/>
                    </a:lnTo>
                    <a:lnTo>
                      <a:pt x="1070" y="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39" name="Freeform 11">
                <a:extLst>
                  <a:ext uri="{FF2B5EF4-FFF2-40B4-BE49-F238E27FC236}">
                    <a16:creationId xmlns:a16="http://schemas.microsoft.com/office/drawing/2014/main" id="{1AF66638-AADE-4EB9-AADB-E48A108FBB48}"/>
                  </a:ext>
                </a:extLst>
              </p:cNvPr>
              <p:cNvSpPr>
                <a:spLocks/>
              </p:cNvSpPr>
              <p:nvPr/>
            </p:nvSpPr>
            <p:spPr bwMode="auto">
              <a:xfrm>
                <a:off x="1251681" y="5540846"/>
                <a:ext cx="1414206" cy="132345"/>
              </a:xfrm>
              <a:custGeom>
                <a:avLst/>
                <a:gdLst>
                  <a:gd name="T0" fmla="*/ 1096 w 1096"/>
                  <a:gd name="T1" fmla="*/ 52 h 104"/>
                  <a:gd name="T2" fmla="*/ 1096 w 1096"/>
                  <a:gd name="T3" fmla="*/ 52 h 104"/>
                  <a:gd name="T4" fmla="*/ 1094 w 1096"/>
                  <a:gd name="T5" fmla="*/ 62 h 104"/>
                  <a:gd name="T6" fmla="*/ 1092 w 1096"/>
                  <a:gd name="T7" fmla="*/ 72 h 104"/>
                  <a:gd name="T8" fmla="*/ 1088 w 1096"/>
                  <a:gd name="T9" fmla="*/ 80 h 104"/>
                  <a:gd name="T10" fmla="*/ 1082 w 1096"/>
                  <a:gd name="T11" fmla="*/ 88 h 104"/>
                  <a:gd name="T12" fmla="*/ 1074 w 1096"/>
                  <a:gd name="T13" fmla="*/ 94 h 104"/>
                  <a:gd name="T14" fmla="*/ 1066 w 1096"/>
                  <a:gd name="T15" fmla="*/ 98 h 104"/>
                  <a:gd name="T16" fmla="*/ 1058 w 1096"/>
                  <a:gd name="T17" fmla="*/ 102 h 104"/>
                  <a:gd name="T18" fmla="*/ 1048 w 1096"/>
                  <a:gd name="T19" fmla="*/ 104 h 104"/>
                  <a:gd name="T20" fmla="*/ 46 w 1096"/>
                  <a:gd name="T21" fmla="*/ 104 h 104"/>
                  <a:gd name="T22" fmla="*/ 46 w 1096"/>
                  <a:gd name="T23" fmla="*/ 104 h 104"/>
                  <a:gd name="T24" fmla="*/ 38 w 1096"/>
                  <a:gd name="T25" fmla="*/ 102 h 104"/>
                  <a:gd name="T26" fmla="*/ 28 w 1096"/>
                  <a:gd name="T27" fmla="*/ 98 h 104"/>
                  <a:gd name="T28" fmla="*/ 20 w 1096"/>
                  <a:gd name="T29" fmla="*/ 94 h 104"/>
                  <a:gd name="T30" fmla="*/ 14 w 1096"/>
                  <a:gd name="T31" fmla="*/ 88 h 104"/>
                  <a:gd name="T32" fmla="*/ 8 w 1096"/>
                  <a:gd name="T33" fmla="*/ 80 h 104"/>
                  <a:gd name="T34" fmla="*/ 4 w 1096"/>
                  <a:gd name="T35" fmla="*/ 72 h 104"/>
                  <a:gd name="T36" fmla="*/ 0 w 1096"/>
                  <a:gd name="T37" fmla="*/ 62 h 104"/>
                  <a:gd name="T38" fmla="*/ 0 w 1096"/>
                  <a:gd name="T39" fmla="*/ 52 h 104"/>
                  <a:gd name="T40" fmla="*/ 0 w 1096"/>
                  <a:gd name="T41" fmla="*/ 52 h 104"/>
                  <a:gd name="T42" fmla="*/ 0 w 1096"/>
                  <a:gd name="T43" fmla="*/ 52 h 104"/>
                  <a:gd name="T44" fmla="*/ 0 w 1096"/>
                  <a:gd name="T45" fmla="*/ 42 h 104"/>
                  <a:gd name="T46" fmla="*/ 4 w 1096"/>
                  <a:gd name="T47" fmla="*/ 32 h 104"/>
                  <a:gd name="T48" fmla="*/ 8 w 1096"/>
                  <a:gd name="T49" fmla="*/ 22 h 104"/>
                  <a:gd name="T50" fmla="*/ 14 w 1096"/>
                  <a:gd name="T51" fmla="*/ 16 h 104"/>
                  <a:gd name="T52" fmla="*/ 20 w 1096"/>
                  <a:gd name="T53" fmla="*/ 8 h 104"/>
                  <a:gd name="T54" fmla="*/ 28 w 1096"/>
                  <a:gd name="T55" fmla="*/ 4 h 104"/>
                  <a:gd name="T56" fmla="*/ 38 w 1096"/>
                  <a:gd name="T57" fmla="*/ 2 h 104"/>
                  <a:gd name="T58" fmla="*/ 46 w 1096"/>
                  <a:gd name="T59" fmla="*/ 0 h 104"/>
                  <a:gd name="T60" fmla="*/ 1048 w 1096"/>
                  <a:gd name="T61" fmla="*/ 0 h 104"/>
                  <a:gd name="T62" fmla="*/ 1048 w 1096"/>
                  <a:gd name="T63" fmla="*/ 0 h 104"/>
                  <a:gd name="T64" fmla="*/ 1058 w 1096"/>
                  <a:gd name="T65" fmla="*/ 2 h 104"/>
                  <a:gd name="T66" fmla="*/ 1066 w 1096"/>
                  <a:gd name="T67" fmla="*/ 4 h 104"/>
                  <a:gd name="T68" fmla="*/ 1074 w 1096"/>
                  <a:gd name="T69" fmla="*/ 8 h 104"/>
                  <a:gd name="T70" fmla="*/ 1082 w 1096"/>
                  <a:gd name="T71" fmla="*/ 16 h 104"/>
                  <a:gd name="T72" fmla="*/ 1088 w 1096"/>
                  <a:gd name="T73" fmla="*/ 22 h 104"/>
                  <a:gd name="T74" fmla="*/ 1092 w 1096"/>
                  <a:gd name="T75" fmla="*/ 32 h 104"/>
                  <a:gd name="T76" fmla="*/ 1094 w 1096"/>
                  <a:gd name="T77" fmla="*/ 42 h 104"/>
                  <a:gd name="T78" fmla="*/ 1096 w 1096"/>
                  <a:gd name="T79" fmla="*/ 52 h 104"/>
                  <a:gd name="T80" fmla="*/ 1096 w 1096"/>
                  <a:gd name="T81"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6" h="104">
                    <a:moveTo>
                      <a:pt x="1096" y="52"/>
                    </a:moveTo>
                    <a:lnTo>
                      <a:pt x="1096" y="52"/>
                    </a:lnTo>
                    <a:lnTo>
                      <a:pt x="1094" y="62"/>
                    </a:lnTo>
                    <a:lnTo>
                      <a:pt x="1092" y="72"/>
                    </a:lnTo>
                    <a:lnTo>
                      <a:pt x="1088" y="80"/>
                    </a:lnTo>
                    <a:lnTo>
                      <a:pt x="1082" y="88"/>
                    </a:lnTo>
                    <a:lnTo>
                      <a:pt x="1074" y="94"/>
                    </a:lnTo>
                    <a:lnTo>
                      <a:pt x="1066" y="98"/>
                    </a:lnTo>
                    <a:lnTo>
                      <a:pt x="1058" y="102"/>
                    </a:lnTo>
                    <a:lnTo>
                      <a:pt x="1048" y="104"/>
                    </a:lnTo>
                    <a:lnTo>
                      <a:pt x="46" y="104"/>
                    </a:lnTo>
                    <a:lnTo>
                      <a:pt x="46" y="104"/>
                    </a:lnTo>
                    <a:lnTo>
                      <a:pt x="38" y="102"/>
                    </a:lnTo>
                    <a:lnTo>
                      <a:pt x="28" y="98"/>
                    </a:lnTo>
                    <a:lnTo>
                      <a:pt x="20" y="94"/>
                    </a:lnTo>
                    <a:lnTo>
                      <a:pt x="14" y="88"/>
                    </a:lnTo>
                    <a:lnTo>
                      <a:pt x="8" y="80"/>
                    </a:lnTo>
                    <a:lnTo>
                      <a:pt x="4" y="72"/>
                    </a:lnTo>
                    <a:lnTo>
                      <a:pt x="0" y="62"/>
                    </a:lnTo>
                    <a:lnTo>
                      <a:pt x="0" y="52"/>
                    </a:lnTo>
                    <a:lnTo>
                      <a:pt x="0" y="52"/>
                    </a:lnTo>
                    <a:lnTo>
                      <a:pt x="0" y="52"/>
                    </a:lnTo>
                    <a:lnTo>
                      <a:pt x="0" y="42"/>
                    </a:lnTo>
                    <a:lnTo>
                      <a:pt x="4" y="32"/>
                    </a:lnTo>
                    <a:lnTo>
                      <a:pt x="8" y="22"/>
                    </a:lnTo>
                    <a:lnTo>
                      <a:pt x="14" y="16"/>
                    </a:lnTo>
                    <a:lnTo>
                      <a:pt x="20" y="8"/>
                    </a:lnTo>
                    <a:lnTo>
                      <a:pt x="28" y="4"/>
                    </a:lnTo>
                    <a:lnTo>
                      <a:pt x="38" y="2"/>
                    </a:lnTo>
                    <a:lnTo>
                      <a:pt x="46" y="0"/>
                    </a:lnTo>
                    <a:lnTo>
                      <a:pt x="1048" y="0"/>
                    </a:lnTo>
                    <a:lnTo>
                      <a:pt x="1048" y="0"/>
                    </a:lnTo>
                    <a:lnTo>
                      <a:pt x="1058" y="2"/>
                    </a:lnTo>
                    <a:lnTo>
                      <a:pt x="1066" y="4"/>
                    </a:lnTo>
                    <a:lnTo>
                      <a:pt x="1074" y="8"/>
                    </a:lnTo>
                    <a:lnTo>
                      <a:pt x="1082" y="16"/>
                    </a:lnTo>
                    <a:lnTo>
                      <a:pt x="1088" y="22"/>
                    </a:lnTo>
                    <a:lnTo>
                      <a:pt x="1092" y="32"/>
                    </a:lnTo>
                    <a:lnTo>
                      <a:pt x="1094" y="42"/>
                    </a:lnTo>
                    <a:lnTo>
                      <a:pt x="1096" y="52"/>
                    </a:lnTo>
                    <a:lnTo>
                      <a:pt x="1096" y="5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sp>
            <p:nvSpPr>
              <p:cNvPr id="40" name="Freeform 23">
                <a:extLst>
                  <a:ext uri="{FF2B5EF4-FFF2-40B4-BE49-F238E27FC236}">
                    <a16:creationId xmlns:a16="http://schemas.microsoft.com/office/drawing/2014/main" id="{F3F050F5-0FA0-4605-BDBF-A70CB4AB0627}"/>
                  </a:ext>
                </a:extLst>
              </p:cNvPr>
              <p:cNvSpPr>
                <a:spLocks/>
              </p:cNvSpPr>
              <p:nvPr/>
            </p:nvSpPr>
            <p:spPr bwMode="auto">
              <a:xfrm>
                <a:off x="1166519" y="5291427"/>
                <a:ext cx="1587111" cy="127255"/>
              </a:xfrm>
              <a:custGeom>
                <a:avLst/>
                <a:gdLst>
                  <a:gd name="T0" fmla="*/ 0 w 1230"/>
                  <a:gd name="T1" fmla="*/ 14 h 100"/>
                  <a:gd name="T2" fmla="*/ 1230 w 1230"/>
                  <a:gd name="T3" fmla="*/ 0 h 100"/>
                  <a:gd name="T4" fmla="*/ 1154 w 1230"/>
                  <a:gd name="T5" fmla="*/ 100 h 100"/>
                  <a:gd name="T6" fmla="*/ 90 w 1230"/>
                  <a:gd name="T7" fmla="*/ 100 h 100"/>
                  <a:gd name="T8" fmla="*/ 0 w 1230"/>
                  <a:gd name="T9" fmla="*/ 14 h 100"/>
                </a:gdLst>
                <a:ahLst/>
                <a:cxnLst>
                  <a:cxn ang="0">
                    <a:pos x="T0" y="T1"/>
                  </a:cxn>
                  <a:cxn ang="0">
                    <a:pos x="T2" y="T3"/>
                  </a:cxn>
                  <a:cxn ang="0">
                    <a:pos x="T4" y="T5"/>
                  </a:cxn>
                  <a:cxn ang="0">
                    <a:pos x="T6" y="T7"/>
                  </a:cxn>
                  <a:cxn ang="0">
                    <a:pos x="T8" y="T9"/>
                  </a:cxn>
                </a:cxnLst>
                <a:rect l="0" t="0" r="r" b="b"/>
                <a:pathLst>
                  <a:path w="1230" h="100">
                    <a:moveTo>
                      <a:pt x="0" y="14"/>
                    </a:moveTo>
                    <a:lnTo>
                      <a:pt x="1230" y="0"/>
                    </a:lnTo>
                    <a:lnTo>
                      <a:pt x="1154" y="100"/>
                    </a:lnTo>
                    <a:lnTo>
                      <a:pt x="90" y="100"/>
                    </a:lnTo>
                    <a:lnTo>
                      <a:pt x="0" y="14"/>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457200">
                  <a:defRPr/>
                </a:pPr>
                <a:endParaRPr lang="en-AU" dirty="0">
                  <a:solidFill>
                    <a:prstClr val="black"/>
                  </a:solidFill>
                  <a:latin typeface="Calibri" panose="020F0502020204030204"/>
                </a:endParaRPr>
              </a:p>
            </p:txBody>
          </p:sp>
          <p:pic>
            <p:nvPicPr>
              <p:cNvPr id="41" name="Picture 40" descr="A picture containing vector graphics&#10;&#10;Description generated with high confidence">
                <a:extLst>
                  <a:ext uri="{FF2B5EF4-FFF2-40B4-BE49-F238E27FC236}">
                    <a16:creationId xmlns:a16="http://schemas.microsoft.com/office/drawing/2014/main" id="{604BA49D-338D-495D-9531-02EFF06DEB8B}"/>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352239" y="2453351"/>
                <a:ext cx="1399799" cy="1399799"/>
              </a:xfrm>
              <a:prstGeom prst="rect">
                <a:avLst/>
              </a:prstGeom>
            </p:spPr>
          </p:pic>
          <p:pic>
            <p:nvPicPr>
              <p:cNvPr id="42" name="Picture 41" descr="A picture containing vector graphics&#10;&#10;Description generated with high confidence">
                <a:extLst>
                  <a:ext uri="{FF2B5EF4-FFF2-40B4-BE49-F238E27FC236}">
                    <a16:creationId xmlns:a16="http://schemas.microsoft.com/office/drawing/2014/main" id="{F5BCE9D8-0C2F-46B9-8567-5C3E2FDA482E}"/>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975694">
                <a:off x="2573272" y="1603673"/>
                <a:ext cx="1399799" cy="1399799"/>
              </a:xfrm>
              <a:prstGeom prst="rect">
                <a:avLst/>
              </a:prstGeom>
            </p:spPr>
          </p:pic>
          <p:pic>
            <p:nvPicPr>
              <p:cNvPr id="43" name="Picture 42" descr="A picture containing vector graphics&#10;&#10;Description generated with high confidence">
                <a:extLst>
                  <a:ext uri="{FF2B5EF4-FFF2-40B4-BE49-F238E27FC236}">
                    <a16:creationId xmlns:a16="http://schemas.microsoft.com/office/drawing/2014/main" id="{7050AA9C-1D49-447E-8EF8-FD63E4360B92}"/>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671721">
                <a:off x="1388399" y="700754"/>
                <a:ext cx="2030011" cy="2030011"/>
              </a:xfrm>
              <a:prstGeom prst="rect">
                <a:avLst/>
              </a:prstGeom>
            </p:spPr>
          </p:pic>
          <p:pic>
            <p:nvPicPr>
              <p:cNvPr id="44" name="Picture 43" descr="A picture containing vector graphics&#10;&#10;Description generated with high confidence">
                <a:extLst>
                  <a:ext uri="{FF2B5EF4-FFF2-40B4-BE49-F238E27FC236}">
                    <a16:creationId xmlns:a16="http://schemas.microsoft.com/office/drawing/2014/main" id="{F055D4DC-6447-45EB-BAFE-B70FB86F27A1}"/>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775620" y="897181"/>
                <a:ext cx="1303042" cy="1303042"/>
              </a:xfrm>
              <a:prstGeom prst="rect">
                <a:avLst/>
              </a:prstGeom>
            </p:spPr>
          </p:pic>
          <p:pic>
            <p:nvPicPr>
              <p:cNvPr id="45" name="Picture 44" descr="A picture containing vector graphics&#10;&#10;Description generated with high confidence">
                <a:extLst>
                  <a:ext uri="{FF2B5EF4-FFF2-40B4-BE49-F238E27FC236}">
                    <a16:creationId xmlns:a16="http://schemas.microsoft.com/office/drawing/2014/main" id="{9C91EAC7-59FC-46B5-8477-4E361E8B7D57}"/>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90034" y="1333112"/>
                <a:ext cx="932918" cy="932918"/>
              </a:xfrm>
              <a:prstGeom prst="rect">
                <a:avLst/>
              </a:prstGeom>
            </p:spPr>
          </p:pic>
          <p:pic>
            <p:nvPicPr>
              <p:cNvPr id="46" name="Picture 45" descr="A picture containing vector graphics&#10;&#10;Description generated with high confidence">
                <a:extLst>
                  <a:ext uri="{FF2B5EF4-FFF2-40B4-BE49-F238E27FC236}">
                    <a16:creationId xmlns:a16="http://schemas.microsoft.com/office/drawing/2014/main" id="{045B0876-0FE5-4F96-B8E5-83E0C884FFBA}"/>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267019" y="2012727"/>
                <a:ext cx="487891" cy="487891"/>
              </a:xfrm>
              <a:prstGeom prst="rect">
                <a:avLst/>
              </a:prstGeom>
            </p:spPr>
          </p:pic>
          <p:pic>
            <p:nvPicPr>
              <p:cNvPr id="47" name="Picture 46" descr="A picture containing vector graphics&#10;&#10;Description generated with high confidence">
                <a:extLst>
                  <a:ext uri="{FF2B5EF4-FFF2-40B4-BE49-F238E27FC236}">
                    <a16:creationId xmlns:a16="http://schemas.microsoft.com/office/drawing/2014/main" id="{C63398AE-3D92-40B9-BC3E-8A39AC264CFC}"/>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1031375">
                <a:off x="2250427" y="2136683"/>
                <a:ext cx="826715" cy="826715"/>
              </a:xfrm>
              <a:prstGeom prst="rect">
                <a:avLst/>
              </a:prstGeom>
            </p:spPr>
          </p:pic>
          <p:pic>
            <p:nvPicPr>
              <p:cNvPr id="48" name="Picture 47" descr="A picture containing vector graphics&#10;&#10;Description generated with high confidence">
                <a:extLst>
                  <a:ext uri="{FF2B5EF4-FFF2-40B4-BE49-F238E27FC236}">
                    <a16:creationId xmlns:a16="http://schemas.microsoft.com/office/drawing/2014/main" id="{47EFAB0C-1CDD-4AEE-8E68-39E2E6EBC626}"/>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rot="20676200">
                <a:off x="552274" y="3873269"/>
                <a:ext cx="533600" cy="533600"/>
              </a:xfrm>
              <a:prstGeom prst="rect">
                <a:avLst/>
              </a:prstGeom>
            </p:spPr>
          </p:pic>
        </p:grpSp>
        <p:pic>
          <p:nvPicPr>
            <p:cNvPr id="29" name="Picture 28" descr="A picture containing vector graphics&#10;&#10;Description generated with high confidence">
              <a:extLst>
                <a:ext uri="{FF2B5EF4-FFF2-40B4-BE49-F238E27FC236}">
                  <a16:creationId xmlns:a16="http://schemas.microsoft.com/office/drawing/2014/main" id="{9520CD76-AB54-475B-A832-680B3D9C959D}"/>
                </a:ext>
              </a:extLst>
            </p:cNvPr>
            <p:cNvPicPr>
              <a:picLocks noChangeAspect="1"/>
            </p:cNvPicPr>
            <p:nvPr/>
          </p:nvPicPr>
          <p:blipFill>
            <a:blip r:embed="rId2">
              <a:clrChange>
                <a:clrFrom>
                  <a:srgbClr val="FDF177"/>
                </a:clrFrom>
                <a:clrTo>
                  <a:srgbClr val="FDF177">
                    <a:alpha val="0"/>
                  </a:srgbClr>
                </a:clrTo>
              </a:clrChange>
              <a:duotone>
                <a:schemeClr val="accent6">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33789" y1="69922" x2="33789" y2="69922"/>
                          <a14:backgroundMark x1="50293" y1="53125" x2="50293" y2="53125"/>
                          <a14:backgroundMark x1="68262" y1="32520" x2="68262" y2="32520"/>
                          <a14:backgroundMark x1="46582" y1="26953" x2="46582" y2="26953"/>
                          <a14:backgroundMark x1="46191" y1="27246" x2="46191" y2="27246"/>
                          <a14:backgroundMark x1="26367" y1="48633" x2="26367" y2="48633"/>
                          <a14:backgroundMark x1="27441" y1="47852" x2="27441" y2="47852"/>
                        </a14:backgroundRemoval>
                      </a14:imgEffect>
                    </a14:imgLayer>
                  </a14:imgProps>
                </a:ext>
                <a:ext uri="{28A0092B-C50C-407E-A947-70E740481C1C}">
                  <a14:useLocalDpi xmlns:a14="http://schemas.microsoft.com/office/drawing/2010/main" val="0"/>
                </a:ext>
              </a:extLst>
            </a:blip>
            <a:stretch>
              <a:fillRect/>
            </a:stretch>
          </p:blipFill>
          <p:spPr>
            <a:xfrm>
              <a:off x="2014896" y="4518004"/>
              <a:ext cx="721328" cy="721328"/>
            </a:xfrm>
            <a:prstGeom prst="rect">
              <a:avLst/>
            </a:prstGeom>
          </p:spPr>
        </p:pic>
      </p:grpSp>
      <p:sp>
        <p:nvSpPr>
          <p:cNvPr id="50" name="Text Placeholder 3">
            <a:extLst>
              <a:ext uri="{FF2B5EF4-FFF2-40B4-BE49-F238E27FC236}">
                <a16:creationId xmlns:a16="http://schemas.microsoft.com/office/drawing/2014/main" id="{FFA142FB-28FF-43BE-8C59-58458CC597BD}"/>
              </a:ext>
            </a:extLst>
          </p:cNvPr>
          <p:cNvSpPr txBox="1">
            <a:spLocks/>
          </p:cNvSpPr>
          <p:nvPr/>
        </p:nvSpPr>
        <p:spPr>
          <a:xfrm>
            <a:off x="187825" y="142926"/>
            <a:ext cx="7736404" cy="363107"/>
          </a:xfrm>
          <a:prstGeom prst="rect">
            <a:avLst/>
          </a:prstGeom>
          <a:noFill/>
          <a:ln>
            <a:noFill/>
          </a:ln>
        </p:spPr>
        <p:txBody>
          <a:bodyPr vert="horz" lIns="91440" tIns="45720" rIns="91440" bIns="45720" rtlCol="0" anchor="ctr">
            <a:normAutofit/>
          </a:bodyPr>
          <a:lstStyle>
            <a:defPPr>
              <a:defRPr lang="en-US"/>
            </a:defPPr>
            <a:lvl1pPr indent="0" defTabSz="914400">
              <a:lnSpc>
                <a:spcPct val="100000"/>
              </a:lnSpc>
              <a:spcBef>
                <a:spcPts val="1000"/>
              </a:spcBef>
              <a:buFont typeface="Arial" panose="020B0604020202020204" pitchFamily="34" charset="0"/>
              <a:buNone/>
              <a:defRPr sz="1400" b="1" spc="0">
                <a:solidFill>
                  <a:schemeClr val="tx1">
                    <a:lumMod val="95000"/>
                    <a:lumOff val="5000"/>
                  </a:schemeClr>
                </a:solidFill>
                <a:latin typeface="Montserrat" panose="02000505000000020004"/>
                <a:cs typeface="Arial" panose="020B0604020202020204" pitchFamily="34" charset="0"/>
              </a:defRPr>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defTabSz="457200">
              <a:lnSpc>
                <a:spcPts val="1700"/>
              </a:lnSpc>
              <a:spcBef>
                <a:spcPct val="0"/>
              </a:spcBef>
              <a:defRPr/>
            </a:pPr>
            <a:r>
              <a:rPr lang="en-IN" dirty="0">
                <a:solidFill>
                  <a:schemeClr val="bg1"/>
                </a:solidFill>
                <a:latin typeface="Arial" panose="020B0604020202020204" pitchFamily="34" charset="0"/>
              </a:rPr>
              <a:t>Recommendations for HPCL</a:t>
            </a:r>
          </a:p>
        </p:txBody>
      </p:sp>
      <p:sp>
        <p:nvSpPr>
          <p:cNvPr id="25" name="TextBox 24">
            <a:extLst>
              <a:ext uri="{FF2B5EF4-FFF2-40B4-BE49-F238E27FC236}">
                <a16:creationId xmlns:a16="http://schemas.microsoft.com/office/drawing/2014/main" id="{5F179040-6215-4BE1-AAC6-95C3981098C2}"/>
              </a:ext>
            </a:extLst>
          </p:cNvPr>
          <p:cNvSpPr txBox="1"/>
          <p:nvPr/>
        </p:nvSpPr>
        <p:spPr>
          <a:xfrm>
            <a:off x="2464904" y="1019909"/>
            <a:ext cx="6220500" cy="2092881"/>
          </a:xfrm>
          <a:prstGeom prst="rect">
            <a:avLst/>
          </a:prstGeom>
          <a:noFill/>
        </p:spPr>
        <p:txBody>
          <a:bodyPr wrap="square" rtlCol="0">
            <a:spAutoFit/>
          </a:bodyPr>
          <a:lstStyle/>
          <a:p>
            <a:pPr marL="171450" indent="-171450">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It is recommended that HPCL should involved in manufacturing of Multiwalled Carbon Nanotubes due to rising domestic and international demand. HPCL is recommended to focus on manufacturing large quantities of MWCNT for industrial applications.</a:t>
            </a:r>
          </a:p>
          <a:p>
            <a:pPr>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 The return of investment is expected to be relatively higher for the forecasted due to rising demand. HPCL is advised to invest in Research and Development of Multiwalled Carbon Nanotubes and produce inimitable nanostructures that can be used by the customers. </a:t>
            </a:r>
          </a:p>
          <a:p>
            <a:pPr>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
        <p:nvSpPr>
          <p:cNvPr id="52" name="TextBox 51">
            <a:extLst>
              <a:ext uri="{FF2B5EF4-FFF2-40B4-BE49-F238E27FC236}">
                <a16:creationId xmlns:a16="http://schemas.microsoft.com/office/drawing/2014/main" id="{D7E8B9C1-07AB-43D9-B80E-E397CBB756A6}"/>
              </a:ext>
            </a:extLst>
          </p:cNvPr>
          <p:cNvSpPr txBox="1"/>
          <p:nvPr/>
        </p:nvSpPr>
        <p:spPr>
          <a:xfrm>
            <a:off x="2464904" y="4019076"/>
            <a:ext cx="6220500" cy="2092881"/>
          </a:xfrm>
          <a:prstGeom prst="rect">
            <a:avLst/>
          </a:prstGeom>
          <a:noFill/>
        </p:spPr>
        <p:txBody>
          <a:bodyPr wrap="square" rtlCol="0">
            <a:spAutoFit/>
          </a:bodyPr>
          <a:lstStyle/>
          <a:p>
            <a:pPr marL="171450" indent="-171450">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The factors that are expected to impact the demand of Multiwalled Carbon Nanotubes are increasing number of competitors in the market. Multiwalled Carbon nanotubes is relatively cheaper and widely used than Single Walled Carbon Nanotubes. Thus, the competitiveness is increasing.</a:t>
            </a:r>
          </a:p>
          <a:p>
            <a:pPr>
              <a:lnSpc>
                <a:spcPct val="150000"/>
              </a:lnSpc>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a:p>
            <a:pPr marL="171450" indent="-171450">
              <a:lnSpc>
                <a:spcPct val="150000"/>
              </a:lnSpc>
              <a:buSzPct val="177000"/>
              <a:buFont typeface="Arial" panose="020B0604020202020204" pitchFamily="34" charset="0"/>
              <a:buChar char="•"/>
            </a:pPr>
            <a:r>
              <a:rPr lang="en-IN" sz="1000" dirty="0">
                <a:latin typeface="Verdana" panose="020B0604030504040204" pitchFamily="34" charset="0"/>
                <a:ea typeface="Verdana" panose="020B0604030504040204" pitchFamily="34" charset="0"/>
                <a:cs typeface="Verdana" panose="020B0604030504040204" pitchFamily="34" charset="0"/>
              </a:rPr>
              <a:t>The Cost Competitiveness is also expected to increase in the market due to increasing with the rising focus of the industry players on providing research and development of the product to provide effective and unique solutions for different applications.</a:t>
            </a:r>
          </a:p>
          <a:p>
            <a:pPr>
              <a:buSzPct val="177000"/>
            </a:pPr>
            <a:endParaRPr lang="en-IN" sz="1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180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electronics&#10;&#10;Description automatically generated">
            <a:extLst>
              <a:ext uri="{FF2B5EF4-FFF2-40B4-BE49-F238E27FC236}">
                <a16:creationId xmlns:a16="http://schemas.microsoft.com/office/drawing/2014/main" id="{32EE0884-694D-4D57-99F4-C093B1C8F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7115"/>
            <a:ext cx="9144000" cy="6210886"/>
          </a:xfrm>
          <a:prstGeom prst="rect">
            <a:avLst/>
          </a:prstGeom>
        </p:spPr>
      </p:pic>
      <p:sp>
        <p:nvSpPr>
          <p:cNvPr id="2" name="Rectangle 1">
            <a:extLst>
              <a:ext uri="{FF2B5EF4-FFF2-40B4-BE49-F238E27FC236}">
                <a16:creationId xmlns:a16="http://schemas.microsoft.com/office/drawing/2014/main" id="{ECF14467-3E59-4BCC-8E04-CE8D5907CE56}"/>
              </a:ext>
            </a:extLst>
          </p:cNvPr>
          <p:cNvSpPr/>
          <p:nvPr/>
        </p:nvSpPr>
        <p:spPr>
          <a:xfrm>
            <a:off x="7013302" y="871293"/>
            <a:ext cx="2130698" cy="5141753"/>
          </a:xfrm>
          <a:prstGeom prst="rect">
            <a:avLst/>
          </a:prstGeom>
          <a:solidFill>
            <a:srgbClr val="071C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TextBox 10">
            <a:extLst>
              <a:ext uri="{FF2B5EF4-FFF2-40B4-BE49-F238E27FC236}">
                <a16:creationId xmlns:a16="http://schemas.microsoft.com/office/drawing/2014/main" id="{A6B07CBC-72F8-4814-B7B8-AF0522CC17B4}"/>
              </a:ext>
            </a:extLst>
          </p:cNvPr>
          <p:cNvSpPr txBox="1"/>
          <p:nvPr/>
        </p:nvSpPr>
        <p:spPr>
          <a:xfrm>
            <a:off x="2868870" y="3099119"/>
            <a:ext cx="4761746" cy="931794"/>
          </a:xfrm>
          <a:prstGeom prst="rect">
            <a:avLst/>
          </a:prstGeom>
          <a:noFill/>
        </p:spPr>
        <p:txBody>
          <a:bodyPr wrap="square" rtlCol="0">
            <a:spAutoFit/>
          </a:bodyPr>
          <a:lstStyle/>
          <a:p>
            <a:r>
              <a:rPr lang="en-IN" sz="4091" dirty="0">
                <a:solidFill>
                  <a:schemeClr val="tx2">
                    <a:lumMod val="50000"/>
                  </a:schemeClr>
                </a:solidFill>
                <a:latin typeface="Montserrat"/>
                <a:ea typeface="Verdana" panose="020B0604030504040204" pitchFamily="34" charset="0"/>
                <a:cs typeface="Arial" panose="020B0604020202020204" pitchFamily="34" charset="0"/>
              </a:rPr>
              <a:t>Thank you!! </a:t>
            </a:r>
          </a:p>
          <a:p>
            <a:r>
              <a:rPr lang="en-IN" sz="1364" i="1" dirty="0">
                <a:solidFill>
                  <a:schemeClr val="tx2">
                    <a:lumMod val="50000"/>
                  </a:schemeClr>
                </a:solidFill>
                <a:latin typeface="Calibri" panose="020F0502020204030204" pitchFamily="34" charset="0"/>
                <a:ea typeface="Verdana" panose="020B0604030504040204" pitchFamily="34" charset="0"/>
                <a:cs typeface="Arial" panose="020B0604020202020204" pitchFamily="34" charset="0"/>
              </a:rPr>
              <a:t>We look forward to serving your research needs!! </a:t>
            </a:r>
          </a:p>
        </p:txBody>
      </p:sp>
      <p:sp>
        <p:nvSpPr>
          <p:cNvPr id="12" name="Rectangle 11">
            <a:extLst>
              <a:ext uri="{FF2B5EF4-FFF2-40B4-BE49-F238E27FC236}">
                <a16:creationId xmlns:a16="http://schemas.microsoft.com/office/drawing/2014/main" id="{AB87E5D8-4731-4AE3-94D1-8C216CE7548B}"/>
              </a:ext>
            </a:extLst>
          </p:cNvPr>
          <p:cNvSpPr/>
          <p:nvPr/>
        </p:nvSpPr>
        <p:spPr>
          <a:xfrm>
            <a:off x="6583032" y="1267492"/>
            <a:ext cx="2155333" cy="1237073"/>
          </a:xfrm>
          <a:prstGeom prst="rect">
            <a:avLst/>
          </a:prstGeom>
          <a:solidFill>
            <a:srgbClr val="168C8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extBox 7">
            <a:extLst>
              <a:ext uri="{FF2B5EF4-FFF2-40B4-BE49-F238E27FC236}">
                <a16:creationId xmlns:a16="http://schemas.microsoft.com/office/drawing/2014/main" id="{69DCE5FB-6814-4F21-98DD-DE1FF5FE440F}"/>
              </a:ext>
            </a:extLst>
          </p:cNvPr>
          <p:cNvSpPr txBox="1"/>
          <p:nvPr/>
        </p:nvSpPr>
        <p:spPr>
          <a:xfrm>
            <a:off x="6779124" y="1506377"/>
            <a:ext cx="1787784" cy="784830"/>
          </a:xfrm>
          <a:prstGeom prst="rect">
            <a:avLst/>
          </a:prstGeom>
          <a:noFill/>
          <a:ln>
            <a:noFill/>
          </a:ln>
        </p:spPr>
        <p:txBody>
          <a:bodyPr wrap="square" rtlCol="0">
            <a:spAutoFit/>
          </a:bodyPr>
          <a:lstStyle/>
          <a:p>
            <a:pPr algn="ctr">
              <a:defRPr/>
            </a:pPr>
            <a:r>
              <a:rPr lang="en-US" sz="750" b="1" kern="0" dirty="0">
                <a:solidFill>
                  <a:schemeClr val="bg1"/>
                </a:solidFill>
                <a:latin typeface="Arial" pitchFamily="34" charset="0"/>
                <a:cs typeface="Arial" pitchFamily="34" charset="0"/>
              </a:rPr>
              <a:t>TechSci Research – North America</a:t>
            </a:r>
          </a:p>
          <a:p>
            <a:pPr algn="ctr">
              <a:defRPr/>
            </a:pPr>
            <a:r>
              <a:rPr lang="en-US" sz="750" b="1" kern="0" dirty="0">
                <a:solidFill>
                  <a:schemeClr val="bg1"/>
                </a:solidFill>
                <a:latin typeface="Arial" pitchFamily="34" charset="0"/>
                <a:cs typeface="Arial" pitchFamily="34" charset="0"/>
              </a:rPr>
              <a:t>708 Third Avenue, Manhattan,  </a:t>
            </a:r>
          </a:p>
          <a:p>
            <a:pPr algn="ctr">
              <a:defRPr/>
            </a:pPr>
            <a:r>
              <a:rPr lang="en-US" sz="750" b="1" kern="0" dirty="0">
                <a:solidFill>
                  <a:schemeClr val="bg1"/>
                </a:solidFill>
                <a:latin typeface="Arial" pitchFamily="34" charset="0"/>
                <a:cs typeface="Arial" pitchFamily="34" charset="0"/>
              </a:rPr>
              <a:t>New York, United States</a:t>
            </a:r>
          </a:p>
          <a:p>
            <a:pPr algn="ctr">
              <a:defRPr/>
            </a:pPr>
            <a:r>
              <a:rPr lang="en-US" sz="750" b="1" kern="0" dirty="0">
                <a:solidFill>
                  <a:schemeClr val="bg1"/>
                </a:solidFill>
                <a:latin typeface="Arial" pitchFamily="34" charset="0"/>
                <a:cs typeface="Arial" pitchFamily="34" charset="0"/>
              </a:rPr>
              <a:t>Tel: +1- 646- 360- 1656</a:t>
            </a:r>
          </a:p>
          <a:p>
            <a:pPr algn="ctr">
              <a:defRPr/>
            </a:pPr>
            <a:r>
              <a:rPr lang="en-US" sz="750" b="1" kern="0" dirty="0">
                <a:solidFill>
                  <a:schemeClr val="bg1"/>
                </a:solidFill>
                <a:latin typeface="Arial" pitchFamily="34" charset="0"/>
                <a:cs typeface="Arial" pitchFamily="34" charset="0"/>
              </a:rPr>
              <a:t>Email: sales@techsciresearch.com  www.techsciresearch.com</a:t>
            </a:r>
          </a:p>
        </p:txBody>
      </p:sp>
      <p:sp>
        <p:nvSpPr>
          <p:cNvPr id="13" name="Rectangle 12">
            <a:extLst>
              <a:ext uri="{FF2B5EF4-FFF2-40B4-BE49-F238E27FC236}">
                <a16:creationId xmlns:a16="http://schemas.microsoft.com/office/drawing/2014/main" id="{7E37231B-6A62-48B8-BE59-57A3669883A0}"/>
              </a:ext>
            </a:extLst>
          </p:cNvPr>
          <p:cNvSpPr/>
          <p:nvPr/>
        </p:nvSpPr>
        <p:spPr>
          <a:xfrm>
            <a:off x="6607667" y="2843637"/>
            <a:ext cx="2130698" cy="1237073"/>
          </a:xfrm>
          <a:prstGeom prst="rect">
            <a:avLst/>
          </a:prstGeom>
          <a:solidFill>
            <a:srgbClr val="168C8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TextBox 8">
            <a:extLst>
              <a:ext uri="{FF2B5EF4-FFF2-40B4-BE49-F238E27FC236}">
                <a16:creationId xmlns:a16="http://schemas.microsoft.com/office/drawing/2014/main" id="{7E4EF1DA-A381-4EDA-9C61-020701C46892}"/>
              </a:ext>
            </a:extLst>
          </p:cNvPr>
          <p:cNvSpPr txBox="1"/>
          <p:nvPr/>
        </p:nvSpPr>
        <p:spPr>
          <a:xfrm>
            <a:off x="6815802" y="3105975"/>
            <a:ext cx="1807600" cy="784830"/>
          </a:xfrm>
          <a:prstGeom prst="rect">
            <a:avLst/>
          </a:prstGeom>
          <a:noFill/>
          <a:ln>
            <a:noFill/>
          </a:ln>
        </p:spPr>
        <p:txBody>
          <a:bodyPr wrap="square" rtlCol="0">
            <a:spAutoFit/>
          </a:bodyPr>
          <a:lstStyle/>
          <a:p>
            <a:pPr algn="ctr">
              <a:defRPr/>
            </a:pPr>
            <a:r>
              <a:rPr lang="en-US" sz="750" b="1" kern="0" dirty="0">
                <a:solidFill>
                  <a:schemeClr val="bg1"/>
                </a:solidFill>
                <a:latin typeface="Arial" pitchFamily="34" charset="0"/>
                <a:cs typeface="Arial" pitchFamily="34" charset="0"/>
              </a:rPr>
              <a:t>TechSci Research – Europe</a:t>
            </a:r>
          </a:p>
          <a:p>
            <a:pPr algn="ctr">
              <a:defRPr/>
            </a:pPr>
            <a:r>
              <a:rPr lang="en-US" sz="750" b="1" kern="0" dirty="0">
                <a:solidFill>
                  <a:schemeClr val="bg1"/>
                </a:solidFill>
                <a:latin typeface="Arial" pitchFamily="34" charset="0"/>
                <a:cs typeface="Arial" pitchFamily="34" charset="0"/>
              </a:rPr>
              <a:t>54, Oldbrook,  Bretton, </a:t>
            </a:r>
          </a:p>
          <a:p>
            <a:pPr algn="ctr">
              <a:defRPr/>
            </a:pPr>
            <a:r>
              <a:rPr lang="en-US" sz="750" b="1" kern="0" dirty="0">
                <a:solidFill>
                  <a:schemeClr val="bg1"/>
                </a:solidFill>
                <a:latin typeface="Arial" pitchFamily="34" charset="0"/>
                <a:cs typeface="Arial" pitchFamily="34" charset="0"/>
              </a:rPr>
              <a:t>Peterborough, </a:t>
            </a:r>
          </a:p>
          <a:p>
            <a:pPr algn="ctr">
              <a:defRPr/>
            </a:pPr>
            <a:r>
              <a:rPr lang="en-US" sz="750" b="1" kern="0" dirty="0">
                <a:solidFill>
                  <a:schemeClr val="bg1"/>
                </a:solidFill>
                <a:latin typeface="Arial" pitchFamily="34" charset="0"/>
                <a:cs typeface="Arial" pitchFamily="34" charset="0"/>
              </a:rPr>
              <a:t>United Kingdom</a:t>
            </a:r>
          </a:p>
          <a:p>
            <a:pPr algn="ctr">
              <a:defRPr/>
            </a:pPr>
            <a:r>
              <a:rPr lang="en-US" sz="750" b="1" kern="0" dirty="0">
                <a:solidFill>
                  <a:schemeClr val="bg1"/>
                </a:solidFill>
                <a:latin typeface="Arial" pitchFamily="34" charset="0"/>
                <a:cs typeface="Arial" pitchFamily="34" charset="0"/>
              </a:rPr>
              <a:t>Email: sales@techsciresearch.com  www.techsciresearch.com</a:t>
            </a:r>
          </a:p>
        </p:txBody>
      </p:sp>
      <p:sp>
        <p:nvSpPr>
          <p:cNvPr id="14" name="Rectangle 13">
            <a:extLst>
              <a:ext uri="{FF2B5EF4-FFF2-40B4-BE49-F238E27FC236}">
                <a16:creationId xmlns:a16="http://schemas.microsoft.com/office/drawing/2014/main" id="{AEE8294D-3B01-4C93-98DF-F6FD90CD6FAD}"/>
              </a:ext>
            </a:extLst>
          </p:cNvPr>
          <p:cNvSpPr/>
          <p:nvPr/>
        </p:nvSpPr>
        <p:spPr>
          <a:xfrm>
            <a:off x="6619097" y="4469134"/>
            <a:ext cx="2130698" cy="1201394"/>
          </a:xfrm>
          <a:prstGeom prst="rect">
            <a:avLst/>
          </a:prstGeom>
          <a:solidFill>
            <a:srgbClr val="168C86"/>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TextBox 9">
            <a:extLst>
              <a:ext uri="{FF2B5EF4-FFF2-40B4-BE49-F238E27FC236}">
                <a16:creationId xmlns:a16="http://schemas.microsoft.com/office/drawing/2014/main" id="{F13B2ECA-3665-47B5-8527-C0D24E639F31}"/>
              </a:ext>
            </a:extLst>
          </p:cNvPr>
          <p:cNvSpPr txBox="1"/>
          <p:nvPr/>
        </p:nvSpPr>
        <p:spPr>
          <a:xfrm>
            <a:off x="6815801" y="4665789"/>
            <a:ext cx="1761015" cy="1015663"/>
          </a:xfrm>
          <a:prstGeom prst="rect">
            <a:avLst/>
          </a:prstGeom>
          <a:noFill/>
          <a:ln>
            <a:noFill/>
          </a:ln>
        </p:spPr>
        <p:txBody>
          <a:bodyPr wrap="square" rtlCol="0">
            <a:spAutoFit/>
          </a:bodyPr>
          <a:lstStyle/>
          <a:p>
            <a:pPr algn="ctr">
              <a:defRPr/>
            </a:pPr>
            <a:r>
              <a:rPr lang="en-US" sz="750" b="1" kern="0" dirty="0">
                <a:solidFill>
                  <a:schemeClr val="bg1"/>
                </a:solidFill>
                <a:latin typeface="Arial" pitchFamily="34" charset="0"/>
                <a:cs typeface="Arial" pitchFamily="34" charset="0"/>
              </a:rPr>
              <a:t>TechSci Research – Asia-Pacific</a:t>
            </a:r>
          </a:p>
          <a:p>
            <a:pPr algn="ctr">
              <a:defRPr/>
            </a:pPr>
            <a:r>
              <a:rPr lang="en-US" sz="750" b="1" kern="0" dirty="0">
                <a:solidFill>
                  <a:schemeClr val="bg1"/>
                </a:solidFill>
                <a:latin typeface="Arial" pitchFamily="34" charset="0"/>
                <a:cs typeface="Arial" pitchFamily="34" charset="0"/>
              </a:rPr>
              <a:t>B – 44, Sector – 57, Noida, National Capital Region, U.P. - India</a:t>
            </a:r>
          </a:p>
          <a:p>
            <a:pPr algn="ctr">
              <a:defRPr/>
            </a:pPr>
            <a:r>
              <a:rPr lang="en-US" sz="750" b="1" kern="0" dirty="0">
                <a:solidFill>
                  <a:schemeClr val="bg1"/>
                </a:solidFill>
                <a:latin typeface="Arial" pitchFamily="34" charset="0"/>
                <a:cs typeface="Arial" pitchFamily="34" charset="0"/>
              </a:rPr>
              <a:t>Tel: +91-120-4523900  </a:t>
            </a:r>
          </a:p>
          <a:p>
            <a:pPr algn="ctr">
              <a:defRPr/>
            </a:pPr>
            <a:r>
              <a:rPr lang="en-US" sz="750" b="1" kern="0" dirty="0">
                <a:solidFill>
                  <a:schemeClr val="bg1"/>
                </a:solidFill>
                <a:latin typeface="Arial" pitchFamily="34" charset="0"/>
                <a:cs typeface="Arial" pitchFamily="34" charset="0"/>
              </a:rPr>
              <a:t>Email: sales@techsciresearch.com  www.techsciresearch.com</a:t>
            </a:r>
          </a:p>
        </p:txBody>
      </p:sp>
    </p:spTree>
    <p:extLst>
      <p:ext uri="{BB962C8B-B14F-4D97-AF65-F5344CB8AC3E}">
        <p14:creationId xmlns:p14="http://schemas.microsoft.com/office/powerpoint/2010/main" val="1649269292"/>
      </p:ext>
    </p:extLst>
  </p:cSld>
  <p:clrMapOvr>
    <a:masterClrMapping/>
  </p:clrMapOvr>
</p:sld>
</file>

<file path=ppt/theme/theme1.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1">
      <a:dk1>
        <a:sysClr val="windowText" lastClr="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7682</TotalTime>
  <Words>744</Words>
  <Application>Microsoft Office PowerPoint</Application>
  <PresentationFormat>On-screen Show (4:3)</PresentationFormat>
  <Paragraphs>43</Paragraphs>
  <Slides>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Calibri Light</vt:lpstr>
      <vt:lpstr>Montserrat</vt:lpstr>
      <vt:lpstr>Verdana</vt:lpstr>
      <vt:lpstr>2_Office Theme</vt:lpstr>
      <vt:lpstr>3_Office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Saxena</dc:creator>
  <cp:lastModifiedBy>Hardik Malhotra</cp:lastModifiedBy>
  <cp:revision>495</cp:revision>
  <dcterms:created xsi:type="dcterms:W3CDTF">2019-11-18T13:51:27Z</dcterms:created>
  <dcterms:modified xsi:type="dcterms:W3CDTF">2021-09-16T13:16:30Z</dcterms:modified>
</cp:coreProperties>
</file>