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643" r:id="rId2"/>
    <p:sldId id="4632" r:id="rId3"/>
    <p:sldId id="493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FY2015</c:v>
                </c:pt>
                <c:pt idx="1">
                  <c:v>FY2021</c:v>
                </c:pt>
                <c:pt idx="2">
                  <c:v>FY2022E</c:v>
                </c:pt>
                <c:pt idx="3">
                  <c:v>2040F</c:v>
                </c:pt>
              </c:strCache>
            </c:strRef>
          </c:cat>
          <c:val>
            <c:numRef>
              <c:f>Sheet1!$B$2:$B$5</c:f>
              <c:numCache>
                <c:formatCode>0</c:formatCode>
                <c:ptCount val="4"/>
                <c:pt idx="0">
                  <c:v>1177.97</c:v>
                </c:pt>
                <c:pt idx="1">
                  <c:v>1634.47</c:v>
                </c:pt>
                <c:pt idx="2">
                  <c:v>1550.26</c:v>
                </c:pt>
                <c:pt idx="3">
                  <c:v>4269.09</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0"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3876186998339984"/>
          <c:w val="1"/>
          <c:h val="0.46664474650938476"/>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FY2015</c:v>
                </c:pt>
                <c:pt idx="1">
                  <c:v>FY2021</c:v>
                </c:pt>
                <c:pt idx="2">
                  <c:v>FY2022E</c:v>
                </c:pt>
                <c:pt idx="3">
                  <c:v>FY2040F</c:v>
                </c:pt>
              </c:strCache>
            </c:strRef>
          </c:cat>
          <c:val>
            <c:numRef>
              <c:f>Sheet1!$B$2:$B$5</c:f>
              <c:numCache>
                <c:formatCode>General</c:formatCode>
                <c:ptCount val="4"/>
                <c:pt idx="0">
                  <c:v>3342</c:v>
                </c:pt>
                <c:pt idx="1">
                  <c:v>3810</c:v>
                </c:pt>
                <c:pt idx="2">
                  <c:v>3810</c:v>
                </c:pt>
                <c:pt idx="3">
                  <c:v>4152</c:v>
                </c:pt>
              </c:numCache>
            </c:numRef>
          </c:val>
          <c:extLst>
            <c:ext xmlns:c16="http://schemas.microsoft.com/office/drawing/2014/chart" uri="{C3380CC4-5D6E-409C-BE32-E72D297353CC}">
              <c16:uniqueId val="{00000001-CD33-4050-A0BB-90A77016EE25}"/>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C08-46D0-8AFA-E9E4F98944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C08-46D0-8AFA-E9E4F98944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C08-46D0-8AFA-E9E4F98944C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C08-46D0-8AFA-E9E4F98944C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C08-46D0-8AFA-E9E4F98944C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C08-46D0-8AFA-E9E4F98944C2}"/>
              </c:ext>
            </c:extLst>
          </c:dPt>
          <c:dLbls>
            <c:dLbl>
              <c:idx val="0"/>
              <c:layout>
                <c:manualLayout>
                  <c:x val="9.4224089631832E-2"/>
                  <c:y val="3.247374229451792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C08-46D0-8AFA-E9E4F98944C2}"/>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Chemicals &amp; Petrochemicals</c:v>
                </c:pt>
                <c:pt idx="1">
                  <c:v>Food &amp; Beverages</c:v>
                </c:pt>
                <c:pt idx="2">
                  <c:v>Welding</c:v>
                </c:pt>
                <c:pt idx="3">
                  <c:v>Healthcare</c:v>
                </c:pt>
                <c:pt idx="4">
                  <c:v>Fire Extinguisher</c:v>
                </c:pt>
                <c:pt idx="5">
                  <c:v>Others</c:v>
                </c:pt>
              </c:strCache>
            </c:strRef>
          </c:cat>
          <c:val>
            <c:numRef>
              <c:f>Sheet1!$B$2:$B$7</c:f>
              <c:numCache>
                <c:formatCode>0.00%</c:formatCode>
                <c:ptCount val="6"/>
                <c:pt idx="0">
                  <c:v>0.1042</c:v>
                </c:pt>
                <c:pt idx="1">
                  <c:v>0.3705</c:v>
                </c:pt>
                <c:pt idx="2">
                  <c:v>5.2400000000000002E-2</c:v>
                </c:pt>
                <c:pt idx="3">
                  <c:v>0.125</c:v>
                </c:pt>
                <c:pt idx="4">
                  <c:v>9.6299999999999997E-2</c:v>
                </c:pt>
                <c:pt idx="5">
                  <c:v>0.25159999999999999</c:v>
                </c:pt>
              </c:numCache>
            </c:numRef>
          </c:val>
          <c:extLst>
            <c:ext xmlns:c16="http://schemas.microsoft.com/office/drawing/2014/chart" uri="{C3380CC4-5D6E-409C-BE32-E72D297353CC}">
              <c16:uniqueId val="{0000000C-4C08-46D0-8AFA-E9E4F98944C2}"/>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EA0-4676-8E39-04FBAA8C35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EA0-4676-8E39-04FBAA8C35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EA0-4676-8E39-04FBAA8C35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8A9-4556-8DF7-AE230AE5B5A1}"/>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North</c:v>
                </c:pt>
                <c:pt idx="1">
                  <c:v>East</c:v>
                </c:pt>
                <c:pt idx="2">
                  <c:v>West</c:v>
                </c:pt>
                <c:pt idx="3">
                  <c:v>South</c:v>
                </c:pt>
              </c:strCache>
            </c:strRef>
          </c:cat>
          <c:val>
            <c:numRef>
              <c:f>Sheet1!$B$2:$B$5</c:f>
              <c:numCache>
                <c:formatCode>0.00%</c:formatCode>
                <c:ptCount val="4"/>
                <c:pt idx="0">
                  <c:v>0.34920000000000001</c:v>
                </c:pt>
                <c:pt idx="1">
                  <c:v>0.1084</c:v>
                </c:pt>
                <c:pt idx="2">
                  <c:v>0.24279999999999999</c:v>
                </c:pt>
                <c:pt idx="3">
                  <c:v>0.29959999999999998</c:v>
                </c:pt>
              </c:numCache>
            </c:numRef>
          </c:val>
          <c:extLst>
            <c:ext xmlns:c16="http://schemas.microsoft.com/office/drawing/2014/chart" uri="{C3380CC4-5D6E-409C-BE32-E72D297353CC}">
              <c16:uniqueId val="{00000006-AEA0-4676-8E39-04FBAA8C35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1AA0C-348F-425C-8D70-E9373BCC7CD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70031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1AA0C-348F-425C-8D70-E9373BCC7CD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213637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1AA0C-348F-425C-8D70-E9373BCC7CD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152192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10848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1AA0C-348F-425C-8D70-E9373BCC7CD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5343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C1AA0C-348F-425C-8D70-E9373BCC7CD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240265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C1AA0C-348F-425C-8D70-E9373BCC7CD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36844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C1AA0C-348F-425C-8D70-E9373BCC7CD2}"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139973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C1AA0C-348F-425C-8D70-E9373BCC7CD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400903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D7FA2-356C-429B-9FD6-C0667E4B7F0A}"/>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DFCAE5B-BBE4-4641-A720-3995934497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7" name="Rectangle 6">
            <a:extLst>
              <a:ext uri="{FF2B5EF4-FFF2-40B4-BE49-F238E27FC236}">
                <a16:creationId xmlns:a16="http://schemas.microsoft.com/office/drawing/2014/main" id="{55FAE21F-ACD1-45D0-AD3E-151C2B30735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F992A8C-E5F4-40B2-A7C7-204AC4CF89B7}"/>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CC49552F-593E-424E-8C47-0A8EDB49C97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7">
            <a:extLst>
              <a:ext uri="{FF2B5EF4-FFF2-40B4-BE49-F238E27FC236}">
                <a16:creationId xmlns:a16="http://schemas.microsoft.com/office/drawing/2014/main" id="{B2B82B9E-0FA6-46CC-B07F-03D6945DFA3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8EDF86F5-FC9A-4DE3-9830-396A5CF7CE82}"/>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408230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C1AA0C-348F-425C-8D70-E9373BCC7CD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170497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C1AA0C-348F-425C-8D70-E9373BCC7CD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29A5E-CBE9-4C26-9368-747006C1377B}" type="slidenum">
              <a:rPr lang="en-US" smtClean="0"/>
              <a:t>‹#›</a:t>
            </a:fld>
            <a:endParaRPr lang="en-US"/>
          </a:p>
        </p:txBody>
      </p:sp>
    </p:spTree>
    <p:extLst>
      <p:ext uri="{BB962C8B-B14F-4D97-AF65-F5344CB8AC3E}">
        <p14:creationId xmlns:p14="http://schemas.microsoft.com/office/powerpoint/2010/main" val="183162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1AA0C-348F-425C-8D70-E9373BCC7CD2}" type="datetimeFigureOut">
              <a:rPr lang="en-US" smtClean="0"/>
              <a:t>9/16/2021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29A5E-CBE9-4C26-9368-747006C1377B}" type="slidenum">
              <a:rPr lang="en-US" smtClean="0"/>
              <a:t>‹#›</a:t>
            </a:fld>
            <a:endParaRPr lang="en-US"/>
          </a:p>
        </p:txBody>
      </p:sp>
    </p:spTree>
    <p:extLst>
      <p:ext uri="{BB962C8B-B14F-4D97-AF65-F5344CB8AC3E}">
        <p14:creationId xmlns:p14="http://schemas.microsoft.com/office/powerpoint/2010/main" val="2300195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8FBBC3-36F2-4593-8607-BB47D7858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204"/>
            <a:ext cx="9144000" cy="5832176"/>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3">
            <a:extLst>
              <a:ext uri="{28A0092B-C50C-407E-A947-70E740481C1C}">
                <a14:useLocalDpi xmlns:a14="http://schemas.microsoft.com/office/drawing/2010/main" val="0"/>
              </a:ext>
            </a:extLst>
          </a:blip>
          <a:srcRect l="9641" t="-705" r="16385"/>
          <a:stretch/>
        </p:blipFill>
        <p:spPr>
          <a:xfrm>
            <a:off x="0" y="637203"/>
            <a:ext cx="9144002" cy="6244061"/>
          </a:xfrm>
          <a:prstGeom prst="rect">
            <a:avLst/>
          </a:prstGeom>
        </p:spPr>
      </p:pic>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344583" y="4415636"/>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sp>
        <p:nvSpPr>
          <p:cNvPr id="14" name="Rectangle 13">
            <a:extLst>
              <a:ext uri="{FF2B5EF4-FFF2-40B4-BE49-F238E27FC236}">
                <a16:creationId xmlns:a16="http://schemas.microsoft.com/office/drawing/2014/main" id="{28F902CD-A916-45E3-89FB-B057F7266DE3}"/>
              </a:ext>
            </a:extLst>
          </p:cNvPr>
          <p:cNvSpPr/>
          <p:nvPr/>
        </p:nvSpPr>
        <p:spPr>
          <a:xfrm>
            <a:off x="316597" y="2908495"/>
            <a:ext cx="3815329" cy="40011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IN" sz="2000" b="1" dirty="0">
                <a:effectLst>
                  <a:outerShdw blurRad="38100" dist="38100" dir="2700000" algn="tl">
                    <a:srgbClr val="000000">
                      <a:alpha val="43137"/>
                    </a:srgbClr>
                  </a:outerShdw>
                </a:effectLst>
                <a:latin typeface="Montserrat" panose="02000505000000020004" pitchFamily="2" charset="0"/>
                <a:ea typeface="Roboto" pitchFamily="2" charset="0"/>
                <a:cs typeface="Arial" panose="020B0604020202020204" pitchFamily="34" charset="0"/>
              </a:rPr>
              <a:t>INDIA CARBON DIOXIDE </a:t>
            </a: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MARKET</a:t>
            </a:r>
            <a:endParaRPr kumimoji="0" lang="en-US"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18" name="Rectangle 17">
            <a:extLst>
              <a:ext uri="{FF2B5EF4-FFF2-40B4-BE49-F238E27FC236}">
                <a16:creationId xmlns:a16="http://schemas.microsoft.com/office/drawing/2014/main" id="{6194B184-9981-4074-AD02-C1547A5F38E9}"/>
              </a:ext>
            </a:extLst>
          </p:cNvPr>
          <p:cNvSpPr/>
          <p:nvPr/>
        </p:nvSpPr>
        <p:spPr>
          <a:xfrm>
            <a:off x="344583" y="2105039"/>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BD06F95-C5DC-4A90-9FBF-94FD39F9B637}"/>
              </a:ext>
            </a:extLst>
          </p:cNvPr>
          <p:cNvSpPr/>
          <p:nvPr/>
        </p:nvSpPr>
        <p:spPr>
          <a:xfrm>
            <a:off x="349084" y="338930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23" name="Picture 22" descr="Logo&#10;&#10;Description automatically generated">
            <a:extLst>
              <a:ext uri="{FF2B5EF4-FFF2-40B4-BE49-F238E27FC236}">
                <a16:creationId xmlns:a16="http://schemas.microsoft.com/office/drawing/2014/main" id="{C62286F4-A109-4DEB-A784-3187B8C3F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934" y="4089073"/>
            <a:ext cx="1545080" cy="924996"/>
          </a:xfrm>
          <a:prstGeom prst="rect">
            <a:avLst/>
          </a:prstGeom>
        </p:spPr>
      </p:pic>
    </p:spTree>
    <p:extLst>
      <p:ext uri="{BB962C8B-B14F-4D97-AF65-F5344CB8AC3E}">
        <p14:creationId xmlns:p14="http://schemas.microsoft.com/office/powerpoint/2010/main" val="131654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170395"/>
            <a:ext cx="6287404" cy="296684"/>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t>Market Overview: India Carbon Dioxide Market</a:t>
            </a:r>
          </a:p>
        </p:txBody>
      </p:sp>
      <p:sp>
        <p:nvSpPr>
          <p:cNvPr id="9" name="TextBox 8">
            <a:extLst>
              <a:ext uri="{FF2B5EF4-FFF2-40B4-BE49-F238E27FC236}">
                <a16:creationId xmlns:a16="http://schemas.microsoft.com/office/drawing/2014/main" id="{6CFE33B4-5A7A-45F8-9BE8-922409C933A7}"/>
              </a:ext>
            </a:extLst>
          </p:cNvPr>
          <p:cNvSpPr txBox="1"/>
          <p:nvPr/>
        </p:nvSpPr>
        <p:spPr>
          <a:xfrm>
            <a:off x="6520071" y="6583887"/>
            <a:ext cx="2206068"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TechSci Research</a:t>
            </a:r>
          </a:p>
        </p:txBody>
      </p:sp>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Carbon Dioxide Demand</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FY2015, FY2021, FY2022E and FY2040F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3352475761"/>
              </p:ext>
            </p:extLst>
          </p:nvPr>
        </p:nvGraphicFramePr>
        <p:xfrm>
          <a:off x="256288" y="1191967"/>
          <a:ext cx="4292091" cy="14107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250381" y="2431344"/>
            <a:ext cx="4292091" cy="103986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carbon dioxide is anticipated to reach the 4269.09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2040 due to increasing demand from the end-user industries which includes the demand from food &amp; beverages industry as liquid carbon dioxide is used in producing in the soft drinks and dry ice is used to maintain the quality of perishable foods products during storage and transport at distant locations.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715282" y="650572"/>
            <a:ext cx="4428718"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Carbon Dioxide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Capacity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FY2015, FY2021, FY2022E, FY2040F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11" name="Chart 10">
            <a:extLst>
              <a:ext uri="{FF2B5EF4-FFF2-40B4-BE49-F238E27FC236}">
                <a16:creationId xmlns:a16="http://schemas.microsoft.com/office/drawing/2014/main" id="{2F054A98-9D64-4777-BBBC-4299641CD61E}"/>
              </a:ext>
            </a:extLst>
          </p:cNvPr>
          <p:cNvGraphicFramePr/>
          <p:nvPr>
            <p:extLst>
              <p:ext uri="{D42A27DB-BD31-4B8C-83A1-F6EECF244321}">
                <p14:modId xmlns:p14="http://schemas.microsoft.com/office/powerpoint/2010/main" val="4124693827"/>
              </p:ext>
            </p:extLst>
          </p:nvPr>
        </p:nvGraphicFramePr>
        <p:xfrm>
          <a:off x="4715282" y="912022"/>
          <a:ext cx="4196051" cy="2062029"/>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00FB4BA8-6C1A-48EF-8421-9181C10F3957}"/>
              </a:ext>
            </a:extLst>
          </p:cNvPr>
          <p:cNvSpPr/>
          <p:nvPr/>
        </p:nvSpPr>
        <p:spPr>
          <a:xfrm>
            <a:off x="4715282" y="2506357"/>
            <a:ext cx="4315712" cy="889842"/>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Currently the carbon dioxide capacity in India stands at 3810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FY2021. The top 5 companies includes Punjab Carbonic Private Limited, SICGIL India Limited, Indian Farmers Fertilizer Cooperative Limited, Southern Petrochemical Industries Corporation Limited, and Bathinda industrial Gases Pvt. Ltd. (BIGPL).</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a:extLst>
              <a:ext uri="{FF2B5EF4-FFF2-40B4-BE49-F238E27FC236}">
                <a16:creationId xmlns:a16="http://schemas.microsoft.com/office/drawing/2014/main" id="{985CA2ED-17D1-4D59-9BEA-48D6F1B2018B}"/>
              </a:ext>
            </a:extLst>
          </p:cNvPr>
          <p:cNvGraphicFramePr/>
          <p:nvPr>
            <p:extLst>
              <p:ext uri="{D42A27DB-BD31-4B8C-83A1-F6EECF244321}">
                <p14:modId xmlns:p14="http://schemas.microsoft.com/office/powerpoint/2010/main" val="39955765"/>
              </p:ext>
            </p:extLst>
          </p:nvPr>
        </p:nvGraphicFramePr>
        <p:xfrm>
          <a:off x="189628" y="3860607"/>
          <a:ext cx="4178337" cy="1955426"/>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505F5F79-5823-4F42-B07A-88672DEAEAA1}"/>
              </a:ext>
            </a:extLst>
          </p:cNvPr>
          <p:cNvSpPr txBox="1"/>
          <p:nvPr/>
        </p:nvSpPr>
        <p:spPr>
          <a:xfrm>
            <a:off x="256288" y="3339034"/>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Carbon Dioxide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End User Industry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FY2022E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D9DE0E0B-97DC-4922-BCEE-716F764387FE}"/>
              </a:ext>
            </a:extLst>
          </p:cNvPr>
          <p:cNvSpPr/>
          <p:nvPr/>
        </p:nvSpPr>
        <p:spPr>
          <a:xfrm>
            <a:off x="172836" y="5574234"/>
            <a:ext cx="4315712" cy="1118113"/>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Food &amp; beverage industry is the largest end use industry for carbon dioxide, as liquid carbon dioxide is used in carbonation of aerated beverages and large quantity of dry ice is used for maintaining quality of perishable food products during storage or transport at distant locations. Growing advancements in healthcare sector of the country is boosting vaccine and medicines production and this is in turn increasing demand for dry ice for the transportation of these healthcare products. </a:t>
            </a:r>
          </a:p>
          <a:p>
            <a:pPr algn="just"/>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6ACE500C-68B6-4A4C-BE53-1FB2912DA674}"/>
              </a:ext>
            </a:extLst>
          </p:cNvPr>
          <p:cNvSpPr txBox="1"/>
          <p:nvPr/>
        </p:nvSpPr>
        <p:spPr>
          <a:xfrm>
            <a:off x="4738904" y="3337707"/>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India Carbon Dioxide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Reg</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ion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FY2021</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a:extLst>
              <a:ext uri="{FF2B5EF4-FFF2-40B4-BE49-F238E27FC236}">
                <a16:creationId xmlns:a16="http://schemas.microsoft.com/office/drawing/2014/main" id="{1302B980-763D-4A4E-801C-19CA7788DA56}"/>
              </a:ext>
            </a:extLst>
          </p:cNvPr>
          <p:cNvGraphicFramePr/>
          <p:nvPr>
            <p:extLst>
              <p:ext uri="{D42A27DB-BD31-4B8C-83A1-F6EECF244321}">
                <p14:modId xmlns:p14="http://schemas.microsoft.com/office/powerpoint/2010/main" val="1277162984"/>
              </p:ext>
            </p:extLst>
          </p:nvPr>
        </p:nvGraphicFramePr>
        <p:xfrm>
          <a:off x="4810539" y="3805401"/>
          <a:ext cx="3785410" cy="1955426"/>
        </p:xfrm>
        <a:graphic>
          <a:graphicData uri="http://schemas.openxmlformats.org/drawingml/2006/chart">
            <c:chart xmlns:c="http://schemas.openxmlformats.org/drawingml/2006/chart" xmlns:r="http://schemas.openxmlformats.org/officeDocument/2006/relationships" r:id="rId5"/>
          </a:graphicData>
        </a:graphic>
      </p:graphicFrame>
      <p:sp>
        <p:nvSpPr>
          <p:cNvPr id="19" name="Rectangle 18">
            <a:extLst>
              <a:ext uri="{FF2B5EF4-FFF2-40B4-BE49-F238E27FC236}">
                <a16:creationId xmlns:a16="http://schemas.microsoft.com/office/drawing/2014/main" id="{8C58B7A3-6F67-43B4-BCF8-47DDA02DB210}"/>
              </a:ext>
            </a:extLst>
          </p:cNvPr>
          <p:cNvSpPr/>
          <p:nvPr/>
        </p:nvSpPr>
        <p:spPr>
          <a:xfrm>
            <a:off x="4607517" y="5575741"/>
            <a:ext cx="4315712" cy="1039869"/>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North region dominated India carbon dioxide market and accounted for a volume share of 34.92% in 2021. Owing to presence of leading food &amp; beverage industries lead to growth in consumption of liquid carbon dioxide as well as dry ice. South region is the second largest demand generator for carbon dioxide in India and is expected to exhibit fastest growth in consumption of carbon dioxide through 2040. West region accounted for a volume share of around 24% in India carbon dioxide market and this is expected to grow in absolute terms by 2040 owing to strong industrial growth in the region.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tx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2323713"/>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It is recommended that HPCL should focus on export of carbon dioxide as </a:t>
            </a:r>
            <a:r>
              <a:rPr lang="en-US" sz="1000" dirty="0">
                <a:latin typeface="Verdana" panose="020B0604030504040204" pitchFamily="34" charset="0"/>
                <a:ea typeface="Verdana" panose="020B0604030504040204" pitchFamily="34" charset="0"/>
                <a:cs typeface="Verdana" panose="020B0604030504040204" pitchFamily="34" charset="0"/>
              </a:rPr>
              <a:t>domestic production of the gas is sufficient to cater domestic supply.</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HPCL is advised to invest in the liquid grade of carbon dioxide as </a:t>
            </a:r>
            <a:r>
              <a:rPr lang="en-US" sz="1000" dirty="0">
                <a:latin typeface="Verdana" panose="020B0604030504040204" pitchFamily="34" charset="0"/>
                <a:ea typeface="Verdana" panose="020B0604030504040204" pitchFamily="34" charset="0"/>
                <a:cs typeface="Verdana" panose="020B0604030504040204" pitchFamily="34" charset="0"/>
              </a:rPr>
              <a:t>there are many food &amp; beverages, pharmaceutical, and automotive companies operating in the country where liquid grade is extensively used. The  substantial demand growth in domestic end-user industry till 2040 have a potential of setting up a domestic carbon dioxide unit of around  2000 thousand tons.</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377769" y="3917983"/>
            <a:ext cx="6220500" cy="2369559"/>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It is advised to target neighbouring nations such as </a:t>
            </a:r>
            <a:r>
              <a:rPr lang="en-US" sz="1000" dirty="0">
                <a:latin typeface="Verdana" panose="020B0604030504040204" pitchFamily="34" charset="0"/>
                <a:ea typeface="Verdana" panose="020B0604030504040204" pitchFamily="34" charset="0"/>
                <a:cs typeface="Verdana" panose="020B0604030504040204" pitchFamily="34" charset="0"/>
              </a:rPr>
              <a:t>Nepal, Sri Lanka, Bangladesh, Bhutan, Middle East and African Nations with distribution tie-ups</a:t>
            </a:r>
            <a:r>
              <a:rPr lang="en-IN" sz="1000" dirty="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HPCL can target carbon dioxide export in countries due to growing demand from Food &amp; beverage, Oil &amp; gas recovery applications</a:t>
            </a:r>
            <a:endParaRPr lang="en-IN" sz="1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There has been a significant progresses through which gaseous carbon dioxide can be converted to valuable products. </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advised to use the gas for captive as </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there has been development of significant technologies which will convert carbon emissions from large point sources such as industrial facilities and power plants into valuable products such as alternative fuels, building materials and many more</a:t>
            </a: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611</Words>
  <Application>Microsoft Office PowerPoint</Application>
  <PresentationFormat>On-screen Show (4:3)</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4</cp:revision>
  <dcterms:created xsi:type="dcterms:W3CDTF">2021-09-16T06:42:43Z</dcterms:created>
  <dcterms:modified xsi:type="dcterms:W3CDTF">2021-09-16T12:14:16Z</dcterms:modified>
</cp:coreProperties>
</file>