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440" r:id="rId2"/>
    <p:sldId id="4958" r:id="rId3"/>
    <p:sldId id="4959" r:id="rId4"/>
    <p:sldId id="4950" r:id="rId5"/>
    <p:sldId id="4953" r:id="rId6"/>
    <p:sldId id="2551" r:id="rId7"/>
    <p:sldId id="461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634606-6511-40BB-BD6B-02D1199FFACE}">
          <p14:sldIdLst>
            <p14:sldId id="2440"/>
            <p14:sldId id="4958"/>
          </p14:sldIdLst>
        </p14:section>
        <p14:section name="Untitled Section" id="{5CB9E3E1-9970-4170-A2D4-26893545B15B}">
          <p14:sldIdLst>
            <p14:sldId id="4959"/>
            <p14:sldId id="4950"/>
            <p14:sldId id="4953"/>
            <p14:sldId id="2551"/>
            <p14:sldId id="4615"/>
          </p14:sldIdLst>
        </p14:section>
      </p14:sectionLst>
    </p:ext>
    <p:ext uri="{EFAFB233-063F-42B5-8137-9DF3F51BA10A}">
      <p15:sldGuideLst xmlns:p15="http://schemas.microsoft.com/office/powerpoint/2012/main">
        <p15:guide id="2" pos="240" userDrawn="1">
          <p15:clr>
            <a:srgbClr val="A4A3A4"/>
          </p15:clr>
        </p15:guide>
        <p15:guide id="4" pos="5544" userDrawn="1">
          <p15:clr>
            <a:srgbClr val="A4A3A4"/>
          </p15:clr>
        </p15:guide>
        <p15:guide id="5" orient="horz" pos="33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Ritu Kamra" initials="RK" lastIdx="1" clrIdx="6">
    <p:extLst>
      <p:ext uri="{19B8F6BF-5375-455C-9EA6-DF929625EA0E}">
        <p15:presenceInfo xmlns:p15="http://schemas.microsoft.com/office/powerpoint/2012/main" userId="S-1-5-21-1964979238-429942662-834490965-1682" providerId="AD"/>
      </p:ext>
    </p:extLst>
  </p:cmAuthor>
  <p:cmAuthor id="1" name="Shwetambri Chauhan" initials="SC" lastIdx="80" clrIdx="0">
    <p:extLst>
      <p:ext uri="{19B8F6BF-5375-455C-9EA6-DF929625EA0E}">
        <p15:presenceInfo xmlns:p15="http://schemas.microsoft.com/office/powerpoint/2012/main" userId="S-1-5-21-1964979238-429942662-834490965-1374" providerId="AD"/>
      </p:ext>
    </p:extLst>
  </p:cmAuthor>
  <p:cmAuthor id="2" name="Ambika Gholia" initials="AG" lastIdx="36" clrIdx="1">
    <p:extLst>
      <p:ext uri="{19B8F6BF-5375-455C-9EA6-DF929625EA0E}">
        <p15:presenceInfo xmlns:p15="http://schemas.microsoft.com/office/powerpoint/2012/main" userId="S-1-5-21-1964979238-429942662-834490965-1193" providerId="AD"/>
      </p:ext>
    </p:extLst>
  </p:cmAuthor>
  <p:cmAuthor id="3" name="Shweta Singh" initials="SS" lastIdx="52" clrIdx="2">
    <p:extLst>
      <p:ext uri="{19B8F6BF-5375-455C-9EA6-DF929625EA0E}">
        <p15:presenceInfo xmlns:p15="http://schemas.microsoft.com/office/powerpoint/2012/main" userId="S-1-5-21-1964979238-429942662-834490965-1386" providerId="AD"/>
      </p:ext>
    </p:extLst>
  </p:cmAuthor>
  <p:cmAuthor id="4" name="Karman Kour. Bijral" initials="KKB" lastIdx="8" clrIdx="3">
    <p:extLst>
      <p:ext uri="{19B8F6BF-5375-455C-9EA6-DF929625EA0E}">
        <p15:presenceInfo xmlns:p15="http://schemas.microsoft.com/office/powerpoint/2012/main" userId="S-1-5-21-1964979238-429942662-834490965-1147" providerId="AD"/>
      </p:ext>
    </p:extLst>
  </p:cmAuthor>
  <p:cmAuthor id="5" name="Swati Sharma" initials="SS" lastIdx="2" clrIdx="4">
    <p:extLst>
      <p:ext uri="{19B8F6BF-5375-455C-9EA6-DF929625EA0E}">
        <p15:presenceInfo xmlns:p15="http://schemas.microsoft.com/office/powerpoint/2012/main" userId="S-1-5-21-1964979238-429942662-834490965-1187" providerId="AD"/>
      </p:ext>
    </p:extLst>
  </p:cmAuthor>
  <p:cmAuthor id="6" name="Mukesh Jangir" initials="MJ" lastIdx="1" clrIdx="5">
    <p:extLst>
      <p:ext uri="{19B8F6BF-5375-455C-9EA6-DF929625EA0E}">
        <p15:presenceInfo xmlns:p15="http://schemas.microsoft.com/office/powerpoint/2012/main" userId="S-1-5-21-1964979238-429942662-834490965-14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A9D18E"/>
    <a:srgbClr val="FFC000"/>
    <a:srgbClr val="C5E0B4"/>
    <a:srgbClr val="FFD966"/>
    <a:srgbClr val="C55A11"/>
    <a:srgbClr val="225F63"/>
    <a:srgbClr val="FFF2CC"/>
    <a:srgbClr val="2D5159"/>
    <a:srgbClr val="00C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249" autoAdjust="0"/>
  </p:normalViewPr>
  <p:slideViewPr>
    <p:cSldViewPr snapToGrid="0">
      <p:cViewPr varScale="1">
        <p:scale>
          <a:sx n="68" d="100"/>
          <a:sy n="68" d="100"/>
        </p:scale>
        <p:origin x="1428" y="60"/>
      </p:cViewPr>
      <p:guideLst>
        <p:guide pos="240"/>
        <p:guide pos="5544"/>
        <p:guide orient="horz" pos="3360"/>
      </p:guideLst>
    </p:cSldViewPr>
  </p:slideViewPr>
  <p:notesTextViewPr>
    <p:cViewPr>
      <p:scale>
        <a:sx n="1" d="1"/>
        <a:sy n="1" d="1"/>
      </p:scale>
      <p:origin x="0" y="0"/>
    </p:cViewPr>
  </p:notesTextViewPr>
  <p:sorterViewPr>
    <p:cViewPr>
      <p:scale>
        <a:sx n="100" d="100"/>
        <a:sy n="100" d="100"/>
      </p:scale>
      <p:origin x="0" y="-10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066CB-0DC8-41C8-A5A3-B5CCD896A458}" type="datetimeFigureOut">
              <a:rPr lang="en-US" smtClean="0"/>
              <a:t>10/25/2021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EAF4-FEDA-48BF-AB3D-C8429E600AF3}" type="slidenum">
              <a:rPr lang="en-US" smtClean="0"/>
              <a:t>‹#›</a:t>
            </a:fld>
            <a:endParaRPr lang="en-US" dirty="0"/>
          </a:p>
        </p:txBody>
      </p:sp>
    </p:spTree>
    <p:extLst>
      <p:ext uri="{BB962C8B-B14F-4D97-AF65-F5344CB8AC3E}">
        <p14:creationId xmlns:p14="http://schemas.microsoft.com/office/powerpoint/2010/main" val="362669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55057-9F61-4817-9C2B-4FB60D8F4561}" type="slidenum">
              <a:rPr lang="en-US" smtClean="0"/>
              <a:pPr/>
              <a:t>6</a:t>
            </a:fld>
            <a:endParaRPr lang="en-US" dirty="0"/>
          </a:p>
        </p:txBody>
      </p:sp>
    </p:spTree>
    <p:extLst>
      <p:ext uri="{BB962C8B-B14F-4D97-AF65-F5344CB8AC3E}">
        <p14:creationId xmlns:p14="http://schemas.microsoft.com/office/powerpoint/2010/main" val="158756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455057-9F61-4817-9C2B-4FB60D8F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2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64743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04738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84138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ontent writing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E60F54-C7BF-4AEC-9E33-746AF15E0ECA}"/>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p:spPr>
      </p:pic>
      <p:sp>
        <p:nvSpPr>
          <p:cNvPr id="5" name="Text Placeholder 3">
            <a:extLst>
              <a:ext uri="{FF2B5EF4-FFF2-40B4-BE49-F238E27FC236}">
                <a16:creationId xmlns:a16="http://schemas.microsoft.com/office/drawing/2014/main" id="{7AC7A174-2989-4FEC-8BD1-B17717850A09}"/>
              </a:ext>
            </a:extLst>
          </p:cNvPr>
          <p:cNvSpPr>
            <a:spLocks noGrp="1"/>
          </p:cNvSpPr>
          <p:nvPr>
            <p:ph type="body" sz="quarter" idx="14"/>
          </p:nvPr>
        </p:nvSpPr>
        <p:spPr>
          <a:xfrm>
            <a:off x="132586" y="193795"/>
            <a:ext cx="7863840" cy="457200"/>
          </a:xfrm>
          <a:prstGeom prst="rect">
            <a:avLst/>
          </a:prstGeom>
          <a:noFill/>
          <a:ln>
            <a:noFill/>
          </a:ln>
        </p:spPr>
        <p:txBody>
          <a:bodyPr anchor="ctr"/>
          <a:lstStyle>
            <a:lvl1pPr marL="0" indent="0" algn="l">
              <a:buNone/>
              <a:defRPr sz="1200" b="1" spc="300">
                <a:solidFill>
                  <a:schemeClr val="bg2">
                    <a:lumMod val="25000"/>
                  </a:schemeClr>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2" name="Rectangle 1">
            <a:extLst>
              <a:ext uri="{FF2B5EF4-FFF2-40B4-BE49-F238E27FC236}">
                <a16:creationId xmlns:a16="http://schemas.microsoft.com/office/drawing/2014/main" id="{03721B70-D9E0-4A5E-9ED6-62B25F777BF6}"/>
              </a:ext>
            </a:extLst>
          </p:cNvPr>
          <p:cNvSpPr/>
          <p:nvPr userDrawn="1"/>
        </p:nvSpPr>
        <p:spPr>
          <a:xfrm>
            <a:off x="7086600" y="237384"/>
            <a:ext cx="1881347"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BCCB1D6-54C7-482A-8C9C-BB7FBCF20D1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73329" y="237384"/>
            <a:ext cx="1104107" cy="346387"/>
          </a:xfrm>
          <a:prstGeom prst="rect">
            <a:avLst/>
          </a:prstGeom>
        </p:spPr>
      </p:pic>
      <p:pic>
        <p:nvPicPr>
          <p:cNvPr id="8" name="Picture 7" descr="A close up of a building&#10;&#10;Description generated with high confidence">
            <a:extLst>
              <a:ext uri="{FF2B5EF4-FFF2-40B4-BE49-F238E27FC236}">
                <a16:creationId xmlns:a16="http://schemas.microsoft.com/office/drawing/2014/main" id="{95547C68-ACE9-4A1D-88D0-00B48BF7A29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154750" y="583771"/>
            <a:ext cx="10298750" cy="6048663"/>
          </a:xfrm>
          <a:prstGeom prst="rect">
            <a:avLst/>
          </a:prstGeom>
        </p:spPr>
      </p:pic>
    </p:spTree>
    <p:extLst>
      <p:ext uri="{BB962C8B-B14F-4D97-AF65-F5344CB8AC3E}">
        <p14:creationId xmlns:p14="http://schemas.microsoft.com/office/powerpoint/2010/main" val="154486511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3604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5" name="Slide Number Placeholder 7">
            <a:extLst>
              <a:ext uri="{FF2B5EF4-FFF2-40B4-BE49-F238E27FC236}">
                <a16:creationId xmlns:a16="http://schemas.microsoft.com/office/drawing/2014/main" id="{82884354-BDB1-433B-996A-FD556929D271}"/>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5" name="Footer Placeholder 6">
            <a:extLst>
              <a:ext uri="{FF2B5EF4-FFF2-40B4-BE49-F238E27FC236}">
                <a16:creationId xmlns:a16="http://schemas.microsoft.com/office/drawing/2014/main" id="{C076CEB9-B726-4CE3-BF89-EF064BD458C2}"/>
              </a:ext>
            </a:extLst>
          </p:cNvPr>
          <p:cNvSpPr txBox="1">
            <a:spLocks/>
          </p:cNvSpPr>
          <p:nvPr userDrawn="1"/>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pic>
        <p:nvPicPr>
          <p:cNvPr id="6" name="Picture 5">
            <a:extLst>
              <a:ext uri="{FF2B5EF4-FFF2-40B4-BE49-F238E27FC236}">
                <a16:creationId xmlns:a16="http://schemas.microsoft.com/office/drawing/2014/main" id="{F74EB98C-E3F8-40D1-ACA3-BA0E07C0F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371255626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07208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85797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40610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18270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57474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E97586-85E7-4DA0-AF2C-A0841FA48D10}" type="slidenum">
              <a:rPr lang="en-US" smtClean="0"/>
              <a:t>‹#›</a:t>
            </a:fld>
            <a:endParaRPr lang="en-US" dirty="0"/>
          </a:p>
        </p:txBody>
      </p:sp>
      <p:pic>
        <p:nvPicPr>
          <p:cNvPr id="7" name="Picture 6">
            <a:extLst>
              <a:ext uri="{FF2B5EF4-FFF2-40B4-BE49-F238E27FC236}">
                <a16:creationId xmlns:a16="http://schemas.microsoft.com/office/drawing/2014/main" id="{E7CF9F1E-FEE3-4B6A-A0BB-8F9D797CDE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341345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1826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Escorts Agri-machinery 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9A785-103B-4B53-B232-DC2BA94190A7}"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83929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A785-103B-4B53-B232-DC2BA94190A7}" type="datetimeFigureOut">
              <a:rPr lang="en-US" smtClean="0"/>
              <a:t>10/25/2021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97586-85E7-4DA0-AF2C-A0841FA48D10}" type="slidenum">
              <a:rPr lang="en-US" smtClean="0"/>
              <a:t>‹#›</a:t>
            </a:fld>
            <a:endParaRPr lang="en-US" dirty="0"/>
          </a:p>
        </p:txBody>
      </p:sp>
    </p:spTree>
    <p:extLst>
      <p:ext uri="{BB962C8B-B14F-4D97-AF65-F5344CB8AC3E}">
        <p14:creationId xmlns:p14="http://schemas.microsoft.com/office/powerpoint/2010/main" val="889136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 id="2147483678"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jpeg"/><Relationship Id="rId2" Type="http://schemas.openxmlformats.org/officeDocument/2006/relationships/notesSlide" Target="../notesSlides/notesSlide1.xml"/><Relationship Id="rId16" Type="http://schemas.openxmlformats.org/officeDocument/2006/relationships/image" Target="../media/image23.jpg"/><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821E692-0F38-428F-A3A7-73502A3C8CA3}"/>
              </a:ext>
            </a:extLst>
          </p:cNvPr>
          <p:cNvSpPr txBox="1"/>
          <p:nvPr/>
        </p:nvSpPr>
        <p:spPr>
          <a:xfrm>
            <a:off x="121811" y="6425126"/>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MARKET INTELLIGENCE . CONSULTING</a:t>
            </a:r>
          </a:p>
        </p:txBody>
      </p:sp>
      <p:sp>
        <p:nvSpPr>
          <p:cNvPr id="18" name="TextBox 17">
            <a:extLst>
              <a:ext uri="{FF2B5EF4-FFF2-40B4-BE49-F238E27FC236}">
                <a16:creationId xmlns:a16="http://schemas.microsoft.com/office/drawing/2014/main" id="{F3AD2103-A81D-4E70-9352-AB2513DCF813}"/>
              </a:ext>
            </a:extLst>
          </p:cNvPr>
          <p:cNvSpPr txBox="1"/>
          <p:nvPr/>
        </p:nvSpPr>
        <p:spPr>
          <a:xfrm>
            <a:off x="125974" y="6235841"/>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www.techciresearch.com</a:t>
            </a:r>
          </a:p>
        </p:txBody>
      </p:sp>
      <p:sp>
        <p:nvSpPr>
          <p:cNvPr id="22" name="Rectangle 21">
            <a:extLst>
              <a:ext uri="{FF2B5EF4-FFF2-40B4-BE49-F238E27FC236}">
                <a16:creationId xmlns:a16="http://schemas.microsoft.com/office/drawing/2014/main" id="{2D392E80-3345-47F9-8B9E-41407A36F894}"/>
              </a:ext>
            </a:extLst>
          </p:cNvPr>
          <p:cNvSpPr/>
          <p:nvPr/>
        </p:nvSpPr>
        <p:spPr>
          <a:xfrm>
            <a:off x="0" y="34099"/>
            <a:ext cx="9144000" cy="769441"/>
          </a:xfrm>
          <a:prstGeom prst="rect">
            <a:avLst/>
          </a:prstGeom>
        </p:spPr>
        <p:txBody>
          <a:bodyPr wrap="square">
            <a:spAutoFit/>
          </a:bodyPr>
          <a:lstStyle/>
          <a:p>
            <a:r>
              <a:rPr lang="en-US" sz="1400" b="1" dirty="0">
                <a:latin typeface="Arial" panose="020B0604020202020204" pitchFamily="34" charset="0"/>
                <a:ea typeface="Roboto" pitchFamily="2" charset="0"/>
                <a:cs typeface="Arial" panose="020B0604020202020204" pitchFamily="34" charset="0"/>
              </a:rPr>
              <a:t>TECHNO-ECONOMIC FEASIBILITY REPORT </a:t>
            </a:r>
          </a:p>
          <a:p>
            <a:r>
              <a:rPr lang="en-US" sz="1400" b="1" dirty="0">
                <a:latin typeface="Arial" panose="020B0604020202020204" pitchFamily="34" charset="0"/>
                <a:ea typeface="Roboto" pitchFamily="2" charset="0"/>
                <a:cs typeface="Arial" panose="020B0604020202020204" pitchFamily="34" charset="0"/>
              </a:rPr>
              <a:t>FOR EPOXY RESIN MANUFACTURING</a:t>
            </a:r>
            <a:endParaRPr lang="en-US" sz="1400" kern="1200" dirty="0">
              <a:solidFill>
                <a:schemeClr val="tx1">
                  <a:lumMod val="95000"/>
                  <a:lumOff val="5000"/>
                </a:schemeClr>
              </a:solidFill>
              <a:latin typeface="Arial "/>
              <a:ea typeface="Verdana" panose="020B0604030504040204" pitchFamily="34" charset="0"/>
              <a:cs typeface="Arial" panose="020B0604020202020204" pitchFamily="34" charset="0"/>
            </a:endParaRPr>
          </a:p>
          <a:p>
            <a:endParaRPr lang="en-US" sz="1600" b="1" u="sng" dirty="0">
              <a:latin typeface="Arial" panose="020B0604020202020204" pitchFamily="34" charset="0"/>
              <a:ea typeface="Roboto" pitchFamily="2" charset="0"/>
              <a:cs typeface="Arial" panose="020B0604020202020204" pitchFamily="34" charset="0"/>
            </a:endParaRPr>
          </a:p>
        </p:txBody>
      </p:sp>
      <p:sp>
        <p:nvSpPr>
          <p:cNvPr id="23" name="Rectangle 22">
            <a:extLst>
              <a:ext uri="{FF2B5EF4-FFF2-40B4-BE49-F238E27FC236}">
                <a16:creationId xmlns:a16="http://schemas.microsoft.com/office/drawing/2014/main" id="{7A17C334-8C86-42C3-9CDF-FC463FB56994}"/>
              </a:ext>
            </a:extLst>
          </p:cNvPr>
          <p:cNvSpPr/>
          <p:nvPr/>
        </p:nvSpPr>
        <p:spPr>
          <a:xfrm>
            <a:off x="2731692" y="6016087"/>
            <a:ext cx="6260119" cy="338554"/>
          </a:xfrm>
          <a:prstGeom prst="rect">
            <a:avLst/>
          </a:prstGeom>
        </p:spPr>
        <p:txBody>
          <a:bodyPr wrap="square" anchor="ctr">
            <a:spAutoFit/>
          </a:bodyPr>
          <a:lstStyle/>
          <a:p>
            <a:r>
              <a:rPr lang="en-IN" sz="1600" b="1" dirty="0">
                <a:latin typeface="Arial" panose="020B0604020202020204" pitchFamily="34" charset="0"/>
                <a:cs typeface="Arial" panose="020B0604020202020204" pitchFamily="34" charset="0"/>
              </a:rPr>
              <a:t>Prepared for:</a:t>
            </a:r>
          </a:p>
        </p:txBody>
      </p:sp>
      <p:pic>
        <p:nvPicPr>
          <p:cNvPr id="4" name="Picture 3" descr="Company name&#10;&#10;Description automatically generated with medium confidence">
            <a:extLst>
              <a:ext uri="{FF2B5EF4-FFF2-40B4-BE49-F238E27FC236}">
                <a16:creationId xmlns:a16="http://schemas.microsoft.com/office/drawing/2014/main" id="{54CD26E0-E4E5-4530-99F8-A76F95F18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771034"/>
            <a:ext cx="1133475" cy="781050"/>
          </a:xfrm>
          <a:prstGeom prst="rect">
            <a:avLst/>
          </a:prstGeom>
        </p:spPr>
      </p:pic>
      <p:pic>
        <p:nvPicPr>
          <p:cNvPr id="3" name="Picture 2" descr="A picture containing water, factory&#10;&#10;Description automatically generated">
            <a:extLst>
              <a:ext uri="{FF2B5EF4-FFF2-40B4-BE49-F238E27FC236}">
                <a16:creationId xmlns:a16="http://schemas.microsoft.com/office/drawing/2014/main" id="{3ADC2526-9C21-4686-B8BF-A56C7AA2B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2878"/>
            <a:ext cx="9144000" cy="5202936"/>
          </a:xfrm>
          <a:prstGeom prst="rect">
            <a:avLst/>
          </a:prstGeom>
        </p:spPr>
      </p:pic>
      <p:sp>
        <p:nvSpPr>
          <p:cNvPr id="9" name="Footer Placeholder 6">
            <a:extLst>
              <a:ext uri="{FF2B5EF4-FFF2-40B4-BE49-F238E27FC236}">
                <a16:creationId xmlns:a16="http://schemas.microsoft.com/office/drawing/2014/main" id="{9FDACD3C-E60B-470C-BAEA-4794AC084703}"/>
              </a:ext>
            </a:extLst>
          </p:cNvPr>
          <p:cNvSpPr txBox="1">
            <a:spLocks/>
          </p:cNvSpPr>
          <p:nvPr/>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spTree>
    <p:extLst>
      <p:ext uri="{BB962C8B-B14F-4D97-AF65-F5344CB8AC3E}">
        <p14:creationId xmlns:p14="http://schemas.microsoft.com/office/powerpoint/2010/main" val="352843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274152B5-987B-4F26-8C75-63EAE524B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0"/>
            <a:ext cx="9144000" cy="6126480"/>
          </a:xfrm>
          <a:prstGeom prst="rect">
            <a:avLst/>
          </a:prstGeom>
        </p:spPr>
      </p:pic>
      <p:sp>
        <p:nvSpPr>
          <p:cNvPr id="2" name="Text Placeholder 3">
            <a:extLst>
              <a:ext uri="{FF2B5EF4-FFF2-40B4-BE49-F238E27FC236}">
                <a16:creationId xmlns:a16="http://schemas.microsoft.com/office/drawing/2014/main" id="{B93941C8-304D-456C-A150-7DD9C5A1C388}"/>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800" b="1" dirty="0">
                <a:latin typeface="Calibri "/>
                <a:cs typeface="Arial" panose="020B0604020202020204" pitchFamily="34" charset="0"/>
              </a:rPr>
              <a:t>Strategic Recommendations</a:t>
            </a:r>
          </a:p>
        </p:txBody>
      </p:sp>
      <p:graphicFrame>
        <p:nvGraphicFramePr>
          <p:cNvPr id="3" name="Table 3">
            <a:extLst>
              <a:ext uri="{FF2B5EF4-FFF2-40B4-BE49-F238E27FC236}">
                <a16:creationId xmlns:a16="http://schemas.microsoft.com/office/drawing/2014/main" id="{0C4E1F8F-2734-4228-B2ED-122BEBA76E38}"/>
              </a:ext>
            </a:extLst>
          </p:cNvPr>
          <p:cNvGraphicFramePr>
            <a:graphicFrameLocks noGrp="1"/>
          </p:cNvGraphicFramePr>
          <p:nvPr>
            <p:extLst>
              <p:ext uri="{D42A27DB-BD31-4B8C-83A1-F6EECF244321}">
                <p14:modId xmlns:p14="http://schemas.microsoft.com/office/powerpoint/2010/main" val="1615131617"/>
              </p:ext>
            </p:extLst>
          </p:nvPr>
        </p:nvGraphicFramePr>
        <p:xfrm>
          <a:off x="56271" y="798654"/>
          <a:ext cx="9031457" cy="5876664"/>
        </p:xfrm>
        <a:graphic>
          <a:graphicData uri="http://schemas.openxmlformats.org/drawingml/2006/table">
            <a:tbl>
              <a:tblPr firstRow="1" bandRow="1">
                <a:tableStyleId>{93296810-A885-4BE3-A3E7-6D5BEEA58F35}</a:tableStyleId>
              </a:tblPr>
              <a:tblGrid>
                <a:gridCol w="1460398">
                  <a:extLst>
                    <a:ext uri="{9D8B030D-6E8A-4147-A177-3AD203B41FA5}">
                      <a16:colId xmlns:a16="http://schemas.microsoft.com/office/drawing/2014/main" val="163958586"/>
                    </a:ext>
                  </a:extLst>
                </a:gridCol>
                <a:gridCol w="978424">
                  <a:extLst>
                    <a:ext uri="{9D8B030D-6E8A-4147-A177-3AD203B41FA5}">
                      <a16:colId xmlns:a16="http://schemas.microsoft.com/office/drawing/2014/main" val="4174049275"/>
                    </a:ext>
                  </a:extLst>
                </a:gridCol>
                <a:gridCol w="1207699">
                  <a:extLst>
                    <a:ext uri="{9D8B030D-6E8A-4147-A177-3AD203B41FA5}">
                      <a16:colId xmlns:a16="http://schemas.microsoft.com/office/drawing/2014/main" val="3838814859"/>
                    </a:ext>
                  </a:extLst>
                </a:gridCol>
                <a:gridCol w="1159832">
                  <a:extLst>
                    <a:ext uri="{9D8B030D-6E8A-4147-A177-3AD203B41FA5}">
                      <a16:colId xmlns:a16="http://schemas.microsoft.com/office/drawing/2014/main" val="944998604"/>
                    </a:ext>
                  </a:extLst>
                </a:gridCol>
                <a:gridCol w="1233472">
                  <a:extLst>
                    <a:ext uri="{9D8B030D-6E8A-4147-A177-3AD203B41FA5}">
                      <a16:colId xmlns:a16="http://schemas.microsoft.com/office/drawing/2014/main" val="3770230376"/>
                    </a:ext>
                  </a:extLst>
                </a:gridCol>
                <a:gridCol w="1123012">
                  <a:extLst>
                    <a:ext uri="{9D8B030D-6E8A-4147-A177-3AD203B41FA5}">
                      <a16:colId xmlns:a16="http://schemas.microsoft.com/office/drawing/2014/main" val="2811525132"/>
                    </a:ext>
                  </a:extLst>
                </a:gridCol>
                <a:gridCol w="1868620">
                  <a:extLst>
                    <a:ext uri="{9D8B030D-6E8A-4147-A177-3AD203B41FA5}">
                      <a16:colId xmlns:a16="http://schemas.microsoft.com/office/drawing/2014/main" val="2223328568"/>
                    </a:ext>
                  </a:extLst>
                </a:gridCol>
              </a:tblGrid>
              <a:tr h="623902">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Product Name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Demand Supply Gap -2025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Demand Supply Gap -2030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Export Potential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Backward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Forward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Recommendations</a:t>
                      </a:r>
                    </a:p>
                  </a:txBody>
                  <a:tcPr anchor="ctr"/>
                </a:tc>
                <a:extLst>
                  <a:ext uri="{0D108BD9-81ED-4DB2-BD59-A6C34878D82A}">
                    <a16:rowId xmlns:a16="http://schemas.microsoft.com/office/drawing/2014/main" val="3694786471"/>
                  </a:ext>
                </a:extLst>
              </a:tr>
              <a:tr h="744951">
                <a:tc>
                  <a:txBody>
                    <a:bodyPr/>
                    <a:lstStyle/>
                    <a:p>
                      <a:pPr marL="0" algn="ctr" defTabSz="914400" rtl="0" eaLnBrk="1" latinLnBrk="0" hangingPunct="1"/>
                      <a:r>
                        <a:rPr lang="en-US" sz="1000" kern="1200" dirty="0">
                          <a:solidFill>
                            <a:schemeClr val="dk1"/>
                          </a:solidFill>
                          <a:latin typeface="Verdana" panose="020B0604030504040204" pitchFamily="34" charset="0"/>
                          <a:ea typeface="Verdana" panose="020B0604030504040204" pitchFamily="34" charset="0"/>
                          <a:cs typeface="+mn-cs"/>
                        </a:rPr>
                        <a:t>Bisphenol A Liquid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 (Specialized Epoxy Resin &amp;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 </a:t>
                      </a:r>
                    </a:p>
                  </a:txBody>
                  <a:tcPr anchor="ctr">
                    <a:solidFill>
                      <a:schemeClr val="accent4">
                        <a:lumMod val="60000"/>
                        <a:lumOff val="40000"/>
                      </a:schemeClr>
                    </a:solidFill>
                  </a:tcPr>
                </a:tc>
                <a:extLst>
                  <a:ext uri="{0D108BD9-81ED-4DB2-BD59-A6C34878D82A}">
                    <a16:rowId xmlns:a16="http://schemas.microsoft.com/office/drawing/2014/main" val="3475228540"/>
                  </a:ext>
                </a:extLst>
              </a:tr>
              <a:tr h="421059">
                <a:tc>
                  <a:txBody>
                    <a:bodyPr/>
                    <a:lstStyle/>
                    <a:p>
                      <a:pPr marL="0" algn="ctr" defTabSz="914400" rtl="0" eaLnBrk="1" latinLnBrk="0" hangingPunct="1"/>
                      <a:r>
                        <a:rPr lang="en-US" sz="1000" kern="1200" dirty="0">
                          <a:solidFill>
                            <a:schemeClr val="dk1"/>
                          </a:solidFill>
                          <a:latin typeface="Verdana" panose="020B0604030504040204" pitchFamily="34" charset="0"/>
                          <a:ea typeface="Verdana" panose="020B0604030504040204" pitchFamily="34" charset="0"/>
                          <a:cs typeface="+mn-cs"/>
                        </a:rPr>
                        <a:t>Bisphenol A Solid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txBody>
                  <a:tcPr anchor="ctr">
                    <a:solidFill>
                      <a:schemeClr val="accent4">
                        <a:lumMod val="60000"/>
                        <a:lumOff val="40000"/>
                      </a:schemeClr>
                    </a:solidFill>
                  </a:tcPr>
                </a:tc>
                <a:extLst>
                  <a:ext uri="{0D108BD9-81ED-4DB2-BD59-A6C34878D82A}">
                    <a16:rowId xmlns:a16="http://schemas.microsoft.com/office/drawing/2014/main" val="3459986840"/>
                  </a:ext>
                </a:extLst>
              </a:tr>
              <a:tr h="5830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Bisphenol F Liquid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Yes(Specialized Epoxy Resin &amp;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txBody>
                  <a:tcPr anchor="ctr">
                    <a:solidFill>
                      <a:schemeClr val="accent4">
                        <a:lumMod val="60000"/>
                        <a:lumOff val="40000"/>
                      </a:schemeClr>
                    </a:solidFill>
                  </a:tcPr>
                </a:tc>
                <a:extLst>
                  <a:ext uri="{0D108BD9-81ED-4DB2-BD59-A6C34878D82A}">
                    <a16:rowId xmlns:a16="http://schemas.microsoft.com/office/drawing/2014/main" val="948920332"/>
                  </a:ext>
                </a:extLst>
              </a:tr>
              <a:tr h="6477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Brominated (Flame Retardant Types)</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txBody>
                  <a:tcPr anchor="ctr">
                    <a:solidFill>
                      <a:schemeClr val="accent4">
                        <a:lumMod val="60000"/>
                        <a:lumOff val="40000"/>
                      </a:schemeClr>
                    </a:solidFill>
                  </a:tcPr>
                </a:tc>
                <a:extLst>
                  <a:ext uri="{0D108BD9-81ED-4DB2-BD59-A6C34878D82A}">
                    <a16:rowId xmlns:a16="http://schemas.microsoft.com/office/drawing/2014/main" val="970674434"/>
                  </a:ext>
                </a:extLst>
              </a:tr>
              <a:tr h="8731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Cresol Novolac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3640224715"/>
                  </a:ext>
                </a:extLst>
              </a:tr>
              <a:tr h="7463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Phenol/Modified Novolac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2546775204"/>
                  </a:ext>
                </a:extLst>
              </a:tr>
              <a:tr h="1236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Cycloaliphatic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1404861503"/>
                  </a:ext>
                </a:extLst>
              </a:tr>
            </a:tbl>
          </a:graphicData>
        </a:graphic>
      </p:graphicFrame>
    </p:spTree>
    <p:extLst>
      <p:ext uri="{BB962C8B-B14F-4D97-AF65-F5344CB8AC3E}">
        <p14:creationId xmlns:p14="http://schemas.microsoft.com/office/powerpoint/2010/main" val="182552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2354D224-AD9D-4130-B6ED-BBB58B2B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01"/>
            <a:ext cx="9144000" cy="7253755"/>
          </a:xfrm>
          <a:prstGeom prst="rect">
            <a:avLst/>
          </a:prstGeom>
        </p:spPr>
      </p:pic>
      <p:sp>
        <p:nvSpPr>
          <p:cNvPr id="24" name="Subtitle 2">
            <a:extLst>
              <a:ext uri="{FF2B5EF4-FFF2-40B4-BE49-F238E27FC236}">
                <a16:creationId xmlns:a16="http://schemas.microsoft.com/office/drawing/2014/main" id="{1BDBA958-9730-4389-BA09-904CD12E9EA5}"/>
              </a:ext>
            </a:extLst>
          </p:cNvPr>
          <p:cNvSpPr txBox="1">
            <a:spLocks/>
          </p:cNvSpPr>
          <p:nvPr/>
        </p:nvSpPr>
        <p:spPr>
          <a:xfrm>
            <a:off x="145774" y="795130"/>
            <a:ext cx="8534400" cy="54557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800"/>
              </a:spcBef>
              <a:buSzPct val="180000"/>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7CB62495-0931-47D5-99CA-251A38624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Text Placeholder 3">
            <a:extLst>
              <a:ext uri="{FF2B5EF4-FFF2-40B4-BE49-F238E27FC236}">
                <a16:creationId xmlns:a16="http://schemas.microsoft.com/office/drawing/2014/main" id="{C82A0C58-CFC7-45B1-9A86-8C05D238B95C}"/>
              </a:ext>
            </a:extLst>
          </p:cNvPr>
          <p:cNvSpPr txBox="1">
            <a:spLocks/>
          </p:cNvSpPr>
          <p:nvPr/>
        </p:nvSpPr>
        <p:spPr>
          <a:xfrm>
            <a:off x="174573" y="93300"/>
            <a:ext cx="7736404" cy="593819"/>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Recommendations for setting up facility for production of considering the return of investments and economical scale</a:t>
            </a:r>
          </a:p>
        </p:txBody>
      </p:sp>
      <p:sp>
        <p:nvSpPr>
          <p:cNvPr id="13" name="TextBox 12">
            <a:extLst>
              <a:ext uri="{FF2B5EF4-FFF2-40B4-BE49-F238E27FC236}">
                <a16:creationId xmlns:a16="http://schemas.microsoft.com/office/drawing/2014/main" id="{58B0689C-F33D-4F38-8AD2-A9AA97494835}"/>
              </a:ext>
            </a:extLst>
          </p:cNvPr>
          <p:cNvSpPr txBox="1"/>
          <p:nvPr/>
        </p:nvSpPr>
        <p:spPr>
          <a:xfrm>
            <a:off x="4570048" y="572612"/>
            <a:ext cx="4544289" cy="3139001"/>
          </a:xfrm>
          <a:prstGeom prst="rect">
            <a:avLst/>
          </a:prstGeom>
          <a:noFill/>
        </p:spPr>
        <p:txBody>
          <a:bodyPr wrap="square" rtlCol="0">
            <a:spAutoFit/>
          </a:bodyPr>
          <a:lstStyle/>
          <a:p>
            <a:pPr marL="171450" indent="-171450" algn="just">
              <a:lnSpc>
                <a:spcPct val="150000"/>
              </a:lnSpc>
              <a:spcAft>
                <a:spcPts val="800"/>
              </a:spcAft>
              <a:buFont typeface="Arial" panose="020B0604020202020204" pitchFamily="34" charset="0"/>
              <a:buChar char="•"/>
              <a:tabLst>
                <a:tab pos="866775" algn="l"/>
              </a:tabLst>
            </a:pPr>
            <a:endParaRPr lang="en-US" sz="1000" dirty="0">
              <a:latin typeface="Verdana" panose="020B0604030504040204" pitchFamily="34" charset="0"/>
              <a:ea typeface="Verdana" panose="020B0604030504040204" pitchFamily="34" charset="0"/>
            </a:endParaRPr>
          </a:p>
          <a:p>
            <a:pPr marL="171450" indent="-171450" algn="just">
              <a:lnSpc>
                <a:spcPct val="150000"/>
              </a:lnSpc>
              <a:spcAft>
                <a:spcPts val="800"/>
              </a:spcAft>
              <a:buFont typeface="Arial" panose="020B0604020202020204" pitchFamily="34" charset="0"/>
              <a:buChar char="•"/>
              <a:tabLst>
                <a:tab pos="866775" algn="l"/>
              </a:tabLst>
            </a:pPr>
            <a:r>
              <a:rPr lang="en-US" sz="1000" dirty="0">
                <a:solidFill>
                  <a:prstClr val="black"/>
                </a:solidFill>
                <a:latin typeface="Verdana" panose="020B0604030504040204" pitchFamily="34" charset="0"/>
                <a:ea typeface="Verdana" panose="020B0604030504040204" pitchFamily="34" charset="0"/>
              </a:rPr>
              <a:t>Viewing the growth scenario of epoxy in diverse application, Suggested capacity is 84 KTPA, which is to be implemented in two phases: 1st Phase - 2024 and 2nd Phase -2028.</a:t>
            </a:r>
            <a:endParaRPr lang="en-IN" sz="1000" dirty="0">
              <a:solidFill>
                <a:prstClr val="black"/>
              </a:solidFill>
              <a:latin typeface="Verdana" panose="020B0604030504040204" pitchFamily="34" charset="0"/>
              <a:ea typeface="Verdana" panose="020B0604030504040204" pitchFamily="34" charset="0"/>
            </a:endParaRPr>
          </a:p>
          <a:p>
            <a:pPr marL="171450" indent="-171450" algn="just">
              <a:lnSpc>
                <a:spcPct val="150000"/>
              </a:lnSpc>
              <a:spcAft>
                <a:spcPts val="800"/>
              </a:spcAft>
              <a:buFont typeface="Arial" panose="020B0604020202020204" pitchFamily="34" charset="0"/>
              <a:buChar char="•"/>
              <a:tabLst>
                <a:tab pos="866775" algn="l"/>
              </a:tabLst>
            </a:pPr>
            <a:r>
              <a:rPr lang="en-US" sz="1000" dirty="0">
                <a:solidFill>
                  <a:prstClr val="black"/>
                </a:solidFill>
                <a:latin typeface="Verdana" panose="020B0604030504040204" pitchFamily="34" charset="0"/>
                <a:ea typeface="Verdana" panose="020B0604030504040204" pitchFamily="34" charset="0"/>
              </a:rPr>
              <a:t>Regarding Market distribution, in 1st phase of operation, 20-35% of the total base and novolac epoxy resin manufactured can be used as raw material for the Vinyl ester resin. Superior grades of formulated epoxy resins can be exported to Europe, Northeast Asia and North America.</a:t>
            </a:r>
          </a:p>
          <a:p>
            <a:pPr marL="171450" indent="-171450" algn="just">
              <a:lnSpc>
                <a:spcPct val="150000"/>
              </a:lnSpc>
              <a:spcAft>
                <a:spcPts val="800"/>
              </a:spcAft>
              <a:buFont typeface="Arial" panose="020B0604020202020204" pitchFamily="34" charset="0"/>
              <a:buChar char="•"/>
              <a:tabLst>
                <a:tab pos="866775" algn="l"/>
              </a:tabLst>
            </a:pPr>
            <a:r>
              <a:rPr lang="en-US" sz="1000" dirty="0">
                <a:solidFill>
                  <a:prstClr val="black"/>
                </a:solidFill>
                <a:latin typeface="Verdana" panose="020B0604030504040204" pitchFamily="34" charset="0"/>
                <a:ea typeface="Verdana" panose="020B0604030504040204" pitchFamily="34" charset="0"/>
              </a:rPr>
              <a:t>RIL being the global renouned company known for its superior quality services &amp; product have ability to put his footprints in the Epoxy resin market.</a:t>
            </a:r>
            <a:endParaRPr lang="en-IN" sz="1000"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4">
            <a:extLst>
              <a:ext uri="{FF2B5EF4-FFF2-40B4-BE49-F238E27FC236}">
                <a16:creationId xmlns:a16="http://schemas.microsoft.com/office/drawing/2014/main" id="{5673B9AF-23F5-40E2-87F1-36E8C30C4B99}"/>
              </a:ext>
            </a:extLst>
          </p:cNvPr>
          <p:cNvSpPr txBox="1">
            <a:spLocks/>
          </p:cNvSpPr>
          <p:nvPr/>
        </p:nvSpPr>
        <p:spPr>
          <a:xfrm>
            <a:off x="5090802" y="7559829"/>
            <a:ext cx="2281635" cy="185885"/>
          </a:xfrm>
          <a:prstGeom prst="rect">
            <a:avLst/>
          </a:prstGeom>
          <a:noFill/>
        </p:spPr>
        <p:txBody>
          <a:bodyPr wrap="square" rtlCol="0">
            <a:spAutoFit/>
          </a:bodyPr>
          <a:lstStyle/>
          <a:p>
            <a:pPr algn="r" fontAlgn="base">
              <a:lnSpc>
                <a:spcPct val="107000"/>
              </a:lnSpc>
              <a:spcAft>
                <a:spcPts val="800"/>
              </a:spcAft>
            </a:pPr>
            <a:r>
              <a:rPr lang="en-IN" sz="600" i="1" kern="1200">
                <a:solidFill>
                  <a:srgbClr val="000000"/>
                </a:solidFill>
                <a:effectLst/>
                <a:latin typeface="Verdana" panose="020B0604030504040204" pitchFamily="34" charset="0"/>
                <a:ea typeface="Verdana" panose="020B0604030504040204" pitchFamily="34" charset="0"/>
                <a:cs typeface="Verdana" panose="020B0604030504040204" pitchFamily="34" charset="0"/>
              </a:rPr>
              <a:t>Source: TechSci Research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4A981CE6-5F1D-4F94-9B80-AB90284712E2}"/>
              </a:ext>
            </a:extLst>
          </p:cNvPr>
          <p:cNvGraphicFramePr>
            <a:graphicFrameLocks noGrp="1"/>
          </p:cNvGraphicFramePr>
          <p:nvPr>
            <p:extLst>
              <p:ext uri="{D42A27DB-BD31-4B8C-83A1-F6EECF244321}">
                <p14:modId xmlns:p14="http://schemas.microsoft.com/office/powerpoint/2010/main" val="428998481"/>
              </p:ext>
            </p:extLst>
          </p:nvPr>
        </p:nvGraphicFramePr>
        <p:xfrm>
          <a:off x="4543862" y="3765619"/>
          <a:ext cx="4567392" cy="3194813"/>
        </p:xfrm>
        <a:graphic>
          <a:graphicData uri="http://schemas.openxmlformats.org/drawingml/2006/table">
            <a:tbl>
              <a:tblPr firstRow="1" bandRow="1">
                <a:tableStyleId>{5C22544A-7EE6-4342-B048-85BDC9FD1C3A}</a:tableStyleId>
              </a:tblPr>
              <a:tblGrid>
                <a:gridCol w="1893178">
                  <a:extLst>
                    <a:ext uri="{9D8B030D-6E8A-4147-A177-3AD203B41FA5}">
                      <a16:colId xmlns:a16="http://schemas.microsoft.com/office/drawing/2014/main" val="2370975456"/>
                    </a:ext>
                  </a:extLst>
                </a:gridCol>
                <a:gridCol w="1397885">
                  <a:extLst>
                    <a:ext uri="{9D8B030D-6E8A-4147-A177-3AD203B41FA5}">
                      <a16:colId xmlns:a16="http://schemas.microsoft.com/office/drawing/2014/main" val="373504134"/>
                    </a:ext>
                  </a:extLst>
                </a:gridCol>
                <a:gridCol w="1276329">
                  <a:extLst>
                    <a:ext uri="{9D8B030D-6E8A-4147-A177-3AD203B41FA5}">
                      <a16:colId xmlns:a16="http://schemas.microsoft.com/office/drawing/2014/main" val="1977873727"/>
                    </a:ext>
                  </a:extLst>
                </a:gridCol>
              </a:tblGrid>
              <a:tr h="501719">
                <a:tc>
                  <a:txBody>
                    <a:bodyPr/>
                    <a:lstStyle/>
                    <a:p>
                      <a:pPr algn="ctr">
                        <a:lnSpc>
                          <a:spcPct val="107000"/>
                        </a:lnSpc>
                      </a:pPr>
                      <a:r>
                        <a:rPr lang="en-US" sz="1000" dirty="0">
                          <a:effectLst/>
                          <a:latin typeface="Verdana" panose="020B0604030504040204" pitchFamily="34" charset="0"/>
                          <a:ea typeface="Verdana" panose="020B0604030504040204" pitchFamily="34" charset="0"/>
                        </a:rPr>
                        <a:t>Name of the Product </a:t>
                      </a:r>
                      <a:endParaRPr lang="en-IN" sz="1100" dirty="0">
                        <a:effectLst/>
                        <a:latin typeface="Verdana" panose="020B0604030504040204" pitchFamily="34" charset="0"/>
                        <a:ea typeface="Verdana" panose="020B0604030504040204" pitchFamily="34" charset="0"/>
                        <a:cs typeface="Times New Roman" panose="02020603050405020304" pitchFamily="18" charset="0"/>
                      </a:endParaRPr>
                    </a:p>
                  </a:txBody>
                  <a:tcPr anchor="ctr"/>
                </a:tc>
                <a:tc>
                  <a:txBody>
                    <a:bodyPr/>
                    <a:lstStyle/>
                    <a:p>
                      <a:pPr marL="0" algn="ctr" defTabSz="914400" rtl="0" eaLnBrk="1" latinLnBrk="0" hangingPunct="1">
                        <a:lnSpc>
                          <a:spcPct val="107000"/>
                        </a:lnSpc>
                        <a:spcAft>
                          <a:spcPts val="800"/>
                        </a:spcAft>
                      </a:pPr>
                      <a:r>
                        <a:rPr lang="en-US" sz="1000" b="1" kern="1200" dirty="0">
                          <a:solidFill>
                            <a:schemeClr val="lt1"/>
                          </a:solidFill>
                          <a:effectLst/>
                          <a:latin typeface="Verdana" panose="020B0604030504040204" pitchFamily="34" charset="0"/>
                          <a:ea typeface="Verdana" panose="020B0604030504040204" pitchFamily="34" charset="0"/>
                          <a:cs typeface="+mn-cs"/>
                        </a:rPr>
                        <a:t>2025</a:t>
                      </a:r>
                      <a:endParaRPr lang="en-IN" sz="1000" b="1" kern="1200" dirty="0">
                        <a:solidFill>
                          <a:schemeClr val="lt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latinLnBrk="0" hangingPunct="1">
                        <a:lnSpc>
                          <a:spcPct val="107000"/>
                        </a:lnSpc>
                        <a:spcAft>
                          <a:spcPts val="800"/>
                        </a:spcAft>
                      </a:pPr>
                      <a:r>
                        <a:rPr lang="en-US" sz="1000" b="1" kern="1200" dirty="0">
                          <a:solidFill>
                            <a:schemeClr val="lt1"/>
                          </a:solidFill>
                          <a:effectLst/>
                          <a:latin typeface="Verdana" panose="020B0604030504040204" pitchFamily="34" charset="0"/>
                          <a:ea typeface="Verdana" panose="020B0604030504040204" pitchFamily="34" charset="0"/>
                          <a:cs typeface="+mn-cs"/>
                        </a:rPr>
                        <a:t>2030 (Additional Capacity)</a:t>
                      </a:r>
                      <a:endParaRPr lang="en-IN" sz="1000" b="1" kern="1200" dirty="0">
                        <a:solidFill>
                          <a:schemeClr val="lt1"/>
                        </a:solidFill>
                        <a:effectLst/>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2094072979"/>
                  </a:ext>
                </a:extLst>
              </a:tr>
              <a:tr h="219097">
                <a:tc gridSpan="3">
                  <a:txBody>
                    <a:bodyPr/>
                    <a:lstStyle/>
                    <a:p>
                      <a:pPr algn="r">
                        <a:lnSpc>
                          <a:spcPct val="107000"/>
                        </a:lnSpc>
                        <a:spcAft>
                          <a:spcPts val="800"/>
                        </a:spcAft>
                      </a:pPr>
                      <a:r>
                        <a:rPr lang="en-US" sz="1000" dirty="0">
                          <a:effectLst/>
                        </a:rPr>
                        <a:t>Value in Thousand Tonnes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6805025"/>
                  </a:ext>
                </a:extLst>
              </a:tr>
              <a:tr h="219097">
                <a:tc>
                  <a:txBody>
                    <a:bodyPr/>
                    <a:lstStyle/>
                    <a:p>
                      <a:pPr>
                        <a:lnSpc>
                          <a:spcPct val="107000"/>
                        </a:lnSpc>
                        <a:spcAft>
                          <a:spcPts val="800"/>
                        </a:spcAft>
                      </a:pPr>
                      <a:r>
                        <a:rPr lang="en-US" sz="1000" dirty="0">
                          <a:effectLst/>
                        </a:rPr>
                        <a:t>Liquid Epoxy Resin*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dirty="0">
                          <a:effectLst/>
                        </a:rPr>
                        <a:t>20,000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20,000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364121691"/>
                  </a:ext>
                </a:extLst>
              </a:tr>
              <a:tr h="363587">
                <a:tc>
                  <a:txBody>
                    <a:bodyPr/>
                    <a:lstStyle/>
                    <a:p>
                      <a:pPr>
                        <a:lnSpc>
                          <a:spcPct val="107000"/>
                        </a:lnSpc>
                        <a:spcAft>
                          <a:spcPts val="800"/>
                        </a:spcAft>
                      </a:pPr>
                      <a:r>
                        <a:rPr lang="en-IN" sz="1000" dirty="0">
                          <a:effectLst/>
                        </a:rPr>
                        <a:t>Solid and Semi Solid Epoxy Resin*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12,000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12,000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690171087"/>
                  </a:ext>
                </a:extLst>
              </a:tr>
              <a:tr h="219097">
                <a:tc>
                  <a:txBody>
                    <a:bodyPr/>
                    <a:lstStyle/>
                    <a:p>
                      <a:pPr>
                        <a:lnSpc>
                          <a:spcPct val="107000"/>
                        </a:lnSpc>
                        <a:spcAft>
                          <a:spcPts val="800"/>
                        </a:spcAft>
                      </a:pPr>
                      <a:r>
                        <a:rPr lang="en-US" sz="1000">
                          <a:effectLst/>
                        </a:rPr>
                        <a:t>Solvent Based Epoxy Resin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dirty="0">
                          <a:effectLst/>
                        </a:rPr>
                        <a:t>5000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dirty="0">
                          <a:effectLst/>
                        </a:rPr>
                        <a:t>5000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582171812"/>
                  </a:ext>
                </a:extLst>
              </a:tr>
              <a:tr h="219097">
                <a:tc>
                  <a:txBody>
                    <a:bodyPr/>
                    <a:lstStyle/>
                    <a:p>
                      <a:pPr>
                        <a:lnSpc>
                          <a:spcPct val="107000"/>
                        </a:lnSpc>
                        <a:spcAft>
                          <a:spcPts val="800"/>
                        </a:spcAft>
                      </a:pPr>
                      <a:r>
                        <a:rPr lang="en-US" sz="1000">
                          <a:effectLst/>
                        </a:rPr>
                        <a:t>Formulated Epoxy Resin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931807655"/>
                  </a:ext>
                </a:extLst>
              </a:tr>
              <a:tr h="219097">
                <a:tc>
                  <a:txBody>
                    <a:bodyPr/>
                    <a:lstStyle/>
                    <a:p>
                      <a:pPr>
                        <a:lnSpc>
                          <a:spcPct val="107000"/>
                        </a:lnSpc>
                        <a:spcAft>
                          <a:spcPts val="800"/>
                        </a:spcAft>
                      </a:pPr>
                      <a:r>
                        <a:rPr lang="en-US" sz="10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42,000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42,000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4074373006"/>
                  </a:ext>
                </a:extLst>
              </a:tr>
              <a:tr h="212740">
                <a:tc gridSpan="3">
                  <a:txBody>
                    <a:bodyPr/>
                    <a:lstStyle/>
                    <a:p>
                      <a:pPr algn="ctr">
                        <a:lnSpc>
                          <a:spcPct val="107000"/>
                        </a:lnSpc>
                        <a:spcAft>
                          <a:spcPts val="800"/>
                        </a:spcAft>
                      </a:pPr>
                      <a:r>
                        <a:rPr lang="en-US" sz="1000" dirty="0">
                          <a:effectLst/>
                          <a:latin typeface="Verdana" panose="020B0604030504040204" pitchFamily="34" charset="0"/>
                          <a:ea typeface="Verdana" panose="020B0604030504040204" pitchFamily="34" charset="0"/>
                        </a:rPr>
                        <a:t>Epoxy System Plant Capacity</a:t>
                      </a:r>
                      <a:endParaRPr lang="en-IN" sz="1100" dirty="0">
                        <a:effectLst/>
                        <a:latin typeface="Verdana" panose="020B0604030504040204" pitchFamily="34" charset="0"/>
                        <a:ea typeface="Verdana" panose="020B0604030504040204" pitchFamily="34" charset="0"/>
                        <a:cs typeface="Times New Roman" panose="02020603050405020304" pitchFamily="18" charset="0"/>
                      </a:endParaRPr>
                    </a:p>
                  </a:txBody>
                  <a:tcPr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33756388"/>
                  </a:ext>
                </a:extLst>
              </a:tr>
              <a:tr h="219097">
                <a:tc>
                  <a:txBody>
                    <a:bodyPr/>
                    <a:lstStyle/>
                    <a:p>
                      <a:pPr>
                        <a:lnSpc>
                          <a:spcPct val="107000"/>
                        </a:lnSpc>
                        <a:spcAft>
                          <a:spcPts val="800"/>
                        </a:spcAft>
                      </a:pPr>
                      <a:r>
                        <a:rPr lang="en-US" sz="1000" dirty="0">
                          <a:effectLst/>
                        </a:rPr>
                        <a:t>Hardeners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dirty="0">
                          <a:effectLst/>
                        </a:rPr>
                        <a:t>5000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245947421"/>
                  </a:ext>
                </a:extLst>
              </a:tr>
              <a:tr h="219097">
                <a:tc>
                  <a:txBody>
                    <a:bodyPr/>
                    <a:lstStyle/>
                    <a:p>
                      <a:pPr>
                        <a:lnSpc>
                          <a:spcPct val="107000"/>
                        </a:lnSpc>
                        <a:spcAft>
                          <a:spcPts val="800"/>
                        </a:spcAft>
                      </a:pPr>
                      <a:r>
                        <a:rPr lang="en-US" sz="1000">
                          <a:effectLst/>
                        </a:rPr>
                        <a:t>Reactive diluents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4181199391"/>
                  </a:ext>
                </a:extLst>
              </a:tr>
              <a:tr h="219097">
                <a:tc>
                  <a:txBody>
                    <a:bodyPr/>
                    <a:lstStyle/>
                    <a:p>
                      <a:pPr>
                        <a:lnSpc>
                          <a:spcPct val="107000"/>
                        </a:lnSpc>
                        <a:spcAft>
                          <a:spcPts val="800"/>
                        </a:spcAft>
                      </a:pPr>
                      <a:r>
                        <a:rPr lang="en-US" sz="1000" dirty="0">
                          <a:effectLst/>
                        </a:rPr>
                        <a:t>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a:effectLst/>
                        </a:rPr>
                        <a:t>8000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US" sz="1000" dirty="0">
                          <a:effectLst/>
                        </a:rPr>
                        <a:t>8000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998131290"/>
                  </a:ext>
                </a:extLst>
              </a:tr>
            </a:tbl>
          </a:graphicData>
        </a:graphic>
      </p:graphicFrame>
      <p:grpSp>
        <p:nvGrpSpPr>
          <p:cNvPr id="11" name="Group 10">
            <a:extLst>
              <a:ext uri="{FF2B5EF4-FFF2-40B4-BE49-F238E27FC236}">
                <a16:creationId xmlns:a16="http://schemas.microsoft.com/office/drawing/2014/main" id="{3B3C1135-5E8D-460B-9AEB-70ADCFBC82C6}"/>
              </a:ext>
            </a:extLst>
          </p:cNvPr>
          <p:cNvGrpSpPr/>
          <p:nvPr/>
        </p:nvGrpSpPr>
        <p:grpSpPr>
          <a:xfrm>
            <a:off x="-318052" y="687119"/>
            <a:ext cx="4458411" cy="5975204"/>
            <a:chOff x="-400932" y="616346"/>
            <a:chExt cx="4458411" cy="5975204"/>
          </a:xfrm>
        </p:grpSpPr>
        <p:grpSp>
          <p:nvGrpSpPr>
            <p:cNvPr id="14" name="Group 13">
              <a:extLst>
                <a:ext uri="{FF2B5EF4-FFF2-40B4-BE49-F238E27FC236}">
                  <a16:creationId xmlns:a16="http://schemas.microsoft.com/office/drawing/2014/main" id="{7499D59B-6F07-4BAB-856C-CC4BE503247F}"/>
                </a:ext>
              </a:extLst>
            </p:cNvPr>
            <p:cNvGrpSpPr/>
            <p:nvPr/>
          </p:nvGrpSpPr>
          <p:grpSpPr>
            <a:xfrm>
              <a:off x="-400932" y="616346"/>
              <a:ext cx="4458411" cy="5975204"/>
              <a:chOff x="-485340" y="700754"/>
              <a:chExt cx="4458411" cy="5975204"/>
            </a:xfrm>
          </p:grpSpPr>
          <p:pic>
            <p:nvPicPr>
              <p:cNvPr id="16" name="Picture 15" descr="A picture containing vector graphics&#10;&#10;Description generated with high confidence">
                <a:extLst>
                  <a:ext uri="{FF2B5EF4-FFF2-40B4-BE49-F238E27FC236}">
                    <a16:creationId xmlns:a16="http://schemas.microsoft.com/office/drawing/2014/main" id="{6F06FF12-DE60-4F6C-8FAB-885700CE4719}"/>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17" name="Picture 16" descr="A picture containing vector graphics&#10;&#10;Description generated with high confidence">
                <a:extLst>
                  <a:ext uri="{FF2B5EF4-FFF2-40B4-BE49-F238E27FC236}">
                    <a16:creationId xmlns:a16="http://schemas.microsoft.com/office/drawing/2014/main" id="{88C6F4E0-4759-4EBC-8F9E-3FB56270E81D}"/>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263CDF8E-E590-48AE-86E9-D26B05696E0F}"/>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20" name="Freeform 5">
                <a:extLst>
                  <a:ext uri="{FF2B5EF4-FFF2-40B4-BE49-F238E27FC236}">
                    <a16:creationId xmlns:a16="http://schemas.microsoft.com/office/drawing/2014/main" id="{CC4BF459-7E02-477D-BE06-36D611961C88}"/>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6">
                <a:extLst>
                  <a:ext uri="{FF2B5EF4-FFF2-40B4-BE49-F238E27FC236}">
                    <a16:creationId xmlns:a16="http://schemas.microsoft.com/office/drawing/2014/main" id="{0D4DD7F7-D67B-4BAA-B361-C46E1B77119A}"/>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7">
                <a:extLst>
                  <a:ext uri="{FF2B5EF4-FFF2-40B4-BE49-F238E27FC236}">
                    <a16:creationId xmlns:a16="http://schemas.microsoft.com/office/drawing/2014/main" id="{A87045DF-AE00-4F32-A13F-90BDE1B1B40F}"/>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8">
                <a:extLst>
                  <a:ext uri="{FF2B5EF4-FFF2-40B4-BE49-F238E27FC236}">
                    <a16:creationId xmlns:a16="http://schemas.microsoft.com/office/drawing/2014/main" id="{B72C23AA-F97C-4DEF-A44C-342ECA2092E7}"/>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9">
                <a:extLst>
                  <a:ext uri="{FF2B5EF4-FFF2-40B4-BE49-F238E27FC236}">
                    <a16:creationId xmlns:a16="http://schemas.microsoft.com/office/drawing/2014/main" id="{18AD4F59-47C4-4BC0-BADC-3BDD9B6F0819}"/>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10">
                <a:extLst>
                  <a:ext uri="{FF2B5EF4-FFF2-40B4-BE49-F238E27FC236}">
                    <a16:creationId xmlns:a16="http://schemas.microsoft.com/office/drawing/2014/main" id="{B1B923B2-994E-4652-9699-0509528F4B8C}"/>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11">
                <a:extLst>
                  <a:ext uri="{FF2B5EF4-FFF2-40B4-BE49-F238E27FC236}">
                    <a16:creationId xmlns:a16="http://schemas.microsoft.com/office/drawing/2014/main" id="{E1242FF4-5F96-4C71-973F-6627FAE80150}"/>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23">
                <a:extLst>
                  <a:ext uri="{FF2B5EF4-FFF2-40B4-BE49-F238E27FC236}">
                    <a16:creationId xmlns:a16="http://schemas.microsoft.com/office/drawing/2014/main" id="{46C619BE-CAC4-4084-B944-439991ADA289}"/>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 name="Picture 28" descr="A picture containing vector graphics&#10;&#10;Description generated with high confidence">
                <a:extLst>
                  <a:ext uri="{FF2B5EF4-FFF2-40B4-BE49-F238E27FC236}">
                    <a16:creationId xmlns:a16="http://schemas.microsoft.com/office/drawing/2014/main" id="{0FD0085E-5F07-43A1-98EB-1BDD0E82E701}"/>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FAF6E0D1-26E3-403F-9FC4-8075233243E1}"/>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26C533FD-2D71-4DE7-9CB8-94175E27B11F}"/>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EA36869C-0332-47F7-BC0E-4590F6F404EF}"/>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33" name="Picture 32" descr="A picture containing vector graphics&#10;&#10;Description generated with high confidence">
                <a:extLst>
                  <a:ext uri="{FF2B5EF4-FFF2-40B4-BE49-F238E27FC236}">
                    <a16:creationId xmlns:a16="http://schemas.microsoft.com/office/drawing/2014/main" id="{DB5E206B-D749-492A-AD3F-03886E0E4593}"/>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34" name="Picture 33" descr="A picture containing vector graphics&#10;&#10;Description generated with high confidence">
                <a:extLst>
                  <a:ext uri="{FF2B5EF4-FFF2-40B4-BE49-F238E27FC236}">
                    <a16:creationId xmlns:a16="http://schemas.microsoft.com/office/drawing/2014/main" id="{EB254ACB-36CE-4C62-B8F6-BCD7B836E716}"/>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35" name="Picture 34" descr="A picture containing vector graphics&#10;&#10;Description generated with high confidence">
                <a:extLst>
                  <a:ext uri="{FF2B5EF4-FFF2-40B4-BE49-F238E27FC236}">
                    <a16:creationId xmlns:a16="http://schemas.microsoft.com/office/drawing/2014/main" id="{7A21409C-7330-4057-ACE2-881BDCCB90E1}"/>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36" name="Picture 35" descr="A picture containing vector graphics&#10;&#10;Description generated with high confidence">
                <a:extLst>
                  <a:ext uri="{FF2B5EF4-FFF2-40B4-BE49-F238E27FC236}">
                    <a16:creationId xmlns:a16="http://schemas.microsoft.com/office/drawing/2014/main" id="{8B03E1B7-B7AC-442B-9088-A0090441263E}"/>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15" name="Picture 14" descr="A picture containing vector graphics&#10;&#10;Description generated with high confidence">
              <a:extLst>
                <a:ext uri="{FF2B5EF4-FFF2-40B4-BE49-F238E27FC236}">
                  <a16:creationId xmlns:a16="http://schemas.microsoft.com/office/drawing/2014/main" id="{B5796023-BD58-41E3-9CD1-02715BDC620E}"/>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37" name="Oval 36">
            <a:extLst>
              <a:ext uri="{FF2B5EF4-FFF2-40B4-BE49-F238E27FC236}">
                <a16:creationId xmlns:a16="http://schemas.microsoft.com/office/drawing/2014/main" id="{C2FB8211-B112-48A6-B8D1-4567C5D18A0B}"/>
              </a:ext>
            </a:extLst>
          </p:cNvPr>
          <p:cNvSpPr/>
          <p:nvPr/>
        </p:nvSpPr>
        <p:spPr>
          <a:xfrm>
            <a:off x="1108260" y="2531484"/>
            <a:ext cx="932244" cy="87624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b="1" dirty="0">
                <a:solidFill>
                  <a:srgbClr val="70AD47">
                    <a:lumMod val="50000"/>
                  </a:srgbClr>
                </a:solidFill>
                <a:latin typeface="Verdana" panose="020B0604030504040204" pitchFamily="34" charset="0"/>
                <a:ea typeface="Verdana" panose="020B0604030504040204" pitchFamily="34" charset="0"/>
                <a:cs typeface="Verdana" panose="020B0604030504040204" pitchFamily="34" charset="0"/>
              </a:rPr>
              <a:t>1</a:t>
            </a:r>
            <a:endParaRPr kumimoji="0" lang="en-US" sz="2000" b="1" i="0" u="none" strike="noStrike" kern="1200" cap="none" spc="0" normalizeH="0" baseline="0" noProof="0" dirty="0">
              <a:ln>
                <a:noFill/>
              </a:ln>
              <a:solidFill>
                <a:srgbClr val="70AD47">
                  <a:lumMod val="5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655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F65619B-D706-4DEB-A809-6BF0EF8C5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 y="588317"/>
            <a:ext cx="9144000" cy="6269683"/>
          </a:xfrm>
          <a:prstGeom prst="rect">
            <a:avLst/>
          </a:prstGeom>
        </p:spPr>
      </p:pic>
      <p:sp>
        <p:nvSpPr>
          <p:cNvPr id="3" name="Rectangle 2">
            <a:extLst>
              <a:ext uri="{FF2B5EF4-FFF2-40B4-BE49-F238E27FC236}">
                <a16:creationId xmlns:a16="http://schemas.microsoft.com/office/drawing/2014/main" id="{8A4D5163-137D-4E8B-BEC9-C77CA5267ACF}"/>
              </a:ext>
            </a:extLst>
          </p:cNvPr>
          <p:cNvSpPr/>
          <p:nvPr/>
        </p:nvSpPr>
        <p:spPr>
          <a:xfrm>
            <a:off x="232667" y="3570553"/>
            <a:ext cx="4339333" cy="889843"/>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fontAlgn="base">
              <a:lnSpc>
                <a:spcPct val="150000"/>
              </a:lnSpc>
              <a:spcAft>
                <a:spcPts val="800"/>
              </a:spcAft>
              <a:buFont typeface="Symbol" panose="05050102010706020507" pitchFamily="18" charset="2"/>
              <a:buChar char=""/>
            </a:pPr>
            <a:endParaRPr lang="en-IN" sz="1000" dirty="0">
              <a:solidFill>
                <a:schemeClr val="tx1"/>
              </a:solidFill>
              <a:latin typeface="Verdana" panose="020B0604030504040204" pitchFamily="34" charset="0"/>
              <a:ea typeface="Verdana" panose="020B0604030504040204" pitchFamily="34" charset="0"/>
            </a:endParaRPr>
          </a:p>
        </p:txBody>
      </p:sp>
      <p:grpSp>
        <p:nvGrpSpPr>
          <p:cNvPr id="2" name="Group 1">
            <a:extLst>
              <a:ext uri="{FF2B5EF4-FFF2-40B4-BE49-F238E27FC236}">
                <a16:creationId xmlns:a16="http://schemas.microsoft.com/office/drawing/2014/main" id="{7249D480-3DCF-4264-9D5E-C67EEF5E7043}"/>
              </a:ext>
            </a:extLst>
          </p:cNvPr>
          <p:cNvGrpSpPr/>
          <p:nvPr/>
        </p:nvGrpSpPr>
        <p:grpSpPr>
          <a:xfrm>
            <a:off x="4383754" y="603130"/>
            <a:ext cx="4557889" cy="4049716"/>
            <a:chOff x="4369686" y="603129"/>
            <a:chExt cx="4557889" cy="4504365"/>
          </a:xfrm>
        </p:grpSpPr>
        <p:sp>
          <p:nvSpPr>
            <p:cNvPr id="5" name="Rectangle 4">
              <a:extLst>
                <a:ext uri="{FF2B5EF4-FFF2-40B4-BE49-F238E27FC236}">
                  <a16:creationId xmlns:a16="http://schemas.microsoft.com/office/drawing/2014/main" id="{3082D067-52DA-4FE8-8717-1E4D2DA087EF}"/>
                </a:ext>
              </a:extLst>
            </p:cNvPr>
            <p:cNvSpPr/>
            <p:nvPr/>
          </p:nvSpPr>
          <p:spPr>
            <a:xfrm>
              <a:off x="4496700" y="603129"/>
              <a:ext cx="4386631" cy="4433105"/>
            </a:xfrm>
            <a:prstGeom prst="rect">
              <a:avLst/>
            </a:prstGeom>
            <a:noFill/>
          </p:spPr>
        </p:sp>
        <p:sp>
          <p:nvSpPr>
            <p:cNvPr id="6" name="Freeform: Shape 5">
              <a:extLst>
                <a:ext uri="{FF2B5EF4-FFF2-40B4-BE49-F238E27FC236}">
                  <a16:creationId xmlns:a16="http://schemas.microsoft.com/office/drawing/2014/main" id="{52BFB8DE-5F25-47F1-A880-9241A31670FA}"/>
                </a:ext>
              </a:extLst>
            </p:cNvPr>
            <p:cNvSpPr/>
            <p:nvPr/>
          </p:nvSpPr>
          <p:spPr>
            <a:xfrm>
              <a:off x="5620432" y="604644"/>
              <a:ext cx="3196626" cy="820384"/>
            </a:xfrm>
            <a:custGeom>
              <a:avLst/>
              <a:gdLst>
                <a:gd name="connsiteX0" fmla="*/ 0 w 3136423"/>
                <a:gd name="connsiteY0" fmla="*/ 102548 h 820384"/>
                <a:gd name="connsiteX1" fmla="*/ 2726231 w 3136423"/>
                <a:gd name="connsiteY1" fmla="*/ 102548 h 820384"/>
                <a:gd name="connsiteX2" fmla="*/ 2726231 w 3136423"/>
                <a:gd name="connsiteY2" fmla="*/ 0 h 820384"/>
                <a:gd name="connsiteX3" fmla="*/ 3136423 w 3136423"/>
                <a:gd name="connsiteY3" fmla="*/ 410192 h 820384"/>
                <a:gd name="connsiteX4" fmla="*/ 2726231 w 3136423"/>
                <a:gd name="connsiteY4" fmla="*/ 820384 h 820384"/>
                <a:gd name="connsiteX5" fmla="*/ 2726231 w 3136423"/>
                <a:gd name="connsiteY5" fmla="*/ 717836 h 820384"/>
                <a:gd name="connsiteX6" fmla="*/ 0 w 3136423"/>
                <a:gd name="connsiteY6" fmla="*/ 717836 h 820384"/>
                <a:gd name="connsiteX7" fmla="*/ 0 w 3136423"/>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6423" h="820384">
                  <a:moveTo>
                    <a:pt x="0" y="102548"/>
                  </a:moveTo>
                  <a:lnTo>
                    <a:pt x="2726231" y="102548"/>
                  </a:lnTo>
                  <a:lnTo>
                    <a:pt x="2726231" y="0"/>
                  </a:lnTo>
                  <a:lnTo>
                    <a:pt x="3136423" y="410192"/>
                  </a:lnTo>
                  <a:lnTo>
                    <a:pt x="2726231" y="820384"/>
                  </a:lnTo>
                  <a:lnTo>
                    <a:pt x="2726231" y="717836"/>
                  </a:lnTo>
                  <a:lnTo>
                    <a:pt x="0" y="717836"/>
                  </a:lnTo>
                  <a:lnTo>
                    <a:pt x="0" y="102548"/>
                  </a:lnTo>
                  <a:close/>
                </a:path>
              </a:pathLst>
            </a:custGeom>
            <a:solidFill>
              <a:schemeClr val="accent2">
                <a:lumMod val="60000"/>
                <a:lumOff val="40000"/>
                <a:alpha val="89804"/>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increasing population &amp;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per </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capita income in developing countries like China &amp; India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are boosting the automotive and aviation industry production</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7" name="Freeform: Shape 6">
              <a:extLst>
                <a:ext uri="{FF2B5EF4-FFF2-40B4-BE49-F238E27FC236}">
                  <a16:creationId xmlns:a16="http://schemas.microsoft.com/office/drawing/2014/main" id="{D5D86557-E90B-4A77-8AAE-BB9B8B29DC49}"/>
                </a:ext>
              </a:extLst>
            </p:cNvPr>
            <p:cNvSpPr/>
            <p:nvPr/>
          </p:nvSpPr>
          <p:spPr>
            <a:xfrm>
              <a:off x="4408351" y="603129"/>
              <a:ext cx="1201560" cy="820384"/>
            </a:xfrm>
            <a:custGeom>
              <a:avLst/>
              <a:gdLst>
                <a:gd name="connsiteX0" fmla="*/ 0 w 1117660"/>
                <a:gd name="connsiteY0" fmla="*/ 136733 h 820384"/>
                <a:gd name="connsiteX1" fmla="*/ 136733 w 1117660"/>
                <a:gd name="connsiteY1" fmla="*/ 0 h 820384"/>
                <a:gd name="connsiteX2" fmla="*/ 980927 w 1117660"/>
                <a:gd name="connsiteY2" fmla="*/ 0 h 820384"/>
                <a:gd name="connsiteX3" fmla="*/ 1117660 w 1117660"/>
                <a:gd name="connsiteY3" fmla="*/ 136733 h 820384"/>
                <a:gd name="connsiteX4" fmla="*/ 1117660 w 1117660"/>
                <a:gd name="connsiteY4" fmla="*/ 683651 h 820384"/>
                <a:gd name="connsiteX5" fmla="*/ 980927 w 1117660"/>
                <a:gd name="connsiteY5" fmla="*/ 820384 h 820384"/>
                <a:gd name="connsiteX6" fmla="*/ 136733 w 1117660"/>
                <a:gd name="connsiteY6" fmla="*/ 820384 h 820384"/>
                <a:gd name="connsiteX7" fmla="*/ 0 w 1117660"/>
                <a:gd name="connsiteY7" fmla="*/ 683651 h 820384"/>
                <a:gd name="connsiteX8" fmla="*/ 0 w 11176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60" h="820384">
                  <a:moveTo>
                    <a:pt x="0" y="136733"/>
                  </a:moveTo>
                  <a:cubicBezTo>
                    <a:pt x="0" y="61217"/>
                    <a:pt x="61217" y="0"/>
                    <a:pt x="136733" y="0"/>
                  </a:cubicBezTo>
                  <a:lnTo>
                    <a:pt x="980927" y="0"/>
                  </a:lnTo>
                  <a:cubicBezTo>
                    <a:pt x="1056443" y="0"/>
                    <a:pt x="1117660" y="61217"/>
                    <a:pt x="1117660" y="136733"/>
                  </a:cubicBezTo>
                  <a:lnTo>
                    <a:pt x="1117660" y="683651"/>
                  </a:lnTo>
                  <a:cubicBezTo>
                    <a:pt x="1117660" y="759167"/>
                    <a:pt x="1056443" y="820384"/>
                    <a:pt x="980927" y="820384"/>
                  </a:cubicBezTo>
                  <a:lnTo>
                    <a:pt x="136733" y="820384"/>
                  </a:lnTo>
                  <a:cubicBezTo>
                    <a:pt x="61217" y="820384"/>
                    <a:pt x="0" y="759167"/>
                    <a:pt x="0" y="683651"/>
                  </a:cubicBezTo>
                  <a:lnTo>
                    <a:pt x="0" y="136733"/>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Freeform: Shape 7">
              <a:extLst>
                <a:ext uri="{FF2B5EF4-FFF2-40B4-BE49-F238E27FC236}">
                  <a16:creationId xmlns:a16="http://schemas.microsoft.com/office/drawing/2014/main" id="{C1B78453-D215-40E0-B9B4-C1F8CCF57607}"/>
                </a:ext>
              </a:extLst>
            </p:cNvPr>
            <p:cNvSpPr/>
            <p:nvPr/>
          </p:nvSpPr>
          <p:spPr>
            <a:xfrm>
              <a:off x="5572709" y="1522087"/>
              <a:ext cx="3263969" cy="820384"/>
            </a:xfrm>
            <a:custGeom>
              <a:avLst/>
              <a:gdLst>
                <a:gd name="connsiteX0" fmla="*/ 0 w 3263969"/>
                <a:gd name="connsiteY0" fmla="*/ 102548 h 820384"/>
                <a:gd name="connsiteX1" fmla="*/ 2853777 w 3263969"/>
                <a:gd name="connsiteY1" fmla="*/ 102548 h 820384"/>
                <a:gd name="connsiteX2" fmla="*/ 2853777 w 3263969"/>
                <a:gd name="connsiteY2" fmla="*/ 0 h 820384"/>
                <a:gd name="connsiteX3" fmla="*/ 3263969 w 3263969"/>
                <a:gd name="connsiteY3" fmla="*/ 410192 h 820384"/>
                <a:gd name="connsiteX4" fmla="*/ 2853777 w 3263969"/>
                <a:gd name="connsiteY4" fmla="*/ 820384 h 820384"/>
                <a:gd name="connsiteX5" fmla="*/ 2853777 w 3263969"/>
                <a:gd name="connsiteY5" fmla="*/ 717836 h 820384"/>
                <a:gd name="connsiteX6" fmla="*/ 0 w 3263969"/>
                <a:gd name="connsiteY6" fmla="*/ 717836 h 820384"/>
                <a:gd name="connsiteX7" fmla="*/ 0 w 3263969"/>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3969" h="820384">
                  <a:moveTo>
                    <a:pt x="0" y="102548"/>
                  </a:moveTo>
                  <a:lnTo>
                    <a:pt x="2853777" y="102548"/>
                  </a:lnTo>
                  <a:lnTo>
                    <a:pt x="2853777" y="0"/>
                  </a:lnTo>
                  <a:lnTo>
                    <a:pt x="3263969" y="410192"/>
                  </a:lnTo>
                  <a:lnTo>
                    <a:pt x="2853777" y="820384"/>
                  </a:lnTo>
                  <a:lnTo>
                    <a:pt x="2853777"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Infrastructure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development (P</a:t>
              </a:r>
              <a:r>
                <a:rPr lang="en-IN" sz="1000" kern="1200" dirty="0" err="1">
                  <a:solidFill>
                    <a:prstClr val="black"/>
                  </a:solidFill>
                  <a:latin typeface="Verdana" panose="020B0604030504040204" pitchFamily="34" charset="0"/>
                  <a:ea typeface="Verdana" panose="020B0604030504040204" pitchFamily="34" charset="0"/>
                  <a:cs typeface="Verdana" panose="020B0604030504040204" pitchFamily="34" charset="0"/>
                </a:rPr>
                <a:t>aints</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coatings, building, and construction</a:t>
              </a:r>
              <a:r>
                <a:rPr lang="en-US" sz="1000" kern="1200" dirty="0" err="1">
                  <a:solidFill>
                    <a:prstClr val="black"/>
                  </a:solidFill>
                  <a:latin typeface="Verdana" panose="020B0604030504040204" pitchFamily="34" charset="0"/>
                  <a:ea typeface="Verdana" panose="020B0604030504040204" pitchFamily="34" charset="0"/>
                  <a:cs typeface="Verdana" panose="020B0604030504040204" pitchFamily="34" charset="0"/>
                </a:rPr>
                <a:t>etc</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p>
          </p:txBody>
        </p:sp>
        <p:sp>
          <p:nvSpPr>
            <p:cNvPr id="12" name="Freeform: Shape 11">
              <a:extLst>
                <a:ext uri="{FF2B5EF4-FFF2-40B4-BE49-F238E27FC236}">
                  <a16:creationId xmlns:a16="http://schemas.microsoft.com/office/drawing/2014/main" id="{2A3934D2-33F1-4529-92B6-8771F3859863}"/>
                </a:ext>
              </a:extLst>
            </p:cNvPr>
            <p:cNvSpPr/>
            <p:nvPr/>
          </p:nvSpPr>
          <p:spPr>
            <a:xfrm>
              <a:off x="4408351" y="1507066"/>
              <a:ext cx="1165569" cy="820384"/>
            </a:xfrm>
            <a:custGeom>
              <a:avLst/>
              <a:gdLst>
                <a:gd name="connsiteX0" fmla="*/ 0 w 1116187"/>
                <a:gd name="connsiteY0" fmla="*/ 136733 h 820384"/>
                <a:gd name="connsiteX1" fmla="*/ 136733 w 1116187"/>
                <a:gd name="connsiteY1" fmla="*/ 0 h 820384"/>
                <a:gd name="connsiteX2" fmla="*/ 979454 w 1116187"/>
                <a:gd name="connsiteY2" fmla="*/ 0 h 820384"/>
                <a:gd name="connsiteX3" fmla="*/ 1116187 w 1116187"/>
                <a:gd name="connsiteY3" fmla="*/ 136733 h 820384"/>
                <a:gd name="connsiteX4" fmla="*/ 1116187 w 1116187"/>
                <a:gd name="connsiteY4" fmla="*/ 683651 h 820384"/>
                <a:gd name="connsiteX5" fmla="*/ 979454 w 1116187"/>
                <a:gd name="connsiteY5" fmla="*/ 820384 h 820384"/>
                <a:gd name="connsiteX6" fmla="*/ 136733 w 1116187"/>
                <a:gd name="connsiteY6" fmla="*/ 820384 h 820384"/>
                <a:gd name="connsiteX7" fmla="*/ 0 w 1116187"/>
                <a:gd name="connsiteY7" fmla="*/ 683651 h 820384"/>
                <a:gd name="connsiteX8" fmla="*/ 0 w 1116187"/>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6187" h="820384">
                  <a:moveTo>
                    <a:pt x="0" y="136733"/>
                  </a:moveTo>
                  <a:cubicBezTo>
                    <a:pt x="0" y="61217"/>
                    <a:pt x="61217" y="0"/>
                    <a:pt x="136733" y="0"/>
                  </a:cubicBezTo>
                  <a:lnTo>
                    <a:pt x="979454" y="0"/>
                  </a:lnTo>
                  <a:cubicBezTo>
                    <a:pt x="1054970" y="0"/>
                    <a:pt x="1116187" y="61217"/>
                    <a:pt x="1116187" y="136733"/>
                  </a:cubicBezTo>
                  <a:lnTo>
                    <a:pt x="1116187" y="683651"/>
                  </a:lnTo>
                  <a:cubicBezTo>
                    <a:pt x="1116187" y="759167"/>
                    <a:pt x="1054970" y="820384"/>
                    <a:pt x="979454" y="820384"/>
                  </a:cubicBezTo>
                  <a:lnTo>
                    <a:pt x="136733" y="820384"/>
                  </a:lnTo>
                  <a:cubicBezTo>
                    <a:pt x="61217" y="820384"/>
                    <a:pt x="0" y="759167"/>
                    <a:pt x="0" y="683651"/>
                  </a:cubicBezTo>
                  <a:lnTo>
                    <a:pt x="0" y="136733"/>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Freeform: Shape 19">
              <a:extLst>
                <a:ext uri="{FF2B5EF4-FFF2-40B4-BE49-F238E27FC236}">
                  <a16:creationId xmlns:a16="http://schemas.microsoft.com/office/drawing/2014/main" id="{9D90E331-572B-48F4-BD10-192174CA01EA}"/>
                </a:ext>
              </a:extLst>
            </p:cNvPr>
            <p:cNvSpPr/>
            <p:nvPr/>
          </p:nvSpPr>
          <p:spPr>
            <a:xfrm>
              <a:off x="5620819" y="2409489"/>
              <a:ext cx="3260779" cy="820384"/>
            </a:xfrm>
            <a:custGeom>
              <a:avLst/>
              <a:gdLst>
                <a:gd name="connsiteX0" fmla="*/ 0 w 3260779"/>
                <a:gd name="connsiteY0" fmla="*/ 102548 h 820384"/>
                <a:gd name="connsiteX1" fmla="*/ 2850587 w 3260779"/>
                <a:gd name="connsiteY1" fmla="*/ 102548 h 820384"/>
                <a:gd name="connsiteX2" fmla="*/ 2850587 w 3260779"/>
                <a:gd name="connsiteY2" fmla="*/ 0 h 820384"/>
                <a:gd name="connsiteX3" fmla="*/ 3260779 w 3260779"/>
                <a:gd name="connsiteY3" fmla="*/ 410192 h 820384"/>
                <a:gd name="connsiteX4" fmla="*/ 2850587 w 3260779"/>
                <a:gd name="connsiteY4" fmla="*/ 820384 h 820384"/>
                <a:gd name="connsiteX5" fmla="*/ 2850587 w 3260779"/>
                <a:gd name="connsiteY5" fmla="*/ 717836 h 820384"/>
                <a:gd name="connsiteX6" fmla="*/ 0 w 3260779"/>
                <a:gd name="connsiteY6" fmla="*/ 717836 h 820384"/>
                <a:gd name="connsiteX7" fmla="*/ 0 w 3260779"/>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0779" h="820384">
                  <a:moveTo>
                    <a:pt x="0" y="102548"/>
                  </a:moveTo>
                  <a:lnTo>
                    <a:pt x="2850587" y="102548"/>
                  </a:lnTo>
                  <a:lnTo>
                    <a:pt x="2850587" y="0"/>
                  </a:lnTo>
                  <a:lnTo>
                    <a:pt x="3260779" y="410192"/>
                  </a:lnTo>
                  <a:lnTo>
                    <a:pt x="2850587" y="820384"/>
                  </a:lnTo>
                  <a:lnTo>
                    <a:pt x="2850587"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Energy efficient technologies </a:t>
              </a:r>
              <a:r>
                <a:rPr lang="en-US" sz="10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eg</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&amp;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transportation industry to increase the fuel efficiency via </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revolutionary advancements in weight</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p>
          </p:txBody>
        </p:sp>
        <p:sp>
          <p:nvSpPr>
            <p:cNvPr id="36" name="Freeform: Shape 35">
              <a:extLst>
                <a:ext uri="{FF2B5EF4-FFF2-40B4-BE49-F238E27FC236}">
                  <a16:creationId xmlns:a16="http://schemas.microsoft.com/office/drawing/2014/main" id="{BC5588C2-A659-48CB-8300-1D845556B400}"/>
                </a:ext>
              </a:extLst>
            </p:cNvPr>
            <p:cNvSpPr/>
            <p:nvPr/>
          </p:nvSpPr>
          <p:spPr>
            <a:xfrm>
              <a:off x="4417255" y="2409489"/>
              <a:ext cx="1161360" cy="820384"/>
            </a:xfrm>
            <a:custGeom>
              <a:avLst/>
              <a:gdLst>
                <a:gd name="connsiteX0" fmla="*/ 0 w 1122388"/>
                <a:gd name="connsiteY0" fmla="*/ 136733 h 820384"/>
                <a:gd name="connsiteX1" fmla="*/ 136733 w 1122388"/>
                <a:gd name="connsiteY1" fmla="*/ 0 h 820384"/>
                <a:gd name="connsiteX2" fmla="*/ 985655 w 1122388"/>
                <a:gd name="connsiteY2" fmla="*/ 0 h 820384"/>
                <a:gd name="connsiteX3" fmla="*/ 1122388 w 1122388"/>
                <a:gd name="connsiteY3" fmla="*/ 136733 h 820384"/>
                <a:gd name="connsiteX4" fmla="*/ 1122388 w 1122388"/>
                <a:gd name="connsiteY4" fmla="*/ 683651 h 820384"/>
                <a:gd name="connsiteX5" fmla="*/ 985655 w 1122388"/>
                <a:gd name="connsiteY5" fmla="*/ 820384 h 820384"/>
                <a:gd name="connsiteX6" fmla="*/ 136733 w 1122388"/>
                <a:gd name="connsiteY6" fmla="*/ 820384 h 820384"/>
                <a:gd name="connsiteX7" fmla="*/ 0 w 1122388"/>
                <a:gd name="connsiteY7" fmla="*/ 683651 h 820384"/>
                <a:gd name="connsiteX8" fmla="*/ 0 w 1122388"/>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388" h="820384">
                  <a:moveTo>
                    <a:pt x="0" y="136733"/>
                  </a:moveTo>
                  <a:cubicBezTo>
                    <a:pt x="0" y="61217"/>
                    <a:pt x="61217" y="0"/>
                    <a:pt x="136733" y="0"/>
                  </a:cubicBezTo>
                  <a:lnTo>
                    <a:pt x="985655" y="0"/>
                  </a:lnTo>
                  <a:cubicBezTo>
                    <a:pt x="1061171" y="0"/>
                    <a:pt x="1122388" y="61217"/>
                    <a:pt x="1122388" y="136733"/>
                  </a:cubicBezTo>
                  <a:lnTo>
                    <a:pt x="1122388" y="683651"/>
                  </a:lnTo>
                  <a:cubicBezTo>
                    <a:pt x="1122388" y="759167"/>
                    <a:pt x="1061171" y="820384"/>
                    <a:pt x="985655" y="820384"/>
                  </a:cubicBezTo>
                  <a:lnTo>
                    <a:pt x="136733" y="820384"/>
                  </a:lnTo>
                  <a:cubicBezTo>
                    <a:pt x="61217" y="820384"/>
                    <a:pt x="0" y="759167"/>
                    <a:pt x="0" y="683651"/>
                  </a:cubicBezTo>
                  <a:lnTo>
                    <a:pt x="0" y="136733"/>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Freeform: Shape 37">
              <a:extLst>
                <a:ext uri="{FF2B5EF4-FFF2-40B4-BE49-F238E27FC236}">
                  <a16:creationId xmlns:a16="http://schemas.microsoft.com/office/drawing/2014/main" id="{B3277C9B-CFD9-4E81-9B0B-1D3D8412F3E3}"/>
                </a:ext>
              </a:extLst>
            </p:cNvPr>
            <p:cNvSpPr/>
            <p:nvPr/>
          </p:nvSpPr>
          <p:spPr>
            <a:xfrm>
              <a:off x="4426373" y="3287251"/>
              <a:ext cx="1179216" cy="820384"/>
            </a:xfrm>
            <a:custGeom>
              <a:avLst/>
              <a:gdLst>
                <a:gd name="connsiteX0" fmla="*/ 0 w 1120268"/>
                <a:gd name="connsiteY0" fmla="*/ 136733 h 820384"/>
                <a:gd name="connsiteX1" fmla="*/ 136733 w 1120268"/>
                <a:gd name="connsiteY1" fmla="*/ 0 h 820384"/>
                <a:gd name="connsiteX2" fmla="*/ 983535 w 1120268"/>
                <a:gd name="connsiteY2" fmla="*/ 0 h 820384"/>
                <a:gd name="connsiteX3" fmla="*/ 1120268 w 1120268"/>
                <a:gd name="connsiteY3" fmla="*/ 136733 h 820384"/>
                <a:gd name="connsiteX4" fmla="*/ 1120268 w 1120268"/>
                <a:gd name="connsiteY4" fmla="*/ 683651 h 820384"/>
                <a:gd name="connsiteX5" fmla="*/ 983535 w 1120268"/>
                <a:gd name="connsiteY5" fmla="*/ 820384 h 820384"/>
                <a:gd name="connsiteX6" fmla="*/ 136733 w 1120268"/>
                <a:gd name="connsiteY6" fmla="*/ 820384 h 820384"/>
                <a:gd name="connsiteX7" fmla="*/ 0 w 1120268"/>
                <a:gd name="connsiteY7" fmla="*/ 683651 h 820384"/>
                <a:gd name="connsiteX8" fmla="*/ 0 w 1120268"/>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268" h="820384">
                  <a:moveTo>
                    <a:pt x="0" y="136733"/>
                  </a:moveTo>
                  <a:cubicBezTo>
                    <a:pt x="0" y="61217"/>
                    <a:pt x="61217" y="0"/>
                    <a:pt x="136733" y="0"/>
                  </a:cubicBezTo>
                  <a:lnTo>
                    <a:pt x="983535" y="0"/>
                  </a:lnTo>
                  <a:cubicBezTo>
                    <a:pt x="1059051" y="0"/>
                    <a:pt x="1120268" y="61217"/>
                    <a:pt x="1120268" y="136733"/>
                  </a:cubicBezTo>
                  <a:lnTo>
                    <a:pt x="1120268" y="683651"/>
                  </a:lnTo>
                  <a:cubicBezTo>
                    <a:pt x="1120268" y="759167"/>
                    <a:pt x="1059051" y="820384"/>
                    <a:pt x="983535" y="820384"/>
                  </a:cubicBezTo>
                  <a:lnTo>
                    <a:pt x="136733" y="820384"/>
                  </a:lnTo>
                  <a:cubicBezTo>
                    <a:pt x="61217" y="820384"/>
                    <a:pt x="0" y="759167"/>
                    <a:pt x="0" y="683651"/>
                  </a:cubicBezTo>
                  <a:lnTo>
                    <a:pt x="0" y="136733"/>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Freeform: Shape 38">
              <a:extLst>
                <a:ext uri="{FF2B5EF4-FFF2-40B4-BE49-F238E27FC236}">
                  <a16:creationId xmlns:a16="http://schemas.microsoft.com/office/drawing/2014/main" id="{C60A9F13-BD9D-4CD8-8BA4-1DB4B40B58AC}"/>
                </a:ext>
              </a:extLst>
            </p:cNvPr>
            <p:cNvSpPr/>
            <p:nvPr/>
          </p:nvSpPr>
          <p:spPr>
            <a:xfrm>
              <a:off x="5659157" y="3293268"/>
              <a:ext cx="3268418" cy="820384"/>
            </a:xfrm>
            <a:custGeom>
              <a:avLst/>
              <a:gdLst>
                <a:gd name="connsiteX0" fmla="*/ 0 w 3178082"/>
                <a:gd name="connsiteY0" fmla="*/ 102548 h 820384"/>
                <a:gd name="connsiteX1" fmla="*/ 2767890 w 3178082"/>
                <a:gd name="connsiteY1" fmla="*/ 102548 h 820384"/>
                <a:gd name="connsiteX2" fmla="*/ 2767890 w 3178082"/>
                <a:gd name="connsiteY2" fmla="*/ 0 h 820384"/>
                <a:gd name="connsiteX3" fmla="*/ 3178082 w 3178082"/>
                <a:gd name="connsiteY3" fmla="*/ 410192 h 820384"/>
                <a:gd name="connsiteX4" fmla="*/ 2767890 w 3178082"/>
                <a:gd name="connsiteY4" fmla="*/ 820384 h 820384"/>
                <a:gd name="connsiteX5" fmla="*/ 2767890 w 3178082"/>
                <a:gd name="connsiteY5" fmla="*/ 717836 h 820384"/>
                <a:gd name="connsiteX6" fmla="*/ 0 w 3178082"/>
                <a:gd name="connsiteY6" fmla="*/ 717836 h 820384"/>
                <a:gd name="connsiteX7" fmla="*/ 0 w 3178082"/>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082" h="820384">
                  <a:moveTo>
                    <a:pt x="0" y="102548"/>
                  </a:moveTo>
                  <a:lnTo>
                    <a:pt x="2767890" y="102548"/>
                  </a:lnTo>
                  <a:lnTo>
                    <a:pt x="2767890" y="0"/>
                  </a:lnTo>
                  <a:lnTo>
                    <a:pt x="3178082" y="410192"/>
                  </a:lnTo>
                  <a:lnTo>
                    <a:pt x="2767890" y="820384"/>
                  </a:lnTo>
                  <a:lnTo>
                    <a:pt x="2767890"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Increase usage in Electrical, Electronic &amp; IT industries (e.g. electrical insulators, Internal printed  circuit board, LED’s, solar panel &amp; many other devices)</a:t>
              </a:r>
            </a:p>
          </p:txBody>
        </p:sp>
        <p:sp>
          <p:nvSpPr>
            <p:cNvPr id="40" name="Freeform: Shape 39">
              <a:extLst>
                <a:ext uri="{FF2B5EF4-FFF2-40B4-BE49-F238E27FC236}">
                  <a16:creationId xmlns:a16="http://schemas.microsoft.com/office/drawing/2014/main" id="{0EB44323-5155-4ABD-B8AE-10EF3C78800E}"/>
                </a:ext>
              </a:extLst>
            </p:cNvPr>
            <p:cNvSpPr/>
            <p:nvPr/>
          </p:nvSpPr>
          <p:spPr>
            <a:xfrm>
              <a:off x="4369686" y="4203556"/>
              <a:ext cx="1299433" cy="903938"/>
            </a:xfrm>
            <a:custGeom>
              <a:avLst/>
              <a:gdLst>
                <a:gd name="connsiteX0" fmla="*/ 0 w 1205860"/>
                <a:gd name="connsiteY0" fmla="*/ 136733 h 820384"/>
                <a:gd name="connsiteX1" fmla="*/ 136733 w 1205860"/>
                <a:gd name="connsiteY1" fmla="*/ 0 h 820384"/>
                <a:gd name="connsiteX2" fmla="*/ 1069127 w 1205860"/>
                <a:gd name="connsiteY2" fmla="*/ 0 h 820384"/>
                <a:gd name="connsiteX3" fmla="*/ 1205860 w 1205860"/>
                <a:gd name="connsiteY3" fmla="*/ 136733 h 820384"/>
                <a:gd name="connsiteX4" fmla="*/ 1205860 w 1205860"/>
                <a:gd name="connsiteY4" fmla="*/ 683651 h 820384"/>
                <a:gd name="connsiteX5" fmla="*/ 1069127 w 1205860"/>
                <a:gd name="connsiteY5" fmla="*/ 820384 h 820384"/>
                <a:gd name="connsiteX6" fmla="*/ 136733 w 1205860"/>
                <a:gd name="connsiteY6" fmla="*/ 820384 h 820384"/>
                <a:gd name="connsiteX7" fmla="*/ 0 w 1205860"/>
                <a:gd name="connsiteY7" fmla="*/ 683651 h 820384"/>
                <a:gd name="connsiteX8" fmla="*/ 0 w 12058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5860" h="820384">
                  <a:moveTo>
                    <a:pt x="0" y="136733"/>
                  </a:moveTo>
                  <a:cubicBezTo>
                    <a:pt x="0" y="61217"/>
                    <a:pt x="61217" y="0"/>
                    <a:pt x="136733" y="0"/>
                  </a:cubicBezTo>
                  <a:lnTo>
                    <a:pt x="1069127" y="0"/>
                  </a:lnTo>
                  <a:cubicBezTo>
                    <a:pt x="1144643" y="0"/>
                    <a:pt x="1205860" y="61217"/>
                    <a:pt x="1205860" y="136733"/>
                  </a:cubicBezTo>
                  <a:lnTo>
                    <a:pt x="1205860" y="683651"/>
                  </a:lnTo>
                  <a:cubicBezTo>
                    <a:pt x="1205860" y="759167"/>
                    <a:pt x="1144643" y="820384"/>
                    <a:pt x="1069127" y="820384"/>
                  </a:cubicBezTo>
                  <a:lnTo>
                    <a:pt x="136733" y="820384"/>
                  </a:lnTo>
                  <a:cubicBezTo>
                    <a:pt x="61217" y="820384"/>
                    <a:pt x="0" y="759167"/>
                    <a:pt x="0" y="683651"/>
                  </a:cubicBezTo>
                  <a:lnTo>
                    <a:pt x="0" y="136733"/>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9" name="Text Placeholder 3">
            <a:extLst>
              <a:ext uri="{FF2B5EF4-FFF2-40B4-BE49-F238E27FC236}">
                <a16:creationId xmlns:a16="http://schemas.microsoft.com/office/drawing/2014/main" id="{A61D0D7D-AD49-49C9-9FA4-9AF8537CECB1}"/>
              </a:ext>
            </a:extLst>
          </p:cNvPr>
          <p:cNvSpPr txBox="1">
            <a:spLocks/>
          </p:cNvSpPr>
          <p:nvPr/>
        </p:nvSpPr>
        <p:spPr>
          <a:xfrm>
            <a:off x="174573" y="93300"/>
            <a:ext cx="7736404" cy="593819"/>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Expected Growth, Key Market Drivers and Challenges</a:t>
            </a:r>
          </a:p>
        </p:txBody>
      </p:sp>
      <p:grpSp>
        <p:nvGrpSpPr>
          <p:cNvPr id="10" name="Group 9">
            <a:extLst>
              <a:ext uri="{FF2B5EF4-FFF2-40B4-BE49-F238E27FC236}">
                <a16:creationId xmlns:a16="http://schemas.microsoft.com/office/drawing/2014/main" id="{3226AC63-778E-4173-953D-2D20A5A175C3}"/>
              </a:ext>
            </a:extLst>
          </p:cNvPr>
          <p:cNvGrpSpPr/>
          <p:nvPr/>
        </p:nvGrpSpPr>
        <p:grpSpPr>
          <a:xfrm>
            <a:off x="-318052" y="687119"/>
            <a:ext cx="4458411" cy="5975204"/>
            <a:chOff x="-400932" y="616346"/>
            <a:chExt cx="4458411" cy="5975204"/>
          </a:xfrm>
        </p:grpSpPr>
        <p:grpSp>
          <p:nvGrpSpPr>
            <p:cNvPr id="13" name="Group 12">
              <a:extLst>
                <a:ext uri="{FF2B5EF4-FFF2-40B4-BE49-F238E27FC236}">
                  <a16:creationId xmlns:a16="http://schemas.microsoft.com/office/drawing/2014/main" id="{6BE41760-4908-40A1-A29D-5F76B586F3C5}"/>
                </a:ext>
              </a:extLst>
            </p:cNvPr>
            <p:cNvGrpSpPr/>
            <p:nvPr/>
          </p:nvGrpSpPr>
          <p:grpSpPr>
            <a:xfrm>
              <a:off x="-400932" y="616346"/>
              <a:ext cx="4458411" cy="5975204"/>
              <a:chOff x="-485340" y="700754"/>
              <a:chExt cx="4458411" cy="5975204"/>
            </a:xfrm>
          </p:grpSpPr>
          <p:pic>
            <p:nvPicPr>
              <p:cNvPr id="15" name="Picture 14" descr="A picture containing vector graphics&#10;&#10;Description generated with high confidence">
                <a:extLst>
                  <a:ext uri="{FF2B5EF4-FFF2-40B4-BE49-F238E27FC236}">
                    <a16:creationId xmlns:a16="http://schemas.microsoft.com/office/drawing/2014/main" id="{CAF8A991-3E7D-425F-A58C-CA3F7AB172A5}"/>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16" name="Picture 15" descr="A picture containing vector graphics&#10;&#10;Description generated with high confidence">
                <a:extLst>
                  <a:ext uri="{FF2B5EF4-FFF2-40B4-BE49-F238E27FC236}">
                    <a16:creationId xmlns:a16="http://schemas.microsoft.com/office/drawing/2014/main" id="{FE5FE687-8B26-4524-9F44-6D56AAAC89DB}"/>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17" name="Picture 16" descr="A picture containing vector graphics&#10;&#10;Description generated with high confidence">
                <a:extLst>
                  <a:ext uri="{FF2B5EF4-FFF2-40B4-BE49-F238E27FC236}">
                    <a16:creationId xmlns:a16="http://schemas.microsoft.com/office/drawing/2014/main" id="{419FB205-1FA6-409B-B5AD-D45438C91079}"/>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18" name="Freeform 5">
                <a:extLst>
                  <a:ext uri="{FF2B5EF4-FFF2-40B4-BE49-F238E27FC236}">
                    <a16:creationId xmlns:a16="http://schemas.microsoft.com/office/drawing/2014/main" id="{71E3CFDA-A7F5-4C2D-B3C0-4687CB2F2AD7}"/>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6">
                <a:extLst>
                  <a:ext uri="{FF2B5EF4-FFF2-40B4-BE49-F238E27FC236}">
                    <a16:creationId xmlns:a16="http://schemas.microsoft.com/office/drawing/2014/main" id="{DF39BA9F-6421-430D-A946-3AF2E8164F6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7">
                <a:extLst>
                  <a:ext uri="{FF2B5EF4-FFF2-40B4-BE49-F238E27FC236}">
                    <a16:creationId xmlns:a16="http://schemas.microsoft.com/office/drawing/2014/main" id="{A5FD5A8A-90B9-4425-966F-3D13D2474D48}"/>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8">
                <a:extLst>
                  <a:ext uri="{FF2B5EF4-FFF2-40B4-BE49-F238E27FC236}">
                    <a16:creationId xmlns:a16="http://schemas.microsoft.com/office/drawing/2014/main" id="{669D1BEC-8D45-453C-AE60-3301F70B018A}"/>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9">
                <a:extLst>
                  <a:ext uri="{FF2B5EF4-FFF2-40B4-BE49-F238E27FC236}">
                    <a16:creationId xmlns:a16="http://schemas.microsoft.com/office/drawing/2014/main" id="{FCBFC34A-1E24-4BF1-A6EE-AE0D0E4E47FC}"/>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10">
                <a:extLst>
                  <a:ext uri="{FF2B5EF4-FFF2-40B4-BE49-F238E27FC236}">
                    <a16:creationId xmlns:a16="http://schemas.microsoft.com/office/drawing/2014/main" id="{87C99F24-82CB-4A84-9F37-CA1F1A12D1C0}"/>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11">
                <a:extLst>
                  <a:ext uri="{FF2B5EF4-FFF2-40B4-BE49-F238E27FC236}">
                    <a16:creationId xmlns:a16="http://schemas.microsoft.com/office/drawing/2014/main" id="{1CE2B455-E541-4B3B-926F-7E0B17D85002}"/>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23">
                <a:extLst>
                  <a:ext uri="{FF2B5EF4-FFF2-40B4-BE49-F238E27FC236}">
                    <a16:creationId xmlns:a16="http://schemas.microsoft.com/office/drawing/2014/main" id="{04F6AAD2-E789-440A-9918-0CA585F05B74}"/>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7" name="Picture 26" descr="A picture containing vector graphics&#10;&#10;Description generated with high confidence">
                <a:extLst>
                  <a:ext uri="{FF2B5EF4-FFF2-40B4-BE49-F238E27FC236}">
                    <a16:creationId xmlns:a16="http://schemas.microsoft.com/office/drawing/2014/main" id="{1ED15AFA-A611-4E48-ACFE-242E0536C1F7}"/>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28" name="Picture 27" descr="A picture containing vector graphics&#10;&#10;Description generated with high confidence">
                <a:extLst>
                  <a:ext uri="{FF2B5EF4-FFF2-40B4-BE49-F238E27FC236}">
                    <a16:creationId xmlns:a16="http://schemas.microsoft.com/office/drawing/2014/main" id="{87C9BEF8-AF3B-4F49-AE3B-7DF9A298E402}"/>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29" name="Picture 28" descr="A picture containing vector graphics&#10;&#10;Description generated with high confidence">
                <a:extLst>
                  <a:ext uri="{FF2B5EF4-FFF2-40B4-BE49-F238E27FC236}">
                    <a16:creationId xmlns:a16="http://schemas.microsoft.com/office/drawing/2014/main" id="{15E27C90-0639-466A-919F-0914695CA9B8}"/>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DF3FDC1E-6DE0-4D7F-8E64-FA689E20F331}"/>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A4DB9C8E-57D9-4C9F-9BDD-6EA351AEB167}"/>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1207C0F-0A91-454D-A1D4-B92DF83CF32B}"/>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33" name="Picture 32" descr="A picture containing vector graphics&#10;&#10;Description generated with high confidence">
                <a:extLst>
                  <a:ext uri="{FF2B5EF4-FFF2-40B4-BE49-F238E27FC236}">
                    <a16:creationId xmlns:a16="http://schemas.microsoft.com/office/drawing/2014/main" id="{C023825E-5389-4EC8-A8B7-F022FF6DA2E6}"/>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34" name="Picture 33" descr="A picture containing vector graphics&#10;&#10;Description generated with high confidence">
                <a:extLst>
                  <a:ext uri="{FF2B5EF4-FFF2-40B4-BE49-F238E27FC236}">
                    <a16:creationId xmlns:a16="http://schemas.microsoft.com/office/drawing/2014/main" id="{165E29FD-4821-4DF7-800A-15F1A110F2BC}"/>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14" name="Picture 13" descr="A picture containing vector graphics&#10;&#10;Description generated with high confidence">
              <a:extLst>
                <a:ext uri="{FF2B5EF4-FFF2-40B4-BE49-F238E27FC236}">
                  <a16:creationId xmlns:a16="http://schemas.microsoft.com/office/drawing/2014/main" id="{9E34530B-4E6C-4569-A1D3-1D7021A1483C}"/>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35" name="Oval 34">
            <a:extLst>
              <a:ext uri="{FF2B5EF4-FFF2-40B4-BE49-F238E27FC236}">
                <a16:creationId xmlns:a16="http://schemas.microsoft.com/office/drawing/2014/main" id="{EAE83376-A885-4437-BC0A-05CA3271A79C}"/>
              </a:ext>
            </a:extLst>
          </p:cNvPr>
          <p:cNvSpPr/>
          <p:nvPr/>
        </p:nvSpPr>
        <p:spPr>
          <a:xfrm>
            <a:off x="1108260" y="2531484"/>
            <a:ext cx="932244" cy="87624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2</a:t>
            </a:r>
          </a:p>
        </p:txBody>
      </p:sp>
      <p:sp>
        <p:nvSpPr>
          <p:cNvPr id="41" name="Freeform: Shape 40">
            <a:extLst>
              <a:ext uri="{FF2B5EF4-FFF2-40B4-BE49-F238E27FC236}">
                <a16:creationId xmlns:a16="http://schemas.microsoft.com/office/drawing/2014/main" id="{91F78B9E-F040-46FB-ACA4-496C07F20118}"/>
              </a:ext>
            </a:extLst>
          </p:cNvPr>
          <p:cNvSpPr/>
          <p:nvPr/>
        </p:nvSpPr>
        <p:spPr>
          <a:xfrm>
            <a:off x="5687476" y="4556279"/>
            <a:ext cx="3289367" cy="1103278"/>
          </a:xfrm>
          <a:custGeom>
            <a:avLst/>
            <a:gdLst>
              <a:gd name="connsiteX0" fmla="*/ 0 w 3178082"/>
              <a:gd name="connsiteY0" fmla="*/ 102548 h 820384"/>
              <a:gd name="connsiteX1" fmla="*/ 2767890 w 3178082"/>
              <a:gd name="connsiteY1" fmla="*/ 102548 h 820384"/>
              <a:gd name="connsiteX2" fmla="*/ 2767890 w 3178082"/>
              <a:gd name="connsiteY2" fmla="*/ 0 h 820384"/>
              <a:gd name="connsiteX3" fmla="*/ 3178082 w 3178082"/>
              <a:gd name="connsiteY3" fmla="*/ 410192 h 820384"/>
              <a:gd name="connsiteX4" fmla="*/ 2767890 w 3178082"/>
              <a:gd name="connsiteY4" fmla="*/ 820384 h 820384"/>
              <a:gd name="connsiteX5" fmla="*/ 2767890 w 3178082"/>
              <a:gd name="connsiteY5" fmla="*/ 717836 h 820384"/>
              <a:gd name="connsiteX6" fmla="*/ 0 w 3178082"/>
              <a:gd name="connsiteY6" fmla="*/ 717836 h 820384"/>
              <a:gd name="connsiteX7" fmla="*/ 0 w 3178082"/>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082" h="820384">
                <a:moveTo>
                  <a:pt x="0" y="102548"/>
                </a:moveTo>
                <a:lnTo>
                  <a:pt x="2767890" y="102548"/>
                </a:lnTo>
                <a:lnTo>
                  <a:pt x="2767890" y="0"/>
                </a:lnTo>
                <a:lnTo>
                  <a:pt x="3178082" y="410192"/>
                </a:lnTo>
                <a:lnTo>
                  <a:pt x="2767890" y="820384"/>
                </a:lnTo>
                <a:lnTo>
                  <a:pt x="2767890"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Cost Escalation: Epoxy Market is driven by the raw material price &amp; its availability. There has been seen large price changes of BPA &amp; ECH during covid 19, which ultimately affect the epoxy resin price &amp; its demand. </a:t>
            </a:r>
          </a:p>
        </p:txBody>
      </p:sp>
      <p:sp>
        <p:nvSpPr>
          <p:cNvPr id="42" name="Freeform: Shape 41">
            <a:extLst>
              <a:ext uri="{FF2B5EF4-FFF2-40B4-BE49-F238E27FC236}">
                <a16:creationId xmlns:a16="http://schemas.microsoft.com/office/drawing/2014/main" id="{83A32F3B-438B-4FBB-BEFE-63B855F3534E}"/>
              </a:ext>
            </a:extLst>
          </p:cNvPr>
          <p:cNvSpPr/>
          <p:nvPr/>
        </p:nvSpPr>
        <p:spPr>
          <a:xfrm>
            <a:off x="4397533" y="4715786"/>
            <a:ext cx="1274350" cy="905409"/>
          </a:xfrm>
          <a:custGeom>
            <a:avLst/>
            <a:gdLst>
              <a:gd name="connsiteX0" fmla="*/ 0 w 1205860"/>
              <a:gd name="connsiteY0" fmla="*/ 136733 h 820384"/>
              <a:gd name="connsiteX1" fmla="*/ 136733 w 1205860"/>
              <a:gd name="connsiteY1" fmla="*/ 0 h 820384"/>
              <a:gd name="connsiteX2" fmla="*/ 1069127 w 1205860"/>
              <a:gd name="connsiteY2" fmla="*/ 0 h 820384"/>
              <a:gd name="connsiteX3" fmla="*/ 1205860 w 1205860"/>
              <a:gd name="connsiteY3" fmla="*/ 136733 h 820384"/>
              <a:gd name="connsiteX4" fmla="*/ 1205860 w 1205860"/>
              <a:gd name="connsiteY4" fmla="*/ 683651 h 820384"/>
              <a:gd name="connsiteX5" fmla="*/ 1069127 w 1205860"/>
              <a:gd name="connsiteY5" fmla="*/ 820384 h 820384"/>
              <a:gd name="connsiteX6" fmla="*/ 136733 w 1205860"/>
              <a:gd name="connsiteY6" fmla="*/ 820384 h 820384"/>
              <a:gd name="connsiteX7" fmla="*/ 0 w 1205860"/>
              <a:gd name="connsiteY7" fmla="*/ 683651 h 820384"/>
              <a:gd name="connsiteX8" fmla="*/ 0 w 12058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5860" h="820384">
                <a:moveTo>
                  <a:pt x="0" y="136733"/>
                </a:moveTo>
                <a:cubicBezTo>
                  <a:pt x="0" y="61217"/>
                  <a:pt x="61217" y="0"/>
                  <a:pt x="136733" y="0"/>
                </a:cubicBezTo>
                <a:lnTo>
                  <a:pt x="1069127" y="0"/>
                </a:lnTo>
                <a:cubicBezTo>
                  <a:pt x="1144643" y="0"/>
                  <a:pt x="1205860" y="61217"/>
                  <a:pt x="1205860" y="136733"/>
                </a:cubicBezTo>
                <a:lnTo>
                  <a:pt x="1205860" y="683651"/>
                </a:lnTo>
                <a:cubicBezTo>
                  <a:pt x="1205860" y="759167"/>
                  <a:pt x="1144643" y="820384"/>
                  <a:pt x="1069127" y="820384"/>
                </a:cubicBezTo>
                <a:lnTo>
                  <a:pt x="136733" y="820384"/>
                </a:lnTo>
                <a:cubicBezTo>
                  <a:pt x="61217" y="820384"/>
                  <a:pt x="0" y="759167"/>
                  <a:pt x="0" y="683651"/>
                </a:cubicBezTo>
                <a:lnTo>
                  <a:pt x="0" y="136733"/>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highlight>
                <a:srgbClr val="FF0000"/>
              </a:highlight>
              <a:latin typeface="Verdana" panose="020B0604030504040204" pitchFamily="34" charset="0"/>
              <a:ea typeface="Verdana" panose="020B0604030504040204" pitchFamily="34" charset="0"/>
              <a:cs typeface="Verdana" panose="020B0604030504040204" pitchFamily="34" charset="0"/>
            </a:endParaRPr>
          </a:p>
        </p:txBody>
      </p:sp>
      <p:sp>
        <p:nvSpPr>
          <p:cNvPr id="43" name="Freeform: Shape 42">
            <a:extLst>
              <a:ext uri="{FF2B5EF4-FFF2-40B4-BE49-F238E27FC236}">
                <a16:creationId xmlns:a16="http://schemas.microsoft.com/office/drawing/2014/main" id="{3C6B87AE-A5C4-448E-9A43-78604827CB17}"/>
              </a:ext>
            </a:extLst>
          </p:cNvPr>
          <p:cNvSpPr/>
          <p:nvPr/>
        </p:nvSpPr>
        <p:spPr>
          <a:xfrm>
            <a:off x="5647417" y="5577854"/>
            <a:ext cx="3355905" cy="1158141"/>
          </a:xfrm>
          <a:custGeom>
            <a:avLst/>
            <a:gdLst>
              <a:gd name="connsiteX0" fmla="*/ 0 w 3178082"/>
              <a:gd name="connsiteY0" fmla="*/ 102548 h 820384"/>
              <a:gd name="connsiteX1" fmla="*/ 2767890 w 3178082"/>
              <a:gd name="connsiteY1" fmla="*/ 102548 h 820384"/>
              <a:gd name="connsiteX2" fmla="*/ 2767890 w 3178082"/>
              <a:gd name="connsiteY2" fmla="*/ 0 h 820384"/>
              <a:gd name="connsiteX3" fmla="*/ 3178082 w 3178082"/>
              <a:gd name="connsiteY3" fmla="*/ 410192 h 820384"/>
              <a:gd name="connsiteX4" fmla="*/ 2767890 w 3178082"/>
              <a:gd name="connsiteY4" fmla="*/ 820384 h 820384"/>
              <a:gd name="connsiteX5" fmla="*/ 2767890 w 3178082"/>
              <a:gd name="connsiteY5" fmla="*/ 717836 h 820384"/>
              <a:gd name="connsiteX6" fmla="*/ 0 w 3178082"/>
              <a:gd name="connsiteY6" fmla="*/ 717836 h 820384"/>
              <a:gd name="connsiteX7" fmla="*/ 0 w 3178082"/>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082" h="820384">
                <a:moveTo>
                  <a:pt x="0" y="102548"/>
                </a:moveTo>
                <a:lnTo>
                  <a:pt x="2767890" y="102548"/>
                </a:lnTo>
                <a:lnTo>
                  <a:pt x="2767890" y="0"/>
                </a:lnTo>
                <a:lnTo>
                  <a:pt x="3178082" y="410192"/>
                </a:lnTo>
                <a:lnTo>
                  <a:pt x="2767890" y="820384"/>
                </a:lnTo>
                <a:lnTo>
                  <a:pt x="2767890"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algn="just">
              <a:spcBef>
                <a:spcPts val="300"/>
              </a:spcBef>
              <a:spcAft>
                <a:spcPts val="300"/>
              </a:spcAft>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specialty epoxies business is currently the more attractive portion of the industry since there are higher barriers to entry and requirements, like formulating skills and technical support, are highly valued in the competitive market.</a:t>
            </a:r>
            <a:endPar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4" name="Freeform: Shape 43">
            <a:extLst>
              <a:ext uri="{FF2B5EF4-FFF2-40B4-BE49-F238E27FC236}">
                <a16:creationId xmlns:a16="http://schemas.microsoft.com/office/drawing/2014/main" id="{68ABBA66-6CA8-4781-8A31-0A64FD34FE7C}"/>
              </a:ext>
            </a:extLst>
          </p:cNvPr>
          <p:cNvSpPr/>
          <p:nvPr/>
        </p:nvSpPr>
        <p:spPr>
          <a:xfrm>
            <a:off x="4417255" y="5691933"/>
            <a:ext cx="1211726" cy="905409"/>
          </a:xfrm>
          <a:custGeom>
            <a:avLst/>
            <a:gdLst>
              <a:gd name="connsiteX0" fmla="*/ 0 w 1205860"/>
              <a:gd name="connsiteY0" fmla="*/ 136733 h 820384"/>
              <a:gd name="connsiteX1" fmla="*/ 136733 w 1205860"/>
              <a:gd name="connsiteY1" fmla="*/ 0 h 820384"/>
              <a:gd name="connsiteX2" fmla="*/ 1069127 w 1205860"/>
              <a:gd name="connsiteY2" fmla="*/ 0 h 820384"/>
              <a:gd name="connsiteX3" fmla="*/ 1205860 w 1205860"/>
              <a:gd name="connsiteY3" fmla="*/ 136733 h 820384"/>
              <a:gd name="connsiteX4" fmla="*/ 1205860 w 1205860"/>
              <a:gd name="connsiteY4" fmla="*/ 683651 h 820384"/>
              <a:gd name="connsiteX5" fmla="*/ 1069127 w 1205860"/>
              <a:gd name="connsiteY5" fmla="*/ 820384 h 820384"/>
              <a:gd name="connsiteX6" fmla="*/ 136733 w 1205860"/>
              <a:gd name="connsiteY6" fmla="*/ 820384 h 820384"/>
              <a:gd name="connsiteX7" fmla="*/ 0 w 1205860"/>
              <a:gd name="connsiteY7" fmla="*/ 683651 h 820384"/>
              <a:gd name="connsiteX8" fmla="*/ 0 w 12058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5860" h="820384">
                <a:moveTo>
                  <a:pt x="0" y="136733"/>
                </a:moveTo>
                <a:cubicBezTo>
                  <a:pt x="0" y="61217"/>
                  <a:pt x="61217" y="0"/>
                  <a:pt x="136733" y="0"/>
                </a:cubicBezTo>
                <a:lnTo>
                  <a:pt x="1069127" y="0"/>
                </a:lnTo>
                <a:cubicBezTo>
                  <a:pt x="1144643" y="0"/>
                  <a:pt x="1205860" y="61217"/>
                  <a:pt x="1205860" y="136733"/>
                </a:cubicBezTo>
                <a:lnTo>
                  <a:pt x="1205860" y="683651"/>
                </a:lnTo>
                <a:cubicBezTo>
                  <a:pt x="1205860" y="759167"/>
                  <a:pt x="1144643" y="820384"/>
                  <a:pt x="1069127" y="820384"/>
                </a:cubicBezTo>
                <a:lnTo>
                  <a:pt x="136733" y="820384"/>
                </a:lnTo>
                <a:cubicBezTo>
                  <a:pt x="61217" y="820384"/>
                  <a:pt x="0" y="759167"/>
                  <a:pt x="0" y="683651"/>
                </a:cubicBezTo>
                <a:lnTo>
                  <a:pt x="0" y="136733"/>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highlight>
                <a:srgbClr val="FF0000"/>
              </a:highlight>
              <a:latin typeface="Verdana" panose="020B0604030504040204" pitchFamily="34" charset="0"/>
              <a:ea typeface="Verdana" panose="020B0604030504040204" pitchFamily="34" charset="0"/>
              <a:cs typeface="Verdana" panose="020B0604030504040204" pitchFamily="34" charset="0"/>
            </a:endParaRPr>
          </a:p>
        </p:txBody>
      </p:sp>
      <p:sp>
        <p:nvSpPr>
          <p:cNvPr id="45" name="Freeform: Shape 44">
            <a:extLst>
              <a:ext uri="{FF2B5EF4-FFF2-40B4-BE49-F238E27FC236}">
                <a16:creationId xmlns:a16="http://schemas.microsoft.com/office/drawing/2014/main" id="{47421F5B-5154-4A09-BC6D-C705E4FF639B}"/>
              </a:ext>
            </a:extLst>
          </p:cNvPr>
          <p:cNvSpPr/>
          <p:nvPr/>
        </p:nvSpPr>
        <p:spPr>
          <a:xfrm>
            <a:off x="5684948" y="3790543"/>
            <a:ext cx="3275238" cy="838629"/>
          </a:xfrm>
          <a:custGeom>
            <a:avLst/>
            <a:gdLst>
              <a:gd name="connsiteX0" fmla="*/ 0 w 3178082"/>
              <a:gd name="connsiteY0" fmla="*/ 102548 h 820384"/>
              <a:gd name="connsiteX1" fmla="*/ 2767890 w 3178082"/>
              <a:gd name="connsiteY1" fmla="*/ 102548 h 820384"/>
              <a:gd name="connsiteX2" fmla="*/ 2767890 w 3178082"/>
              <a:gd name="connsiteY2" fmla="*/ 0 h 820384"/>
              <a:gd name="connsiteX3" fmla="*/ 3178082 w 3178082"/>
              <a:gd name="connsiteY3" fmla="*/ 410192 h 820384"/>
              <a:gd name="connsiteX4" fmla="*/ 2767890 w 3178082"/>
              <a:gd name="connsiteY4" fmla="*/ 820384 h 820384"/>
              <a:gd name="connsiteX5" fmla="*/ 2767890 w 3178082"/>
              <a:gd name="connsiteY5" fmla="*/ 717836 h 820384"/>
              <a:gd name="connsiteX6" fmla="*/ 0 w 3178082"/>
              <a:gd name="connsiteY6" fmla="*/ 717836 h 820384"/>
              <a:gd name="connsiteX7" fmla="*/ 0 w 3178082"/>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082" h="820384">
                <a:moveTo>
                  <a:pt x="0" y="102548"/>
                </a:moveTo>
                <a:lnTo>
                  <a:pt x="2767890" y="102548"/>
                </a:lnTo>
                <a:lnTo>
                  <a:pt x="2767890" y="0"/>
                </a:lnTo>
                <a:lnTo>
                  <a:pt x="3178082" y="410192"/>
                </a:lnTo>
                <a:lnTo>
                  <a:pt x="2767890" y="820384"/>
                </a:lnTo>
                <a:lnTo>
                  <a:pt x="2767890"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Research and Development cost may increase as Reliance needs to compete with global players for niche and specialized applications.</a:t>
            </a:r>
          </a:p>
        </p:txBody>
      </p:sp>
    </p:spTree>
    <p:extLst>
      <p:ext uri="{BB962C8B-B14F-4D97-AF65-F5344CB8AC3E}">
        <p14:creationId xmlns:p14="http://schemas.microsoft.com/office/powerpoint/2010/main" val="6877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17557BBF-A04A-45A0-89F7-D99DDCF91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 y="588317"/>
            <a:ext cx="9144000" cy="6269683"/>
          </a:xfrm>
          <a:prstGeom prst="rect">
            <a:avLst/>
          </a:prstGeom>
        </p:spPr>
      </p:pic>
      <p:sp>
        <p:nvSpPr>
          <p:cNvPr id="69" name="Text Placeholder 3">
            <a:extLst>
              <a:ext uri="{FF2B5EF4-FFF2-40B4-BE49-F238E27FC236}">
                <a16:creationId xmlns:a16="http://schemas.microsoft.com/office/drawing/2014/main" id="{23B5EAA3-EB8E-4987-BDCA-A4CF9B23707F}"/>
              </a:ext>
            </a:extLst>
          </p:cNvPr>
          <p:cNvSpPr txBox="1">
            <a:spLocks/>
          </p:cNvSpPr>
          <p:nvPr/>
        </p:nvSpPr>
        <p:spPr>
          <a:xfrm>
            <a:off x="150296" y="220690"/>
            <a:ext cx="8719384" cy="593819"/>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Observation in the project cost, viability and sensitivity on fluctuation in feedstock and product price</a:t>
            </a:r>
          </a:p>
        </p:txBody>
      </p:sp>
      <p:graphicFrame>
        <p:nvGraphicFramePr>
          <p:cNvPr id="3" name="Content Placeholder 2">
            <a:extLst>
              <a:ext uri="{FF2B5EF4-FFF2-40B4-BE49-F238E27FC236}">
                <a16:creationId xmlns:a16="http://schemas.microsoft.com/office/drawing/2014/main" id="{0F08C669-FCC5-4C2D-8573-6A8B3F1FB8EC}"/>
              </a:ext>
            </a:extLst>
          </p:cNvPr>
          <p:cNvGraphicFramePr>
            <a:graphicFrameLocks noGrp="1"/>
          </p:cNvGraphicFramePr>
          <p:nvPr>
            <p:ph idx="1"/>
            <p:extLst>
              <p:ext uri="{D42A27DB-BD31-4B8C-83A1-F6EECF244321}">
                <p14:modId xmlns:p14="http://schemas.microsoft.com/office/powerpoint/2010/main" val="2372773326"/>
              </p:ext>
            </p:extLst>
          </p:nvPr>
        </p:nvGraphicFramePr>
        <p:xfrm>
          <a:off x="281355" y="4037428"/>
          <a:ext cx="8595361" cy="2599880"/>
        </p:xfrm>
        <a:graphic>
          <a:graphicData uri="http://schemas.openxmlformats.org/drawingml/2006/table">
            <a:tbl>
              <a:tblPr firstRow="1" firstCol="1" bandRow="1">
                <a:tableStyleId>{5C22544A-7EE6-4342-B048-85BDC9FD1C3A}</a:tableStyleId>
              </a:tblPr>
              <a:tblGrid>
                <a:gridCol w="1202046">
                  <a:extLst>
                    <a:ext uri="{9D8B030D-6E8A-4147-A177-3AD203B41FA5}">
                      <a16:colId xmlns:a16="http://schemas.microsoft.com/office/drawing/2014/main" val="2380956351"/>
                    </a:ext>
                  </a:extLst>
                </a:gridCol>
                <a:gridCol w="1407965">
                  <a:extLst>
                    <a:ext uri="{9D8B030D-6E8A-4147-A177-3AD203B41FA5}">
                      <a16:colId xmlns:a16="http://schemas.microsoft.com/office/drawing/2014/main" val="246764933"/>
                    </a:ext>
                  </a:extLst>
                </a:gridCol>
                <a:gridCol w="1407965">
                  <a:extLst>
                    <a:ext uri="{9D8B030D-6E8A-4147-A177-3AD203B41FA5}">
                      <a16:colId xmlns:a16="http://schemas.microsoft.com/office/drawing/2014/main" val="741420488"/>
                    </a:ext>
                  </a:extLst>
                </a:gridCol>
                <a:gridCol w="1407965">
                  <a:extLst>
                    <a:ext uri="{9D8B030D-6E8A-4147-A177-3AD203B41FA5}">
                      <a16:colId xmlns:a16="http://schemas.microsoft.com/office/drawing/2014/main" val="1166692978"/>
                    </a:ext>
                  </a:extLst>
                </a:gridCol>
                <a:gridCol w="1584710">
                  <a:extLst>
                    <a:ext uri="{9D8B030D-6E8A-4147-A177-3AD203B41FA5}">
                      <a16:colId xmlns:a16="http://schemas.microsoft.com/office/drawing/2014/main" val="1885360805"/>
                    </a:ext>
                  </a:extLst>
                </a:gridCol>
                <a:gridCol w="1584710">
                  <a:extLst>
                    <a:ext uri="{9D8B030D-6E8A-4147-A177-3AD203B41FA5}">
                      <a16:colId xmlns:a16="http://schemas.microsoft.com/office/drawing/2014/main" val="3799038570"/>
                    </a:ext>
                  </a:extLst>
                </a:gridCol>
              </a:tblGrid>
              <a:tr h="278591">
                <a:tc gridSpan="6">
                  <a:txBody>
                    <a:bodyPr/>
                    <a:lstStyle/>
                    <a:p>
                      <a:pPr algn="ctr">
                        <a:lnSpc>
                          <a:spcPct val="107000"/>
                        </a:lnSpc>
                        <a:spcAft>
                          <a:spcPts val="800"/>
                        </a:spcAft>
                      </a:pPr>
                      <a:r>
                        <a:rPr lang="en-IN" sz="1000" dirty="0">
                          <a:effectLst/>
                          <a:latin typeface="Verdana" panose="020B0604030504040204" pitchFamily="34" charset="0"/>
                          <a:ea typeface="Verdana" panose="020B0604030504040204" pitchFamily="34" charset="0"/>
                          <a:cs typeface="Verdana" panose="020B0604030504040204" pitchFamily="34" charset="0"/>
                        </a:rPr>
                        <a:t>NPV in USD Million</a:t>
                      </a:r>
                    </a:p>
                  </a:txBody>
                  <a:tcPr marL="62065" marR="6206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11606693"/>
                  </a:ext>
                </a:extLst>
              </a:tr>
              <a:tr h="570405">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 </a:t>
                      </a:r>
                    </a:p>
                  </a:txBody>
                  <a:tcPr marL="62065" marR="62065" marT="0" marB="0" anchor="ctr"/>
                </a:tc>
                <a:tc>
                  <a:txBody>
                    <a:bodyPr/>
                    <a:lstStyle/>
                    <a:p>
                      <a:pPr algn="ctr">
                        <a:lnSpc>
                          <a:spcPct val="107000"/>
                        </a:lnSpc>
                        <a:spcAft>
                          <a:spcPts val="800"/>
                        </a:spcAft>
                      </a:pPr>
                      <a:r>
                        <a:rPr lang="en-IN" sz="1000" dirty="0">
                          <a:effectLst/>
                          <a:latin typeface="Verdana" panose="020B0604030504040204" pitchFamily="34" charset="0"/>
                          <a:ea typeface="Verdana" panose="020B0604030504040204" pitchFamily="34" charset="0"/>
                          <a:cs typeface="Verdana" panose="020B0604030504040204" pitchFamily="34" charset="0"/>
                        </a:rPr>
                        <a:t>BASE CASE</a:t>
                      </a:r>
                    </a:p>
                  </a:txBody>
                  <a:tcPr marL="62065" marR="62065" marT="0" marB="0" anchor="ctr"/>
                </a:tc>
                <a:tc>
                  <a:txBody>
                    <a:bodyPr/>
                    <a:lstStyle/>
                    <a:p>
                      <a:pPr algn="ctr">
                        <a:lnSpc>
                          <a:spcPct val="107000"/>
                        </a:lnSpc>
                        <a:spcAft>
                          <a:spcPts val="800"/>
                        </a:spcAft>
                      </a:pPr>
                      <a:r>
                        <a:rPr lang="en-IN" sz="1000" dirty="0">
                          <a:effectLst/>
                          <a:latin typeface="Verdana" panose="020B0604030504040204" pitchFamily="34" charset="0"/>
                          <a:ea typeface="Verdana" panose="020B0604030504040204" pitchFamily="34" charset="0"/>
                          <a:cs typeface="Verdana" panose="020B0604030504040204" pitchFamily="34" charset="0"/>
                        </a:rPr>
                        <a:t>90.00%</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95.00%</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105.00%</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110.00%</a:t>
                      </a:r>
                    </a:p>
                  </a:txBody>
                  <a:tcPr marL="62065" marR="62065" marT="0" marB="0" anchor="ctr"/>
                </a:tc>
                <a:extLst>
                  <a:ext uri="{0D108BD9-81ED-4DB2-BD59-A6C34878D82A}">
                    <a16:rowId xmlns:a16="http://schemas.microsoft.com/office/drawing/2014/main" val="3884171717"/>
                  </a:ext>
                </a:extLst>
              </a:tr>
              <a:tr h="291814">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 </a:t>
                      </a:r>
                    </a:p>
                  </a:txBody>
                  <a:tcPr marL="62065" marR="62065" marT="0" marB="0" anchor="ctr"/>
                </a:tc>
                <a:tc gridSpan="5">
                  <a:txBody>
                    <a:bodyPr/>
                    <a:lstStyle/>
                    <a:p>
                      <a:pPr algn="ctr">
                        <a:lnSpc>
                          <a:spcPct val="107000"/>
                        </a:lnSpc>
                        <a:spcAft>
                          <a:spcPts val="800"/>
                        </a:spcAft>
                      </a:pPr>
                      <a:r>
                        <a:rPr lang="en-IN" sz="1000" b="1" dirty="0">
                          <a:effectLst/>
                          <a:latin typeface="Verdana" panose="020B0604030504040204" pitchFamily="34" charset="0"/>
                          <a:ea typeface="Verdana" panose="020B0604030504040204" pitchFamily="34" charset="0"/>
                          <a:cs typeface="Verdana" panose="020B0604030504040204" pitchFamily="34" charset="0"/>
                        </a:rPr>
                        <a:t>REVENUE</a:t>
                      </a:r>
                    </a:p>
                  </a:txBody>
                  <a:tcPr marL="62065" marR="6206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48592811"/>
                  </a:ext>
                </a:extLst>
              </a:tr>
              <a:tr h="291814">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IRR%</a:t>
                      </a:r>
                    </a:p>
                  </a:txBody>
                  <a:tcPr marL="62065" marR="62065" marT="0" marB="0" anchor="ctr"/>
                </a:tc>
                <a:tc>
                  <a:txBody>
                    <a:bodyPr/>
                    <a:lstStyle/>
                    <a:p>
                      <a:pPr algn="ctr">
                        <a:lnSpc>
                          <a:spcPct val="107000"/>
                        </a:lnSpc>
                        <a:spcAft>
                          <a:spcPts val="800"/>
                        </a:spcAft>
                      </a:pPr>
                      <a:r>
                        <a:rPr lang="en-IN" sz="1000" dirty="0">
                          <a:effectLst/>
                          <a:latin typeface="Verdana" panose="020B0604030504040204" pitchFamily="34" charset="0"/>
                          <a:ea typeface="Verdana" panose="020B0604030504040204" pitchFamily="34" charset="0"/>
                          <a:cs typeface="Verdana" panose="020B0604030504040204" pitchFamily="34" charset="0"/>
                        </a:rPr>
                        <a:t>37.62%</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16.76%</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28.01%</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46.33%</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54.50%</a:t>
                      </a:r>
                    </a:p>
                  </a:txBody>
                  <a:tcPr marL="62065" marR="62065" marT="0" marB="0" anchor="ctr"/>
                </a:tc>
                <a:extLst>
                  <a:ext uri="{0D108BD9-81ED-4DB2-BD59-A6C34878D82A}">
                    <a16:rowId xmlns:a16="http://schemas.microsoft.com/office/drawing/2014/main" val="2597704128"/>
                  </a:ext>
                </a:extLst>
              </a:tr>
              <a:tr h="291814">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NPV</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94.3</a:t>
                      </a:r>
                    </a:p>
                  </a:txBody>
                  <a:tcPr marL="62065" marR="62065" marT="0" marB="0" anchor="ctr"/>
                </a:tc>
                <a:tc>
                  <a:txBody>
                    <a:bodyPr/>
                    <a:lstStyle/>
                    <a:p>
                      <a:pPr algn="ctr">
                        <a:lnSpc>
                          <a:spcPct val="107000"/>
                        </a:lnSpc>
                        <a:spcAft>
                          <a:spcPts val="800"/>
                        </a:spcAft>
                      </a:pPr>
                      <a:r>
                        <a:rPr lang="en-IN" sz="1000" dirty="0">
                          <a:effectLst/>
                          <a:latin typeface="Verdana" panose="020B0604030504040204" pitchFamily="34" charset="0"/>
                          <a:ea typeface="Verdana" panose="020B0604030504040204" pitchFamily="34" charset="0"/>
                          <a:cs typeface="Verdana" panose="020B0604030504040204" pitchFamily="34" charset="0"/>
                        </a:rPr>
                        <a:t>18.8</a:t>
                      </a:r>
                    </a:p>
                  </a:txBody>
                  <a:tcPr marL="62065" marR="62065" marT="0" marB="0" anchor="ctr"/>
                </a:tc>
                <a:tc>
                  <a:txBody>
                    <a:bodyPr/>
                    <a:lstStyle/>
                    <a:p>
                      <a:pPr algn="ctr">
                        <a:lnSpc>
                          <a:spcPct val="107000"/>
                        </a:lnSpc>
                        <a:spcAft>
                          <a:spcPts val="800"/>
                        </a:spcAft>
                      </a:pPr>
                      <a:r>
                        <a:rPr lang="en-IN" sz="1000" dirty="0">
                          <a:effectLst/>
                          <a:latin typeface="Verdana" panose="020B0604030504040204" pitchFamily="34" charset="0"/>
                          <a:ea typeface="Verdana" panose="020B0604030504040204" pitchFamily="34" charset="0"/>
                          <a:cs typeface="Verdana" panose="020B0604030504040204" pitchFamily="34" charset="0"/>
                        </a:rPr>
                        <a:t>56.5</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132.0</a:t>
                      </a:r>
                    </a:p>
                  </a:txBody>
                  <a:tcPr marL="62065" marR="62065" marT="0" marB="0" anchor="ctr"/>
                </a:tc>
                <a:tc>
                  <a:txBody>
                    <a:bodyPr/>
                    <a:lstStyle/>
                    <a:p>
                      <a:pPr algn="ctr">
                        <a:lnSpc>
                          <a:spcPct val="107000"/>
                        </a:lnSpc>
                        <a:spcAft>
                          <a:spcPts val="800"/>
                        </a:spcAft>
                      </a:pPr>
                      <a:r>
                        <a:rPr lang="en-IN" sz="1000" dirty="0">
                          <a:effectLst/>
                          <a:latin typeface="Verdana" panose="020B0604030504040204" pitchFamily="34" charset="0"/>
                          <a:ea typeface="Verdana" panose="020B0604030504040204" pitchFamily="34" charset="0"/>
                          <a:cs typeface="Verdana" panose="020B0604030504040204" pitchFamily="34" charset="0"/>
                        </a:rPr>
                        <a:t>s</a:t>
                      </a:r>
                    </a:p>
                  </a:txBody>
                  <a:tcPr marL="62065" marR="62065" marT="0" marB="0" anchor="ctr"/>
                </a:tc>
                <a:extLst>
                  <a:ext uri="{0D108BD9-81ED-4DB2-BD59-A6C34878D82A}">
                    <a16:rowId xmlns:a16="http://schemas.microsoft.com/office/drawing/2014/main" val="2343480538"/>
                  </a:ext>
                </a:extLst>
              </a:tr>
              <a:tr h="291814">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 </a:t>
                      </a:r>
                    </a:p>
                  </a:txBody>
                  <a:tcPr marL="62065" marR="62065" marT="0" marB="0" anchor="ctr"/>
                </a:tc>
                <a:tc gridSpan="5">
                  <a:txBody>
                    <a:bodyPr/>
                    <a:lstStyle/>
                    <a:p>
                      <a:pPr algn="ctr">
                        <a:lnSpc>
                          <a:spcPct val="107000"/>
                        </a:lnSpc>
                        <a:spcAft>
                          <a:spcPts val="800"/>
                        </a:spcAft>
                      </a:pPr>
                      <a:r>
                        <a:rPr lang="en-IN" sz="1000" b="1" dirty="0">
                          <a:effectLst/>
                          <a:latin typeface="Verdana" panose="020B0604030504040204" pitchFamily="34" charset="0"/>
                          <a:ea typeface="Verdana" panose="020B0604030504040204" pitchFamily="34" charset="0"/>
                          <a:cs typeface="Verdana" panose="020B0604030504040204" pitchFamily="34" charset="0"/>
                        </a:rPr>
                        <a:t>RAW MATERIALS COST</a:t>
                      </a:r>
                    </a:p>
                  </a:txBody>
                  <a:tcPr marL="62065" marR="6206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54755653"/>
                  </a:ext>
                </a:extLst>
              </a:tr>
              <a:tr h="291814">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IRR%</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37.62%</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48.29%</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43.06%</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31.89%</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25.77%</a:t>
                      </a:r>
                    </a:p>
                  </a:txBody>
                  <a:tcPr marL="62065" marR="62065" marT="0" marB="0" anchor="ctr"/>
                </a:tc>
                <a:extLst>
                  <a:ext uri="{0D108BD9-81ED-4DB2-BD59-A6C34878D82A}">
                    <a16:rowId xmlns:a16="http://schemas.microsoft.com/office/drawing/2014/main" val="3821271479"/>
                  </a:ext>
                </a:extLst>
              </a:tr>
              <a:tr h="291814">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NPV</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94.3</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139.5</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116.9</a:t>
                      </a:r>
                    </a:p>
                  </a:txBody>
                  <a:tcPr marL="62065" marR="62065" marT="0" marB="0" anchor="ctr"/>
                </a:tc>
                <a:tc>
                  <a:txBody>
                    <a:bodyPr/>
                    <a:lstStyle/>
                    <a:p>
                      <a:pPr algn="ctr">
                        <a:lnSpc>
                          <a:spcPct val="107000"/>
                        </a:lnSpc>
                        <a:spcAft>
                          <a:spcPts val="800"/>
                        </a:spcAft>
                      </a:pPr>
                      <a:r>
                        <a:rPr lang="en-IN" sz="1000">
                          <a:effectLst/>
                          <a:latin typeface="Verdana" panose="020B0604030504040204" pitchFamily="34" charset="0"/>
                          <a:ea typeface="Verdana" panose="020B0604030504040204" pitchFamily="34" charset="0"/>
                          <a:cs typeface="Verdana" panose="020B0604030504040204" pitchFamily="34" charset="0"/>
                        </a:rPr>
                        <a:t>71.7</a:t>
                      </a:r>
                    </a:p>
                  </a:txBody>
                  <a:tcPr marL="62065" marR="62065" marT="0" marB="0" anchor="ctr"/>
                </a:tc>
                <a:tc>
                  <a:txBody>
                    <a:bodyPr/>
                    <a:lstStyle/>
                    <a:p>
                      <a:pPr algn="ctr">
                        <a:lnSpc>
                          <a:spcPct val="107000"/>
                        </a:lnSpc>
                        <a:spcAft>
                          <a:spcPts val="800"/>
                        </a:spcAft>
                      </a:pPr>
                      <a:r>
                        <a:rPr lang="en-IN" sz="1000" dirty="0">
                          <a:effectLst/>
                          <a:latin typeface="Verdana" panose="020B0604030504040204" pitchFamily="34" charset="0"/>
                          <a:ea typeface="Verdana" panose="020B0604030504040204" pitchFamily="34" charset="0"/>
                          <a:cs typeface="Verdana" panose="020B0604030504040204" pitchFamily="34" charset="0"/>
                        </a:rPr>
                        <a:t>49.1</a:t>
                      </a:r>
                    </a:p>
                  </a:txBody>
                  <a:tcPr marL="62065" marR="62065" marT="0" marB="0" anchor="ctr"/>
                </a:tc>
                <a:extLst>
                  <a:ext uri="{0D108BD9-81ED-4DB2-BD59-A6C34878D82A}">
                    <a16:rowId xmlns:a16="http://schemas.microsoft.com/office/drawing/2014/main" val="1906173031"/>
                  </a:ext>
                </a:extLst>
              </a:tr>
            </a:tbl>
          </a:graphicData>
        </a:graphic>
      </p:graphicFrame>
      <p:sp>
        <p:nvSpPr>
          <p:cNvPr id="6" name="Title 1">
            <a:extLst>
              <a:ext uri="{FF2B5EF4-FFF2-40B4-BE49-F238E27FC236}">
                <a16:creationId xmlns:a16="http://schemas.microsoft.com/office/drawing/2014/main" id="{15AD4582-DDBF-4473-9F24-B73717C2A66E}"/>
              </a:ext>
            </a:extLst>
          </p:cNvPr>
          <p:cNvSpPr txBox="1">
            <a:spLocks/>
          </p:cNvSpPr>
          <p:nvPr/>
        </p:nvSpPr>
        <p:spPr>
          <a:xfrm>
            <a:off x="274319" y="1392667"/>
            <a:ext cx="8595361" cy="2424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buFont typeface="Arial" panose="020B0604020202020204" pitchFamily="34" charset="0"/>
              <a:buChar char="•"/>
            </a:pPr>
            <a:endParaRPr lang="en-US" sz="1200" dirty="0">
              <a:solidFill>
                <a:prstClr val="black"/>
              </a:solidFill>
              <a:latin typeface="Verdana" panose="020B0604030504040204" pitchFamily="34" charset="0"/>
              <a:ea typeface="Verdana" panose="020B0604030504040204" pitchFamily="34" charset="0"/>
              <a:cs typeface="+mn-cs"/>
            </a:endParaRPr>
          </a:p>
          <a:p>
            <a:pPr marL="171450" indent="-171450">
              <a:lnSpc>
                <a:spcPct val="120000"/>
              </a:lnSpc>
              <a:spcBef>
                <a:spcPts val="300"/>
              </a:spcBef>
              <a:spcAft>
                <a:spcPts val="300"/>
              </a:spcAft>
              <a:buFont typeface="Arial" panose="020B0604020202020204" pitchFamily="34" charset="0"/>
              <a:buChar char="•"/>
            </a:pPr>
            <a:r>
              <a:rPr lang="en-US" sz="1200" dirty="0">
                <a:latin typeface="Verdana" panose="020B0604030504040204" pitchFamily="34" charset="0"/>
                <a:ea typeface="Verdana" panose="020B0604030504040204" pitchFamily="34" charset="0"/>
              </a:rPr>
              <a:t>The specialty epoxies business is highly competitive &amp; currently the more attractive portion of the industry, which require exclusive R&amp;D facilities &amp; manufacturing facilities (i.e., depend on process parameter).</a:t>
            </a:r>
          </a:p>
          <a:p>
            <a:pPr marL="171450" indent="-171450">
              <a:buFont typeface="Arial" panose="020B0604020202020204" pitchFamily="34" charset="0"/>
              <a:buChar char="•"/>
            </a:pPr>
            <a:endParaRPr lang="en-US" sz="1200" dirty="0">
              <a:solidFill>
                <a:prstClr val="black"/>
              </a:solidFill>
              <a:latin typeface="Verdana" panose="020B0604030504040204" pitchFamily="34" charset="0"/>
              <a:ea typeface="Verdana" panose="020B0604030504040204" pitchFamily="34" charset="0"/>
              <a:cs typeface="+mn-cs"/>
            </a:endParaRPr>
          </a:p>
          <a:p>
            <a:pPr marL="171450" indent="-171450">
              <a:buFont typeface="Arial" panose="020B0604020202020204" pitchFamily="34" charset="0"/>
              <a:buChar char="•"/>
            </a:pPr>
            <a:r>
              <a:rPr lang="en-US" sz="1200" dirty="0">
                <a:solidFill>
                  <a:prstClr val="black"/>
                </a:solidFill>
                <a:latin typeface="Verdana" panose="020B0604030504040204" pitchFamily="34" charset="0"/>
                <a:ea typeface="Verdana" panose="020B0604030504040204" pitchFamily="34" charset="0"/>
                <a:cs typeface="+mn-cs"/>
              </a:rPr>
              <a:t>Epoxy Resin market price is driven directly with raw material availability &amp; its price fluctuation. Relative sensitivity, in decreasing order is</a:t>
            </a:r>
            <a:endParaRPr lang="en-IN" sz="1200" dirty="0">
              <a:solidFill>
                <a:prstClr val="black"/>
              </a:solidFill>
              <a:latin typeface="Verdana" panose="020B0604030504040204" pitchFamily="34" charset="0"/>
              <a:ea typeface="Verdana" panose="020B0604030504040204" pitchFamily="34" charset="0"/>
              <a:cs typeface="+mn-cs"/>
            </a:endParaRPr>
          </a:p>
          <a:p>
            <a:endParaRPr lang="en-US" sz="1200" dirty="0">
              <a:solidFill>
                <a:prstClr val="black"/>
              </a:solidFill>
              <a:latin typeface="Verdana" panose="020B0604030504040204" pitchFamily="34" charset="0"/>
              <a:ea typeface="Verdana" panose="020B0604030504040204" pitchFamily="34" charset="0"/>
              <a:cs typeface="+mn-cs"/>
            </a:endParaRPr>
          </a:p>
          <a:p>
            <a:pPr marL="342900" lvl="0" indent="-342900">
              <a:lnSpc>
                <a:spcPct val="150000"/>
              </a:lnSpc>
              <a:buFont typeface="+mj-lt"/>
              <a:buAutoNum type="alphaLcParenR"/>
              <a:tabLst>
                <a:tab pos="866775" algn="l"/>
              </a:tabLst>
            </a:pPr>
            <a:r>
              <a:rPr lang="en-US" sz="1200" dirty="0">
                <a:solidFill>
                  <a:prstClr val="black"/>
                </a:solidFill>
                <a:latin typeface="Verdana" panose="020B0604030504040204" pitchFamily="34" charset="0"/>
                <a:ea typeface="Verdana" panose="020B0604030504040204" pitchFamily="34" charset="0"/>
                <a:cs typeface="+mn-cs"/>
              </a:rPr>
              <a:t>Selling Price (i.e., Revenue)</a:t>
            </a:r>
            <a:endParaRPr lang="en-IN" sz="1200" dirty="0">
              <a:solidFill>
                <a:prstClr val="black"/>
              </a:solidFill>
              <a:latin typeface="Verdana" panose="020B0604030504040204" pitchFamily="34" charset="0"/>
              <a:ea typeface="Verdana" panose="020B0604030504040204" pitchFamily="34" charset="0"/>
              <a:cs typeface="+mn-cs"/>
            </a:endParaRPr>
          </a:p>
          <a:p>
            <a:pPr marL="342900" lvl="0" indent="-342900">
              <a:lnSpc>
                <a:spcPct val="150000"/>
              </a:lnSpc>
              <a:buFont typeface="+mj-lt"/>
              <a:buAutoNum type="alphaLcParenR"/>
              <a:tabLst>
                <a:tab pos="866775" algn="l"/>
              </a:tabLst>
            </a:pPr>
            <a:r>
              <a:rPr lang="en-US" sz="1200" dirty="0">
                <a:solidFill>
                  <a:prstClr val="black"/>
                </a:solidFill>
                <a:latin typeface="Verdana" panose="020B0604030504040204" pitchFamily="34" charset="0"/>
                <a:ea typeface="Verdana" panose="020B0604030504040204" pitchFamily="34" charset="0"/>
                <a:cs typeface="+mn-cs"/>
              </a:rPr>
              <a:t>Feedstock Prices (i.e., Raw Material Costs)</a:t>
            </a:r>
          </a:p>
          <a:p>
            <a:pPr lvl="0">
              <a:lnSpc>
                <a:spcPct val="150000"/>
              </a:lnSpc>
              <a:tabLst>
                <a:tab pos="866775" algn="l"/>
              </a:tabLst>
            </a:pPr>
            <a:endParaRPr lang="en-IN" sz="1200" dirty="0">
              <a:solidFill>
                <a:prstClr val="black"/>
              </a:solidFill>
              <a:latin typeface="Verdana" panose="020B0604030504040204" pitchFamily="34" charset="0"/>
              <a:ea typeface="Verdana" panose="020B0604030504040204" pitchFamily="34" charset="0"/>
              <a:cs typeface="+mn-cs"/>
            </a:endParaRPr>
          </a:p>
          <a:p>
            <a:pPr marL="171450" indent="-171450">
              <a:lnSpc>
                <a:spcPct val="150000"/>
              </a:lnSpc>
              <a:buFont typeface="Arial" panose="020B0604020202020204" pitchFamily="34" charset="0"/>
              <a:buChar char="•"/>
            </a:pPr>
            <a:r>
              <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rPr>
              <a:t>The most influential on IRR and NPV values were product prices, raw materials, and project cost. The raw material price had a different deviation from the product price  due to the price of finished product are tends to be influenced by the downstream industries.</a:t>
            </a:r>
            <a:br>
              <a:rPr lang="en-US" sz="1200" dirty="0">
                <a:solidFill>
                  <a:prstClr val="black"/>
                </a:solidFill>
                <a:latin typeface="Verdana" panose="020B0604030504040204" pitchFamily="34" charset="0"/>
                <a:ea typeface="Verdana" panose="020B0604030504040204" pitchFamily="34" charset="0"/>
                <a:cs typeface="+mn-cs"/>
              </a:rPr>
            </a:br>
            <a:br>
              <a:rPr lang="en-US" sz="1200" dirty="0">
                <a:solidFill>
                  <a:prstClr val="black"/>
                </a:solidFill>
                <a:latin typeface="Verdana" panose="020B0604030504040204" pitchFamily="34" charset="0"/>
                <a:ea typeface="Verdana" panose="020B0604030504040204" pitchFamily="34" charset="0"/>
                <a:cs typeface="+mn-cs"/>
              </a:rPr>
            </a:br>
            <a:endParaRPr lang="en-IN" sz="1200" dirty="0">
              <a:solidFill>
                <a:prstClr val="black"/>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222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5728ACDC-8EF9-4928-8069-02BDF5263738}"/>
              </a:ext>
            </a:extLst>
          </p:cNvPr>
          <p:cNvSpPr txBox="1">
            <a:spLocks/>
          </p:cNvSpPr>
          <p:nvPr/>
        </p:nvSpPr>
        <p:spPr>
          <a:xfrm>
            <a:off x="345566" y="194111"/>
            <a:ext cx="7863840"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b="1" dirty="0">
                <a:solidFill>
                  <a:schemeClr val="tx1">
                    <a:lumMod val="85000"/>
                    <a:lumOff val="15000"/>
                  </a:schemeClr>
                </a:solidFill>
                <a:ea typeface="Verdana" panose="020B0604030504040204" pitchFamily="34" charset="0"/>
                <a:cs typeface="Verdana" panose="020B0604030504040204" pitchFamily="34" charset="0"/>
              </a:rPr>
              <a:t>Representative list of clients</a:t>
            </a:r>
          </a:p>
          <a:p>
            <a:pPr marL="173038" indent="0">
              <a:buNone/>
            </a:pPr>
            <a:endParaRPr lang="en-US" sz="1500" b="1" spc="300" dirty="0">
              <a:solidFill>
                <a:schemeClr val="bg2">
                  <a:lumMod val="25000"/>
                </a:schemeClr>
              </a:solidFill>
              <a:ea typeface="Verdana" panose="020B0604030504040204" pitchFamily="34" charset="0"/>
              <a:cs typeface="Verdana" panose="020B0604030504040204" pitchFamily="34" charset="0"/>
            </a:endParaRPr>
          </a:p>
        </p:txBody>
      </p:sp>
      <p:pic>
        <p:nvPicPr>
          <p:cNvPr id="27" name="Picture 2" descr="Related image">
            <a:extLst>
              <a:ext uri="{FF2B5EF4-FFF2-40B4-BE49-F238E27FC236}">
                <a16:creationId xmlns:a16="http://schemas.microsoft.com/office/drawing/2014/main" id="{1596B9F5-84F9-4AD1-9EBD-3175AA8A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60" y="1312406"/>
            <a:ext cx="1321427" cy="6633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Related image">
            <a:extLst>
              <a:ext uri="{FF2B5EF4-FFF2-40B4-BE49-F238E27FC236}">
                <a16:creationId xmlns:a16="http://schemas.microsoft.com/office/drawing/2014/main" id="{B1066777-37C9-470F-966A-169470E81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78" y="2395505"/>
            <a:ext cx="1455792" cy="73077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Image result for exxon mobil logo">
            <a:extLst>
              <a:ext uri="{FF2B5EF4-FFF2-40B4-BE49-F238E27FC236}">
                <a16:creationId xmlns:a16="http://schemas.microsoft.com/office/drawing/2014/main" id="{5260B686-1214-437F-80FB-9BB7FA28A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99" y="3996763"/>
            <a:ext cx="1993936" cy="5718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Image result for dow logo">
            <a:extLst>
              <a:ext uri="{FF2B5EF4-FFF2-40B4-BE49-F238E27FC236}">
                <a16:creationId xmlns:a16="http://schemas.microsoft.com/office/drawing/2014/main" id="{C1EE9694-6610-4C40-AFCC-A993F07C3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046" y="2517560"/>
            <a:ext cx="1842526" cy="6264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gail logo">
            <a:extLst>
              <a:ext uri="{FF2B5EF4-FFF2-40B4-BE49-F238E27FC236}">
                <a16:creationId xmlns:a16="http://schemas.microsoft.com/office/drawing/2014/main" id="{C80D6C6D-7EC0-4820-9B9E-B58DCA3A9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1709" y="3832648"/>
            <a:ext cx="1466417" cy="6463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Image result for sabic logo">
            <a:extLst>
              <a:ext uri="{FF2B5EF4-FFF2-40B4-BE49-F238E27FC236}">
                <a16:creationId xmlns:a16="http://schemas.microsoft.com/office/drawing/2014/main" id="{EB81FEFF-DC1B-45E2-8A32-A63565DDB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493" y="1402222"/>
            <a:ext cx="1486768" cy="5897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Image result for mitsubishi chemical logo">
            <a:extLst>
              <a:ext uri="{FF2B5EF4-FFF2-40B4-BE49-F238E27FC236}">
                <a16:creationId xmlns:a16="http://schemas.microsoft.com/office/drawing/2014/main" id="{5F994C5D-B67C-48FB-A00B-6E56AA4A8D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0715" y="1365200"/>
            <a:ext cx="1554050" cy="41967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73D87229-2B01-4025-A6FB-E395796A56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6307" y="2589441"/>
            <a:ext cx="1438275" cy="342900"/>
          </a:xfrm>
          <a:prstGeom prst="rect">
            <a:avLst/>
          </a:prstGeom>
        </p:spPr>
      </p:pic>
      <p:pic>
        <p:nvPicPr>
          <p:cNvPr id="48" name="Picture 47" descr="A close up of a logo&#10;&#10;Description automatically generated">
            <a:extLst>
              <a:ext uri="{FF2B5EF4-FFF2-40B4-BE49-F238E27FC236}">
                <a16:creationId xmlns:a16="http://schemas.microsoft.com/office/drawing/2014/main" id="{E86D78A0-24DC-46D7-982F-C2780AFDEB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9365" y="3841979"/>
            <a:ext cx="1922204" cy="589767"/>
          </a:xfrm>
          <a:prstGeom prst="rect">
            <a:avLst/>
          </a:prstGeom>
        </p:spPr>
      </p:pic>
      <p:pic>
        <p:nvPicPr>
          <p:cNvPr id="50" name="Picture 49" descr="A picture containing knife&#10;&#10;Description automatically generated">
            <a:extLst>
              <a:ext uri="{FF2B5EF4-FFF2-40B4-BE49-F238E27FC236}">
                <a16:creationId xmlns:a16="http://schemas.microsoft.com/office/drawing/2014/main" id="{36B903CC-2C5F-4804-BE14-605E1D8B6C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1430" y="2408894"/>
            <a:ext cx="1438275" cy="771525"/>
          </a:xfrm>
          <a:prstGeom prst="rect">
            <a:avLst/>
          </a:prstGeom>
        </p:spPr>
      </p:pic>
      <p:pic>
        <p:nvPicPr>
          <p:cNvPr id="52" name="Picture 51">
            <a:extLst>
              <a:ext uri="{FF2B5EF4-FFF2-40B4-BE49-F238E27FC236}">
                <a16:creationId xmlns:a16="http://schemas.microsoft.com/office/drawing/2014/main" id="{61502093-A24F-435F-8413-9E32508084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75779" y="5334573"/>
            <a:ext cx="1438275" cy="342900"/>
          </a:xfrm>
          <a:prstGeom prst="rect">
            <a:avLst/>
          </a:prstGeom>
        </p:spPr>
      </p:pic>
      <p:pic>
        <p:nvPicPr>
          <p:cNvPr id="53" name="Picture 52">
            <a:extLst>
              <a:ext uri="{FF2B5EF4-FFF2-40B4-BE49-F238E27FC236}">
                <a16:creationId xmlns:a16="http://schemas.microsoft.com/office/drawing/2014/main" id="{917C8A6F-CB55-435C-A01E-3A9FFDFDA12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26945" y="3810362"/>
            <a:ext cx="1123699" cy="621384"/>
          </a:xfrm>
          <a:prstGeom prst="rect">
            <a:avLst/>
          </a:prstGeom>
        </p:spPr>
      </p:pic>
      <p:pic>
        <p:nvPicPr>
          <p:cNvPr id="54" name="Picture 53">
            <a:extLst>
              <a:ext uri="{FF2B5EF4-FFF2-40B4-BE49-F238E27FC236}">
                <a16:creationId xmlns:a16="http://schemas.microsoft.com/office/drawing/2014/main" id="{328B1A87-09AE-42D3-988D-4E219292E01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61430" y="5334573"/>
            <a:ext cx="1438275" cy="264004"/>
          </a:xfrm>
          <a:prstGeom prst="rect">
            <a:avLst/>
          </a:prstGeom>
        </p:spPr>
      </p:pic>
      <p:pic>
        <p:nvPicPr>
          <p:cNvPr id="56" name="Picture 55" descr="A picture containing drawing&#10;&#10;Description automatically generated">
            <a:extLst>
              <a:ext uri="{FF2B5EF4-FFF2-40B4-BE49-F238E27FC236}">
                <a16:creationId xmlns:a16="http://schemas.microsoft.com/office/drawing/2014/main" id="{7478E19E-6EB6-4BDA-900B-0D98F0C985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24316" y="4930798"/>
            <a:ext cx="1038435" cy="1038435"/>
          </a:xfrm>
          <a:prstGeom prst="rect">
            <a:avLst/>
          </a:prstGeom>
        </p:spPr>
      </p:pic>
      <p:pic>
        <p:nvPicPr>
          <p:cNvPr id="21" name="Picture 20">
            <a:extLst>
              <a:ext uri="{FF2B5EF4-FFF2-40B4-BE49-F238E27FC236}">
                <a16:creationId xmlns:a16="http://schemas.microsoft.com/office/drawing/2014/main" id="{7DEAFDB9-C91F-4389-BAC1-364B78BC73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61430" y="1121063"/>
            <a:ext cx="1377270" cy="918179"/>
          </a:xfrm>
          <a:prstGeom prst="rect">
            <a:avLst/>
          </a:prstGeom>
        </p:spPr>
      </p:pic>
      <p:pic>
        <p:nvPicPr>
          <p:cNvPr id="22" name="Picture 21">
            <a:extLst>
              <a:ext uri="{FF2B5EF4-FFF2-40B4-BE49-F238E27FC236}">
                <a16:creationId xmlns:a16="http://schemas.microsoft.com/office/drawing/2014/main" id="{9DAA7EA8-C410-4959-B989-38DA95F3E3E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8449" y="4972396"/>
            <a:ext cx="1038435" cy="908630"/>
          </a:xfrm>
          <a:prstGeom prst="rect">
            <a:avLst/>
          </a:prstGeom>
        </p:spPr>
      </p:pic>
    </p:spTree>
    <p:extLst>
      <p:ext uri="{BB962C8B-B14F-4D97-AF65-F5344CB8AC3E}">
        <p14:creationId xmlns:p14="http://schemas.microsoft.com/office/powerpoint/2010/main" val="83874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D888-1738-4FC9-98BB-21997AF04B06}"/>
              </a:ext>
            </a:extLst>
          </p:cNvPr>
          <p:cNvSpPr/>
          <p:nvPr/>
        </p:nvSpPr>
        <p:spPr>
          <a:xfrm>
            <a:off x="0" y="-41912"/>
            <a:ext cx="9144000" cy="6899912"/>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0CABBDB-61C8-49EE-A51D-FDD7B2EFC3F0}"/>
              </a:ext>
            </a:extLst>
          </p:cNvPr>
          <p:cNvSpPr txBox="1">
            <a:spLocks/>
          </p:cNvSpPr>
          <p:nvPr/>
        </p:nvSpPr>
        <p:spPr>
          <a:xfrm>
            <a:off x="168570" y="443565"/>
            <a:ext cx="2623304" cy="461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Montserrat" panose="02000505000000020004" pitchFamily="2" charset="0"/>
                <a:ea typeface="+mj-ea"/>
                <a:cs typeface="Arial" panose="020B0604020202020204" pitchFamily="34" charset="0"/>
              </a:rPr>
              <a:t>About Us &amp; Disclaimer</a:t>
            </a:r>
          </a:p>
        </p:txBody>
      </p:sp>
      <p:sp>
        <p:nvSpPr>
          <p:cNvPr id="3" name="Rectangle 2">
            <a:extLst>
              <a:ext uri="{FF2B5EF4-FFF2-40B4-BE49-F238E27FC236}">
                <a16:creationId xmlns:a16="http://schemas.microsoft.com/office/drawing/2014/main" id="{FA36F462-B6D7-4C9F-A8DF-E09878AFBB61}"/>
              </a:ext>
            </a:extLst>
          </p:cNvPr>
          <p:cNvSpPr/>
          <p:nvPr/>
        </p:nvSpPr>
        <p:spPr>
          <a:xfrm>
            <a:off x="183227" y="1450259"/>
            <a:ext cx="8337921" cy="992772"/>
          </a:xfrm>
          <a:prstGeom prst="rect">
            <a:avLst/>
          </a:prstGeom>
        </p:spPr>
        <p:txBody>
          <a:bodyPr wrap="square">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is a global market research and consulting company </a:t>
            </a:r>
            <a:r>
              <a:rPr kumimoji="0" lang="en-IN" sz="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with offices in the US, UK and India. TechSci Research provides market research reports in number of areas to organizations. The company uses innovative business models that focus on improving productivity, while ensuring creation of high-quality reports. The proprietary forecasting models use various analyses of both industry-specific and macroeconomic variables on a state-by-state basis to produce a unique ‘bottom-up’ model of a country, regional and global industry prospects. Combined with the detailed analysis of company activity and industry trends, the result is a uniquely rich evaluation of the opportunities available in the market.</a:t>
            </a:r>
          </a:p>
        </p:txBody>
      </p:sp>
      <p:grpSp>
        <p:nvGrpSpPr>
          <p:cNvPr id="10" name="Group 9">
            <a:extLst>
              <a:ext uri="{FF2B5EF4-FFF2-40B4-BE49-F238E27FC236}">
                <a16:creationId xmlns:a16="http://schemas.microsoft.com/office/drawing/2014/main" id="{51B4CC63-B9A2-4F68-85E2-8FB8AB35EDAE}"/>
              </a:ext>
            </a:extLst>
          </p:cNvPr>
          <p:cNvGrpSpPr/>
          <p:nvPr/>
        </p:nvGrpSpPr>
        <p:grpSpPr>
          <a:xfrm>
            <a:off x="2791874" y="611863"/>
            <a:ext cx="6352126" cy="123080"/>
            <a:chOff x="2710689" y="501180"/>
            <a:chExt cx="6352126" cy="123080"/>
          </a:xfrm>
          <a:effectLst>
            <a:glow rad="63500">
              <a:schemeClr val="bg1">
                <a:alpha val="40000"/>
              </a:schemeClr>
            </a:glow>
          </a:effectLst>
        </p:grpSpPr>
        <p:cxnSp>
          <p:nvCxnSpPr>
            <p:cNvPr id="7" name="Straight Connector 6">
              <a:extLst>
                <a:ext uri="{FF2B5EF4-FFF2-40B4-BE49-F238E27FC236}">
                  <a16:creationId xmlns:a16="http://schemas.microsoft.com/office/drawing/2014/main" id="{7C980990-7953-4FDF-846D-B4BAA7FF495E}"/>
                </a:ext>
              </a:extLst>
            </p:cNvPr>
            <p:cNvCxnSpPr>
              <a:cxnSpLocks/>
            </p:cNvCxnSpPr>
            <p:nvPr/>
          </p:nvCxnSpPr>
          <p:spPr>
            <a:xfrm>
              <a:off x="2772229" y="562721"/>
              <a:ext cx="6290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8E207CB-3983-49ED-BC0A-F405C98E54F7}"/>
                </a:ext>
              </a:extLst>
            </p:cNvPr>
            <p:cNvSpPr/>
            <p:nvPr/>
          </p:nvSpPr>
          <p:spPr>
            <a:xfrm>
              <a:off x="2710689" y="501180"/>
              <a:ext cx="123080" cy="123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 name="Rectangle 11">
            <a:extLst>
              <a:ext uri="{FF2B5EF4-FFF2-40B4-BE49-F238E27FC236}">
                <a16:creationId xmlns:a16="http://schemas.microsoft.com/office/drawing/2014/main" id="{4EADC525-C24E-4FAF-A547-BEB756312292}"/>
              </a:ext>
            </a:extLst>
          </p:cNvPr>
          <p:cNvSpPr/>
          <p:nvPr/>
        </p:nvSpPr>
        <p:spPr>
          <a:xfrm>
            <a:off x="6346717" y="89624"/>
            <a:ext cx="2483798" cy="1288314"/>
          </a:xfrm>
          <a:prstGeom prst="rect">
            <a:avLst/>
          </a:prstGeom>
          <a:solidFill>
            <a:srgbClr val="222A3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5457A7-EF47-40D2-9918-59CBD52D2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143" y="314840"/>
            <a:ext cx="1998988" cy="627133"/>
          </a:xfrm>
          <a:prstGeom prst="rect">
            <a:avLst/>
          </a:prstGeom>
        </p:spPr>
      </p:pic>
      <p:sp>
        <p:nvSpPr>
          <p:cNvPr id="31" name="Rectangle 30">
            <a:extLst>
              <a:ext uri="{FF2B5EF4-FFF2-40B4-BE49-F238E27FC236}">
                <a16:creationId xmlns:a16="http://schemas.microsoft.com/office/drawing/2014/main" id="{FC478180-7E88-45FC-85A3-D59FFC4002A6}"/>
              </a:ext>
            </a:extLst>
          </p:cNvPr>
          <p:cNvSpPr/>
          <p:nvPr/>
        </p:nvSpPr>
        <p:spPr>
          <a:xfrm>
            <a:off x="168570" y="2542778"/>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Related Reports</a:t>
            </a:r>
          </a:p>
        </p:txBody>
      </p:sp>
      <p:sp>
        <p:nvSpPr>
          <p:cNvPr id="32" name="Rectangle 31">
            <a:extLst>
              <a:ext uri="{FF2B5EF4-FFF2-40B4-BE49-F238E27FC236}">
                <a16:creationId xmlns:a16="http://schemas.microsoft.com/office/drawing/2014/main" id="{E932B788-826E-4F7B-B935-25B8D1758AA6}"/>
              </a:ext>
            </a:extLst>
          </p:cNvPr>
          <p:cNvSpPr/>
          <p:nvPr/>
        </p:nvSpPr>
        <p:spPr>
          <a:xfrm>
            <a:off x="183227" y="2830475"/>
            <a:ext cx="8442012" cy="1157240"/>
          </a:xfrm>
          <a:prstGeom prst="rect">
            <a:avLst/>
          </a:prstGeom>
        </p:spPr>
        <p:txBody>
          <a:bodyPr wrap="square">
            <a:spAutoFit/>
          </a:bodyPr>
          <a:lstStyle/>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HBPA Epoxy Resin Market By Physical Form (Solid and Liquid), By Application (Industrial Coating, E&amp;E Coating and Others), Competition, Forecast &amp; Opportunities, 2026</a:t>
            </a:r>
          </a:p>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Composites Market By Type (Glass Fiber &amp; Carbon Fiber), By Application (Civil Engineering, Aerospace &amp; Défense, &amp; Others), By Manufacturing Process (Lay Up, Injection </a:t>
            </a:r>
            <a:r>
              <a:rPr kumimoji="0" lang="en-US" sz="900" b="1"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Moulding</a:t>
            </a: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etc.), By Region, Competition Forecast &amp; Opportunities, 2012-2026</a:t>
            </a:r>
            <a:endParaRPr kumimoji="0" lang="en-US" sz="900" b="1" i="0" u="none" strike="noStrike" kern="1200" cap="none" spc="0" normalizeH="0" baseline="0" noProof="0" dirty="0">
              <a:ln>
                <a:noFill/>
              </a:ln>
              <a:solidFill>
                <a:srgbClr val="FF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4F0FFE88-E6FF-439E-8B63-A599260CEAE2}"/>
              </a:ext>
            </a:extLst>
          </p:cNvPr>
          <p:cNvSpPr/>
          <p:nvPr/>
        </p:nvSpPr>
        <p:spPr>
          <a:xfrm>
            <a:off x="190119" y="5707542"/>
            <a:ext cx="8442012" cy="830997"/>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lumMod val="85000"/>
                  </a:prstClr>
                </a:solidFill>
                <a:effectLst/>
                <a:uLnTx/>
                <a:uFillTx/>
                <a:latin typeface="Open Sans" panose="020B0606030504020204" pitchFamily="34" charset="0"/>
                <a:ea typeface="Open Sans" panose="020B0606030504020204" pitchFamily="34" charset="0"/>
                <a:cs typeface="Open Sans" panose="020B0606030504020204" pitchFamily="34" charset="0"/>
              </a:rPr>
              <a:t>The contents of this report are based on information generally available to the public from sources believed to be reliable. No representation is made that it is timely, accurate or complete. TechSci Research has taken due care and caution in compilation of data as this has been obtained from various sources including which it considers reliable and first 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 All the figures provided in this document are indicative of relative market size and are strictly for client’s internal consumption. Usage of the same for purpose other than internal will require prior approval of TechSci Research.</a:t>
            </a:r>
          </a:p>
        </p:txBody>
      </p:sp>
      <p:sp>
        <p:nvSpPr>
          <p:cNvPr id="19" name="TextBox 18">
            <a:extLst>
              <a:ext uri="{FF2B5EF4-FFF2-40B4-BE49-F238E27FC236}">
                <a16:creationId xmlns:a16="http://schemas.microsoft.com/office/drawing/2014/main" id="{58A2C20E-4110-4753-860E-804B783DB9E9}"/>
              </a:ext>
            </a:extLst>
          </p:cNvPr>
          <p:cNvSpPr txBox="1"/>
          <p:nvPr/>
        </p:nvSpPr>
        <p:spPr>
          <a:xfrm>
            <a:off x="188686" y="4376454"/>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North America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708 Third Avenue, Manhattan,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New York, United States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+1- 646- 360- 1656</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44" name="Rectangle 43">
            <a:extLst>
              <a:ext uri="{FF2B5EF4-FFF2-40B4-BE49-F238E27FC236}">
                <a16:creationId xmlns:a16="http://schemas.microsoft.com/office/drawing/2014/main" id="{A069EC92-F45C-4527-B652-FC16964171D9}"/>
              </a:ext>
            </a:extLst>
          </p:cNvPr>
          <p:cNvSpPr/>
          <p:nvPr/>
        </p:nvSpPr>
        <p:spPr>
          <a:xfrm>
            <a:off x="204778" y="5378013"/>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Disclaimer </a:t>
            </a:r>
          </a:p>
        </p:txBody>
      </p:sp>
      <p:sp>
        <p:nvSpPr>
          <p:cNvPr id="22" name="TextBox 21">
            <a:extLst>
              <a:ext uri="{FF2B5EF4-FFF2-40B4-BE49-F238E27FC236}">
                <a16:creationId xmlns:a16="http://schemas.microsoft.com/office/drawing/2014/main" id="{25D4E136-3B63-4D2C-BBBA-B508E79A153C}"/>
              </a:ext>
            </a:extLst>
          </p:cNvPr>
          <p:cNvSpPr txBox="1"/>
          <p:nvPr/>
        </p:nvSpPr>
        <p:spPr>
          <a:xfrm>
            <a:off x="3007410" y="4384831"/>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Europe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54, Old brook,  Bretton,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Peterborough,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United Kingdom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25" name="TextBox 24">
            <a:extLst>
              <a:ext uri="{FF2B5EF4-FFF2-40B4-BE49-F238E27FC236}">
                <a16:creationId xmlns:a16="http://schemas.microsoft.com/office/drawing/2014/main" id="{9E238F4D-2A7D-4BC0-875E-A46B20126945}"/>
              </a:ext>
            </a:extLst>
          </p:cNvPr>
          <p:cNvSpPr txBox="1"/>
          <p:nvPr/>
        </p:nvSpPr>
        <p:spPr>
          <a:xfrm>
            <a:off x="5810294" y="4392995"/>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Asia-Pacific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B – 44, Sector – 57, Noida, National Capital Region, U.P. - India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+91-120-4523900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Tree>
    <p:extLst>
      <p:ext uri="{BB962C8B-B14F-4D97-AF65-F5344CB8AC3E}">
        <p14:creationId xmlns:p14="http://schemas.microsoft.com/office/powerpoint/2010/main" val="1360279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24479</TotalTime>
  <Words>1241</Words>
  <Application>Microsoft Office PowerPoint</Application>
  <PresentationFormat>On-screen Show (4:3)</PresentationFormat>
  <Paragraphs>177</Paragraphs>
  <Slides>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vt:lpstr>
      <vt:lpstr>Calibri</vt:lpstr>
      <vt:lpstr>Calibri </vt:lpstr>
      <vt:lpstr>Calibri Light</vt:lpstr>
      <vt:lpstr>Montserrat</vt:lpstr>
      <vt:lpstr>Open Sans</vt:lpstr>
      <vt:lpstr>Symbol</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TechSci Research Proposal_Piab_Channel Partner Identification &amp; Selection for India</dc:title>
  <dc:creator>TechSci Research</dc:creator>
  <cp:lastModifiedBy>Hardik Malhotra</cp:lastModifiedBy>
  <cp:revision>2068</cp:revision>
  <dcterms:created xsi:type="dcterms:W3CDTF">2018-09-11T06:05:21Z</dcterms:created>
  <dcterms:modified xsi:type="dcterms:W3CDTF">2021-10-25T16:56:24Z</dcterms:modified>
</cp:coreProperties>
</file>