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  <p:sldMasterId id="2147483709" r:id="rId2"/>
  </p:sldMasterIdLst>
  <p:notesMasterIdLst>
    <p:notesMasterId r:id="rId6"/>
  </p:notesMasterIdLst>
  <p:sldIdLst>
    <p:sldId id="4807" r:id="rId3"/>
    <p:sldId id="3078" r:id="rId4"/>
    <p:sldId id="4808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90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Razdan" initials="AR" lastIdx="35" clrIdx="0">
    <p:extLst>
      <p:ext uri="{19B8F6BF-5375-455C-9EA6-DF929625EA0E}">
        <p15:presenceInfo xmlns:p15="http://schemas.microsoft.com/office/powerpoint/2012/main" userId="S-1-5-21-1964979238-429942662-834490965-1138" providerId="AD"/>
      </p:ext>
    </p:extLst>
  </p:cmAuthor>
  <p:cmAuthor id="2" name="Akriti Rastogi" initials="AR" lastIdx="28" clrIdx="1">
    <p:extLst>
      <p:ext uri="{19B8F6BF-5375-455C-9EA6-DF929625EA0E}">
        <p15:presenceInfo xmlns:p15="http://schemas.microsoft.com/office/powerpoint/2012/main" userId="S-1-5-21-1964979238-429942662-834490965-1458" providerId="AD"/>
      </p:ext>
    </p:extLst>
  </p:cmAuthor>
  <p:cmAuthor id="3" name="Arpit" initials="A" lastIdx="4" clrIdx="2">
    <p:extLst>
      <p:ext uri="{19B8F6BF-5375-455C-9EA6-DF929625EA0E}">
        <p15:presenceInfo xmlns:p15="http://schemas.microsoft.com/office/powerpoint/2012/main" userId="S-1-5-21-1964979238-429942662-834490965-1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72" d="100"/>
          <a:sy n="72" d="100"/>
        </p:scale>
        <p:origin x="1350" y="66"/>
      </p:cViewPr>
      <p:guideLst>
        <p:guide orient="horz" pos="3648"/>
        <p:guide pos="29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40814622782306E-2"/>
          <c:y val="0"/>
          <c:w val="0.95231597245299193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Pessismistic Demand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8915706541248899E-2"/>
                  <c:y val="-0.128281295321758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9A-406D-9362-3D37D2242E78}"/>
                </c:ext>
              </c:extLst>
            </c:dLbl>
            <c:dLbl>
              <c:idx val="1"/>
              <c:layout>
                <c:manualLayout>
                  <c:x val="2.4150198609812625E-2"/>
                  <c:y val="-5.3269103270657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9A-406D-9362-3D37D2242E78}"/>
                </c:ext>
              </c:extLst>
            </c:dLbl>
            <c:dLbl>
              <c:idx val="2"/>
              <c:layout>
                <c:manualLayout>
                  <c:x val="-7.7216103760874177E-2"/>
                  <c:y val="-5.177876447507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9A-406D-9362-3D37D2242E78}"/>
                </c:ext>
              </c:extLst>
            </c:dLbl>
            <c:dLbl>
              <c:idx val="3"/>
              <c:layout>
                <c:manualLayout>
                  <c:x val="-3.7284889965816151E-2"/>
                  <c:y val="-0.11131003987517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9A-406D-9362-3D37D2242E78}"/>
                </c:ext>
              </c:extLst>
            </c:dLbl>
            <c:dLbl>
              <c:idx val="4"/>
              <c:layout>
                <c:manualLayout>
                  <c:x val="-1.7483323053277433E-2"/>
                  <c:y val="0.121296365653159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9A-406D-9362-3D37D2242E78}"/>
                </c:ext>
              </c:extLst>
            </c:dLbl>
            <c:dLbl>
              <c:idx val="5"/>
              <c:layout>
                <c:manualLayout>
                  <c:x val="-4.0857448819362055E-2"/>
                  <c:y val="0.119324122092634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203849117474636E-2"/>
                      <c:h val="5.708190827115121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09A-406D-9362-3D37D2242E78}"/>
                </c:ext>
              </c:extLst>
            </c:dLbl>
            <c:dLbl>
              <c:idx val="6"/>
              <c:layout>
                <c:manualLayout>
                  <c:x val="1.1015507253809004E-2"/>
                  <c:y val="-6.8599810664618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9A-406D-9362-3D37D2242E78}"/>
                </c:ext>
              </c:extLst>
            </c:dLbl>
            <c:dLbl>
              <c:idx val="7"/>
              <c:layout>
                <c:manualLayout>
                  <c:x val="-2.8452534818923386E-2"/>
                  <c:y val="0.113312165913893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9A-406D-9362-3D37D2242E78}"/>
                </c:ext>
              </c:extLst>
            </c:dLbl>
            <c:dLbl>
              <c:idx val="8"/>
              <c:layout>
                <c:manualLayout>
                  <c:x val="-6.745697148794241E-3"/>
                  <c:y val="5.08609739616038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9A-406D-9362-3D37D2242E78}"/>
                </c:ext>
              </c:extLst>
            </c:dLbl>
            <c:dLbl>
              <c:idx val="9"/>
              <c:layout>
                <c:manualLayout>
                  <c:x val="-1.3306192890765022E-3"/>
                  <c:y val="5.0880985568696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9A-406D-9362-3D37D2242E78}"/>
                </c:ext>
              </c:extLst>
            </c:dLbl>
            <c:dLbl>
              <c:idx val="10"/>
              <c:layout>
                <c:manualLayout>
                  <c:x val="-1.2392445660535243E-2"/>
                  <c:y val="5.51710233991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-7.1372455633311849E-2</c:v>
                </c:pt>
                <c:pt idx="1">
                  <c:v>3.678007325652044E-2</c:v>
                </c:pt>
                <c:pt idx="2">
                  <c:v>4.0877545014823102E-2</c:v>
                </c:pt>
                <c:pt idx="3">
                  <c:v>3.878629887990015E-2</c:v>
                </c:pt>
                <c:pt idx="4">
                  <c:v>3.6816652125264637E-2</c:v>
                </c:pt>
                <c:pt idx="5">
                  <c:v>3.3931630454785866E-2</c:v>
                </c:pt>
                <c:pt idx="6">
                  <c:v>3.1898985008155023E-2</c:v>
                </c:pt>
                <c:pt idx="7">
                  <c:v>3.0670601196884247E-2</c:v>
                </c:pt>
                <c:pt idx="8">
                  <c:v>2.8524026039238089E-2</c:v>
                </c:pt>
                <c:pt idx="9">
                  <c:v>2.7281505242238154E-2</c:v>
                </c:pt>
                <c:pt idx="10">
                  <c:v>2.5488504751029369E-2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09A-406D-9362-3D37D2242E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Optimistic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2.7538768134522749E-2"/>
                  <c:y val="-4.30108469411498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09A-406D-9362-3D37D2242E78}"/>
                </c:ext>
              </c:extLst>
            </c:dLbl>
            <c:dLbl>
              <c:idx val="1"/>
              <c:layout>
                <c:manualLayout>
                  <c:x val="-3.442346016815348E-2"/>
                  <c:y val="4.80709465812851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09A-406D-9362-3D37D2242E78}"/>
                </c:ext>
              </c:extLst>
            </c:dLbl>
            <c:dLbl>
              <c:idx val="2"/>
              <c:layout>
                <c:manualLayout>
                  <c:x val="1.3769384067261381E-3"/>
                  <c:y val="7.59014946020290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09A-406D-9362-3D37D2242E78}"/>
                </c:ext>
              </c:extLst>
            </c:dLbl>
            <c:dLbl>
              <c:idx val="3"/>
              <c:layout>
                <c:manualLayout>
                  <c:x val="0"/>
                  <c:y val="7.5901494602029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09A-406D-9362-3D37D2242E78}"/>
                </c:ext>
              </c:extLst>
            </c:dLbl>
            <c:dLbl>
              <c:idx val="4"/>
              <c:layout>
                <c:manualLayout>
                  <c:x val="-1.3769384067261886E-3"/>
                  <c:y val="-0.11779652980757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9A-406D-9362-3D37D2242E78}"/>
                </c:ext>
              </c:extLst>
            </c:dLbl>
            <c:dLbl>
              <c:idx val="5"/>
              <c:layout>
                <c:manualLayout>
                  <c:x val="1.9277137694165933E-2"/>
                  <c:y val="5.8191145861555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9A-406D-9362-3D37D2242E78}"/>
                </c:ext>
              </c:extLst>
            </c:dLbl>
            <c:dLbl>
              <c:idx val="6"/>
              <c:layout>
                <c:manualLayout>
                  <c:x val="-2.3407952914344349E-2"/>
                  <c:y val="-0.113852241903043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9A-406D-9362-3D37D2242E78}"/>
                </c:ext>
              </c:extLst>
            </c:dLbl>
            <c:dLbl>
              <c:idx val="7"/>
              <c:layout>
                <c:manualLayout>
                  <c:x val="0"/>
                  <c:y val="-5.4396071131454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253086808593957E-2"/>
                      <c:h val="7.23847253521351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909A-406D-9362-3D37D2242E78}"/>
                </c:ext>
              </c:extLst>
            </c:dLbl>
            <c:dLbl>
              <c:idx val="8"/>
              <c:layout>
                <c:manualLayout>
                  <c:x val="1.2392445660535243E-2"/>
                  <c:y val="-0.139152740103720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9A-406D-9362-3D37D2242E78}"/>
                </c:ext>
              </c:extLst>
            </c:dLbl>
            <c:dLbl>
              <c:idx val="9"/>
              <c:layout>
                <c:manualLayout>
                  <c:x val="-1.0097431669599384E-16"/>
                  <c:y val="-0.121442391363246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9A-406D-9362-3D37D2242E78}"/>
                </c:ext>
              </c:extLst>
            </c:dLbl>
            <c:dLbl>
              <c:idx val="10"/>
              <c:layout>
                <c:manualLayout>
                  <c:x val="-1.514632247398752E-2"/>
                  <c:y val="-9.61418931625702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Sheet1!$D$2:$D$12</c:f>
              <c:numCache>
                <c:formatCode>0.00%</c:formatCode>
                <c:ptCount val="11"/>
                <c:pt idx="0">
                  <c:v>-7.1372455633311849E-2</c:v>
                </c:pt>
                <c:pt idx="1">
                  <c:v>6.7080073256520434E-2</c:v>
                </c:pt>
                <c:pt idx="2">
                  <c:v>7.1177545014823096E-2</c:v>
                </c:pt>
                <c:pt idx="3">
                  <c:v>6.9086298879900143E-2</c:v>
                </c:pt>
                <c:pt idx="4">
                  <c:v>6.7116652125264631E-2</c:v>
                </c:pt>
                <c:pt idx="5">
                  <c:v>6.423163045478586E-2</c:v>
                </c:pt>
                <c:pt idx="6">
                  <c:v>6.2198985008155017E-2</c:v>
                </c:pt>
                <c:pt idx="7">
                  <c:v>6.0970601196884244E-2</c:v>
                </c:pt>
                <c:pt idx="8">
                  <c:v>5.8824026039238086E-2</c:v>
                </c:pt>
                <c:pt idx="9">
                  <c:v>5.7581505242238151E-2</c:v>
                </c:pt>
                <c:pt idx="10">
                  <c:v>5.5788504751029366E-2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909A-406D-9362-3D37D2242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739448"/>
        <c:axId val="39073387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Realistic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3.5800398574879613E-2"/>
                  <c:y val="3.7950747301014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9A-406D-9362-3D37D2242E78}"/>
                </c:ext>
              </c:extLst>
            </c:dLbl>
            <c:dLbl>
              <c:idx val="2"/>
              <c:layout>
                <c:manualLayout>
                  <c:x val="2.7538768134522762E-3"/>
                  <c:y val="-7.59014946020291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9A-406D-9362-3D37D2242E78}"/>
                </c:ext>
              </c:extLst>
            </c:dLbl>
            <c:dLbl>
              <c:idx val="3"/>
              <c:layout>
                <c:manualLayout>
                  <c:x val="9.6385688470829664E-3"/>
                  <c:y val="-0.103732042622773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09A-406D-9362-3D37D2242E78}"/>
                </c:ext>
              </c:extLst>
            </c:dLbl>
            <c:dLbl>
              <c:idx val="4"/>
              <c:layout>
                <c:manualLayout>
                  <c:x val="2.8915706541248851E-2"/>
                  <c:y val="-5.0600996401352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09A-406D-9362-3D37D2242E78}"/>
                </c:ext>
              </c:extLst>
            </c:dLbl>
            <c:dLbl>
              <c:idx val="5"/>
              <c:layout>
                <c:manualLayout>
                  <c:x val="5.5077536269045524E-3"/>
                  <c:y val="-8.0961594242164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09A-406D-9362-3D37D2242E78}"/>
                </c:ext>
              </c:extLst>
            </c:dLbl>
            <c:dLbl>
              <c:idx val="6"/>
              <c:layout>
                <c:manualLayout>
                  <c:x val="-4.1308152201784141E-3"/>
                  <c:y val="0.116382291723111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09A-406D-9362-3D37D2242E78}"/>
                </c:ext>
              </c:extLst>
            </c:dLbl>
            <c:dLbl>
              <c:idx val="7"/>
              <c:layout>
                <c:manualLayout>
                  <c:x val="1.2392445660535243E-2"/>
                  <c:y val="5.0600996401352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09A-406D-9362-3D37D2242E78}"/>
                </c:ext>
              </c:extLst>
            </c:dLbl>
            <c:dLbl>
              <c:idx val="8"/>
              <c:layout>
                <c:manualLayout>
                  <c:x val="-5.5077536269045524E-3"/>
                  <c:y val="-0.131562590643517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09A-406D-9362-3D37D2242E78}"/>
                </c:ext>
              </c:extLst>
            </c:dLbl>
            <c:dLbl>
              <c:idx val="9"/>
              <c:layout>
                <c:manualLayout>
                  <c:x val="8.2616304403567275E-3"/>
                  <c:y val="-0.10626209244284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Sheet1!$C$2:$C$12</c:f>
              <c:numCache>
                <c:formatCode>0.00%</c:formatCode>
                <c:ptCount val="11"/>
                <c:pt idx="0">
                  <c:v>-7.1372455633311849E-2</c:v>
                </c:pt>
                <c:pt idx="1">
                  <c:v>4.1780073256520431E-2</c:v>
                </c:pt>
                <c:pt idx="2">
                  <c:v>4.5877545014823093E-2</c:v>
                </c:pt>
                <c:pt idx="3">
                  <c:v>4.378629887990014E-2</c:v>
                </c:pt>
                <c:pt idx="4">
                  <c:v>4.1816652125264628E-2</c:v>
                </c:pt>
                <c:pt idx="5">
                  <c:v>3.8931630454785857E-2</c:v>
                </c:pt>
                <c:pt idx="6">
                  <c:v>3.6898985008155014E-2</c:v>
                </c:pt>
                <c:pt idx="7">
                  <c:v>3.5670601196884241E-2</c:v>
                </c:pt>
                <c:pt idx="8">
                  <c:v>3.3524026039238083E-2</c:v>
                </c:pt>
                <c:pt idx="9">
                  <c:v>3.2281505242238148E-2</c:v>
                </c:pt>
                <c:pt idx="10">
                  <c:v>3.0488504751029367E-2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909A-406D-9362-3D37D2242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385976"/>
        <c:axId val="751390240"/>
      </c:lineChart>
      <c:catAx>
        <c:axId val="390739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0733872"/>
        <c:crosses val="autoZero"/>
        <c:auto val="1"/>
        <c:lblAlgn val="ctr"/>
        <c:lblOffset val="100"/>
        <c:noMultiLvlLbl val="0"/>
      </c:catAx>
      <c:valAx>
        <c:axId val="390733872"/>
        <c:scaling>
          <c:orientation val="minMax"/>
          <c:min val="-0.17"/>
        </c:scaling>
        <c:delete val="1"/>
        <c:axPos val="l"/>
        <c:numFmt formatCode="0.00%" sourceLinked="1"/>
        <c:majorTickMark val="out"/>
        <c:minorTickMark val="none"/>
        <c:tickLblPos val="nextTo"/>
        <c:crossAx val="390739448"/>
        <c:crosses val="autoZero"/>
        <c:crossBetween val="between"/>
      </c:valAx>
      <c:valAx>
        <c:axId val="751390240"/>
        <c:scaling>
          <c:orientation val="minMax"/>
          <c:max val="0.2"/>
          <c:min val="-0.16000000000000003"/>
        </c:scaling>
        <c:delete val="1"/>
        <c:axPos val="r"/>
        <c:numFmt formatCode="0.00%" sourceLinked="1"/>
        <c:majorTickMark val="out"/>
        <c:minorTickMark val="none"/>
        <c:tickLblPos val="nextTo"/>
        <c:crossAx val="751385976"/>
        <c:crosses val="max"/>
        <c:crossBetween val="between"/>
      </c:valAx>
      <c:catAx>
        <c:axId val="75138597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75139024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40814622782306E-2"/>
          <c:y val="0"/>
          <c:w val="0.95231597245299193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Pessismistic Demand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8915706541248899E-2"/>
                  <c:y val="-0.128281295321758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9A-406D-9362-3D37D2242E78}"/>
                </c:ext>
              </c:extLst>
            </c:dLbl>
            <c:dLbl>
              <c:idx val="1"/>
              <c:layout>
                <c:manualLayout>
                  <c:x val="2.4150198609812625E-2"/>
                  <c:y val="-5.3269103270657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9A-406D-9362-3D37D2242E78}"/>
                </c:ext>
              </c:extLst>
            </c:dLbl>
            <c:dLbl>
              <c:idx val="2"/>
              <c:layout>
                <c:manualLayout>
                  <c:x val="-7.7216103760874177E-2"/>
                  <c:y val="-5.177876447507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9A-406D-9362-3D37D2242E78}"/>
                </c:ext>
              </c:extLst>
            </c:dLbl>
            <c:dLbl>
              <c:idx val="3"/>
              <c:layout>
                <c:manualLayout>
                  <c:x val="-3.7284889965816151E-2"/>
                  <c:y val="-0.11131003987517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9A-406D-9362-3D37D2242E78}"/>
                </c:ext>
              </c:extLst>
            </c:dLbl>
            <c:dLbl>
              <c:idx val="4"/>
              <c:layout>
                <c:manualLayout>
                  <c:x val="-1.7483323053277433E-2"/>
                  <c:y val="0.121296365653159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9A-406D-9362-3D37D2242E78}"/>
                </c:ext>
              </c:extLst>
            </c:dLbl>
            <c:dLbl>
              <c:idx val="5"/>
              <c:layout>
                <c:manualLayout>
                  <c:x val="-4.0857448819362055E-2"/>
                  <c:y val="0.119324122092634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203849117474636E-2"/>
                      <c:h val="5.708190827115121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09A-406D-9362-3D37D2242E78}"/>
                </c:ext>
              </c:extLst>
            </c:dLbl>
            <c:dLbl>
              <c:idx val="6"/>
              <c:layout>
                <c:manualLayout>
                  <c:x val="1.1015507253809004E-2"/>
                  <c:y val="-6.8599810664618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9A-406D-9362-3D37D2242E78}"/>
                </c:ext>
              </c:extLst>
            </c:dLbl>
            <c:dLbl>
              <c:idx val="7"/>
              <c:layout>
                <c:manualLayout>
                  <c:x val="-2.8452534818923386E-2"/>
                  <c:y val="0.113312165913893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9A-406D-9362-3D37D2242E78}"/>
                </c:ext>
              </c:extLst>
            </c:dLbl>
            <c:dLbl>
              <c:idx val="8"/>
              <c:layout>
                <c:manualLayout>
                  <c:x val="-6.745697148794241E-3"/>
                  <c:y val="5.08609739616038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9A-406D-9362-3D37D2242E78}"/>
                </c:ext>
              </c:extLst>
            </c:dLbl>
            <c:dLbl>
              <c:idx val="9"/>
              <c:layout>
                <c:manualLayout>
                  <c:x val="-1.3306192890765022E-3"/>
                  <c:y val="5.0880985568696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9A-406D-9362-3D37D2242E78}"/>
                </c:ext>
              </c:extLst>
            </c:dLbl>
            <c:dLbl>
              <c:idx val="10"/>
              <c:layout>
                <c:manualLayout>
                  <c:x val="-1.2392445660535243E-2"/>
                  <c:y val="5.51710233991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-0.10985167000022955</c:v>
                </c:pt>
                <c:pt idx="1">
                  <c:v>6.54E-2</c:v>
                </c:pt>
                <c:pt idx="2">
                  <c:v>7.4399999999999994E-2</c:v>
                </c:pt>
                <c:pt idx="3">
                  <c:v>8.4400000000000003E-2</c:v>
                </c:pt>
                <c:pt idx="4">
                  <c:v>8.2000000000000003E-2</c:v>
                </c:pt>
                <c:pt idx="5">
                  <c:v>7.85E-2</c:v>
                </c:pt>
                <c:pt idx="6">
                  <c:v>9.5399999999999999E-2</c:v>
                </c:pt>
                <c:pt idx="7">
                  <c:v>0.1072</c:v>
                </c:pt>
                <c:pt idx="8">
                  <c:v>9.4899999999999998E-2</c:v>
                </c:pt>
                <c:pt idx="9">
                  <c:v>8.3900000000000002E-2</c:v>
                </c:pt>
                <c:pt idx="10">
                  <c:v>8.2000000000000003E-2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09A-406D-9362-3D37D2242E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Optimistic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2.7538768134522749E-2"/>
                  <c:y val="-4.30108469411498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09A-406D-9362-3D37D2242E78}"/>
                </c:ext>
              </c:extLst>
            </c:dLbl>
            <c:dLbl>
              <c:idx val="1"/>
              <c:layout>
                <c:manualLayout>
                  <c:x val="-3.442346016815348E-2"/>
                  <c:y val="4.80709465812851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09A-406D-9362-3D37D2242E78}"/>
                </c:ext>
              </c:extLst>
            </c:dLbl>
            <c:dLbl>
              <c:idx val="2"/>
              <c:layout>
                <c:manualLayout>
                  <c:x val="1.3769384067261381E-3"/>
                  <c:y val="7.59014946020290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09A-406D-9362-3D37D2242E78}"/>
                </c:ext>
              </c:extLst>
            </c:dLbl>
            <c:dLbl>
              <c:idx val="3"/>
              <c:layout>
                <c:manualLayout>
                  <c:x val="0"/>
                  <c:y val="7.5901494602029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09A-406D-9362-3D37D2242E78}"/>
                </c:ext>
              </c:extLst>
            </c:dLbl>
            <c:dLbl>
              <c:idx val="4"/>
              <c:layout>
                <c:manualLayout>
                  <c:x val="-1.3769384067261886E-3"/>
                  <c:y val="-0.11779652980757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9A-406D-9362-3D37D2242E78}"/>
                </c:ext>
              </c:extLst>
            </c:dLbl>
            <c:dLbl>
              <c:idx val="5"/>
              <c:layout>
                <c:manualLayout>
                  <c:x val="1.9277137694165933E-2"/>
                  <c:y val="5.8191145861555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9A-406D-9362-3D37D2242E78}"/>
                </c:ext>
              </c:extLst>
            </c:dLbl>
            <c:dLbl>
              <c:idx val="6"/>
              <c:layout>
                <c:manualLayout>
                  <c:x val="-2.3407952914344349E-2"/>
                  <c:y val="-0.113852241903043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9A-406D-9362-3D37D2242E78}"/>
                </c:ext>
              </c:extLst>
            </c:dLbl>
            <c:dLbl>
              <c:idx val="7"/>
              <c:layout>
                <c:manualLayout>
                  <c:x val="0"/>
                  <c:y val="-5.4396071131454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253086808593957E-2"/>
                      <c:h val="7.23847253521351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909A-406D-9362-3D37D2242E78}"/>
                </c:ext>
              </c:extLst>
            </c:dLbl>
            <c:dLbl>
              <c:idx val="8"/>
              <c:layout>
                <c:manualLayout>
                  <c:x val="1.2392445660535243E-2"/>
                  <c:y val="-0.139152740103720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9A-406D-9362-3D37D2242E78}"/>
                </c:ext>
              </c:extLst>
            </c:dLbl>
            <c:dLbl>
              <c:idx val="9"/>
              <c:layout>
                <c:manualLayout>
                  <c:x val="-1.0097431669599384E-16"/>
                  <c:y val="-0.121442391363246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9A-406D-9362-3D37D2242E78}"/>
                </c:ext>
              </c:extLst>
            </c:dLbl>
            <c:dLbl>
              <c:idx val="10"/>
              <c:layout>
                <c:manualLayout>
                  <c:x val="-1.514632247398752E-2"/>
                  <c:y val="-9.61418931625702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Sheet1!$D$2:$D$12</c:f>
              <c:numCache>
                <c:formatCode>0.00%</c:formatCode>
                <c:ptCount val="11"/>
                <c:pt idx="0">
                  <c:v>-0.10985167000022955</c:v>
                </c:pt>
                <c:pt idx="1">
                  <c:v>9.5500000000000002E-2</c:v>
                </c:pt>
                <c:pt idx="2">
                  <c:v>0.1045</c:v>
                </c:pt>
                <c:pt idx="3">
                  <c:v>0.1145</c:v>
                </c:pt>
                <c:pt idx="4">
                  <c:v>0.11210000000000001</c:v>
                </c:pt>
                <c:pt idx="5">
                  <c:v>0.1086</c:v>
                </c:pt>
                <c:pt idx="6">
                  <c:v>0.1255</c:v>
                </c:pt>
                <c:pt idx="7">
                  <c:v>0.13730000000000001</c:v>
                </c:pt>
                <c:pt idx="8">
                  <c:v>0.125</c:v>
                </c:pt>
                <c:pt idx="9">
                  <c:v>0.114</c:v>
                </c:pt>
                <c:pt idx="10">
                  <c:v>0.11210000000000001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909A-406D-9362-3D37D2242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739448"/>
        <c:axId val="39073387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Realistic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3.5800398574879613E-2"/>
                  <c:y val="3.7950747301014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9A-406D-9362-3D37D2242E78}"/>
                </c:ext>
              </c:extLst>
            </c:dLbl>
            <c:dLbl>
              <c:idx val="2"/>
              <c:layout>
                <c:manualLayout>
                  <c:x val="2.7538768134522762E-3"/>
                  <c:y val="-7.59014946020291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9A-406D-9362-3D37D2242E78}"/>
                </c:ext>
              </c:extLst>
            </c:dLbl>
            <c:dLbl>
              <c:idx val="3"/>
              <c:layout>
                <c:manualLayout>
                  <c:x val="9.6385688470829664E-3"/>
                  <c:y val="-0.103732042622773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09A-406D-9362-3D37D2242E78}"/>
                </c:ext>
              </c:extLst>
            </c:dLbl>
            <c:dLbl>
              <c:idx val="4"/>
              <c:layout>
                <c:manualLayout>
                  <c:x val="2.8915706541248851E-2"/>
                  <c:y val="-5.0600996401352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09A-406D-9362-3D37D2242E78}"/>
                </c:ext>
              </c:extLst>
            </c:dLbl>
            <c:dLbl>
              <c:idx val="5"/>
              <c:layout>
                <c:manualLayout>
                  <c:x val="5.5077536269045524E-3"/>
                  <c:y val="-8.0961594242164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09A-406D-9362-3D37D2242E78}"/>
                </c:ext>
              </c:extLst>
            </c:dLbl>
            <c:dLbl>
              <c:idx val="6"/>
              <c:layout>
                <c:manualLayout>
                  <c:x val="-4.1308152201784141E-3"/>
                  <c:y val="0.116382291723111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09A-406D-9362-3D37D2242E78}"/>
                </c:ext>
              </c:extLst>
            </c:dLbl>
            <c:dLbl>
              <c:idx val="7"/>
              <c:layout>
                <c:manualLayout>
                  <c:x val="1.2392445660535243E-2"/>
                  <c:y val="5.0600996401352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09A-406D-9362-3D37D2242E78}"/>
                </c:ext>
              </c:extLst>
            </c:dLbl>
            <c:dLbl>
              <c:idx val="8"/>
              <c:layout>
                <c:manualLayout>
                  <c:x val="-5.5077536269045524E-3"/>
                  <c:y val="-0.131562590643517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09A-406D-9362-3D37D2242E78}"/>
                </c:ext>
              </c:extLst>
            </c:dLbl>
            <c:dLbl>
              <c:idx val="9"/>
              <c:layout>
                <c:manualLayout>
                  <c:x val="8.2616304403567275E-3"/>
                  <c:y val="-0.10626209244284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9A-406D-9362-3D37D224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2021E</c:v>
                </c:pt>
                <c:pt idx="2">
                  <c:v>2022F</c:v>
                </c:pt>
                <c:pt idx="3">
                  <c:v>2023F</c:v>
                </c:pt>
                <c:pt idx="4">
                  <c:v>2024F</c:v>
                </c:pt>
                <c:pt idx="5">
                  <c:v>2025F</c:v>
                </c:pt>
                <c:pt idx="6">
                  <c:v>2026F</c:v>
                </c:pt>
                <c:pt idx="7">
                  <c:v>2027F</c:v>
                </c:pt>
                <c:pt idx="8">
                  <c:v>2028F</c:v>
                </c:pt>
                <c:pt idx="9">
                  <c:v>2029F</c:v>
                </c:pt>
                <c:pt idx="10">
                  <c:v>2030F</c:v>
                </c:pt>
              </c:strCache>
            </c:strRef>
          </c:cat>
          <c:val>
            <c:numRef>
              <c:f>Sheet1!$C$2:$C$12</c:f>
              <c:numCache>
                <c:formatCode>0.00%</c:formatCode>
                <c:ptCount val="11"/>
                <c:pt idx="0">
                  <c:v>-0.10985167000022955</c:v>
                </c:pt>
                <c:pt idx="1">
                  <c:v>7.0400000000000004E-2</c:v>
                </c:pt>
                <c:pt idx="2">
                  <c:v>7.9399999999999998E-2</c:v>
                </c:pt>
                <c:pt idx="3">
                  <c:v>8.9400000000000007E-2</c:v>
                </c:pt>
                <c:pt idx="4">
                  <c:v>8.7000000000000008E-2</c:v>
                </c:pt>
                <c:pt idx="5">
                  <c:v>8.3500000000000005E-2</c:v>
                </c:pt>
                <c:pt idx="6">
                  <c:v>0.1004</c:v>
                </c:pt>
                <c:pt idx="7">
                  <c:v>0.11220000000000001</c:v>
                </c:pt>
                <c:pt idx="8">
                  <c:v>9.9900000000000003E-2</c:v>
                </c:pt>
                <c:pt idx="9">
                  <c:v>8.8900000000000007E-2</c:v>
                </c:pt>
                <c:pt idx="10">
                  <c:v>8.7000000000000008E-2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909A-406D-9362-3D37D2242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385976"/>
        <c:axId val="751390240"/>
      </c:lineChart>
      <c:catAx>
        <c:axId val="390739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390733872"/>
        <c:crosses val="autoZero"/>
        <c:auto val="1"/>
        <c:lblAlgn val="ctr"/>
        <c:lblOffset val="100"/>
        <c:noMultiLvlLbl val="0"/>
      </c:catAx>
      <c:valAx>
        <c:axId val="390733872"/>
        <c:scaling>
          <c:orientation val="minMax"/>
          <c:min val="-0.17"/>
        </c:scaling>
        <c:delete val="1"/>
        <c:axPos val="l"/>
        <c:numFmt formatCode="0.00%" sourceLinked="1"/>
        <c:majorTickMark val="out"/>
        <c:minorTickMark val="none"/>
        <c:tickLblPos val="nextTo"/>
        <c:crossAx val="390739448"/>
        <c:crosses val="autoZero"/>
        <c:crossBetween val="between"/>
      </c:valAx>
      <c:valAx>
        <c:axId val="751390240"/>
        <c:scaling>
          <c:orientation val="minMax"/>
          <c:max val="0.2"/>
          <c:min val="-0.16000000000000003"/>
        </c:scaling>
        <c:delete val="1"/>
        <c:axPos val="r"/>
        <c:numFmt formatCode="0.00%" sourceLinked="1"/>
        <c:majorTickMark val="out"/>
        <c:minorTickMark val="none"/>
        <c:tickLblPos val="nextTo"/>
        <c:crossAx val="751385976"/>
        <c:crosses val="max"/>
        <c:crossBetween val="between"/>
      </c:valAx>
      <c:catAx>
        <c:axId val="75138597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75139024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66FCB9-49C3-4428-952F-951F853923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21B8FD-48C3-4CE2-B22C-CC4D82379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10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C6F7C9-9CB7-4257-9338-9769E9ADEA28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9523A38-911A-4E1A-BF98-3ECD56BD181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86D0E-5175-4381-B058-14C22DF78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CA776-9DEB-47C0-A2DB-5E2E3E7DAECF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949ED-AD41-4FB5-A758-55C4E31C48FE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8C30A6D9-5232-4AEE-ABC4-60E4CA4DC2E4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4A090-50CB-44B3-B30D-374F48A0B05C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0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CE889A-5126-43CC-AE10-D6522171BBEF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7158485-2A2D-4E61-8D64-670219A8C17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FD352-5845-40CB-9935-776049CE4B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7D61C9-853E-42CB-848D-8BD112984A81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68104-AADD-478C-84D3-95A9ED5BD149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C826F570-E62B-4796-AA08-549DB6F97C8C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96D952-D85F-4A6F-A14E-92A9972D8C4B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2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0DD1DF-372F-4881-AC1E-B009F10D0A90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A68FE4A-5B40-43BE-AF03-3C4102C6DB1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0A793-C38A-496F-ABF1-0E23A01C7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DFA5DF-06A3-41CC-B9D1-0EE2B9C0195F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69E60-07C8-4293-B26A-CD58973DD611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DD8461D5-9C6C-406D-AB60-B0FD7E4BBBF4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4BA309-52F1-48E0-A081-1E8F29ED101A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4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17B19-B469-4714-971B-D44932B90F21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A7CF63C7-F6E0-4AE9-8676-5A42FDE9A2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38EDE-6FDC-4AAF-A5B1-AADF352EBD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FC13EA-B201-44C5-9F40-EFB969E36B5B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9CEA2-32A5-4807-8E17-D3AD6C9A8E8C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C3DB4E-018D-412F-96EE-FF9A2A899128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8F02A1-6ADB-4A29-847F-59ED1CCDA7B9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5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76A3B7-3DBC-4A6D-B0F9-936B0AA901B9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F358A23-4BFB-41E8-86CB-A84FE5DF620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AB520-7324-415F-8069-C5B55B021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EB1760-B0C6-416B-9EC9-DE70FBF3D308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FEE98-C22C-4E35-8067-D5F5420257F4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08E0B224-029C-4DDE-AA69-B777D0B3309B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E6361D-268E-48E6-9860-B87539DBA25C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92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rit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17072-5DA1-4737-94DD-102A60DC2E56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2FB759E-CADC-4D69-AD80-2FC444BCB44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D92B8F-6D2A-4FFE-9282-A8FB98FF5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78CE8-A051-4FC0-9119-7E8CF573C0F5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FD8CA-A3F5-41A8-AB61-3C7B7EB82276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A94BEB44-74B4-4B4B-A4C6-38FAA85681B6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8F240-8508-40CC-8704-A87A007F2C84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rit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925985" y="1178387"/>
            <a:ext cx="6858000" cy="1655762"/>
          </a:xfrm>
          <a:prstGeom prst="rect">
            <a:avLst/>
          </a:prstGeom>
        </p:spPr>
        <p:txBody>
          <a:bodyPr/>
          <a:lstStyle>
            <a:lvl1pPr marL="171450" indent="-171450" algn="just" defTabSz="914400" rtl="0" eaLnBrk="1" latinLnBrk="0" hangingPunct="1">
              <a:lnSpc>
                <a:spcPct val="200000"/>
              </a:lnSpc>
              <a:spcBef>
                <a:spcPts val="1000"/>
              </a:spcBef>
              <a:buFontTx/>
              <a:buBlip>
                <a:blip r:embed="rId2"/>
              </a:buBlip>
              <a:defRPr lang="en-US" sz="1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261AD-037C-4754-BFC9-3C8102F38C4E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D5DAA-9489-47FF-A203-98144D219E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63FF5B-88D4-4AC2-875B-3FC42D8F14D1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57690B-DA1B-427C-BB0E-96A2A11384E3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B03C64-5FE7-475F-B97F-DEC467ED8A21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56653EED-7CAF-46F4-B882-41C9E16CB78E}"/>
              </a:ext>
            </a:extLst>
          </p:cNvPr>
          <p:cNvSpPr txBox="1">
            <a:spLocks/>
          </p:cNvSpPr>
          <p:nvPr userDrawn="1"/>
        </p:nvSpPr>
        <p:spPr>
          <a:xfrm>
            <a:off x="8605062" y="6508363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70E7C-0B96-4788-862A-C035E43D0D9C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542822E-96FC-43D3-AEC0-DE33D02CC0D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601276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© TechSci Research</a:t>
            </a:r>
          </a:p>
        </p:txBody>
      </p:sp>
    </p:spTree>
    <p:extLst>
      <p:ext uri="{BB962C8B-B14F-4D97-AF65-F5344CB8AC3E}">
        <p14:creationId xmlns:p14="http://schemas.microsoft.com/office/powerpoint/2010/main" val="307232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18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rit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EE7916-36B0-4258-8A74-29F77CF6C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362" y="241333"/>
            <a:ext cx="1236812" cy="388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4B87D0-AFDE-4678-B349-1AE3EEF99F36}"/>
              </a:ext>
            </a:extLst>
          </p:cNvPr>
          <p:cNvSpPr/>
          <p:nvPr userDrawn="1"/>
        </p:nvSpPr>
        <p:spPr>
          <a:xfrm>
            <a:off x="0" y="1"/>
            <a:ext cx="9158990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C7A174-2989-4FEC-8BD1-B17717850A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586" y="193795"/>
            <a:ext cx="786384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sz="1600" b="1" kern="1200" spc="0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78F8D4-D16E-47FE-90C4-A0E3B91056AC}"/>
              </a:ext>
            </a:extLst>
          </p:cNvPr>
          <p:cNvCxnSpPr>
            <a:cxnSpLocks/>
          </p:cNvCxnSpPr>
          <p:nvPr userDrawn="1"/>
        </p:nvCxnSpPr>
        <p:spPr>
          <a:xfrm>
            <a:off x="0" y="674560"/>
            <a:ext cx="55463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0B812D-F64A-4590-BE0D-3F023844DA7B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C42E-BC0D-4841-BD0A-C8F9298D0E77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C1C26FFA-2D5E-48B0-841C-B2FFA0866871}"/>
              </a:ext>
            </a:extLst>
          </p:cNvPr>
          <p:cNvSpPr txBox="1">
            <a:spLocks/>
          </p:cNvSpPr>
          <p:nvPr userDrawn="1"/>
        </p:nvSpPr>
        <p:spPr>
          <a:xfrm>
            <a:off x="8544758" y="6508363"/>
            <a:ext cx="505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70E7C-0B96-4788-862A-C035E43D0D9C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07927C-6054-4DD4-A47B-EDE0AFF96E7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601276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© TechSci Research</a:t>
            </a:r>
          </a:p>
        </p:txBody>
      </p:sp>
    </p:spTree>
    <p:extLst>
      <p:ext uri="{BB962C8B-B14F-4D97-AF65-F5344CB8AC3E}">
        <p14:creationId xmlns:p14="http://schemas.microsoft.com/office/powerpoint/2010/main" val="2048389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9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5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90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62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52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63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9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4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8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82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rit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EE7916-36B0-4258-8A74-29F77CF6C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362" y="241333"/>
            <a:ext cx="1236812" cy="388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4B87D0-AFDE-4678-B349-1AE3EEF99F36}"/>
              </a:ext>
            </a:extLst>
          </p:cNvPr>
          <p:cNvSpPr/>
          <p:nvPr userDrawn="1"/>
        </p:nvSpPr>
        <p:spPr>
          <a:xfrm>
            <a:off x="0" y="1"/>
            <a:ext cx="9158990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C7A174-2989-4FEC-8BD1-B17717850A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586" y="193795"/>
            <a:ext cx="786384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sz="1600" b="1" kern="1200" spc="0" dirty="0">
                <a:solidFill>
                  <a:schemeClr val="bg2">
                    <a:lumMod val="25000"/>
                  </a:schemeClr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78F8D4-D16E-47FE-90C4-A0E3B91056AC}"/>
              </a:ext>
            </a:extLst>
          </p:cNvPr>
          <p:cNvCxnSpPr>
            <a:cxnSpLocks/>
          </p:cNvCxnSpPr>
          <p:nvPr userDrawn="1"/>
        </p:nvCxnSpPr>
        <p:spPr>
          <a:xfrm>
            <a:off x="0" y="674560"/>
            <a:ext cx="55463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0B812D-F64A-4590-BE0D-3F023844DA7B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C42E-BC0D-4841-BD0A-C8F9298D0E77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C1C26FFA-2D5E-48B0-841C-B2FFA0866871}"/>
              </a:ext>
            </a:extLst>
          </p:cNvPr>
          <p:cNvSpPr txBox="1">
            <a:spLocks/>
          </p:cNvSpPr>
          <p:nvPr userDrawn="1"/>
        </p:nvSpPr>
        <p:spPr>
          <a:xfrm>
            <a:off x="8544758" y="6508363"/>
            <a:ext cx="505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70E7C-0B96-4788-862A-C035E43D0D9C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07927C-6054-4DD4-A47B-EDE0AFF96E7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601276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© TechSci Research</a:t>
            </a:r>
          </a:p>
        </p:txBody>
      </p:sp>
    </p:spTree>
    <p:extLst>
      <p:ext uri="{BB962C8B-B14F-4D97-AF65-F5344CB8AC3E}">
        <p14:creationId xmlns:p14="http://schemas.microsoft.com/office/powerpoint/2010/main" val="29208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A2B8B7-CD66-48BD-9317-7DED58480F11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0BFF7D13-AB87-4DFA-A406-72C4751E208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598278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TechSci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2FD85-D7A8-406C-AB28-DB075693AB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54" y="167074"/>
            <a:ext cx="1330912" cy="417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099041-D39F-489D-880E-EFB0DB78C74B}"/>
              </a:ext>
            </a:extLst>
          </p:cNvPr>
          <p:cNvSpPr/>
          <p:nvPr userDrawn="1"/>
        </p:nvSpPr>
        <p:spPr>
          <a:xfrm>
            <a:off x="0" y="0"/>
            <a:ext cx="9144000" cy="58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EA484-C107-4DEA-8F29-32E37EC3A3C4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C0BDEB34-61E3-45A4-8727-BDAC8E0E8EFF}"/>
              </a:ext>
            </a:extLst>
          </p:cNvPr>
          <p:cNvSpPr txBox="1">
            <a:spLocks/>
          </p:cNvSpPr>
          <p:nvPr userDrawn="1"/>
        </p:nvSpPr>
        <p:spPr>
          <a:xfrm>
            <a:off x="8554263" y="6495075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70E7C-0B96-4788-862A-C035E43D0D9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59B079-DC93-4AE9-A3ED-D40F83378085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0DBE-ECE5-4FC0-816D-43FEAF8392E5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3E8B-6C23-461B-8BFD-9F4D539CB2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3" r:id="rId19"/>
    <p:sldLayoutId id="214748372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EAA6-56C4-4F54-9C2F-F89244EAB4F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A9F1-12E0-4166-AFCE-3912A2D00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9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093882-BD00-4B41-8145-9BDF8D98A1CE}"/>
              </a:ext>
            </a:extLst>
          </p:cNvPr>
          <p:cNvSpPr txBox="1">
            <a:spLocks/>
          </p:cNvSpPr>
          <p:nvPr/>
        </p:nvSpPr>
        <p:spPr>
          <a:xfrm>
            <a:off x="92563" y="221358"/>
            <a:ext cx="8921930" cy="303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/>
                <a:ea typeface="+mj-ea"/>
                <a:cs typeface="Arial" panose="020B0604020202020204" pitchFamily="34" charset="0"/>
              </a:rPr>
              <a:t>Global Vinyl Ester Resin Demand Supply Gap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7F8DD-F660-4CA0-9A8C-873C569A71A4}"/>
              </a:ext>
            </a:extLst>
          </p:cNvPr>
          <p:cNvSpPr txBox="1"/>
          <p:nvPr/>
        </p:nvSpPr>
        <p:spPr>
          <a:xfrm>
            <a:off x="6400203" y="4312329"/>
            <a:ext cx="227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TechSci Research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E11939-6DE7-4493-880D-D6B5D1201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811132"/>
              </p:ext>
            </p:extLst>
          </p:nvPr>
        </p:nvGraphicFramePr>
        <p:xfrm>
          <a:off x="-211882" y="1285461"/>
          <a:ext cx="9223361" cy="299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067F28-D1E7-41E3-A955-DE57873DCC1C}"/>
              </a:ext>
            </a:extLst>
          </p:cNvPr>
          <p:cNvSpPr txBox="1"/>
          <p:nvPr/>
        </p:nvSpPr>
        <p:spPr>
          <a:xfrm>
            <a:off x="102838" y="826143"/>
            <a:ext cx="8779297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Global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Vinyl Ester Resin Market Size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Forecasted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 on Year Growth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2020-2030F (Thousand Tonnes)</a:t>
            </a:r>
          </a:p>
        </p:txBody>
      </p:sp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E701CEC4-4C77-4C9B-B92F-154C6290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74502"/>
              </p:ext>
            </p:extLst>
          </p:nvPr>
        </p:nvGraphicFramePr>
        <p:xfrm>
          <a:off x="109188" y="4859544"/>
          <a:ext cx="8772947" cy="1614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861015894"/>
                    </a:ext>
                  </a:extLst>
                </a:gridCol>
                <a:gridCol w="547758">
                  <a:extLst>
                    <a:ext uri="{9D8B030D-6E8A-4147-A177-3AD203B41FA5}">
                      <a16:colId xmlns:a16="http://schemas.microsoft.com/office/drawing/2014/main" val="3231523984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544906540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963934715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3284530222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031851072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284377049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691364328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869532155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3294809729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616966558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075353593"/>
                    </a:ext>
                  </a:extLst>
                </a:gridCol>
              </a:tblGrid>
              <a:tr h="514314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Demand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2023F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2025F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2027F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2029F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Pessimistic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739.49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789.09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845.26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903.66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964.31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1026.25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1090.08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1156.54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1224.57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1295.08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1367.33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4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739.49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770.39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805.73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841.01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876.18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910.29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943.88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977.54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1042.93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1074.73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823069"/>
                  </a:ext>
                </a:extLst>
              </a:tr>
              <a:tr h="35839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Optimistic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739.49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766.69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798.03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828.98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859.50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888.67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917.01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945.14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972.10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998.62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1024.07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2140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2D8C3A-0B84-4D04-9A81-E3144666C031}"/>
              </a:ext>
            </a:extLst>
          </p:cNvPr>
          <p:cNvSpPr txBox="1"/>
          <p:nvPr/>
        </p:nvSpPr>
        <p:spPr>
          <a:xfrm>
            <a:off x="10149" y="4513803"/>
            <a:ext cx="8779297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Table 3: Global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Vinyl Ester Resin Demand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By Volume, 2020-2030F (Thousand Tonnes)</a:t>
            </a:r>
          </a:p>
        </p:txBody>
      </p:sp>
    </p:spTree>
    <p:extLst>
      <p:ext uri="{BB962C8B-B14F-4D97-AF65-F5344CB8AC3E}">
        <p14:creationId xmlns:p14="http://schemas.microsoft.com/office/powerpoint/2010/main" val="175403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71BDA9-4BAC-47DD-BFC9-9B5D4520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17188"/>
              </p:ext>
            </p:extLst>
          </p:nvPr>
        </p:nvGraphicFramePr>
        <p:xfrm>
          <a:off x="232011" y="914401"/>
          <a:ext cx="8686359" cy="4929805"/>
        </p:xfrm>
        <a:graphic>
          <a:graphicData uri="http://schemas.openxmlformats.org/drawingml/2006/table">
            <a:tbl>
              <a:tblPr/>
              <a:tblGrid>
                <a:gridCol w="3735950">
                  <a:extLst>
                    <a:ext uri="{9D8B030D-6E8A-4147-A177-3AD203B41FA5}">
                      <a16:colId xmlns:a16="http://schemas.microsoft.com/office/drawing/2014/main" val="3909947630"/>
                    </a:ext>
                  </a:extLst>
                </a:gridCol>
                <a:gridCol w="2276835">
                  <a:extLst>
                    <a:ext uri="{9D8B030D-6E8A-4147-A177-3AD203B41FA5}">
                      <a16:colId xmlns:a16="http://schemas.microsoft.com/office/drawing/2014/main" val="2567375395"/>
                    </a:ext>
                  </a:extLst>
                </a:gridCol>
                <a:gridCol w="839464">
                  <a:extLst>
                    <a:ext uri="{9D8B030D-6E8A-4147-A177-3AD203B41FA5}">
                      <a16:colId xmlns:a16="http://schemas.microsoft.com/office/drawing/2014/main" val="3230543177"/>
                    </a:ext>
                  </a:extLst>
                </a:gridCol>
                <a:gridCol w="846196">
                  <a:extLst>
                    <a:ext uri="{9D8B030D-6E8A-4147-A177-3AD203B41FA5}">
                      <a16:colId xmlns:a16="http://schemas.microsoft.com/office/drawing/2014/main" val="2633566165"/>
                    </a:ext>
                  </a:extLst>
                </a:gridCol>
                <a:gridCol w="987914">
                  <a:extLst>
                    <a:ext uri="{9D8B030D-6E8A-4147-A177-3AD203B41FA5}">
                      <a16:colId xmlns:a16="http://schemas.microsoft.com/office/drawing/2014/main" val="2439059308"/>
                    </a:ext>
                  </a:extLst>
                </a:gridCol>
              </a:tblGrid>
              <a:tr h="2381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Estimated Global Vinyl Ester Resin a Market CAGR for 2021-2030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55424"/>
                  </a:ext>
                </a:extLst>
              </a:tr>
              <a:tr h="267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Factors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Sources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CAGR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Weightage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214078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GDP Growth Rate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 Bank, TechSci Estimates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71058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GDP Per Capita (%)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 Bank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85669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Average Selling Vinyl Ester Resin Price Growth (%)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TechSci Research Estimates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83583"/>
                  </a:ext>
                </a:extLst>
              </a:tr>
              <a:tr h="4976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Demand growth for Sulphur Based Fertilizer 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Ministry of fertilizers &amp; TechSci Research Estimates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008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Growth in LABSA Industry 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Sources, Associations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09725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Dyes &amp; Dyes Intermediates Industry Growth 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Sources, Associations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81466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Market Growth in Historical Period (2015-2030)(By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 &amp; TechSci Research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Historical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703520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Growth in Rayon Industry(By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 ,Associations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62243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Growth in Explosives Industry 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 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6881"/>
                  </a:ext>
                </a:extLst>
              </a:tr>
              <a:tr h="409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Growth in Water Treatment Industry (By Volume)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Industry Sources, Associations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1" u="none" strike="noStrike" dirty="0">
                          <a:solidFill>
                            <a:srgbClr val="80808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Forecast 2030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22200"/>
                  </a:ext>
                </a:extLst>
              </a:tr>
              <a:tr h="238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CAGR (2021-2030)</a:t>
                      </a:r>
                    </a:p>
                  </a:txBody>
                  <a:tcPr marL="88948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5.47%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53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873282-B6E0-412D-8BDD-44EDA4C712D0}"/>
              </a:ext>
            </a:extLst>
          </p:cNvPr>
          <p:cNvSpPr txBox="1"/>
          <p:nvPr/>
        </p:nvSpPr>
        <p:spPr>
          <a:xfrm>
            <a:off x="245263" y="5917087"/>
            <a:ext cx="80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 for calculating CAGR (2020-2030) : (Factor1 CAGR *Weightage)+(Factor2 CAGR *Weightage)+(Factor3 CAGR *Weightage)…. (Factor x CAGR*weightage)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599441-0E0C-41BD-99E2-3FCEACABCD39}"/>
              </a:ext>
            </a:extLst>
          </p:cNvPr>
          <p:cNvSpPr txBox="1">
            <a:spLocks/>
          </p:cNvSpPr>
          <p:nvPr/>
        </p:nvSpPr>
        <p:spPr>
          <a:xfrm>
            <a:off x="236113" y="273444"/>
            <a:ext cx="7406640" cy="3103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Montserrat"/>
                <a:ea typeface="Verdana" panose="020B0604030504040204" pitchFamily="34" charset="0"/>
                <a:cs typeface="Verdana" panose="020B0604030504040204" pitchFamily="34" charset="0"/>
              </a:rPr>
              <a:t>Global Vinyl Ester Resin</a:t>
            </a:r>
            <a:r>
              <a:rPr lang="en-IN" sz="1400" b="1" spc="300" dirty="0">
                <a:latin typeface="Montserrat"/>
                <a:ea typeface="Verdana" panose="020B0604030504040204" pitchFamily="34" charset="0"/>
                <a:cs typeface="Verdana" panose="020B0604030504040204" pitchFamily="34" charset="0"/>
              </a:rPr>
              <a:t> Market Forecasting Model</a:t>
            </a:r>
            <a:endParaRPr kumimoji="0" lang="en-IN" sz="1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Montserra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38B20-4CBA-4771-84E4-86CA0936113C}"/>
              </a:ext>
            </a:extLst>
          </p:cNvPr>
          <p:cNvSpPr txBox="1"/>
          <p:nvPr/>
        </p:nvSpPr>
        <p:spPr>
          <a:xfrm>
            <a:off x="139073" y="622332"/>
            <a:ext cx="8779297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4: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Vinyl Ester Resin </a:t>
            </a:r>
            <a:r>
              <a:rPr lang="en-IN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Forecasting Model</a:t>
            </a:r>
            <a:endParaRPr lang="en-US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093882-BD00-4B41-8145-9BDF8D98A1CE}"/>
              </a:ext>
            </a:extLst>
          </p:cNvPr>
          <p:cNvSpPr txBox="1">
            <a:spLocks/>
          </p:cNvSpPr>
          <p:nvPr/>
        </p:nvSpPr>
        <p:spPr>
          <a:xfrm>
            <a:off x="92563" y="221358"/>
            <a:ext cx="8921930" cy="303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Montserrat"/>
                <a:cs typeface="Arial" panose="020B0604020202020204" pitchFamily="34" charset="0"/>
              </a:rPr>
              <a:t>India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/>
                <a:ea typeface="+mj-ea"/>
                <a:cs typeface="Arial" panose="020B0604020202020204" pitchFamily="34" charset="0"/>
              </a:rPr>
              <a:t> Vinyl Ester Resin Demand Supply Gap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7F8DD-F660-4CA0-9A8C-873C569A71A4}"/>
              </a:ext>
            </a:extLst>
          </p:cNvPr>
          <p:cNvSpPr txBox="1"/>
          <p:nvPr/>
        </p:nvSpPr>
        <p:spPr>
          <a:xfrm>
            <a:off x="6511935" y="4154631"/>
            <a:ext cx="227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TechSci Research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E11939-6DE7-4493-880D-D6B5D1201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132448"/>
              </p:ext>
            </p:extLst>
          </p:nvPr>
        </p:nvGraphicFramePr>
        <p:xfrm>
          <a:off x="-211882" y="1285461"/>
          <a:ext cx="9223361" cy="299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067F28-D1E7-41E3-A955-DE57873DCC1C}"/>
              </a:ext>
            </a:extLst>
          </p:cNvPr>
          <p:cNvSpPr txBox="1"/>
          <p:nvPr/>
        </p:nvSpPr>
        <p:spPr>
          <a:xfrm>
            <a:off x="102838" y="826143"/>
            <a:ext cx="8779297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Vinyl Ester Resin Market Size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Forecasted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 on Year Growth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2020-2030F (Thousand Tonnes)</a:t>
            </a:r>
          </a:p>
        </p:txBody>
      </p:sp>
      <p:graphicFrame>
        <p:nvGraphicFramePr>
          <p:cNvPr id="10" name="Table 15">
            <a:extLst>
              <a:ext uri="{FF2B5EF4-FFF2-40B4-BE49-F238E27FC236}">
                <a16:creationId xmlns:a16="http://schemas.microsoft.com/office/drawing/2014/main" id="{E701CEC4-4C77-4C9B-B92F-154C6290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7342"/>
              </p:ext>
            </p:extLst>
          </p:nvPr>
        </p:nvGraphicFramePr>
        <p:xfrm>
          <a:off x="109188" y="4859544"/>
          <a:ext cx="8772947" cy="1614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861015894"/>
                    </a:ext>
                  </a:extLst>
                </a:gridCol>
                <a:gridCol w="547758">
                  <a:extLst>
                    <a:ext uri="{9D8B030D-6E8A-4147-A177-3AD203B41FA5}">
                      <a16:colId xmlns:a16="http://schemas.microsoft.com/office/drawing/2014/main" val="3231523984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544906540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963934715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3284530222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031851072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284377049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691364328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869532155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3294809729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1616966558"/>
                    </a:ext>
                  </a:extLst>
                </a:gridCol>
                <a:gridCol w="731079">
                  <a:extLst>
                    <a:ext uri="{9D8B030D-6E8A-4147-A177-3AD203B41FA5}">
                      <a16:colId xmlns:a16="http://schemas.microsoft.com/office/drawing/2014/main" val="2075353593"/>
                    </a:ext>
                  </a:extLst>
                </a:gridCol>
              </a:tblGrid>
              <a:tr h="514314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Demand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2023F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2024F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2025F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2027F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2029F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2030F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Pessimistic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4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823069"/>
                  </a:ext>
                </a:extLst>
              </a:tr>
              <a:tr h="35839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Optimistic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2140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2D8C3A-0B84-4D04-9A81-E3144666C031}"/>
              </a:ext>
            </a:extLst>
          </p:cNvPr>
          <p:cNvSpPr txBox="1"/>
          <p:nvPr/>
        </p:nvSpPr>
        <p:spPr>
          <a:xfrm>
            <a:off x="10149" y="4513803"/>
            <a:ext cx="8779297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Table 3: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India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Vinyl Ester Resin Demand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By Volume, 2020-2030F (Thousand Tonnes)</a:t>
            </a:r>
          </a:p>
        </p:txBody>
      </p:sp>
    </p:spTree>
    <p:extLst>
      <p:ext uri="{BB962C8B-B14F-4D97-AF65-F5344CB8AC3E}">
        <p14:creationId xmlns:p14="http://schemas.microsoft.com/office/powerpoint/2010/main" val="41714261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503</Words>
  <Application>Microsoft Office PowerPoint</Application>
  <PresentationFormat>On-screen Show (4:3)</PresentationFormat>
  <Paragraphs>229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Verdana</vt:lpstr>
      <vt:lpstr>1_Office Theme</vt:lpstr>
      <vt:lpstr>11_Office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Akriti Rastogi</dc:creator>
  <cp:lastModifiedBy>Hardik Malhotra</cp:lastModifiedBy>
  <cp:revision>558</cp:revision>
  <cp:lastPrinted>2020-11-09T07:40:39Z</cp:lastPrinted>
  <dcterms:created xsi:type="dcterms:W3CDTF">2020-09-15T13:23:12Z</dcterms:created>
  <dcterms:modified xsi:type="dcterms:W3CDTF">2021-09-28T05:11:14Z</dcterms:modified>
</cp:coreProperties>
</file>