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440" r:id="rId2"/>
    <p:sldId id="4958" r:id="rId3"/>
    <p:sldId id="4960" r:id="rId4"/>
    <p:sldId id="4950" r:id="rId5"/>
    <p:sldId id="4959" r:id="rId6"/>
    <p:sldId id="4961" r:id="rId7"/>
    <p:sldId id="2551" r:id="rId8"/>
    <p:sldId id="461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p:cViewPr varScale="1">
        <p:scale>
          <a:sx n="72" d="100"/>
          <a:sy n="72" d="100"/>
        </p:scale>
        <p:origin x="138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F8951-EA70-4C56-BC87-6FE19CC67884}" type="datetimeFigureOut">
              <a:rPr lang="en-US" smtClean="0"/>
              <a:t>10/25/2021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DFB7B-CB48-4E6F-990A-BACA693EFA23}" type="slidenum">
              <a:rPr lang="en-US" smtClean="0"/>
              <a:t>‹#›</a:t>
            </a:fld>
            <a:endParaRPr lang="en-US"/>
          </a:p>
        </p:txBody>
      </p:sp>
    </p:spTree>
    <p:extLst>
      <p:ext uri="{BB962C8B-B14F-4D97-AF65-F5344CB8AC3E}">
        <p14:creationId xmlns:p14="http://schemas.microsoft.com/office/powerpoint/2010/main" val="169358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4300" y="1163638"/>
            <a:ext cx="4186238" cy="314166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55057-9F61-4817-9C2B-4FB60D8F4561}" type="slidenum">
              <a:rPr lang="en-US" smtClean="0"/>
              <a:pPr/>
              <a:t>7</a:t>
            </a:fld>
            <a:endParaRPr lang="en-US" dirty="0"/>
          </a:p>
        </p:txBody>
      </p:sp>
    </p:spTree>
    <p:extLst>
      <p:ext uri="{BB962C8B-B14F-4D97-AF65-F5344CB8AC3E}">
        <p14:creationId xmlns:p14="http://schemas.microsoft.com/office/powerpoint/2010/main" val="158756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4300" y="1163638"/>
            <a:ext cx="4186238" cy="314166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455057-9F61-4817-9C2B-4FB60D8F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12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5EAC96-E11A-4A37-A2DF-CA09ABDBA069}"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194938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EAC96-E11A-4A37-A2DF-CA09ABDBA069}"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402038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EAC96-E11A-4A37-A2DF-CA09ABDBA069}"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1395174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253877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sp>
        <p:nvSpPr>
          <p:cNvPr id="15" name="Slide Number Placeholder 7">
            <a:extLst>
              <a:ext uri="{FF2B5EF4-FFF2-40B4-BE49-F238E27FC236}">
                <a16:creationId xmlns:a16="http://schemas.microsoft.com/office/drawing/2014/main" id="{82884354-BDB1-433B-996A-FD556929D271}"/>
              </a:ext>
            </a:extLst>
          </p:cNvPr>
          <p:cNvSpPr txBox="1">
            <a:spLocks/>
          </p:cNvSpPr>
          <p:nvPr userDrawn="1"/>
        </p:nvSpPr>
        <p:spPr>
          <a:xfrm>
            <a:off x="4438650" y="64928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sp>
        <p:nvSpPr>
          <p:cNvPr id="5" name="Footer Placeholder 6">
            <a:extLst>
              <a:ext uri="{FF2B5EF4-FFF2-40B4-BE49-F238E27FC236}">
                <a16:creationId xmlns:a16="http://schemas.microsoft.com/office/drawing/2014/main" id="{C076CEB9-B726-4CE3-BF89-EF064BD458C2}"/>
              </a:ext>
            </a:extLst>
          </p:cNvPr>
          <p:cNvSpPr txBox="1">
            <a:spLocks/>
          </p:cNvSpPr>
          <p:nvPr userDrawn="1"/>
        </p:nvSpPr>
        <p:spPr>
          <a:xfrm>
            <a:off x="8172481" y="6691762"/>
            <a:ext cx="971521" cy="140773"/>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ysClr val="windowText" lastClr="000000"/>
                </a:solidFill>
              </a:rPr>
              <a:t>© TechSci Research</a:t>
            </a:r>
          </a:p>
        </p:txBody>
      </p:sp>
      <p:pic>
        <p:nvPicPr>
          <p:cNvPr id="6" name="Picture 5">
            <a:extLst>
              <a:ext uri="{FF2B5EF4-FFF2-40B4-BE49-F238E27FC236}">
                <a16:creationId xmlns:a16="http://schemas.microsoft.com/office/drawing/2014/main" id="{F74EB98C-E3F8-40D1-ACA3-BA0E07C0F1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Tree>
    <p:extLst>
      <p:ext uri="{BB962C8B-B14F-4D97-AF65-F5344CB8AC3E}">
        <p14:creationId xmlns:p14="http://schemas.microsoft.com/office/powerpoint/2010/main" val="151927493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EAC96-E11A-4A37-A2DF-CA09ABDBA069}"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215571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EAC96-E11A-4A37-A2DF-CA09ABDBA069}" type="datetimeFigureOut">
              <a:rPr lang="en-US" smtClean="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114325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EAC96-E11A-4A37-A2DF-CA09ABDBA069}"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281575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5EAC96-E11A-4A37-A2DF-CA09ABDBA069}" type="datetimeFigureOut">
              <a:rPr lang="en-US" smtClean="0"/>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97447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5EAC96-E11A-4A37-A2DF-CA09ABDBA069}" type="datetimeFigureOut">
              <a:rPr lang="en-US" smtClean="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157828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EAC96-E11A-4A37-A2DF-CA09ABDBA069}" type="datetimeFigureOut">
              <a:rPr lang="en-US" smtClean="0"/>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353117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EAC96-E11A-4A37-A2DF-CA09ABDBA069}"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379589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EAC96-E11A-4A37-A2DF-CA09ABDBA069}" type="datetimeFigureOut">
              <a:rPr lang="en-US" smtClean="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453703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EAC96-E11A-4A37-A2DF-CA09ABDBA069}" type="datetimeFigureOut">
              <a:rPr lang="en-US" smtClean="0"/>
              <a:t>10/25/2021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3E12E-678F-490A-A1ED-893119B3CA08}" type="slidenum">
              <a:rPr lang="en-US" smtClean="0"/>
              <a:t>‹#›</a:t>
            </a:fld>
            <a:endParaRPr lang="en-US" dirty="0"/>
          </a:p>
        </p:txBody>
      </p:sp>
    </p:spTree>
    <p:extLst>
      <p:ext uri="{BB962C8B-B14F-4D97-AF65-F5344CB8AC3E}">
        <p14:creationId xmlns:p14="http://schemas.microsoft.com/office/powerpoint/2010/main" val="3013938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jpeg"/><Relationship Id="rId2" Type="http://schemas.openxmlformats.org/officeDocument/2006/relationships/notesSlide" Target="../notesSlides/notesSlide1.xml"/><Relationship Id="rId16" Type="http://schemas.openxmlformats.org/officeDocument/2006/relationships/image" Target="../media/image18.jp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821E692-0F38-428F-A3A7-73502A3C8CA3}"/>
              </a:ext>
            </a:extLst>
          </p:cNvPr>
          <p:cNvSpPr txBox="1"/>
          <p:nvPr/>
        </p:nvSpPr>
        <p:spPr>
          <a:xfrm>
            <a:off x="121811" y="6425126"/>
            <a:ext cx="3320515" cy="253916"/>
          </a:xfrm>
          <a:prstGeom prst="rect">
            <a:avLst/>
          </a:prstGeom>
          <a:noFill/>
        </p:spPr>
        <p:txBody>
          <a:bodyPr wrap="square" rtlCol="0">
            <a:spAutoFit/>
          </a:bodyPr>
          <a:lstStyle/>
          <a:p>
            <a:r>
              <a:rPr lang="en-IN" sz="1050" b="1" dirty="0">
                <a:solidFill>
                  <a:schemeClr val="tx2">
                    <a:lumMod val="50000"/>
                  </a:schemeClr>
                </a:solidFill>
                <a:latin typeface="Montserrat" panose="02000505000000020004" pitchFamily="2" charset="0"/>
                <a:ea typeface="Verdana" panose="020B0604030504040204" pitchFamily="34" charset="0"/>
                <a:cs typeface="Arial" panose="020B0604020202020204" pitchFamily="34" charset="0"/>
              </a:rPr>
              <a:t>MARKET INTELLIGENCE . CONSULTING</a:t>
            </a:r>
          </a:p>
        </p:txBody>
      </p:sp>
      <p:sp>
        <p:nvSpPr>
          <p:cNvPr id="18" name="TextBox 17">
            <a:extLst>
              <a:ext uri="{FF2B5EF4-FFF2-40B4-BE49-F238E27FC236}">
                <a16:creationId xmlns:a16="http://schemas.microsoft.com/office/drawing/2014/main" id="{F3AD2103-A81D-4E70-9352-AB2513DCF813}"/>
              </a:ext>
            </a:extLst>
          </p:cNvPr>
          <p:cNvSpPr txBox="1"/>
          <p:nvPr/>
        </p:nvSpPr>
        <p:spPr>
          <a:xfrm>
            <a:off x="125974" y="6235841"/>
            <a:ext cx="3320515" cy="253916"/>
          </a:xfrm>
          <a:prstGeom prst="rect">
            <a:avLst/>
          </a:prstGeom>
          <a:noFill/>
        </p:spPr>
        <p:txBody>
          <a:bodyPr wrap="square" rtlCol="0">
            <a:spAutoFit/>
          </a:bodyPr>
          <a:lstStyle/>
          <a:p>
            <a:r>
              <a:rPr lang="en-IN" sz="1050" b="1" dirty="0">
                <a:solidFill>
                  <a:schemeClr val="tx2">
                    <a:lumMod val="50000"/>
                  </a:schemeClr>
                </a:solidFill>
                <a:latin typeface="Montserrat" panose="02000505000000020004" pitchFamily="2" charset="0"/>
                <a:ea typeface="Verdana" panose="020B0604030504040204" pitchFamily="34" charset="0"/>
                <a:cs typeface="Arial" panose="020B0604020202020204" pitchFamily="34" charset="0"/>
              </a:rPr>
              <a:t>www.techciresearch.com</a:t>
            </a:r>
          </a:p>
        </p:txBody>
      </p:sp>
      <p:sp>
        <p:nvSpPr>
          <p:cNvPr id="22" name="Rectangle 21">
            <a:extLst>
              <a:ext uri="{FF2B5EF4-FFF2-40B4-BE49-F238E27FC236}">
                <a16:creationId xmlns:a16="http://schemas.microsoft.com/office/drawing/2014/main" id="{2D392E80-3345-47F9-8B9E-41407A36F894}"/>
              </a:ext>
            </a:extLst>
          </p:cNvPr>
          <p:cNvSpPr/>
          <p:nvPr/>
        </p:nvSpPr>
        <p:spPr>
          <a:xfrm>
            <a:off x="0" y="34099"/>
            <a:ext cx="9144000" cy="769441"/>
          </a:xfrm>
          <a:prstGeom prst="rect">
            <a:avLst/>
          </a:prstGeom>
        </p:spPr>
        <p:txBody>
          <a:bodyPr wrap="square">
            <a:spAutoFit/>
          </a:bodyPr>
          <a:lstStyle/>
          <a:p>
            <a:r>
              <a:rPr lang="en-US" sz="1400" b="1" dirty="0">
                <a:latin typeface="Arial" panose="020B0604020202020204" pitchFamily="34" charset="0"/>
                <a:ea typeface="Roboto" pitchFamily="2" charset="0"/>
                <a:cs typeface="Arial" panose="020B0604020202020204" pitchFamily="34" charset="0"/>
              </a:rPr>
              <a:t>TECHNO-ECONOMIC FEASIBILITY REPORT </a:t>
            </a:r>
          </a:p>
          <a:p>
            <a:r>
              <a:rPr lang="en-US" sz="1400" b="1" dirty="0">
                <a:latin typeface="Arial" panose="020B0604020202020204" pitchFamily="34" charset="0"/>
                <a:ea typeface="Roboto" pitchFamily="2" charset="0"/>
                <a:cs typeface="Arial" panose="020B0604020202020204" pitchFamily="34" charset="0"/>
              </a:rPr>
              <a:t>FOR VINYL ESTER RESIN MANUFACTURING</a:t>
            </a:r>
            <a:endParaRPr lang="en-US" sz="1400" kern="1200" dirty="0">
              <a:solidFill>
                <a:schemeClr val="tx1">
                  <a:lumMod val="95000"/>
                  <a:lumOff val="5000"/>
                </a:schemeClr>
              </a:solidFill>
              <a:latin typeface="Arial "/>
              <a:ea typeface="Verdana" panose="020B0604030504040204" pitchFamily="34" charset="0"/>
              <a:cs typeface="Arial" panose="020B0604020202020204" pitchFamily="34" charset="0"/>
            </a:endParaRPr>
          </a:p>
          <a:p>
            <a:endParaRPr lang="en-US" sz="1600" b="1" u="sng" dirty="0">
              <a:latin typeface="Arial" panose="020B0604020202020204" pitchFamily="34" charset="0"/>
              <a:ea typeface="Roboto" pitchFamily="2" charset="0"/>
              <a:cs typeface="Arial" panose="020B0604020202020204" pitchFamily="34" charset="0"/>
            </a:endParaRPr>
          </a:p>
        </p:txBody>
      </p:sp>
      <p:sp>
        <p:nvSpPr>
          <p:cNvPr id="23" name="Rectangle 22">
            <a:extLst>
              <a:ext uri="{FF2B5EF4-FFF2-40B4-BE49-F238E27FC236}">
                <a16:creationId xmlns:a16="http://schemas.microsoft.com/office/drawing/2014/main" id="{7A17C334-8C86-42C3-9CDF-FC463FB56994}"/>
              </a:ext>
            </a:extLst>
          </p:cNvPr>
          <p:cNvSpPr/>
          <p:nvPr/>
        </p:nvSpPr>
        <p:spPr>
          <a:xfrm>
            <a:off x="2731692" y="6016087"/>
            <a:ext cx="6260119" cy="338554"/>
          </a:xfrm>
          <a:prstGeom prst="rect">
            <a:avLst/>
          </a:prstGeom>
        </p:spPr>
        <p:txBody>
          <a:bodyPr wrap="square" anchor="ctr">
            <a:spAutoFit/>
          </a:bodyPr>
          <a:lstStyle/>
          <a:p>
            <a:r>
              <a:rPr lang="en-IN" sz="1600" b="1" dirty="0">
                <a:latin typeface="Arial" panose="020B0604020202020204" pitchFamily="34" charset="0"/>
                <a:cs typeface="Arial" panose="020B0604020202020204" pitchFamily="34" charset="0"/>
              </a:rPr>
              <a:t>Prepared for:</a:t>
            </a:r>
          </a:p>
        </p:txBody>
      </p:sp>
      <p:pic>
        <p:nvPicPr>
          <p:cNvPr id="4" name="Picture 3" descr="Company name&#10;&#10;Description automatically generated with medium confidence">
            <a:extLst>
              <a:ext uri="{FF2B5EF4-FFF2-40B4-BE49-F238E27FC236}">
                <a16:creationId xmlns:a16="http://schemas.microsoft.com/office/drawing/2014/main" id="{54CD26E0-E4E5-4530-99F8-A76F95F18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5771034"/>
            <a:ext cx="1133475" cy="781050"/>
          </a:xfrm>
          <a:prstGeom prst="rect">
            <a:avLst/>
          </a:prstGeom>
        </p:spPr>
      </p:pic>
      <p:pic>
        <p:nvPicPr>
          <p:cNvPr id="3" name="Picture 2" descr="A picture containing water, factory&#10;&#10;Description automatically generated">
            <a:extLst>
              <a:ext uri="{FF2B5EF4-FFF2-40B4-BE49-F238E27FC236}">
                <a16:creationId xmlns:a16="http://schemas.microsoft.com/office/drawing/2014/main" id="{3ADC2526-9C21-4686-B8BF-A56C7AA2B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2878"/>
            <a:ext cx="9144000" cy="5202936"/>
          </a:xfrm>
          <a:prstGeom prst="rect">
            <a:avLst/>
          </a:prstGeom>
        </p:spPr>
      </p:pic>
      <p:sp>
        <p:nvSpPr>
          <p:cNvPr id="9" name="Footer Placeholder 6">
            <a:extLst>
              <a:ext uri="{FF2B5EF4-FFF2-40B4-BE49-F238E27FC236}">
                <a16:creationId xmlns:a16="http://schemas.microsoft.com/office/drawing/2014/main" id="{9FDACD3C-E60B-470C-BAEA-4794AC084703}"/>
              </a:ext>
            </a:extLst>
          </p:cNvPr>
          <p:cNvSpPr txBox="1">
            <a:spLocks/>
          </p:cNvSpPr>
          <p:nvPr/>
        </p:nvSpPr>
        <p:spPr>
          <a:xfrm>
            <a:off x="8172481" y="6691762"/>
            <a:ext cx="971521" cy="140773"/>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ysClr val="windowText" lastClr="000000"/>
                </a:solidFill>
              </a:rPr>
              <a:t>© TechSci Research</a:t>
            </a:r>
          </a:p>
        </p:txBody>
      </p:sp>
    </p:spTree>
    <p:extLst>
      <p:ext uri="{BB962C8B-B14F-4D97-AF65-F5344CB8AC3E}">
        <p14:creationId xmlns:p14="http://schemas.microsoft.com/office/powerpoint/2010/main" val="352843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274152B5-987B-4F26-8C75-63EAE524B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0"/>
            <a:ext cx="9144000" cy="6126480"/>
          </a:xfrm>
          <a:prstGeom prst="rect">
            <a:avLst/>
          </a:prstGeom>
        </p:spPr>
      </p:pic>
      <p:sp>
        <p:nvSpPr>
          <p:cNvPr id="2" name="Text Placeholder 3">
            <a:extLst>
              <a:ext uri="{FF2B5EF4-FFF2-40B4-BE49-F238E27FC236}">
                <a16:creationId xmlns:a16="http://schemas.microsoft.com/office/drawing/2014/main" id="{B93941C8-304D-456C-A150-7DD9C5A1C388}"/>
              </a:ext>
            </a:extLst>
          </p:cNvPr>
          <p:cNvSpPr txBox="1">
            <a:spLocks/>
          </p:cNvSpPr>
          <p:nvPr/>
        </p:nvSpPr>
        <p:spPr>
          <a:xfrm>
            <a:off x="174573" y="182682"/>
            <a:ext cx="7736404" cy="36310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Final Findings</a:t>
            </a:r>
          </a:p>
        </p:txBody>
      </p:sp>
      <p:graphicFrame>
        <p:nvGraphicFramePr>
          <p:cNvPr id="3" name="Table 3">
            <a:extLst>
              <a:ext uri="{FF2B5EF4-FFF2-40B4-BE49-F238E27FC236}">
                <a16:creationId xmlns:a16="http://schemas.microsoft.com/office/drawing/2014/main" id="{0C4E1F8F-2734-4228-B2ED-122BEBA76E38}"/>
              </a:ext>
            </a:extLst>
          </p:cNvPr>
          <p:cNvGraphicFramePr>
            <a:graphicFrameLocks noGrp="1"/>
          </p:cNvGraphicFramePr>
          <p:nvPr>
            <p:extLst>
              <p:ext uri="{D42A27DB-BD31-4B8C-83A1-F6EECF244321}">
                <p14:modId xmlns:p14="http://schemas.microsoft.com/office/powerpoint/2010/main" val="2695983224"/>
              </p:ext>
            </p:extLst>
          </p:nvPr>
        </p:nvGraphicFramePr>
        <p:xfrm>
          <a:off x="174573" y="1070402"/>
          <a:ext cx="8626528" cy="5241606"/>
        </p:xfrm>
        <a:graphic>
          <a:graphicData uri="http://schemas.openxmlformats.org/drawingml/2006/table">
            <a:tbl>
              <a:tblPr firstRow="1" bandRow="1">
                <a:tableStyleId>{93296810-A885-4BE3-A3E7-6D5BEEA58F35}</a:tableStyleId>
              </a:tblPr>
              <a:tblGrid>
                <a:gridCol w="1394920">
                  <a:extLst>
                    <a:ext uri="{9D8B030D-6E8A-4147-A177-3AD203B41FA5}">
                      <a16:colId xmlns:a16="http://schemas.microsoft.com/office/drawing/2014/main" val="163958586"/>
                    </a:ext>
                  </a:extLst>
                </a:gridCol>
                <a:gridCol w="934556">
                  <a:extLst>
                    <a:ext uri="{9D8B030D-6E8A-4147-A177-3AD203B41FA5}">
                      <a16:colId xmlns:a16="http://schemas.microsoft.com/office/drawing/2014/main" val="4174049275"/>
                    </a:ext>
                  </a:extLst>
                </a:gridCol>
                <a:gridCol w="1153551">
                  <a:extLst>
                    <a:ext uri="{9D8B030D-6E8A-4147-A177-3AD203B41FA5}">
                      <a16:colId xmlns:a16="http://schemas.microsoft.com/office/drawing/2014/main" val="3838814859"/>
                    </a:ext>
                  </a:extLst>
                </a:gridCol>
                <a:gridCol w="1107831">
                  <a:extLst>
                    <a:ext uri="{9D8B030D-6E8A-4147-A177-3AD203B41FA5}">
                      <a16:colId xmlns:a16="http://schemas.microsoft.com/office/drawing/2014/main" val="944998604"/>
                    </a:ext>
                  </a:extLst>
                </a:gridCol>
                <a:gridCol w="1178169">
                  <a:extLst>
                    <a:ext uri="{9D8B030D-6E8A-4147-A177-3AD203B41FA5}">
                      <a16:colId xmlns:a16="http://schemas.microsoft.com/office/drawing/2014/main" val="3770230376"/>
                    </a:ext>
                  </a:extLst>
                </a:gridCol>
                <a:gridCol w="1072662">
                  <a:extLst>
                    <a:ext uri="{9D8B030D-6E8A-4147-A177-3AD203B41FA5}">
                      <a16:colId xmlns:a16="http://schemas.microsoft.com/office/drawing/2014/main" val="2811525132"/>
                    </a:ext>
                  </a:extLst>
                </a:gridCol>
                <a:gridCol w="1784839">
                  <a:extLst>
                    <a:ext uri="{9D8B030D-6E8A-4147-A177-3AD203B41FA5}">
                      <a16:colId xmlns:a16="http://schemas.microsoft.com/office/drawing/2014/main" val="2223328568"/>
                    </a:ext>
                  </a:extLst>
                </a:gridCol>
              </a:tblGrid>
              <a:tr h="587126">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Product Name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Demand Supply Gap -2025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Demand Supply Gap -2030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Export Potential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Backward Integration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Forward Integration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Recommendations</a:t>
                      </a:r>
                    </a:p>
                  </a:txBody>
                  <a:tcPr anchor="ctr"/>
                </a:tc>
                <a:extLst>
                  <a:ext uri="{0D108BD9-81ED-4DB2-BD59-A6C34878D82A}">
                    <a16:rowId xmlns:a16="http://schemas.microsoft.com/office/drawing/2014/main" val="3694786471"/>
                  </a:ext>
                </a:extLst>
              </a:tr>
              <a:tr h="1163620">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Unsaturated Polyester Resin</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2023 </a:t>
                      </a:r>
                    </a:p>
                  </a:txBody>
                  <a:tcPr anchor="ctr">
                    <a:solidFill>
                      <a:schemeClr val="accent4">
                        <a:lumMod val="60000"/>
                        <a:lumOff val="40000"/>
                      </a:schemeClr>
                    </a:solidFill>
                  </a:tcPr>
                </a:tc>
                <a:extLst>
                  <a:ext uri="{0D108BD9-81ED-4DB2-BD59-A6C34878D82A}">
                    <a16:rowId xmlns:a16="http://schemas.microsoft.com/office/drawing/2014/main" val="3475228540"/>
                  </a:ext>
                </a:extLst>
              </a:tr>
              <a:tr h="1163620">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Vinyl Ester Resin (BPA)</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2023</a:t>
                      </a:r>
                    </a:p>
                  </a:txBody>
                  <a:tcPr anchor="ctr">
                    <a:solidFill>
                      <a:schemeClr val="accent4">
                        <a:lumMod val="60000"/>
                        <a:lumOff val="40000"/>
                      </a:schemeClr>
                    </a:solidFill>
                  </a:tcPr>
                </a:tc>
                <a:extLst>
                  <a:ext uri="{0D108BD9-81ED-4DB2-BD59-A6C34878D82A}">
                    <a16:rowId xmlns:a16="http://schemas.microsoft.com/office/drawing/2014/main" val="3459986840"/>
                  </a:ext>
                </a:extLst>
              </a:tr>
              <a:tr h="11636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Vinyl Ester Resin (BPF)</a:t>
                      </a:r>
                    </a:p>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2023</a:t>
                      </a:r>
                    </a:p>
                  </a:txBody>
                  <a:tcPr anchor="ctr">
                    <a:solidFill>
                      <a:schemeClr val="accent4">
                        <a:lumMod val="60000"/>
                        <a:lumOff val="40000"/>
                      </a:schemeClr>
                    </a:solidFill>
                  </a:tcPr>
                </a:tc>
                <a:extLst>
                  <a:ext uri="{0D108BD9-81ED-4DB2-BD59-A6C34878D82A}">
                    <a16:rowId xmlns:a16="http://schemas.microsoft.com/office/drawing/2014/main" val="948920332"/>
                  </a:ext>
                </a:extLst>
              </a:tr>
              <a:tr h="11636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Vinyl Ester Resin </a:t>
                      </a:r>
                      <a:r>
                        <a:rPr lang="en-US" sz="1000" dirty="0" err="1">
                          <a:latin typeface="Verdana" panose="020B0604030504040204" pitchFamily="34" charset="0"/>
                          <a:ea typeface="Verdana" panose="020B0604030504040204" pitchFamily="34" charset="0"/>
                          <a:cs typeface="Verdana" panose="020B0604030504040204" pitchFamily="34" charset="0"/>
                        </a:rPr>
                        <a:t>Novolac</a:t>
                      </a:r>
                      <a:endParaRPr lang="en-US" sz="1000" dirty="0">
                        <a:latin typeface="Verdana" panose="020B0604030504040204" pitchFamily="34" charset="0"/>
                        <a:ea typeface="Verdana" panose="020B0604030504040204" pitchFamily="34" charset="0"/>
                        <a:cs typeface="Verdana" panose="020B0604030504040204" pitchFamily="34" charset="0"/>
                      </a:endParaRPr>
                    </a:p>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2023</a:t>
                      </a:r>
                    </a:p>
                  </a:txBody>
                  <a:tcPr anchor="ctr">
                    <a:solidFill>
                      <a:schemeClr val="accent4">
                        <a:lumMod val="60000"/>
                        <a:lumOff val="40000"/>
                      </a:schemeClr>
                    </a:solidFill>
                  </a:tcPr>
                </a:tc>
                <a:extLst>
                  <a:ext uri="{0D108BD9-81ED-4DB2-BD59-A6C34878D82A}">
                    <a16:rowId xmlns:a16="http://schemas.microsoft.com/office/drawing/2014/main" val="970674434"/>
                  </a:ext>
                </a:extLst>
              </a:tr>
            </a:tbl>
          </a:graphicData>
        </a:graphic>
      </p:graphicFrame>
    </p:spTree>
    <p:extLst>
      <p:ext uri="{BB962C8B-B14F-4D97-AF65-F5344CB8AC3E}">
        <p14:creationId xmlns:p14="http://schemas.microsoft.com/office/powerpoint/2010/main" val="182552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3">
            <a:extLst>
              <a:ext uri="{FF2B5EF4-FFF2-40B4-BE49-F238E27FC236}">
                <a16:creationId xmlns:a16="http://schemas.microsoft.com/office/drawing/2014/main" id="{411ADAA5-FB91-4DA6-B6B1-EA6DDBDD14FF}"/>
              </a:ext>
            </a:extLst>
          </p:cNvPr>
          <p:cNvSpPr txBox="1">
            <a:spLocks/>
          </p:cNvSpPr>
          <p:nvPr/>
        </p:nvSpPr>
        <p:spPr>
          <a:xfrm>
            <a:off x="174573" y="73901"/>
            <a:ext cx="7736404" cy="54892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just"/>
            <a:r>
              <a:rPr lang="en-US" dirty="0"/>
              <a:t>Recommendations for setting up facilities for production of Vinyl Ester Resin considering the returns of investments and economic of scale</a:t>
            </a:r>
          </a:p>
        </p:txBody>
      </p:sp>
      <p:pic>
        <p:nvPicPr>
          <p:cNvPr id="3" name="Picture 2" descr="Background pattern&#10;&#10;Description automatically generated">
            <a:extLst>
              <a:ext uri="{FF2B5EF4-FFF2-40B4-BE49-F238E27FC236}">
                <a16:creationId xmlns:a16="http://schemas.microsoft.com/office/drawing/2014/main" id="{A60A51B9-7A28-481F-90BF-D5BD69EC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3805"/>
            <a:ext cx="9144000" cy="6126480"/>
          </a:xfrm>
          <a:prstGeom prst="rect">
            <a:avLst/>
          </a:prstGeom>
        </p:spPr>
      </p:pic>
      <p:graphicFrame>
        <p:nvGraphicFramePr>
          <p:cNvPr id="2" name="Table 1">
            <a:extLst>
              <a:ext uri="{FF2B5EF4-FFF2-40B4-BE49-F238E27FC236}">
                <a16:creationId xmlns:a16="http://schemas.microsoft.com/office/drawing/2014/main" id="{F6C02173-AB7B-454D-81BC-C601F611ED1C}"/>
              </a:ext>
            </a:extLst>
          </p:cNvPr>
          <p:cNvGraphicFramePr>
            <a:graphicFrameLocks noGrp="1"/>
          </p:cNvGraphicFramePr>
          <p:nvPr>
            <p:extLst>
              <p:ext uri="{D42A27DB-BD31-4B8C-83A1-F6EECF244321}">
                <p14:modId xmlns:p14="http://schemas.microsoft.com/office/powerpoint/2010/main" val="195528230"/>
              </p:ext>
            </p:extLst>
          </p:nvPr>
        </p:nvGraphicFramePr>
        <p:xfrm>
          <a:off x="239401" y="5340626"/>
          <a:ext cx="8665199" cy="1443472"/>
        </p:xfrm>
        <a:graphic>
          <a:graphicData uri="http://schemas.openxmlformats.org/drawingml/2006/table">
            <a:tbl>
              <a:tblPr firstRow="1" bandRow="1">
                <a:tableStyleId>{5C22544A-7EE6-4342-B048-85BDC9FD1C3A}</a:tableStyleId>
              </a:tblPr>
              <a:tblGrid>
                <a:gridCol w="1978461">
                  <a:extLst>
                    <a:ext uri="{9D8B030D-6E8A-4147-A177-3AD203B41FA5}">
                      <a16:colId xmlns:a16="http://schemas.microsoft.com/office/drawing/2014/main" val="1397288590"/>
                    </a:ext>
                  </a:extLst>
                </a:gridCol>
                <a:gridCol w="1853800">
                  <a:extLst>
                    <a:ext uri="{9D8B030D-6E8A-4147-A177-3AD203B41FA5}">
                      <a16:colId xmlns:a16="http://schemas.microsoft.com/office/drawing/2014/main" val="2972496328"/>
                    </a:ext>
                  </a:extLst>
                </a:gridCol>
                <a:gridCol w="2157395">
                  <a:extLst>
                    <a:ext uri="{9D8B030D-6E8A-4147-A177-3AD203B41FA5}">
                      <a16:colId xmlns:a16="http://schemas.microsoft.com/office/drawing/2014/main" val="3943773620"/>
                    </a:ext>
                  </a:extLst>
                </a:gridCol>
                <a:gridCol w="2675543">
                  <a:extLst>
                    <a:ext uri="{9D8B030D-6E8A-4147-A177-3AD203B41FA5}">
                      <a16:colId xmlns:a16="http://schemas.microsoft.com/office/drawing/2014/main" val="2167779951"/>
                    </a:ext>
                  </a:extLst>
                </a:gridCol>
              </a:tblGrid>
              <a:tr h="552584">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Name of the Product (KTPA)</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2023</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2027</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Total</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773361365"/>
                  </a:ext>
                </a:extLst>
              </a:tr>
              <a:tr h="557496">
                <a:tc>
                  <a:txBody>
                    <a:bodyPr/>
                    <a:lstStyle/>
                    <a:p>
                      <a:pPr marL="0" marR="0" algn="ctr">
                        <a:lnSpc>
                          <a:spcPct val="107000"/>
                        </a:lnSpc>
                        <a:spcBef>
                          <a:spcPts val="0"/>
                        </a:spcBef>
                        <a:spcAft>
                          <a:spcPts val="0"/>
                        </a:spcAft>
                      </a:pPr>
                      <a:r>
                        <a:rPr lang="en-GB" sz="1000">
                          <a:effectLst/>
                          <a:latin typeface="Verdana" panose="020B0604030504040204" pitchFamily="34" charset="0"/>
                          <a:ea typeface="Verdana" panose="020B0604030504040204" pitchFamily="34" charset="0"/>
                          <a:cs typeface="Verdana" panose="020B0604030504040204" pitchFamily="34" charset="0"/>
                        </a:rPr>
                        <a:t>Unsaturated Polyester Resin</a:t>
                      </a:r>
                      <a:endParaRPr lang="en-US" sz="1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25</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25</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50</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3111299039"/>
                  </a:ext>
                </a:extLst>
              </a:tr>
              <a:tr h="333392">
                <a:tc>
                  <a:txBody>
                    <a:bodyPr/>
                    <a:lstStyle/>
                    <a:p>
                      <a:pPr marL="0" marR="0" algn="ctr">
                        <a:lnSpc>
                          <a:spcPct val="107000"/>
                        </a:lnSpc>
                        <a:spcBef>
                          <a:spcPts val="0"/>
                        </a:spcBef>
                        <a:spcAft>
                          <a:spcPts val="0"/>
                        </a:spcAft>
                      </a:pPr>
                      <a:r>
                        <a:rPr lang="en-GB" sz="1000">
                          <a:effectLst/>
                          <a:latin typeface="Verdana" panose="020B0604030504040204" pitchFamily="34" charset="0"/>
                          <a:ea typeface="Verdana" panose="020B0604030504040204" pitchFamily="34" charset="0"/>
                          <a:cs typeface="Verdana" panose="020B0604030504040204" pitchFamily="34" charset="0"/>
                        </a:rPr>
                        <a:t>Vinyl Ester Resin</a:t>
                      </a:r>
                      <a:endParaRPr lang="en-US" sz="1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a:effectLst/>
                          <a:latin typeface="Verdana" panose="020B0604030504040204" pitchFamily="34" charset="0"/>
                          <a:ea typeface="Verdana" panose="020B0604030504040204" pitchFamily="34" charset="0"/>
                          <a:cs typeface="Verdana" panose="020B0604030504040204" pitchFamily="34" charset="0"/>
                        </a:rPr>
                        <a:t>15</a:t>
                      </a:r>
                      <a:endParaRPr lang="en-US" sz="100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15</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tc>
                  <a:txBody>
                    <a:bodyPr/>
                    <a:lstStyle/>
                    <a:p>
                      <a:pPr marL="0" marR="0" algn="ctr">
                        <a:lnSpc>
                          <a:spcPct val="107000"/>
                        </a:lnSpc>
                        <a:spcBef>
                          <a:spcPts val="0"/>
                        </a:spcBef>
                        <a:spcAft>
                          <a:spcPts val="0"/>
                        </a:spcAft>
                      </a:pPr>
                      <a:r>
                        <a:rPr lang="en-GB" sz="1000" dirty="0">
                          <a:effectLst/>
                          <a:latin typeface="Verdana" panose="020B0604030504040204" pitchFamily="34" charset="0"/>
                          <a:ea typeface="Verdana" panose="020B0604030504040204" pitchFamily="34" charset="0"/>
                          <a:cs typeface="Verdana" panose="020B0604030504040204" pitchFamily="34" charset="0"/>
                        </a:rPr>
                        <a:t>30</a:t>
                      </a:r>
                      <a:endParaRPr lang="en-US" sz="10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tc>
                <a:extLst>
                  <a:ext uri="{0D108BD9-81ED-4DB2-BD59-A6C34878D82A}">
                    <a16:rowId xmlns:a16="http://schemas.microsoft.com/office/drawing/2014/main" val="2554187376"/>
                  </a:ext>
                </a:extLst>
              </a:tr>
            </a:tbl>
          </a:graphicData>
        </a:graphic>
      </p:graphicFrame>
      <p:sp>
        <p:nvSpPr>
          <p:cNvPr id="35" name="TextBox 34">
            <a:extLst>
              <a:ext uri="{FF2B5EF4-FFF2-40B4-BE49-F238E27FC236}">
                <a16:creationId xmlns:a16="http://schemas.microsoft.com/office/drawing/2014/main" id="{0A26BECE-423D-4D1B-9BA4-76AF35DCCA26}"/>
              </a:ext>
            </a:extLst>
          </p:cNvPr>
          <p:cNvSpPr txBox="1"/>
          <p:nvPr/>
        </p:nvSpPr>
        <p:spPr>
          <a:xfrm>
            <a:off x="147206" y="622828"/>
            <a:ext cx="8757393" cy="4908716"/>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RIL may consider setting-up a 30 thousand </a:t>
            </a:r>
            <a:r>
              <a:rPr lang="en-US" sz="1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tonnes</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vinyl ester resin unit as enough scope exists from demand – supply point of view. </a:t>
            </a:r>
          </a:p>
          <a:p>
            <a:pPr marL="342900" marR="0" lvl="0" indent="-342900" algn="just">
              <a:lnSpc>
                <a:spcPct val="150000"/>
              </a:lnSpc>
              <a:spcBef>
                <a:spcPts val="0"/>
              </a:spcBef>
              <a:spcAft>
                <a:spcPts val="0"/>
              </a:spcAft>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Considering the return of investment and economic viability of the project, the Reliance Industries Ltd. should plan the project in two phases i.e., in 2023, they can plan for 25 KTPA and 15 KTPA capacity for Unsaturated Polyester Resin (UPR) and Vinyl Ester Resin (VER), respectively and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in 2027, according to the demand scenario, they can expand the capacity by 25 KTPA and 15 KTPA for UPR and VER, respectively.</a:t>
            </a:r>
            <a:endPar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Globally, Reliance Industries Ltd. is among the top 10 producers for key petrochemicals. Reliance Industries Ltd. has incorporated a separate business unit for their oil to chemical business as Saudi Aramco holds a possible stake due to which this project has global importance and viability. </a:t>
            </a:r>
          </a:p>
          <a:p>
            <a:pPr marL="342900" marR="0" lvl="0" indent="-342900" algn="just">
              <a:lnSpc>
                <a:spcPct val="150000"/>
              </a:lnSpc>
              <a:spcBef>
                <a:spcPts val="0"/>
              </a:spcBef>
              <a:spcAft>
                <a:spcPts val="0"/>
              </a:spcAft>
              <a:buFont typeface="Symbol" panose="05050102010706020507" pitchFamily="18" charset="2"/>
              <a:buChar char=""/>
              <a:tabLst>
                <a:tab pos="1371600" algn="l"/>
              </a:tabLst>
            </a:pPr>
            <a:endParaRPr lang="en-US" sz="1000" dirty="0">
              <a:solidFill>
                <a:srgbClr val="000000"/>
              </a:solidFill>
              <a:highlight>
                <a:srgbClr val="FFFF00"/>
              </a:highlight>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Reliance Industries Ltd. being the globally renowned company, is expected to produce high quality products with the latest technology to compete with global players. For export market, the company needs to compete and match the quality of the existing global players such as AOC Resins, INEOS Composites, Showa Denko etc. With no technology licensor for vinyl ester resin, the company needs to produce superior quality product or can either collaborate with the existing global players to match the international quality of the product.</a:t>
            </a:r>
          </a:p>
          <a:p>
            <a:pPr marR="0" lvl="0" algn="just">
              <a:lnSpc>
                <a:spcPct val="150000"/>
              </a:lnSpc>
              <a:spcBef>
                <a:spcPts val="0"/>
              </a:spcBef>
              <a:spcAft>
                <a:spcPts val="0"/>
              </a:spcAft>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Reliance Industries Ltd. should focus on Bisphenol –A and </a:t>
            </a:r>
            <a:r>
              <a:rPr lang="en-US" sz="1000" dirty="0" err="1">
                <a:solidFill>
                  <a:srgbClr val="000000"/>
                </a:solidFill>
                <a:latin typeface="Verdana" panose="020B0604030504040204" pitchFamily="34" charset="0"/>
                <a:ea typeface="Verdana" panose="020B0604030504040204" pitchFamily="34" charset="0"/>
                <a:cs typeface="Verdana" panose="020B0604030504040204" pitchFamily="34" charset="0"/>
              </a:rPr>
              <a:t>Novolac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based vinyl ester resin due to their extensive use in major end user industries like pipes and tanks, renewables, marine components, electronic &amp; electricals, defense, automotive etc. </a:t>
            </a:r>
          </a:p>
          <a:p>
            <a:pPr marL="342900" marR="0" lvl="0" indent="-342900" algn="just">
              <a:lnSpc>
                <a:spcPct val="150000"/>
              </a:lnSpc>
              <a:spcBef>
                <a:spcPts val="0"/>
              </a:spcBef>
              <a:spcAft>
                <a:spcPts val="0"/>
              </a:spcAft>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6345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1F65619B-D706-4DEB-A809-6BF0EF8C5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6702"/>
            <a:ext cx="9144000" cy="6269683"/>
          </a:xfrm>
          <a:prstGeom prst="rect">
            <a:avLst/>
          </a:prstGeom>
        </p:spPr>
      </p:pic>
      <p:sp>
        <p:nvSpPr>
          <p:cNvPr id="3" name="Rectangle 2">
            <a:extLst>
              <a:ext uri="{FF2B5EF4-FFF2-40B4-BE49-F238E27FC236}">
                <a16:creationId xmlns:a16="http://schemas.microsoft.com/office/drawing/2014/main" id="{8A4D5163-137D-4E8B-BEC9-C77CA5267ACF}"/>
              </a:ext>
            </a:extLst>
          </p:cNvPr>
          <p:cNvSpPr/>
          <p:nvPr/>
        </p:nvSpPr>
        <p:spPr>
          <a:xfrm>
            <a:off x="69614" y="1142830"/>
            <a:ext cx="4830343" cy="5771940"/>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gn="just">
              <a:lnSpc>
                <a:spcPct val="150000"/>
              </a:lnSpc>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With growing demand for Vinyl Ester Resin in various sector such as wind energy, transportation, electrical and electronics, defense, aerospace, pipes and tanks, construction and marine, companies have started investing in expanding manufacturing facilities for the production of VER. For instance, Showa Denko has expanded its manufacturing facility in Japan. </a:t>
            </a: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With the emerging application of vinyl ester resin i.e., in electronics and telecommunication, due to its use in the process to produce electronic parts including LCDs and touch panels, which has been rapidly increasing in APAC region mainly in China is anticipated to boost the demand of VER for the forecast period. </a:t>
            </a: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The future wave in the telecom industry is the 5G network, which covers less distance than the existing 4G network. In India, the Ministry of Telecommunications and The Telecom Regulatory Authority of India (TRAI) plans to implement 5G in the coming years. With this implementation, usage of VER for the telecom industry is expected to register strong growth in the coming years.</a:t>
            </a: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The increasing use of vinyl ester resin in automotive sector where it is used for molding structural parts, especially automotive components to reduce weight like in the seats, wheels, cooling rack, the engine valve sleeve and other automotive parts are applied.</a:t>
            </a: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endParaRPr lang="en-IN"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a:extLst>
              <a:ext uri="{FF2B5EF4-FFF2-40B4-BE49-F238E27FC236}">
                <a16:creationId xmlns:a16="http://schemas.microsoft.com/office/drawing/2014/main" id="{651D4CDA-44F0-44F1-929A-25DDAC4CA3DD}"/>
              </a:ext>
            </a:extLst>
          </p:cNvPr>
          <p:cNvSpPr txBox="1"/>
          <p:nvPr/>
        </p:nvSpPr>
        <p:spPr>
          <a:xfrm>
            <a:off x="5008589" y="777807"/>
            <a:ext cx="4156515" cy="246221"/>
          </a:xfrm>
          <a:prstGeom prst="rect">
            <a:avLst/>
          </a:prstGeom>
          <a:noFill/>
        </p:spPr>
        <p:txBody>
          <a:bodyPr wrap="square" rtlCol="0">
            <a:spAutoFit/>
          </a:bodyPr>
          <a:lstStyle/>
          <a:p>
            <a:r>
              <a:rPr lang="en-IN" sz="1000" b="1" dirty="0">
                <a:latin typeface="Verdana" panose="020B0604030504040204" pitchFamily="34" charset="0"/>
                <a:ea typeface="Verdana" panose="020B0604030504040204" pitchFamily="34" charset="0"/>
                <a:cs typeface="Verdana" panose="020B0604030504040204" pitchFamily="34" charset="0"/>
              </a:rPr>
              <a:t>Demand Drivers – Vinyl Ester Resin</a:t>
            </a:r>
          </a:p>
        </p:txBody>
      </p:sp>
      <p:sp>
        <p:nvSpPr>
          <p:cNvPr id="13" name="TextBox 12">
            <a:extLst>
              <a:ext uri="{FF2B5EF4-FFF2-40B4-BE49-F238E27FC236}">
                <a16:creationId xmlns:a16="http://schemas.microsoft.com/office/drawing/2014/main" id="{369B7F26-8BB7-4903-956F-D99B5D1304FF}"/>
              </a:ext>
            </a:extLst>
          </p:cNvPr>
          <p:cNvSpPr txBox="1"/>
          <p:nvPr/>
        </p:nvSpPr>
        <p:spPr>
          <a:xfrm>
            <a:off x="252433" y="781641"/>
            <a:ext cx="4156515" cy="246221"/>
          </a:xfrm>
          <a:prstGeom prst="rect">
            <a:avLst/>
          </a:prstGeom>
          <a:noFill/>
        </p:spPr>
        <p:txBody>
          <a:bodyPr wrap="square" rtlCol="0">
            <a:spAutoFit/>
          </a:bodyPr>
          <a:lstStyle/>
          <a:p>
            <a:r>
              <a:rPr lang="en-IN" sz="1000" b="1" dirty="0">
                <a:latin typeface="Verdana" panose="020B0604030504040204" pitchFamily="34" charset="0"/>
                <a:ea typeface="Verdana" panose="020B0604030504040204" pitchFamily="34" charset="0"/>
                <a:cs typeface="Verdana" panose="020B0604030504040204" pitchFamily="34" charset="0"/>
              </a:rPr>
              <a:t>Expected Growth – Vinyl Ester Resin</a:t>
            </a:r>
          </a:p>
        </p:txBody>
      </p:sp>
      <p:grpSp>
        <p:nvGrpSpPr>
          <p:cNvPr id="5" name="Group 4">
            <a:extLst>
              <a:ext uri="{FF2B5EF4-FFF2-40B4-BE49-F238E27FC236}">
                <a16:creationId xmlns:a16="http://schemas.microsoft.com/office/drawing/2014/main" id="{2C95D5DC-A333-4AEB-A57D-385A51A01887}"/>
              </a:ext>
            </a:extLst>
          </p:cNvPr>
          <p:cNvGrpSpPr/>
          <p:nvPr/>
        </p:nvGrpSpPr>
        <p:grpSpPr>
          <a:xfrm>
            <a:off x="4882504" y="1185133"/>
            <a:ext cx="3763060" cy="5674132"/>
            <a:chOff x="4882504" y="1185133"/>
            <a:chExt cx="3763060" cy="5674132"/>
          </a:xfrm>
        </p:grpSpPr>
        <p:sp>
          <p:nvSpPr>
            <p:cNvPr id="7" name="Rectangle 6">
              <a:extLst>
                <a:ext uri="{FF2B5EF4-FFF2-40B4-BE49-F238E27FC236}">
                  <a16:creationId xmlns:a16="http://schemas.microsoft.com/office/drawing/2014/main" id="{56EF2051-CB4B-4B40-B623-3F835A21EBBF}"/>
                </a:ext>
              </a:extLst>
            </p:cNvPr>
            <p:cNvSpPr/>
            <p:nvPr/>
          </p:nvSpPr>
          <p:spPr>
            <a:xfrm>
              <a:off x="4882504" y="1185133"/>
              <a:ext cx="3744319" cy="3776339"/>
            </a:xfrm>
            <a:prstGeom prst="rect">
              <a:avLst/>
            </a:prstGeom>
            <a:noFill/>
          </p:spPr>
        </p:sp>
        <p:sp>
          <p:nvSpPr>
            <p:cNvPr id="8" name="Freeform: Shape 7">
              <a:extLst>
                <a:ext uri="{FF2B5EF4-FFF2-40B4-BE49-F238E27FC236}">
                  <a16:creationId xmlns:a16="http://schemas.microsoft.com/office/drawing/2014/main" id="{698F59D8-1D53-46E2-B5A2-BF06BEA50585}"/>
                </a:ext>
              </a:extLst>
            </p:cNvPr>
            <p:cNvSpPr/>
            <p:nvPr/>
          </p:nvSpPr>
          <p:spPr>
            <a:xfrm>
              <a:off x="5893080" y="1185952"/>
              <a:ext cx="2677173" cy="650078"/>
            </a:xfrm>
            <a:custGeom>
              <a:avLst/>
              <a:gdLst>
                <a:gd name="connsiteX0" fmla="*/ 0 w 2677173"/>
                <a:gd name="connsiteY0" fmla="*/ 109713 h 877703"/>
                <a:gd name="connsiteX1" fmla="*/ 2238322 w 2677173"/>
                <a:gd name="connsiteY1" fmla="*/ 109713 h 877703"/>
                <a:gd name="connsiteX2" fmla="*/ 2238322 w 2677173"/>
                <a:gd name="connsiteY2" fmla="*/ 0 h 877703"/>
                <a:gd name="connsiteX3" fmla="*/ 2677173 w 2677173"/>
                <a:gd name="connsiteY3" fmla="*/ 438852 h 877703"/>
                <a:gd name="connsiteX4" fmla="*/ 2238322 w 2677173"/>
                <a:gd name="connsiteY4" fmla="*/ 877703 h 877703"/>
                <a:gd name="connsiteX5" fmla="*/ 2238322 w 2677173"/>
                <a:gd name="connsiteY5" fmla="*/ 767990 h 877703"/>
                <a:gd name="connsiteX6" fmla="*/ 0 w 2677173"/>
                <a:gd name="connsiteY6" fmla="*/ 767990 h 877703"/>
                <a:gd name="connsiteX7" fmla="*/ 0 w 2677173"/>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7173" h="877703">
                  <a:moveTo>
                    <a:pt x="0" y="109713"/>
                  </a:moveTo>
                  <a:lnTo>
                    <a:pt x="2238322" y="109713"/>
                  </a:lnTo>
                  <a:lnTo>
                    <a:pt x="2238322" y="0"/>
                  </a:lnTo>
                  <a:lnTo>
                    <a:pt x="2677173" y="438852"/>
                  </a:lnTo>
                  <a:lnTo>
                    <a:pt x="2238322" y="877703"/>
                  </a:lnTo>
                  <a:lnTo>
                    <a:pt x="2238322" y="767990"/>
                  </a:lnTo>
                  <a:lnTo>
                    <a:pt x="0" y="767990"/>
                  </a:lnTo>
                  <a:lnTo>
                    <a:pt x="0" y="109713"/>
                  </a:lnTo>
                  <a:close/>
                </a:path>
              </a:pathLst>
            </a:custGeom>
            <a:solidFill>
              <a:schemeClr val="accent2">
                <a:lumMod val="60000"/>
                <a:lumOff val="40000"/>
                <a:alpha val="89804"/>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Government support in India to increase per capita consumption of FRP composites</a:t>
              </a:r>
            </a:p>
          </p:txBody>
        </p:sp>
        <p:sp>
          <p:nvSpPr>
            <p:cNvPr id="9" name="Freeform: Shape 8">
              <a:extLst>
                <a:ext uri="{FF2B5EF4-FFF2-40B4-BE49-F238E27FC236}">
                  <a16:creationId xmlns:a16="http://schemas.microsoft.com/office/drawing/2014/main" id="{F57CEF4E-31F3-4581-90B6-54AE1F4BCD77}"/>
                </a:ext>
              </a:extLst>
            </p:cNvPr>
            <p:cNvSpPr/>
            <p:nvPr/>
          </p:nvSpPr>
          <p:spPr>
            <a:xfrm>
              <a:off x="4902723" y="1185133"/>
              <a:ext cx="954007" cy="650078"/>
            </a:xfrm>
            <a:custGeom>
              <a:avLst/>
              <a:gdLst>
                <a:gd name="connsiteX0" fmla="*/ 0 w 954007"/>
                <a:gd name="connsiteY0" fmla="*/ 146287 h 877703"/>
                <a:gd name="connsiteX1" fmla="*/ 146287 w 954007"/>
                <a:gd name="connsiteY1" fmla="*/ 0 h 877703"/>
                <a:gd name="connsiteX2" fmla="*/ 807720 w 954007"/>
                <a:gd name="connsiteY2" fmla="*/ 0 h 877703"/>
                <a:gd name="connsiteX3" fmla="*/ 954007 w 954007"/>
                <a:gd name="connsiteY3" fmla="*/ 146287 h 877703"/>
                <a:gd name="connsiteX4" fmla="*/ 954007 w 954007"/>
                <a:gd name="connsiteY4" fmla="*/ 731416 h 877703"/>
                <a:gd name="connsiteX5" fmla="*/ 807720 w 954007"/>
                <a:gd name="connsiteY5" fmla="*/ 877703 h 877703"/>
                <a:gd name="connsiteX6" fmla="*/ 146287 w 954007"/>
                <a:gd name="connsiteY6" fmla="*/ 877703 h 877703"/>
                <a:gd name="connsiteX7" fmla="*/ 0 w 954007"/>
                <a:gd name="connsiteY7" fmla="*/ 731416 h 877703"/>
                <a:gd name="connsiteX8" fmla="*/ 0 w 954007"/>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4007" h="877703">
                  <a:moveTo>
                    <a:pt x="0" y="146287"/>
                  </a:moveTo>
                  <a:cubicBezTo>
                    <a:pt x="0" y="65495"/>
                    <a:pt x="65495" y="0"/>
                    <a:pt x="146287" y="0"/>
                  </a:cubicBezTo>
                  <a:lnTo>
                    <a:pt x="807720" y="0"/>
                  </a:lnTo>
                  <a:cubicBezTo>
                    <a:pt x="888512" y="0"/>
                    <a:pt x="954007" y="65495"/>
                    <a:pt x="954007" y="146287"/>
                  </a:cubicBezTo>
                  <a:lnTo>
                    <a:pt x="954007" y="731416"/>
                  </a:lnTo>
                  <a:cubicBezTo>
                    <a:pt x="954007" y="812208"/>
                    <a:pt x="888512" y="877703"/>
                    <a:pt x="807720"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Freeform: Shape 9">
              <a:extLst>
                <a:ext uri="{FF2B5EF4-FFF2-40B4-BE49-F238E27FC236}">
                  <a16:creationId xmlns:a16="http://schemas.microsoft.com/office/drawing/2014/main" id="{49FDBAF5-B2B6-4389-AE08-9081A928A987}"/>
                </a:ext>
              </a:extLst>
            </p:cNvPr>
            <p:cNvSpPr/>
            <p:nvPr/>
          </p:nvSpPr>
          <p:spPr>
            <a:xfrm>
              <a:off x="5838016" y="1901039"/>
              <a:ext cx="2786042" cy="650078"/>
            </a:xfrm>
            <a:custGeom>
              <a:avLst/>
              <a:gdLst>
                <a:gd name="connsiteX0" fmla="*/ 0 w 2786042"/>
                <a:gd name="connsiteY0" fmla="*/ 109713 h 877703"/>
                <a:gd name="connsiteX1" fmla="*/ 2347191 w 2786042"/>
                <a:gd name="connsiteY1" fmla="*/ 109713 h 877703"/>
                <a:gd name="connsiteX2" fmla="*/ 2347191 w 2786042"/>
                <a:gd name="connsiteY2" fmla="*/ 0 h 877703"/>
                <a:gd name="connsiteX3" fmla="*/ 2786042 w 2786042"/>
                <a:gd name="connsiteY3" fmla="*/ 438852 h 877703"/>
                <a:gd name="connsiteX4" fmla="*/ 2347191 w 2786042"/>
                <a:gd name="connsiteY4" fmla="*/ 877703 h 877703"/>
                <a:gd name="connsiteX5" fmla="*/ 2347191 w 2786042"/>
                <a:gd name="connsiteY5" fmla="*/ 767990 h 877703"/>
                <a:gd name="connsiteX6" fmla="*/ 0 w 2786042"/>
                <a:gd name="connsiteY6" fmla="*/ 767990 h 877703"/>
                <a:gd name="connsiteX7" fmla="*/ 0 w 2786042"/>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6042" h="877703">
                  <a:moveTo>
                    <a:pt x="0" y="109713"/>
                  </a:moveTo>
                  <a:lnTo>
                    <a:pt x="2347191" y="109713"/>
                  </a:lnTo>
                  <a:lnTo>
                    <a:pt x="2347191" y="0"/>
                  </a:lnTo>
                  <a:lnTo>
                    <a:pt x="2786042" y="438852"/>
                  </a:lnTo>
                  <a:lnTo>
                    <a:pt x="2347191" y="877703"/>
                  </a:lnTo>
                  <a:lnTo>
                    <a:pt x="2347191"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Growing usage as Lining System in Industrial Applications</a:t>
              </a:r>
            </a:p>
          </p:txBody>
        </p:sp>
        <p:sp>
          <p:nvSpPr>
            <p:cNvPr id="14" name="Freeform: Shape 13">
              <a:extLst>
                <a:ext uri="{FF2B5EF4-FFF2-40B4-BE49-F238E27FC236}">
                  <a16:creationId xmlns:a16="http://schemas.microsoft.com/office/drawing/2014/main" id="{D6DD9826-CB12-449E-B67D-3BB2D1AA4B19}"/>
                </a:ext>
              </a:extLst>
            </p:cNvPr>
            <p:cNvSpPr/>
            <p:nvPr/>
          </p:nvSpPr>
          <p:spPr>
            <a:xfrm>
              <a:off x="4885267" y="1901039"/>
              <a:ext cx="952749" cy="650078"/>
            </a:xfrm>
            <a:custGeom>
              <a:avLst/>
              <a:gdLst>
                <a:gd name="connsiteX0" fmla="*/ 0 w 952749"/>
                <a:gd name="connsiteY0" fmla="*/ 146287 h 877703"/>
                <a:gd name="connsiteX1" fmla="*/ 146287 w 952749"/>
                <a:gd name="connsiteY1" fmla="*/ 0 h 877703"/>
                <a:gd name="connsiteX2" fmla="*/ 806462 w 952749"/>
                <a:gd name="connsiteY2" fmla="*/ 0 h 877703"/>
                <a:gd name="connsiteX3" fmla="*/ 952749 w 952749"/>
                <a:gd name="connsiteY3" fmla="*/ 146287 h 877703"/>
                <a:gd name="connsiteX4" fmla="*/ 952749 w 952749"/>
                <a:gd name="connsiteY4" fmla="*/ 731416 h 877703"/>
                <a:gd name="connsiteX5" fmla="*/ 806462 w 952749"/>
                <a:gd name="connsiteY5" fmla="*/ 877703 h 877703"/>
                <a:gd name="connsiteX6" fmla="*/ 146287 w 952749"/>
                <a:gd name="connsiteY6" fmla="*/ 877703 h 877703"/>
                <a:gd name="connsiteX7" fmla="*/ 0 w 952749"/>
                <a:gd name="connsiteY7" fmla="*/ 731416 h 877703"/>
                <a:gd name="connsiteX8" fmla="*/ 0 w 952749"/>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749" h="877703">
                  <a:moveTo>
                    <a:pt x="0" y="146287"/>
                  </a:moveTo>
                  <a:cubicBezTo>
                    <a:pt x="0" y="65495"/>
                    <a:pt x="65495" y="0"/>
                    <a:pt x="146287" y="0"/>
                  </a:cubicBezTo>
                  <a:lnTo>
                    <a:pt x="806462" y="0"/>
                  </a:lnTo>
                  <a:cubicBezTo>
                    <a:pt x="887254" y="0"/>
                    <a:pt x="952749" y="65495"/>
                    <a:pt x="952749" y="146287"/>
                  </a:cubicBezTo>
                  <a:lnTo>
                    <a:pt x="952749" y="731416"/>
                  </a:lnTo>
                  <a:cubicBezTo>
                    <a:pt x="952749" y="812208"/>
                    <a:pt x="887254" y="877703"/>
                    <a:pt x="806462"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Freeform: Shape 14">
              <a:extLst>
                <a:ext uri="{FF2B5EF4-FFF2-40B4-BE49-F238E27FC236}">
                  <a16:creationId xmlns:a16="http://schemas.microsoft.com/office/drawing/2014/main" id="{DB36ECDB-92D9-4480-82FB-04080C89F92A}"/>
                </a:ext>
              </a:extLst>
            </p:cNvPr>
            <p:cNvSpPr/>
            <p:nvPr/>
          </p:nvSpPr>
          <p:spPr>
            <a:xfrm>
              <a:off x="5842024" y="2616126"/>
              <a:ext cx="2783320" cy="650078"/>
            </a:xfrm>
            <a:custGeom>
              <a:avLst/>
              <a:gdLst>
                <a:gd name="connsiteX0" fmla="*/ 0 w 2783320"/>
                <a:gd name="connsiteY0" fmla="*/ 109713 h 877703"/>
                <a:gd name="connsiteX1" fmla="*/ 2344469 w 2783320"/>
                <a:gd name="connsiteY1" fmla="*/ 109713 h 877703"/>
                <a:gd name="connsiteX2" fmla="*/ 2344469 w 2783320"/>
                <a:gd name="connsiteY2" fmla="*/ 0 h 877703"/>
                <a:gd name="connsiteX3" fmla="*/ 2783320 w 2783320"/>
                <a:gd name="connsiteY3" fmla="*/ 438852 h 877703"/>
                <a:gd name="connsiteX4" fmla="*/ 2344469 w 2783320"/>
                <a:gd name="connsiteY4" fmla="*/ 877703 h 877703"/>
                <a:gd name="connsiteX5" fmla="*/ 2344469 w 2783320"/>
                <a:gd name="connsiteY5" fmla="*/ 767990 h 877703"/>
                <a:gd name="connsiteX6" fmla="*/ 0 w 2783320"/>
                <a:gd name="connsiteY6" fmla="*/ 767990 h 877703"/>
                <a:gd name="connsiteX7" fmla="*/ 0 w 2783320"/>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3320" h="877703">
                  <a:moveTo>
                    <a:pt x="0" y="109713"/>
                  </a:moveTo>
                  <a:lnTo>
                    <a:pt x="2344469" y="109713"/>
                  </a:lnTo>
                  <a:lnTo>
                    <a:pt x="2344469" y="0"/>
                  </a:lnTo>
                  <a:lnTo>
                    <a:pt x="2783320" y="438852"/>
                  </a:lnTo>
                  <a:lnTo>
                    <a:pt x="2344469" y="877703"/>
                  </a:lnTo>
                  <a:lnTo>
                    <a:pt x="2344469"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Robust Growth of Construction Sector</a:t>
              </a:r>
            </a:p>
          </p:txBody>
        </p:sp>
        <p:sp>
          <p:nvSpPr>
            <p:cNvPr id="16" name="Freeform: Shape 15">
              <a:extLst>
                <a:ext uri="{FF2B5EF4-FFF2-40B4-BE49-F238E27FC236}">
                  <a16:creationId xmlns:a16="http://schemas.microsoft.com/office/drawing/2014/main" id="{D309F7CD-159C-4FA5-B6AD-DAB3472E7A8D}"/>
                </a:ext>
              </a:extLst>
            </p:cNvPr>
            <p:cNvSpPr/>
            <p:nvPr/>
          </p:nvSpPr>
          <p:spPr>
            <a:xfrm>
              <a:off x="4883981" y="2616126"/>
              <a:ext cx="958042" cy="650078"/>
            </a:xfrm>
            <a:custGeom>
              <a:avLst/>
              <a:gdLst>
                <a:gd name="connsiteX0" fmla="*/ 0 w 958042"/>
                <a:gd name="connsiteY0" fmla="*/ 146287 h 877703"/>
                <a:gd name="connsiteX1" fmla="*/ 146287 w 958042"/>
                <a:gd name="connsiteY1" fmla="*/ 0 h 877703"/>
                <a:gd name="connsiteX2" fmla="*/ 811755 w 958042"/>
                <a:gd name="connsiteY2" fmla="*/ 0 h 877703"/>
                <a:gd name="connsiteX3" fmla="*/ 958042 w 958042"/>
                <a:gd name="connsiteY3" fmla="*/ 146287 h 877703"/>
                <a:gd name="connsiteX4" fmla="*/ 958042 w 958042"/>
                <a:gd name="connsiteY4" fmla="*/ 731416 h 877703"/>
                <a:gd name="connsiteX5" fmla="*/ 811755 w 958042"/>
                <a:gd name="connsiteY5" fmla="*/ 877703 h 877703"/>
                <a:gd name="connsiteX6" fmla="*/ 146287 w 958042"/>
                <a:gd name="connsiteY6" fmla="*/ 877703 h 877703"/>
                <a:gd name="connsiteX7" fmla="*/ 0 w 958042"/>
                <a:gd name="connsiteY7" fmla="*/ 731416 h 877703"/>
                <a:gd name="connsiteX8" fmla="*/ 0 w 958042"/>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042" h="877703">
                  <a:moveTo>
                    <a:pt x="0" y="146287"/>
                  </a:moveTo>
                  <a:cubicBezTo>
                    <a:pt x="0" y="65495"/>
                    <a:pt x="65495" y="0"/>
                    <a:pt x="146287" y="0"/>
                  </a:cubicBezTo>
                  <a:lnTo>
                    <a:pt x="811755" y="0"/>
                  </a:lnTo>
                  <a:cubicBezTo>
                    <a:pt x="892547" y="0"/>
                    <a:pt x="958042" y="65495"/>
                    <a:pt x="958042" y="146287"/>
                  </a:cubicBezTo>
                  <a:lnTo>
                    <a:pt x="958042" y="731416"/>
                  </a:lnTo>
                  <a:cubicBezTo>
                    <a:pt x="958042" y="812208"/>
                    <a:pt x="892547" y="877703"/>
                    <a:pt x="811755"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2" name="Group 21">
              <a:extLst>
                <a:ext uri="{FF2B5EF4-FFF2-40B4-BE49-F238E27FC236}">
                  <a16:creationId xmlns:a16="http://schemas.microsoft.com/office/drawing/2014/main" id="{ADF4921A-CAD7-4E5D-BCF3-3262891C8C73}"/>
                </a:ext>
              </a:extLst>
            </p:cNvPr>
            <p:cNvGrpSpPr/>
            <p:nvPr/>
          </p:nvGrpSpPr>
          <p:grpSpPr>
            <a:xfrm>
              <a:off x="4883981" y="3291318"/>
              <a:ext cx="3742841" cy="689973"/>
              <a:chOff x="4883981" y="4028797"/>
              <a:chExt cx="3742841" cy="931567"/>
            </a:xfrm>
          </p:grpSpPr>
          <p:sp>
            <p:nvSpPr>
              <p:cNvPr id="19" name="Freeform: Shape 18">
                <a:extLst>
                  <a:ext uri="{FF2B5EF4-FFF2-40B4-BE49-F238E27FC236}">
                    <a16:creationId xmlns:a16="http://schemas.microsoft.com/office/drawing/2014/main" id="{3B6A6356-F8D4-48A4-857E-97D10BA6D264}"/>
                  </a:ext>
                </a:extLst>
              </p:cNvPr>
              <p:cNvSpPr/>
              <p:nvPr/>
            </p:nvSpPr>
            <p:spPr>
              <a:xfrm>
                <a:off x="5841693" y="4028797"/>
                <a:ext cx="2785129" cy="877703"/>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Aging Infrastructure</a:t>
                </a:r>
                <a:endParaRPr lang="en-US" sz="1000" kern="1200" dirty="0">
                  <a:solidFill>
                    <a:schemeClr val="tx1"/>
                  </a:solidFill>
                </a:endParaRPr>
              </a:p>
            </p:txBody>
          </p:sp>
          <p:sp>
            <p:nvSpPr>
              <p:cNvPr id="21" name="Freeform: Shape 20">
                <a:extLst>
                  <a:ext uri="{FF2B5EF4-FFF2-40B4-BE49-F238E27FC236}">
                    <a16:creationId xmlns:a16="http://schemas.microsoft.com/office/drawing/2014/main" id="{339A7255-3564-4545-8280-DDD39E0CCB7E}"/>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3" name="Group 22">
              <a:extLst>
                <a:ext uri="{FF2B5EF4-FFF2-40B4-BE49-F238E27FC236}">
                  <a16:creationId xmlns:a16="http://schemas.microsoft.com/office/drawing/2014/main" id="{9473D169-34A5-4708-89B9-E12831E4E455}"/>
                </a:ext>
              </a:extLst>
            </p:cNvPr>
            <p:cNvGrpSpPr/>
            <p:nvPr/>
          </p:nvGrpSpPr>
          <p:grpSpPr>
            <a:xfrm>
              <a:off x="4902723" y="3991623"/>
              <a:ext cx="3742841" cy="689973"/>
              <a:chOff x="4883981" y="4028797"/>
              <a:chExt cx="3742841" cy="931567"/>
            </a:xfrm>
          </p:grpSpPr>
          <p:sp>
            <p:nvSpPr>
              <p:cNvPr id="24" name="Freeform: Shape 23">
                <a:extLst>
                  <a:ext uri="{FF2B5EF4-FFF2-40B4-BE49-F238E27FC236}">
                    <a16:creationId xmlns:a16="http://schemas.microsoft.com/office/drawing/2014/main" id="{4B4718CA-565D-41F8-9085-3FF7FCB3D66C}"/>
                  </a:ext>
                </a:extLst>
              </p:cNvPr>
              <p:cNvSpPr/>
              <p:nvPr/>
            </p:nvSpPr>
            <p:spPr>
              <a:xfrm>
                <a:off x="5841693" y="4028797"/>
                <a:ext cx="2785129" cy="877703"/>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Rising Investment in Renewable Energy</a:t>
                </a:r>
                <a:endParaRPr lang="en-US" sz="1000" kern="1200" dirty="0">
                  <a:solidFill>
                    <a:schemeClr val="tx1"/>
                  </a:solidFill>
                </a:endParaRPr>
              </a:p>
            </p:txBody>
          </p:sp>
          <p:sp>
            <p:nvSpPr>
              <p:cNvPr id="25" name="Freeform: Shape 24">
                <a:extLst>
                  <a:ext uri="{FF2B5EF4-FFF2-40B4-BE49-F238E27FC236}">
                    <a16:creationId xmlns:a16="http://schemas.microsoft.com/office/drawing/2014/main" id="{09FEB494-D9E4-4F07-A20E-C6F26CFD7C11}"/>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6" name="Group 25">
              <a:extLst>
                <a:ext uri="{FF2B5EF4-FFF2-40B4-BE49-F238E27FC236}">
                  <a16:creationId xmlns:a16="http://schemas.microsoft.com/office/drawing/2014/main" id="{372366F6-75EA-4EEF-827B-5B350B5A2B29}"/>
                </a:ext>
              </a:extLst>
            </p:cNvPr>
            <p:cNvGrpSpPr/>
            <p:nvPr/>
          </p:nvGrpSpPr>
          <p:grpSpPr>
            <a:xfrm>
              <a:off x="4902723" y="4690410"/>
              <a:ext cx="3742841" cy="689973"/>
              <a:chOff x="4883981" y="4028797"/>
              <a:chExt cx="3742841" cy="931567"/>
            </a:xfrm>
          </p:grpSpPr>
          <p:sp>
            <p:nvSpPr>
              <p:cNvPr id="27" name="Freeform: Shape 26">
                <a:extLst>
                  <a:ext uri="{FF2B5EF4-FFF2-40B4-BE49-F238E27FC236}">
                    <a16:creationId xmlns:a16="http://schemas.microsoft.com/office/drawing/2014/main" id="{FB4FF2E5-3A9D-4D80-88A7-A1C288F6E654}"/>
                  </a:ext>
                </a:extLst>
              </p:cNvPr>
              <p:cNvSpPr/>
              <p:nvPr/>
            </p:nvSpPr>
            <p:spPr>
              <a:xfrm>
                <a:off x="5841693" y="4028797"/>
                <a:ext cx="2785129" cy="877703"/>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Reducing global carbon dioxide (CO2) emissions to net zero by 2050</a:t>
                </a:r>
                <a:endParaRPr lang="en-US" sz="1000" kern="1200" dirty="0">
                  <a:solidFill>
                    <a:schemeClr val="tx1"/>
                  </a:solidFill>
                </a:endParaRPr>
              </a:p>
            </p:txBody>
          </p:sp>
          <p:sp>
            <p:nvSpPr>
              <p:cNvPr id="28" name="Freeform: Shape 27">
                <a:extLst>
                  <a:ext uri="{FF2B5EF4-FFF2-40B4-BE49-F238E27FC236}">
                    <a16:creationId xmlns:a16="http://schemas.microsoft.com/office/drawing/2014/main" id="{FE6671B3-217A-4A82-89DB-CD5F37721C0B}"/>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9" name="Group 28">
              <a:extLst>
                <a:ext uri="{FF2B5EF4-FFF2-40B4-BE49-F238E27FC236}">
                  <a16:creationId xmlns:a16="http://schemas.microsoft.com/office/drawing/2014/main" id="{6D42FD0F-0116-497E-9FEB-29442A6CE40F}"/>
                </a:ext>
              </a:extLst>
            </p:cNvPr>
            <p:cNvGrpSpPr/>
            <p:nvPr/>
          </p:nvGrpSpPr>
          <p:grpSpPr>
            <a:xfrm>
              <a:off x="4902723" y="5439681"/>
              <a:ext cx="3735730" cy="689717"/>
              <a:chOff x="4883981" y="4029143"/>
              <a:chExt cx="3735730" cy="931221"/>
            </a:xfrm>
          </p:grpSpPr>
          <p:sp>
            <p:nvSpPr>
              <p:cNvPr id="30" name="Freeform: Shape 29">
                <a:extLst>
                  <a:ext uri="{FF2B5EF4-FFF2-40B4-BE49-F238E27FC236}">
                    <a16:creationId xmlns:a16="http://schemas.microsoft.com/office/drawing/2014/main" id="{68D0C3EC-2807-4E20-831C-39F58225E4FD}"/>
                  </a:ext>
                </a:extLst>
              </p:cNvPr>
              <p:cNvSpPr/>
              <p:nvPr/>
            </p:nvSpPr>
            <p:spPr>
              <a:xfrm>
                <a:off x="5834582" y="4029143"/>
                <a:ext cx="2785129" cy="877702"/>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Stable macroeconomic factors, Stable lending rate </a:t>
                </a:r>
              </a:p>
            </p:txBody>
          </p:sp>
          <p:sp>
            <p:nvSpPr>
              <p:cNvPr id="31" name="Freeform: Shape 30">
                <a:extLst>
                  <a:ext uri="{FF2B5EF4-FFF2-40B4-BE49-F238E27FC236}">
                    <a16:creationId xmlns:a16="http://schemas.microsoft.com/office/drawing/2014/main" id="{F96AAC45-1B99-4FC9-8CCF-3A0B3CB7637B}"/>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32" name="Group 31">
              <a:extLst>
                <a:ext uri="{FF2B5EF4-FFF2-40B4-BE49-F238E27FC236}">
                  <a16:creationId xmlns:a16="http://schemas.microsoft.com/office/drawing/2014/main" id="{4045A16C-F80C-401D-B082-33F51FA9719E}"/>
                </a:ext>
              </a:extLst>
            </p:cNvPr>
            <p:cNvGrpSpPr/>
            <p:nvPr/>
          </p:nvGrpSpPr>
          <p:grpSpPr>
            <a:xfrm>
              <a:off x="4902723" y="6169292"/>
              <a:ext cx="3742841" cy="689973"/>
              <a:chOff x="4883981" y="4028797"/>
              <a:chExt cx="3742841" cy="931567"/>
            </a:xfrm>
          </p:grpSpPr>
          <p:sp>
            <p:nvSpPr>
              <p:cNvPr id="33" name="Freeform: Shape 32">
                <a:extLst>
                  <a:ext uri="{FF2B5EF4-FFF2-40B4-BE49-F238E27FC236}">
                    <a16:creationId xmlns:a16="http://schemas.microsoft.com/office/drawing/2014/main" id="{C9F563CD-077E-4197-B6AE-603E985999E9}"/>
                  </a:ext>
                </a:extLst>
              </p:cNvPr>
              <p:cNvSpPr/>
              <p:nvPr/>
            </p:nvSpPr>
            <p:spPr>
              <a:xfrm>
                <a:off x="5841693" y="4028797"/>
                <a:ext cx="2785129" cy="877703"/>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Potential export market due to China factor (movement of manufacturing to India)</a:t>
                </a:r>
                <a:endPar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34" name="Freeform: Shape 33">
                <a:extLst>
                  <a:ext uri="{FF2B5EF4-FFF2-40B4-BE49-F238E27FC236}">
                    <a16:creationId xmlns:a16="http://schemas.microsoft.com/office/drawing/2014/main" id="{7D5FC00C-9CC0-4C70-8810-42B2A30D92D5}"/>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sp>
        <p:nvSpPr>
          <p:cNvPr id="35" name="Text Placeholder 3">
            <a:extLst>
              <a:ext uri="{FF2B5EF4-FFF2-40B4-BE49-F238E27FC236}">
                <a16:creationId xmlns:a16="http://schemas.microsoft.com/office/drawing/2014/main" id="{67E985F2-1977-4596-BC07-C69028F63229}"/>
              </a:ext>
            </a:extLst>
          </p:cNvPr>
          <p:cNvSpPr txBox="1">
            <a:spLocks/>
          </p:cNvSpPr>
          <p:nvPr/>
        </p:nvSpPr>
        <p:spPr>
          <a:xfrm>
            <a:off x="174573" y="73901"/>
            <a:ext cx="7736404" cy="54892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Expected Growth &amp; Key Market Drivers </a:t>
            </a:r>
          </a:p>
        </p:txBody>
      </p:sp>
    </p:spTree>
    <p:extLst>
      <p:ext uri="{BB962C8B-B14F-4D97-AF65-F5344CB8AC3E}">
        <p14:creationId xmlns:p14="http://schemas.microsoft.com/office/powerpoint/2010/main" val="6877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3">
            <a:extLst>
              <a:ext uri="{FF2B5EF4-FFF2-40B4-BE49-F238E27FC236}">
                <a16:creationId xmlns:a16="http://schemas.microsoft.com/office/drawing/2014/main" id="{411ADAA5-FB91-4DA6-B6B1-EA6DDBDD14FF}"/>
              </a:ext>
            </a:extLst>
          </p:cNvPr>
          <p:cNvSpPr txBox="1">
            <a:spLocks/>
          </p:cNvSpPr>
          <p:nvPr/>
        </p:nvSpPr>
        <p:spPr>
          <a:xfrm>
            <a:off x="174573" y="182682"/>
            <a:ext cx="7736404" cy="36310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Challenges During The Forecast Period</a:t>
            </a:r>
          </a:p>
        </p:txBody>
      </p:sp>
      <p:pic>
        <p:nvPicPr>
          <p:cNvPr id="3" name="Picture 2" descr="Background pattern&#10;&#10;Description automatically generated">
            <a:extLst>
              <a:ext uri="{FF2B5EF4-FFF2-40B4-BE49-F238E27FC236}">
                <a16:creationId xmlns:a16="http://schemas.microsoft.com/office/drawing/2014/main" id="{A60A51B9-7A28-481F-90BF-D5BD69EC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3805"/>
            <a:ext cx="9144000" cy="6126480"/>
          </a:xfrm>
          <a:prstGeom prst="rect">
            <a:avLst/>
          </a:prstGeom>
        </p:spPr>
      </p:pic>
      <p:sp>
        <p:nvSpPr>
          <p:cNvPr id="50" name="Text Placeholder 3">
            <a:extLst>
              <a:ext uri="{FF2B5EF4-FFF2-40B4-BE49-F238E27FC236}">
                <a16:creationId xmlns:a16="http://schemas.microsoft.com/office/drawing/2014/main" id="{A25B9695-AE15-439F-81DC-3820E30B6A5D}"/>
              </a:ext>
            </a:extLst>
          </p:cNvPr>
          <p:cNvSpPr txBox="1">
            <a:spLocks/>
          </p:cNvSpPr>
          <p:nvPr/>
        </p:nvSpPr>
        <p:spPr>
          <a:xfrm>
            <a:off x="121657" y="1014647"/>
            <a:ext cx="6567704" cy="289006"/>
          </a:xfrm>
          <a:prstGeom prst="rect">
            <a:avLst/>
          </a:prstGeom>
        </p:spPr>
        <p:txBody>
          <a:bodyPr vert="horz" lIns="68580" tIns="34290" rIns="68580" bIns="3429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14337">
              <a:lnSpc>
                <a:spcPct val="100000"/>
              </a:lnSpc>
              <a:spcBef>
                <a:spcPts val="563"/>
              </a:spcBef>
              <a:buNone/>
              <a:defRPr/>
            </a:pPr>
            <a:endParaRPr lang="en-IN" sz="1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9" name="Group 18">
            <a:extLst>
              <a:ext uri="{FF2B5EF4-FFF2-40B4-BE49-F238E27FC236}">
                <a16:creationId xmlns:a16="http://schemas.microsoft.com/office/drawing/2014/main" id="{5A1406B1-CA86-44E4-A107-6D3CD4E415C8}"/>
              </a:ext>
            </a:extLst>
          </p:cNvPr>
          <p:cNvGrpSpPr/>
          <p:nvPr/>
        </p:nvGrpSpPr>
        <p:grpSpPr>
          <a:xfrm>
            <a:off x="522138" y="1009817"/>
            <a:ext cx="7535186" cy="1145168"/>
            <a:chOff x="2730619" y="2411897"/>
            <a:chExt cx="4889380" cy="1295685"/>
          </a:xfrm>
        </p:grpSpPr>
        <p:sp>
          <p:nvSpPr>
            <p:cNvPr id="20" name="Freeform: Shape 19">
              <a:extLst>
                <a:ext uri="{FF2B5EF4-FFF2-40B4-BE49-F238E27FC236}">
                  <a16:creationId xmlns:a16="http://schemas.microsoft.com/office/drawing/2014/main" id="{38ABEE92-EAB7-42C2-8BF4-419D117485BB}"/>
                </a:ext>
              </a:extLst>
            </p:cNvPr>
            <p:cNvSpPr/>
            <p:nvPr/>
          </p:nvSpPr>
          <p:spPr>
            <a:xfrm>
              <a:off x="2798047" y="2456213"/>
              <a:ext cx="348322" cy="486704"/>
            </a:xfrm>
            <a:custGeom>
              <a:avLst/>
              <a:gdLst>
                <a:gd name="connsiteX0" fmla="*/ 0 w 1524000"/>
                <a:gd name="connsiteY0" fmla="*/ 0 h 1287000"/>
                <a:gd name="connsiteX1" fmla="*/ 1524000 w 1524000"/>
                <a:gd name="connsiteY1" fmla="*/ 0 h 1287000"/>
                <a:gd name="connsiteX2" fmla="*/ 1524000 w 1524000"/>
                <a:gd name="connsiteY2" fmla="*/ 1287000 h 1287000"/>
                <a:gd name="connsiteX3" fmla="*/ 0 w 1524000"/>
                <a:gd name="connsiteY3" fmla="*/ 1287000 h 1287000"/>
                <a:gd name="connsiteX4" fmla="*/ 0 w 1524000"/>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287000">
                  <a:moveTo>
                    <a:pt x="0" y="0"/>
                  </a:moveTo>
                  <a:lnTo>
                    <a:pt x="1524000" y="0"/>
                  </a:lnTo>
                  <a:lnTo>
                    <a:pt x="1524000"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1</a:t>
              </a:r>
            </a:p>
          </p:txBody>
        </p:sp>
        <p:sp>
          <p:nvSpPr>
            <p:cNvPr id="24" name="Left Brace 23">
              <a:extLst>
                <a:ext uri="{FF2B5EF4-FFF2-40B4-BE49-F238E27FC236}">
                  <a16:creationId xmlns:a16="http://schemas.microsoft.com/office/drawing/2014/main" id="{CCE7CB0F-F337-4E01-84DE-A44E82C417E0}"/>
                </a:ext>
              </a:extLst>
            </p:cNvPr>
            <p:cNvSpPr/>
            <p:nvPr/>
          </p:nvSpPr>
          <p:spPr>
            <a:xfrm>
              <a:off x="3125390" y="2425147"/>
              <a:ext cx="304800" cy="486704"/>
            </a:xfrm>
            <a:prstGeom prst="leftBrace">
              <a:avLst>
                <a:gd name="adj1" fmla="val 35000"/>
                <a:gd name="adj2" fmla="val 50000"/>
              </a:avLst>
            </a:prstGeom>
            <a:noFill/>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5" name="Rectangle: Rounded Corners 24">
              <a:extLst>
                <a:ext uri="{FF2B5EF4-FFF2-40B4-BE49-F238E27FC236}">
                  <a16:creationId xmlns:a16="http://schemas.microsoft.com/office/drawing/2014/main" id="{E18A77C2-EAE6-48F5-A1C6-20AC4D6BDA20}"/>
                </a:ext>
              </a:extLst>
            </p:cNvPr>
            <p:cNvSpPr/>
            <p:nvPr/>
          </p:nvSpPr>
          <p:spPr>
            <a:xfrm>
              <a:off x="3474719" y="2411897"/>
              <a:ext cx="4145280" cy="513204"/>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marL="0" lvl="1" algn="l" defTabSz="444500">
                <a:lnSpc>
                  <a:spcPct val="90000"/>
                </a:lnSpc>
                <a:spcBef>
                  <a:spcPct val="0"/>
                </a:spcBef>
                <a:spcAft>
                  <a:spcPct val="15000"/>
                </a:spcAft>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Some of the raw materials used in the manufacturing of vinyl ester resin is 100% import driven like styrene, therefore handling may be the challenge.</a:t>
              </a:r>
              <a:endPar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Freeform: Shape 25">
              <a:extLst>
                <a:ext uri="{FF2B5EF4-FFF2-40B4-BE49-F238E27FC236}">
                  <a16:creationId xmlns:a16="http://schemas.microsoft.com/office/drawing/2014/main" id="{9552AD4D-B095-45E7-9246-2F2E8B05E3B4}"/>
                </a:ext>
              </a:extLst>
            </p:cNvPr>
            <p:cNvSpPr/>
            <p:nvPr/>
          </p:nvSpPr>
          <p:spPr>
            <a:xfrm>
              <a:off x="2730619" y="3133702"/>
              <a:ext cx="398498" cy="573880"/>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2</a:t>
              </a:r>
            </a:p>
          </p:txBody>
        </p:sp>
        <p:sp>
          <p:nvSpPr>
            <p:cNvPr id="27" name="Left Brace 26">
              <a:extLst>
                <a:ext uri="{FF2B5EF4-FFF2-40B4-BE49-F238E27FC236}">
                  <a16:creationId xmlns:a16="http://schemas.microsoft.com/office/drawing/2014/main" id="{53398752-BA02-4534-8FC2-964AFA5A11E9}"/>
                </a:ext>
              </a:extLst>
            </p:cNvPr>
            <p:cNvSpPr/>
            <p:nvPr/>
          </p:nvSpPr>
          <p:spPr>
            <a:xfrm>
              <a:off x="3125390" y="3192864"/>
              <a:ext cx="304800" cy="440428"/>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8" name="Rectangle: Rounded Corners 27">
              <a:extLst>
                <a:ext uri="{FF2B5EF4-FFF2-40B4-BE49-F238E27FC236}">
                  <a16:creationId xmlns:a16="http://schemas.microsoft.com/office/drawing/2014/main" id="{EF3C6CF4-6E90-4D96-8C32-5F3807E9EDBF}"/>
                </a:ext>
              </a:extLst>
            </p:cNvPr>
            <p:cNvSpPr/>
            <p:nvPr/>
          </p:nvSpPr>
          <p:spPr>
            <a:xfrm>
              <a:off x="3474447" y="3152043"/>
              <a:ext cx="4145280"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marL="0" lvl="1" algn="l" defTabSz="444500">
                <a:lnSpc>
                  <a:spcPct val="90000"/>
                </a:lnSpc>
                <a:spcBef>
                  <a:spcPct val="0"/>
                </a:spcBef>
                <a:spcAft>
                  <a:spcPct val="15000"/>
                </a:spcAft>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Cost Escalation- As commodity prices like steel, natural gas, coal &amp; electricity are increasing therefore machinery &amp; equipment cost may increase in the forecast period. </a:t>
              </a:r>
              <a:endPar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43" name="Freeform: Shape 42">
            <a:extLst>
              <a:ext uri="{FF2B5EF4-FFF2-40B4-BE49-F238E27FC236}">
                <a16:creationId xmlns:a16="http://schemas.microsoft.com/office/drawing/2014/main" id="{B71A6560-514B-4B1F-AC20-88182862A7BA}"/>
              </a:ext>
            </a:extLst>
          </p:cNvPr>
          <p:cNvSpPr/>
          <p:nvPr/>
        </p:nvSpPr>
        <p:spPr>
          <a:xfrm>
            <a:off x="501380" y="2323597"/>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dirty="0">
                <a:latin typeface="Verdana" panose="020B0604030504040204" pitchFamily="34" charset="0"/>
                <a:ea typeface="Verdana" panose="020B0604030504040204" pitchFamily="34" charset="0"/>
                <a:cs typeface="Verdana" panose="020B0604030504040204" pitchFamily="34" charset="0"/>
              </a:rPr>
              <a:t>3</a:t>
            </a:r>
            <a:endParaRPr lang="en-US" sz="1000" b="1" kern="1200" dirty="0">
              <a:latin typeface="Verdana" panose="020B0604030504040204" pitchFamily="34" charset="0"/>
              <a:ea typeface="Verdana" panose="020B0604030504040204" pitchFamily="34" charset="0"/>
              <a:cs typeface="Verdana" panose="020B0604030504040204" pitchFamily="34" charset="0"/>
            </a:endParaRPr>
          </a:p>
        </p:txBody>
      </p:sp>
      <p:sp>
        <p:nvSpPr>
          <p:cNvPr id="44" name="Left Brace 43">
            <a:extLst>
              <a:ext uri="{FF2B5EF4-FFF2-40B4-BE49-F238E27FC236}">
                <a16:creationId xmlns:a16="http://schemas.microsoft.com/office/drawing/2014/main" id="{D52E1223-AC33-4891-BF05-0FAAD096F9A2}"/>
              </a:ext>
            </a:extLst>
          </p:cNvPr>
          <p:cNvSpPr/>
          <p:nvPr/>
        </p:nvSpPr>
        <p:spPr>
          <a:xfrm>
            <a:off x="1087097" y="2308899"/>
            <a:ext cx="563411" cy="480707"/>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45" name="Rectangle: Rounded Corners 44">
            <a:extLst>
              <a:ext uri="{FF2B5EF4-FFF2-40B4-BE49-F238E27FC236}">
                <a16:creationId xmlns:a16="http://schemas.microsoft.com/office/drawing/2014/main" id="{B1EBD5BA-FED0-4C5B-B150-4B26BDB71BFC}"/>
              </a:ext>
            </a:extLst>
          </p:cNvPr>
          <p:cNvSpPr/>
          <p:nvPr/>
        </p:nvSpPr>
        <p:spPr>
          <a:xfrm>
            <a:off x="1668895" y="2282398"/>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Currency fluctuations also plays a major challenge in the manufacturing of vinyl ester resin as most of the raw materials are hundred percent import driven. </a:t>
            </a:r>
          </a:p>
        </p:txBody>
      </p:sp>
      <p:sp>
        <p:nvSpPr>
          <p:cNvPr id="47" name="Freeform: Shape 46">
            <a:extLst>
              <a:ext uri="{FF2B5EF4-FFF2-40B4-BE49-F238E27FC236}">
                <a16:creationId xmlns:a16="http://schemas.microsoft.com/office/drawing/2014/main" id="{2AB2A2AB-AF85-420C-A21E-DA89BBC4AAF0}"/>
              </a:ext>
            </a:extLst>
          </p:cNvPr>
          <p:cNvSpPr/>
          <p:nvPr/>
        </p:nvSpPr>
        <p:spPr>
          <a:xfrm>
            <a:off x="538401" y="3030200"/>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4</a:t>
            </a:r>
          </a:p>
        </p:txBody>
      </p:sp>
      <p:sp>
        <p:nvSpPr>
          <p:cNvPr id="48" name="Left Brace 47">
            <a:extLst>
              <a:ext uri="{FF2B5EF4-FFF2-40B4-BE49-F238E27FC236}">
                <a16:creationId xmlns:a16="http://schemas.microsoft.com/office/drawing/2014/main" id="{EDA00570-0127-45ED-939B-9ED2A4950C3E}"/>
              </a:ext>
            </a:extLst>
          </p:cNvPr>
          <p:cNvSpPr/>
          <p:nvPr/>
        </p:nvSpPr>
        <p:spPr>
          <a:xfrm>
            <a:off x="1106978" y="3004633"/>
            <a:ext cx="563412" cy="480707"/>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52" name="Rectangle: Rounded Corners 51">
            <a:extLst>
              <a:ext uri="{FF2B5EF4-FFF2-40B4-BE49-F238E27FC236}">
                <a16:creationId xmlns:a16="http://schemas.microsoft.com/office/drawing/2014/main" id="{99F42A4E-9BDD-4B66-9E13-3821E88B279C}"/>
              </a:ext>
            </a:extLst>
          </p:cNvPr>
          <p:cNvSpPr/>
          <p:nvPr/>
        </p:nvSpPr>
        <p:spPr>
          <a:xfrm>
            <a:off x="1688775" y="2964880"/>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Recessionary factors like wholesale inflation, GDP contraction, fiscal deficit may be the challenging factors which can impact the demand supply scenario of vinyl ester resin.</a:t>
            </a:r>
          </a:p>
        </p:txBody>
      </p:sp>
      <p:sp>
        <p:nvSpPr>
          <p:cNvPr id="68" name="Rectangle: Rounded Corners 67">
            <a:extLst>
              <a:ext uri="{FF2B5EF4-FFF2-40B4-BE49-F238E27FC236}">
                <a16:creationId xmlns:a16="http://schemas.microsoft.com/office/drawing/2014/main" id="{B21379B0-BE74-40DB-9CB5-3617241A0EEB}"/>
              </a:ext>
            </a:extLst>
          </p:cNvPr>
          <p:cNvSpPr/>
          <p:nvPr/>
        </p:nvSpPr>
        <p:spPr>
          <a:xfrm>
            <a:off x="1668474" y="3635616"/>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As the demand of vinyl ester resin is entirely project based therefore demand fluctuation may be the major threat to the market of vinyl ester resin.</a:t>
            </a:r>
          </a:p>
        </p:txBody>
      </p:sp>
      <p:sp>
        <p:nvSpPr>
          <p:cNvPr id="69" name="Left Brace 68">
            <a:extLst>
              <a:ext uri="{FF2B5EF4-FFF2-40B4-BE49-F238E27FC236}">
                <a16:creationId xmlns:a16="http://schemas.microsoft.com/office/drawing/2014/main" id="{32A38998-859F-4CB3-91EB-83D7C2369ACA}"/>
              </a:ext>
            </a:extLst>
          </p:cNvPr>
          <p:cNvSpPr/>
          <p:nvPr/>
        </p:nvSpPr>
        <p:spPr>
          <a:xfrm>
            <a:off x="1130533" y="3670337"/>
            <a:ext cx="480223" cy="40472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1" name="Freeform: Shape 70">
            <a:extLst>
              <a:ext uri="{FF2B5EF4-FFF2-40B4-BE49-F238E27FC236}">
                <a16:creationId xmlns:a16="http://schemas.microsoft.com/office/drawing/2014/main" id="{740A2897-DE34-480F-97BE-63A7D035872E}"/>
              </a:ext>
            </a:extLst>
          </p:cNvPr>
          <p:cNvSpPr/>
          <p:nvPr/>
        </p:nvSpPr>
        <p:spPr>
          <a:xfrm>
            <a:off x="515449" y="3648107"/>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5</a:t>
            </a:r>
          </a:p>
        </p:txBody>
      </p:sp>
      <p:sp>
        <p:nvSpPr>
          <p:cNvPr id="73" name="Rectangle: Rounded Corners 72">
            <a:extLst>
              <a:ext uri="{FF2B5EF4-FFF2-40B4-BE49-F238E27FC236}">
                <a16:creationId xmlns:a16="http://schemas.microsoft.com/office/drawing/2014/main" id="{FE739B07-7D30-4A0A-8556-831F95B2807A}"/>
              </a:ext>
            </a:extLst>
          </p:cNvPr>
          <p:cNvSpPr/>
          <p:nvPr/>
        </p:nvSpPr>
        <p:spPr>
          <a:xfrm>
            <a:off x="1661850" y="4331349"/>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spcBef>
                <a:spcPts val="300"/>
              </a:spcBef>
              <a:spcAft>
                <a:spcPts val="300"/>
              </a:spcAft>
            </a:pPr>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Research and Development cost may increase as Reliance needs to compete with global players for niche and specialized applications. Moreover, for export of vinyl ester, Reliance should focus on international quality specification of VER.</a:t>
            </a:r>
          </a:p>
        </p:txBody>
      </p:sp>
      <p:sp>
        <p:nvSpPr>
          <p:cNvPr id="74" name="Left Brace 73">
            <a:extLst>
              <a:ext uri="{FF2B5EF4-FFF2-40B4-BE49-F238E27FC236}">
                <a16:creationId xmlns:a16="http://schemas.microsoft.com/office/drawing/2014/main" id="{1824DE51-3788-497C-BBC7-AFF1774F60F4}"/>
              </a:ext>
            </a:extLst>
          </p:cNvPr>
          <p:cNvSpPr/>
          <p:nvPr/>
        </p:nvSpPr>
        <p:spPr>
          <a:xfrm>
            <a:off x="1130533" y="4354710"/>
            <a:ext cx="519975" cy="45584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5" name="Freeform: Shape 74">
            <a:extLst>
              <a:ext uri="{FF2B5EF4-FFF2-40B4-BE49-F238E27FC236}">
                <a16:creationId xmlns:a16="http://schemas.microsoft.com/office/drawing/2014/main" id="{B59EFF12-2F2E-4CE6-A215-A2F7E13CAD33}"/>
              </a:ext>
            </a:extLst>
          </p:cNvPr>
          <p:cNvSpPr/>
          <p:nvPr/>
        </p:nvSpPr>
        <p:spPr>
          <a:xfrm>
            <a:off x="533067" y="4357768"/>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dirty="0">
                <a:latin typeface="Verdana" panose="020B0604030504040204" pitchFamily="34" charset="0"/>
                <a:ea typeface="Verdana" panose="020B0604030504040204" pitchFamily="34" charset="0"/>
                <a:cs typeface="Verdana" panose="020B0604030504040204" pitchFamily="34" charset="0"/>
              </a:rPr>
              <a:t>6</a:t>
            </a:r>
            <a:endParaRPr lang="en-US" sz="1000" b="1" kern="1200" dirty="0">
              <a:latin typeface="Verdana" panose="020B0604030504040204" pitchFamily="34" charset="0"/>
              <a:ea typeface="Verdana" panose="020B0604030504040204" pitchFamily="34" charset="0"/>
              <a:cs typeface="Verdana" panose="020B0604030504040204" pitchFamily="34" charset="0"/>
            </a:endParaRPr>
          </a:p>
        </p:txBody>
      </p:sp>
      <p:sp>
        <p:nvSpPr>
          <p:cNvPr id="76" name="Rectangle: Rounded Corners 75">
            <a:extLst>
              <a:ext uri="{FF2B5EF4-FFF2-40B4-BE49-F238E27FC236}">
                <a16:creationId xmlns:a16="http://schemas.microsoft.com/office/drawing/2014/main" id="{CA89E236-2AD8-43C3-A286-FF7EF3B6B3D2}"/>
              </a:ext>
            </a:extLst>
          </p:cNvPr>
          <p:cNvSpPr/>
          <p:nvPr/>
        </p:nvSpPr>
        <p:spPr>
          <a:xfrm>
            <a:off x="1681730" y="4987333"/>
            <a:ext cx="6388008" cy="489397"/>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lnSpc>
                <a:spcPct val="120000"/>
              </a:lnSpc>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High Volatility in Raw Material Prices. </a:t>
            </a:r>
          </a:p>
        </p:txBody>
      </p:sp>
      <p:sp>
        <p:nvSpPr>
          <p:cNvPr id="77" name="Left Brace 76">
            <a:extLst>
              <a:ext uri="{FF2B5EF4-FFF2-40B4-BE49-F238E27FC236}">
                <a16:creationId xmlns:a16="http://schemas.microsoft.com/office/drawing/2014/main" id="{82CAE4AF-82A0-4ADE-89B3-6383F77996B2}"/>
              </a:ext>
            </a:extLst>
          </p:cNvPr>
          <p:cNvSpPr/>
          <p:nvPr/>
        </p:nvSpPr>
        <p:spPr>
          <a:xfrm>
            <a:off x="1163665" y="5010692"/>
            <a:ext cx="519975" cy="45584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8" name="Freeform: Shape 77">
            <a:extLst>
              <a:ext uri="{FF2B5EF4-FFF2-40B4-BE49-F238E27FC236}">
                <a16:creationId xmlns:a16="http://schemas.microsoft.com/office/drawing/2014/main" id="{E4AB32B2-0899-4CD4-89E7-624C6DA9E348}"/>
              </a:ext>
            </a:extLst>
          </p:cNvPr>
          <p:cNvSpPr/>
          <p:nvPr/>
        </p:nvSpPr>
        <p:spPr>
          <a:xfrm>
            <a:off x="592703" y="5000497"/>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7</a:t>
            </a:r>
          </a:p>
        </p:txBody>
      </p:sp>
      <p:sp>
        <p:nvSpPr>
          <p:cNvPr id="79" name="Rectangle: Rounded Corners 78">
            <a:extLst>
              <a:ext uri="{FF2B5EF4-FFF2-40B4-BE49-F238E27FC236}">
                <a16:creationId xmlns:a16="http://schemas.microsoft.com/office/drawing/2014/main" id="{8AE1DD4B-BBC8-4B33-A1FA-969734BD9888}"/>
              </a:ext>
            </a:extLst>
          </p:cNvPr>
          <p:cNvSpPr/>
          <p:nvPr/>
        </p:nvSpPr>
        <p:spPr>
          <a:xfrm>
            <a:off x="1701610" y="5630062"/>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lnSpc>
                <a:spcPct val="120000"/>
              </a:lnSpc>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Fragmented Market of Composites industry in China and India.</a:t>
            </a:r>
          </a:p>
        </p:txBody>
      </p:sp>
      <p:sp>
        <p:nvSpPr>
          <p:cNvPr id="80" name="Left Brace 79">
            <a:extLst>
              <a:ext uri="{FF2B5EF4-FFF2-40B4-BE49-F238E27FC236}">
                <a16:creationId xmlns:a16="http://schemas.microsoft.com/office/drawing/2014/main" id="{BCC02165-0630-4885-B08F-B9A224BCBCF5}"/>
              </a:ext>
            </a:extLst>
          </p:cNvPr>
          <p:cNvSpPr/>
          <p:nvPr/>
        </p:nvSpPr>
        <p:spPr>
          <a:xfrm>
            <a:off x="1157041" y="5679924"/>
            <a:ext cx="519975" cy="45584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1" name="Freeform: Shape 80">
            <a:extLst>
              <a:ext uri="{FF2B5EF4-FFF2-40B4-BE49-F238E27FC236}">
                <a16:creationId xmlns:a16="http://schemas.microsoft.com/office/drawing/2014/main" id="{64FFE577-E353-4D02-8F1A-B187052F9F4B}"/>
              </a:ext>
            </a:extLst>
          </p:cNvPr>
          <p:cNvSpPr/>
          <p:nvPr/>
        </p:nvSpPr>
        <p:spPr>
          <a:xfrm>
            <a:off x="599331" y="5669732"/>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8</a:t>
            </a:r>
          </a:p>
        </p:txBody>
      </p:sp>
      <p:sp>
        <p:nvSpPr>
          <p:cNvPr id="82" name="Rectangle: Rounded Corners 81">
            <a:extLst>
              <a:ext uri="{FF2B5EF4-FFF2-40B4-BE49-F238E27FC236}">
                <a16:creationId xmlns:a16="http://schemas.microsoft.com/office/drawing/2014/main" id="{AD581A1A-239C-4E9E-AAA2-6DC2CD8FFD5F}"/>
              </a:ext>
            </a:extLst>
          </p:cNvPr>
          <p:cNvSpPr/>
          <p:nvPr/>
        </p:nvSpPr>
        <p:spPr>
          <a:xfrm>
            <a:off x="1655230" y="6289660"/>
            <a:ext cx="6388008" cy="543345"/>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lnSpc>
                <a:spcPct val="120000"/>
              </a:lnSpc>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With the increase in global prices of crude oil, natural gas, coal &amp; electricity, the rise in consumer price inflation(CPI) have been seen which may impact the market of vinyl ester resin. </a:t>
            </a:r>
          </a:p>
        </p:txBody>
      </p:sp>
      <p:sp>
        <p:nvSpPr>
          <p:cNvPr id="83" name="Left Brace 82">
            <a:extLst>
              <a:ext uri="{FF2B5EF4-FFF2-40B4-BE49-F238E27FC236}">
                <a16:creationId xmlns:a16="http://schemas.microsoft.com/office/drawing/2014/main" id="{AA077F6D-0A0C-4BDA-8C58-B003A809499F}"/>
              </a:ext>
            </a:extLst>
          </p:cNvPr>
          <p:cNvSpPr/>
          <p:nvPr/>
        </p:nvSpPr>
        <p:spPr>
          <a:xfrm>
            <a:off x="1097409" y="6349157"/>
            <a:ext cx="519975" cy="45584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4" name="Freeform: Shape 83">
            <a:extLst>
              <a:ext uri="{FF2B5EF4-FFF2-40B4-BE49-F238E27FC236}">
                <a16:creationId xmlns:a16="http://schemas.microsoft.com/office/drawing/2014/main" id="{6EE3E8CD-8920-40BD-88B3-8663688B41B6}"/>
              </a:ext>
            </a:extLst>
          </p:cNvPr>
          <p:cNvSpPr/>
          <p:nvPr/>
        </p:nvSpPr>
        <p:spPr>
          <a:xfrm>
            <a:off x="526447" y="6378721"/>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dirty="0">
                <a:latin typeface="Verdana" panose="020B0604030504040204" pitchFamily="34" charset="0"/>
                <a:ea typeface="Verdana" panose="020B0604030504040204" pitchFamily="34" charset="0"/>
                <a:cs typeface="Verdana" panose="020B0604030504040204" pitchFamily="34" charset="0"/>
              </a:rPr>
              <a:t>9</a:t>
            </a:r>
            <a:endParaRPr lang="en-US" sz="1000" b="1" kern="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6924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3">
            <a:extLst>
              <a:ext uri="{FF2B5EF4-FFF2-40B4-BE49-F238E27FC236}">
                <a16:creationId xmlns:a16="http://schemas.microsoft.com/office/drawing/2014/main" id="{411ADAA5-FB91-4DA6-B6B1-EA6DDBDD14FF}"/>
              </a:ext>
            </a:extLst>
          </p:cNvPr>
          <p:cNvSpPr txBox="1">
            <a:spLocks/>
          </p:cNvSpPr>
          <p:nvPr/>
        </p:nvSpPr>
        <p:spPr>
          <a:xfrm>
            <a:off x="174573" y="73901"/>
            <a:ext cx="7736404" cy="54892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dirty="0"/>
              <a:t>Observation on project cost, viability and sensitivity on fluctuation in feedstock and product prices</a:t>
            </a:r>
          </a:p>
        </p:txBody>
      </p:sp>
      <p:pic>
        <p:nvPicPr>
          <p:cNvPr id="3" name="Picture 2" descr="Background pattern&#10;&#10;Description automatically generated">
            <a:extLst>
              <a:ext uri="{FF2B5EF4-FFF2-40B4-BE49-F238E27FC236}">
                <a16:creationId xmlns:a16="http://schemas.microsoft.com/office/drawing/2014/main" id="{A60A51B9-7A28-481F-90BF-D5BD69EC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3805"/>
            <a:ext cx="9144000" cy="6126480"/>
          </a:xfrm>
          <a:prstGeom prst="rect">
            <a:avLst/>
          </a:prstGeom>
        </p:spPr>
      </p:pic>
      <p:sp>
        <p:nvSpPr>
          <p:cNvPr id="35" name="TextBox 34">
            <a:extLst>
              <a:ext uri="{FF2B5EF4-FFF2-40B4-BE49-F238E27FC236}">
                <a16:creationId xmlns:a16="http://schemas.microsoft.com/office/drawing/2014/main" id="{0A26BECE-423D-4D1B-9BA4-76AF35DCCA26}"/>
              </a:ext>
            </a:extLst>
          </p:cNvPr>
          <p:cNvSpPr txBox="1"/>
          <p:nvPr/>
        </p:nvSpPr>
        <p:spPr>
          <a:xfrm>
            <a:off x="160173" y="803805"/>
            <a:ext cx="8757393" cy="1907895"/>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Project is moderately sensitive to variations in investment and highly sensitive to selling Price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and</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feedstock prices.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The project is not capital intensive and can be easily funded through internal accruals. Equipment require for the project are available in domestic and international market and can be easily sourced. The technology, catalyst and chemicals are also easily available. </a:t>
            </a:r>
          </a:p>
          <a:p>
            <a:pPr marL="342900" marR="0" lvl="0" indent="-342900" algn="just">
              <a:lnSpc>
                <a:spcPct val="150000"/>
              </a:lnSpc>
              <a:spcBef>
                <a:spcPts val="0"/>
              </a:spcBef>
              <a:spcAft>
                <a:spcPts val="0"/>
              </a:spcAft>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Several downstream consumers of Epoxy Resins including VER reported pressured margins due to unexpected surges in Epoxy Resin and styrene pricing in 2021. It is estimated that the market price of key raw materials will remain at high levels in next few years, with slight fluctuations. Most of the producers are not in position to pass on the increase raw materials to end-users. </a:t>
            </a:r>
          </a:p>
          <a:p>
            <a:pPr marR="0" lvl="0" algn="just">
              <a:lnSpc>
                <a:spcPct val="150000"/>
              </a:lnSpc>
              <a:spcBef>
                <a:spcPts val="0"/>
              </a:spcBef>
              <a:spcAft>
                <a:spcPts val="0"/>
              </a:spcAft>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a:extLst>
              <a:ext uri="{FF2B5EF4-FFF2-40B4-BE49-F238E27FC236}">
                <a16:creationId xmlns:a16="http://schemas.microsoft.com/office/drawing/2014/main" id="{F1E31514-5418-407A-9E72-F9A27EC31773}"/>
              </a:ext>
            </a:extLst>
          </p:cNvPr>
          <p:cNvGraphicFramePr>
            <a:graphicFrameLocks noGrp="1"/>
          </p:cNvGraphicFramePr>
          <p:nvPr>
            <p:extLst>
              <p:ext uri="{D42A27DB-BD31-4B8C-83A1-F6EECF244321}">
                <p14:modId xmlns:p14="http://schemas.microsoft.com/office/powerpoint/2010/main" val="2852521955"/>
              </p:ext>
            </p:extLst>
          </p:nvPr>
        </p:nvGraphicFramePr>
        <p:xfrm>
          <a:off x="311426" y="2852481"/>
          <a:ext cx="8521148" cy="3891421"/>
        </p:xfrm>
        <a:graphic>
          <a:graphicData uri="http://schemas.openxmlformats.org/drawingml/2006/table">
            <a:tbl>
              <a:tblPr firstRow="1" firstCol="1" bandRow="1">
                <a:tableStyleId>{5C22544A-7EE6-4342-B048-85BDC9FD1C3A}</a:tableStyleId>
              </a:tblPr>
              <a:tblGrid>
                <a:gridCol w="1191450">
                  <a:extLst>
                    <a:ext uri="{9D8B030D-6E8A-4147-A177-3AD203B41FA5}">
                      <a16:colId xmlns:a16="http://schemas.microsoft.com/office/drawing/2014/main" val="3030618860"/>
                    </a:ext>
                  </a:extLst>
                </a:gridCol>
                <a:gridCol w="1395894">
                  <a:extLst>
                    <a:ext uri="{9D8B030D-6E8A-4147-A177-3AD203B41FA5}">
                      <a16:colId xmlns:a16="http://schemas.microsoft.com/office/drawing/2014/main" val="2502650476"/>
                    </a:ext>
                  </a:extLst>
                </a:gridCol>
                <a:gridCol w="1395894">
                  <a:extLst>
                    <a:ext uri="{9D8B030D-6E8A-4147-A177-3AD203B41FA5}">
                      <a16:colId xmlns:a16="http://schemas.microsoft.com/office/drawing/2014/main" val="3257905120"/>
                    </a:ext>
                  </a:extLst>
                </a:gridCol>
                <a:gridCol w="1395894">
                  <a:extLst>
                    <a:ext uri="{9D8B030D-6E8A-4147-A177-3AD203B41FA5}">
                      <a16:colId xmlns:a16="http://schemas.microsoft.com/office/drawing/2014/main" val="2893520272"/>
                    </a:ext>
                  </a:extLst>
                </a:gridCol>
                <a:gridCol w="1571008">
                  <a:extLst>
                    <a:ext uri="{9D8B030D-6E8A-4147-A177-3AD203B41FA5}">
                      <a16:colId xmlns:a16="http://schemas.microsoft.com/office/drawing/2014/main" val="1457519833"/>
                    </a:ext>
                  </a:extLst>
                </a:gridCol>
                <a:gridCol w="1571008">
                  <a:extLst>
                    <a:ext uri="{9D8B030D-6E8A-4147-A177-3AD203B41FA5}">
                      <a16:colId xmlns:a16="http://schemas.microsoft.com/office/drawing/2014/main" val="3937601948"/>
                    </a:ext>
                  </a:extLst>
                </a:gridCol>
              </a:tblGrid>
              <a:tr h="327735">
                <a:tc gridSpan="6">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NPV in USD Million</a:t>
                      </a: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96136738"/>
                  </a:ext>
                </a:extLst>
              </a:tr>
              <a:tr h="875878">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BASE CASE</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90.00%</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95.00%</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105.00%</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110.00%</a:t>
                      </a:r>
                    </a:p>
                  </a:txBody>
                  <a:tcPr marL="68580" marR="68580" marT="0" marB="0" anchor="ctr"/>
                </a:tc>
                <a:extLst>
                  <a:ext uri="{0D108BD9-81ED-4DB2-BD59-A6C34878D82A}">
                    <a16:rowId xmlns:a16="http://schemas.microsoft.com/office/drawing/2014/main" val="924533850"/>
                  </a:ext>
                </a:extLst>
              </a:tr>
              <a:tr h="447968">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nchor="ctr"/>
                </a:tc>
                <a:tc gridSpan="5">
                  <a:txBody>
                    <a:bodyPr/>
                    <a:lstStyle/>
                    <a:p>
                      <a:pPr marL="0" marR="0" algn="ctr">
                        <a:lnSpc>
                          <a:spcPct val="107000"/>
                        </a:lnSpc>
                        <a:spcBef>
                          <a:spcPts val="0"/>
                        </a:spcBef>
                        <a:spcAft>
                          <a:spcPts val="0"/>
                        </a:spcAft>
                      </a:pPr>
                      <a:r>
                        <a:rPr lang="en-US" sz="1000" b="1" dirty="0">
                          <a:effectLst/>
                          <a:latin typeface="Verdana" panose="020B0604030504040204" pitchFamily="34" charset="0"/>
                          <a:ea typeface="Verdana" panose="020B0604030504040204" pitchFamily="34" charset="0"/>
                          <a:cs typeface="Verdana" panose="020B0604030504040204" pitchFamily="34" charset="0"/>
                        </a:rPr>
                        <a:t>REVENUE</a:t>
                      </a: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2547270"/>
                  </a:ext>
                </a:extLst>
              </a:tr>
              <a:tr h="447968">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IRR%</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50.02%</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27.48%</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39.23%</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60.22%</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70.04%</a:t>
                      </a:r>
                    </a:p>
                  </a:txBody>
                  <a:tcPr marL="68580" marR="68580" marT="0" marB="0" anchor="ctr"/>
                </a:tc>
                <a:extLst>
                  <a:ext uri="{0D108BD9-81ED-4DB2-BD59-A6C34878D82A}">
                    <a16:rowId xmlns:a16="http://schemas.microsoft.com/office/drawing/2014/main" val="3531368316"/>
                  </a:ext>
                </a:extLst>
              </a:tr>
              <a:tr h="447968">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NPV</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31.4</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10.6</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21</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41.8</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52.2</a:t>
                      </a:r>
                    </a:p>
                  </a:txBody>
                  <a:tcPr marL="68580" marR="68580" marT="0" marB="0" anchor="ctr"/>
                </a:tc>
                <a:extLst>
                  <a:ext uri="{0D108BD9-81ED-4DB2-BD59-A6C34878D82A}">
                    <a16:rowId xmlns:a16="http://schemas.microsoft.com/office/drawing/2014/main" val="2703121728"/>
                  </a:ext>
                </a:extLst>
              </a:tr>
              <a:tr h="447968">
                <a:tc>
                  <a:txBody>
                    <a:bodyPr/>
                    <a:lstStyle/>
                    <a:p>
                      <a:pPr marL="0" marR="0" algn="ctr">
                        <a:lnSpc>
                          <a:spcPct val="107000"/>
                        </a:lnSpc>
                        <a:spcBef>
                          <a:spcPts val="0"/>
                        </a:spcBef>
                        <a:spcAft>
                          <a:spcPts val="0"/>
                        </a:spcAft>
                      </a:pPr>
                      <a:r>
                        <a:rPr lang="en-US" sz="100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nchor="ctr"/>
                </a:tc>
                <a:tc gridSpan="5">
                  <a:txBody>
                    <a:bodyPr/>
                    <a:lstStyle/>
                    <a:p>
                      <a:pPr marL="0" marR="0" algn="ctr">
                        <a:lnSpc>
                          <a:spcPct val="107000"/>
                        </a:lnSpc>
                        <a:spcBef>
                          <a:spcPts val="0"/>
                        </a:spcBef>
                        <a:spcAft>
                          <a:spcPts val="0"/>
                        </a:spcAft>
                      </a:pPr>
                      <a:r>
                        <a:rPr lang="en-US" sz="1000" b="1" dirty="0">
                          <a:effectLst/>
                          <a:latin typeface="Verdana" panose="020B0604030504040204" pitchFamily="34" charset="0"/>
                          <a:ea typeface="Verdana" panose="020B0604030504040204" pitchFamily="34" charset="0"/>
                          <a:cs typeface="Verdana" panose="020B0604030504040204" pitchFamily="34" charset="0"/>
                        </a:rPr>
                        <a:t>RAW MATERIALS COST</a:t>
                      </a: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51588410"/>
                  </a:ext>
                </a:extLst>
              </a:tr>
              <a:tr h="447968">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IRR%</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50.02%</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63.99%</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57.09%</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42.71%</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35.09%</a:t>
                      </a:r>
                    </a:p>
                  </a:txBody>
                  <a:tcPr marL="68580" marR="68580" marT="0" marB="0" anchor="ctr"/>
                </a:tc>
                <a:extLst>
                  <a:ext uri="{0D108BD9-81ED-4DB2-BD59-A6C34878D82A}">
                    <a16:rowId xmlns:a16="http://schemas.microsoft.com/office/drawing/2014/main" val="3936778662"/>
                  </a:ext>
                </a:extLst>
              </a:tr>
              <a:tr h="447968">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NPV</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31.4</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45.8</a:t>
                      </a:r>
                    </a:p>
                  </a:txBody>
                  <a:tcPr marL="68580" marR="68580" marT="0" marB="0" anchor="ctr"/>
                </a:tc>
                <a:tc>
                  <a:txBody>
                    <a:bodyPr/>
                    <a:lstStyle/>
                    <a:p>
                      <a:pPr marL="0" marR="0" algn="ctr">
                        <a:lnSpc>
                          <a:spcPct val="107000"/>
                        </a:lnSpc>
                        <a:spcBef>
                          <a:spcPts val="0"/>
                        </a:spcBef>
                        <a:spcAft>
                          <a:spcPts val="0"/>
                        </a:spcAft>
                      </a:pPr>
                      <a:r>
                        <a:rPr lang="en-US" sz="1000">
                          <a:effectLst/>
                          <a:latin typeface="Verdana" panose="020B0604030504040204" pitchFamily="34" charset="0"/>
                          <a:ea typeface="Verdana" panose="020B0604030504040204" pitchFamily="34" charset="0"/>
                          <a:cs typeface="Verdana" panose="020B0604030504040204" pitchFamily="34" charset="0"/>
                        </a:rPr>
                        <a:t>38.6</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24.2</a:t>
                      </a:r>
                    </a:p>
                  </a:txBody>
                  <a:tcPr marL="68580" marR="68580" marT="0" marB="0" anchor="ctr"/>
                </a:tc>
                <a:tc>
                  <a:txBody>
                    <a:bodyPr/>
                    <a:lstStyle/>
                    <a:p>
                      <a:pPr marL="0" marR="0" algn="ctr">
                        <a:lnSpc>
                          <a:spcPct val="107000"/>
                        </a:lnSpc>
                        <a:spcBef>
                          <a:spcPts val="0"/>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17.1</a:t>
                      </a:r>
                    </a:p>
                  </a:txBody>
                  <a:tcPr marL="68580" marR="68580" marT="0" marB="0" anchor="ctr"/>
                </a:tc>
                <a:extLst>
                  <a:ext uri="{0D108BD9-81ED-4DB2-BD59-A6C34878D82A}">
                    <a16:rowId xmlns:a16="http://schemas.microsoft.com/office/drawing/2014/main" val="818677738"/>
                  </a:ext>
                </a:extLst>
              </a:tr>
            </a:tbl>
          </a:graphicData>
        </a:graphic>
      </p:graphicFrame>
    </p:spTree>
    <p:extLst>
      <p:ext uri="{BB962C8B-B14F-4D97-AF65-F5344CB8AC3E}">
        <p14:creationId xmlns:p14="http://schemas.microsoft.com/office/powerpoint/2010/main" val="369134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5728ACDC-8EF9-4928-8069-02BDF5263738}"/>
              </a:ext>
            </a:extLst>
          </p:cNvPr>
          <p:cNvSpPr txBox="1">
            <a:spLocks/>
          </p:cNvSpPr>
          <p:nvPr/>
        </p:nvSpPr>
        <p:spPr>
          <a:xfrm>
            <a:off x="345566" y="194111"/>
            <a:ext cx="7863840" cy="45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500" b="1" dirty="0">
                <a:solidFill>
                  <a:schemeClr val="tx1">
                    <a:lumMod val="85000"/>
                    <a:lumOff val="15000"/>
                  </a:schemeClr>
                </a:solidFill>
                <a:ea typeface="Verdana" panose="020B0604030504040204" pitchFamily="34" charset="0"/>
                <a:cs typeface="Verdana" panose="020B0604030504040204" pitchFamily="34" charset="0"/>
              </a:rPr>
              <a:t>Representative list of clients</a:t>
            </a:r>
          </a:p>
          <a:p>
            <a:pPr marL="173038" indent="0">
              <a:buNone/>
            </a:pPr>
            <a:endParaRPr lang="en-US" sz="1500" b="1" spc="300" dirty="0">
              <a:solidFill>
                <a:schemeClr val="bg2">
                  <a:lumMod val="25000"/>
                </a:schemeClr>
              </a:solidFill>
              <a:ea typeface="Verdana" panose="020B0604030504040204" pitchFamily="34" charset="0"/>
              <a:cs typeface="Verdana" panose="020B0604030504040204" pitchFamily="34" charset="0"/>
            </a:endParaRPr>
          </a:p>
        </p:txBody>
      </p:sp>
      <p:pic>
        <p:nvPicPr>
          <p:cNvPr id="27" name="Picture 2" descr="Related image">
            <a:extLst>
              <a:ext uri="{FF2B5EF4-FFF2-40B4-BE49-F238E27FC236}">
                <a16:creationId xmlns:a16="http://schemas.microsoft.com/office/drawing/2014/main" id="{1596B9F5-84F9-4AD1-9EBD-3175AA8A8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60" y="1312406"/>
            <a:ext cx="1321427" cy="66332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Related image">
            <a:extLst>
              <a:ext uri="{FF2B5EF4-FFF2-40B4-BE49-F238E27FC236}">
                <a16:creationId xmlns:a16="http://schemas.microsoft.com/office/drawing/2014/main" id="{B1066777-37C9-470F-966A-169470E81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78" y="2395505"/>
            <a:ext cx="1455792" cy="73077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Image result for exxon mobil logo">
            <a:extLst>
              <a:ext uri="{FF2B5EF4-FFF2-40B4-BE49-F238E27FC236}">
                <a16:creationId xmlns:a16="http://schemas.microsoft.com/office/drawing/2014/main" id="{5260B686-1214-437F-80FB-9BB7FA28A8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99" y="3996763"/>
            <a:ext cx="1993936" cy="57186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Image result for dow logo">
            <a:extLst>
              <a:ext uri="{FF2B5EF4-FFF2-40B4-BE49-F238E27FC236}">
                <a16:creationId xmlns:a16="http://schemas.microsoft.com/office/drawing/2014/main" id="{C1EE9694-6610-4C40-AFCC-A993F07C3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7046" y="2517560"/>
            <a:ext cx="1842526" cy="6264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gail logo">
            <a:extLst>
              <a:ext uri="{FF2B5EF4-FFF2-40B4-BE49-F238E27FC236}">
                <a16:creationId xmlns:a16="http://schemas.microsoft.com/office/drawing/2014/main" id="{C80D6C6D-7EC0-4820-9B9E-B58DCA3A9B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1709" y="3832648"/>
            <a:ext cx="1466417" cy="6463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4" descr="Image result for sabic logo">
            <a:extLst>
              <a:ext uri="{FF2B5EF4-FFF2-40B4-BE49-F238E27FC236}">
                <a16:creationId xmlns:a16="http://schemas.microsoft.com/office/drawing/2014/main" id="{EB81FEFF-DC1B-45E2-8A32-A63565DDBC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4493" y="1402222"/>
            <a:ext cx="1486768" cy="5897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Image result for mitsubishi chemical logo">
            <a:extLst>
              <a:ext uri="{FF2B5EF4-FFF2-40B4-BE49-F238E27FC236}">
                <a16:creationId xmlns:a16="http://schemas.microsoft.com/office/drawing/2014/main" id="{5F994C5D-B67C-48FB-A00B-6E56AA4A8D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0715" y="1365200"/>
            <a:ext cx="1554050" cy="41967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73D87229-2B01-4025-A6FB-E395796A56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6307" y="2589441"/>
            <a:ext cx="1438275" cy="342900"/>
          </a:xfrm>
          <a:prstGeom prst="rect">
            <a:avLst/>
          </a:prstGeom>
        </p:spPr>
      </p:pic>
      <p:pic>
        <p:nvPicPr>
          <p:cNvPr id="48" name="Picture 47" descr="A close up of a logo&#10;&#10;Description automatically generated">
            <a:extLst>
              <a:ext uri="{FF2B5EF4-FFF2-40B4-BE49-F238E27FC236}">
                <a16:creationId xmlns:a16="http://schemas.microsoft.com/office/drawing/2014/main" id="{E86D78A0-24DC-46D7-982F-C2780AFDEB7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9365" y="3841979"/>
            <a:ext cx="1922204" cy="589767"/>
          </a:xfrm>
          <a:prstGeom prst="rect">
            <a:avLst/>
          </a:prstGeom>
        </p:spPr>
      </p:pic>
      <p:pic>
        <p:nvPicPr>
          <p:cNvPr id="50" name="Picture 49" descr="A picture containing knife&#10;&#10;Description automatically generated">
            <a:extLst>
              <a:ext uri="{FF2B5EF4-FFF2-40B4-BE49-F238E27FC236}">
                <a16:creationId xmlns:a16="http://schemas.microsoft.com/office/drawing/2014/main" id="{36B903CC-2C5F-4804-BE14-605E1D8B6C6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61430" y="2408894"/>
            <a:ext cx="1438275" cy="771525"/>
          </a:xfrm>
          <a:prstGeom prst="rect">
            <a:avLst/>
          </a:prstGeom>
        </p:spPr>
      </p:pic>
      <p:pic>
        <p:nvPicPr>
          <p:cNvPr id="52" name="Picture 51">
            <a:extLst>
              <a:ext uri="{FF2B5EF4-FFF2-40B4-BE49-F238E27FC236}">
                <a16:creationId xmlns:a16="http://schemas.microsoft.com/office/drawing/2014/main" id="{61502093-A24F-435F-8413-9E32508084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75779" y="5334573"/>
            <a:ext cx="1438275" cy="342900"/>
          </a:xfrm>
          <a:prstGeom prst="rect">
            <a:avLst/>
          </a:prstGeom>
        </p:spPr>
      </p:pic>
      <p:pic>
        <p:nvPicPr>
          <p:cNvPr id="53" name="Picture 52">
            <a:extLst>
              <a:ext uri="{FF2B5EF4-FFF2-40B4-BE49-F238E27FC236}">
                <a16:creationId xmlns:a16="http://schemas.microsoft.com/office/drawing/2014/main" id="{917C8A6F-CB55-435C-A01E-3A9FFDFDA12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26945" y="3810362"/>
            <a:ext cx="1123699" cy="621384"/>
          </a:xfrm>
          <a:prstGeom prst="rect">
            <a:avLst/>
          </a:prstGeom>
        </p:spPr>
      </p:pic>
      <p:pic>
        <p:nvPicPr>
          <p:cNvPr id="54" name="Picture 53">
            <a:extLst>
              <a:ext uri="{FF2B5EF4-FFF2-40B4-BE49-F238E27FC236}">
                <a16:creationId xmlns:a16="http://schemas.microsoft.com/office/drawing/2014/main" id="{328B1A87-09AE-42D3-988D-4E219292E01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61430" y="5334573"/>
            <a:ext cx="1438275" cy="264004"/>
          </a:xfrm>
          <a:prstGeom prst="rect">
            <a:avLst/>
          </a:prstGeom>
        </p:spPr>
      </p:pic>
      <p:pic>
        <p:nvPicPr>
          <p:cNvPr id="56" name="Picture 55" descr="A picture containing drawing&#10;&#10;Description automatically generated">
            <a:extLst>
              <a:ext uri="{FF2B5EF4-FFF2-40B4-BE49-F238E27FC236}">
                <a16:creationId xmlns:a16="http://schemas.microsoft.com/office/drawing/2014/main" id="{7478E19E-6EB6-4BDA-900B-0D98F0C9851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24316" y="4930798"/>
            <a:ext cx="1038435" cy="1038435"/>
          </a:xfrm>
          <a:prstGeom prst="rect">
            <a:avLst/>
          </a:prstGeom>
        </p:spPr>
      </p:pic>
      <p:pic>
        <p:nvPicPr>
          <p:cNvPr id="21" name="Picture 20">
            <a:extLst>
              <a:ext uri="{FF2B5EF4-FFF2-40B4-BE49-F238E27FC236}">
                <a16:creationId xmlns:a16="http://schemas.microsoft.com/office/drawing/2014/main" id="{7DEAFDB9-C91F-4389-BAC1-364B78BC73F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61430" y="1121063"/>
            <a:ext cx="1377270" cy="918179"/>
          </a:xfrm>
          <a:prstGeom prst="rect">
            <a:avLst/>
          </a:prstGeom>
        </p:spPr>
      </p:pic>
      <p:pic>
        <p:nvPicPr>
          <p:cNvPr id="22" name="Picture 21">
            <a:extLst>
              <a:ext uri="{FF2B5EF4-FFF2-40B4-BE49-F238E27FC236}">
                <a16:creationId xmlns:a16="http://schemas.microsoft.com/office/drawing/2014/main" id="{9DAA7EA8-C410-4959-B989-38DA95F3E3E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8449" y="4972396"/>
            <a:ext cx="1038435" cy="908630"/>
          </a:xfrm>
          <a:prstGeom prst="rect">
            <a:avLst/>
          </a:prstGeom>
        </p:spPr>
      </p:pic>
    </p:spTree>
    <p:extLst>
      <p:ext uri="{BB962C8B-B14F-4D97-AF65-F5344CB8AC3E}">
        <p14:creationId xmlns:p14="http://schemas.microsoft.com/office/powerpoint/2010/main" val="83874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D888-1738-4FC9-98BB-21997AF04B06}"/>
              </a:ext>
            </a:extLst>
          </p:cNvPr>
          <p:cNvSpPr/>
          <p:nvPr/>
        </p:nvSpPr>
        <p:spPr>
          <a:xfrm>
            <a:off x="0" y="-41912"/>
            <a:ext cx="9144000" cy="6899912"/>
          </a:xfrm>
          <a:prstGeom prst="rect">
            <a:avLst/>
          </a:prstGeom>
          <a:solidFill>
            <a:schemeClr val="tx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0CABBDB-61C8-49EE-A51D-FDD7B2EFC3F0}"/>
              </a:ext>
            </a:extLst>
          </p:cNvPr>
          <p:cNvSpPr txBox="1">
            <a:spLocks/>
          </p:cNvSpPr>
          <p:nvPr/>
        </p:nvSpPr>
        <p:spPr>
          <a:xfrm>
            <a:off x="168570" y="443565"/>
            <a:ext cx="2623304" cy="4613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Montserrat" panose="02000505000000020004" pitchFamily="2" charset="0"/>
                <a:ea typeface="+mj-ea"/>
                <a:cs typeface="Arial" panose="020B0604020202020204" pitchFamily="34" charset="0"/>
              </a:rPr>
              <a:t>About Us &amp; Disclaimer</a:t>
            </a:r>
          </a:p>
        </p:txBody>
      </p:sp>
      <p:sp>
        <p:nvSpPr>
          <p:cNvPr id="3" name="Rectangle 2">
            <a:extLst>
              <a:ext uri="{FF2B5EF4-FFF2-40B4-BE49-F238E27FC236}">
                <a16:creationId xmlns:a16="http://schemas.microsoft.com/office/drawing/2014/main" id="{FA36F462-B6D7-4C9F-A8DF-E09878AFBB61}"/>
              </a:ext>
            </a:extLst>
          </p:cNvPr>
          <p:cNvSpPr/>
          <p:nvPr/>
        </p:nvSpPr>
        <p:spPr>
          <a:xfrm>
            <a:off x="183227" y="1450259"/>
            <a:ext cx="8337921" cy="992772"/>
          </a:xfrm>
          <a:prstGeom prst="rect">
            <a:avLst/>
          </a:prstGeom>
        </p:spPr>
        <p:txBody>
          <a:bodyPr wrap="square">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is a global market research and consulting company </a:t>
            </a:r>
            <a:r>
              <a:rPr kumimoji="0" lang="en-IN" sz="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with offices in the US, UK and India. TechSci Research provides market research reports in number of areas to organizations. The company uses innovative business models that focus on improving productivity, while ensuring creation of high-quality reports. The proprietary forecasting models use various analyses of both industry-specific and macroeconomic variables on a state-by-state basis to produce a unique ‘bottom-up’ model of a country, regional and global industry prospects. Combined with the detailed analysis of company activity and industry trends, the result is a uniquely rich evaluation of the opportunities available in the market.</a:t>
            </a:r>
          </a:p>
        </p:txBody>
      </p:sp>
      <p:grpSp>
        <p:nvGrpSpPr>
          <p:cNvPr id="10" name="Group 9">
            <a:extLst>
              <a:ext uri="{FF2B5EF4-FFF2-40B4-BE49-F238E27FC236}">
                <a16:creationId xmlns:a16="http://schemas.microsoft.com/office/drawing/2014/main" id="{51B4CC63-B9A2-4F68-85E2-8FB8AB35EDAE}"/>
              </a:ext>
            </a:extLst>
          </p:cNvPr>
          <p:cNvGrpSpPr/>
          <p:nvPr/>
        </p:nvGrpSpPr>
        <p:grpSpPr>
          <a:xfrm>
            <a:off x="2791874" y="611863"/>
            <a:ext cx="6352126" cy="123080"/>
            <a:chOff x="2710689" y="501180"/>
            <a:chExt cx="6352126" cy="123080"/>
          </a:xfrm>
          <a:effectLst>
            <a:glow rad="63500">
              <a:schemeClr val="bg1">
                <a:alpha val="40000"/>
              </a:schemeClr>
            </a:glow>
          </a:effectLst>
        </p:grpSpPr>
        <p:cxnSp>
          <p:nvCxnSpPr>
            <p:cNvPr id="7" name="Straight Connector 6">
              <a:extLst>
                <a:ext uri="{FF2B5EF4-FFF2-40B4-BE49-F238E27FC236}">
                  <a16:creationId xmlns:a16="http://schemas.microsoft.com/office/drawing/2014/main" id="{7C980990-7953-4FDF-846D-B4BAA7FF495E}"/>
                </a:ext>
              </a:extLst>
            </p:cNvPr>
            <p:cNvCxnSpPr>
              <a:cxnSpLocks/>
            </p:cNvCxnSpPr>
            <p:nvPr/>
          </p:nvCxnSpPr>
          <p:spPr>
            <a:xfrm>
              <a:off x="2772229" y="562721"/>
              <a:ext cx="6290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8E207CB-3983-49ED-BC0A-F405C98E54F7}"/>
                </a:ext>
              </a:extLst>
            </p:cNvPr>
            <p:cNvSpPr/>
            <p:nvPr/>
          </p:nvSpPr>
          <p:spPr>
            <a:xfrm>
              <a:off x="2710689" y="501180"/>
              <a:ext cx="123080" cy="123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2" name="Rectangle 11">
            <a:extLst>
              <a:ext uri="{FF2B5EF4-FFF2-40B4-BE49-F238E27FC236}">
                <a16:creationId xmlns:a16="http://schemas.microsoft.com/office/drawing/2014/main" id="{4EADC525-C24E-4FAF-A547-BEB756312292}"/>
              </a:ext>
            </a:extLst>
          </p:cNvPr>
          <p:cNvSpPr/>
          <p:nvPr/>
        </p:nvSpPr>
        <p:spPr>
          <a:xfrm>
            <a:off x="6346717" y="89624"/>
            <a:ext cx="2483798" cy="1288314"/>
          </a:xfrm>
          <a:prstGeom prst="rect">
            <a:avLst/>
          </a:prstGeom>
          <a:solidFill>
            <a:srgbClr val="222A3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75457A7-EF47-40D2-9918-59CBD52D2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143" y="314840"/>
            <a:ext cx="1998988" cy="627133"/>
          </a:xfrm>
          <a:prstGeom prst="rect">
            <a:avLst/>
          </a:prstGeom>
        </p:spPr>
      </p:pic>
      <p:sp>
        <p:nvSpPr>
          <p:cNvPr id="31" name="Rectangle 30">
            <a:extLst>
              <a:ext uri="{FF2B5EF4-FFF2-40B4-BE49-F238E27FC236}">
                <a16:creationId xmlns:a16="http://schemas.microsoft.com/office/drawing/2014/main" id="{FC478180-7E88-45FC-85A3-D59FFC4002A6}"/>
              </a:ext>
            </a:extLst>
          </p:cNvPr>
          <p:cNvSpPr/>
          <p:nvPr/>
        </p:nvSpPr>
        <p:spPr>
          <a:xfrm>
            <a:off x="168570" y="2542778"/>
            <a:ext cx="5564872" cy="266355"/>
          </a:xfrm>
          <a:prstGeom prst="rect">
            <a:avLst/>
          </a:prstGeom>
        </p:spPr>
        <p:txBody>
          <a:bodyPr wrap="square">
            <a:spAutoFit/>
          </a:bodyPr>
          <a:lstStyle/>
          <a:p>
            <a:pPr marL="0" marR="0" lvl="0" indent="0" algn="just" defTabSz="457200" rtl="0" eaLnBrk="1" fontAlgn="auto" latinLnBrk="0" hangingPunct="1">
              <a:lnSpc>
                <a:spcPts val="15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Related Reports</a:t>
            </a:r>
          </a:p>
        </p:txBody>
      </p:sp>
      <p:sp>
        <p:nvSpPr>
          <p:cNvPr id="32" name="Rectangle 31">
            <a:extLst>
              <a:ext uri="{FF2B5EF4-FFF2-40B4-BE49-F238E27FC236}">
                <a16:creationId xmlns:a16="http://schemas.microsoft.com/office/drawing/2014/main" id="{E932B788-826E-4F7B-B935-25B8D1758AA6}"/>
              </a:ext>
            </a:extLst>
          </p:cNvPr>
          <p:cNvSpPr/>
          <p:nvPr/>
        </p:nvSpPr>
        <p:spPr>
          <a:xfrm>
            <a:off x="183227" y="2830475"/>
            <a:ext cx="8442012" cy="1157240"/>
          </a:xfrm>
          <a:prstGeom prst="rect">
            <a:avLst/>
          </a:prstGeom>
        </p:spPr>
        <p:txBody>
          <a:bodyPr wrap="square">
            <a:spAutoFit/>
          </a:bodyPr>
          <a:lstStyle/>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Global HBPA Epoxy Resin Market By Physical Form (Solid and Liquid), By Application (Industrial Coating, E&amp;E Coating and Others), Competition, Forecast &amp; Opportunities, 2026</a:t>
            </a:r>
          </a:p>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Global Composites Market By Type (Glass Fiber &amp; Carbon Fiber), By Application (Civil Engineering, Aerospace &amp; Défense, &amp; Others), By Manufacturing Process (Lay Up, Injection </a:t>
            </a:r>
            <a:r>
              <a:rPr kumimoji="0" lang="en-US" sz="900" b="1" i="0" u="none" strike="noStrike" kern="1200" cap="none" spc="0" normalizeH="0" baseline="0" noProof="0" dirty="0" err="1">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Moulding</a:t>
            </a: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etc.), By Region, Competition Forecast &amp; Opportunities, 2012-2026</a:t>
            </a:r>
            <a:endParaRPr kumimoji="0" lang="en-US" sz="900" b="1" i="0" u="none" strike="noStrike" kern="1200" cap="none" spc="0" normalizeH="0" baseline="0" noProof="0" dirty="0">
              <a:ln>
                <a:noFill/>
              </a:ln>
              <a:solidFill>
                <a:srgbClr val="FF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a:extLst>
              <a:ext uri="{FF2B5EF4-FFF2-40B4-BE49-F238E27FC236}">
                <a16:creationId xmlns:a16="http://schemas.microsoft.com/office/drawing/2014/main" id="{4F0FFE88-E6FF-439E-8B63-A599260CEAE2}"/>
              </a:ext>
            </a:extLst>
          </p:cNvPr>
          <p:cNvSpPr/>
          <p:nvPr/>
        </p:nvSpPr>
        <p:spPr>
          <a:xfrm>
            <a:off x="190119" y="5707542"/>
            <a:ext cx="8442012" cy="830997"/>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lumMod val="85000"/>
                  </a:prstClr>
                </a:solidFill>
                <a:effectLst/>
                <a:uLnTx/>
                <a:uFillTx/>
                <a:latin typeface="Open Sans" panose="020B0606030504020204" pitchFamily="34" charset="0"/>
                <a:ea typeface="Open Sans" panose="020B0606030504020204" pitchFamily="34" charset="0"/>
                <a:cs typeface="Open Sans" panose="020B0606030504020204" pitchFamily="34" charset="0"/>
              </a:rPr>
              <a:t>The contents of this report are based on information generally available to the public from sources believed to be reliable. No representation is made that it is timely, accurate or complete. TechSci Research has taken due care and caution in compilation of data as this has been obtained from various sources including which it considers reliable and first hand. However, TechSci Research does not guarantee the accuracy, adequacy or completeness of any information and it is not responsible for any errors or omissions or for the results obtained from the use of such information and especially states that it has no financial liability whatsoever to the subscribers / users of this report. The information herein, together with all estimates and forecasts, can change without notice. All the figures provided in this document are indicative of relative market size and are strictly for client’s internal consumption. Usage of the same for purpose other than internal will require prior approval of TechSci Research.</a:t>
            </a:r>
          </a:p>
        </p:txBody>
      </p:sp>
      <p:sp>
        <p:nvSpPr>
          <p:cNvPr id="19" name="TextBox 18">
            <a:extLst>
              <a:ext uri="{FF2B5EF4-FFF2-40B4-BE49-F238E27FC236}">
                <a16:creationId xmlns:a16="http://schemas.microsoft.com/office/drawing/2014/main" id="{58A2C20E-4110-4753-860E-804B783DB9E9}"/>
              </a:ext>
            </a:extLst>
          </p:cNvPr>
          <p:cNvSpPr txBox="1"/>
          <p:nvPr/>
        </p:nvSpPr>
        <p:spPr>
          <a:xfrm>
            <a:off x="188686" y="4376454"/>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North America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708 Third Avenue, Manhattan,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New York, United States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Tel: +1- 646- 360- 1656</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
        <p:nvSpPr>
          <p:cNvPr id="44" name="Rectangle 43">
            <a:extLst>
              <a:ext uri="{FF2B5EF4-FFF2-40B4-BE49-F238E27FC236}">
                <a16:creationId xmlns:a16="http://schemas.microsoft.com/office/drawing/2014/main" id="{A069EC92-F45C-4527-B652-FC16964171D9}"/>
              </a:ext>
            </a:extLst>
          </p:cNvPr>
          <p:cNvSpPr/>
          <p:nvPr/>
        </p:nvSpPr>
        <p:spPr>
          <a:xfrm>
            <a:off x="204778" y="5378013"/>
            <a:ext cx="5564872" cy="266355"/>
          </a:xfrm>
          <a:prstGeom prst="rect">
            <a:avLst/>
          </a:prstGeom>
        </p:spPr>
        <p:txBody>
          <a:bodyPr wrap="square">
            <a:spAutoFit/>
          </a:bodyPr>
          <a:lstStyle/>
          <a:p>
            <a:pPr marL="0" marR="0" lvl="0" indent="0" algn="just" defTabSz="457200" rtl="0" eaLnBrk="1" fontAlgn="auto" latinLnBrk="0" hangingPunct="1">
              <a:lnSpc>
                <a:spcPts val="15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Disclaimer </a:t>
            </a:r>
          </a:p>
        </p:txBody>
      </p:sp>
      <p:sp>
        <p:nvSpPr>
          <p:cNvPr id="22" name="TextBox 21">
            <a:extLst>
              <a:ext uri="{FF2B5EF4-FFF2-40B4-BE49-F238E27FC236}">
                <a16:creationId xmlns:a16="http://schemas.microsoft.com/office/drawing/2014/main" id="{25D4E136-3B63-4D2C-BBBA-B508E79A153C}"/>
              </a:ext>
            </a:extLst>
          </p:cNvPr>
          <p:cNvSpPr txBox="1"/>
          <p:nvPr/>
        </p:nvSpPr>
        <p:spPr>
          <a:xfrm>
            <a:off x="3007410" y="4384831"/>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Europe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54, Old brook,  Bretton,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Peterborough,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United Kingdom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
        <p:nvSpPr>
          <p:cNvPr id="25" name="TextBox 24">
            <a:extLst>
              <a:ext uri="{FF2B5EF4-FFF2-40B4-BE49-F238E27FC236}">
                <a16:creationId xmlns:a16="http://schemas.microsoft.com/office/drawing/2014/main" id="{9E238F4D-2A7D-4BC0-875E-A46B20126945}"/>
              </a:ext>
            </a:extLst>
          </p:cNvPr>
          <p:cNvSpPr txBox="1"/>
          <p:nvPr/>
        </p:nvSpPr>
        <p:spPr>
          <a:xfrm>
            <a:off x="5810294" y="4392995"/>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Asia-Pacific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B – 44, Sector – 57, Noida, National Capital Region, U.P. - India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Tel: +91-120-4523900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Tree>
    <p:extLst>
      <p:ext uri="{BB962C8B-B14F-4D97-AF65-F5344CB8AC3E}">
        <p14:creationId xmlns:p14="http://schemas.microsoft.com/office/powerpoint/2010/main" val="13602798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580</TotalTime>
  <Words>1689</Words>
  <Application>Microsoft Office PowerPoint</Application>
  <PresentationFormat>On-screen Show (4:3)</PresentationFormat>
  <Paragraphs>167</Paragraphs>
  <Slides>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vt:lpstr>
      <vt:lpstr>Calibri</vt:lpstr>
      <vt:lpstr>Calibri </vt:lpstr>
      <vt:lpstr>Calibri Light</vt:lpstr>
      <vt:lpstr>Montserrat</vt:lpstr>
      <vt:lpstr>Open Sans</vt:lpstr>
      <vt:lpstr>Symbol</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Hardik Malhotra</cp:lastModifiedBy>
  <cp:revision>15</cp:revision>
  <dcterms:created xsi:type="dcterms:W3CDTF">2021-10-25T06:33:38Z</dcterms:created>
  <dcterms:modified xsi:type="dcterms:W3CDTF">2021-10-25T18:13:03Z</dcterms:modified>
</cp:coreProperties>
</file>