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69" r:id="rId2"/>
    <p:sldId id="4270" r:id="rId3"/>
    <p:sldId id="4271" r:id="rId4"/>
    <p:sldId id="4272" r:id="rId5"/>
    <p:sldId id="4273" r:id="rId6"/>
    <p:sldId id="427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B466B-D2F8-4599-8F81-5CDD5A0CB63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299440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B466B-D2F8-4599-8F81-5CDD5A0CB63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259600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B466B-D2F8-4599-8F81-5CDD5A0CB63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194359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3"/>
          <p:cNvSpPr>
            <a:spLocks noGrp="1"/>
          </p:cNvSpPr>
          <p:nvPr>
            <p:ph type="body" sz="quarter" idx="14"/>
          </p:nvPr>
        </p:nvSpPr>
        <p:spPr>
          <a:xfrm>
            <a:off x="164645" y="220698"/>
            <a:ext cx="7863840" cy="457200"/>
          </a:xfrm>
          <a:prstGeom prst="rect">
            <a:avLst/>
          </a:prstGeom>
        </p:spPr>
        <p:txBody>
          <a:bodyPr anchor="ctr">
            <a:normAutofit/>
          </a:bodyPr>
          <a:lstStyle>
            <a:lvl1pPr marL="0" indent="0" algn="l">
              <a:buNone/>
              <a:defRPr sz="1400" b="1" spc="0">
                <a:solidFill>
                  <a:sysClr val="windowText" lastClr="000000"/>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3" name="Rectangle 2">
            <a:extLst>
              <a:ext uri="{FF2B5EF4-FFF2-40B4-BE49-F238E27FC236}">
                <a16:creationId xmlns:a16="http://schemas.microsoft.com/office/drawing/2014/main" id="{4C48EA2B-9BE5-4ADC-803E-A3202FD05599}"/>
              </a:ext>
            </a:extLst>
          </p:cNvPr>
          <p:cNvSpPr/>
          <p:nvPr userDrawn="1"/>
        </p:nvSpPr>
        <p:spPr>
          <a:xfrm>
            <a:off x="-1" y="0"/>
            <a:ext cx="9144001" cy="10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B587944-8006-4A4E-9579-B9765F91A60A}"/>
              </a:ext>
            </a:extLst>
          </p:cNvPr>
          <p:cNvCxnSpPr/>
          <p:nvPr userDrawn="1"/>
        </p:nvCxnSpPr>
        <p:spPr>
          <a:xfrm>
            <a:off x="-13086" y="713811"/>
            <a:ext cx="48998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F3EB9A9-F04F-4340-9727-059E483222B7}"/>
              </a:ext>
            </a:extLst>
          </p:cNvPr>
          <p:cNvSpPr/>
          <p:nvPr userDrawn="1"/>
        </p:nvSpPr>
        <p:spPr>
          <a:xfrm>
            <a:off x="-2" y="6667166"/>
            <a:ext cx="9144001" cy="190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Slide Number Placeholder 7"/>
          <p:cNvSpPr txBox="1">
            <a:spLocks/>
          </p:cNvSpPr>
          <p:nvPr userDrawn="1"/>
        </p:nvSpPr>
        <p:spPr>
          <a:xfrm>
            <a:off x="8733621" y="656768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1" name="Image 1" descr="Text&#10;&#10;Description automatically generated">
            <a:extLst>
              <a:ext uri="{FF2B5EF4-FFF2-40B4-BE49-F238E27FC236}">
                <a16:creationId xmlns:a16="http://schemas.microsoft.com/office/drawing/2014/main" id="{1390FA52-2F8C-46E8-99FF-F7C393C762C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89235" y="222068"/>
            <a:ext cx="1654765" cy="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3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B466B-D2F8-4599-8F81-5CDD5A0CB63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11189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B466B-D2F8-4599-8F81-5CDD5A0CB63A}"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260280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B466B-D2F8-4599-8F81-5CDD5A0CB63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36870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B466B-D2F8-4599-8F81-5CDD5A0CB63A}"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401410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B466B-D2F8-4599-8F81-5CDD5A0CB63A}"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418402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B466B-D2F8-4599-8F81-5CDD5A0CB63A}"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178309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B466B-D2F8-4599-8F81-5CDD5A0CB63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8041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B466B-D2F8-4599-8F81-5CDD5A0CB63A}"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52EB9-3B6C-4997-AB3B-40BD819BDB13}" type="slidenum">
              <a:rPr lang="en-US" smtClean="0"/>
              <a:t>‹#›</a:t>
            </a:fld>
            <a:endParaRPr lang="en-US"/>
          </a:p>
        </p:txBody>
      </p:sp>
    </p:spTree>
    <p:extLst>
      <p:ext uri="{BB962C8B-B14F-4D97-AF65-F5344CB8AC3E}">
        <p14:creationId xmlns:p14="http://schemas.microsoft.com/office/powerpoint/2010/main" val="388923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B466B-D2F8-4599-8F81-5CDD5A0CB63A}" type="datetimeFigureOut">
              <a:rPr lang="en-US" smtClean="0"/>
              <a:t>7/23/2021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52EB9-3B6C-4997-AB3B-40BD819BDB13}" type="slidenum">
              <a:rPr lang="en-US" smtClean="0"/>
              <a:t>‹#›</a:t>
            </a:fld>
            <a:endParaRPr lang="en-US"/>
          </a:p>
        </p:txBody>
      </p:sp>
    </p:spTree>
    <p:extLst>
      <p:ext uri="{BB962C8B-B14F-4D97-AF65-F5344CB8AC3E}">
        <p14:creationId xmlns:p14="http://schemas.microsoft.com/office/powerpoint/2010/main" val="383557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BENZOIC ACID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IPA ISOPROPYL ALCOHOL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FUMARIC ACID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PBTC</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CHOLINE CHLORIDE 60% CORN COB</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2000 and is a leading manufacturer of copper sulphate and is specialized in the supply of various industrial and specialty chemicals to different industries in Indonesia.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Singapore.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serving in chemicals for more than 50 years and have presence of around 15 years in Indonesia.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possesses strong research &amp; development strength with technical research &amp; development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centre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municipal level.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 its products in different segments i.e., for industry, for food, by functions, for pharmacy and essential oils.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expanded its business fields to food and pharmaceuticals industries in 2012.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also expanded its business scope to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tyre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division in 2014.</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 the 1990s, the company also expanded its business in various other countries in Southeast Asia.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different chemicals for different end user industries like paint, coating &amp; ink, textile, adhesive, water treatment, oil &amp; gas, metal treatment and feed.</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a:solidFill>
                  <a:sysClr val="windowText" lastClr="000000"/>
                </a:solidFill>
                <a:latin typeface="Arial" panose="020B0604020202020204" pitchFamily="34" charset="0"/>
                <a:cs typeface="Arial" panose="020B0604020202020204" pitchFamily="34" charset="0"/>
              </a:rPr>
              <a:t>Lam Seng Hang Indonesia. PT  </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65001" y="3557748"/>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Yue Huan Lee( 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112" y="5786813"/>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61021" y="4343739"/>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071999"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http://lsh-indonesia.com/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587512" y="4443763"/>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Cyber 2, Tower, Blok X5 No. 13, 12950 RT.7/RW.2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Timur Kota Jakarta Selatan DKI Jakarta ID 12950, Jl. H. R.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Rasuna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Said, RT.1/RW.2,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Kuningan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Tim.,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Kecamatan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Setiabudi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Kota Jakarta Selatan, Daerah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Khusus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Ibukota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Jakarta 12950, Indonesia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+62 21 29021438</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a:extLst>
              <a:ext uri="{FF2B5EF4-FFF2-40B4-BE49-F238E27FC236}">
                <a16:creationId xmlns:a16="http://schemas.microsoft.com/office/drawing/2014/main" id="{C701554C-FE52-4A61-A435-CABDEBFB59FD}"/>
              </a:ext>
            </a:extLst>
          </p:cNvPr>
          <p:cNvPicPr>
            <a:picLocks noChangeAspect="1"/>
          </p:cNvPicPr>
          <p:nvPr/>
        </p:nvPicPr>
        <p:blipFill>
          <a:blip r:embed="rId4"/>
          <a:stretch>
            <a:fillRect/>
          </a:stretch>
        </p:blipFill>
        <p:spPr>
          <a:xfrm>
            <a:off x="3519006" y="211462"/>
            <a:ext cx="1739806" cy="461309"/>
          </a:xfrm>
          <a:prstGeom prst="rect">
            <a:avLst/>
          </a:prstGeom>
        </p:spPr>
      </p:pic>
    </p:spTree>
    <p:extLst>
      <p:ext uri="{BB962C8B-B14F-4D97-AF65-F5344CB8AC3E}">
        <p14:creationId xmlns:p14="http://schemas.microsoft.com/office/powerpoint/2010/main" val="251250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2006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Rojana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Industrial Park, located in Ayutthaya Province, Thailand.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one of the leading manufacturer in the copper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focuses on product development, production and service, quality, safety and customer satisfaction.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possesses strong research &amp; development strength with technical research &amp; development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centre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municipal level.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company’s mission is to provide the product copper sulphate with international quality standards and competitive prices.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produces copper sulphate pentahydrate which has its application in fertilizer in plantation, animal feed additive, wood fungicides, soil improvement, fishery and shrimp goods.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certified with 	ISO 9001 : 2015, CODEX : GMP, and FAMI - QS.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KCE Electronics Public Company Limited acquired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Chemtronic</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Technology Co. Ltd. on Oct 2,2012 which holds 94.75% of shares.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certain specifications like purity with greater than 98%, and lead with maximum 50 ppm.</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Chemtronic</a:t>
            </a:r>
            <a:r>
              <a:rPr lang="en-US" sz="1400" b="1" dirty="0">
                <a:solidFill>
                  <a:sysClr val="windowText" lastClr="000000"/>
                </a:solidFill>
                <a:latin typeface="Arial" panose="020B0604020202020204" pitchFamily="34" charset="0"/>
                <a:cs typeface="Arial" panose="020B0604020202020204" pitchFamily="34" charset="0"/>
              </a:rPr>
              <a:t> Technology (Thailand) </a:t>
            </a:r>
            <a:r>
              <a:rPr lang="en-US" sz="1400" b="1" dirty="0" err="1">
                <a:solidFill>
                  <a:sysClr val="windowText" lastClr="000000"/>
                </a:solidFill>
                <a:latin typeface="Arial" panose="020B0604020202020204" pitchFamily="34" charset="0"/>
                <a:cs typeface="Arial" panose="020B0604020202020204" pitchFamily="34" charset="0"/>
              </a:rPr>
              <a:t>Co.,Ltd</a:t>
            </a:r>
            <a:r>
              <a:rPr lang="en-US" sz="1400" b="1" dirty="0">
                <a:solidFill>
                  <a:sysClr val="windowText" lastClr="000000"/>
                </a:solidFill>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65001" y="3557748"/>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Anastasios Papadopoulos(Chairman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893358" y="5250093"/>
            <a:ext cx="657400" cy="48005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46965" y="5072657"/>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http://www.chemtronic-thai.com/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587512" y="5304867"/>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28 1 Khan Ham,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Uthai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District,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Phra</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Nakhon Si Ayutthaya 13210, Thailand</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+66 35 719 674</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523923" y="1305251"/>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Sulphate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Calcium Phosphate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Ferric Chloride, Solution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Zinc Sulphate Monohydrate</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Gelatine</a:t>
            </a: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Konjac Gum</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Isomalt</a:t>
            </a: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Collagen Hydrolysate</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23156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was established in August 1984.</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Taipei.</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specialized in tariff barriers and in import/export.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currently in partnership with chemical and machine manufacturers in middle Taiwan.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two divisions – Chemical and Food.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 2002, the company established the food department with GELITA in extending the use of gelatin products into foods, drugs and supplements .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also began the distribution of Cargill’s raw materials for food and supplements which provides quality raw materials to foreign suppliers.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produces various chemicals like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Sulphate, Antimony Trioxide, Cobalt Oxide, Copper Sulphate Pentahydrate, Zinc Sulphate Heptahydrate etc.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different chemicals for different end user industries like agriculture, livestock and poultry feed, water treatment, sewer treatment, chemicals, pigments, metals, wood preservative, mining, fertilizer etc.</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food division has different product lines i.e., food ingredient, food additive, functional raw materials etc. </a:t>
            </a: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Buildmore</a:t>
            </a:r>
            <a:r>
              <a:rPr lang="en-US" sz="1400" b="1" dirty="0">
                <a:solidFill>
                  <a:sysClr val="windowText" lastClr="000000"/>
                </a:solidFill>
                <a:latin typeface="Arial" panose="020B0604020202020204" pitchFamily="34" charset="0"/>
                <a:cs typeface="Arial" panose="020B0604020202020204" pitchFamily="34" charset="0"/>
              </a:rPr>
              <a:t> Enterprise Co., Ltd</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655736" y="4298663"/>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Mr.</a:t>
            </a:r>
            <a:r>
              <a:rPr lang="en-US" sz="1000" b="0" i="0" dirty="0">
                <a:solidFill>
                  <a:srgbClr val="202124"/>
                </a:solidFill>
                <a:effectLst/>
                <a:latin typeface="arial" panose="020B0604020202020204" pitchFamily="34" charset="0"/>
              </a:rPr>
              <a:t> Yue Huan Lee( Chairman &amp; CEO)</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112" y="5786813"/>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88146" y="5313413"/>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746783" y="6496941"/>
            <a:ext cx="2071999"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http://www.bm-group.tw/</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671320" y="5461891"/>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7F-2, No. 57, Fu-</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Hsing</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N. Rd., Taipei, Taiwan, R.O.C.</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+886 -2- 2752－3137</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109DB5F7-29A9-421B-90AE-5A444B523BD8}"/>
              </a:ext>
            </a:extLst>
          </p:cNvPr>
          <p:cNvPicPr>
            <a:picLocks noChangeAspect="1"/>
          </p:cNvPicPr>
          <p:nvPr/>
        </p:nvPicPr>
        <p:blipFill>
          <a:blip r:embed="rId4"/>
          <a:stretch>
            <a:fillRect/>
          </a:stretch>
        </p:blipFill>
        <p:spPr>
          <a:xfrm>
            <a:off x="3209925" y="151475"/>
            <a:ext cx="2724150" cy="514350"/>
          </a:xfrm>
          <a:prstGeom prst="rect">
            <a:avLst/>
          </a:prstGeom>
        </p:spPr>
      </p:pic>
    </p:spTree>
    <p:extLst>
      <p:ext uri="{BB962C8B-B14F-4D97-AF65-F5344CB8AC3E}">
        <p14:creationId xmlns:p14="http://schemas.microsoft.com/office/powerpoint/2010/main" val="153265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369238"/>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Fajar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Zippindo</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PT was established in 1995.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Tangerang, Indonesia.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specialized in manufacturer of Copper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currently having the annual production capacity of 1800 tons per year.</a:t>
            </a:r>
          </a:p>
          <a:p>
            <a:pPr marL="171450" indent="-171450" algn="just" defTabSz="457200">
              <a:lnSpc>
                <a:spcPct val="150000"/>
              </a:lnSpc>
              <a:buFont typeface="Arial" panose="020B0604020202020204" pitchFamily="34" charset="0"/>
              <a:buChar char="•"/>
              <a:defRPr/>
            </a:pP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Fajar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Zippindo</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PT has around 40 workers in the factory.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purity of 97 +/- 0.5%.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produces copper sulphate in two major grades – Industrial and feed.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provides the product in two forms- powder and crystalline.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produces copper sulphate for different applications like animal feed, fungicide, algicide, electroplating  herbicide, as fertilizer and in industrial manufacturing.</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provides copper sulphate with specific specifications like Fe – 50 ppm, Pb – 30 ppm, As – 5 ppm, Cd – 5 ppm, Hg – 5 ppm, Cr – 5 ppm and Cu – 24, 5% min.</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packing details of the product includes 25 Kg/Bag or 1 MT/ Jumbo Bag.</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committed to provide its customers with quality product and good partnership.</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43345" y="21146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err="1">
                <a:solidFill>
                  <a:sysClr val="windowText" lastClr="000000"/>
                </a:solidFill>
                <a:latin typeface="Arial" panose="020B0604020202020204" pitchFamily="34" charset="0"/>
                <a:cs typeface="Arial" panose="020B0604020202020204" pitchFamily="34" charset="0"/>
              </a:rPr>
              <a:t>Fajar</a:t>
            </a:r>
            <a:r>
              <a:rPr lang="en-US" sz="1400" b="1"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Zippindo</a:t>
            </a:r>
            <a:r>
              <a:rPr lang="en-US" sz="1400" b="1" dirty="0">
                <a:solidFill>
                  <a:sysClr val="windowText" lastClr="000000"/>
                </a:solidFill>
                <a:latin typeface="Arial" panose="020B0604020202020204" pitchFamily="34" charset="0"/>
                <a:cs typeface="Arial" panose="020B0604020202020204" pitchFamily="34" charset="0"/>
              </a:rPr>
              <a:t>. PT</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87512" y="3186807"/>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marL="171450" indent="-171450" defTabSz="895350">
              <a:lnSpc>
                <a:spcPct val="150000"/>
              </a:lnSpc>
              <a:buSzPct val="120000"/>
              <a:buFont typeface="Arial" panose="020B0604020202020204" pitchFamily="34" charset="0"/>
              <a:buChar char="•"/>
              <a:defRPr/>
            </a:pPr>
            <a:r>
              <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Ms.</a:t>
            </a:r>
            <a:r>
              <a:rPr lang="en-US" sz="1000" b="0" i="0" dirty="0">
                <a:solidFill>
                  <a:srgbClr val="202124"/>
                </a:solidFill>
                <a:effectLst/>
                <a:latin typeface="arial" panose="020B0604020202020204" pitchFamily="34" charset="0"/>
              </a:rPr>
              <a:t> </a:t>
            </a:r>
            <a:r>
              <a:rPr lang="en-US" sz="1000" b="0" i="0" dirty="0" err="1">
                <a:solidFill>
                  <a:srgbClr val="202124"/>
                </a:solidFill>
                <a:effectLst/>
                <a:latin typeface="arial" panose="020B0604020202020204" pitchFamily="34" charset="0"/>
              </a:rPr>
              <a:t>Ruri</a:t>
            </a:r>
            <a:r>
              <a:rPr lang="en-US" sz="1000" b="0" i="0" dirty="0">
                <a:solidFill>
                  <a:srgbClr val="202124"/>
                </a:solidFill>
                <a:effectLst/>
                <a:latin typeface="arial" panose="020B0604020202020204" pitchFamily="34" charset="0"/>
              </a:rPr>
              <a:t> </a:t>
            </a:r>
            <a:r>
              <a:rPr lang="en-US" sz="1000" b="0" i="0" dirty="0" err="1">
                <a:solidFill>
                  <a:srgbClr val="202124"/>
                </a:solidFill>
                <a:effectLst/>
                <a:latin typeface="arial" panose="020B0604020202020204" pitchFamily="34" charset="0"/>
              </a:rPr>
              <a:t>Ruri</a:t>
            </a:r>
            <a:r>
              <a:rPr lang="en-US" sz="1000" b="0" i="0" dirty="0">
                <a:solidFill>
                  <a:srgbClr val="202124"/>
                </a:solidFill>
                <a:effectLst/>
                <a:latin typeface="arial" panose="020B0604020202020204" pitchFamily="34" charset="0"/>
              </a:rPr>
              <a:t> (Key Account  Personnel)</a:t>
            </a: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930594" y="5028400"/>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688146" y="4730499"/>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481737" y="6289878"/>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https://www.zippindo88.com/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612336" y="4899096"/>
            <a:ext cx="3032503" cy="85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Jl.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Daan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Mogot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Km 19/22,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Jurumudi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Baru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Benda, Batu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Ceper</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Jakarta, 15122, RT.7/RW.3,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Kalideres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West Jakarta City, Jakarta 11840, Indonesia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+62 21 5407234</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9BE132B8-1EDD-45B9-BF36-70998DDFF1A6}"/>
              </a:ext>
            </a:extLst>
          </p:cNvPr>
          <p:cNvPicPr>
            <a:picLocks noChangeAspect="1"/>
          </p:cNvPicPr>
          <p:nvPr/>
        </p:nvPicPr>
        <p:blipFill>
          <a:blip r:embed="rId4"/>
          <a:stretch>
            <a:fillRect/>
          </a:stretch>
        </p:blipFill>
        <p:spPr>
          <a:xfrm>
            <a:off x="3392557" y="134796"/>
            <a:ext cx="1086677" cy="571500"/>
          </a:xfrm>
          <a:prstGeom prst="rect">
            <a:avLst/>
          </a:prstGeom>
        </p:spPr>
      </p:pic>
    </p:spTree>
    <p:extLst>
      <p:ext uri="{BB962C8B-B14F-4D97-AF65-F5344CB8AC3E}">
        <p14:creationId xmlns:p14="http://schemas.microsoft.com/office/powerpoint/2010/main" val="1484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Ferric Chloride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Poly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Aluminium</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Chloride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Ferrous Sulphate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Ferrous Chloride</a:t>
            </a:r>
          </a:p>
          <a:p>
            <a:pPr algn="just" defTabSz="457200">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30168" y="1245264"/>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da-DK" sz="1000" dirty="0">
                <a:solidFill>
                  <a:prstClr val="black"/>
                </a:solidFill>
                <a:latin typeface="Verdana" panose="020B0604030504040204" pitchFamily="34" charset="0"/>
                <a:ea typeface="Verdana" panose="020B0604030504040204" pitchFamily="34" charset="0"/>
                <a:cs typeface="Verdana" panose="020B0604030504040204" pitchFamily="34" charset="0"/>
              </a:rPr>
              <a:t>JL Chemtonic Co., Ltd.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was established in 2005.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has its headquarter in Thailand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the largest manufacturer of Copper Sulphate Pentahydrate, Ferric Chloride, Ferrous Chloride, Poly Ammonium Chloride Liquid in Thailand.</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is also the major supplier of Chlorine, Sulfuric Acid (98%, 70%, 50%, 35%), Hydrochloric Acid (18%, 35%), Caustic Soda Solution (32% and 50%) and other chemicals.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products produced by the company is used in many different end user industries which includes dairy farming, animal feed, water treatment as an aquatic algaecide, food and pharmaceutical processing and pool chemicals.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products produced by the company are used in various application in different industries like plating and metal industry, auto parts industry, electronic industry, food and beverage industry, paper industry and many more.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supply ability of copper sulphate by the company is 1500 Tons/per month.</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the product in 25 kg, 50 kg, or 1 MT net in PP woven bag with PE bag inner.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committed to provide its customers with quality product and good partnership.</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11247" y="245312"/>
            <a:ext cx="3874846"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da-DK" sz="1400" b="1" dirty="0">
                <a:solidFill>
                  <a:sysClr val="windowText" lastClr="000000"/>
                </a:solidFill>
                <a:latin typeface="Arial" panose="020B0604020202020204" pitchFamily="34" charset="0"/>
                <a:cs typeface="Arial" panose="020B0604020202020204" pitchFamily="34" charset="0"/>
              </a:rPr>
              <a:t>JL Chemtonic Co., Ltd.</a:t>
            </a:r>
            <a:endParaRPr lang="en-US" sz="1400" b="1" dirty="0">
              <a:solidFill>
                <a:sysClr val="windowText" lastClr="000000"/>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23923" y="3491315"/>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728722" y="5136059"/>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490142" y="4730296"/>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283733" y="6250327"/>
            <a:ext cx="2602087"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http://www.jlchemtonic.com/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459631" y="4868933"/>
            <a:ext cx="3032503" cy="97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9/9 Moo 1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Chaimongkhon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Dist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Rd.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Tumbol</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Chaimongkhon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Amphoe</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Mueang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Samut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Samut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Sakhon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74000, Thailand</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0-3488-1246-7</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506A1914-A208-49C3-AFEE-91E65206C10B}"/>
              </a:ext>
            </a:extLst>
          </p:cNvPr>
          <p:cNvPicPr>
            <a:picLocks noChangeAspect="1"/>
          </p:cNvPicPr>
          <p:nvPr/>
        </p:nvPicPr>
        <p:blipFill>
          <a:blip r:embed="rId4"/>
          <a:stretch>
            <a:fillRect/>
          </a:stretch>
        </p:blipFill>
        <p:spPr>
          <a:xfrm>
            <a:off x="3604590" y="217195"/>
            <a:ext cx="1232453" cy="409575"/>
          </a:xfrm>
          <a:prstGeom prst="rect">
            <a:avLst/>
          </a:prstGeom>
        </p:spPr>
      </p:pic>
    </p:spTree>
    <p:extLst>
      <p:ext uri="{BB962C8B-B14F-4D97-AF65-F5344CB8AC3E}">
        <p14:creationId xmlns:p14="http://schemas.microsoft.com/office/powerpoint/2010/main" val="306350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B8C0E1-8C85-4EF3-9CBE-3C15871E39D8}"/>
              </a:ext>
            </a:extLst>
          </p:cNvPr>
          <p:cNvSpPr/>
          <p:nvPr/>
        </p:nvSpPr>
        <p:spPr>
          <a:xfrm>
            <a:off x="5417906" y="1503258"/>
            <a:ext cx="2930964" cy="2387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Key Products</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Copper Sulphate Pentahydrate </a:t>
            </a:r>
          </a:p>
          <a:p>
            <a:pPr algn="just" defTabSz="457200">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896F70A6-D878-4043-AEED-5DF40CC8B30D}"/>
              </a:ext>
            </a:extLst>
          </p:cNvPr>
          <p:cNvSpPr/>
          <p:nvPr/>
        </p:nvSpPr>
        <p:spPr>
          <a:xfrm>
            <a:off x="111247" y="1359819"/>
            <a:ext cx="4460753" cy="5501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457200">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Business Overview</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indent="-171450" algn="just" defTabSz="457200">
              <a:lnSpc>
                <a:spcPct val="150000"/>
              </a:lnSpc>
              <a:buFont typeface="Arial" panose="020B0604020202020204" pitchFamily="34" charset="0"/>
              <a:buChar char="•"/>
              <a:defRPr/>
            </a:pP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Resilient</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Mix </a:t>
            </a: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Sdn</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fr-FR"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Bhd</a:t>
            </a:r>
            <a:r>
              <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rPr>
              <a:t>. (REMIX)</a:t>
            </a:r>
            <a:r>
              <a:rPr lang="da-DK"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was established in 2005.</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in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Industrial Park, Penang, West Malaysia.</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has its full facility to produce copper sulphate from pure copper metal.</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usually produces two grades of Copper sulphate- feed and industrial grade.</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According to different grades produced, the product is used in various applications such as mineral additive, wood preservative, agriculture, electroplating and as a catalyst in chemical industry.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is capable to produce 5000 tons per annum of copper sulphate.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copper sulphate produced by the company has excellent quality which provides free flowing crystal powder extended shelf life and full dryness which allows its usage as a dietary supplement in animal feed and poultry farm industries.</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the product in 25 kg UN approved bags on shrink wrapped pallets of 1 ton.	 </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It provides copper sulphate with 98% purity with iron content 100 ppm, lead 20 ppm, and Nickel 20 ppm.</a:t>
            </a:r>
          </a:p>
          <a:p>
            <a:pPr marL="171450" indent="-171450" algn="just" defTabSz="457200">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The company possess full facility to produce, reprocess, and distribute all grades of copper sulphate.</a:t>
            </a: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defTabSz="457200">
              <a:lnSpc>
                <a:spcPct val="150000"/>
              </a:lnSpc>
              <a:buFont typeface="Arial" panose="020B0604020202020204" pitchFamily="34" charset="0"/>
              <a:buChar char="•"/>
              <a:defRPr/>
            </a:pPr>
            <a:endPar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684EA538-8FD1-451C-8E1C-8FCE891298A5}"/>
              </a:ext>
            </a:extLst>
          </p:cNvPr>
          <p:cNvSpPr/>
          <p:nvPr/>
        </p:nvSpPr>
        <p:spPr>
          <a:xfrm>
            <a:off x="111248" y="245312"/>
            <a:ext cx="3003014" cy="4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90000"/>
              </a:lnSpc>
              <a:spcBef>
                <a:spcPts val="1000"/>
              </a:spcBef>
              <a:defRPr/>
            </a:pPr>
            <a:r>
              <a:rPr lang="en-US" sz="1400" b="1" dirty="0">
                <a:solidFill>
                  <a:sysClr val="windowText" lastClr="000000"/>
                </a:solidFill>
                <a:latin typeface="Arial" panose="020B0604020202020204" pitchFamily="34" charset="0"/>
                <a:cs typeface="Arial" panose="020B0604020202020204" pitchFamily="34" charset="0"/>
              </a:rPr>
              <a:t>Resilient Mix </a:t>
            </a:r>
            <a:r>
              <a:rPr lang="en-US" sz="1400" b="1" dirty="0" err="1">
                <a:solidFill>
                  <a:sysClr val="windowText" lastClr="000000"/>
                </a:solidFill>
                <a:latin typeface="Arial" panose="020B0604020202020204" pitchFamily="34" charset="0"/>
                <a:cs typeface="Arial" panose="020B0604020202020204" pitchFamily="34" charset="0"/>
              </a:rPr>
              <a:t>Sdn</a:t>
            </a:r>
            <a:r>
              <a:rPr lang="en-US" sz="1400" b="1" dirty="0">
                <a:solidFill>
                  <a:sysClr val="windowText" lastClr="000000"/>
                </a:solidFill>
                <a:latin typeface="Arial" panose="020B0604020202020204" pitchFamily="34" charset="0"/>
                <a:cs typeface="Arial" panose="020B0604020202020204" pitchFamily="34" charset="0"/>
              </a:rPr>
              <a:t>. Bhd. (REMIX)</a:t>
            </a:r>
          </a:p>
        </p:txBody>
      </p:sp>
      <p:cxnSp>
        <p:nvCxnSpPr>
          <p:cNvPr id="15" name="Straight Connector 14">
            <a:extLst>
              <a:ext uri="{FF2B5EF4-FFF2-40B4-BE49-F238E27FC236}">
                <a16:creationId xmlns:a16="http://schemas.microsoft.com/office/drawing/2014/main" id="{C095BC8B-C86A-493A-BFED-CCEFC4CFE752}"/>
              </a:ext>
            </a:extLst>
          </p:cNvPr>
          <p:cNvCxnSpPr>
            <a:cxnSpLocks/>
          </p:cNvCxnSpPr>
          <p:nvPr/>
        </p:nvCxnSpPr>
        <p:spPr>
          <a:xfrm>
            <a:off x="5523923" y="2588313"/>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213BE0-CCC8-4053-B4A6-383F119FFB82}"/>
              </a:ext>
            </a:extLst>
          </p:cNvPr>
          <p:cNvSpPr/>
          <p:nvPr/>
        </p:nvSpPr>
        <p:spPr>
          <a:xfrm>
            <a:off x="0" y="768609"/>
            <a:ext cx="9144000" cy="476655"/>
          </a:xfrm>
          <a:prstGeom prst="rect">
            <a:avLst/>
          </a:prstGeom>
          <a:solidFill>
            <a:srgbClr val="235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03CB4B1-B615-4152-8D58-3761152E8BC6}"/>
              </a:ext>
            </a:extLst>
          </p:cNvPr>
          <p:cNvSpPr>
            <a:spLocks noChangeArrowheads="1"/>
          </p:cNvSpPr>
          <p:nvPr>
            <p:custDataLst>
              <p:tags r:id="rId1"/>
            </p:custDataLst>
          </p:nvPr>
        </p:nvSpPr>
        <p:spPr bwMode="auto">
          <a:xfrm>
            <a:off x="5523923" y="3491315"/>
            <a:ext cx="3082153" cy="669750"/>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KEY MANAGEMENT PERSONNEL</a:t>
            </a:r>
          </a:p>
          <a:p>
            <a:pPr defTabSz="895350">
              <a:lnSpc>
                <a:spcPct val="150000"/>
              </a:lnSpc>
              <a:buSzPct val="120000"/>
              <a:defRPr/>
            </a:pPr>
            <a:endParaRPr lang="en-IN" sz="1000"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30">
            <a:extLst>
              <a:ext uri="{FF2B5EF4-FFF2-40B4-BE49-F238E27FC236}">
                <a16:creationId xmlns:a16="http://schemas.microsoft.com/office/drawing/2014/main" id="{906F3204-7CA3-464B-B2C5-C3629769BA69}"/>
              </a:ext>
            </a:extLst>
          </p:cNvPr>
          <p:cNvSpPr/>
          <p:nvPr/>
        </p:nvSpPr>
        <p:spPr>
          <a:xfrm>
            <a:off x="4728722" y="5136059"/>
            <a:ext cx="657400" cy="49769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04D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ko-KR" altLang="en-US" dirty="0">
              <a:solidFill>
                <a:prstClr val="white"/>
              </a:solidFill>
              <a:latin typeface="Calibri" panose="020F0502020204030204"/>
              <a:ea typeface="맑은 고딕" panose="020B0503020000020004" pitchFamily="34" charset="-127"/>
            </a:endParaRPr>
          </a:p>
        </p:txBody>
      </p:sp>
      <p:sp>
        <p:nvSpPr>
          <p:cNvPr id="21" name="Rectangle 20">
            <a:extLst>
              <a:ext uri="{FF2B5EF4-FFF2-40B4-BE49-F238E27FC236}">
                <a16:creationId xmlns:a16="http://schemas.microsoft.com/office/drawing/2014/main" id="{76EED92C-C6A3-4464-8E26-C188DE2FFDEB}"/>
              </a:ext>
            </a:extLst>
          </p:cNvPr>
          <p:cNvSpPr>
            <a:spLocks noChangeArrowheads="1"/>
          </p:cNvSpPr>
          <p:nvPr>
            <p:custDataLst>
              <p:tags r:id="rId2"/>
            </p:custDataLst>
          </p:nvPr>
        </p:nvSpPr>
        <p:spPr bwMode="auto">
          <a:xfrm>
            <a:off x="5490142" y="4730296"/>
            <a:ext cx="2189271" cy="173395"/>
          </a:xfrm>
          <a:prstGeom prst="rect">
            <a:avLst/>
          </a:prstGeom>
          <a:noFill/>
          <a:ln w="9525">
            <a:noFill/>
            <a:miter lim="800000"/>
            <a:headEnd/>
            <a:tailEnd/>
          </a:ln>
        </p:spPr>
        <p:txBody>
          <a:bodyPr lIns="0" tIns="0" rIns="0" bIns="0"/>
          <a:lstStyle/>
          <a:p>
            <a:pPr defTabSz="895350">
              <a:buSzPct val="120000"/>
              <a:defRPr/>
            </a:pPr>
            <a:r>
              <a:rPr lang="en-US" sz="1000" b="1" dirty="0">
                <a:solidFill>
                  <a:srgbClr val="E7E6E6">
                    <a:lumMod val="10000"/>
                  </a:srgbClr>
                </a:solidFill>
                <a:latin typeface="Verdana" panose="020B0604030504040204" pitchFamily="34" charset="0"/>
                <a:ea typeface="Verdana" panose="020B0604030504040204" pitchFamily="34" charset="0"/>
                <a:cs typeface="Verdana" panose="020B0604030504040204" pitchFamily="34" charset="0"/>
              </a:rPr>
              <a:t>COMPANY CONTACT ADDRESS</a:t>
            </a:r>
          </a:p>
        </p:txBody>
      </p:sp>
      <p:sp>
        <p:nvSpPr>
          <p:cNvPr id="22" name="Rectangle 21">
            <a:extLst>
              <a:ext uri="{FF2B5EF4-FFF2-40B4-BE49-F238E27FC236}">
                <a16:creationId xmlns:a16="http://schemas.microsoft.com/office/drawing/2014/main" id="{65FEB033-CD4D-4FC9-BC56-D6E0E9D1328A}"/>
              </a:ext>
            </a:extLst>
          </p:cNvPr>
          <p:cNvSpPr/>
          <p:nvPr/>
        </p:nvSpPr>
        <p:spPr>
          <a:xfrm>
            <a:off x="5661021" y="5445098"/>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fr-FR"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3" name="Straight Connector 22">
            <a:extLst>
              <a:ext uri="{FF2B5EF4-FFF2-40B4-BE49-F238E27FC236}">
                <a16:creationId xmlns:a16="http://schemas.microsoft.com/office/drawing/2014/main" id="{3F1EF660-7D95-485B-AF49-C2AFAAE56896}"/>
              </a:ext>
            </a:extLst>
          </p:cNvPr>
          <p:cNvCxnSpPr>
            <a:cxnSpLocks/>
          </p:cNvCxnSpPr>
          <p:nvPr/>
        </p:nvCxnSpPr>
        <p:spPr>
          <a:xfrm>
            <a:off x="5523923" y="2581208"/>
            <a:ext cx="3508830" cy="0"/>
          </a:xfrm>
          <a:prstGeom prst="line">
            <a:avLst/>
          </a:prstGeom>
          <a:noFill/>
          <a:ln w="28575">
            <a:no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B633E14-576C-4FE2-B529-A82B3A2F75FF}"/>
              </a:ext>
            </a:extLst>
          </p:cNvPr>
          <p:cNvSpPr txBox="1"/>
          <p:nvPr/>
        </p:nvSpPr>
        <p:spPr>
          <a:xfrm>
            <a:off x="5077326" y="6324642"/>
            <a:ext cx="2930964"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200">
              <a:defRPr/>
            </a:pPr>
            <a:r>
              <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US"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https://www.remixsb.com</a:t>
            </a:r>
            <a:endParaRPr lang="en-IN" sz="8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a:extLst>
              <a:ext uri="{FF2B5EF4-FFF2-40B4-BE49-F238E27FC236}">
                <a16:creationId xmlns:a16="http://schemas.microsoft.com/office/drawing/2014/main" id="{A3A0F7DB-C452-4646-B3B6-9891696C6712}"/>
              </a:ext>
            </a:extLst>
          </p:cNvPr>
          <p:cNvSpPr/>
          <p:nvPr/>
        </p:nvSpPr>
        <p:spPr>
          <a:xfrm>
            <a:off x="5734530" y="4961005"/>
            <a:ext cx="3032503" cy="1135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endPar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BBC228FF-3743-4A1B-978F-133245807885}"/>
              </a:ext>
            </a:extLst>
          </p:cNvPr>
          <p:cNvSpPr/>
          <p:nvPr/>
        </p:nvSpPr>
        <p:spPr>
          <a:xfrm>
            <a:off x="5459631" y="4868933"/>
            <a:ext cx="3032503" cy="97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81 &amp; 83,Jalan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Industri</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Beringin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Taman Perindustrian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Beringin</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14000 </a:t>
            </a:r>
            <a:r>
              <a:rPr lang="en-US" sz="1000" dirty="0" err="1">
                <a:solidFill>
                  <a:prstClr val="black"/>
                </a:solidFill>
                <a:latin typeface="Verdana" panose="020B0604030504040204" pitchFamily="34" charset="0"/>
                <a:ea typeface="Verdana" panose="020B0604030504040204" pitchFamily="34" charset="0"/>
                <a:cs typeface="Verdana" panose="020B0604030504040204" pitchFamily="34" charset="0"/>
              </a:rPr>
              <a:t>Juru</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S.P.T. , Penang, Malaysia</a:t>
            </a:r>
          </a:p>
          <a:p>
            <a:pPr defTabSz="457200">
              <a:lnSpc>
                <a:spcPct val="150000"/>
              </a:lnSpc>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Contact No: +604 5024 282 </a:t>
            </a:r>
            <a:endParaRPr lang="fr-FR" sz="10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4343C9D6-0483-4CE4-90C9-FEBF945611B9}"/>
              </a:ext>
            </a:extLst>
          </p:cNvPr>
          <p:cNvPicPr>
            <a:picLocks noChangeAspect="1"/>
          </p:cNvPicPr>
          <p:nvPr/>
        </p:nvPicPr>
        <p:blipFill>
          <a:blip r:embed="rId4"/>
          <a:stretch>
            <a:fillRect/>
          </a:stretch>
        </p:blipFill>
        <p:spPr>
          <a:xfrm>
            <a:off x="3438172" y="204698"/>
            <a:ext cx="1619250" cy="478849"/>
          </a:xfrm>
          <a:prstGeom prst="rect">
            <a:avLst/>
          </a:prstGeom>
        </p:spPr>
      </p:pic>
    </p:spTree>
    <p:extLst>
      <p:ext uri="{BB962C8B-B14F-4D97-AF65-F5344CB8AC3E}">
        <p14:creationId xmlns:p14="http://schemas.microsoft.com/office/powerpoint/2010/main" val="2239685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0.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1.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12.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2.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3.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4.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5.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6.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7.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8.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ags/tag9.xml><?xml version="1.0" encoding="utf-8"?>
<p:tagLst xmlns:a="http://schemas.openxmlformats.org/drawingml/2006/main" xmlns:r="http://schemas.openxmlformats.org/officeDocument/2006/relationships" xmlns:p="http://schemas.openxmlformats.org/presentationml/2006/main">
  <p:tag name="LLEFT" val=" 331.75"/>
  <p:tag name="LTOP" val=" 250.87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1314</TotalTime>
  <Words>1653</Words>
  <Application>Microsoft Office PowerPoint</Application>
  <PresentationFormat>On-screen Show (4:3)</PresentationFormat>
  <Paragraphs>166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19</cp:revision>
  <dcterms:created xsi:type="dcterms:W3CDTF">2021-07-16T09:26:48Z</dcterms:created>
  <dcterms:modified xsi:type="dcterms:W3CDTF">2021-07-23T14:23:21Z</dcterms:modified>
</cp:coreProperties>
</file>