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6" r:id="rId2"/>
    <p:sldId id="4872" r:id="rId3"/>
    <p:sldId id="4873" r:id="rId4"/>
    <p:sldId id="4874" r:id="rId5"/>
    <p:sldId id="4876" r:id="rId6"/>
    <p:sldId id="4877" r:id="rId7"/>
    <p:sldId id="4883" r:id="rId8"/>
    <p:sldId id="4161" r:id="rId9"/>
    <p:sldId id="4163" r:id="rId10"/>
    <p:sldId id="4164" r:id="rId11"/>
    <p:sldId id="4760" r:id="rId12"/>
    <p:sldId id="4868" r:id="rId13"/>
    <p:sldId id="4875" r:id="rId14"/>
    <p:sldId id="4869" r:id="rId15"/>
    <p:sldId id="4882" r:id="rId16"/>
    <p:sldId id="4762" r:id="rId17"/>
    <p:sldId id="4878" r:id="rId18"/>
    <p:sldId id="4879" r:id="rId19"/>
    <p:sldId id="4532" r:id="rId20"/>
    <p:sldId id="4269" r:id="rId21"/>
    <p:sldId id="4270" r:id="rId22"/>
    <p:sldId id="4271" r:id="rId23"/>
    <p:sldId id="4272" r:id="rId24"/>
    <p:sldId id="4273" r:id="rId25"/>
    <p:sldId id="4274" r:id="rId26"/>
    <p:sldId id="3684" r:id="rId27"/>
    <p:sldId id="4880" r:id="rId28"/>
    <p:sldId id="488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72" d="100"/>
          <a:sy n="72" d="100"/>
        </p:scale>
        <p:origin x="12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599353881406254E-2"/>
          <c:y val="0.10470870043825835"/>
          <c:w val="0.95907307805703512"/>
          <c:h val="0.65790534774129972"/>
        </c:manualLayout>
      </c:layout>
      <c:barChart>
        <c:barDir val="col"/>
        <c:grouping val="clustered"/>
        <c:varyColors val="0"/>
        <c:ser>
          <c:idx val="0"/>
          <c:order val="0"/>
          <c:tx>
            <c:strRef>
              <c:f>Sheet1!$B$1</c:f>
              <c:strCache>
                <c:ptCount val="1"/>
                <c:pt idx="0">
                  <c:v>Column1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Sheet1!$A$2:$A$6</c:f>
              <c:strCache>
                <c:ptCount val="5"/>
                <c:pt idx="0">
                  <c:v>Availability</c:v>
                </c:pt>
                <c:pt idx="1">
                  <c:v>Brand</c:v>
                </c:pt>
                <c:pt idx="2">
                  <c:v>Price </c:v>
                </c:pt>
                <c:pt idx="3">
                  <c:v>Lead Time</c:v>
                </c:pt>
                <c:pt idx="4">
                  <c:v>Discount</c:v>
                </c:pt>
              </c:strCache>
            </c:strRef>
          </c:cat>
          <c:val>
            <c:numRef>
              <c:f>Sheet1!$B$2:$B$6</c:f>
              <c:numCache>
                <c:formatCode>0%</c:formatCode>
                <c:ptCount val="5"/>
                <c:pt idx="0">
                  <c:v>0.95</c:v>
                </c:pt>
                <c:pt idx="1">
                  <c:v>0.9</c:v>
                </c:pt>
                <c:pt idx="2">
                  <c:v>0.88</c:v>
                </c:pt>
                <c:pt idx="3">
                  <c:v>0.85</c:v>
                </c:pt>
                <c:pt idx="4">
                  <c:v>0.8</c:v>
                </c:pt>
              </c:numCache>
            </c:numRef>
          </c:val>
          <c:extLst>
            <c:ext xmlns:c16="http://schemas.microsoft.com/office/drawing/2014/chart" uri="{C3380CC4-5D6E-409C-BE32-E72D297353CC}">
              <c16:uniqueId val="{00000000-D4EC-4566-8A27-5D02F4A88017}"/>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76544031856405E-2"/>
          <c:y val="0.18711524323051645"/>
          <c:w val="0.9343804120221415"/>
          <c:h val="0.53671379171257028"/>
        </c:manualLayout>
      </c:layout>
      <c:lineChart>
        <c:grouping val="standard"/>
        <c:varyColors val="0"/>
        <c:ser>
          <c:idx val="0"/>
          <c:order val="0"/>
          <c:tx>
            <c:strRef>
              <c:f>Sheet1!$B$1</c:f>
              <c:strCache>
                <c:ptCount val="1"/>
                <c:pt idx="0">
                  <c:v>Sulphuric Acid</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2015</c:v>
                </c:pt>
                <c:pt idx="1">
                  <c:v>2016</c:v>
                </c:pt>
                <c:pt idx="2">
                  <c:v>2017</c:v>
                </c:pt>
                <c:pt idx="3">
                  <c:v>2018</c:v>
                </c:pt>
                <c:pt idx="4">
                  <c:v>2019</c:v>
                </c:pt>
                <c:pt idx="5">
                  <c:v>2020</c:v>
                </c:pt>
                <c:pt idx="6">
                  <c:v>2021E</c:v>
                </c:pt>
              </c:strCache>
            </c:strRef>
          </c:cat>
          <c:val>
            <c:numRef>
              <c:f>Sheet1!$B$2:$B$8</c:f>
              <c:numCache>
                <c:formatCode>0</c:formatCode>
                <c:ptCount val="7"/>
                <c:pt idx="0">
                  <c:v>71</c:v>
                </c:pt>
                <c:pt idx="1">
                  <c:v>62</c:v>
                </c:pt>
                <c:pt idx="2">
                  <c:v>58</c:v>
                </c:pt>
                <c:pt idx="3">
                  <c:v>67</c:v>
                </c:pt>
                <c:pt idx="4">
                  <c:v>81</c:v>
                </c:pt>
                <c:pt idx="5">
                  <c:v>93</c:v>
                </c:pt>
                <c:pt idx="6">
                  <c:v>110</c:v>
                </c:pt>
              </c:numCache>
            </c:numRef>
          </c:val>
          <c:smooth val="0"/>
          <c:extLst>
            <c:ext xmlns:c16="http://schemas.microsoft.com/office/drawing/2014/chart" uri="{C3380CC4-5D6E-409C-BE32-E72D297353CC}">
              <c16:uniqueId val="{00000000-F521-44DD-AE41-6A4444714EC8}"/>
            </c:ext>
          </c:extLst>
        </c:ser>
        <c:dLbls>
          <c:dLblPos val="t"/>
          <c:showLegendKey val="0"/>
          <c:showVal val="1"/>
          <c:showCatName val="0"/>
          <c:showSerName val="0"/>
          <c:showPercent val="0"/>
          <c:showBubbleSize val="0"/>
        </c:dLbls>
        <c:marker val="1"/>
        <c:smooth val="0"/>
        <c:axId val="540857216"/>
        <c:axId val="540860168"/>
      </c:lineChart>
      <c:catAx>
        <c:axId val="5408572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40860168"/>
        <c:crosses val="autoZero"/>
        <c:auto val="1"/>
        <c:lblAlgn val="ctr"/>
        <c:lblOffset val="100"/>
        <c:noMultiLvlLbl val="0"/>
      </c:catAx>
      <c:valAx>
        <c:axId val="540860168"/>
        <c:scaling>
          <c:orientation val="minMax"/>
          <c:max val="150"/>
        </c:scaling>
        <c:delete val="1"/>
        <c:axPos val="l"/>
        <c:numFmt formatCode="0" sourceLinked="1"/>
        <c:majorTickMark val="out"/>
        <c:minorTickMark val="none"/>
        <c:tickLblPos val="nextTo"/>
        <c:crossAx val="54085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AF-409E-8B5D-216BB3E6D3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AF-409E-8B5D-216BB3E6D3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AF-409E-8B5D-216BB3E6D3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AF-409E-8B5D-216BB3E6D3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CAF-409E-8B5D-216BB3E6D3E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Indonesia</c:v>
                </c:pt>
                <c:pt idx="1">
                  <c:v>Phillippines</c:v>
                </c:pt>
                <c:pt idx="2">
                  <c:v>Sri Lanka</c:v>
                </c:pt>
                <c:pt idx="3">
                  <c:v>Thailand</c:v>
                </c:pt>
                <c:pt idx="4">
                  <c:v>Vietnam</c:v>
                </c:pt>
              </c:strCache>
            </c:strRef>
          </c:cat>
          <c:val>
            <c:numRef>
              <c:f>Sheet1!$B$2:$B$6</c:f>
              <c:numCache>
                <c:formatCode>General</c:formatCode>
                <c:ptCount val="5"/>
                <c:pt idx="0">
                  <c:v>209142</c:v>
                </c:pt>
                <c:pt idx="1">
                  <c:v>203265</c:v>
                </c:pt>
                <c:pt idx="2">
                  <c:v>157253</c:v>
                </c:pt>
                <c:pt idx="3">
                  <c:v>91596</c:v>
                </c:pt>
                <c:pt idx="4">
                  <c:v>58998</c:v>
                </c:pt>
              </c:numCache>
            </c:numRef>
          </c:val>
          <c:extLst>
            <c:ext xmlns:c16="http://schemas.microsoft.com/office/drawing/2014/chart" uri="{C3380CC4-5D6E-409C-BE32-E72D297353CC}">
              <c16:uniqueId val="{00000000-6D75-42D2-BCC3-BDC2F7A4F23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0263041416376857"/>
          <c:y val="0.73787225148968749"/>
          <c:w val="0.83970913689535265"/>
          <c:h val="0.227506570981364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24"/>
        <c:overlap val="-11"/>
        <c:axId val="2050486271"/>
        <c:axId val="2050499999"/>
      </c:barChart>
      <c:catAx>
        <c:axId val="205048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2050499999"/>
        <c:crosses val="autoZero"/>
        <c:auto val="1"/>
        <c:lblAlgn val="ctr"/>
        <c:lblOffset val="100"/>
        <c:noMultiLvlLbl val="0"/>
      </c:catAx>
      <c:valAx>
        <c:axId val="2050499999"/>
        <c:scaling>
          <c:orientation val="minMax"/>
        </c:scaling>
        <c:delete val="1"/>
        <c:axPos val="l"/>
        <c:numFmt formatCode="_(* #,##0.00_);_(* \(#,##0.00\);_(* &quot;-&quot;??_);_(@_)" sourceLinked="1"/>
        <c:majorTickMark val="none"/>
        <c:minorTickMark val="none"/>
        <c:tickLblPos val="nextTo"/>
        <c:crossAx val="2050486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421192032691065"/>
          <c:y val="1.3568986400843431E-2"/>
          <c:w val="0.44296597739319959"/>
          <c:h val="0.98643107429007348"/>
        </c:manualLayout>
      </c:layout>
      <c:barChart>
        <c:barDir val="bar"/>
        <c:grouping val="clustered"/>
        <c:varyColors val="0"/>
        <c:dLbls>
          <c:dLblPos val="outEnd"/>
          <c:showLegendKey val="0"/>
          <c:showVal val="1"/>
          <c:showCatName val="0"/>
          <c:showSerName val="0"/>
          <c:showPercent val="0"/>
          <c:showBubbleSize val="0"/>
        </c:dLbls>
        <c:gapWidth val="182"/>
        <c:axId val="-1783730448"/>
        <c:axId val="-1783715760"/>
      </c:barChart>
      <c:catAx>
        <c:axId val="-178373044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783715760"/>
        <c:crosses val="autoZero"/>
        <c:auto val="1"/>
        <c:lblAlgn val="ctr"/>
        <c:lblOffset val="100"/>
        <c:noMultiLvlLbl val="0"/>
      </c:catAx>
      <c:valAx>
        <c:axId val="-1783715760"/>
        <c:scaling>
          <c:orientation val="minMax"/>
        </c:scaling>
        <c:delete val="1"/>
        <c:axPos val="b"/>
        <c:numFmt formatCode="0.00%" sourceLinked="1"/>
        <c:majorTickMark val="out"/>
        <c:minorTickMark val="none"/>
        <c:tickLblPos val="nextTo"/>
        <c:crossAx val="-178373044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084880948663447"/>
          <c:y val="4.4139369189330091E-2"/>
          <c:w val="0.61915119051336553"/>
          <c:h val="0.92117969787619625"/>
        </c:manualLayout>
      </c:layout>
      <c:barChart>
        <c:barDir val="bar"/>
        <c:grouping val="clustered"/>
        <c:varyColors val="0"/>
        <c:dLbls>
          <c:dLblPos val="outEnd"/>
          <c:showLegendKey val="0"/>
          <c:showVal val="1"/>
          <c:showCatName val="0"/>
          <c:showSerName val="0"/>
          <c:showPercent val="0"/>
          <c:showBubbleSize val="0"/>
        </c:dLbls>
        <c:gapWidth val="182"/>
        <c:axId val="-1783726096"/>
        <c:axId val="-1783717936"/>
      </c:barChart>
      <c:catAx>
        <c:axId val="-17837260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783717936"/>
        <c:crosses val="autoZero"/>
        <c:auto val="1"/>
        <c:lblAlgn val="ctr"/>
        <c:lblOffset val="100"/>
        <c:noMultiLvlLbl val="0"/>
      </c:catAx>
      <c:valAx>
        <c:axId val="-1783717936"/>
        <c:scaling>
          <c:orientation val="minMax"/>
          <c:max val="1.2"/>
        </c:scaling>
        <c:delete val="1"/>
        <c:axPos val="b"/>
        <c:numFmt formatCode="0.00%" sourceLinked="1"/>
        <c:majorTickMark val="out"/>
        <c:minorTickMark val="none"/>
        <c:tickLblPos val="nextTo"/>
        <c:crossAx val="-178372609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024120421264559E-2"/>
          <c:y val="5.0603041308430784E-3"/>
          <c:w val="0.95907307805703512"/>
          <c:h val="0.69718289526357147"/>
        </c:manualLayout>
      </c:layout>
      <c:barChart>
        <c:barDir val="col"/>
        <c:grouping val="clustered"/>
        <c:varyColors val="0"/>
        <c:ser>
          <c:idx val="0"/>
          <c:order val="0"/>
          <c:tx>
            <c:strRef>
              <c:f>Sheet1!$B$1</c:f>
              <c:strCache>
                <c:ptCount val="1"/>
                <c:pt idx="0">
                  <c:v>Column1</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Product Quality</c:v>
                </c:pt>
                <c:pt idx="1">
                  <c:v>After sales Support</c:v>
                </c:pt>
                <c:pt idx="2">
                  <c:v>Supply Chain Management</c:v>
                </c:pt>
                <c:pt idx="3">
                  <c:v>Credit Period</c:v>
                </c:pt>
              </c:strCache>
            </c:strRef>
          </c:cat>
          <c:val>
            <c:numRef>
              <c:f>Sheet1!$B$2:$B$5</c:f>
              <c:numCache>
                <c:formatCode>0%</c:formatCode>
                <c:ptCount val="4"/>
                <c:pt idx="0">
                  <c:v>0.88</c:v>
                </c:pt>
                <c:pt idx="1">
                  <c:v>0.85</c:v>
                </c:pt>
                <c:pt idx="2">
                  <c:v>0.82</c:v>
                </c:pt>
                <c:pt idx="3">
                  <c:v>0.8</c:v>
                </c:pt>
              </c:numCache>
            </c:numRef>
          </c:val>
          <c:extLst>
            <c:ext xmlns:c16="http://schemas.microsoft.com/office/drawing/2014/chart" uri="{C3380CC4-5D6E-409C-BE32-E72D297353CC}">
              <c16:uniqueId val="{00000000-EB8E-4386-A3BC-409B695E5ED7}"/>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752334601416942E-3"/>
          <c:y val="0.14033631084992271"/>
          <c:w val="0.99530344764029399"/>
          <c:h val="0.65790567416000478"/>
        </c:manualLayout>
      </c:layout>
      <c:barChart>
        <c:barDir val="col"/>
        <c:grouping val="clustered"/>
        <c:varyColors val="0"/>
        <c:ser>
          <c:idx val="0"/>
          <c:order val="0"/>
          <c:tx>
            <c:strRef>
              <c:f>Sheet1!$B$1</c:f>
              <c:strCache>
                <c:ptCount val="1"/>
                <c:pt idx="0">
                  <c:v>Column1</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Partially Satisfied</c:v>
                </c:pt>
                <c:pt idx="1">
                  <c:v>Highly Satisfied</c:v>
                </c:pt>
                <c:pt idx="2">
                  <c:v>Not Satisfied</c:v>
                </c:pt>
              </c:strCache>
            </c:strRef>
          </c:cat>
          <c:val>
            <c:numRef>
              <c:f>Sheet1!$B$2:$B$4</c:f>
              <c:numCache>
                <c:formatCode>0%</c:formatCode>
                <c:ptCount val="3"/>
                <c:pt idx="0">
                  <c:v>0.88</c:v>
                </c:pt>
                <c:pt idx="1">
                  <c:v>0.78</c:v>
                </c:pt>
                <c:pt idx="2">
                  <c:v>0.42</c:v>
                </c:pt>
              </c:numCache>
            </c:numRef>
          </c:val>
          <c:extLst>
            <c:ext xmlns:c16="http://schemas.microsoft.com/office/drawing/2014/chart" uri="{C3380CC4-5D6E-409C-BE32-E72D297353CC}">
              <c16:uniqueId val="{00000000-DFCE-4102-8EE8-8C0A6B98FABC}"/>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264900848420111E-2"/>
          <c:y val="0.13553754939856505"/>
          <c:w val="0.95436780434666446"/>
          <c:h val="0.61803309893123881"/>
        </c:manualLayout>
      </c:layout>
      <c:barChart>
        <c:barDir val="col"/>
        <c:grouping val="clustered"/>
        <c:varyColors val="0"/>
        <c:ser>
          <c:idx val="0"/>
          <c:order val="0"/>
          <c:tx>
            <c:strRef>
              <c:f>Sheet1!$B$1</c:f>
              <c:strCache>
                <c:ptCount val="1"/>
                <c:pt idx="0">
                  <c:v>Malaysia</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Sheet1!$B$2:$B$5</c:f>
              <c:numCache>
                <c:formatCode>General</c:formatCode>
                <c:ptCount val="4"/>
                <c:pt idx="0">
                  <c:v>2143</c:v>
                </c:pt>
                <c:pt idx="1">
                  <c:v>2169.4</c:v>
                </c:pt>
                <c:pt idx="2">
                  <c:v>2106.5</c:v>
                </c:pt>
                <c:pt idx="3">
                  <c:v>2167</c:v>
                </c:pt>
              </c:numCache>
            </c:numRef>
          </c:val>
          <c:extLst>
            <c:ext xmlns:c16="http://schemas.microsoft.com/office/drawing/2014/chart" uri="{C3380CC4-5D6E-409C-BE32-E72D297353CC}">
              <c16:uniqueId val="{00000000-B610-4F7D-B9F4-095E1D86F22E}"/>
            </c:ext>
          </c:extLst>
        </c:ser>
        <c:ser>
          <c:idx val="1"/>
          <c:order val="1"/>
          <c:tx>
            <c:strRef>
              <c:f>Sheet1!$C$1</c:f>
              <c:strCache>
                <c:ptCount val="1"/>
                <c:pt idx="0">
                  <c:v>Vietnam</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Sheet1!$C$2:$C$5</c:f>
              <c:numCache>
                <c:formatCode>0.00</c:formatCode>
                <c:ptCount val="4"/>
                <c:pt idx="0">
                  <c:v>424.7</c:v>
                </c:pt>
                <c:pt idx="1">
                  <c:v>458</c:v>
                </c:pt>
                <c:pt idx="2">
                  <c:v>415.3</c:v>
                </c:pt>
                <c:pt idx="3">
                  <c:v>461</c:v>
                </c:pt>
              </c:numCache>
            </c:numRef>
          </c:val>
          <c:extLst>
            <c:ext xmlns:c16="http://schemas.microsoft.com/office/drawing/2014/chart" uri="{C3380CC4-5D6E-409C-BE32-E72D297353CC}">
              <c16:uniqueId val="{00000001-B610-4F7D-B9F4-095E1D86F22E}"/>
            </c:ext>
          </c:extLst>
        </c:ser>
        <c:ser>
          <c:idx val="2"/>
          <c:order val="2"/>
          <c:tx>
            <c:strRef>
              <c:f>Sheet1!$D$1</c:f>
              <c:strCache>
                <c:ptCount val="1"/>
                <c:pt idx="0">
                  <c:v>Indonesia</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Sheet1!$D$2:$D$5</c:f>
              <c:numCache>
                <c:formatCode>0.00</c:formatCode>
                <c:ptCount val="4"/>
                <c:pt idx="0">
                  <c:v>216</c:v>
                </c:pt>
                <c:pt idx="1">
                  <c:v>221.5</c:v>
                </c:pt>
                <c:pt idx="2">
                  <c:v>236.4</c:v>
                </c:pt>
                <c:pt idx="3">
                  <c:v>253</c:v>
                </c:pt>
              </c:numCache>
            </c:numRef>
          </c:val>
          <c:extLst>
            <c:ext xmlns:c16="http://schemas.microsoft.com/office/drawing/2014/chart" uri="{C3380CC4-5D6E-409C-BE32-E72D297353CC}">
              <c16:uniqueId val="{00000002-B610-4F7D-B9F4-095E1D86F22E}"/>
            </c:ext>
          </c:extLst>
        </c:ser>
        <c:dLbls>
          <c:dLblPos val="outEnd"/>
          <c:showLegendKey val="0"/>
          <c:showVal val="1"/>
          <c:showCatName val="0"/>
          <c:showSerName val="0"/>
          <c:showPercent val="0"/>
          <c:showBubbleSize val="0"/>
        </c:dLbls>
        <c:gapWidth val="444"/>
        <c:overlap val="-90"/>
        <c:axId val="816580464"/>
        <c:axId val="725122576"/>
      </c:barChart>
      <c:catAx>
        <c:axId val="816580464"/>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25122576"/>
        <c:crosses val="autoZero"/>
        <c:auto val="1"/>
        <c:lblAlgn val="ctr"/>
        <c:lblOffset val="100"/>
        <c:noMultiLvlLbl val="0"/>
      </c:catAx>
      <c:valAx>
        <c:axId val="725122576"/>
        <c:scaling>
          <c:orientation val="minMax"/>
        </c:scaling>
        <c:delete val="1"/>
        <c:axPos val="l"/>
        <c:numFmt formatCode="General" sourceLinked="1"/>
        <c:majorTickMark val="none"/>
        <c:minorTickMark val="none"/>
        <c:tickLblPos val="nextTo"/>
        <c:crossAx val="816580464"/>
        <c:crosses val="autoZero"/>
        <c:crossBetween val="between"/>
      </c:valAx>
      <c:spPr>
        <a:noFill/>
        <a:ln w="25400">
          <a:noFill/>
        </a:ln>
        <a:effectLst/>
      </c:spPr>
    </c:plotArea>
    <c:legend>
      <c:legendPos val="t"/>
      <c:layout>
        <c:manualLayout>
          <c:xMode val="edge"/>
          <c:yMode val="edge"/>
          <c:x val="3.6608723584489224E-2"/>
          <c:y val="0.83785590219570805"/>
          <c:w val="0.93516036665552293"/>
          <c:h val="0.161142607465537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43298681764045"/>
          <c:y val="0.12715302943403645"/>
          <c:w val="0.63533555676210252"/>
          <c:h val="0.74650640999389573"/>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BB4-4597-AFA5-EDA90E2C3A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BB4-4597-AFA5-EDA90E2C3AAD}"/>
              </c:ext>
            </c:extLst>
          </c:dPt>
          <c:dLbls>
            <c:dLbl>
              <c:idx val="0"/>
              <c:layout>
                <c:manualLayout>
                  <c:x val="-1.3308754613448109E-2"/>
                  <c:y val="-0.1428675304677785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B4-4597-AFA5-EDA90E2C3AAD}"/>
                </c:ext>
              </c:extLst>
            </c:dLbl>
            <c:dLbl>
              <c:idx val="1"/>
              <c:layout>
                <c:manualLayout>
                  <c:x val="1.499339771996654E-2"/>
                  <c:y val="-0.1009785740254740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BB4-4597-AFA5-EDA90E2C3AAD}"/>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Arable Land</c:v>
                </c:pt>
                <c:pt idx="1">
                  <c:v>Non-arable land</c:v>
                </c:pt>
              </c:strCache>
            </c:strRef>
          </c:cat>
          <c:val>
            <c:numRef>
              <c:f>Sheet1!$B$2:$B$3</c:f>
              <c:numCache>
                <c:formatCode>0.00%</c:formatCode>
                <c:ptCount val="2"/>
                <c:pt idx="0">
                  <c:v>0.17299999999999999</c:v>
                </c:pt>
                <c:pt idx="1">
                  <c:v>0.82699999999999996</c:v>
                </c:pt>
              </c:numCache>
            </c:numRef>
          </c:val>
          <c:extLst>
            <c:ext xmlns:c16="http://schemas.microsoft.com/office/drawing/2014/chart" uri="{C3380CC4-5D6E-409C-BE32-E72D297353CC}">
              <c16:uniqueId val="{00000004-BBB4-4597-AFA5-EDA90E2C3AA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8863139451184028"/>
          <c:y val="0.37810224747062099"/>
          <c:w val="0.21136866453333078"/>
          <c:h val="0.616657428145129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533633483704279"/>
          <c:y val="0"/>
          <c:w val="0.63533555676210252"/>
          <c:h val="0.74650640999389573"/>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9F-44C6-86D8-8C0D83F33CB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9F-44C6-86D8-8C0D83F33CB6}"/>
              </c:ext>
            </c:extLst>
          </c:dPt>
          <c:dLbls>
            <c:dLbl>
              <c:idx val="0"/>
              <c:layout>
                <c:manualLayout>
                  <c:x val="-2.1554610327082576E-3"/>
                  <c:y val="-0.103066703261021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9F-44C6-86D8-8C0D83F33CB6}"/>
                </c:ext>
              </c:extLst>
            </c:dLbl>
            <c:dLbl>
              <c:idx val="1"/>
              <c:layout>
                <c:manualLayout>
                  <c:x val="1.3182270376440429E-2"/>
                  <c:y val="-4.473848329796367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9F-44C6-86D8-8C0D83F33CB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Arable Land</c:v>
                </c:pt>
                <c:pt idx="1">
                  <c:v>Non-arable Land</c:v>
                </c:pt>
              </c:strCache>
            </c:strRef>
          </c:cat>
          <c:val>
            <c:numRef>
              <c:f>Sheet1!$B$2:$B$3</c:f>
              <c:numCache>
                <c:formatCode>0.00%</c:formatCode>
                <c:ptCount val="2"/>
                <c:pt idx="0">
                  <c:v>0.16650000000000001</c:v>
                </c:pt>
                <c:pt idx="1">
                  <c:v>0.83350000000000002</c:v>
                </c:pt>
              </c:numCache>
            </c:numRef>
          </c:val>
          <c:extLst>
            <c:ext xmlns:c16="http://schemas.microsoft.com/office/drawing/2014/chart" uri="{C3380CC4-5D6E-409C-BE32-E72D297353CC}">
              <c16:uniqueId val="{00000004-F79F-44C6-86D8-8C0D83F33CB6}"/>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0.45088</cdr:x>
      <cdr:y>0.14657</cdr:y>
    </cdr:from>
    <cdr:to>
      <cdr:x>0.58639</cdr:x>
      <cdr:y>0.34253</cdr:y>
    </cdr:to>
    <cdr:sp macro="" textlink="">
      <cdr:nvSpPr>
        <cdr:cNvPr id="2" name="TextBox 11">
          <a:extLst xmlns:a="http://schemas.openxmlformats.org/drawingml/2006/main">
            <a:ext uri="{FF2B5EF4-FFF2-40B4-BE49-F238E27FC236}">
              <a16:creationId xmlns:a16="http://schemas.microsoft.com/office/drawing/2014/main" id="{03B88B18-36DF-4FEC-97D5-C94AE8BAAF23}"/>
            </a:ext>
          </a:extLst>
        </cdr:cNvPr>
        <cdr:cNvSpPr txBox="1"/>
      </cdr:nvSpPr>
      <cdr:spPr>
        <a:xfrm xmlns:a="http://schemas.openxmlformats.org/drawingml/2006/main">
          <a:off x="2262502" y="233381"/>
          <a:ext cx="679982" cy="31200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lvl="0" algn="ctr">
            <a:lnSpc>
              <a:spcPct val="150000"/>
            </a:lnSpc>
            <a:defRPr/>
          </a:pPr>
          <a:r>
            <a:rPr kumimoji="0" lang="en-IN" sz="11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2019</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B7517-82CA-40CD-BD41-4C19A3BD03FE}"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77544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B7517-82CA-40CD-BD41-4C19A3BD03FE}"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82904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B7517-82CA-40CD-BD41-4C19A3BD03FE}"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241516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1" name="object 26">
            <a:extLst>
              <a:ext uri="{FF2B5EF4-FFF2-40B4-BE49-F238E27FC236}">
                <a16:creationId xmlns:a16="http://schemas.microsoft.com/office/drawing/2014/main" id="{5DFA5335-A0E7-4244-ADB6-6B8A919134DD}"/>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1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B8EACDB-C309-4088-8FDE-EB2BCF12210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6C4748-FCBC-4277-AC07-3AF7E7704C3D}"/>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42853EB-FBA4-46A7-A64A-98E87EC960BC}"/>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BF13BCF-854A-4AA9-9929-7C13800DC2AF}"/>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7">
            <a:extLst>
              <a:ext uri="{FF2B5EF4-FFF2-40B4-BE49-F238E27FC236}">
                <a16:creationId xmlns:a16="http://schemas.microsoft.com/office/drawing/2014/main" id="{43BAE6B5-BB6F-456A-ACC3-CF743BE42962}"/>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24" name="Footer Placeholder 6">
            <a:extLst>
              <a:ext uri="{FF2B5EF4-FFF2-40B4-BE49-F238E27FC236}">
                <a16:creationId xmlns:a16="http://schemas.microsoft.com/office/drawing/2014/main" id="{205E3B50-2F40-4577-88B5-5D34E723AD5B}"/>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25" name="object 26">
            <a:extLst>
              <a:ext uri="{FF2B5EF4-FFF2-40B4-BE49-F238E27FC236}">
                <a16:creationId xmlns:a16="http://schemas.microsoft.com/office/drawing/2014/main" id="{D3AC9BFC-FEBB-4701-8D80-499E71E46397}"/>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621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257608-EE15-474E-9D48-A9A322E8821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03D5BC6-B20B-4225-A8FC-5E0401A320A9}"/>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E4C5F06-6C9B-43AA-8266-723E62A23413}"/>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74E4732-FBAC-48BB-AF7D-256200C2BA48}"/>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7">
            <a:extLst>
              <a:ext uri="{FF2B5EF4-FFF2-40B4-BE49-F238E27FC236}">
                <a16:creationId xmlns:a16="http://schemas.microsoft.com/office/drawing/2014/main" id="{E07B7CC9-24D3-49CC-8973-5486B3A3A6FE}"/>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7" name="Footer Placeholder 6">
            <a:extLst>
              <a:ext uri="{FF2B5EF4-FFF2-40B4-BE49-F238E27FC236}">
                <a16:creationId xmlns:a16="http://schemas.microsoft.com/office/drawing/2014/main" id="{F8F552FB-0793-4672-A13C-D88F522B8F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8" name="object 26">
            <a:extLst>
              <a:ext uri="{FF2B5EF4-FFF2-40B4-BE49-F238E27FC236}">
                <a16:creationId xmlns:a16="http://schemas.microsoft.com/office/drawing/2014/main" id="{54B111EC-2699-49DA-8020-D9FAE5097987}"/>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50F19-B112-4ABF-8DFD-7CC4C2994E88}"/>
              </a:ext>
            </a:extLst>
          </p:cNvPr>
          <p:cNvSpPr/>
          <p:nvPr userDrawn="1"/>
        </p:nvSpPr>
        <p:spPr>
          <a:xfrm flipH="1">
            <a:off x="4572000" y="1988840"/>
            <a:ext cx="4572000" cy="2880320"/>
          </a:xfrm>
          <a:prstGeom prst="rect">
            <a:avLst/>
          </a:prstGeom>
          <a:solidFill>
            <a:schemeClr val="bg1">
              <a:lumMod val="7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a:extLst>
              <a:ext uri="{FF2B5EF4-FFF2-40B4-BE49-F238E27FC236}">
                <a16:creationId xmlns:a16="http://schemas.microsoft.com/office/drawing/2014/main" id="{B3F0BA69-1CAA-4973-B174-2BA8BA1BC146}"/>
              </a:ext>
            </a:extLst>
          </p:cNvPr>
          <p:cNvSpPr>
            <a:spLocks noGrp="1"/>
          </p:cNvSpPr>
          <p:nvPr>
            <p:ph type="pic" idx="13" hasCustomPrompt="1"/>
          </p:nvPr>
        </p:nvSpPr>
        <p:spPr>
          <a:xfrm>
            <a:off x="5408904" y="857250"/>
            <a:ext cx="3338624" cy="5143500"/>
          </a:xfrm>
          <a:prstGeom prst="rect">
            <a:avLst/>
          </a:prstGeom>
          <a:solidFill>
            <a:schemeClr val="bg1">
              <a:lumMod val="95000"/>
            </a:schemeClr>
          </a:solidFill>
          <a:effectLst>
            <a:outerShdw blurRad="63500" sx="102000" sy="102000" algn="c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3074" name="Picture 2">
            <a:extLst>
              <a:ext uri="{FF2B5EF4-FFF2-40B4-BE49-F238E27FC236}">
                <a16:creationId xmlns:a16="http://schemas.microsoft.com/office/drawing/2014/main" id="{966A8333-CADF-47CE-A5B4-523D214DCC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936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9AD81FF-D2BC-4BE9-8FA4-EDFEF24B8A04}"/>
              </a:ext>
            </a:extLst>
          </p:cNvPr>
          <p:cNvSpPr/>
          <p:nvPr userDrawn="1"/>
        </p:nvSpPr>
        <p:spPr>
          <a:xfrm>
            <a:off x="0" y="0"/>
            <a:ext cx="914402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44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B7517-82CA-40CD-BD41-4C19A3BD03FE}"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76135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B7517-82CA-40CD-BD41-4C19A3BD03FE}"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04953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B7517-82CA-40CD-BD41-4C19A3BD03FE}"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278702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B7517-82CA-40CD-BD41-4C19A3BD03FE}"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258834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B7517-82CA-40CD-BD41-4C19A3BD03FE}"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82715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B7517-82CA-40CD-BD41-4C19A3BD03FE}"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23055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B7517-82CA-40CD-BD41-4C19A3BD03FE}"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44780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B7517-82CA-40CD-BD41-4C19A3BD03FE}"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AED6D-4173-47FA-8446-842C50E32E7E}" type="slidenum">
              <a:rPr lang="en-US" smtClean="0"/>
              <a:t>‹#›</a:t>
            </a:fld>
            <a:endParaRPr lang="en-US"/>
          </a:p>
        </p:txBody>
      </p:sp>
    </p:spTree>
    <p:extLst>
      <p:ext uri="{BB962C8B-B14F-4D97-AF65-F5344CB8AC3E}">
        <p14:creationId xmlns:p14="http://schemas.microsoft.com/office/powerpoint/2010/main" val="17548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B7517-82CA-40CD-BD41-4C19A3BD03FE}" type="datetimeFigureOut">
              <a:rPr lang="en-US" smtClean="0"/>
              <a:t>7/23/2021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AED6D-4173-47FA-8446-842C50E32E7E}" type="slidenum">
              <a:rPr lang="en-US" smtClean="0"/>
              <a:t>‹#›</a:t>
            </a:fld>
            <a:endParaRPr lang="en-US"/>
          </a:p>
        </p:txBody>
      </p:sp>
    </p:spTree>
    <p:extLst>
      <p:ext uri="{BB962C8B-B14F-4D97-AF65-F5344CB8AC3E}">
        <p14:creationId xmlns:p14="http://schemas.microsoft.com/office/powerpoint/2010/main" val="3504429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 Id="rId5" Type="http://schemas.openxmlformats.org/officeDocument/2006/relationships/chart" Target="../charts/chart5.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le of blue rocks&#10;&#10;Description automatically generated with low confidence">
            <a:extLst>
              <a:ext uri="{FF2B5EF4-FFF2-40B4-BE49-F238E27FC236}">
                <a16:creationId xmlns:a16="http://schemas.microsoft.com/office/drawing/2014/main" id="{E0AAC456-609B-4074-9DC9-78789F901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1" y="0"/>
            <a:ext cx="5143500" cy="6423346"/>
          </a:xfrm>
          <a:prstGeom prst="rect">
            <a:avLst/>
          </a:prstGeom>
        </p:spPr>
      </p:pic>
      <p:pic>
        <p:nvPicPr>
          <p:cNvPr id="5" name="Picture 4">
            <a:extLst>
              <a:ext uri="{FF2B5EF4-FFF2-40B4-BE49-F238E27FC236}">
                <a16:creationId xmlns:a16="http://schemas.microsoft.com/office/drawing/2014/main" id="{E360B10F-E1E8-4449-BF11-16CAE5158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1" y="0"/>
            <a:ext cx="9144000" cy="6858000"/>
          </a:xfrm>
          <a:prstGeom prst="rect">
            <a:avLst/>
          </a:prstGeom>
        </p:spPr>
      </p:pic>
      <p:sp>
        <p:nvSpPr>
          <p:cNvPr id="7" name="Rectangle 6">
            <a:extLst>
              <a:ext uri="{FF2B5EF4-FFF2-40B4-BE49-F238E27FC236}">
                <a16:creationId xmlns:a16="http://schemas.microsoft.com/office/drawing/2014/main" id="{D040EB8B-01DC-41AC-B3B5-F3629668D16F}"/>
              </a:ext>
            </a:extLst>
          </p:cNvPr>
          <p:cNvSpPr/>
          <p:nvPr/>
        </p:nvSpPr>
        <p:spPr>
          <a:xfrm>
            <a:off x="3928276" y="3567299"/>
            <a:ext cx="5186069" cy="400110"/>
          </a:xfrm>
          <a:prstGeom prst="rect">
            <a:avLst/>
          </a:prstGeom>
          <a:noFill/>
        </p:spPr>
        <p:txBody>
          <a:bodyPr wrap="square">
            <a:spAutoFit/>
          </a:bodyPr>
          <a:lstStyle/>
          <a:p>
            <a:pPr lvl="0" algn="r" defTabSz="457200">
              <a:defRPr/>
            </a:pPr>
            <a:r>
              <a:rPr kumimoji="0" lang="en-I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SOUTH-EAST ASIA COPPER SULPHATE MARKET</a:t>
            </a:r>
            <a:endParaRPr kumimoji="0" 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9" name="Rectangle 8">
            <a:extLst>
              <a:ext uri="{FF2B5EF4-FFF2-40B4-BE49-F238E27FC236}">
                <a16:creationId xmlns:a16="http://schemas.microsoft.com/office/drawing/2014/main" id="{02CC8907-1147-4683-8B7E-F9786CF00758}"/>
              </a:ext>
            </a:extLst>
          </p:cNvPr>
          <p:cNvSpPr/>
          <p:nvPr/>
        </p:nvSpPr>
        <p:spPr>
          <a:xfrm>
            <a:off x="5675085" y="3974811"/>
            <a:ext cx="3439260" cy="1351588"/>
          </a:xfrm>
          <a:prstGeom prst="rect">
            <a:avLst/>
          </a:prstGeom>
          <a:noFill/>
        </p:spPr>
        <p:txBody>
          <a:bodyPr wrap="square">
            <a:spAutoFit/>
          </a:bodyPr>
          <a:lstStyle/>
          <a:p>
            <a:pPr lvl="0">
              <a:lnSpc>
                <a:spcPct val="150000"/>
              </a:lnSpc>
              <a:defRPr/>
            </a:pP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GRADE</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 </a:t>
            </a: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END USE</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 </a:t>
            </a:r>
          </a:p>
          <a:p>
            <a:pPr lvl="0">
              <a:lnSpc>
                <a:spcPct val="150000"/>
              </a:lnSpc>
              <a:defRPr/>
            </a:pP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TYPE, BY COUNTRY, </a:t>
            </a:r>
          </a:p>
          <a:p>
            <a:pPr lvl="0">
              <a:lnSpc>
                <a:spcPct val="150000"/>
              </a:lnSpc>
              <a:defRPr/>
            </a:pP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BY COMPANY</a:t>
            </a: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 COMPETITION, FORECAST &amp; OPPORTUNITIES</a:t>
            </a:r>
          </a:p>
        </p:txBody>
      </p:sp>
      <p:sp>
        <p:nvSpPr>
          <p:cNvPr id="10" name="Rectangle 9">
            <a:extLst>
              <a:ext uri="{FF2B5EF4-FFF2-40B4-BE49-F238E27FC236}">
                <a16:creationId xmlns:a16="http://schemas.microsoft.com/office/drawing/2014/main" id="{7F97623E-63C9-4705-A3C1-80FF69D6A2F1}"/>
              </a:ext>
            </a:extLst>
          </p:cNvPr>
          <p:cNvSpPr/>
          <p:nvPr/>
        </p:nvSpPr>
        <p:spPr>
          <a:xfrm>
            <a:off x="6933256" y="2996459"/>
            <a:ext cx="2010808" cy="671851"/>
          </a:xfrm>
          <a:prstGeom prst="rect">
            <a:avLst/>
          </a:prstGeom>
        </p:spPr>
        <p:txBody>
          <a:bodyPr wrap="non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2016 – 2026</a:t>
            </a:r>
            <a:endParaRPr kumimoji="0" lang="en-IN" sz="1800" b="1" i="0" u="none" strike="noStrike" kern="1200" cap="none" spc="15"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6A2C99C-8DD4-4A15-99CF-31BB04EB68FF}"/>
              </a:ext>
            </a:extLst>
          </p:cNvPr>
          <p:cNvSpPr txBox="1"/>
          <p:nvPr/>
        </p:nvSpPr>
        <p:spPr>
          <a:xfrm>
            <a:off x="0" y="6484901"/>
            <a:ext cx="3652566" cy="215444"/>
          </a:xfrm>
          <a:prstGeom prst="rect">
            <a:avLst/>
          </a:prstGeom>
          <a:solidFill>
            <a:schemeClr val="tx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chemeClr val="bg1"/>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3" name="TextBox 12">
            <a:extLst>
              <a:ext uri="{FF2B5EF4-FFF2-40B4-BE49-F238E27FC236}">
                <a16:creationId xmlns:a16="http://schemas.microsoft.com/office/drawing/2014/main" id="{DF581A72-7173-4874-9EFE-53EBC255961A}"/>
              </a:ext>
            </a:extLst>
          </p:cNvPr>
          <p:cNvSpPr txBox="1"/>
          <p:nvPr/>
        </p:nvSpPr>
        <p:spPr>
          <a:xfrm>
            <a:off x="6733320" y="6423346"/>
            <a:ext cx="2410680"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www.ChemAnalyst.com</a:t>
            </a:r>
          </a:p>
        </p:txBody>
      </p:sp>
      <p:pic>
        <p:nvPicPr>
          <p:cNvPr id="15" name="object 26">
            <a:extLst>
              <a:ext uri="{FF2B5EF4-FFF2-40B4-BE49-F238E27FC236}">
                <a16:creationId xmlns:a16="http://schemas.microsoft.com/office/drawing/2014/main" id="{F9F18002-B198-4E21-B1C0-5655FD02ACA0}"/>
              </a:ext>
            </a:extLst>
          </p:cNvPr>
          <p:cNvPicPr>
            <a:picLocks noChangeArrowheads="1"/>
          </p:cNvPicPr>
          <p:nvPr/>
        </p:nvPicPr>
        <p:blipFill>
          <a:blip r:embed="rId4">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86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D6F1FA-41F1-4D32-9433-FB1AE56DC89C}"/>
              </a:ext>
            </a:extLst>
          </p:cNvPr>
          <p:cNvSpPr/>
          <p:nvPr/>
        </p:nvSpPr>
        <p:spPr>
          <a:xfrm>
            <a:off x="3094892" y="141407"/>
            <a:ext cx="1645920" cy="436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4">
            <a:extLst>
              <a:ext uri="{FF2B5EF4-FFF2-40B4-BE49-F238E27FC236}">
                <a16:creationId xmlns:a16="http://schemas.microsoft.com/office/drawing/2014/main" id="{15285A49-8DA1-4BF9-9A16-1DDBE2F13E17}"/>
              </a:ext>
            </a:extLst>
          </p:cNvPr>
          <p:cNvSpPr>
            <a:spLocks noGrp="1"/>
          </p:cNvSpPr>
          <p:nvPr>
            <p:ph type="body" sz="quarter" idx="4294967295"/>
          </p:nvPr>
        </p:nvSpPr>
        <p:spPr>
          <a:xfrm>
            <a:off x="119270" y="141408"/>
            <a:ext cx="7726017" cy="436097"/>
          </a:xfrm>
        </p:spPr>
        <p:txBody>
          <a:bodyPr>
            <a:normAutofit fontScale="40000" lnSpcReduction="20000"/>
          </a:bodyPr>
          <a:lstStyle/>
          <a:p>
            <a:pPr marL="0" indent="0">
              <a:buNone/>
            </a:pPr>
            <a:endParaRPr lang="en-IN" sz="1600" b="1" dirty="0">
              <a:solidFill>
                <a:prstClr val="black"/>
              </a:solidFill>
              <a:latin typeface="Arial" panose="020B0604020202020204" pitchFamily="34" charset="0"/>
              <a:cs typeface="Arial" panose="020B0604020202020204" pitchFamily="34" charset="0"/>
            </a:endParaRPr>
          </a:p>
          <a:p>
            <a:pPr marL="0" indent="0">
              <a:buNone/>
            </a:pPr>
            <a:r>
              <a:rPr lang="en-IN" sz="3500" b="1" dirty="0">
                <a:solidFill>
                  <a:prstClr val="black"/>
                </a:solidFill>
                <a:latin typeface="Arial" panose="020B0604020202020204" pitchFamily="34" charset="0"/>
                <a:cs typeface="Arial" panose="020B0604020202020204" pitchFamily="34" charset="0"/>
              </a:rPr>
              <a:t>Voice of Customer</a:t>
            </a:r>
          </a:p>
          <a:p>
            <a:endParaRPr lang="en-IN" dirty="0">
              <a:solidFill>
                <a:schemeClr val="tx1"/>
              </a:solidFill>
            </a:endParaRPr>
          </a:p>
        </p:txBody>
      </p:sp>
      <p:sp>
        <p:nvSpPr>
          <p:cNvPr id="2" name="TextBox 15">
            <a:extLst>
              <a:ext uri="{FF2B5EF4-FFF2-40B4-BE49-F238E27FC236}">
                <a16:creationId xmlns:a16="http://schemas.microsoft.com/office/drawing/2014/main" id="{77F005AE-A26C-497A-BE7D-3D67220C7735}"/>
              </a:ext>
            </a:extLst>
          </p:cNvPr>
          <p:cNvSpPr txBox="1"/>
          <p:nvPr/>
        </p:nvSpPr>
        <p:spPr>
          <a:xfrm>
            <a:off x="304800" y="741517"/>
            <a:ext cx="5423069" cy="29206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Satisfaction Level of Product Pricing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N=50),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2020</a:t>
            </a:r>
            <a:endParaRPr kumimoji="0" lang="en-US" sz="1000" b="1"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3" name="Straight Connector 2">
            <a:extLst>
              <a:ext uri="{FF2B5EF4-FFF2-40B4-BE49-F238E27FC236}">
                <a16:creationId xmlns:a16="http://schemas.microsoft.com/office/drawing/2014/main" id="{E0A55FD6-46D5-4C38-8DFD-89C3062C24AC}"/>
              </a:ext>
            </a:extLst>
          </p:cNvPr>
          <p:cNvCxnSpPr>
            <a:cxnSpLocks/>
          </p:cNvCxnSpPr>
          <p:nvPr/>
        </p:nvCxnSpPr>
        <p:spPr>
          <a:xfrm>
            <a:off x="376379" y="1014823"/>
            <a:ext cx="37800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Subtitle 3">
            <a:extLst>
              <a:ext uri="{FF2B5EF4-FFF2-40B4-BE49-F238E27FC236}">
                <a16:creationId xmlns:a16="http://schemas.microsoft.com/office/drawing/2014/main" id="{E9F1A404-2194-44EA-AB47-75CF7622F229}"/>
              </a:ext>
            </a:extLst>
          </p:cNvPr>
          <p:cNvSpPr txBox="1">
            <a:spLocks/>
          </p:cNvSpPr>
          <p:nvPr/>
        </p:nvSpPr>
        <p:spPr>
          <a:xfrm>
            <a:off x="92766" y="5284492"/>
            <a:ext cx="8560903" cy="1117370"/>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914400">
              <a:lnSpc>
                <a:spcPct val="200000"/>
              </a:lnSpc>
              <a:spcBef>
                <a:spcPts val="600"/>
              </a:spcBef>
              <a:defRPr/>
            </a:pPr>
            <a:r>
              <a:rPr lang="en-IN" sz="100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According to the survey, 88% of the respondents are partially satisfied with the product pricing while 78% of the respondents were highly satisfied and 42 % of the respondents were not satisfied. </a:t>
            </a:r>
          </a:p>
        </p:txBody>
      </p:sp>
      <p:graphicFrame>
        <p:nvGraphicFramePr>
          <p:cNvPr id="9" name="Chart 8">
            <a:extLst>
              <a:ext uri="{FF2B5EF4-FFF2-40B4-BE49-F238E27FC236}">
                <a16:creationId xmlns:a16="http://schemas.microsoft.com/office/drawing/2014/main" id="{2AA2D5D6-0529-4550-912B-8814D0ADB6E1}"/>
              </a:ext>
            </a:extLst>
          </p:cNvPr>
          <p:cNvGraphicFramePr/>
          <p:nvPr/>
        </p:nvGraphicFramePr>
        <p:xfrm>
          <a:off x="119270" y="1152939"/>
          <a:ext cx="8441634"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17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616F3-FF0B-4ADA-8870-1CA10EF417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9144000" cy="6858000"/>
          </a:xfrm>
          <a:prstGeom prst="rect">
            <a:avLst/>
          </a:prstGeom>
        </p:spPr>
      </p:pic>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1" y="5317240"/>
            <a:ext cx="9144000" cy="7448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3100" b="1" i="0" u="none" strike="noStrike" kern="1200" cap="none" spc="-136"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Calibri Light" panose="020F0302020204030204"/>
                <a:ea typeface="+mn-ea"/>
                <a:cs typeface="+mn-cs"/>
              </a:rPr>
              <a:t>Market Dynamics</a:t>
            </a:r>
          </a:p>
        </p:txBody>
      </p:sp>
    </p:spTree>
    <p:extLst>
      <p:ext uri="{BB962C8B-B14F-4D97-AF65-F5344CB8AC3E}">
        <p14:creationId xmlns:p14="http://schemas.microsoft.com/office/powerpoint/2010/main" val="261675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1124752-5D85-4915-B331-37AA1F12F3CC}"/>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Drivers</a:t>
            </a:r>
          </a:p>
        </p:txBody>
      </p:sp>
      <p:sp>
        <p:nvSpPr>
          <p:cNvPr id="6" name="Subtitle 2">
            <a:extLst>
              <a:ext uri="{FF2B5EF4-FFF2-40B4-BE49-F238E27FC236}">
                <a16:creationId xmlns:a16="http://schemas.microsoft.com/office/drawing/2014/main" id="{803D7FB1-8ECC-4077-8E47-49A1A98DD67B}"/>
              </a:ext>
            </a:extLst>
          </p:cNvPr>
          <p:cNvSpPr txBox="1">
            <a:spLocks/>
          </p:cNvSpPr>
          <p:nvPr/>
        </p:nvSpPr>
        <p:spPr>
          <a:xfrm>
            <a:off x="530087" y="946059"/>
            <a:ext cx="7810349" cy="5641170"/>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00000"/>
              </a:lnSpc>
              <a:spcBef>
                <a:spcPts val="1800"/>
              </a:spcBef>
              <a:spcAft>
                <a:spcPts val="0"/>
              </a:spcAft>
              <a:buClrTx/>
              <a:buSzPct val="120000"/>
              <a:buFontTx/>
              <a:buNone/>
              <a:tabLst/>
              <a:defRPr/>
            </a:pPr>
            <a:r>
              <a:rPr kumimoji="0" lang="en-US" b="1" i="0" u="none" strike="noStrike" kern="1200" cap="none" spc="0" normalizeH="0" baseline="0" noProof="0" dirty="0">
                <a:ln>
                  <a:noFill/>
                </a:ln>
                <a:solidFill>
                  <a:prstClr val="black"/>
                </a:solidFill>
                <a:effectLst/>
                <a:uLnTx/>
                <a:uFillTx/>
              </a:rPr>
              <a:t>Growing Agriculture Sector</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Agriculture accounts for around 10% of Southeast Asia’s GDP as of 2020. Government across </a:t>
            </a:r>
            <a:r>
              <a:rPr lang="en-IN" dirty="0">
                <a:solidFill>
                  <a:prstClr val="black"/>
                </a:solidFill>
              </a:rPr>
              <a:t>Southeast Asian countries such as in Indonesia and others </a:t>
            </a:r>
            <a:r>
              <a:rPr kumimoji="0" lang="en-IN" b="0" i="0" u="none" strike="noStrike" kern="1200" cap="none" spc="0" normalizeH="0" baseline="0" noProof="0" dirty="0">
                <a:ln>
                  <a:noFill/>
                </a:ln>
                <a:solidFill>
                  <a:prstClr val="black"/>
                </a:solidFill>
                <a:effectLst/>
                <a:uLnTx/>
                <a:uFillTx/>
              </a:rPr>
              <a:t>is focusing on increasing agriculture infrastructure (such as irrigation facilities, warehousing and cold storage) to obtain higher yields. This is expected to boost demand for copper sulphate being used as a fertilizers as it effectively helps in preventing fungus, algae and other unwanted microorganisms as well as helps in improving the quality of soil.</a:t>
            </a: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0" marR="0" lvl="0" indent="0" algn="just" defTabSz="895350" rtl="0" eaLnBrk="1" fontAlgn="auto" latinLnBrk="0" hangingPunct="1">
              <a:lnSpc>
                <a:spcPct val="100000"/>
              </a:lnSpc>
              <a:spcBef>
                <a:spcPts val="1800"/>
              </a:spcBef>
              <a:spcAft>
                <a:spcPts val="0"/>
              </a:spcAft>
              <a:buClrTx/>
              <a:buSzPct val="120000"/>
              <a:buNone/>
              <a:tabLst/>
              <a:defRPr/>
            </a:pPr>
            <a:r>
              <a:rPr kumimoji="0" lang="en-IN" b="1" i="0" u="none" strike="noStrike" kern="1200" cap="none" spc="0" normalizeH="0" baseline="0" noProof="0" dirty="0">
                <a:ln>
                  <a:noFill/>
                </a:ln>
                <a:solidFill>
                  <a:prstClr val="black"/>
                </a:solidFill>
                <a:effectLst/>
                <a:uLnTx/>
                <a:uFillTx/>
              </a:rPr>
              <a:t>Positive Impact of GST on Fertilizers</a:t>
            </a:r>
          </a:p>
          <a:p>
            <a:pPr defTabSz="895350">
              <a:lnSpc>
                <a:spcPct val="150000"/>
              </a:lnSpc>
              <a:spcBef>
                <a:spcPts val="1800"/>
              </a:spcBef>
              <a:buSzPct val="120000"/>
              <a:buFont typeface="Wingdings" panose="05000000000000000000" pitchFamily="2" charset="2"/>
              <a:buChar char="Ø"/>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Goods Service Tax has impacted the manufacturers of fertilizers in a positive manner. Now, they are entitled to pay 5% of tax whereas before GST, manufacturers were paying 5% of VAT along with 1% of excise duty. With this move, it is anticipated that in the near term, the indigenous fertilizers market would be benefitted. This would further boost the copper sulphate consumption across the Southeast Asian countries.</a:t>
            </a:r>
          </a:p>
          <a:p>
            <a:pPr marL="0" marR="0" lvl="0" indent="0" algn="just" defTabSz="895350" rtl="0" eaLnBrk="1" fontAlgn="auto" latinLnBrk="0" hangingPunct="1">
              <a:lnSpc>
                <a:spcPct val="150000"/>
              </a:lnSpc>
              <a:spcBef>
                <a:spcPts val="1800"/>
              </a:spcBef>
              <a:spcAft>
                <a:spcPts val="0"/>
              </a:spcAft>
              <a:buClrTx/>
              <a:buSzPct val="120000"/>
              <a:buNone/>
              <a:tabLst/>
              <a:defRPr/>
            </a:pPr>
            <a:endParaRPr kumimoji="0" lang="en-IN" b="1"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0" indent="0">
              <a:lnSpc>
                <a:spcPct val="150000"/>
              </a:lnSpc>
              <a:spcBef>
                <a:spcPts val="0"/>
              </a:spcBef>
              <a:buNone/>
              <a:defRPr/>
            </a:pPr>
            <a:endParaRPr lang="en-US" b="1" dirty="0"/>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US" b="0" i="0" u="none" strike="noStrike" kern="1200" cap="none" spc="0" normalizeH="0" baseline="0" noProof="0" dirty="0">
              <a:ln>
                <a:noFill/>
              </a:ln>
              <a:solidFill>
                <a:prstClr val="black"/>
              </a:solidFill>
              <a:effectLst/>
              <a:uLnTx/>
              <a:uFillTx/>
            </a:endParaRPr>
          </a:p>
        </p:txBody>
      </p:sp>
      <p:sp>
        <p:nvSpPr>
          <p:cNvPr id="5" name="Rectangle 4">
            <a:extLst>
              <a:ext uri="{FF2B5EF4-FFF2-40B4-BE49-F238E27FC236}">
                <a16:creationId xmlns:a16="http://schemas.microsoft.com/office/drawing/2014/main" id="{4912A8D1-ACAB-47E8-9A3B-FEFB1035E4F1}"/>
              </a:ext>
            </a:extLst>
          </p:cNvPr>
          <p:cNvSpPr/>
          <p:nvPr/>
        </p:nvSpPr>
        <p:spPr>
          <a:xfrm>
            <a:off x="549023" y="2606094"/>
            <a:ext cx="7070975" cy="29206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Southeast Asia Fertilizer Usage Kg per Hectare of A</a:t>
            </a:r>
            <a:r>
              <a:rPr lang="en-IN" sz="1000" b="1" kern="0" dirty="0" err="1">
                <a:solidFill>
                  <a:prstClr val="black"/>
                </a:solidFill>
                <a:latin typeface="Verdana" panose="020B0604030504040204" pitchFamily="34" charset="0"/>
                <a:ea typeface="Verdana" panose="020B0604030504040204" pitchFamily="34" charset="0"/>
                <a:cs typeface="Verdana" panose="020B0604030504040204" pitchFamily="34" charset="0"/>
              </a:rPr>
              <a:t>rable</a:t>
            </a:r>
            <a:r>
              <a:rPr lang="en-IN" sz="1000" b="1" kern="0" dirty="0">
                <a:solidFill>
                  <a:prstClr val="black"/>
                </a:solidFill>
                <a:latin typeface="Verdana" panose="020B0604030504040204" pitchFamily="34" charset="0"/>
                <a:ea typeface="Verdana" panose="020B0604030504040204" pitchFamily="34" charset="0"/>
                <a:cs typeface="Verdana" panose="020B0604030504040204" pitchFamily="34" charset="0"/>
              </a:rPr>
              <a:t> Land</a:t>
            </a:r>
            <a:r>
              <a:rPr kumimoji="0" lang="en-IN"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Country, </a:t>
            </a:r>
            <a:r>
              <a:rPr kumimoji="0" lang="en-IN" sz="1000" b="1" i="0" u="none" strike="noStrike" kern="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2017-2019</a:t>
            </a:r>
          </a:p>
        </p:txBody>
      </p:sp>
      <p:sp>
        <p:nvSpPr>
          <p:cNvPr id="7" name="TextBox 6">
            <a:extLst>
              <a:ext uri="{FF2B5EF4-FFF2-40B4-BE49-F238E27FC236}">
                <a16:creationId xmlns:a16="http://schemas.microsoft.com/office/drawing/2014/main" id="{EC2760E7-5848-4C59-B51C-B7AFD63707A1}"/>
              </a:ext>
            </a:extLst>
          </p:cNvPr>
          <p:cNvSpPr txBox="1"/>
          <p:nvPr/>
        </p:nvSpPr>
        <p:spPr>
          <a:xfrm>
            <a:off x="6091532" y="4774940"/>
            <a:ext cx="2522381" cy="20263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prstClr val="white">
                    <a:lumMod val="50000"/>
                  </a:prstClr>
                </a:solidFill>
                <a:effectLst/>
                <a:uLnTx/>
                <a:uFillTx/>
                <a:latin typeface="Verdana" panose="020B0604030504040204" pitchFamily="34" charset="0"/>
                <a:ea typeface="Verdana" panose="020B0604030504040204" pitchFamily="34" charset="0"/>
                <a:cs typeface="Verdana" panose="020B0604030504040204" pitchFamily="34" charset="0"/>
              </a:rPr>
              <a:t>Source: </a:t>
            </a: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Ministry of Agriculture &amp; Farmers Welfare</a:t>
            </a:r>
            <a:endParaRPr kumimoji="0" lang="en-IN" sz="700" b="0" i="1" u="none" strike="noStrike" kern="1200" cap="none" spc="0" normalizeH="0" baseline="0" noProof="0" dirty="0">
              <a:ln>
                <a:noFill/>
              </a:ln>
              <a:solidFill>
                <a:prstClr val="white">
                  <a:lumMod val="50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nvGrpSpPr>
          <p:cNvPr id="8" name="Group 7">
            <a:extLst>
              <a:ext uri="{FF2B5EF4-FFF2-40B4-BE49-F238E27FC236}">
                <a16:creationId xmlns:a16="http://schemas.microsoft.com/office/drawing/2014/main" id="{418EC9CD-CF36-4370-883E-8E489354B405}"/>
              </a:ext>
            </a:extLst>
          </p:cNvPr>
          <p:cNvGrpSpPr/>
          <p:nvPr/>
        </p:nvGrpSpPr>
        <p:grpSpPr>
          <a:xfrm>
            <a:off x="361044" y="2893451"/>
            <a:ext cx="8252869" cy="1849244"/>
            <a:chOff x="308826" y="3096355"/>
            <a:chExt cx="8252869" cy="1849244"/>
          </a:xfrm>
        </p:grpSpPr>
        <p:graphicFrame>
          <p:nvGraphicFramePr>
            <p:cNvPr id="4" name="Chart 3">
              <a:extLst>
                <a:ext uri="{FF2B5EF4-FFF2-40B4-BE49-F238E27FC236}">
                  <a16:creationId xmlns:a16="http://schemas.microsoft.com/office/drawing/2014/main" id="{07F00537-E6CB-44B4-A0B2-BD9094DFD032}"/>
                </a:ext>
              </a:extLst>
            </p:cNvPr>
            <p:cNvGraphicFramePr/>
            <p:nvPr/>
          </p:nvGraphicFramePr>
          <p:xfrm>
            <a:off x="308826" y="3096355"/>
            <a:ext cx="8252869" cy="184924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5FDE79B-3299-40F3-95AD-ACC2531CA22A}"/>
                </a:ext>
              </a:extLst>
            </p:cNvPr>
            <p:cNvSpPr txBox="1"/>
            <p:nvPr/>
          </p:nvSpPr>
          <p:spPr>
            <a:xfrm>
              <a:off x="1311965" y="4572000"/>
              <a:ext cx="490331" cy="261610"/>
            </a:xfrm>
            <a:prstGeom prst="rect">
              <a:avLst/>
            </a:prstGeom>
            <a:noFill/>
            <a:ln>
              <a:solidFill>
                <a:schemeClr val="tx1"/>
              </a:solidFill>
            </a:ln>
          </p:spPr>
          <p:txBody>
            <a:bodyPr wrap="square" rtlCol="0">
              <a:spAutoFit/>
            </a:bodyPr>
            <a:lstStyle/>
            <a:p>
              <a:r>
                <a:rPr lang="en-US" sz="1100" dirty="0"/>
                <a:t>2016</a:t>
              </a:r>
              <a:endParaRPr lang="en-IN" sz="1100" dirty="0"/>
            </a:p>
          </p:txBody>
        </p:sp>
        <p:sp>
          <p:nvSpPr>
            <p:cNvPr id="9" name="TextBox 8">
              <a:extLst>
                <a:ext uri="{FF2B5EF4-FFF2-40B4-BE49-F238E27FC236}">
                  <a16:creationId xmlns:a16="http://schemas.microsoft.com/office/drawing/2014/main" id="{B8DFA9ED-EF71-409F-9411-436C86BEA67A}"/>
                </a:ext>
              </a:extLst>
            </p:cNvPr>
            <p:cNvSpPr txBox="1"/>
            <p:nvPr/>
          </p:nvSpPr>
          <p:spPr>
            <a:xfrm>
              <a:off x="3332921" y="4561420"/>
              <a:ext cx="490331" cy="261610"/>
            </a:xfrm>
            <a:prstGeom prst="rect">
              <a:avLst/>
            </a:prstGeom>
            <a:noFill/>
            <a:ln>
              <a:solidFill>
                <a:schemeClr val="tx1"/>
              </a:solidFill>
            </a:ln>
          </p:spPr>
          <p:txBody>
            <a:bodyPr wrap="square" rtlCol="0">
              <a:spAutoFit/>
            </a:bodyPr>
            <a:lstStyle/>
            <a:p>
              <a:r>
                <a:rPr lang="en-US" sz="1100" dirty="0"/>
                <a:t>2017</a:t>
              </a:r>
              <a:endParaRPr lang="en-IN" sz="1100" dirty="0"/>
            </a:p>
          </p:txBody>
        </p:sp>
        <p:sp>
          <p:nvSpPr>
            <p:cNvPr id="10" name="TextBox 9">
              <a:extLst>
                <a:ext uri="{FF2B5EF4-FFF2-40B4-BE49-F238E27FC236}">
                  <a16:creationId xmlns:a16="http://schemas.microsoft.com/office/drawing/2014/main" id="{F281898E-D56A-4F78-9B8F-06EF3CB5669F}"/>
                </a:ext>
              </a:extLst>
            </p:cNvPr>
            <p:cNvSpPr txBox="1"/>
            <p:nvPr/>
          </p:nvSpPr>
          <p:spPr>
            <a:xfrm>
              <a:off x="5353877" y="4550840"/>
              <a:ext cx="490331" cy="261610"/>
            </a:xfrm>
            <a:prstGeom prst="rect">
              <a:avLst/>
            </a:prstGeom>
            <a:noFill/>
            <a:ln>
              <a:solidFill>
                <a:schemeClr val="tx1"/>
              </a:solidFill>
            </a:ln>
          </p:spPr>
          <p:txBody>
            <a:bodyPr wrap="square" rtlCol="0">
              <a:spAutoFit/>
            </a:bodyPr>
            <a:lstStyle/>
            <a:p>
              <a:r>
                <a:rPr lang="en-US" sz="1100" dirty="0"/>
                <a:t>2018</a:t>
              </a:r>
              <a:endParaRPr lang="en-IN" sz="1100" dirty="0"/>
            </a:p>
          </p:txBody>
        </p:sp>
        <p:sp>
          <p:nvSpPr>
            <p:cNvPr id="11" name="TextBox 10">
              <a:extLst>
                <a:ext uri="{FF2B5EF4-FFF2-40B4-BE49-F238E27FC236}">
                  <a16:creationId xmlns:a16="http://schemas.microsoft.com/office/drawing/2014/main" id="{6BBF076B-A298-4239-82FC-1154BE93E3E1}"/>
                </a:ext>
              </a:extLst>
            </p:cNvPr>
            <p:cNvSpPr txBox="1"/>
            <p:nvPr/>
          </p:nvSpPr>
          <p:spPr>
            <a:xfrm>
              <a:off x="7374833" y="4540260"/>
              <a:ext cx="490331" cy="261610"/>
            </a:xfrm>
            <a:prstGeom prst="rect">
              <a:avLst/>
            </a:prstGeom>
            <a:noFill/>
            <a:ln>
              <a:solidFill>
                <a:schemeClr val="tx1"/>
              </a:solidFill>
            </a:ln>
          </p:spPr>
          <p:txBody>
            <a:bodyPr wrap="square" rtlCol="0">
              <a:spAutoFit/>
            </a:bodyPr>
            <a:lstStyle/>
            <a:p>
              <a:r>
                <a:rPr lang="en-US" sz="1100" dirty="0"/>
                <a:t>2019</a:t>
              </a:r>
              <a:endParaRPr lang="en-IN" sz="1100" dirty="0"/>
            </a:p>
          </p:txBody>
        </p:sp>
      </p:grpSp>
    </p:spTree>
    <p:extLst>
      <p:ext uri="{BB962C8B-B14F-4D97-AF65-F5344CB8AC3E}">
        <p14:creationId xmlns:p14="http://schemas.microsoft.com/office/powerpoint/2010/main" val="164103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1124752-5D85-4915-B331-37AA1F12F3CC}"/>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Drivers</a:t>
            </a:r>
          </a:p>
        </p:txBody>
      </p:sp>
      <p:sp>
        <p:nvSpPr>
          <p:cNvPr id="6" name="Subtitle 2">
            <a:extLst>
              <a:ext uri="{FF2B5EF4-FFF2-40B4-BE49-F238E27FC236}">
                <a16:creationId xmlns:a16="http://schemas.microsoft.com/office/drawing/2014/main" id="{803D7FB1-8ECC-4077-8E47-49A1A98DD67B}"/>
              </a:ext>
            </a:extLst>
          </p:cNvPr>
          <p:cNvSpPr txBox="1">
            <a:spLocks/>
          </p:cNvSpPr>
          <p:nvPr/>
        </p:nvSpPr>
        <p:spPr>
          <a:xfrm>
            <a:off x="530087" y="946059"/>
            <a:ext cx="7810349" cy="5641170"/>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800"/>
              </a:spcBef>
              <a:spcAft>
                <a:spcPts val="0"/>
              </a:spcAft>
              <a:buClrTx/>
              <a:buSzPct val="120000"/>
              <a:buFontTx/>
              <a:buNone/>
              <a:tabLst/>
              <a:defRPr/>
            </a:pPr>
            <a:r>
              <a:rPr kumimoji="0" lang="en-IN" b="1" i="0" u="none" strike="noStrike" kern="1200" cap="none" spc="0" normalizeH="0" baseline="0" noProof="0" dirty="0">
                <a:ln>
                  <a:noFill/>
                </a:ln>
                <a:solidFill>
                  <a:prstClr val="black"/>
                </a:solidFill>
                <a:effectLst/>
                <a:uLnTx/>
                <a:uFillTx/>
              </a:rPr>
              <a:t>Limited Availability of Arable Land and High Demand for Fertilizers in Emerging Nations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Rising urbanization and industrialization are leading to the shrinkage of available arable land across the Southeast Asia. In order to increase yield and overall productivity, farmers use large quantities of fertilizers that not only prevent unwanted microorganisms, but also enhance soil quality. According to Food and Agriculture Organization (FAO), despite slow population and agriculture sector growth across Indonesia, Thailand and others, food production would continue to grow in the coming years across these countries. As arable farming land is continuously shrinking and it would be very difficult to supply food to the growing population, farmers across all geographies are using large quantities of copper sulphate as fertilizers in order to maximize yield per unit area.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Farmers in emerging countries across the region are often confronted with issues related to providing optimal nutrients to plants, in a cost-effective manner. Factors driving the copper sulphate market in the emerging markets include increasing demand for high quality fertilizers, increasing per capita income, rising farming standards, growing population, and extensive R&amp;D for development of high-quality fertilizers. Major emerging countries in the copper sulphate fertilizers market include Indonesia, Thailand, Malaysia, among others. Emerging markets present tremendous untapped growth potential for new as well as existing market players.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0" marR="0" lvl="0" indent="0" algn="just" defTabSz="895350" rtl="0" eaLnBrk="1" fontAlgn="auto" latinLnBrk="0" hangingPunct="1">
              <a:lnSpc>
                <a:spcPts val="2000"/>
              </a:lnSpc>
              <a:spcBef>
                <a:spcPts val="1800"/>
              </a:spcBef>
              <a:spcAft>
                <a:spcPts val="0"/>
              </a:spcAft>
              <a:buClrTx/>
              <a:buSzPct val="120000"/>
              <a:buNone/>
              <a:tabLst/>
              <a:defRPr/>
            </a:pPr>
            <a:endParaRPr kumimoji="0" lang="en-IN" b="0" i="0" u="none" strike="noStrike" kern="1200" cap="none" spc="0" normalizeH="0" baseline="0" noProof="0" dirty="0">
              <a:ln>
                <a:noFill/>
              </a:ln>
              <a:solidFill>
                <a:prstClr val="black"/>
              </a:solidFill>
              <a:effectLst/>
              <a:uLnTx/>
              <a:uFillTx/>
            </a:endParaRPr>
          </a:p>
          <a:p>
            <a:pPr marL="0" indent="0">
              <a:lnSpc>
                <a:spcPct val="150000"/>
              </a:lnSpc>
              <a:spcBef>
                <a:spcPts val="0"/>
              </a:spcBef>
              <a:buNone/>
              <a:defRPr/>
            </a:pPr>
            <a:endParaRPr lang="en-US" b="1" dirty="0"/>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US" b="0" i="0" u="none" strike="noStrike" kern="120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A05FA4E0-E31F-45AA-BFCD-5D6A030B87AD}"/>
              </a:ext>
            </a:extLst>
          </p:cNvPr>
          <p:cNvSpPr txBox="1"/>
          <p:nvPr/>
        </p:nvSpPr>
        <p:spPr>
          <a:xfrm>
            <a:off x="617010" y="4770542"/>
            <a:ext cx="8066818" cy="292068"/>
          </a:xfrm>
          <a:prstGeom prst="rect">
            <a:avLst/>
          </a:prstGeom>
          <a:noFill/>
        </p:spPr>
        <p:txBody>
          <a:bodyPr wrap="square" rtlCol="0">
            <a:spAutoFit/>
          </a:bodyPr>
          <a:lstStyle/>
          <a:p>
            <a:pPr lvl="0">
              <a:lnSpc>
                <a:spcPct val="150000"/>
              </a:lnSpc>
              <a:defRPr/>
            </a:pPr>
            <a:r>
              <a:rPr lang="en-IN" sz="1000" b="1" dirty="0">
                <a:latin typeface="Verdana" panose="020B0604030504040204" pitchFamily="34" charset="0"/>
                <a:ea typeface="Verdana" panose="020B0604030504040204" pitchFamily="34" charset="0"/>
                <a:cs typeface="Verdana" panose="020B0604030504040204" pitchFamily="34" charset="0"/>
              </a:rPr>
              <a:t>Southeast Asia Share of Arable Land (% of total land area),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2018 &amp; 2020 </a:t>
            </a:r>
          </a:p>
        </p:txBody>
      </p:sp>
      <p:graphicFrame>
        <p:nvGraphicFramePr>
          <p:cNvPr id="9" name="Chart 8">
            <a:extLst>
              <a:ext uri="{FF2B5EF4-FFF2-40B4-BE49-F238E27FC236}">
                <a16:creationId xmlns:a16="http://schemas.microsoft.com/office/drawing/2014/main" id="{F9C22013-0BBB-4590-BF4F-9280D192ADC5}"/>
              </a:ext>
            </a:extLst>
          </p:cNvPr>
          <p:cNvGraphicFramePr/>
          <p:nvPr/>
        </p:nvGraphicFramePr>
        <p:xfrm>
          <a:off x="617010" y="5006637"/>
          <a:ext cx="4050116" cy="16365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3C8C540-5FB0-4CC6-AB3E-6AF2306BC204}"/>
              </a:ext>
            </a:extLst>
          </p:cNvPr>
          <p:cNvGraphicFramePr/>
          <p:nvPr/>
        </p:nvGraphicFramePr>
        <p:xfrm>
          <a:off x="3800109" y="5207833"/>
          <a:ext cx="5017952" cy="15922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2459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8FDFF0-F450-46E1-AED4-C070CF97B343}"/>
              </a:ext>
            </a:extLst>
          </p:cNvPr>
          <p:cNvSpPr txBox="1">
            <a:spLocks/>
          </p:cNvSpPr>
          <p:nvPr/>
        </p:nvSpPr>
        <p:spPr>
          <a:xfrm>
            <a:off x="232894" y="285883"/>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Challenges</a:t>
            </a:r>
          </a:p>
        </p:txBody>
      </p:sp>
      <p:sp>
        <p:nvSpPr>
          <p:cNvPr id="9" name="Subtitle 2">
            <a:extLst>
              <a:ext uri="{FF2B5EF4-FFF2-40B4-BE49-F238E27FC236}">
                <a16:creationId xmlns:a16="http://schemas.microsoft.com/office/drawing/2014/main" id="{7C9024B2-64DB-4C57-B3C3-5F29A18DA4F0}"/>
              </a:ext>
            </a:extLst>
          </p:cNvPr>
          <p:cNvSpPr txBox="1">
            <a:spLocks/>
          </p:cNvSpPr>
          <p:nvPr/>
        </p:nvSpPr>
        <p:spPr>
          <a:xfrm>
            <a:off x="486340" y="940552"/>
            <a:ext cx="7940235" cy="5917448"/>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200"/>
              </a:spcBef>
              <a:spcAft>
                <a:spcPts val="0"/>
              </a:spcAft>
              <a:buClrTx/>
              <a:buSzPct val="120000"/>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Threat from Product Substitution/Technology Development</a:t>
            </a:r>
          </a:p>
          <a:p>
            <a:pPr marR="0" lvl="0" algn="just" defTabSz="895350" rtl="0" eaLnBrk="1" fontAlgn="auto" latinLnBrk="0" hangingPunct="1">
              <a:lnSpc>
                <a:spcPct val="150000"/>
              </a:lnSpc>
              <a:spcBef>
                <a:spcPts val="1200"/>
              </a:spcBef>
              <a:spcAft>
                <a:spcPts val="0"/>
              </a:spcAft>
              <a:buClrTx/>
              <a:buSzPct val="120000"/>
              <a:buFont typeface="Wingdings" panose="05000000000000000000" pitchFamily="2" charset="2"/>
              <a:buChar char="Ø"/>
              <a:tabLst/>
              <a:defRPr/>
            </a:pPr>
            <a:r>
              <a:rPr kumimoji="0" lang="en-US"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Zinc Sulphate is moving into some markets that is currently occupied by copper sulphate, especially in agricultural applications. Zinc Sulphate being comparatively less toxic than copper sulphate as copper </a:t>
            </a:r>
            <a:r>
              <a:rPr lang="en-US" dirty="0">
                <a:solidFill>
                  <a:prstClr val="black"/>
                </a:solidFill>
              </a:rPr>
              <a:t>becomes toxic to animals due to skin absorption. Along with and economical protection, cost effectiveness also plays an important role in choosing the right fertilizer. </a:t>
            </a:r>
          </a:p>
          <a:p>
            <a:pPr marL="0" marR="0" lvl="0" indent="0" algn="just" defTabSz="895350" rtl="0" eaLnBrk="1" fontAlgn="auto" latinLnBrk="0" hangingPunct="1">
              <a:lnSpc>
                <a:spcPct val="150000"/>
              </a:lnSpc>
              <a:spcBef>
                <a:spcPts val="1200"/>
              </a:spcBef>
              <a:spcAft>
                <a:spcPts val="0"/>
              </a:spcAft>
              <a:buClrTx/>
              <a:buSzPct val="120000"/>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TextBox 11">
            <a:extLst>
              <a:ext uri="{FF2B5EF4-FFF2-40B4-BE49-F238E27FC236}">
                <a16:creationId xmlns:a16="http://schemas.microsoft.com/office/drawing/2014/main" id="{87725A82-F83B-4DE6-A030-BB99E05592CD}"/>
              </a:ext>
            </a:extLst>
          </p:cNvPr>
          <p:cNvSpPr txBox="1"/>
          <p:nvPr/>
        </p:nvSpPr>
        <p:spPr>
          <a:xfrm>
            <a:off x="7159312" y="7158379"/>
            <a:ext cx="2054496" cy="21544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Source: </a:t>
            </a:r>
            <a:r>
              <a:rPr lang="en-IN"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The World Bank</a:t>
            </a:r>
            <a:endPar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Chart 4">
            <a:extLst>
              <a:ext uri="{FF2B5EF4-FFF2-40B4-BE49-F238E27FC236}">
                <a16:creationId xmlns:a16="http://schemas.microsoft.com/office/drawing/2014/main" id="{C6E574E4-551B-4D6B-98CB-A6E84381A170}"/>
              </a:ext>
            </a:extLst>
          </p:cNvPr>
          <p:cNvGraphicFramePr/>
          <p:nvPr/>
        </p:nvGraphicFramePr>
        <p:xfrm>
          <a:off x="486340" y="4825653"/>
          <a:ext cx="8237884" cy="1554025"/>
        </p:xfrm>
        <a:graphic>
          <a:graphicData uri="http://schemas.openxmlformats.org/drawingml/2006/chart">
            <c:chart xmlns:c="http://schemas.openxmlformats.org/drawingml/2006/chart" xmlns:r="http://schemas.openxmlformats.org/officeDocument/2006/relationships" r:id="rId3"/>
          </a:graphicData>
        </a:graphic>
      </p:graphicFrame>
      <p:sp>
        <p:nvSpPr>
          <p:cNvPr id="6" name="Subtitle 2">
            <a:extLst>
              <a:ext uri="{FF2B5EF4-FFF2-40B4-BE49-F238E27FC236}">
                <a16:creationId xmlns:a16="http://schemas.microsoft.com/office/drawing/2014/main" id="{0BEFDB30-8CF9-4AB7-A934-001466A3600A}"/>
              </a:ext>
            </a:extLst>
          </p:cNvPr>
          <p:cNvSpPr txBox="1">
            <a:spLocks/>
          </p:cNvSpPr>
          <p:nvPr/>
        </p:nvSpPr>
        <p:spPr>
          <a:xfrm>
            <a:off x="486340" y="2584694"/>
            <a:ext cx="7935416" cy="1794546"/>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200"/>
              </a:spcBef>
              <a:spcAft>
                <a:spcPts val="0"/>
              </a:spcAft>
              <a:buClrTx/>
              <a:buSzPct val="120000"/>
              <a:buNone/>
              <a:tabLst/>
              <a:defRPr/>
            </a:pPr>
            <a:r>
              <a:rPr lang="en-IN" b="1" dirty="0">
                <a:solidFill>
                  <a:prstClr val="black"/>
                </a:solidFill>
              </a:rPr>
              <a:t>Volatility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Raw Material Prices</a:t>
            </a:r>
          </a:p>
          <a:p>
            <a:pPr marR="0" lvl="0" algn="just" defTabSz="895350" rtl="0" eaLnBrk="1" fontAlgn="auto" latinLnBrk="0" hangingPunct="1">
              <a:lnSpc>
                <a:spcPct val="150000"/>
              </a:lnSpc>
              <a:spcBef>
                <a:spcPts val="1200"/>
              </a:spcBef>
              <a:spcAft>
                <a:spcPts val="0"/>
              </a:spcAft>
              <a:buClrTx/>
              <a:buSzPct val="120000"/>
              <a:buFont typeface="Wingdings" panose="05000000000000000000" pitchFamily="2" charset="2"/>
              <a:buChar char="Ø"/>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The prices of copper sulphate experiencing fluctuations in recent years as it is highly dependent on the price trend of sulphuric acid. Sulphuric Acid is the major raw material used for the manufacturing copper sulphate along with copper oxide. This, fluctuation observed recently due to COVID-19 pandemic across Southeast Asia and worldwide impacted prices of copper sulphate significantly and fertilizer industry as well. Thus, shifts in the feedstock prices affects the gross margin for copper sulphate manufacturers, thereby limiting the growth of this industry in the region.</a:t>
            </a:r>
          </a:p>
        </p:txBody>
      </p:sp>
      <p:sp>
        <p:nvSpPr>
          <p:cNvPr id="7" name="Rectangle 6">
            <a:extLst>
              <a:ext uri="{FF2B5EF4-FFF2-40B4-BE49-F238E27FC236}">
                <a16:creationId xmlns:a16="http://schemas.microsoft.com/office/drawing/2014/main" id="{C583624B-E351-4FB9-B872-D50F4317C3D0}"/>
              </a:ext>
            </a:extLst>
          </p:cNvPr>
          <p:cNvSpPr/>
          <p:nvPr/>
        </p:nvSpPr>
        <p:spPr>
          <a:xfrm>
            <a:off x="486340" y="4533585"/>
            <a:ext cx="9157880" cy="292068"/>
          </a:xfrm>
          <a:prstGeom prst="rect">
            <a:avLst/>
          </a:prstGeom>
        </p:spPr>
        <p:txBody>
          <a:bodyPr wrap="square">
            <a:spAutoFit/>
          </a:bodyPr>
          <a:lstStyle/>
          <a:p>
            <a:pPr lvl="0">
              <a:lnSpc>
                <a:spcPct val="150000"/>
              </a:lnSpc>
              <a:defRPr/>
            </a:pPr>
            <a:r>
              <a:rPr lang="en-IN" sz="10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Southeast Asia Sulphuric Acid Pricing Analysis (USD/Tons), 2015-2021F </a:t>
            </a:r>
          </a:p>
        </p:txBody>
      </p:sp>
      <p:sp>
        <p:nvSpPr>
          <p:cNvPr id="10" name="TextBox 11">
            <a:extLst>
              <a:ext uri="{FF2B5EF4-FFF2-40B4-BE49-F238E27FC236}">
                <a16:creationId xmlns:a16="http://schemas.microsoft.com/office/drawing/2014/main" id="{21ED8542-C00D-4AB3-8152-D00CACADE37B}"/>
              </a:ext>
            </a:extLst>
          </p:cNvPr>
          <p:cNvSpPr txBox="1"/>
          <p:nvPr/>
        </p:nvSpPr>
        <p:spPr>
          <a:xfrm>
            <a:off x="7089504" y="6379678"/>
            <a:ext cx="2054496" cy="21544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Source: </a:t>
            </a:r>
            <a:r>
              <a:rPr lang="en-IN"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The World Bank</a:t>
            </a:r>
            <a:endPar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1549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8FDFF0-F450-46E1-AED4-C070CF97B343}"/>
              </a:ext>
            </a:extLst>
          </p:cNvPr>
          <p:cNvSpPr txBox="1">
            <a:spLocks/>
          </p:cNvSpPr>
          <p:nvPr/>
        </p:nvSpPr>
        <p:spPr>
          <a:xfrm>
            <a:off x="166634" y="31238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Challenges</a:t>
            </a:r>
          </a:p>
        </p:txBody>
      </p:sp>
      <p:sp>
        <p:nvSpPr>
          <p:cNvPr id="9" name="Subtitle 2">
            <a:extLst>
              <a:ext uri="{FF2B5EF4-FFF2-40B4-BE49-F238E27FC236}">
                <a16:creationId xmlns:a16="http://schemas.microsoft.com/office/drawing/2014/main" id="{7C9024B2-64DB-4C57-B3C3-5F29A18DA4F0}"/>
              </a:ext>
            </a:extLst>
          </p:cNvPr>
          <p:cNvSpPr txBox="1">
            <a:spLocks/>
          </p:cNvSpPr>
          <p:nvPr/>
        </p:nvSpPr>
        <p:spPr>
          <a:xfrm>
            <a:off x="486340" y="940552"/>
            <a:ext cx="7940235" cy="5917448"/>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200"/>
              </a:spcBef>
              <a:spcAft>
                <a:spcPts val="0"/>
              </a:spcAft>
              <a:buClrTx/>
              <a:buSzPct val="120000"/>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Threat from Product Substitution/Technology Development</a:t>
            </a:r>
          </a:p>
          <a:p>
            <a:pPr marR="0" lvl="0" algn="just" defTabSz="895350" rtl="0" eaLnBrk="1" fontAlgn="auto" latinLnBrk="0" hangingPunct="1">
              <a:lnSpc>
                <a:spcPct val="175000"/>
              </a:lnSpc>
              <a:spcBef>
                <a:spcPts val="1200"/>
              </a:spcBef>
              <a:spcAft>
                <a:spcPts val="0"/>
              </a:spcAft>
              <a:buClrTx/>
              <a:buSzPct val="120000"/>
              <a:buFont typeface="Wingdings" panose="05000000000000000000" pitchFamily="2" charset="2"/>
              <a:buChar char="Ø"/>
              <a:tabLst/>
              <a:defRPr/>
            </a:pPr>
            <a:r>
              <a:rPr kumimoji="0" lang="en-US"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Zinc Sulphate is moving into some markets that is currently occupied by copper sulphate, especially in agricultural applications. Zinc Sulphate being comparatively less toxic than copper sulphate as copper </a:t>
            </a:r>
            <a:r>
              <a:rPr lang="en-US" dirty="0">
                <a:solidFill>
                  <a:prstClr val="black"/>
                </a:solidFill>
              </a:rPr>
              <a:t>becomes toxic to animals due to skin absorption. Along with and economical protection, cost effectiveness also plays an important role in choosing the right fertilizer. The demand of Zinc Sulphate is anticipated to grow further in end user industries like agricultural and animal husbandry due to its use in animal feeds, agricultural sprays and fertilizers further it can also be used to control the moss growth on roofs. </a:t>
            </a:r>
          </a:p>
          <a:p>
            <a:pPr marL="0" marR="0" lvl="0" indent="0" algn="just" defTabSz="895350" rtl="0" eaLnBrk="1" fontAlgn="auto" latinLnBrk="0" hangingPunct="1">
              <a:lnSpc>
                <a:spcPct val="150000"/>
              </a:lnSpc>
              <a:spcBef>
                <a:spcPts val="1200"/>
              </a:spcBef>
              <a:spcAft>
                <a:spcPts val="0"/>
              </a:spcAft>
              <a:buClrTx/>
              <a:buSzPct val="120000"/>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1954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616F3-FF0B-4ADA-8870-1CA10EF417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9144000" cy="6858000"/>
          </a:xfrm>
          <a:prstGeom prst="rect">
            <a:avLst/>
          </a:prstGeom>
        </p:spPr>
      </p:pic>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1" y="5317240"/>
            <a:ext cx="9143999" cy="7448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450"/>
              </a:spcAft>
              <a:buClrTx/>
              <a:buSzTx/>
              <a:buFont typeface="Arial" panose="020B0604020202020204" pitchFamily="34" charset="0"/>
              <a:buNone/>
              <a:tabLst/>
              <a:defRPr/>
            </a:pPr>
            <a:r>
              <a:rPr kumimoji="0" lang="en-US" sz="3100" b="1" i="0" u="none" strike="noStrike" kern="1200" cap="none" spc="-102"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Calibri Light" panose="020F0302020204030204"/>
                <a:ea typeface="+mn-ea"/>
                <a:cs typeface="+mn-cs"/>
              </a:rPr>
              <a:t>Market Trends &amp; Developments</a:t>
            </a:r>
          </a:p>
        </p:txBody>
      </p:sp>
    </p:spTree>
    <p:extLst>
      <p:ext uri="{BB962C8B-B14F-4D97-AF65-F5344CB8AC3E}">
        <p14:creationId xmlns:p14="http://schemas.microsoft.com/office/powerpoint/2010/main" val="353704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C2782C-35D0-4644-A529-E83111514A6B}"/>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Trends &amp; Developments</a:t>
            </a:r>
          </a:p>
        </p:txBody>
      </p:sp>
      <p:sp>
        <p:nvSpPr>
          <p:cNvPr id="13" name="Subtitle 2">
            <a:extLst>
              <a:ext uri="{FF2B5EF4-FFF2-40B4-BE49-F238E27FC236}">
                <a16:creationId xmlns:a16="http://schemas.microsoft.com/office/drawing/2014/main" id="{B18A4EBF-6A42-4E2C-9505-606246BC1526}"/>
              </a:ext>
            </a:extLst>
          </p:cNvPr>
          <p:cNvSpPr txBox="1">
            <a:spLocks/>
          </p:cNvSpPr>
          <p:nvPr/>
        </p:nvSpPr>
        <p:spPr>
          <a:xfrm>
            <a:off x="400203" y="558630"/>
            <a:ext cx="7988424" cy="6133717"/>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spcBef>
                <a:spcPts val="0"/>
              </a:spcBef>
              <a:spcAft>
                <a:spcPts val="0"/>
              </a:spcAft>
              <a:buClrTx/>
              <a:buSzPct val="120000"/>
              <a:buFontTx/>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Escalating demand </a:t>
            </a:r>
            <a:r>
              <a:rPr lang="en-IN" b="1" dirty="0">
                <a:solidFill>
                  <a:prstClr val="black"/>
                </a:solidFill>
              </a:rPr>
              <a:t>for Animal Feed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order to address the ever-growing demand for food, animal husbandry have been observed significant growth in recent years. This is </a:t>
            </a:r>
            <a:r>
              <a:rPr lang="en-IN" dirty="0">
                <a:solidFill>
                  <a:prstClr val="black"/>
                </a:solidFill>
              </a:rPr>
              <a:t>directly driving the copper sulphate across Southeast Asia which is widely used in animal feed as a basic nutritional supplement to treat copper deficiency in livestock. It is being added in animal’s diet in salt and other animal licks which mainly helps in fattening of pigs and broiler chickens by stimulation appetite. It </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is being consumed widely in many countries like Indonesia, Vietnam and others across the Southeast Asia as it also offers the lesser requirement of copper ions dosage by nearly 60% and </a:t>
            </a:r>
            <a:r>
              <a:rPr kumimoji="0" lang="en-IN" sz="100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henc</a:t>
            </a:r>
            <a:r>
              <a:rPr lang="en-IN" dirty="0">
                <a:solidFill>
                  <a:prstClr val="black"/>
                </a:solidFill>
              </a:rPr>
              <a:t>e significantly reduce cost as well as poisonous effects associated with copper ions. T</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his will further drive the consumption of copper sulphate</a:t>
            </a:r>
            <a:r>
              <a:rPr lang="en-IN" dirty="0">
                <a:solidFill>
                  <a:prstClr val="black"/>
                </a:solidFill>
              </a:rPr>
              <a:t> </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coming years following surge in population and food demand.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Penetration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Companies are focusing on expanding their market reach and penetration across </a:t>
            </a:r>
            <a:r>
              <a:rPr lang="en-IN" dirty="0">
                <a:solidFill>
                  <a:prstClr val="black"/>
                </a:solidFill>
              </a:rPr>
              <a:t>various countries across Southeast Asia </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due to strong competition from other players.  Further, companies are offering lucrative incentives and schemes to dealers and distributors to boost their product sales. For instance, five percent cash discount is given to dealers on the marked dealer price coupled with several other offers derived for the dealers and stockiest varying from region to region. Companies are pushing their products by giving complete solution to end users, which include product cost, </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labor</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cost etc, which aids companies to develop their eco system of products as well as distribution. For example,  </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Buildmore</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Enterprise Co. Ltd., one of the leading copper sulphate manufacturer also started the distribution of Cargill's raw materials for food and supplements in 2020. </a:t>
            </a: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03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C2782C-35D0-4644-A529-E83111514A6B}"/>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Trends &amp; Developments</a:t>
            </a:r>
          </a:p>
        </p:txBody>
      </p:sp>
      <p:sp>
        <p:nvSpPr>
          <p:cNvPr id="13" name="Subtitle 2">
            <a:extLst>
              <a:ext uri="{FF2B5EF4-FFF2-40B4-BE49-F238E27FC236}">
                <a16:creationId xmlns:a16="http://schemas.microsoft.com/office/drawing/2014/main" id="{B18A4EBF-6A42-4E2C-9505-606246BC1526}"/>
              </a:ext>
            </a:extLst>
          </p:cNvPr>
          <p:cNvSpPr txBox="1">
            <a:spLocks/>
          </p:cNvSpPr>
          <p:nvPr/>
        </p:nvSpPr>
        <p:spPr>
          <a:xfrm>
            <a:off x="400201" y="558631"/>
            <a:ext cx="5006685" cy="6028598"/>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spcBef>
                <a:spcPts val="0"/>
              </a:spcBef>
              <a:spcAft>
                <a:spcPts val="0"/>
              </a:spcAft>
              <a:buClrTx/>
              <a:buSzPct val="120000"/>
              <a:buFontTx/>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Widespread Adoption of Organic Farming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Organic farming depends on sustainable techniques to enhance soil fertility and crop yield. Organic farming uses crop rotations, crop residues, animal manure, off-farm organic waste, mineral grade rock additives and biological system of nutrient mobilization and plant protection.</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As of 2020, the area under organic agriculture across the Asia was about 6.2 million hectares which Philippines holding the largest share of nearly 72% followed by Vietnam and Thailand with anticipated higher growth across these countries in forthcoming years. Additionally, the Institute for Sustainable Agricultural Communities (ISAC) of Thailand encouraging organic farming in the country which is expected to reach 208,000 hectares by 2022.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Consequently, growing interest in organic farming, which utilizes organic nutrients to ensure high yields and maintain soil health also consume copper sulphate as an essential fungicide backed by its ability to kill fungi, algae and other </a:t>
            </a:r>
            <a:r>
              <a:rPr lang="en-IN" dirty="0">
                <a:solidFill>
                  <a:prstClr val="black"/>
                </a:solidFill>
              </a:rPr>
              <a:t>pests via their membrane disruption.</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All these factors are expected to support growth of copper sulphate across different farming techniques and methods in the region.</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32EAF8F5-4A09-4265-975F-BC74A7314B12}"/>
              </a:ext>
            </a:extLst>
          </p:cNvPr>
          <p:cNvSpPr txBox="1"/>
          <p:nvPr/>
        </p:nvSpPr>
        <p:spPr>
          <a:xfrm>
            <a:off x="5494053" y="1799807"/>
            <a:ext cx="3657484" cy="522900"/>
          </a:xfrm>
          <a:prstGeom prst="rect">
            <a:avLst/>
          </a:prstGeom>
          <a:noFill/>
        </p:spPr>
        <p:txBody>
          <a:bodyPr wrap="square" rtlCol="0">
            <a:spAutoFit/>
          </a:bodyPr>
          <a:lstStyle/>
          <a:p>
            <a:pPr fontAlgn="base">
              <a:lnSpc>
                <a:spcPct val="150000"/>
              </a:lnSpc>
              <a:spcBef>
                <a:spcPct val="0"/>
              </a:spcBef>
              <a:spcAft>
                <a:spcPct val="0"/>
              </a:spcAft>
            </a:pPr>
            <a:r>
              <a:rPr lang="en-US" sz="1000" b="1" dirty="0">
                <a:latin typeface="Verdana" panose="020B0604030504040204" pitchFamily="34" charset="0"/>
                <a:ea typeface="Verdana" panose="020B0604030504040204" pitchFamily="34" charset="0"/>
                <a:cs typeface="Verdana" panose="020B0604030504040204" pitchFamily="34" charset="0"/>
              </a:rPr>
              <a:t>Agricultural Land Under Organic Farming, By Country, Hectares</a:t>
            </a:r>
          </a:p>
        </p:txBody>
      </p:sp>
      <p:sp>
        <p:nvSpPr>
          <p:cNvPr id="6" name="TextBox 5">
            <a:extLst>
              <a:ext uri="{FF2B5EF4-FFF2-40B4-BE49-F238E27FC236}">
                <a16:creationId xmlns:a16="http://schemas.microsoft.com/office/drawing/2014/main" id="{68C30D78-9E03-4DC2-BD93-BB13C6027D8D}"/>
              </a:ext>
            </a:extLst>
          </p:cNvPr>
          <p:cNvSpPr txBox="1"/>
          <p:nvPr/>
        </p:nvSpPr>
        <p:spPr>
          <a:xfrm>
            <a:off x="6000597" y="4868272"/>
            <a:ext cx="3150940" cy="298287"/>
          </a:xfrm>
          <a:prstGeom prst="rect">
            <a:avLst/>
          </a:prstGeom>
          <a:noFill/>
        </p:spPr>
        <p:txBody>
          <a:bodyPr wrap="square" rtlCol="0">
            <a:spAutoFit/>
          </a:bodyPr>
          <a:lstStyle/>
          <a:p>
            <a:pPr algn="just" fontAlgn="base">
              <a:lnSpc>
                <a:spcPct val="200000"/>
              </a:lnSpc>
              <a:spcBef>
                <a:spcPct val="0"/>
              </a:spcBef>
              <a:spcAft>
                <a:spcPct val="0"/>
              </a:spcAft>
            </a:pPr>
            <a:r>
              <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rPr>
              <a:t>Source: </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Research Institute of Organic Agriculture (</a:t>
            </a:r>
            <a:r>
              <a:rPr lang="en-IN" sz="800" i="1" dirty="0" err="1">
                <a:solidFill>
                  <a:srgbClr val="7F7F7F"/>
                </a:solidFill>
                <a:latin typeface="Verdana" panose="020B0604030504040204" pitchFamily="34" charset="0"/>
                <a:ea typeface="Verdana" panose="020B0604030504040204" pitchFamily="34" charset="0"/>
                <a:cs typeface="Verdana" panose="020B0604030504040204" pitchFamily="34" charset="0"/>
              </a:rPr>
              <a:t>FiBL</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a:t>
            </a:r>
            <a:endPar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Chart 6">
            <a:extLst>
              <a:ext uri="{FF2B5EF4-FFF2-40B4-BE49-F238E27FC236}">
                <a16:creationId xmlns:a16="http://schemas.microsoft.com/office/drawing/2014/main" id="{0C10267F-AA4C-4F2A-817F-87A4DA87C1CA}"/>
              </a:ext>
            </a:extLst>
          </p:cNvPr>
          <p:cNvGraphicFramePr/>
          <p:nvPr/>
        </p:nvGraphicFramePr>
        <p:xfrm>
          <a:off x="5197788" y="2495007"/>
          <a:ext cx="3953750" cy="2200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578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object, chessman, sky, table&#10;&#10;Description automatically generated">
            <a:extLst>
              <a:ext uri="{FF2B5EF4-FFF2-40B4-BE49-F238E27FC236}">
                <a16:creationId xmlns:a16="http://schemas.microsoft.com/office/drawing/2014/main" id="{2E2B938A-66EE-42EB-80DF-A439EE23CFE6}"/>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9403" r="1596" b="-1"/>
          <a:stretch/>
        </p:blipFill>
        <p:spPr>
          <a:xfrm>
            <a:off x="20" y="10"/>
            <a:ext cx="9143980" cy="6857990"/>
          </a:xfrm>
          <a:prstGeom prst="rect">
            <a:avLst/>
          </a:prstGeom>
          <a:ln>
            <a:noFill/>
          </a:ln>
          <a:effectLst>
            <a:softEdge rad="112500"/>
          </a:effectLst>
        </p:spPr>
      </p:pic>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392906" y="5317240"/>
            <a:ext cx="8408194" cy="744836"/>
          </a:xfrm>
          <a:prstGeom prst="rect">
            <a:avLst/>
          </a:prstGeom>
        </p:spPr>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3100" b="1" i="0" u="none" strike="noStrike" kern="1200" cap="none" spc="-136"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Calibri Light" panose="020F0302020204030204"/>
                <a:ea typeface="+mn-ea"/>
                <a:cs typeface="+mn-cs"/>
              </a:rPr>
              <a:t>COMPETITIVE LANDSCAPE </a:t>
            </a:r>
          </a:p>
        </p:txBody>
      </p:sp>
    </p:spTree>
    <p:extLst>
      <p:ext uri="{BB962C8B-B14F-4D97-AF65-F5344CB8AC3E}">
        <p14:creationId xmlns:p14="http://schemas.microsoft.com/office/powerpoint/2010/main" val="235627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92A4D8EC-4FA6-41CA-B83C-1198AB45A186}"/>
              </a:ext>
            </a:extLst>
          </p:cNvPr>
          <p:cNvSpPr/>
          <p:nvPr/>
        </p:nvSpPr>
        <p:spPr>
          <a:xfrm flipV="1">
            <a:off x="90318" y="3384626"/>
            <a:ext cx="309732" cy="2308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DDE9E4E-8702-4501-978B-FF90B0A676E7}"/>
              </a:ext>
            </a:extLst>
          </p:cNvPr>
          <p:cNvSpPr/>
          <p:nvPr/>
        </p:nvSpPr>
        <p:spPr>
          <a:xfrm>
            <a:off x="110638" y="790609"/>
            <a:ext cx="8523295" cy="1994093"/>
          </a:xfrm>
          <a:prstGeom prst="rect">
            <a:avLst/>
          </a:prstGeom>
          <a:solidFill>
            <a:schemeClr val="tx2">
              <a:lumMod val="7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Veradana"/>
            </a:endParaRPr>
          </a:p>
        </p:txBody>
      </p:sp>
      <p:grpSp>
        <p:nvGrpSpPr>
          <p:cNvPr id="22" name="Group 21">
            <a:extLst>
              <a:ext uri="{FF2B5EF4-FFF2-40B4-BE49-F238E27FC236}">
                <a16:creationId xmlns:a16="http://schemas.microsoft.com/office/drawing/2014/main" id="{906D63E4-3E06-4F56-90E7-89829F740FE6}"/>
              </a:ext>
            </a:extLst>
          </p:cNvPr>
          <p:cNvGrpSpPr/>
          <p:nvPr/>
        </p:nvGrpSpPr>
        <p:grpSpPr>
          <a:xfrm>
            <a:off x="7209045" y="3463087"/>
            <a:ext cx="1775803" cy="2870979"/>
            <a:chOff x="5527170" y="3549226"/>
            <a:chExt cx="3401888" cy="2870979"/>
          </a:xfrm>
        </p:grpSpPr>
        <p:sp>
          <p:nvSpPr>
            <p:cNvPr id="23" name="TextBox 22">
              <a:extLst>
                <a:ext uri="{FF2B5EF4-FFF2-40B4-BE49-F238E27FC236}">
                  <a16:creationId xmlns:a16="http://schemas.microsoft.com/office/drawing/2014/main" id="{000854CA-ED9F-47F6-B3F6-9C3B65AB8056}"/>
                </a:ext>
              </a:extLst>
            </p:cNvPr>
            <p:cNvSpPr txBox="1"/>
            <p:nvPr/>
          </p:nvSpPr>
          <p:spPr>
            <a:xfrm>
              <a:off x="5527170" y="3549226"/>
              <a:ext cx="3401888" cy="2870979"/>
            </a:xfrm>
            <a:prstGeom prst="rect">
              <a:avLst/>
            </a:prstGeom>
            <a:solidFill>
              <a:schemeClr val="bg1"/>
            </a:solidFill>
            <a:ln w="19050">
              <a:solidFill>
                <a:schemeClr val="tx2">
                  <a:lumMod val="75000"/>
                </a:schemeClr>
              </a:solidFill>
            </a:ln>
            <a:effectLst/>
          </p:spPr>
          <p:txBody>
            <a:bodyPr wrap="square" rtlCol="0">
              <a:spAutoFit/>
            </a:bodyPr>
            <a:lstStyle/>
            <a:p>
              <a:pPr algn="ctr">
                <a:lnSpc>
                  <a:spcPts val="2200"/>
                </a:lnSpc>
              </a:pPr>
              <a:endParaRPr lang="en-US" altLang="ko-KR" sz="9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lnSpc>
                  <a:spcPts val="2200"/>
                </a:lnSpc>
              </a:pPr>
              <a:endParaRPr lang="en-US" altLang="ko-KR" sz="9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Review Period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2016 – 2019</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Base Year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2020</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Estimated Year</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2021</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Forecast Period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2022 – 2026</a:t>
              </a:r>
            </a:p>
          </p:txBody>
        </p:sp>
        <p:sp>
          <p:nvSpPr>
            <p:cNvPr id="24" name="Rectangle 23">
              <a:extLst>
                <a:ext uri="{FF2B5EF4-FFF2-40B4-BE49-F238E27FC236}">
                  <a16:creationId xmlns:a16="http://schemas.microsoft.com/office/drawing/2014/main" id="{755CFAAC-596D-4503-B88D-937A7EE98449}"/>
                </a:ext>
              </a:extLst>
            </p:cNvPr>
            <p:cNvSpPr/>
            <p:nvPr/>
          </p:nvSpPr>
          <p:spPr>
            <a:xfrm>
              <a:off x="6199414" y="3653101"/>
              <a:ext cx="2057400" cy="3578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a:solidFill>
                    <a:schemeClr val="bg1"/>
                  </a:solidFill>
                  <a:latin typeface="Montserrat" panose="02000505000000020004" pitchFamily="2" charset="0"/>
                  <a:cs typeface="Arial" panose="020B0604020202020204" pitchFamily="34" charset="0"/>
                </a:rPr>
                <a:t>Year Range</a:t>
              </a:r>
            </a:p>
          </p:txBody>
        </p:sp>
      </p:grpSp>
      <p:grpSp>
        <p:nvGrpSpPr>
          <p:cNvPr id="77" name="Group 76">
            <a:extLst>
              <a:ext uri="{FF2B5EF4-FFF2-40B4-BE49-F238E27FC236}">
                <a16:creationId xmlns:a16="http://schemas.microsoft.com/office/drawing/2014/main" id="{4E46B482-FA4C-4433-A9CA-DE61BBFD18BE}"/>
              </a:ext>
            </a:extLst>
          </p:cNvPr>
          <p:cNvGrpSpPr/>
          <p:nvPr/>
        </p:nvGrpSpPr>
        <p:grpSpPr>
          <a:xfrm>
            <a:off x="189541" y="3210925"/>
            <a:ext cx="6833559" cy="3451132"/>
            <a:chOff x="329241" y="3318875"/>
            <a:chExt cx="6833559" cy="3451132"/>
          </a:xfrm>
        </p:grpSpPr>
        <p:sp>
          <p:nvSpPr>
            <p:cNvPr id="2" name="Rectangle 1">
              <a:extLst>
                <a:ext uri="{FF2B5EF4-FFF2-40B4-BE49-F238E27FC236}">
                  <a16:creationId xmlns:a16="http://schemas.microsoft.com/office/drawing/2014/main" id="{936A46EE-0030-4C5D-824E-5F6F96C9F0F7}"/>
                </a:ext>
              </a:extLst>
            </p:cNvPr>
            <p:cNvSpPr/>
            <p:nvPr/>
          </p:nvSpPr>
          <p:spPr>
            <a:xfrm>
              <a:off x="329241" y="3318875"/>
              <a:ext cx="6833559" cy="345113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5A92658-3E00-4620-A22E-DDF7F50825FA}"/>
                </a:ext>
              </a:extLst>
            </p:cNvPr>
            <p:cNvSpPr txBox="1"/>
            <p:nvPr/>
          </p:nvSpPr>
          <p:spPr>
            <a:xfrm>
              <a:off x="5197414" y="3342605"/>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END USE</a:t>
              </a:r>
            </a:p>
          </p:txBody>
        </p:sp>
        <p:sp>
          <p:nvSpPr>
            <p:cNvPr id="30" name="TextBox 29">
              <a:extLst>
                <a:ext uri="{FF2B5EF4-FFF2-40B4-BE49-F238E27FC236}">
                  <a16:creationId xmlns:a16="http://schemas.microsoft.com/office/drawing/2014/main" id="{B7533D78-C03B-4DFE-93D5-755A282BE028}"/>
                </a:ext>
              </a:extLst>
            </p:cNvPr>
            <p:cNvSpPr txBox="1"/>
            <p:nvPr/>
          </p:nvSpPr>
          <p:spPr>
            <a:xfrm>
              <a:off x="2717593" y="3364321"/>
              <a:ext cx="155881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Type</a:t>
              </a:r>
            </a:p>
          </p:txBody>
        </p:sp>
        <p:sp>
          <p:nvSpPr>
            <p:cNvPr id="31" name="TextBox 30">
              <a:extLst>
                <a:ext uri="{FF2B5EF4-FFF2-40B4-BE49-F238E27FC236}">
                  <a16:creationId xmlns:a16="http://schemas.microsoft.com/office/drawing/2014/main" id="{0013527F-1364-49A2-B32D-E08DE730E676}"/>
                </a:ext>
              </a:extLst>
            </p:cNvPr>
            <p:cNvSpPr txBox="1"/>
            <p:nvPr/>
          </p:nvSpPr>
          <p:spPr>
            <a:xfrm>
              <a:off x="2572358" y="3613858"/>
              <a:ext cx="2378770" cy="479811"/>
            </a:xfrm>
            <a:prstGeom prst="rect">
              <a:avLst/>
            </a:prstGeom>
            <a:noFill/>
          </p:spPr>
          <p:txBody>
            <a:bodyPr wrap="square" rtlCol="0">
              <a:spAutoFit/>
            </a:bodyPr>
            <a:lstStyle/>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Hydrous </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Anhydrous</a:t>
              </a:r>
            </a:p>
          </p:txBody>
        </p:sp>
        <p:cxnSp>
          <p:nvCxnSpPr>
            <p:cNvPr id="32" name="Straight Connector 31">
              <a:extLst>
                <a:ext uri="{FF2B5EF4-FFF2-40B4-BE49-F238E27FC236}">
                  <a16:creationId xmlns:a16="http://schemas.microsoft.com/office/drawing/2014/main" id="{D1BED479-011C-4852-B12C-A39EE6EA621D}"/>
                </a:ext>
              </a:extLst>
            </p:cNvPr>
            <p:cNvCxnSpPr>
              <a:cxnSpLocks/>
            </p:cNvCxnSpPr>
            <p:nvPr/>
          </p:nvCxnSpPr>
          <p:spPr>
            <a:xfrm flipV="1">
              <a:off x="2784590" y="3596311"/>
              <a:ext cx="173736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B21D77-4066-471C-BE24-EE02184360EA}"/>
                </a:ext>
              </a:extLst>
            </p:cNvPr>
            <p:cNvSpPr txBox="1"/>
            <p:nvPr/>
          </p:nvSpPr>
          <p:spPr>
            <a:xfrm>
              <a:off x="2751691" y="4404728"/>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GRADE</a:t>
              </a:r>
            </a:p>
          </p:txBody>
        </p:sp>
        <p:sp>
          <p:nvSpPr>
            <p:cNvPr id="40" name="TextBox 39">
              <a:extLst>
                <a:ext uri="{FF2B5EF4-FFF2-40B4-BE49-F238E27FC236}">
                  <a16:creationId xmlns:a16="http://schemas.microsoft.com/office/drawing/2014/main" id="{CCCEED21-3338-422A-B942-E6BAD4E01D50}"/>
                </a:ext>
              </a:extLst>
            </p:cNvPr>
            <p:cNvSpPr txBox="1"/>
            <p:nvPr/>
          </p:nvSpPr>
          <p:spPr>
            <a:xfrm>
              <a:off x="2630632" y="4591424"/>
              <a:ext cx="1858513" cy="479811"/>
            </a:xfrm>
            <a:prstGeom prst="rect">
              <a:avLst/>
            </a:prstGeom>
            <a:noFill/>
          </p:spPr>
          <p:txBody>
            <a:bodyPr wrap="square" rtlCol="0">
              <a:spAutoFit/>
            </a:bodyPr>
            <a:lstStyle/>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Industrial Grade</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Reagent Grade</a:t>
              </a:r>
            </a:p>
          </p:txBody>
        </p:sp>
        <p:sp>
          <p:nvSpPr>
            <p:cNvPr id="70" name="Rectangle 69">
              <a:extLst>
                <a:ext uri="{FF2B5EF4-FFF2-40B4-BE49-F238E27FC236}">
                  <a16:creationId xmlns:a16="http://schemas.microsoft.com/office/drawing/2014/main" id="{524F9E40-1125-4E7F-A937-B9134D32A682}"/>
                </a:ext>
              </a:extLst>
            </p:cNvPr>
            <p:cNvSpPr/>
            <p:nvPr/>
          </p:nvSpPr>
          <p:spPr>
            <a:xfrm>
              <a:off x="4851361" y="3463087"/>
              <a:ext cx="343235" cy="25843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7FAF9601-F412-47B7-9983-4C505D431AA1}"/>
                </a:ext>
              </a:extLst>
            </p:cNvPr>
            <p:cNvCxnSpPr>
              <a:cxnSpLocks/>
            </p:cNvCxnSpPr>
            <p:nvPr/>
          </p:nvCxnSpPr>
          <p:spPr>
            <a:xfrm flipV="1">
              <a:off x="5218923" y="3572077"/>
              <a:ext cx="164592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8419F2C-A82D-433C-852A-D3374B2B5995}"/>
                </a:ext>
              </a:extLst>
            </p:cNvPr>
            <p:cNvSpPr txBox="1"/>
            <p:nvPr/>
          </p:nvSpPr>
          <p:spPr>
            <a:xfrm>
              <a:off x="5018125" y="3511274"/>
              <a:ext cx="2094219" cy="1518557"/>
            </a:xfrm>
            <a:prstGeom prst="rect">
              <a:avLst/>
            </a:prstGeom>
            <a:noFill/>
          </p:spPr>
          <p:txBody>
            <a:bodyPr wrap="square" rtlCol="0">
              <a:spAutoFit/>
            </a:bodyPr>
            <a:lstStyle/>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Agriculture</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Animal Husbandry</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Healthcare</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Industrial</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Chemicals</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Leather and Textiles</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Others</a:t>
              </a:r>
            </a:p>
          </p:txBody>
        </p:sp>
        <p:cxnSp>
          <p:nvCxnSpPr>
            <p:cNvPr id="25" name="Straight Connector 24">
              <a:extLst>
                <a:ext uri="{FF2B5EF4-FFF2-40B4-BE49-F238E27FC236}">
                  <a16:creationId xmlns:a16="http://schemas.microsoft.com/office/drawing/2014/main" id="{8B709E4D-FF1F-4BE9-A416-EF307C1FD0FF}"/>
                </a:ext>
              </a:extLst>
            </p:cNvPr>
            <p:cNvCxnSpPr>
              <a:cxnSpLocks/>
            </p:cNvCxnSpPr>
            <p:nvPr/>
          </p:nvCxnSpPr>
          <p:spPr>
            <a:xfrm flipV="1">
              <a:off x="3249565" y="5591545"/>
              <a:ext cx="173736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EF7A043-383D-44DE-AA81-818E7903F845}"/>
                </a:ext>
              </a:extLst>
            </p:cNvPr>
            <p:cNvSpPr txBox="1"/>
            <p:nvPr/>
          </p:nvSpPr>
          <p:spPr>
            <a:xfrm>
              <a:off x="3453104" y="5312019"/>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COUNTRY</a:t>
              </a:r>
            </a:p>
          </p:txBody>
        </p:sp>
        <p:sp>
          <p:nvSpPr>
            <p:cNvPr id="27" name="TextBox 26">
              <a:extLst>
                <a:ext uri="{FF2B5EF4-FFF2-40B4-BE49-F238E27FC236}">
                  <a16:creationId xmlns:a16="http://schemas.microsoft.com/office/drawing/2014/main" id="{5D9DE818-9029-41AA-BD5D-8856BCBB6AB5}"/>
                </a:ext>
              </a:extLst>
            </p:cNvPr>
            <p:cNvSpPr txBox="1"/>
            <p:nvPr/>
          </p:nvSpPr>
          <p:spPr>
            <a:xfrm>
              <a:off x="3617670" y="5584904"/>
              <a:ext cx="1858513" cy="1103059"/>
            </a:xfrm>
            <a:prstGeom prst="rect">
              <a:avLst/>
            </a:prstGeom>
            <a:noFill/>
          </p:spPr>
          <p:txBody>
            <a:bodyPr wrap="square" rtlCol="0">
              <a:spAutoFit/>
            </a:bodyPr>
            <a:lstStyle/>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Indonesia</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Vietnam </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Malaysia</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Philippines</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Thailand</a:t>
              </a:r>
            </a:p>
          </p:txBody>
        </p:sp>
      </p:grpSp>
      <p:sp>
        <p:nvSpPr>
          <p:cNvPr id="4" name="Rectangle 3">
            <a:extLst>
              <a:ext uri="{FF2B5EF4-FFF2-40B4-BE49-F238E27FC236}">
                <a16:creationId xmlns:a16="http://schemas.microsoft.com/office/drawing/2014/main" id="{F9D79E48-8DC8-40FD-8AD9-AD984BB6B352}"/>
              </a:ext>
            </a:extLst>
          </p:cNvPr>
          <p:cNvSpPr/>
          <p:nvPr/>
        </p:nvSpPr>
        <p:spPr>
          <a:xfrm>
            <a:off x="34796" y="885625"/>
            <a:ext cx="297308" cy="154149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54A487D-364E-4305-BD6B-A8A03450B17A}"/>
              </a:ext>
            </a:extLst>
          </p:cNvPr>
          <p:cNvSpPr/>
          <p:nvPr/>
        </p:nvSpPr>
        <p:spPr>
          <a:xfrm>
            <a:off x="350824" y="752670"/>
            <a:ext cx="8283110" cy="2240998"/>
          </a:xfrm>
          <a:prstGeom prst="rect">
            <a:avLst/>
          </a:prstGeom>
        </p:spPr>
        <p:txBody>
          <a:bodyPr wrap="square">
            <a:spAutoFit/>
          </a:bodyPr>
          <a:lstStyle/>
          <a:p>
            <a:pPr algn="just">
              <a:lnSpc>
                <a:spcPct val="150000"/>
              </a:lnSpc>
            </a:pP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Copper sulphate or CuSO4 in an inorganic compound that combines copper and sulphate.  In the liquid or powdered form, it is commonly called basic copper sulphate, tri – basic copper sulphate, or CP basic sulphate. In the solid form, crystal shaped stone is formed which is commonly known as pentahydrate or blue stone or blue vitriol for its blue color. In the solid form, it is mostly used as a raw material for producing other copper salts. It is a multipurpose chemical with large number of uses in industries as it has in agriculture. Copper Sulphate is having its end use in major industries like agriculture and pharmaceutical industry. Besides, it also finds extensive applications in several other fields like coatings, adhesives &amp; sealant industries, construction industry, chemical industry, and others. Due to its ideal properties, it is often used in the pharmaceutical industry as an anti-malaria agent, antiseptic and germicide against fungus infections. </a:t>
            </a:r>
          </a:p>
        </p:txBody>
      </p:sp>
      <p:sp>
        <p:nvSpPr>
          <p:cNvPr id="18" name="Text Placeholder 5">
            <a:extLst>
              <a:ext uri="{FF2B5EF4-FFF2-40B4-BE49-F238E27FC236}">
                <a16:creationId xmlns:a16="http://schemas.microsoft.com/office/drawing/2014/main" id="{AA30CFDE-4404-4611-AD19-CEF4422F42E0}"/>
              </a:ext>
            </a:extLst>
          </p:cNvPr>
          <p:cNvSpPr txBox="1">
            <a:spLocks/>
          </p:cNvSpPr>
          <p:nvPr/>
        </p:nvSpPr>
        <p:spPr>
          <a:xfrm>
            <a:off x="90318" y="3016575"/>
            <a:ext cx="2277874" cy="368051"/>
          </a:xfrm>
          <a:prstGeom prst="rect">
            <a:avLst/>
          </a:prstGeom>
          <a:solidFill>
            <a:schemeClr val="tx2">
              <a:lumMod val="60000"/>
              <a:lumOff val="40000"/>
            </a:schemeClr>
          </a:solidFill>
          <a:ln>
            <a:noFill/>
          </a:ln>
          <a:effectLst/>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200" b="1" kern="1200" spc="3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spc="0" dirty="0">
                <a:solidFill>
                  <a:schemeClr val="bg1"/>
                </a:solidFill>
                <a:latin typeface="Veradana"/>
              </a:rPr>
              <a:t>Market Segmentation</a:t>
            </a:r>
          </a:p>
        </p:txBody>
      </p:sp>
      <p:pic>
        <p:nvPicPr>
          <p:cNvPr id="28" name="Picture 27" descr="A picture containing snow, mountain, outdoor&#10;&#10;Description automatically generated">
            <a:extLst>
              <a:ext uri="{FF2B5EF4-FFF2-40B4-BE49-F238E27FC236}">
                <a16:creationId xmlns:a16="http://schemas.microsoft.com/office/drawing/2014/main" id="{8044F1C8-0B33-40A3-A9BD-1D10204C4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 y="3915134"/>
            <a:ext cx="2148078" cy="1864535"/>
          </a:xfrm>
          <a:prstGeom prst="rect">
            <a:avLst/>
          </a:prstGeom>
        </p:spPr>
      </p:pic>
      <p:sp>
        <p:nvSpPr>
          <p:cNvPr id="29" name="Text Placeholder 5">
            <a:extLst>
              <a:ext uri="{FF2B5EF4-FFF2-40B4-BE49-F238E27FC236}">
                <a16:creationId xmlns:a16="http://schemas.microsoft.com/office/drawing/2014/main" id="{F2DA96F7-1836-4C7C-B3A2-524D73114087}"/>
              </a:ext>
            </a:extLst>
          </p:cNvPr>
          <p:cNvSpPr txBox="1">
            <a:spLocks/>
          </p:cNvSpPr>
          <p:nvPr/>
        </p:nvSpPr>
        <p:spPr>
          <a:xfrm>
            <a:off x="110638" y="-17026"/>
            <a:ext cx="7863840" cy="877565"/>
          </a:xfrm>
          <a:prstGeom prst="rect">
            <a:avLst/>
          </a:prstGeom>
          <a:noFill/>
        </p:spPr>
        <p:txBody>
          <a:bodyPr vert="horz" wrap="square" lIns="91440" tIns="45720" rIns="91440" bIns="45720" rtlCol="0" anchor="ctr">
            <a:spAutoFit/>
          </a:bodyPr>
          <a:lstStyle>
            <a:defPPr>
              <a:defRPr lang="en-US"/>
            </a:defPPr>
            <a:lvl1pPr marR="0" lvl="0" indent="0" defTabSz="457200" fontAlgn="auto">
              <a:lnSpc>
                <a:spcPts val="1700"/>
              </a:lnSpc>
              <a:spcBef>
                <a:spcPct val="0"/>
              </a:spcBef>
              <a:spcAft>
                <a:spcPts val="0"/>
              </a:spcAft>
              <a:buClrTx/>
              <a:buSzTx/>
              <a:buFontTx/>
              <a:buNone/>
              <a:tabLst/>
              <a:defRPr kumimoji="0" sz="1400" b="1" i="0" u="none" strike="noStrike" cap="none" spc="0" normalizeH="0" baseline="0">
                <a:ln>
                  <a:noFill/>
                </a:ln>
                <a:solidFill>
                  <a:prstClr val="black"/>
                </a:solidFill>
                <a:effectLst/>
                <a:uLnTx/>
                <a:uFillTx/>
                <a:latin typeface="Arial" panose="020B0604020202020204" pitchFamily="34" charset="0"/>
                <a:ea typeface="+mj-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Scope of Report</a:t>
            </a:r>
          </a:p>
          <a:p>
            <a:r>
              <a:rPr lang="en-US" dirty="0"/>
              <a:t>Product of Interest (POI): Copper Sulphate</a:t>
            </a:r>
          </a:p>
        </p:txBody>
      </p:sp>
    </p:spTree>
    <p:extLst>
      <p:ext uri="{BB962C8B-B14F-4D97-AF65-F5344CB8AC3E}">
        <p14:creationId xmlns:p14="http://schemas.microsoft.com/office/powerpoint/2010/main" val="191377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BENZOIC ACID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IPA ISOPROPYL ALCOHOL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FUMARIC ACID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PBTC</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CHOLINE CHLORIDE 60% CORN COB</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2000 and is a leading manufacturer of copper sulphate and is specialized in the supply of various industrial and specialty chemicals to different industries in Indonesia.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Singapore.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serving in chemicals for more than 50 years and have presence of around 15 years in Indonesia.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possesses strong research &amp; development strength with technical research &amp; development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centre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municipal level.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 its products in different segments i.e., for industry, for food, by functions, for pharmacy and essential oils.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expanded its business fields to food and pharmaceuticals industries in 2012.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also expanded its business scope to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tyre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division in 2014.</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 the 1990s, the company also expanded its business in various other countries in Southeast Asia.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different chemicals for different end user industries like paint, coating &amp; ink, textile, adhesive, water treatment, oil &amp; gas, metal treatment and feed.</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a:solidFill>
                  <a:sysClr val="windowText" lastClr="000000"/>
                </a:solidFill>
                <a:latin typeface="Arial" panose="020B0604020202020204" pitchFamily="34" charset="0"/>
                <a:cs typeface="Arial" panose="020B0604020202020204" pitchFamily="34" charset="0"/>
              </a:rPr>
              <a:t>Lam Seng Hang Indonesia. PT  </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65001" y="3557748"/>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Yue Huan Lee( 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112" y="5786813"/>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61021" y="4343739"/>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071999"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http://lsh-indonesia.com/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587512" y="4443763"/>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Cyber 2, Tower, Blok X5 No. 13, 12950 RT.7/RW.2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Timur Kota Jakarta Selatan DKI Jakarta ID 12950, Jl. H. R.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Rasuna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Said, RT.1/RW.2,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Tim.,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Kecamatan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Setiabudi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Kota Jakarta Selatan, Daerah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Khusus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Ibukota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Jakarta 12950, Indonesia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+62 21 29021438</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a:extLst>
              <a:ext uri="{FF2B5EF4-FFF2-40B4-BE49-F238E27FC236}">
                <a16:creationId xmlns:a16="http://schemas.microsoft.com/office/drawing/2014/main" id="{C701554C-FE52-4A61-A435-CABDEBFB59FD}"/>
              </a:ext>
            </a:extLst>
          </p:cNvPr>
          <p:cNvPicPr>
            <a:picLocks noChangeAspect="1"/>
          </p:cNvPicPr>
          <p:nvPr/>
        </p:nvPicPr>
        <p:blipFill>
          <a:blip r:embed="rId4"/>
          <a:stretch>
            <a:fillRect/>
          </a:stretch>
        </p:blipFill>
        <p:spPr>
          <a:xfrm>
            <a:off x="3519006" y="211462"/>
            <a:ext cx="1739806" cy="461309"/>
          </a:xfrm>
          <a:prstGeom prst="rect">
            <a:avLst/>
          </a:prstGeom>
        </p:spPr>
      </p:pic>
    </p:spTree>
    <p:extLst>
      <p:ext uri="{BB962C8B-B14F-4D97-AF65-F5344CB8AC3E}">
        <p14:creationId xmlns:p14="http://schemas.microsoft.com/office/powerpoint/2010/main" val="251250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2006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Rojana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Industrial Park, located in Ayutthaya Province, Thailand.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one of the leading manufacturer in the copper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focuses on product development, production and service, quality, safety and customer satisfaction.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possesses strong research &amp; development strength with technical research &amp; development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centre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municipal level.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company’s mission is to provide the product copper sulphate with international quality standards and competitive prices.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produces copper sulphate pentahydrate which has its application in fertilizer in plantation, animal feed additive, wood fungicides, soil improvement, fishery and shrimp goods.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certified with 	ISO 9001 : 2015, CODEX : GMP, and FAMI - QS.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KCE Electronics Public Company Limited acquired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Chemtronic</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Technology Co. Ltd. on Oct 2,2012 which holds 94.75% of shares.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certain specifications like purity with greater than 98%, and lead with maximum 50 ppm.</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Chemtronic</a:t>
            </a:r>
            <a:r>
              <a:rPr lang="en-US" sz="1400" b="1" dirty="0">
                <a:solidFill>
                  <a:sysClr val="windowText" lastClr="000000"/>
                </a:solidFill>
                <a:latin typeface="Arial" panose="020B0604020202020204" pitchFamily="34" charset="0"/>
                <a:cs typeface="Arial" panose="020B0604020202020204" pitchFamily="34" charset="0"/>
              </a:rPr>
              <a:t> Technology (Thailand) </a:t>
            </a:r>
            <a:r>
              <a:rPr lang="en-US" sz="1400" b="1" dirty="0" err="1">
                <a:solidFill>
                  <a:sysClr val="windowText" lastClr="000000"/>
                </a:solidFill>
                <a:latin typeface="Arial" panose="020B0604020202020204" pitchFamily="34" charset="0"/>
                <a:cs typeface="Arial" panose="020B0604020202020204" pitchFamily="34" charset="0"/>
              </a:rPr>
              <a:t>Co.,Ltd</a:t>
            </a:r>
            <a:r>
              <a:rPr lang="en-US" sz="1400" b="1" dirty="0">
                <a:solidFill>
                  <a:sysClr val="windowText" lastClr="000000"/>
                </a:solidFill>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65001" y="3557748"/>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Anastasios Papadopoulos(Chairman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893358" y="5250093"/>
            <a:ext cx="657400" cy="48005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46965" y="5072657"/>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http://www.chemtronic-thai.com/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587512" y="5304867"/>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28 1 Khan Ham,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Uthai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District,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Phra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Nakhon Si Ayutthaya 13210, Thailand</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+66 35 719 674</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7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Sulphate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Calcium Phosphate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Ferric Chloride, Solution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Zinc Sulphate Monohydrate</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Gelatine</a:t>
            </a: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Konjac Gum</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Isomalt</a:t>
            </a: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Collagen Hydrolysate</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August 1984.</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Taipei.</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specialized in tariff barriers and in import/export.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currently in partnership with chemical and machine manufacturers in middle Taiwan.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two divisions – Chemical and Food.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 2002, the company established the food department with GELITA in extending the use of gelatin products into foods, drugs and supplements .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also began the distribution of Cargill’s raw materials for food and supplements which provides quality raw materials to foreign suppliers.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produces various chemicals like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Sulphate, Antimony Trioxide, Cobalt Oxide, Copper Sulphate Pentahydrate, Zinc Sulphate Heptahydrate etc.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different chemicals for different end user industries like agriculture, livestock and poultry feed, water treatment, sewer treatment, chemicals, pigments, metals, wood preservative, mining, fertilizer etc.</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food division has different product lines i.e., food ingredient, food additive, functional raw materials etc. </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Buildmore</a:t>
            </a:r>
            <a:r>
              <a:rPr lang="en-US" sz="1400" b="1" dirty="0">
                <a:solidFill>
                  <a:sysClr val="windowText" lastClr="000000"/>
                </a:solidFill>
                <a:latin typeface="Arial" panose="020B0604020202020204" pitchFamily="34" charset="0"/>
                <a:cs typeface="Arial" panose="020B0604020202020204" pitchFamily="34" charset="0"/>
              </a:rPr>
              <a:t> Enterprise Co., Ltd</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55736" y="4298663"/>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Yue Huan Lee( 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112" y="5786813"/>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88146" y="5313413"/>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071999"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http://www.bm-group.tw/</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671320" y="5461891"/>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7F-2, No. 57, Fu-</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Hsing</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N. Rd., Taipei, Taiwan, R.O.C.</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+886 -2- 2752－3137</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109DB5F7-29A9-421B-90AE-5A444B523BD8}"/>
              </a:ext>
            </a:extLst>
          </p:cNvPr>
          <p:cNvPicPr>
            <a:picLocks noChangeAspect="1"/>
          </p:cNvPicPr>
          <p:nvPr/>
        </p:nvPicPr>
        <p:blipFill>
          <a:blip r:embed="rId4"/>
          <a:stretch>
            <a:fillRect/>
          </a:stretch>
        </p:blipFill>
        <p:spPr>
          <a:xfrm>
            <a:off x="3209925" y="151475"/>
            <a:ext cx="2724150" cy="514350"/>
          </a:xfrm>
          <a:prstGeom prst="rect">
            <a:avLst/>
          </a:prstGeom>
        </p:spPr>
      </p:pic>
    </p:spTree>
    <p:extLst>
      <p:ext uri="{BB962C8B-B14F-4D97-AF65-F5344CB8AC3E}">
        <p14:creationId xmlns:p14="http://schemas.microsoft.com/office/powerpoint/2010/main" val="153265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369238"/>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Fajar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Zippindo</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PT was established in 1995.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Tangerang, Indonesia.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specialized in manufacturer of Copper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currently having the annual production capacity of 1800 tons per year.</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Fajar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Zippindo</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PT has around 40 workers in the factory.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purity of 97 +/- 0.5%.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produces copper sulphate in two major grades – Industrial and feed.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provides the product in two forms- powder and crystalline.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produces copper sulphate for different applications like animal feed, fungicide, algicide, electroplating  herbicide, as fertilizer and in industrial manufacturing.</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provides copper sulphate with specific specifications like Fe – 50 ppm, Pb – 30 ppm, As – 5 ppm, Cd – 5 ppm, Hg – 5 ppm, Cr – 5 ppm and Cu – 24, 5% min.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packing details of the product includes 25 Kg/Bag or 1 MT/ Jumbo Bag.</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committed to provide its customers with quality product and good partnership.</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Fajar</a:t>
            </a:r>
            <a:r>
              <a:rPr lang="en-US" sz="1400" b="1"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Zippindo</a:t>
            </a:r>
            <a:r>
              <a:rPr lang="en-US" sz="1400" b="1" dirty="0">
                <a:solidFill>
                  <a:sysClr val="windowText" lastClr="000000"/>
                </a:solidFill>
                <a:latin typeface="Arial" panose="020B0604020202020204" pitchFamily="34" charset="0"/>
                <a:cs typeface="Arial" panose="020B0604020202020204" pitchFamily="34" charset="0"/>
              </a:rPr>
              <a:t>. PT</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87512" y="3186807"/>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Ms.</a:t>
            </a:r>
            <a:r>
              <a:rPr lang="en-US" sz="1000" b="0" i="0" dirty="0">
                <a:solidFill>
                  <a:srgbClr val="202124"/>
                </a:solidFill>
                <a:effectLst/>
                <a:latin typeface="arial" panose="020B0604020202020204" pitchFamily="34" charset="0"/>
              </a:rPr>
              <a:t> </a:t>
            </a:r>
            <a:r>
              <a:rPr lang="en-US" sz="1000" b="0" i="0" dirty="0" err="1">
                <a:solidFill>
                  <a:srgbClr val="202124"/>
                </a:solidFill>
                <a:effectLst/>
                <a:latin typeface="arial" panose="020B0604020202020204" pitchFamily="34" charset="0"/>
              </a:rPr>
              <a:t>Ruri</a:t>
            </a:r>
            <a:r>
              <a:rPr lang="en-US" sz="1000" b="0" i="0" dirty="0">
                <a:solidFill>
                  <a:srgbClr val="202124"/>
                </a:solidFill>
                <a:effectLst/>
                <a:latin typeface="arial" panose="020B0604020202020204" pitchFamily="34" charset="0"/>
              </a:rPr>
              <a:t> </a:t>
            </a:r>
            <a:r>
              <a:rPr lang="en-US" sz="1000" b="0" i="0" dirty="0" err="1">
                <a:solidFill>
                  <a:srgbClr val="202124"/>
                </a:solidFill>
                <a:effectLst/>
                <a:latin typeface="arial" panose="020B0604020202020204" pitchFamily="34" charset="0"/>
              </a:rPr>
              <a:t>Ruri</a:t>
            </a:r>
            <a:r>
              <a:rPr lang="en-US" sz="1000" b="0" i="0" dirty="0">
                <a:solidFill>
                  <a:srgbClr val="202124"/>
                </a:solidFill>
                <a:effectLst/>
                <a:latin typeface="arial" panose="020B0604020202020204" pitchFamily="34" charset="0"/>
              </a:rPr>
              <a:t> (Key Account  Personnel)</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594" y="5028400"/>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88146" y="4730499"/>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481737" y="6289878"/>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https://www.zippindo88.com/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612336" y="4899096"/>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Jl.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Daan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Mogot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Km 19/22,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Jurumudi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Baru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Benda, Batu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Ceper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Jakarta, 15122, RT.7/RW.3,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Kalideres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West Jakarta City, Jakarta 11840, Indonesia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+62 21 5407234</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9BE132B8-1EDD-45B9-BF36-70998DDFF1A6}"/>
              </a:ext>
            </a:extLst>
          </p:cNvPr>
          <p:cNvPicPr>
            <a:picLocks noChangeAspect="1"/>
          </p:cNvPicPr>
          <p:nvPr/>
        </p:nvPicPr>
        <p:blipFill>
          <a:blip r:embed="rId4"/>
          <a:stretch>
            <a:fillRect/>
          </a:stretch>
        </p:blipFill>
        <p:spPr>
          <a:xfrm>
            <a:off x="3392557" y="134797"/>
            <a:ext cx="1086677" cy="476656"/>
          </a:xfrm>
          <a:prstGeom prst="rect">
            <a:avLst/>
          </a:prstGeom>
        </p:spPr>
      </p:pic>
    </p:spTree>
    <p:extLst>
      <p:ext uri="{BB962C8B-B14F-4D97-AF65-F5344CB8AC3E}">
        <p14:creationId xmlns:p14="http://schemas.microsoft.com/office/powerpoint/2010/main" val="14841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Ferric Chloride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Poly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Chloride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Ferrous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Ferrous Chloride</a:t>
            </a:r>
          </a:p>
          <a:p>
            <a:pPr algn="just" defTabSz="457200">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30168" y="1245264"/>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da-DK" sz="1000" dirty="0">
                <a:solidFill>
                  <a:prstClr val="black"/>
                </a:solidFill>
                <a:latin typeface="Verdana" panose="020B0604030504040204" pitchFamily="34" charset="0"/>
                <a:ea typeface="Verdana" panose="020B0604030504040204" pitchFamily="34" charset="0"/>
                <a:cs typeface="Verdana" panose="020B0604030504040204" pitchFamily="34" charset="0"/>
              </a:rPr>
              <a:t>JL Chemtonic Co., Ltd.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was established in 2005.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Thailand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the largest manufacturer of Copper Sulphate Pentahydrate, Ferric Chloride, Ferrous Chloride, Poly Ammonium Chloride Liquid in Thailand.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also the major supplier of Chlorine, Sulfuric Acid (98%, 70%, 50%, 35%), Hydrochloric Acid (18%, 35%), Caustic Soda Solution (32% and 50%) and other chemicals.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products produced by the company is used in many different end user industries which includes dairy farming, animal feed, water treatment as an aquatic algaecide, food and pharmaceutical processing and pool chemicals.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products produced by the company are used in various application in different industries like plating and metal industry, auto parts industry, electronic industry, food and beverage industry, paper industry and many more.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supply ability of copper sulphate by the company is 1500 Tons/per month.</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the product in 25 kg, 50 kg, or 1 MT net in PP woven bag with PE bag inner.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committed to provide its customers with quality product and good partnership.</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11247" y="24531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da-DK" sz="1400" b="1" dirty="0">
                <a:solidFill>
                  <a:sysClr val="windowText" lastClr="000000"/>
                </a:solidFill>
                <a:latin typeface="Arial" panose="020B0604020202020204" pitchFamily="34" charset="0"/>
                <a:cs typeface="Arial" panose="020B0604020202020204" pitchFamily="34" charset="0"/>
              </a:rPr>
              <a:t>JL Chemtonic Co., Ltd.</a:t>
            </a:r>
            <a:endParaRPr lang="en-US" sz="1400" b="1" dirty="0">
              <a:solidFill>
                <a:sysClr val="windowText" lastClr="000000"/>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23923" y="3491315"/>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728722" y="5136059"/>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490142" y="4730296"/>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283733" y="6250327"/>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http://www.jlchemtonic.com/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459631" y="4868933"/>
            <a:ext cx="3032503" cy="97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9/9 Moo 1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Chaimongkhon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Dist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Rd.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Tumbol</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Chaimongkhon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Amphoe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Mueang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Samut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Samut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74000, Thailand</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0-3488-1246-7</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506A1914-A208-49C3-AFEE-91E65206C10B}"/>
              </a:ext>
            </a:extLst>
          </p:cNvPr>
          <p:cNvPicPr>
            <a:picLocks noChangeAspect="1"/>
          </p:cNvPicPr>
          <p:nvPr/>
        </p:nvPicPr>
        <p:blipFill>
          <a:blip r:embed="rId4"/>
          <a:stretch>
            <a:fillRect/>
          </a:stretch>
        </p:blipFill>
        <p:spPr>
          <a:xfrm>
            <a:off x="3604590" y="217195"/>
            <a:ext cx="1232453" cy="409575"/>
          </a:xfrm>
          <a:prstGeom prst="rect">
            <a:avLst/>
          </a:prstGeom>
        </p:spPr>
      </p:pic>
    </p:spTree>
    <p:extLst>
      <p:ext uri="{BB962C8B-B14F-4D97-AF65-F5344CB8AC3E}">
        <p14:creationId xmlns:p14="http://schemas.microsoft.com/office/powerpoint/2010/main" val="306350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defTabSz="457200">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35981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Resilient</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Mix </a:t>
            </a: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Sdn</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Bhd</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(REMIX)</a:t>
            </a:r>
            <a:r>
              <a:rPr lang="da-DK"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was established in 2005.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in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Industrial Park, Penang, West Malaysia.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has its full facility to produce copper sulphate from pure copper metal.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usually produces two grades of Copper sulphate- feed and industrial grade.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According to different grades produced, the product is used in various applications such as mineral additive, wood preservative, agriculture, electroplating and as a catalyst in chemical industry.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capable to produce 5000 tons per annum of copper sulphate.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copper sulphate produced by the company has excellent quality which provides free flowing crystal powder extended shelf life and full dryness which allows its usage as a dietary supplement in animal feed and poultry farm industries.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the product in 25 kg UN approved bags on shrink wrapped pallets of 1 ton.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98% purity with iron content 100 ppm, lead 20 ppm, and Nickel 20 ppm.</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 full facility to produce, reprocess, and distribute all grades of copper sulphate.</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11248" y="245312"/>
            <a:ext cx="3003014"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a:solidFill>
                  <a:sysClr val="windowText" lastClr="000000"/>
                </a:solidFill>
                <a:latin typeface="Arial" panose="020B0604020202020204" pitchFamily="34" charset="0"/>
                <a:cs typeface="Arial" panose="020B0604020202020204" pitchFamily="34" charset="0"/>
              </a:rPr>
              <a:t>Resilient Mix </a:t>
            </a:r>
            <a:r>
              <a:rPr lang="en-US" sz="1400" b="1" dirty="0" err="1">
                <a:solidFill>
                  <a:sysClr val="windowText" lastClr="000000"/>
                </a:solidFill>
                <a:latin typeface="Arial" panose="020B0604020202020204" pitchFamily="34" charset="0"/>
                <a:cs typeface="Arial" panose="020B0604020202020204" pitchFamily="34" charset="0"/>
              </a:rPr>
              <a:t>Sdn</a:t>
            </a:r>
            <a:r>
              <a:rPr lang="en-US" sz="1400" b="1" dirty="0">
                <a:solidFill>
                  <a:sysClr val="windowText" lastClr="000000"/>
                </a:solidFill>
                <a:latin typeface="Arial" panose="020B0604020202020204" pitchFamily="34" charset="0"/>
                <a:cs typeface="Arial" panose="020B0604020202020204" pitchFamily="34" charset="0"/>
              </a:rPr>
              <a:t>. Bhd. (REMIX)</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23923" y="3491315"/>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728722" y="5136059"/>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490142" y="4730296"/>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077326" y="6324642"/>
            <a:ext cx="2930964"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https://www.remixsb.com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459631" y="4868933"/>
            <a:ext cx="3032503" cy="97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81 &amp; 83,Jalan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Industri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Beringin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Taman Perindustrian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Beringin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14000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S.P.T. , Penang, Malaysia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+604 5024 282 </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4343C9D6-0483-4CE4-90C9-FEBF945611B9}"/>
              </a:ext>
            </a:extLst>
          </p:cNvPr>
          <p:cNvPicPr>
            <a:picLocks noChangeAspect="1"/>
          </p:cNvPicPr>
          <p:nvPr/>
        </p:nvPicPr>
        <p:blipFill>
          <a:blip r:embed="rId4"/>
          <a:stretch>
            <a:fillRect/>
          </a:stretch>
        </p:blipFill>
        <p:spPr>
          <a:xfrm>
            <a:off x="3438172" y="204698"/>
            <a:ext cx="1619250" cy="478849"/>
          </a:xfrm>
          <a:prstGeom prst="rect">
            <a:avLst/>
          </a:prstGeom>
        </p:spPr>
      </p:pic>
    </p:spTree>
    <p:extLst>
      <p:ext uri="{BB962C8B-B14F-4D97-AF65-F5344CB8AC3E}">
        <p14:creationId xmlns:p14="http://schemas.microsoft.com/office/powerpoint/2010/main" val="2239685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1F2CFB-CF27-4F9F-9511-C16DC59734B4}"/>
              </a:ext>
            </a:extLst>
          </p:cNvPr>
          <p:cNvPicPr>
            <a:picLocks noChangeAspect="1"/>
          </p:cNvPicPr>
          <p:nvPr/>
        </p:nvPicPr>
        <p:blipFill>
          <a:blip r:embed="rId2"/>
          <a:stretch>
            <a:fillRect/>
          </a:stretch>
        </p:blipFill>
        <p:spPr>
          <a:xfrm>
            <a:off x="0" y="0"/>
            <a:ext cx="9144000" cy="6858000"/>
          </a:xfrm>
          <a:prstGeom prst="rect">
            <a:avLst/>
          </a:prstGeom>
        </p:spPr>
      </p:pic>
      <p:sp>
        <p:nvSpPr>
          <p:cNvPr id="4" name="Rectangle 1">
            <a:extLst>
              <a:ext uri="{FF2B5EF4-FFF2-40B4-BE49-F238E27FC236}">
                <a16:creationId xmlns:a16="http://schemas.microsoft.com/office/drawing/2014/main" id="{EFE2042B-74BB-4ADF-9533-A946439057F0}"/>
              </a:ext>
            </a:extLst>
          </p:cNvPr>
          <p:cNvSpPr/>
          <p:nvPr/>
        </p:nvSpPr>
        <p:spPr>
          <a:xfrm>
            <a:off x="-2" y="754379"/>
            <a:ext cx="6096002" cy="1008160"/>
          </a:xfrm>
          <a:custGeom>
            <a:avLst/>
            <a:gdLst>
              <a:gd name="connsiteX0" fmla="*/ 0 w 6032500"/>
              <a:gd name="connsiteY0" fmla="*/ 0 h 1083212"/>
              <a:gd name="connsiteX1" fmla="*/ 6032500 w 6032500"/>
              <a:gd name="connsiteY1" fmla="*/ 0 h 1083212"/>
              <a:gd name="connsiteX2" fmla="*/ 6032500 w 6032500"/>
              <a:gd name="connsiteY2" fmla="*/ 1083212 h 1083212"/>
              <a:gd name="connsiteX3" fmla="*/ 0 w 6032500"/>
              <a:gd name="connsiteY3" fmla="*/ 1083212 h 1083212"/>
              <a:gd name="connsiteX4" fmla="*/ 0 w 6032500"/>
              <a:gd name="connsiteY4" fmla="*/ 0 h 1083212"/>
              <a:gd name="connsiteX0" fmla="*/ 0 w 6032500"/>
              <a:gd name="connsiteY0" fmla="*/ 0 h 1083212"/>
              <a:gd name="connsiteX1" fmla="*/ 6032500 w 6032500"/>
              <a:gd name="connsiteY1" fmla="*/ 0 h 1083212"/>
              <a:gd name="connsiteX2" fmla="*/ 5526063 w 6032500"/>
              <a:gd name="connsiteY2" fmla="*/ 1083212 h 1083212"/>
              <a:gd name="connsiteX3" fmla="*/ 0 w 6032500"/>
              <a:gd name="connsiteY3" fmla="*/ 1083212 h 1083212"/>
              <a:gd name="connsiteX4" fmla="*/ 0 w 6032500"/>
              <a:gd name="connsiteY4" fmla="*/ 0 h 10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2500" h="1083212">
                <a:moveTo>
                  <a:pt x="0" y="0"/>
                </a:moveTo>
                <a:lnTo>
                  <a:pt x="6032500" y="0"/>
                </a:lnTo>
                <a:lnTo>
                  <a:pt x="5526063" y="1083212"/>
                </a:lnTo>
                <a:lnTo>
                  <a:pt x="0" y="1083212"/>
                </a:lnTo>
                <a:lnTo>
                  <a:pt x="0" y="0"/>
                </a:lnTo>
                <a:close/>
              </a:path>
            </a:pathLst>
          </a:custGeom>
          <a:solidFill>
            <a:sysClr val="window" lastClr="FFFFFF"/>
          </a:solidFill>
          <a:ln w="12700" cap="flat" cmpd="sng" algn="ctr">
            <a:noFill/>
            <a:prstDash val="solid"/>
            <a:miter lim="800000"/>
          </a:ln>
          <a:effectLst>
            <a:innerShdw blurRad="76200" dist="76200" dir="18900000">
              <a:prstClr val="black">
                <a:alpha val="46000"/>
              </a:prstClr>
            </a:innerShdw>
          </a:effectLst>
        </p:spPr>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Strategic Recommendations</a:t>
            </a:r>
            <a:endParaRPr kumimoji="0" lang="en-US" sz="2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98005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33C6-59A9-4418-9E58-26649F3E9697}"/>
              </a:ext>
            </a:extLst>
          </p:cNvPr>
          <p:cNvSpPr/>
          <p:nvPr/>
        </p:nvSpPr>
        <p:spPr>
          <a:xfrm>
            <a:off x="146426" y="319836"/>
            <a:ext cx="8752722" cy="296684"/>
          </a:xfrm>
          <a:prstGeom prst="rect">
            <a:avLst/>
          </a:prstGeom>
          <a:noFill/>
        </p:spPr>
        <p:txBody>
          <a:bodyPr wrap="square" rtlCol="0" anchor="t">
            <a:spAutoFit/>
          </a:bodyPr>
          <a:lstStyle/>
          <a:p>
            <a:pPr lvl="0">
              <a:lnSpc>
                <a:spcPts val="1700"/>
              </a:lnSpc>
              <a:spcBef>
                <a:spcPct val="0"/>
              </a:spcBef>
              <a:defRPr/>
            </a:pPr>
            <a:r>
              <a:rPr lang="en-IN" sz="1400" b="1" dirty="0">
                <a:solidFill>
                  <a:prstClr val="black"/>
                </a:solidFill>
                <a:latin typeface="Arial" panose="020B0604020202020204" pitchFamily="34" charset="0"/>
                <a:cs typeface="Arial" panose="020B0604020202020204" pitchFamily="34" charset="0"/>
              </a:rPr>
              <a:t>Emphasize on Feed Grade</a:t>
            </a:r>
          </a:p>
        </p:txBody>
      </p:sp>
      <p:grpSp>
        <p:nvGrpSpPr>
          <p:cNvPr id="14" name="Group 13">
            <a:extLst>
              <a:ext uri="{FF2B5EF4-FFF2-40B4-BE49-F238E27FC236}">
                <a16:creationId xmlns:a16="http://schemas.microsoft.com/office/drawing/2014/main" id="{A7A16E20-48B7-4924-B36A-FFA6260CAB8C}"/>
              </a:ext>
            </a:extLst>
          </p:cNvPr>
          <p:cNvGrpSpPr/>
          <p:nvPr/>
        </p:nvGrpSpPr>
        <p:grpSpPr>
          <a:xfrm>
            <a:off x="539141" y="908050"/>
            <a:ext cx="3153789" cy="5508380"/>
            <a:chOff x="477304" y="877532"/>
            <a:chExt cx="3153789" cy="5508380"/>
          </a:xfrm>
        </p:grpSpPr>
        <p:sp>
          <p:nvSpPr>
            <p:cNvPr id="15" name="object 11">
              <a:extLst>
                <a:ext uri="{FF2B5EF4-FFF2-40B4-BE49-F238E27FC236}">
                  <a16:creationId xmlns:a16="http://schemas.microsoft.com/office/drawing/2014/main" id="{8BA165B1-D17C-4F25-B8D3-3C896CF62AFF}"/>
                </a:ext>
              </a:extLst>
            </p:cNvPr>
            <p:cNvSpPr/>
            <p:nvPr/>
          </p:nvSpPr>
          <p:spPr>
            <a:xfrm>
              <a:off x="477304" y="1573403"/>
              <a:ext cx="3153789" cy="4812509"/>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bject 12">
              <a:extLst>
                <a:ext uri="{FF2B5EF4-FFF2-40B4-BE49-F238E27FC236}">
                  <a16:creationId xmlns:a16="http://schemas.microsoft.com/office/drawing/2014/main" id="{919A3A27-BC81-49F8-8042-07E2330E9282}"/>
                </a:ext>
              </a:extLst>
            </p:cNvPr>
            <p:cNvSpPr/>
            <p:nvPr/>
          </p:nvSpPr>
          <p:spPr>
            <a:xfrm>
              <a:off x="1732757" y="877532"/>
              <a:ext cx="692555" cy="695871"/>
            </a:xfrm>
            <a:custGeom>
              <a:avLst/>
              <a:gdLst/>
              <a:ahLst/>
              <a:cxnLst/>
              <a:rect l="l" t="t" r="r" b="b"/>
              <a:pathLst>
                <a:path w="486410" h="486410">
                  <a:moveTo>
                    <a:pt x="242912" y="0"/>
                  </a:moveTo>
                  <a:lnTo>
                    <a:pt x="193955" y="4934"/>
                  </a:lnTo>
                  <a:lnTo>
                    <a:pt x="148357" y="19088"/>
                  </a:lnTo>
                  <a:lnTo>
                    <a:pt x="107095" y="41484"/>
                  </a:lnTo>
                  <a:lnTo>
                    <a:pt x="71145" y="71145"/>
                  </a:lnTo>
                  <a:lnTo>
                    <a:pt x="41484" y="107095"/>
                  </a:lnTo>
                  <a:lnTo>
                    <a:pt x="19088" y="148357"/>
                  </a:lnTo>
                  <a:lnTo>
                    <a:pt x="4934" y="193955"/>
                  </a:lnTo>
                  <a:lnTo>
                    <a:pt x="0" y="242912"/>
                  </a:lnTo>
                  <a:lnTo>
                    <a:pt x="4934" y="291866"/>
                  </a:lnTo>
                  <a:lnTo>
                    <a:pt x="19088" y="337462"/>
                  </a:lnTo>
                  <a:lnTo>
                    <a:pt x="41484" y="378724"/>
                  </a:lnTo>
                  <a:lnTo>
                    <a:pt x="71145" y="414675"/>
                  </a:lnTo>
                  <a:lnTo>
                    <a:pt x="107095" y="444338"/>
                  </a:lnTo>
                  <a:lnTo>
                    <a:pt x="148357" y="466735"/>
                  </a:lnTo>
                  <a:lnTo>
                    <a:pt x="193955" y="480890"/>
                  </a:lnTo>
                  <a:lnTo>
                    <a:pt x="242912" y="485825"/>
                  </a:lnTo>
                  <a:lnTo>
                    <a:pt x="291870" y="480890"/>
                  </a:lnTo>
                  <a:lnTo>
                    <a:pt x="337469" y="466735"/>
                  </a:lnTo>
                  <a:lnTo>
                    <a:pt x="378734" y="444338"/>
                  </a:lnTo>
                  <a:lnTo>
                    <a:pt x="414686" y="414675"/>
                  </a:lnTo>
                  <a:lnTo>
                    <a:pt x="444350" y="378724"/>
                  </a:lnTo>
                  <a:lnTo>
                    <a:pt x="466748" y="337462"/>
                  </a:lnTo>
                  <a:lnTo>
                    <a:pt x="480903" y="291866"/>
                  </a:lnTo>
                  <a:lnTo>
                    <a:pt x="485838" y="242912"/>
                  </a:lnTo>
                  <a:lnTo>
                    <a:pt x="480903" y="193955"/>
                  </a:lnTo>
                  <a:lnTo>
                    <a:pt x="466748" y="148357"/>
                  </a:lnTo>
                  <a:lnTo>
                    <a:pt x="444350" y="107095"/>
                  </a:lnTo>
                  <a:lnTo>
                    <a:pt x="414686" y="71145"/>
                  </a:lnTo>
                  <a:lnTo>
                    <a:pt x="378734" y="41484"/>
                  </a:lnTo>
                  <a:lnTo>
                    <a:pt x="337469" y="19088"/>
                  </a:lnTo>
                  <a:lnTo>
                    <a:pt x="291870" y="4934"/>
                  </a:lnTo>
                  <a:lnTo>
                    <a:pt x="242912" y="0"/>
                  </a:lnTo>
                  <a:close/>
                </a:path>
              </a:pathLst>
            </a:custGeom>
            <a:solidFill>
              <a:srgbClr val="6E2178"/>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9E1B7548-DA96-47DF-A97F-4F46B4B14660}"/>
              </a:ext>
            </a:extLst>
          </p:cNvPr>
          <p:cNvSpPr txBox="1"/>
          <p:nvPr/>
        </p:nvSpPr>
        <p:spPr>
          <a:xfrm>
            <a:off x="3748343" y="725354"/>
            <a:ext cx="4862257" cy="5428089"/>
          </a:xfrm>
          <a:prstGeom prst="rect">
            <a:avLst/>
          </a:prstGeom>
          <a:noFill/>
        </p:spPr>
        <p:txBody>
          <a:bodyPr wrap="square" rtlCol="0">
            <a:spAutoFit/>
          </a:bodyPr>
          <a:lstStyle/>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The demand for Feed Grade copper sulphate, consumed in high volume in animal husbandry anticipated to expand at a highest CAGR of 6.08% during the forecast period 2026. Whereas the major demand comes from agricultural sector across Southeast Asia which is estimated to hold nearly 42% share in value terms, as of 2020. This dominance is attributed to the high consumption of copper sulphate being employed in the fungicide, herbicides, fertilizers, etc. to protect crops against </a:t>
            </a:r>
            <a:r>
              <a:rPr lang="en-IN"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molds</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 algae, bacteria etc. Additionally, it providing essential nutrient to plants. </a:t>
            </a:r>
          </a:p>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Ample opportunities of copper sulphate in animal husbandry owing to its antimicrobial properties and its ability to help in promoting growth and treat copper deficiencies in animals. As region is experiencing  huge demand for meat consumption mainly poultry and pork which is further anticipated to manifold increase in coming years as well. </a:t>
            </a: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Thus, sulphur fertilizer companies are recommended to focus on production of feed grade copper sulphate during forthcoming years in order to maintain strong presence in the market.</a:t>
            </a:r>
          </a:p>
        </p:txBody>
      </p:sp>
    </p:spTree>
    <p:extLst>
      <p:ext uri="{BB962C8B-B14F-4D97-AF65-F5344CB8AC3E}">
        <p14:creationId xmlns:p14="http://schemas.microsoft.com/office/powerpoint/2010/main" val="76200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435F82-34E9-4533-AD8C-7E03CA0F28E5}"/>
              </a:ext>
            </a:extLst>
          </p:cNvPr>
          <p:cNvSpPr/>
          <p:nvPr/>
        </p:nvSpPr>
        <p:spPr>
          <a:xfrm>
            <a:off x="-349409" y="322364"/>
            <a:ext cx="8752722" cy="296684"/>
          </a:xfrm>
          <a:prstGeom prst="rect">
            <a:avLst/>
          </a:prstGeom>
          <a:noFill/>
        </p:spPr>
        <p:txBody>
          <a:bodyPr wrap="square" rtlCol="0" anchor="t">
            <a:spAutoFit/>
          </a:bodyPr>
          <a:lstStyle/>
          <a:p>
            <a:pPr lvl="1">
              <a:lnSpc>
                <a:spcPts val="1700"/>
              </a:lnSpc>
              <a:spcBef>
                <a:spcPct val="0"/>
              </a:spcBef>
              <a:defRPr/>
            </a:pPr>
            <a:r>
              <a:rPr lang="en-IN" sz="1400" b="1" dirty="0">
                <a:solidFill>
                  <a:prstClr val="black"/>
                </a:solidFill>
                <a:latin typeface="Arial" panose="020B0604020202020204" pitchFamily="34" charset="0"/>
                <a:cs typeface="Arial" panose="020B0604020202020204" pitchFamily="34" charset="0"/>
              </a:rPr>
              <a:t>Target Country – Indonesia</a:t>
            </a:r>
          </a:p>
        </p:txBody>
      </p:sp>
      <p:sp>
        <p:nvSpPr>
          <p:cNvPr id="8" name="TextBox 7">
            <a:extLst>
              <a:ext uri="{FF2B5EF4-FFF2-40B4-BE49-F238E27FC236}">
                <a16:creationId xmlns:a16="http://schemas.microsoft.com/office/drawing/2014/main" id="{9BC0F0CF-752D-41EB-AA1C-BAB6A65E5FB4}"/>
              </a:ext>
            </a:extLst>
          </p:cNvPr>
          <p:cNvSpPr txBox="1"/>
          <p:nvPr/>
        </p:nvSpPr>
        <p:spPr>
          <a:xfrm>
            <a:off x="3843743" y="769195"/>
            <a:ext cx="4678840" cy="6053260"/>
          </a:xfrm>
          <a:prstGeom prst="rect">
            <a:avLst/>
          </a:prstGeom>
          <a:noFill/>
        </p:spPr>
        <p:txBody>
          <a:bodyPr wrap="square" rtlCol="0">
            <a:spAutoFit/>
          </a:bodyPr>
          <a:lstStyle/>
          <a:p>
            <a:pPr marL="171450" lvl="0" indent="-171450" algn="just">
              <a:lnSpc>
                <a:spcPts val="21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Indonesia dominated Southeast Asian copper sulphate market with share of 41.72%, in volume terms, in 2020.  High availability of arable land in the country has made it one of the leading crops producers and food exporters in the region, thereby generating huge demand for fertilizers, fungicides etc. in the country to ensure maximum yield. Despite having a smaller workforce, agricultural sector in the Indonesia holds significant share across the region. </a:t>
            </a:r>
          </a:p>
          <a:p>
            <a:pPr marL="171450" lvl="0" indent="-171450" algn="just">
              <a:lnSpc>
                <a:spcPts val="21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Currently, Indonesia is importing large volume of copper sulphate following growing demand and have easy access to the exporting countries like China and Japan. Also, shifting preference for customized diets and eating patterns has generated demand for protein meals in the country. The significant growth in the per capita meat consumption across Indonesia has witnessed in past few years following increase in income across the country. This generate the demand for copper sulphate used widely across animal feed to fortify food as well as prevent </a:t>
            </a:r>
            <a:r>
              <a:rPr lang="en-IN"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mold</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 growth. These factors have resulted in increased in the demand for copper sulphate in the country backed by surging animal husbandry across the country. Hence, sulphur fertilizer companies are recommended to increase their focus on Indonesia in order to tap the emerging  opportunities in the market.</a:t>
            </a:r>
          </a:p>
        </p:txBody>
      </p:sp>
      <p:grpSp>
        <p:nvGrpSpPr>
          <p:cNvPr id="9" name="Group 8">
            <a:extLst>
              <a:ext uri="{FF2B5EF4-FFF2-40B4-BE49-F238E27FC236}">
                <a16:creationId xmlns:a16="http://schemas.microsoft.com/office/drawing/2014/main" id="{58541898-7919-4299-8297-607E167A9BBC}"/>
              </a:ext>
            </a:extLst>
          </p:cNvPr>
          <p:cNvGrpSpPr/>
          <p:nvPr/>
        </p:nvGrpSpPr>
        <p:grpSpPr>
          <a:xfrm>
            <a:off x="568409" y="908050"/>
            <a:ext cx="3153789" cy="5508380"/>
            <a:chOff x="477304" y="877532"/>
            <a:chExt cx="3153789" cy="5508380"/>
          </a:xfrm>
        </p:grpSpPr>
        <p:sp>
          <p:nvSpPr>
            <p:cNvPr id="10" name="object 11">
              <a:extLst>
                <a:ext uri="{FF2B5EF4-FFF2-40B4-BE49-F238E27FC236}">
                  <a16:creationId xmlns:a16="http://schemas.microsoft.com/office/drawing/2014/main" id="{A229C819-9044-423A-AE55-F7B747520F62}"/>
                </a:ext>
              </a:extLst>
            </p:cNvPr>
            <p:cNvSpPr/>
            <p:nvPr/>
          </p:nvSpPr>
          <p:spPr>
            <a:xfrm>
              <a:off x="477304" y="1573403"/>
              <a:ext cx="3153789" cy="4812509"/>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bject 12">
              <a:extLst>
                <a:ext uri="{FF2B5EF4-FFF2-40B4-BE49-F238E27FC236}">
                  <a16:creationId xmlns:a16="http://schemas.microsoft.com/office/drawing/2014/main" id="{6CD2A152-0C3D-4F93-9B67-A28E5B8971FA}"/>
                </a:ext>
              </a:extLst>
            </p:cNvPr>
            <p:cNvSpPr/>
            <p:nvPr/>
          </p:nvSpPr>
          <p:spPr>
            <a:xfrm>
              <a:off x="1732757" y="877532"/>
              <a:ext cx="692555" cy="695871"/>
            </a:xfrm>
            <a:custGeom>
              <a:avLst/>
              <a:gdLst/>
              <a:ahLst/>
              <a:cxnLst/>
              <a:rect l="l" t="t" r="r" b="b"/>
              <a:pathLst>
                <a:path w="486410" h="486410">
                  <a:moveTo>
                    <a:pt x="242912" y="0"/>
                  </a:moveTo>
                  <a:lnTo>
                    <a:pt x="193955" y="4934"/>
                  </a:lnTo>
                  <a:lnTo>
                    <a:pt x="148357" y="19088"/>
                  </a:lnTo>
                  <a:lnTo>
                    <a:pt x="107095" y="41484"/>
                  </a:lnTo>
                  <a:lnTo>
                    <a:pt x="71145" y="71145"/>
                  </a:lnTo>
                  <a:lnTo>
                    <a:pt x="41484" y="107095"/>
                  </a:lnTo>
                  <a:lnTo>
                    <a:pt x="19088" y="148357"/>
                  </a:lnTo>
                  <a:lnTo>
                    <a:pt x="4934" y="193955"/>
                  </a:lnTo>
                  <a:lnTo>
                    <a:pt x="0" y="242912"/>
                  </a:lnTo>
                  <a:lnTo>
                    <a:pt x="4934" y="291866"/>
                  </a:lnTo>
                  <a:lnTo>
                    <a:pt x="19088" y="337462"/>
                  </a:lnTo>
                  <a:lnTo>
                    <a:pt x="41484" y="378724"/>
                  </a:lnTo>
                  <a:lnTo>
                    <a:pt x="71145" y="414675"/>
                  </a:lnTo>
                  <a:lnTo>
                    <a:pt x="107095" y="444338"/>
                  </a:lnTo>
                  <a:lnTo>
                    <a:pt x="148357" y="466735"/>
                  </a:lnTo>
                  <a:lnTo>
                    <a:pt x="193955" y="480890"/>
                  </a:lnTo>
                  <a:lnTo>
                    <a:pt x="242912" y="485825"/>
                  </a:lnTo>
                  <a:lnTo>
                    <a:pt x="291870" y="480890"/>
                  </a:lnTo>
                  <a:lnTo>
                    <a:pt x="337469" y="466735"/>
                  </a:lnTo>
                  <a:lnTo>
                    <a:pt x="378734" y="444338"/>
                  </a:lnTo>
                  <a:lnTo>
                    <a:pt x="414686" y="414675"/>
                  </a:lnTo>
                  <a:lnTo>
                    <a:pt x="444350" y="378724"/>
                  </a:lnTo>
                  <a:lnTo>
                    <a:pt x="466748" y="337462"/>
                  </a:lnTo>
                  <a:lnTo>
                    <a:pt x="480903" y="291866"/>
                  </a:lnTo>
                  <a:lnTo>
                    <a:pt x="485838" y="242912"/>
                  </a:lnTo>
                  <a:lnTo>
                    <a:pt x="480903" y="193955"/>
                  </a:lnTo>
                  <a:lnTo>
                    <a:pt x="466748" y="148357"/>
                  </a:lnTo>
                  <a:lnTo>
                    <a:pt x="444350" y="107095"/>
                  </a:lnTo>
                  <a:lnTo>
                    <a:pt x="414686" y="71145"/>
                  </a:lnTo>
                  <a:lnTo>
                    <a:pt x="378734" y="41484"/>
                  </a:lnTo>
                  <a:lnTo>
                    <a:pt x="337469" y="19088"/>
                  </a:lnTo>
                  <a:lnTo>
                    <a:pt x="291870" y="4934"/>
                  </a:lnTo>
                  <a:lnTo>
                    <a:pt x="242912" y="0"/>
                  </a:lnTo>
                  <a:close/>
                </a:path>
              </a:pathLst>
            </a:custGeom>
            <a:solidFill>
              <a:srgbClr val="6E2178"/>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3021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106BDC-B80C-45BA-905D-2707FF1E9F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6B1D01B8-32F7-47CA-AEE2-F21C067B30D7}"/>
              </a:ext>
            </a:extLst>
          </p:cNvPr>
          <p:cNvSpPr/>
          <p:nvPr/>
        </p:nvSpPr>
        <p:spPr>
          <a:xfrm>
            <a:off x="0" y="754379"/>
            <a:ext cx="6032500" cy="1083212"/>
          </a:xfrm>
          <a:custGeom>
            <a:avLst/>
            <a:gdLst>
              <a:gd name="connsiteX0" fmla="*/ 0 w 6032500"/>
              <a:gd name="connsiteY0" fmla="*/ 0 h 1083212"/>
              <a:gd name="connsiteX1" fmla="*/ 6032500 w 6032500"/>
              <a:gd name="connsiteY1" fmla="*/ 0 h 1083212"/>
              <a:gd name="connsiteX2" fmla="*/ 6032500 w 6032500"/>
              <a:gd name="connsiteY2" fmla="*/ 1083212 h 1083212"/>
              <a:gd name="connsiteX3" fmla="*/ 0 w 6032500"/>
              <a:gd name="connsiteY3" fmla="*/ 1083212 h 1083212"/>
              <a:gd name="connsiteX4" fmla="*/ 0 w 6032500"/>
              <a:gd name="connsiteY4" fmla="*/ 0 h 1083212"/>
              <a:gd name="connsiteX0" fmla="*/ 0 w 6032500"/>
              <a:gd name="connsiteY0" fmla="*/ 0 h 1083212"/>
              <a:gd name="connsiteX1" fmla="*/ 6032500 w 6032500"/>
              <a:gd name="connsiteY1" fmla="*/ 0 h 1083212"/>
              <a:gd name="connsiteX2" fmla="*/ 5526063 w 6032500"/>
              <a:gd name="connsiteY2" fmla="*/ 1083212 h 1083212"/>
              <a:gd name="connsiteX3" fmla="*/ 0 w 6032500"/>
              <a:gd name="connsiteY3" fmla="*/ 1083212 h 1083212"/>
              <a:gd name="connsiteX4" fmla="*/ 0 w 6032500"/>
              <a:gd name="connsiteY4" fmla="*/ 0 h 10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2500" h="1083212">
                <a:moveTo>
                  <a:pt x="0" y="0"/>
                </a:moveTo>
                <a:lnTo>
                  <a:pt x="6032500" y="0"/>
                </a:lnTo>
                <a:lnTo>
                  <a:pt x="5526063" y="1083212"/>
                </a:lnTo>
                <a:lnTo>
                  <a:pt x="0" y="1083212"/>
                </a:lnTo>
                <a:lnTo>
                  <a:pt x="0" y="0"/>
                </a:lnTo>
                <a:close/>
              </a:path>
            </a:pathLst>
          </a:custGeom>
          <a:solidFill>
            <a:sysClr val="window" lastClr="FFFFFF"/>
          </a:solidFill>
          <a:ln w="12700" cap="flat" cmpd="sng" algn="ctr">
            <a:noFill/>
            <a:prstDash val="solid"/>
            <a:miter lim="800000"/>
          </a:ln>
          <a:effectLst>
            <a:innerShdw blurRad="76200" dist="76200" dir="18900000">
              <a:prstClr val="black">
                <a:alpha val="46000"/>
              </a:prstClr>
            </a:innerShdw>
          </a:effectLst>
        </p:spPr>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Research Methodology</a:t>
            </a:r>
          </a:p>
        </p:txBody>
      </p:sp>
    </p:spTree>
    <p:extLst>
      <p:ext uri="{BB962C8B-B14F-4D97-AF65-F5344CB8AC3E}">
        <p14:creationId xmlns:p14="http://schemas.microsoft.com/office/powerpoint/2010/main" val="10015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7A723762-FF80-4333-8355-0B25B76B2E40}"/>
              </a:ext>
            </a:extLst>
          </p:cNvPr>
          <p:cNvSpPr txBox="1">
            <a:spLocks/>
          </p:cNvSpPr>
          <p:nvPr/>
        </p:nvSpPr>
        <p:spPr>
          <a:xfrm>
            <a:off x="298236" y="234066"/>
            <a:ext cx="7863840" cy="296684"/>
          </a:xfrm>
          <a:prstGeom prst="rect">
            <a:avLst/>
          </a:prstGeom>
          <a:noFill/>
        </p:spPr>
        <p:txBody>
          <a:bodyPr vert="horz" wrap="square" lIns="91440" tIns="45720" rIns="91440" bIns="45720" rtlCol="0" anchor="ctr">
            <a:spAutoFit/>
          </a:bodyPr>
          <a:lstStyle>
            <a:defPPr>
              <a:defRPr lang="en-US"/>
            </a:defPPr>
            <a:lvl1pPr lvl="0">
              <a:lnSpc>
                <a:spcPts val="1700"/>
              </a:lnSpc>
              <a:spcBef>
                <a:spcPct val="0"/>
              </a:spcBef>
              <a:buNone/>
              <a:defRPr sz="1400" b="1">
                <a:solidFill>
                  <a:prstClr val="black"/>
                </a:solidFill>
                <a:latin typeface="Arial" panose="020B0604020202020204" pitchFamily="34" charset="0"/>
                <a:ea typeface="+mj-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7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Research Methodology</a:t>
            </a:r>
          </a:p>
        </p:txBody>
      </p:sp>
      <p:grpSp>
        <p:nvGrpSpPr>
          <p:cNvPr id="33" name="Group 32">
            <a:extLst>
              <a:ext uri="{FF2B5EF4-FFF2-40B4-BE49-F238E27FC236}">
                <a16:creationId xmlns:a16="http://schemas.microsoft.com/office/drawing/2014/main" id="{F7A1EAEA-1147-4070-BDDB-557CFB2BB411}"/>
              </a:ext>
            </a:extLst>
          </p:cNvPr>
          <p:cNvGrpSpPr/>
          <p:nvPr/>
        </p:nvGrpSpPr>
        <p:grpSpPr>
          <a:xfrm>
            <a:off x="188301" y="1146668"/>
            <a:ext cx="8941629" cy="5150166"/>
            <a:chOff x="155333" y="1118533"/>
            <a:chExt cx="8924910" cy="5150166"/>
          </a:xfrm>
        </p:grpSpPr>
        <p:pic>
          <p:nvPicPr>
            <p:cNvPr id="34" name="Picture 33" descr="A person in a suit and tie&#10;&#10;Description generated with very high confidence">
              <a:extLst>
                <a:ext uri="{FF2B5EF4-FFF2-40B4-BE49-F238E27FC236}">
                  <a16:creationId xmlns:a16="http://schemas.microsoft.com/office/drawing/2014/main" id="{82063D9D-C9E3-4528-82CF-2FB36051ABB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5871" t="10263" r="24116" b="43101"/>
            <a:stretch/>
          </p:blipFill>
          <p:spPr>
            <a:xfrm>
              <a:off x="155333" y="2975446"/>
              <a:ext cx="3708704" cy="2535009"/>
            </a:xfrm>
            <a:prstGeom prst="rect">
              <a:avLst/>
            </a:prstGeom>
          </p:spPr>
        </p:pic>
        <p:sp>
          <p:nvSpPr>
            <p:cNvPr id="35" name="Rectangle 62">
              <a:extLst>
                <a:ext uri="{FF2B5EF4-FFF2-40B4-BE49-F238E27FC236}">
                  <a16:creationId xmlns:a16="http://schemas.microsoft.com/office/drawing/2014/main" id="{DA4208FF-D2D0-4C4D-85E3-AD08BEAE0BDC}"/>
                </a:ext>
              </a:extLst>
            </p:cNvPr>
            <p:cNvSpPr>
              <a:spLocks noChangeArrowheads="1"/>
            </p:cNvSpPr>
            <p:nvPr/>
          </p:nvSpPr>
          <p:spPr bwMode="gray">
            <a:xfrm>
              <a:off x="4272289" y="3646557"/>
              <a:ext cx="1436528" cy="593432"/>
            </a:xfrm>
            <a:prstGeom prst="rect">
              <a:avLst/>
            </a:prstGeom>
            <a:noFill/>
            <a:ln w="9525">
              <a:noFill/>
              <a:miter lim="800000"/>
              <a:headEnd/>
              <a:tailEnd/>
            </a:ln>
          </p:spPr>
          <p:txBody>
            <a:bodyPr wrap="square" lIns="0" tIns="0" rIns="0" bIns="0" anchor="ctr">
              <a:spAutoFit/>
            </a:bodyPr>
            <a:lstStyle/>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Identifying Key Opinion Leaders</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Questionnaire Design</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In-depth Interviews</a:t>
              </a:r>
            </a:p>
          </p:txBody>
        </p:sp>
        <p:sp>
          <p:nvSpPr>
            <p:cNvPr id="36" name="Chevron 1">
              <a:extLst>
                <a:ext uri="{FF2B5EF4-FFF2-40B4-BE49-F238E27FC236}">
                  <a16:creationId xmlns:a16="http://schemas.microsoft.com/office/drawing/2014/main" id="{03E1ECE4-A66B-469C-A0BD-372BC020A4B0}"/>
                </a:ext>
              </a:extLst>
            </p:cNvPr>
            <p:cNvSpPr/>
            <p:nvPr/>
          </p:nvSpPr>
          <p:spPr>
            <a:xfrm rot="10800000" flipH="1">
              <a:off x="4384886" y="1126702"/>
              <a:ext cx="1450878" cy="658791"/>
            </a:xfrm>
            <a:prstGeom prst="chevron">
              <a:avLst/>
            </a:prstGeom>
            <a:solidFill>
              <a:schemeClr val="bg1"/>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37" name="Chevron 2">
              <a:extLst>
                <a:ext uri="{FF2B5EF4-FFF2-40B4-BE49-F238E27FC236}">
                  <a16:creationId xmlns:a16="http://schemas.microsoft.com/office/drawing/2014/main" id="{AA1B6F0A-374B-4277-958B-A27BF7F3B4A1}"/>
                </a:ext>
              </a:extLst>
            </p:cNvPr>
            <p:cNvSpPr/>
            <p:nvPr/>
          </p:nvSpPr>
          <p:spPr>
            <a:xfrm rot="10800000" flipH="1">
              <a:off x="3046546" y="1126702"/>
              <a:ext cx="1450878" cy="658791"/>
            </a:xfrm>
            <a:prstGeom prst="chevron">
              <a:avLst/>
            </a:prstGeom>
            <a:solidFill>
              <a:schemeClr val="bg1"/>
            </a:solidFill>
            <a:ln w="76200">
              <a:solidFill>
                <a:srgbClr val="8BC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38" name="Chevron 3">
              <a:extLst>
                <a:ext uri="{FF2B5EF4-FFF2-40B4-BE49-F238E27FC236}">
                  <a16:creationId xmlns:a16="http://schemas.microsoft.com/office/drawing/2014/main" id="{5C54FDAC-7CD4-4BD1-9E20-012EDF61A9BB}"/>
                </a:ext>
              </a:extLst>
            </p:cNvPr>
            <p:cNvSpPr/>
            <p:nvPr/>
          </p:nvSpPr>
          <p:spPr>
            <a:xfrm rot="10800000" flipH="1">
              <a:off x="1708207" y="1126702"/>
              <a:ext cx="1450878" cy="658791"/>
            </a:xfrm>
            <a:prstGeom prst="chevron">
              <a:avLst/>
            </a:prstGeom>
            <a:solidFill>
              <a:schemeClr val="bg1"/>
            </a:solidFill>
            <a:ln w="76200">
              <a:solidFill>
                <a:srgbClr val="6094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39" name="Chevron 4">
              <a:extLst>
                <a:ext uri="{FF2B5EF4-FFF2-40B4-BE49-F238E27FC236}">
                  <a16:creationId xmlns:a16="http://schemas.microsoft.com/office/drawing/2014/main" id="{9A1D6CF4-973F-4CF0-8211-2F3B162059BC}"/>
                </a:ext>
              </a:extLst>
            </p:cNvPr>
            <p:cNvSpPr/>
            <p:nvPr/>
          </p:nvSpPr>
          <p:spPr>
            <a:xfrm rot="10800000" flipH="1">
              <a:off x="369867" y="1118533"/>
              <a:ext cx="1450878" cy="658791"/>
            </a:xfrm>
            <a:prstGeom prst="chevron">
              <a:avLst/>
            </a:prstGeom>
            <a:solidFill>
              <a:schemeClr val="bg1"/>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40" name="TextBox 39">
              <a:extLst>
                <a:ext uri="{FF2B5EF4-FFF2-40B4-BE49-F238E27FC236}">
                  <a16:creationId xmlns:a16="http://schemas.microsoft.com/office/drawing/2014/main" id="{F4D46BAC-1ED0-4D3D-8D9F-DB65BE8F784F}"/>
                </a:ext>
              </a:extLst>
            </p:cNvPr>
            <p:cNvSpPr txBox="1"/>
            <p:nvPr/>
          </p:nvSpPr>
          <p:spPr>
            <a:xfrm>
              <a:off x="4727421" y="1231229"/>
              <a:ext cx="74282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Data Collection</a:t>
              </a:r>
            </a:p>
          </p:txBody>
        </p:sp>
        <p:sp>
          <p:nvSpPr>
            <p:cNvPr id="41" name="TextBox 40">
              <a:extLst>
                <a:ext uri="{FF2B5EF4-FFF2-40B4-BE49-F238E27FC236}">
                  <a16:creationId xmlns:a16="http://schemas.microsoft.com/office/drawing/2014/main" id="{65131A8D-D080-4EE0-9082-9768493021D1}"/>
                </a:ext>
              </a:extLst>
            </p:cNvPr>
            <p:cNvSpPr txBox="1"/>
            <p:nvPr/>
          </p:nvSpPr>
          <p:spPr>
            <a:xfrm>
              <a:off x="3351865" y="1248356"/>
              <a:ext cx="101244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Developing List of Respondents</a:t>
              </a:r>
            </a:p>
          </p:txBody>
        </p:sp>
        <p:sp>
          <p:nvSpPr>
            <p:cNvPr id="42" name="TextBox 41">
              <a:extLst>
                <a:ext uri="{FF2B5EF4-FFF2-40B4-BE49-F238E27FC236}">
                  <a16:creationId xmlns:a16="http://schemas.microsoft.com/office/drawing/2014/main" id="{8DF7ADDB-1B20-4DA9-8E06-9EBD12960D4E}"/>
                </a:ext>
              </a:extLst>
            </p:cNvPr>
            <p:cNvSpPr txBox="1"/>
            <p:nvPr/>
          </p:nvSpPr>
          <p:spPr>
            <a:xfrm>
              <a:off x="2000048" y="1250017"/>
              <a:ext cx="95413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Formulating Questionnaire</a:t>
              </a:r>
            </a:p>
          </p:txBody>
        </p:sp>
        <p:sp>
          <p:nvSpPr>
            <p:cNvPr id="43" name="TextBox 42">
              <a:extLst>
                <a:ext uri="{FF2B5EF4-FFF2-40B4-BE49-F238E27FC236}">
                  <a16:creationId xmlns:a16="http://schemas.microsoft.com/office/drawing/2014/main" id="{0DDBB79B-A8EB-440E-82FB-3FE2FA738C4D}"/>
                </a:ext>
              </a:extLst>
            </p:cNvPr>
            <p:cNvSpPr txBox="1"/>
            <p:nvPr/>
          </p:nvSpPr>
          <p:spPr>
            <a:xfrm>
              <a:off x="752030" y="1205336"/>
              <a:ext cx="68655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Market Profiling</a:t>
              </a:r>
            </a:p>
          </p:txBody>
        </p:sp>
        <p:sp>
          <p:nvSpPr>
            <p:cNvPr id="44" name="Chevron 1">
              <a:extLst>
                <a:ext uri="{FF2B5EF4-FFF2-40B4-BE49-F238E27FC236}">
                  <a16:creationId xmlns:a16="http://schemas.microsoft.com/office/drawing/2014/main" id="{DCC0B366-33B0-4319-86D9-CDAA72784AA2}"/>
                </a:ext>
              </a:extLst>
            </p:cNvPr>
            <p:cNvSpPr/>
            <p:nvPr/>
          </p:nvSpPr>
          <p:spPr>
            <a:xfrm rot="10800000" flipH="1">
              <a:off x="5723225" y="1126702"/>
              <a:ext cx="1450878" cy="658791"/>
            </a:xfrm>
            <a:prstGeom prst="chevron">
              <a:avLst/>
            </a:prstGeom>
            <a:solidFill>
              <a:schemeClr val="bg1"/>
            </a:solid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45" name="Chevron 1">
              <a:extLst>
                <a:ext uri="{FF2B5EF4-FFF2-40B4-BE49-F238E27FC236}">
                  <a16:creationId xmlns:a16="http://schemas.microsoft.com/office/drawing/2014/main" id="{551EB9EF-7D8F-47D3-B964-FBB7AEAEAE13}"/>
                </a:ext>
              </a:extLst>
            </p:cNvPr>
            <p:cNvSpPr/>
            <p:nvPr/>
          </p:nvSpPr>
          <p:spPr>
            <a:xfrm rot="10800000" flipH="1">
              <a:off x="7061565" y="1126702"/>
              <a:ext cx="1450878" cy="658791"/>
            </a:xfrm>
            <a:prstGeom prst="chevron">
              <a:avLst/>
            </a:prstGeom>
            <a:solidFill>
              <a:schemeClr val="bg1"/>
            </a:solidFill>
            <a:ln w="762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46" name="TextBox 45">
              <a:extLst>
                <a:ext uri="{FF2B5EF4-FFF2-40B4-BE49-F238E27FC236}">
                  <a16:creationId xmlns:a16="http://schemas.microsoft.com/office/drawing/2014/main" id="{3CCD5927-B9CE-410F-9035-6F699EBDA6DF}"/>
                </a:ext>
              </a:extLst>
            </p:cNvPr>
            <p:cNvSpPr txBox="1"/>
            <p:nvPr/>
          </p:nvSpPr>
          <p:spPr>
            <a:xfrm>
              <a:off x="6203317" y="1238849"/>
              <a:ext cx="75098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Data Validation</a:t>
              </a:r>
            </a:p>
          </p:txBody>
        </p:sp>
        <p:sp>
          <p:nvSpPr>
            <p:cNvPr id="47" name="TextBox 46">
              <a:extLst>
                <a:ext uri="{FF2B5EF4-FFF2-40B4-BE49-F238E27FC236}">
                  <a16:creationId xmlns:a16="http://schemas.microsoft.com/office/drawing/2014/main" id="{F85E9DC1-5B4C-4554-9A78-454067BBECBE}"/>
                </a:ext>
              </a:extLst>
            </p:cNvPr>
            <p:cNvSpPr txBox="1"/>
            <p:nvPr/>
          </p:nvSpPr>
          <p:spPr>
            <a:xfrm>
              <a:off x="7441682" y="1205336"/>
              <a:ext cx="68655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Data Analysis</a:t>
              </a:r>
            </a:p>
          </p:txBody>
        </p:sp>
        <p:sp>
          <p:nvSpPr>
            <p:cNvPr id="48" name="TextBox 47">
              <a:extLst>
                <a:ext uri="{FF2B5EF4-FFF2-40B4-BE49-F238E27FC236}">
                  <a16:creationId xmlns:a16="http://schemas.microsoft.com/office/drawing/2014/main" id="{E18365A8-26F4-4751-ACF4-390C1EEEDFEE}"/>
                </a:ext>
              </a:extLst>
            </p:cNvPr>
            <p:cNvSpPr txBox="1"/>
            <p:nvPr/>
          </p:nvSpPr>
          <p:spPr>
            <a:xfrm>
              <a:off x="396164" y="1836372"/>
              <a:ext cx="1166846" cy="1200329"/>
            </a:xfrm>
            <a:prstGeom prst="rect">
              <a:avLst/>
            </a:prstGeom>
            <a:noFill/>
          </p:spPr>
          <p:txBody>
            <a:bodyPr wrap="square" rtlCol="0">
              <a:spAutoFit/>
            </a:bodyPr>
            <a:lstStyle/>
            <a:p>
              <a:pPr lvl="0" algn="ctr">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In-depth secondary research was conducted to determine top players in South-East </a:t>
              </a:r>
              <a:r>
                <a:rPr lang="en-US" altLang="ko-KR" sz="800" b="1" dirty="0">
                  <a:solidFill>
                    <a:srgbClr val="E7E6E6">
                      <a:lumMod val="25000"/>
                    </a:srgbClr>
                  </a:solidFill>
                  <a:cs typeface="Arial" pitchFamily="34" charset="0"/>
                </a:rPr>
                <a:t>Asia Copper Sulphate market, </a:t>
              </a: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overall market size and segmental market size.</a:t>
              </a:r>
            </a:p>
          </p:txBody>
        </p:sp>
        <p:sp>
          <p:nvSpPr>
            <p:cNvPr id="49" name="TextBox 48">
              <a:extLst>
                <a:ext uri="{FF2B5EF4-FFF2-40B4-BE49-F238E27FC236}">
                  <a16:creationId xmlns:a16="http://schemas.microsoft.com/office/drawing/2014/main" id="{8FB27B63-608C-4994-B435-E639005450E9}"/>
                </a:ext>
              </a:extLst>
            </p:cNvPr>
            <p:cNvSpPr txBox="1"/>
            <p:nvPr/>
          </p:nvSpPr>
          <p:spPr>
            <a:xfrm>
              <a:off x="1824080" y="1908809"/>
              <a:ext cx="115729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In order to conduct industry experts’ interviews, ChemAnalyst formulated a detailed discussion guide.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endParaRPr>
            </a:p>
          </p:txBody>
        </p:sp>
        <p:sp>
          <p:nvSpPr>
            <p:cNvPr id="50" name="TextBox 49">
              <a:extLst>
                <a:ext uri="{FF2B5EF4-FFF2-40B4-BE49-F238E27FC236}">
                  <a16:creationId xmlns:a16="http://schemas.microsoft.com/office/drawing/2014/main" id="{379D73F3-A275-4E03-957D-CBD95C74AA86}"/>
                </a:ext>
              </a:extLst>
            </p:cNvPr>
            <p:cNvSpPr txBox="1"/>
            <p:nvPr/>
          </p:nvSpPr>
          <p:spPr>
            <a:xfrm>
              <a:off x="3158705" y="1908809"/>
              <a:ext cx="108842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List of industry players and industry specialists was developed.</a:t>
              </a:r>
            </a:p>
          </p:txBody>
        </p:sp>
        <p:sp>
          <p:nvSpPr>
            <p:cNvPr id="51" name="TextBox 50">
              <a:extLst>
                <a:ext uri="{FF2B5EF4-FFF2-40B4-BE49-F238E27FC236}">
                  <a16:creationId xmlns:a16="http://schemas.microsoft.com/office/drawing/2014/main" id="{46FC9C2B-48C5-44D4-A78B-BAF43E2965D6}"/>
                </a:ext>
              </a:extLst>
            </p:cNvPr>
            <p:cNvSpPr txBox="1"/>
            <p:nvPr/>
          </p:nvSpPr>
          <p:spPr>
            <a:xfrm>
              <a:off x="4384886" y="1872092"/>
              <a:ext cx="1166846" cy="84324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ChemAnalyst conducted interviews with industry experts and industry players for data collection and verification.</a:t>
              </a:r>
            </a:p>
          </p:txBody>
        </p:sp>
        <p:sp>
          <p:nvSpPr>
            <p:cNvPr id="52" name="TextBox 51">
              <a:extLst>
                <a:ext uri="{FF2B5EF4-FFF2-40B4-BE49-F238E27FC236}">
                  <a16:creationId xmlns:a16="http://schemas.microsoft.com/office/drawing/2014/main" id="{3E208729-532A-411F-B541-64E9B6E54BBE}"/>
                </a:ext>
              </a:extLst>
            </p:cNvPr>
            <p:cNvSpPr txBox="1"/>
            <p:nvPr/>
          </p:nvSpPr>
          <p:spPr>
            <a:xfrm>
              <a:off x="5759285" y="1862559"/>
              <a:ext cx="105430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Data obtained as a result of primary and secondary research was validated through rigorous triangulation.</a:t>
              </a:r>
            </a:p>
          </p:txBody>
        </p:sp>
        <p:sp>
          <p:nvSpPr>
            <p:cNvPr id="53" name="TextBox 52">
              <a:extLst>
                <a:ext uri="{FF2B5EF4-FFF2-40B4-BE49-F238E27FC236}">
                  <a16:creationId xmlns:a16="http://schemas.microsoft.com/office/drawing/2014/main" id="{A6553399-1D32-4CB5-BAC5-E0B8A412267A}"/>
                </a:ext>
              </a:extLst>
            </p:cNvPr>
            <p:cNvSpPr txBox="1"/>
            <p:nvPr/>
          </p:nvSpPr>
          <p:spPr>
            <a:xfrm>
              <a:off x="7086215" y="1845253"/>
              <a:ext cx="1375266" cy="830997"/>
            </a:xfrm>
            <a:prstGeom prst="rect">
              <a:avLst/>
            </a:prstGeom>
            <a:noFill/>
          </p:spPr>
          <p:txBody>
            <a:bodyPr wrap="square" rtlCol="0">
              <a:spAutoFit/>
            </a:bodyPr>
            <a:lstStyle/>
            <a:p>
              <a:pPr lvl="0" algn="ctr">
                <a:defRPr/>
              </a:pPr>
              <a:r>
                <a:rPr kumimoji="0" lang="en-US" altLang="ko-KR" sz="800" b="1" i="0" u="none" strike="noStrike" kern="1200" cap="none" spc="0" normalizeH="0" baseline="0" noProof="0" dirty="0">
                  <a:ln>
                    <a:noFill/>
                  </a:ln>
                  <a:solidFill>
                    <a:srgbClr val="E7E6E6">
                      <a:lumMod val="25000"/>
                    </a:srgbClr>
                  </a:solidFill>
                  <a:effectLst/>
                  <a:uLnTx/>
                  <a:uFillTx/>
                  <a:latin typeface="Calibri" panose="020F0502020204030204"/>
                  <a:ea typeface="맑은 고딕" panose="020B0503020000020004" pitchFamily="34" charset="-127"/>
                  <a:cs typeface="Arial" pitchFamily="34" charset="0"/>
                </a:rPr>
                <a:t>The data was scrutinized using MS-Excel, statistical tools and internal proprietary database to obtain qualitative and quantitative insights </a:t>
              </a:r>
            </a:p>
          </p:txBody>
        </p:sp>
        <p:grpSp>
          <p:nvGrpSpPr>
            <p:cNvPr id="54" name="Group 53">
              <a:extLst>
                <a:ext uri="{FF2B5EF4-FFF2-40B4-BE49-F238E27FC236}">
                  <a16:creationId xmlns:a16="http://schemas.microsoft.com/office/drawing/2014/main" id="{CBB35144-164C-47E4-94DB-37831211BD7E}"/>
                </a:ext>
              </a:extLst>
            </p:cNvPr>
            <p:cNvGrpSpPr/>
            <p:nvPr/>
          </p:nvGrpSpPr>
          <p:grpSpPr bwMode="gray">
            <a:xfrm>
              <a:off x="313605" y="5178720"/>
              <a:ext cx="3351464" cy="975380"/>
              <a:chOff x="-2150864" y="3258910"/>
              <a:chExt cx="3578561" cy="861868"/>
            </a:xfrm>
            <a:solidFill>
              <a:schemeClr val="bg1"/>
            </a:solidFill>
          </p:grpSpPr>
          <p:sp>
            <p:nvSpPr>
              <p:cNvPr id="73" name="_s1032">
                <a:extLst>
                  <a:ext uri="{FF2B5EF4-FFF2-40B4-BE49-F238E27FC236}">
                    <a16:creationId xmlns:a16="http://schemas.microsoft.com/office/drawing/2014/main" id="{C14D0E12-FBF8-42FC-A82D-97A48B138396}"/>
                  </a:ext>
                </a:extLst>
              </p:cNvPr>
              <p:cNvSpPr>
                <a:spLocks noChangeArrowheads="1" noTextEdit="1"/>
              </p:cNvSpPr>
              <p:nvPr/>
            </p:nvSpPr>
            <p:spPr bwMode="gray">
              <a:xfrm>
                <a:off x="604737" y="3283153"/>
                <a:ext cx="822960" cy="822960"/>
              </a:xfrm>
              <a:prstGeom prst="ellipse">
                <a:avLst/>
              </a:prstGeom>
              <a:grpFill/>
              <a:ln w="4699">
                <a:solidFill>
                  <a:srgbClr val="A79993"/>
                </a:solidFill>
                <a:round/>
                <a:headEnd/>
                <a:tailEnd/>
              </a:ln>
              <a:effectLst>
                <a:outerShdw blurRad="50800" dist="38100" dir="18900000" algn="bl" rotWithShape="0">
                  <a:prstClr val="black">
                    <a:alpha val="40000"/>
                  </a:prstClr>
                </a:outerShdw>
              </a:effectLst>
            </p:spPr>
            <p:txBody>
              <a:bodyPr lIns="0" tIns="0" rIns="0" bIns="0" anchor="ctr"/>
              <a:lstStyle/>
              <a:p>
                <a:pPr marL="0" marR="0" lvl="0" indent="0" algn="l" defTabSz="416966" rtl="0" eaLnBrk="1" fontAlgn="auto" latinLnBrk="0" hangingPunct="1">
                  <a:lnSpc>
                    <a:spcPct val="100000"/>
                  </a:lnSpc>
                  <a:spcBef>
                    <a:spcPts val="0"/>
                  </a:spcBef>
                  <a:spcAft>
                    <a:spcPts val="0"/>
                  </a:spcAft>
                  <a:buClrTx/>
                  <a:buSzTx/>
                  <a:buFontTx/>
                  <a:buNone/>
                  <a:tabLst/>
                  <a:defRPr/>
                </a:pPr>
                <a:endParaRPr kumimoji="0" lang="en-US" sz="1642"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_s1032">
                <a:extLst>
                  <a:ext uri="{FF2B5EF4-FFF2-40B4-BE49-F238E27FC236}">
                    <a16:creationId xmlns:a16="http://schemas.microsoft.com/office/drawing/2014/main" id="{B948544F-E2D4-4B0D-8469-0D2CC725EB6A}"/>
                  </a:ext>
                </a:extLst>
              </p:cNvPr>
              <p:cNvSpPr>
                <a:spLocks noChangeArrowheads="1" noTextEdit="1"/>
              </p:cNvSpPr>
              <p:nvPr/>
            </p:nvSpPr>
            <p:spPr bwMode="gray">
              <a:xfrm>
                <a:off x="-58077" y="3258910"/>
                <a:ext cx="822960" cy="822960"/>
              </a:xfrm>
              <a:prstGeom prst="ellipse">
                <a:avLst/>
              </a:prstGeom>
              <a:grpFill/>
              <a:ln w="4699">
                <a:solidFill>
                  <a:srgbClr val="A79993"/>
                </a:solidFill>
                <a:round/>
                <a:headEnd/>
                <a:tailEnd/>
              </a:ln>
              <a:effectLst>
                <a:outerShdw blurRad="50800" dist="38100" dir="18900000" algn="bl" rotWithShape="0">
                  <a:prstClr val="black">
                    <a:alpha val="40000"/>
                  </a:prstClr>
                </a:outerShdw>
              </a:effectLst>
            </p:spPr>
            <p:txBody>
              <a:bodyPr lIns="0" tIns="0" rIns="0" bIns="0" anchor="ctr"/>
              <a:lstStyle/>
              <a:p>
                <a:pPr marL="0" marR="0" lvl="0" indent="0" algn="l" defTabSz="416966" rtl="0" eaLnBrk="1" fontAlgn="auto" latinLnBrk="0" hangingPunct="1">
                  <a:lnSpc>
                    <a:spcPct val="100000"/>
                  </a:lnSpc>
                  <a:spcBef>
                    <a:spcPts val="0"/>
                  </a:spcBef>
                  <a:spcAft>
                    <a:spcPts val="0"/>
                  </a:spcAft>
                  <a:buClrTx/>
                  <a:buSzTx/>
                  <a:buFontTx/>
                  <a:buNone/>
                  <a:tabLst/>
                  <a:defRPr/>
                </a:pPr>
                <a:endParaRPr kumimoji="0" lang="en-US" sz="1642"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_s1032">
                <a:extLst>
                  <a:ext uri="{FF2B5EF4-FFF2-40B4-BE49-F238E27FC236}">
                    <a16:creationId xmlns:a16="http://schemas.microsoft.com/office/drawing/2014/main" id="{97417AC2-73CD-4CDD-BB43-4C82D79BE862}"/>
                  </a:ext>
                </a:extLst>
              </p:cNvPr>
              <p:cNvSpPr>
                <a:spLocks noChangeArrowheads="1" noTextEdit="1"/>
              </p:cNvSpPr>
              <p:nvPr/>
            </p:nvSpPr>
            <p:spPr bwMode="gray">
              <a:xfrm>
                <a:off x="-778742" y="3283976"/>
                <a:ext cx="822960" cy="822960"/>
              </a:xfrm>
              <a:prstGeom prst="ellipse">
                <a:avLst/>
              </a:prstGeom>
              <a:grpFill/>
              <a:ln w="4699">
                <a:solidFill>
                  <a:srgbClr val="A79993"/>
                </a:solidFill>
                <a:round/>
                <a:headEnd/>
                <a:tailEnd/>
              </a:ln>
              <a:effectLst>
                <a:outerShdw blurRad="50800" dist="38100" dir="18900000" algn="bl" rotWithShape="0">
                  <a:prstClr val="black">
                    <a:alpha val="40000"/>
                  </a:prstClr>
                </a:outerShdw>
              </a:effectLst>
            </p:spPr>
            <p:txBody>
              <a:bodyPr lIns="0" tIns="0" rIns="0" bIns="0" anchor="ctr"/>
              <a:lstStyle/>
              <a:p>
                <a:pPr marL="0" marR="0" lvl="0" indent="0" algn="l" defTabSz="416966" rtl="0" eaLnBrk="1" fontAlgn="auto" latinLnBrk="0" hangingPunct="1">
                  <a:lnSpc>
                    <a:spcPct val="100000"/>
                  </a:lnSpc>
                  <a:spcBef>
                    <a:spcPts val="0"/>
                  </a:spcBef>
                  <a:spcAft>
                    <a:spcPts val="0"/>
                  </a:spcAft>
                  <a:buClrTx/>
                  <a:buSzTx/>
                  <a:buFontTx/>
                  <a:buNone/>
                  <a:tabLst/>
                  <a:defRPr/>
                </a:pPr>
                <a:endParaRPr kumimoji="0" lang="en-US" sz="1642"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_s1032">
                <a:extLst>
                  <a:ext uri="{FF2B5EF4-FFF2-40B4-BE49-F238E27FC236}">
                    <a16:creationId xmlns:a16="http://schemas.microsoft.com/office/drawing/2014/main" id="{94989104-5AD5-4D54-BEAE-CDAF43588215}"/>
                  </a:ext>
                </a:extLst>
              </p:cNvPr>
              <p:cNvSpPr>
                <a:spLocks noChangeArrowheads="1" noTextEdit="1"/>
              </p:cNvSpPr>
              <p:nvPr/>
            </p:nvSpPr>
            <p:spPr bwMode="gray">
              <a:xfrm>
                <a:off x="-1457832" y="3287731"/>
                <a:ext cx="822960" cy="822960"/>
              </a:xfrm>
              <a:prstGeom prst="ellipse">
                <a:avLst/>
              </a:prstGeom>
              <a:grpFill/>
              <a:ln w="4699">
                <a:solidFill>
                  <a:srgbClr val="A79993"/>
                </a:solidFill>
                <a:round/>
                <a:headEnd/>
                <a:tailEnd/>
              </a:ln>
              <a:effectLst>
                <a:outerShdw blurRad="50800" dist="38100" dir="18900000" algn="bl" rotWithShape="0">
                  <a:prstClr val="black">
                    <a:alpha val="40000"/>
                  </a:prstClr>
                </a:outerShdw>
              </a:effectLst>
            </p:spPr>
            <p:txBody>
              <a:bodyPr lIns="0" tIns="0" rIns="0" bIns="0" anchor="ctr"/>
              <a:lstStyle/>
              <a:p>
                <a:pPr marL="0" marR="0" lvl="0" indent="0" algn="l" defTabSz="416966" rtl="0" eaLnBrk="1" fontAlgn="auto" latinLnBrk="0" hangingPunct="1">
                  <a:lnSpc>
                    <a:spcPct val="100000"/>
                  </a:lnSpc>
                  <a:spcBef>
                    <a:spcPts val="0"/>
                  </a:spcBef>
                  <a:spcAft>
                    <a:spcPts val="0"/>
                  </a:spcAft>
                  <a:buClrTx/>
                  <a:buSzTx/>
                  <a:buFontTx/>
                  <a:buNone/>
                  <a:tabLst/>
                  <a:defRPr/>
                </a:pPr>
                <a:endParaRPr kumimoji="0" lang="en-US" sz="1642"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_s1032">
                <a:extLst>
                  <a:ext uri="{FF2B5EF4-FFF2-40B4-BE49-F238E27FC236}">
                    <a16:creationId xmlns:a16="http://schemas.microsoft.com/office/drawing/2014/main" id="{E489EDE1-E15E-4654-8D49-90FB1E6E44C0}"/>
                  </a:ext>
                </a:extLst>
              </p:cNvPr>
              <p:cNvSpPr>
                <a:spLocks noChangeArrowheads="1" noTextEdit="1"/>
              </p:cNvSpPr>
              <p:nvPr/>
            </p:nvSpPr>
            <p:spPr bwMode="gray">
              <a:xfrm>
                <a:off x="-2150864" y="3297818"/>
                <a:ext cx="822960" cy="822960"/>
              </a:xfrm>
              <a:prstGeom prst="ellipse">
                <a:avLst/>
              </a:prstGeom>
              <a:grpFill/>
              <a:ln w="4699">
                <a:solidFill>
                  <a:srgbClr val="A79993"/>
                </a:solidFill>
                <a:round/>
                <a:headEnd/>
                <a:tailEnd/>
              </a:ln>
              <a:effectLst>
                <a:outerShdw blurRad="50800" dist="38100" dir="18900000" algn="bl" rotWithShape="0">
                  <a:prstClr val="black">
                    <a:alpha val="40000"/>
                  </a:prstClr>
                </a:outerShdw>
              </a:effectLst>
            </p:spPr>
            <p:txBody>
              <a:bodyPr lIns="0" tIns="0" rIns="0" bIns="0" anchor="ctr"/>
              <a:lstStyle/>
              <a:p>
                <a:pPr marL="0" marR="0" lvl="0" indent="0" algn="l" defTabSz="416966" rtl="0" eaLnBrk="1" fontAlgn="auto" latinLnBrk="0" hangingPunct="1">
                  <a:lnSpc>
                    <a:spcPct val="100000"/>
                  </a:lnSpc>
                  <a:spcBef>
                    <a:spcPts val="0"/>
                  </a:spcBef>
                  <a:spcAft>
                    <a:spcPts val="0"/>
                  </a:spcAft>
                  <a:buClrTx/>
                  <a:buSzTx/>
                  <a:buFontTx/>
                  <a:buNone/>
                  <a:tabLst/>
                  <a:defRPr/>
                </a:pPr>
                <a:endParaRPr kumimoji="0" lang="en-US" sz="1642"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Box 47">
                <a:extLst>
                  <a:ext uri="{FF2B5EF4-FFF2-40B4-BE49-F238E27FC236}">
                    <a16:creationId xmlns:a16="http://schemas.microsoft.com/office/drawing/2014/main" id="{9AE546DC-B720-487D-B7AC-03C5E4269C1B}"/>
                  </a:ext>
                </a:extLst>
              </p:cNvPr>
              <p:cNvSpPr txBox="1">
                <a:spLocks noChangeArrowheads="1"/>
              </p:cNvSpPr>
              <p:nvPr/>
            </p:nvSpPr>
            <p:spPr bwMode="gray">
              <a:xfrm>
                <a:off x="-2080723" y="3557527"/>
                <a:ext cx="650759" cy="299154"/>
              </a:xfrm>
              <a:prstGeom prst="rect">
                <a:avLst/>
              </a:prstGeom>
              <a:grpFill/>
              <a:ln w="9525">
                <a:noFill/>
                <a:miter lim="800000"/>
                <a:headEnd/>
                <a:tailEnd/>
              </a:ln>
            </p:spPr>
            <p:txBody>
              <a:bodyPr wrap="none">
                <a:spAutoFit/>
              </a:bodyPr>
              <a:lstStyle/>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Data </a:t>
                </a:r>
              </a:p>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Collection</a:t>
                </a:r>
              </a:p>
            </p:txBody>
          </p:sp>
          <p:sp>
            <p:nvSpPr>
              <p:cNvPr id="79" name="Text Box 47">
                <a:extLst>
                  <a:ext uri="{FF2B5EF4-FFF2-40B4-BE49-F238E27FC236}">
                    <a16:creationId xmlns:a16="http://schemas.microsoft.com/office/drawing/2014/main" id="{2996C600-7601-46A2-814F-788AB49FB709}"/>
                  </a:ext>
                </a:extLst>
              </p:cNvPr>
              <p:cNvSpPr txBox="1">
                <a:spLocks noChangeArrowheads="1"/>
              </p:cNvSpPr>
              <p:nvPr/>
            </p:nvSpPr>
            <p:spPr bwMode="gray">
              <a:xfrm>
                <a:off x="-1357724" y="3526812"/>
                <a:ext cx="673012" cy="299154"/>
              </a:xfrm>
              <a:prstGeom prst="rect">
                <a:avLst/>
              </a:prstGeom>
              <a:noFill/>
              <a:ln w="9525">
                <a:noFill/>
                <a:miter lim="800000"/>
                <a:headEnd/>
                <a:tailEnd/>
              </a:ln>
            </p:spPr>
            <p:txBody>
              <a:bodyPr wrap="none">
                <a:spAutoFit/>
              </a:bodyPr>
              <a:lstStyle/>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Data Filter</a:t>
                </a:r>
              </a:p>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&amp; Analysis</a:t>
                </a:r>
              </a:p>
            </p:txBody>
          </p:sp>
          <p:sp>
            <p:nvSpPr>
              <p:cNvPr id="80" name="Text Box 47">
                <a:extLst>
                  <a:ext uri="{FF2B5EF4-FFF2-40B4-BE49-F238E27FC236}">
                    <a16:creationId xmlns:a16="http://schemas.microsoft.com/office/drawing/2014/main" id="{EDE6A885-E7C6-4267-A87D-B20DBB2412DB}"/>
                  </a:ext>
                </a:extLst>
              </p:cNvPr>
              <p:cNvSpPr txBox="1">
                <a:spLocks noChangeArrowheads="1"/>
              </p:cNvSpPr>
              <p:nvPr/>
            </p:nvSpPr>
            <p:spPr bwMode="gray">
              <a:xfrm>
                <a:off x="-699830" y="3539427"/>
                <a:ext cx="724359" cy="299154"/>
              </a:xfrm>
              <a:prstGeom prst="rect">
                <a:avLst/>
              </a:prstGeom>
              <a:noFill/>
              <a:ln w="9525">
                <a:noFill/>
                <a:miter lim="800000"/>
                <a:headEnd/>
                <a:tailEnd/>
              </a:ln>
            </p:spPr>
            <p:txBody>
              <a:bodyPr wrap="none">
                <a:spAutoFit/>
              </a:bodyPr>
              <a:lstStyle/>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Research &amp;</a:t>
                </a:r>
              </a:p>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Intelligence</a:t>
                </a:r>
              </a:p>
            </p:txBody>
          </p:sp>
          <p:sp>
            <p:nvSpPr>
              <p:cNvPr id="81" name="Text Box 47">
                <a:extLst>
                  <a:ext uri="{FF2B5EF4-FFF2-40B4-BE49-F238E27FC236}">
                    <a16:creationId xmlns:a16="http://schemas.microsoft.com/office/drawing/2014/main" id="{CC75E875-6316-4FF8-B4C6-C79F71161006}"/>
                  </a:ext>
                </a:extLst>
              </p:cNvPr>
              <p:cNvSpPr txBox="1">
                <a:spLocks noChangeArrowheads="1"/>
              </p:cNvSpPr>
              <p:nvPr/>
            </p:nvSpPr>
            <p:spPr bwMode="gray">
              <a:xfrm>
                <a:off x="41043" y="3486512"/>
                <a:ext cx="686705" cy="299154"/>
              </a:xfrm>
              <a:prstGeom prst="rect">
                <a:avLst/>
              </a:prstGeom>
              <a:noFill/>
              <a:ln w="9525">
                <a:noFill/>
                <a:miter lim="800000"/>
                <a:headEnd/>
                <a:tailEnd/>
              </a:ln>
            </p:spPr>
            <p:txBody>
              <a:bodyPr wrap="none">
                <a:spAutoFit/>
              </a:bodyPr>
              <a:lstStyle/>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Actionable</a:t>
                </a:r>
              </a:p>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Insights</a:t>
                </a:r>
              </a:p>
            </p:txBody>
          </p:sp>
          <p:sp>
            <p:nvSpPr>
              <p:cNvPr id="82" name="Text Box 47">
                <a:extLst>
                  <a:ext uri="{FF2B5EF4-FFF2-40B4-BE49-F238E27FC236}">
                    <a16:creationId xmlns:a16="http://schemas.microsoft.com/office/drawing/2014/main" id="{DCE44972-6935-4FCA-A31E-2D3013A1FABC}"/>
                  </a:ext>
                </a:extLst>
              </p:cNvPr>
              <p:cNvSpPr txBox="1">
                <a:spLocks noChangeArrowheads="1"/>
              </p:cNvSpPr>
              <p:nvPr/>
            </p:nvSpPr>
            <p:spPr bwMode="gray">
              <a:xfrm>
                <a:off x="765258" y="3526813"/>
                <a:ext cx="590854" cy="299154"/>
              </a:xfrm>
              <a:prstGeom prst="rect">
                <a:avLst/>
              </a:prstGeom>
              <a:noFill/>
              <a:ln w="9525">
                <a:noFill/>
                <a:miter lim="800000"/>
                <a:headEnd/>
                <a:tailEnd/>
              </a:ln>
            </p:spPr>
            <p:txBody>
              <a:bodyPr wrap="none">
                <a:spAutoFit/>
              </a:bodyPr>
              <a:lstStyle/>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Business</a:t>
                </a:r>
              </a:p>
              <a:p>
                <a:pPr marL="0" marR="0" lvl="0" indent="0" algn="ctr" defTabSz="4169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Solution</a:t>
                </a:r>
              </a:p>
            </p:txBody>
          </p:sp>
        </p:grpSp>
        <p:cxnSp>
          <p:nvCxnSpPr>
            <p:cNvPr id="55" name="Straight Connector 54">
              <a:extLst>
                <a:ext uri="{FF2B5EF4-FFF2-40B4-BE49-F238E27FC236}">
                  <a16:creationId xmlns:a16="http://schemas.microsoft.com/office/drawing/2014/main" id="{818B7C3B-A2A3-4370-8C7B-4AF65ECF8FA3}"/>
                </a:ext>
              </a:extLst>
            </p:cNvPr>
            <p:cNvCxnSpPr>
              <a:cxnSpLocks/>
            </p:cNvCxnSpPr>
            <p:nvPr/>
          </p:nvCxnSpPr>
          <p:spPr>
            <a:xfrm>
              <a:off x="3955742" y="3501431"/>
              <a:ext cx="1587808" cy="0"/>
            </a:xfrm>
            <a:prstGeom prst="line">
              <a:avLst/>
            </a:prstGeom>
            <a:ln>
              <a:solidFill>
                <a:schemeClr val="accent4">
                  <a:lumMod val="40000"/>
                  <a:lumOff val="6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9E5556A-1DA8-418E-89CB-7FF9E71665E6}"/>
                </a:ext>
              </a:extLst>
            </p:cNvPr>
            <p:cNvCxnSpPr>
              <a:cxnSpLocks/>
            </p:cNvCxnSpPr>
            <p:nvPr/>
          </p:nvCxnSpPr>
          <p:spPr>
            <a:xfrm flipV="1">
              <a:off x="5620767" y="3501431"/>
              <a:ext cx="1811678" cy="528"/>
            </a:xfrm>
            <a:prstGeom prst="line">
              <a:avLst/>
            </a:prstGeom>
            <a:ln>
              <a:solidFill>
                <a:schemeClr val="accent2">
                  <a:lumMod val="60000"/>
                  <a:lumOff val="4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560DCAF-AF82-4499-913B-019297600EAD}"/>
                </a:ext>
              </a:extLst>
            </p:cNvPr>
            <p:cNvCxnSpPr>
              <a:cxnSpLocks/>
            </p:cNvCxnSpPr>
            <p:nvPr/>
          </p:nvCxnSpPr>
          <p:spPr>
            <a:xfrm flipV="1">
              <a:off x="7319989" y="3501431"/>
              <a:ext cx="1644746" cy="5509"/>
            </a:xfrm>
            <a:prstGeom prst="line">
              <a:avLst/>
            </a:prstGeom>
            <a:ln>
              <a:solidFill>
                <a:schemeClr val="accent6">
                  <a:lumMod val="75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317B91F-9C5C-4AEA-83F9-960126BD8013}"/>
                </a:ext>
              </a:extLst>
            </p:cNvPr>
            <p:cNvSpPr txBox="1"/>
            <p:nvPr/>
          </p:nvSpPr>
          <p:spPr>
            <a:xfrm>
              <a:off x="4036387" y="3260048"/>
              <a:ext cx="132398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Primary Research</a:t>
              </a:r>
            </a:p>
          </p:txBody>
        </p:sp>
        <p:sp>
          <p:nvSpPr>
            <p:cNvPr id="59" name="Oval 58">
              <a:extLst>
                <a:ext uri="{FF2B5EF4-FFF2-40B4-BE49-F238E27FC236}">
                  <a16:creationId xmlns:a16="http://schemas.microsoft.com/office/drawing/2014/main" id="{36D49FA1-5401-4FC8-A1C4-4520FB64B834}"/>
                </a:ext>
              </a:extLst>
            </p:cNvPr>
            <p:cNvSpPr/>
            <p:nvPr/>
          </p:nvSpPr>
          <p:spPr>
            <a:xfrm>
              <a:off x="3883881" y="3315579"/>
              <a:ext cx="246257" cy="2676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B9202DD2-0F0E-4D25-88FA-6AF9FCB56899}"/>
                </a:ext>
              </a:extLst>
            </p:cNvPr>
            <p:cNvSpPr/>
            <p:nvPr/>
          </p:nvSpPr>
          <p:spPr>
            <a:xfrm>
              <a:off x="5528796" y="3303877"/>
              <a:ext cx="246257" cy="2676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4154A14F-5B0A-4AD8-86E5-3D17A8FB695F}"/>
                </a:ext>
              </a:extLst>
            </p:cNvPr>
            <p:cNvSpPr/>
            <p:nvPr/>
          </p:nvSpPr>
          <p:spPr>
            <a:xfrm>
              <a:off x="7208912" y="3322811"/>
              <a:ext cx="246257" cy="26769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49B2FF-7217-4A6D-BF18-7C35A3A87DE5}"/>
                </a:ext>
              </a:extLst>
            </p:cNvPr>
            <p:cNvSpPr txBox="1"/>
            <p:nvPr/>
          </p:nvSpPr>
          <p:spPr>
            <a:xfrm>
              <a:off x="5013864" y="3270211"/>
              <a:ext cx="261170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Desk Research </a:t>
              </a:r>
            </a:p>
          </p:txBody>
        </p:sp>
        <p:sp>
          <p:nvSpPr>
            <p:cNvPr id="63" name="TextBox 62">
              <a:extLst>
                <a:ext uri="{FF2B5EF4-FFF2-40B4-BE49-F238E27FC236}">
                  <a16:creationId xmlns:a16="http://schemas.microsoft.com/office/drawing/2014/main" id="{104B2E44-1B06-4016-A95B-AFF369776C2D}"/>
                </a:ext>
              </a:extLst>
            </p:cNvPr>
            <p:cNvSpPr txBox="1"/>
            <p:nvPr/>
          </p:nvSpPr>
          <p:spPr>
            <a:xfrm>
              <a:off x="7140008" y="3271392"/>
              <a:ext cx="1940235"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noFill/>
                  </a:ln>
                  <a:solidFill>
                    <a:srgbClr val="E7E6E6">
                      <a:lumMod val="10000"/>
                    </a:srgbClr>
                  </a:solidFill>
                  <a:effectLst/>
                  <a:uLnTx/>
                  <a:uFillTx/>
                  <a:latin typeface="Calibri" panose="020F0502020204030204"/>
                  <a:ea typeface="맑은 고딕" panose="020B0503020000020004" pitchFamily="34" charset="-127"/>
                  <a:cs typeface="Arial" pitchFamily="34" charset="0"/>
                </a:rPr>
                <a:t>Company Analysis</a:t>
              </a:r>
            </a:p>
          </p:txBody>
        </p:sp>
        <p:sp>
          <p:nvSpPr>
            <p:cNvPr id="64" name="Rectangle 62">
              <a:extLst>
                <a:ext uri="{FF2B5EF4-FFF2-40B4-BE49-F238E27FC236}">
                  <a16:creationId xmlns:a16="http://schemas.microsoft.com/office/drawing/2014/main" id="{E9F57192-F833-49C1-8078-516B3CCDAAF1}"/>
                </a:ext>
              </a:extLst>
            </p:cNvPr>
            <p:cNvSpPr>
              <a:spLocks noChangeArrowheads="1"/>
            </p:cNvSpPr>
            <p:nvPr/>
          </p:nvSpPr>
          <p:spPr bwMode="gray">
            <a:xfrm>
              <a:off x="5870231" y="3566997"/>
              <a:ext cx="1599008" cy="897555"/>
            </a:xfrm>
            <a:prstGeom prst="rect">
              <a:avLst/>
            </a:prstGeom>
            <a:noFill/>
            <a:ln w="9525">
              <a:noFill/>
              <a:miter lim="800000"/>
              <a:headEnd/>
              <a:tailEnd/>
            </a:ln>
          </p:spPr>
          <p:txBody>
            <a:bodyPr wrap="square" lIns="0" tIns="0" rIns="0" bIns="0" anchor="ctr">
              <a:spAutoFit/>
            </a:bodyPr>
            <a:lstStyle/>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Recent Developments</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Market Changing Aspects/Dynamics</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Government Policies</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Final Conclusion</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endPar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endParaRPr>
            </a:p>
          </p:txBody>
        </p:sp>
        <p:sp>
          <p:nvSpPr>
            <p:cNvPr id="65" name="Rectangle 62">
              <a:extLst>
                <a:ext uri="{FF2B5EF4-FFF2-40B4-BE49-F238E27FC236}">
                  <a16:creationId xmlns:a16="http://schemas.microsoft.com/office/drawing/2014/main" id="{A37B08A5-09A4-4A4D-B73F-674FE0CB0A22}"/>
                </a:ext>
              </a:extLst>
            </p:cNvPr>
            <p:cNvSpPr>
              <a:spLocks noChangeArrowheads="1"/>
            </p:cNvSpPr>
            <p:nvPr/>
          </p:nvSpPr>
          <p:spPr bwMode="gray">
            <a:xfrm>
              <a:off x="7528207" y="3592595"/>
              <a:ext cx="1436528" cy="291811"/>
            </a:xfrm>
            <a:prstGeom prst="rect">
              <a:avLst/>
            </a:prstGeom>
            <a:noFill/>
            <a:ln w="9525">
              <a:noFill/>
              <a:miter lim="800000"/>
              <a:headEnd/>
              <a:tailEnd/>
            </a:ln>
          </p:spPr>
          <p:txBody>
            <a:bodyPr wrap="square" lIns="0" tIns="0" rIns="0" bIns="0" anchor="ctr">
              <a:spAutoFit/>
            </a:bodyPr>
            <a:lstStyle/>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Market Participants</a:t>
              </a:r>
            </a:p>
            <a:p>
              <a:pPr marL="171450" marR="0" lvl="0" indent="-171450" algn="l" defTabSz="416966" rtl="0" eaLnBrk="1" fontAlgn="auto" latinLnBrk="0" hangingPunct="1">
                <a:lnSpc>
                  <a:spcPct val="120000"/>
                </a:lnSpc>
                <a:spcBef>
                  <a:spcPct val="5000"/>
                </a:spcBef>
                <a:spcAft>
                  <a:spcPts val="0"/>
                </a:spcAft>
                <a:buClr>
                  <a:prstClr val="black">
                    <a:lumMod val="65000"/>
                    <a:lumOff val="35000"/>
                  </a:prstClr>
                </a:buClr>
                <a:buSzTx/>
                <a:buFont typeface="Wingdings" panose="05000000000000000000" pitchFamily="2" charset="2"/>
                <a:buChar char="ü"/>
                <a:tabLst/>
                <a:defRPr/>
              </a:pPr>
              <a:r>
                <a:rPr kumimoji="0" lang="en-US" sz="800" b="1" i="0" u="none" strike="noStrike" kern="1200" cap="none" spc="0" normalizeH="0" baseline="0" noProof="0" dirty="0">
                  <a:ln>
                    <a:noFill/>
                  </a:ln>
                  <a:solidFill>
                    <a:srgbClr val="E7E6E6">
                      <a:lumMod val="25000"/>
                    </a:srgbClr>
                  </a:solidFill>
                  <a:effectLst/>
                  <a:uLnTx/>
                  <a:uFillTx/>
                  <a:latin typeface="Calibri" panose="020F0502020204030204"/>
                  <a:ea typeface="+mn-ea"/>
                  <a:cs typeface="Arial" pitchFamily="34" charset="0"/>
                </a:rPr>
                <a:t>Key Strengths</a:t>
              </a:r>
            </a:p>
          </p:txBody>
        </p:sp>
        <p:grpSp>
          <p:nvGrpSpPr>
            <p:cNvPr id="66" name="Group 65">
              <a:extLst>
                <a:ext uri="{FF2B5EF4-FFF2-40B4-BE49-F238E27FC236}">
                  <a16:creationId xmlns:a16="http://schemas.microsoft.com/office/drawing/2014/main" id="{397FCB65-A525-4B3B-AB25-D3075B08257E}"/>
                </a:ext>
              </a:extLst>
            </p:cNvPr>
            <p:cNvGrpSpPr/>
            <p:nvPr/>
          </p:nvGrpSpPr>
          <p:grpSpPr>
            <a:xfrm>
              <a:off x="4285820" y="4838146"/>
              <a:ext cx="4095517" cy="1430553"/>
              <a:chOff x="4186796" y="5781513"/>
              <a:chExt cx="3703350" cy="1293570"/>
            </a:xfrm>
          </p:grpSpPr>
          <p:sp>
            <p:nvSpPr>
              <p:cNvPr id="67" name="TextBox 66">
                <a:extLst>
                  <a:ext uri="{FF2B5EF4-FFF2-40B4-BE49-F238E27FC236}">
                    <a16:creationId xmlns:a16="http://schemas.microsoft.com/office/drawing/2014/main" id="{FEA86E04-8E9D-4413-929F-8A4FD6C747C2}"/>
                  </a:ext>
                </a:extLst>
              </p:cNvPr>
              <p:cNvSpPr txBox="1"/>
              <p:nvPr/>
            </p:nvSpPr>
            <p:spPr bwMode="gray">
              <a:xfrm>
                <a:off x="4186796" y="6114062"/>
                <a:ext cx="1097725" cy="375712"/>
              </a:xfrm>
              <a:prstGeom prst="rect">
                <a:avLst/>
              </a:prstGeom>
              <a:solidFill>
                <a:schemeClr val="bg1"/>
              </a:solidFill>
              <a:effectLst>
                <a:outerShdw blurRad="50800" dist="38100" dir="18900000" algn="bl" rotWithShape="0">
                  <a:prstClr val="black">
                    <a:alpha val="40000"/>
                  </a:prstClr>
                </a:outerShdw>
              </a:effectLst>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LinkedIn</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ChemAnalyst Internal Database</a:t>
                </a:r>
              </a:p>
            </p:txBody>
          </p:sp>
          <p:sp>
            <p:nvSpPr>
              <p:cNvPr id="68" name="TextBox 67">
                <a:extLst>
                  <a:ext uri="{FF2B5EF4-FFF2-40B4-BE49-F238E27FC236}">
                    <a16:creationId xmlns:a16="http://schemas.microsoft.com/office/drawing/2014/main" id="{E419322D-607F-44FE-9C93-2C218B504D4F}"/>
                  </a:ext>
                </a:extLst>
              </p:cNvPr>
              <p:cNvSpPr txBox="1"/>
              <p:nvPr/>
            </p:nvSpPr>
            <p:spPr bwMode="gray">
              <a:xfrm>
                <a:off x="6700895" y="6119258"/>
                <a:ext cx="1189251" cy="278306"/>
              </a:xfrm>
              <a:prstGeom prst="rect">
                <a:avLst/>
              </a:prstGeom>
              <a:solidFill>
                <a:schemeClr val="bg1"/>
              </a:solidFill>
              <a:effectLst>
                <a:outerShdw blurRad="50800" dist="38100" dir="18900000" algn="bl" rotWithShape="0">
                  <a:prstClr val="black">
                    <a:alpha val="40000"/>
                  </a:prstClr>
                </a:outerShdw>
              </a:effectLst>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Factiva</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Hoovers</a:t>
                </a:r>
              </a:p>
            </p:txBody>
          </p:sp>
          <p:sp>
            <p:nvSpPr>
              <p:cNvPr id="69" name="TextBox 68">
                <a:extLst>
                  <a:ext uri="{FF2B5EF4-FFF2-40B4-BE49-F238E27FC236}">
                    <a16:creationId xmlns:a16="http://schemas.microsoft.com/office/drawing/2014/main" id="{FACC8C08-545B-45C7-A5AF-9AF20EDC51AF}"/>
                  </a:ext>
                </a:extLst>
              </p:cNvPr>
              <p:cNvSpPr txBox="1"/>
              <p:nvPr/>
            </p:nvSpPr>
            <p:spPr bwMode="gray">
              <a:xfrm>
                <a:off x="6700896" y="5781517"/>
                <a:ext cx="1189250" cy="194814"/>
              </a:xfrm>
              <a:prstGeom prst="rect">
                <a:avLst/>
              </a:prstGeom>
              <a:solidFill>
                <a:srgbClr val="A9D18E"/>
              </a:solidFill>
              <a:effectLst>
                <a:outerShdw blurRad="50800" dist="38100" dir="18900000" algn="b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Paid Sources</a:t>
                </a:r>
                <a:endParaRPr kumimoji="0" lang="en-US" sz="8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0" name="TextBox 69">
                <a:extLst>
                  <a:ext uri="{FF2B5EF4-FFF2-40B4-BE49-F238E27FC236}">
                    <a16:creationId xmlns:a16="http://schemas.microsoft.com/office/drawing/2014/main" id="{8AE7427C-EA4F-4621-B1D6-2A2CDF61B1C0}"/>
                  </a:ext>
                </a:extLst>
              </p:cNvPr>
              <p:cNvSpPr txBox="1"/>
              <p:nvPr/>
            </p:nvSpPr>
            <p:spPr bwMode="gray">
              <a:xfrm>
                <a:off x="5396087" y="6114930"/>
                <a:ext cx="1212838" cy="960153"/>
              </a:xfrm>
              <a:prstGeom prst="rect">
                <a:avLst/>
              </a:prstGeom>
              <a:solidFill>
                <a:schemeClr val="bg1"/>
              </a:solidFill>
              <a:effectLst>
                <a:outerShdw blurRad="50800" dist="38100" dir="18900000" algn="bl" rotWithShape="0">
                  <a:prstClr val="black">
                    <a:alpha val="40000"/>
                  </a:prstClr>
                </a:outerShdw>
              </a:effectLst>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Company Websites</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Company Annual Reports</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White Paper Study</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Financial Reports</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Investor Presentations</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Regulatory Body</a:t>
                </a:r>
              </a:p>
              <a:p>
                <a:pPr marL="171450" marR="0" lvl="0" indent="-171450" algn="l" defTabSz="914400" rtl="0" eaLnBrk="1" fontAlgn="auto" latinLnBrk="0" hangingPunct="1">
                  <a:lnSpc>
                    <a:spcPct val="100000"/>
                  </a:lnSpc>
                  <a:spcBef>
                    <a:spcPts val="0"/>
                  </a:spcBef>
                  <a:spcAft>
                    <a:spcPts val="0"/>
                  </a:spcAft>
                  <a:buClr>
                    <a:srgbClr val="00B0F0"/>
                  </a:buClr>
                  <a:buSzTx/>
                  <a:buFont typeface="Wingdings" panose="05000000000000000000" pitchFamily="2" charset="2"/>
                  <a:buChar char="ü"/>
                  <a:tabLst/>
                  <a:defRPr/>
                </a:pPr>
                <a:r>
                  <a:rPr kumimoji="0" lang="en-US" sz="7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Associations, etc.</a:t>
                </a:r>
              </a:p>
            </p:txBody>
          </p:sp>
          <p:sp>
            <p:nvSpPr>
              <p:cNvPr id="71" name="TextBox 70">
                <a:extLst>
                  <a:ext uri="{FF2B5EF4-FFF2-40B4-BE49-F238E27FC236}">
                    <a16:creationId xmlns:a16="http://schemas.microsoft.com/office/drawing/2014/main" id="{8810B3C9-8BF3-43D5-94C0-AD3890236BE7}"/>
                  </a:ext>
                </a:extLst>
              </p:cNvPr>
              <p:cNvSpPr txBox="1"/>
              <p:nvPr/>
            </p:nvSpPr>
            <p:spPr bwMode="gray">
              <a:xfrm>
                <a:off x="5403663" y="5781514"/>
                <a:ext cx="1205262" cy="306136"/>
              </a:xfrm>
              <a:prstGeom prst="rect">
                <a:avLst/>
              </a:prstGeom>
              <a:solidFill>
                <a:srgbClr val="F4B183"/>
              </a:solidFill>
              <a:effectLst>
                <a:outerShdw blurRad="50800" dist="38100" dir="18900000" algn="b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Secondary Research</a:t>
                </a:r>
              </a:p>
            </p:txBody>
          </p:sp>
          <p:sp>
            <p:nvSpPr>
              <p:cNvPr id="72" name="TextBox 71">
                <a:extLst>
                  <a:ext uri="{FF2B5EF4-FFF2-40B4-BE49-F238E27FC236}">
                    <a16:creationId xmlns:a16="http://schemas.microsoft.com/office/drawing/2014/main" id="{6021834B-EDF7-45AD-95F7-B0166F572324}"/>
                  </a:ext>
                </a:extLst>
              </p:cNvPr>
              <p:cNvSpPr txBox="1"/>
              <p:nvPr/>
            </p:nvSpPr>
            <p:spPr bwMode="gray">
              <a:xfrm>
                <a:off x="4189390" y="5781513"/>
                <a:ext cx="1097280" cy="194814"/>
              </a:xfrm>
              <a:prstGeom prst="rect">
                <a:avLst/>
              </a:prstGeom>
              <a:solidFill>
                <a:srgbClr val="FFD966"/>
              </a:solidFill>
              <a:effectLst>
                <a:outerShdw blurRad="50800" dist="38100" dir="18900000" algn="b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Primary Research</a:t>
                </a:r>
              </a:p>
            </p:txBody>
          </p:sp>
        </p:grpSp>
      </p:grpSp>
    </p:spTree>
    <p:extLst>
      <p:ext uri="{BB962C8B-B14F-4D97-AF65-F5344CB8AC3E}">
        <p14:creationId xmlns:p14="http://schemas.microsoft.com/office/powerpoint/2010/main" val="143510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7A723762-FF80-4333-8355-0B25B76B2E40}"/>
              </a:ext>
            </a:extLst>
          </p:cNvPr>
          <p:cNvSpPr txBox="1">
            <a:spLocks/>
          </p:cNvSpPr>
          <p:nvPr/>
        </p:nvSpPr>
        <p:spPr>
          <a:xfrm>
            <a:off x="298236" y="234066"/>
            <a:ext cx="7863840" cy="296684"/>
          </a:xfrm>
          <a:prstGeom prst="rect">
            <a:avLst/>
          </a:prstGeom>
          <a:noFill/>
        </p:spPr>
        <p:txBody>
          <a:bodyPr vert="horz" wrap="square" lIns="91440" tIns="45720" rIns="91440" bIns="45720" rtlCol="0" anchor="ctr">
            <a:spAutoFit/>
          </a:bodyPr>
          <a:lstStyle>
            <a:defPPr>
              <a:defRPr lang="en-US"/>
            </a:defPPr>
            <a:lvl1pPr lvl="0">
              <a:lnSpc>
                <a:spcPts val="1700"/>
              </a:lnSpc>
              <a:spcBef>
                <a:spcPct val="0"/>
              </a:spcBef>
              <a:buNone/>
              <a:defRPr sz="1400" b="1">
                <a:solidFill>
                  <a:prstClr val="black"/>
                </a:solidFill>
                <a:latin typeface="Arial" panose="020B0604020202020204" pitchFamily="34" charset="0"/>
                <a:ea typeface="+mj-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7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Research Methodology</a:t>
            </a:r>
          </a:p>
        </p:txBody>
      </p:sp>
      <p:sp>
        <p:nvSpPr>
          <p:cNvPr id="4" name="Subtitle 5">
            <a:extLst>
              <a:ext uri="{FF2B5EF4-FFF2-40B4-BE49-F238E27FC236}">
                <a16:creationId xmlns:a16="http://schemas.microsoft.com/office/drawing/2014/main" id="{A464F027-6ED5-4F2C-8610-4F7410108521}"/>
              </a:ext>
            </a:extLst>
          </p:cNvPr>
          <p:cNvSpPr txBox="1">
            <a:spLocks/>
          </p:cNvSpPr>
          <p:nvPr/>
        </p:nvSpPr>
        <p:spPr>
          <a:xfrm>
            <a:off x="215899" y="678933"/>
            <a:ext cx="8569325" cy="5789737"/>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250000"/>
              </a:lnSpc>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Respondents were asked about the current and future market growth rates, as well as market shares By </a:t>
            </a:r>
            <a:r>
              <a:rPr lang="en-IN" dirty="0">
                <a:solidFill>
                  <a:prstClr val="black"/>
                </a:solidFill>
              </a:rPr>
              <a:t>Type</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End Use</a:t>
            </a:r>
            <a:r>
              <a:rPr kumimoji="0" lang="en-IN" sz="10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a:t>
            </a:r>
            <a:r>
              <a:rPr lang="en-IN" dirty="0">
                <a:solidFill>
                  <a:prstClr val="black"/>
                </a:solidFill>
              </a:rPr>
              <a:t>y Grade, By Country and By C</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ompany</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Removing the outlier responses, the geometric mean of growth estimates and provider wise revenue shares generated across various segments were considered, to arrive at the final revenue shares. Revenue shares generated across various segments were further triangulated from other stakeholders</a:t>
            </a:r>
          </a:p>
          <a:p>
            <a:pPr marL="0" marR="0" lvl="0" indent="0" algn="just" defTabSz="914400" rtl="0" eaLnBrk="1" fontAlgn="auto" latinLnBrk="0" hangingPunct="1">
              <a:lnSpc>
                <a:spcPct val="250000"/>
              </a:lnSpc>
              <a:spcBef>
                <a:spcPts val="100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Methodology Followed for Calculation of Market Shares: </a:t>
            </a:r>
          </a:p>
          <a:p>
            <a:pPr lvl="0">
              <a:lnSpc>
                <a:spcPct val="250000"/>
              </a:lnSpc>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shares </a:t>
            </a:r>
            <a:r>
              <a:rPr lang="en-IN" dirty="0">
                <a:solidFill>
                  <a:prstClr val="black"/>
                </a:solidFill>
              </a:rPr>
              <a:t>by source, By Type</a:t>
            </a:r>
            <a:r>
              <a:rPr lang="en-IN" dirty="0">
                <a:solidFill>
                  <a:srgbClr val="E7E6E6">
                    <a:lumMod val="25000"/>
                  </a:srgbClr>
                </a:solidFill>
              </a:rPr>
              <a:t>, </a:t>
            </a:r>
            <a:r>
              <a:rPr lang="en-IN" dirty="0">
                <a:solidFill>
                  <a:prstClr val="black"/>
                </a:solidFill>
              </a:rPr>
              <a:t>By End Use, By Grade, By Country and By Company were calculated based on the responses received through primary surveys with industry experts, in which the respondents were asked about the market shares of the leading Copper Sulphate supplier in South East Asia. The final shares were calculated by taking the geometric mean of the responses gathered from key opinion leaders after eliminating the outliers. Moreover, respondents were asked about the leading companies.</a:t>
            </a:r>
          </a:p>
          <a:p>
            <a:pPr marL="0" marR="0" lvl="0" indent="0" algn="just" defTabSz="914400" rtl="0" eaLnBrk="1" fontAlgn="auto" latinLnBrk="0" hangingPunct="1">
              <a:lnSpc>
                <a:spcPct val="250000"/>
              </a:lnSpc>
              <a:spcBef>
                <a:spcPts val="100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Methodology Followed for Forecasting: </a:t>
            </a:r>
          </a:p>
          <a:p>
            <a:pPr marL="171450" marR="0" lvl="0" indent="-171450" algn="just" defTabSz="914400" rtl="0" eaLnBrk="1" fontAlgn="auto" latinLnBrk="0" hangingPunct="1">
              <a:lnSpc>
                <a:spcPct val="250000"/>
              </a:lnSpc>
              <a:spcBef>
                <a:spcPts val="1000"/>
              </a:spcBef>
              <a:spcAft>
                <a:spcPts val="0"/>
              </a:spcAft>
              <a:buClrTx/>
              <a:buSzTx/>
              <a:buFontTx/>
              <a:buBlip>
                <a:blip r:embed="rId2"/>
              </a:buBlip>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ChemAnalyst performed periodical checks on data collected through the surveys with logical checks and analyzed the survey results in SPSS/Tableau Software.</a:t>
            </a: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667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7A723762-FF80-4333-8355-0B25B76B2E40}"/>
              </a:ext>
            </a:extLst>
          </p:cNvPr>
          <p:cNvSpPr txBox="1">
            <a:spLocks/>
          </p:cNvSpPr>
          <p:nvPr/>
        </p:nvSpPr>
        <p:spPr>
          <a:xfrm>
            <a:off x="298236" y="234066"/>
            <a:ext cx="7863840" cy="296684"/>
          </a:xfrm>
          <a:prstGeom prst="rect">
            <a:avLst/>
          </a:prstGeom>
          <a:noFill/>
        </p:spPr>
        <p:txBody>
          <a:bodyPr vert="horz" wrap="square" lIns="91440" tIns="45720" rIns="91440" bIns="45720" rtlCol="0" anchor="ctr">
            <a:spAutoFit/>
          </a:bodyPr>
          <a:lstStyle>
            <a:defPPr>
              <a:defRPr lang="en-US"/>
            </a:defPPr>
            <a:lvl1pPr lvl="0">
              <a:lnSpc>
                <a:spcPts val="1700"/>
              </a:lnSpc>
              <a:spcBef>
                <a:spcPct val="0"/>
              </a:spcBef>
              <a:buNone/>
              <a:defRPr sz="1400" b="1">
                <a:solidFill>
                  <a:prstClr val="black"/>
                </a:solidFill>
                <a:latin typeface="Arial" panose="020B0604020202020204" pitchFamily="34" charset="0"/>
                <a:ea typeface="+mj-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7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Research Methodology</a:t>
            </a:r>
          </a:p>
        </p:txBody>
      </p:sp>
      <p:sp>
        <p:nvSpPr>
          <p:cNvPr id="5" name="Subtitle 5">
            <a:extLst>
              <a:ext uri="{FF2B5EF4-FFF2-40B4-BE49-F238E27FC236}">
                <a16:creationId xmlns:a16="http://schemas.microsoft.com/office/drawing/2014/main" id="{C666B8ED-F85F-4C56-BBAE-3351D2AF3D81}"/>
              </a:ext>
            </a:extLst>
          </p:cNvPr>
          <p:cNvSpPr txBox="1">
            <a:spLocks/>
          </p:cNvSpPr>
          <p:nvPr/>
        </p:nvSpPr>
        <p:spPr>
          <a:xfrm>
            <a:off x="234950" y="728120"/>
            <a:ext cx="8550275" cy="3565583"/>
          </a:xfrm>
          <a:prstGeom prst="rect">
            <a:avLst/>
          </a:prstGeom>
        </p:spPr>
        <p:txBody>
          <a:bodyPr>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triangulation techniques were applied to fill the gaps and to present a more meaningful picture of the market. To forecast </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a:t>
            </a:r>
            <a:r>
              <a:rPr lang="en-IN" dirty="0">
                <a:solidFill>
                  <a:prstClr val="black"/>
                </a:solidFill>
              </a:rPr>
              <a:t>h-East </a:t>
            </a:r>
            <a:r>
              <a:rPr lang="en-US" dirty="0">
                <a:solidFill>
                  <a:prstClr val="black"/>
                </a:solidFill>
              </a:rPr>
              <a:t>Asia Copper Sulphate market</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ChemAnalyst  used various forecast techniques such as:</a:t>
            </a:r>
          </a:p>
          <a:p>
            <a:pPr marL="800100" marR="0" lvl="1" indent="-342900" algn="l" defTabSz="914400" rtl="0" eaLnBrk="1" fontAlgn="auto" latinLnBrk="0" hangingPunct="1">
              <a:lnSpc>
                <a:spcPct val="200000"/>
              </a:lnSpc>
              <a:spcBef>
                <a:spcPts val="500"/>
              </a:spcBef>
              <a:spcAft>
                <a:spcPts val="0"/>
              </a:spcAft>
              <a:buClrTx/>
              <a:buSzTx/>
              <a:buFont typeface="Courier New" panose="02070309020205020404" pitchFamily="49" charset="0"/>
              <a:buChar char="o"/>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Moving Average</a:t>
            </a:r>
          </a:p>
          <a:p>
            <a:pPr marL="800100" marR="0" lvl="1" indent="-342900" algn="l" defTabSz="914400" rtl="0" eaLnBrk="1" fontAlgn="auto" latinLnBrk="0" hangingPunct="1">
              <a:lnSpc>
                <a:spcPct val="200000"/>
              </a:lnSpc>
              <a:spcBef>
                <a:spcPts val="500"/>
              </a:spcBef>
              <a:spcAft>
                <a:spcPts val="0"/>
              </a:spcAft>
              <a:buClrTx/>
              <a:buSzTx/>
              <a:buFont typeface="Courier New" panose="02070309020205020404" pitchFamily="49" charset="0"/>
              <a:buChar char="o"/>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Time Series Analysis </a:t>
            </a:r>
          </a:p>
          <a:p>
            <a:pPr marL="800100" marR="0" lvl="1" indent="-342900" algn="l" defTabSz="914400" rtl="0" eaLnBrk="1" fontAlgn="auto" latinLnBrk="0" hangingPunct="1">
              <a:lnSpc>
                <a:spcPct val="200000"/>
              </a:lnSpc>
              <a:spcBef>
                <a:spcPts val="500"/>
              </a:spcBef>
              <a:spcAft>
                <a:spcPts val="0"/>
              </a:spcAft>
              <a:buClrTx/>
              <a:buSzTx/>
              <a:buFont typeface="Courier New" panose="02070309020205020404" pitchFamily="49" charset="0"/>
              <a:buChar char="o"/>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Regression Analysis</a:t>
            </a:r>
          </a:p>
          <a:p>
            <a:pPr marL="800100" marR="0" lvl="1" indent="-342900" algn="l" defTabSz="914400" rtl="0" eaLnBrk="1" fontAlgn="auto" latinLnBrk="0" hangingPunct="1">
              <a:lnSpc>
                <a:spcPct val="200000"/>
              </a:lnSpc>
              <a:spcBef>
                <a:spcPts val="500"/>
              </a:spcBef>
              <a:spcAft>
                <a:spcPts val="0"/>
              </a:spcAft>
              <a:buClrTx/>
              <a:buSzTx/>
              <a:buFont typeface="Courier New" panose="02070309020205020404" pitchFamily="49" charset="0"/>
              <a:buChar char="o"/>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Econometric and Judgmental Analysis</a:t>
            </a:r>
          </a:p>
          <a:p>
            <a:pPr marL="0" marR="0" lvl="0" indent="0" algn="just" defTabSz="914400" rtl="0" eaLnBrk="1" fontAlgn="auto" latinLnBrk="0" hangingPunct="1">
              <a:lnSpc>
                <a:spcPct val="200000"/>
              </a:lnSpc>
              <a:spcBef>
                <a:spcPts val="1000"/>
              </a:spcBef>
              <a:spcAft>
                <a:spcPts val="0"/>
              </a:spcAft>
              <a:buClrTx/>
              <a:buSzTx/>
              <a:buFontTx/>
              <a:buNone/>
              <a:tabLst/>
              <a:defRPr/>
            </a:pPr>
            <a:r>
              <a:rPr lang="en-IN" dirty="0">
                <a:solidFill>
                  <a:prstClr val="black"/>
                </a:solidFill>
              </a:rPr>
              <a:t>ChemAnalyst</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used its own forecast tool, which is based on the growth of various allied industries in respective regions. ChemAnalyst also used the impact analysis during short, medium- and long-term period to estimate and analyze market demand scenario. </a:t>
            </a:r>
          </a:p>
        </p:txBody>
      </p:sp>
      <p:graphicFrame>
        <p:nvGraphicFramePr>
          <p:cNvPr id="6" name="Table 5">
            <a:extLst>
              <a:ext uri="{FF2B5EF4-FFF2-40B4-BE49-F238E27FC236}">
                <a16:creationId xmlns:a16="http://schemas.microsoft.com/office/drawing/2014/main" id="{E3C3BC7E-0C23-495A-9521-136FA9237095}"/>
              </a:ext>
            </a:extLst>
          </p:cNvPr>
          <p:cNvGraphicFramePr>
            <a:graphicFrameLocks noGrp="1"/>
          </p:cNvGraphicFramePr>
          <p:nvPr/>
        </p:nvGraphicFramePr>
        <p:xfrm>
          <a:off x="377371" y="4175150"/>
          <a:ext cx="8287658" cy="1850975"/>
        </p:xfrm>
        <a:graphic>
          <a:graphicData uri="http://schemas.openxmlformats.org/drawingml/2006/table">
            <a:tbl>
              <a:tblPr firstRow="1" bandRow="1">
                <a:tableStyleId>{2D5ABB26-0587-4C30-8999-92F81FD0307C}</a:tableStyleId>
              </a:tblPr>
              <a:tblGrid>
                <a:gridCol w="2120888">
                  <a:extLst>
                    <a:ext uri="{9D8B030D-6E8A-4147-A177-3AD203B41FA5}">
                      <a16:colId xmlns:a16="http://schemas.microsoft.com/office/drawing/2014/main" val="2767272257"/>
                    </a:ext>
                  </a:extLst>
                </a:gridCol>
                <a:gridCol w="6166770">
                  <a:extLst>
                    <a:ext uri="{9D8B030D-6E8A-4147-A177-3AD203B41FA5}">
                      <a16:colId xmlns:a16="http://schemas.microsoft.com/office/drawing/2014/main" val="349298002"/>
                    </a:ext>
                  </a:extLst>
                </a:gridCol>
              </a:tblGrid>
              <a:tr h="8759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kern="1200" dirty="0">
                          <a:latin typeface="Verdana" panose="020B0604030504040204" pitchFamily="34" charset="0"/>
                          <a:ea typeface="Verdana" panose="020B0604030504040204" pitchFamily="34" charset="0"/>
                          <a:cs typeface="Verdana" panose="020B0604030504040204" pitchFamily="34" charset="0"/>
                        </a:rPr>
                        <a:t>Partial List of  Secondary Sources</a:t>
                      </a: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Metal Bulletin, CRU Group, UN </a:t>
                      </a: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Comtrade</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World Bank, Industry Association, </a:t>
                      </a: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FaoStat</a:t>
                      </a: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844330"/>
                  </a:ext>
                </a:extLst>
              </a:tr>
              <a:tr h="875932">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Verdana" panose="020B0604030504040204" pitchFamily="34" charset="0"/>
                          <a:ea typeface="Verdana" panose="020B0604030504040204" pitchFamily="34" charset="0"/>
                          <a:cs typeface="Verdana" panose="020B0604030504040204" pitchFamily="34" charset="0"/>
                        </a:rPr>
                        <a:t>Partial List companies Interviewed</a:t>
                      </a:r>
                      <a:endParaRPr lang="en-IN" sz="1000" b="0"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Chemtronic</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Technology (Thailand) Co Ltd, Pt. Lam Seng Hang Indonesia, </a:t>
                      </a: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Buildmore</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Enterprise Co., Ltd, Pt. </a:t>
                      </a: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Fajar</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Zippindo</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Pt, </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Allan Chemical Corp., ATOTECH, NOAH Technologies Corp., WEGO Chemical and Mineral Corp., Kirsch Pharma GmbH.,</a:t>
                      </a:r>
                      <a:r>
                        <a:rPr lang="da-DK"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da-DK" sz="1000" b="0" dirty="0">
                          <a:solidFill>
                            <a:prstClr val="black"/>
                          </a:solidFill>
                          <a:latin typeface="Verdana" panose="020B0604030504040204" pitchFamily="34" charset="0"/>
                          <a:ea typeface="Verdana" panose="020B0604030504040204" pitchFamily="34" charset="0"/>
                          <a:cs typeface="Verdana" panose="020B0604030504040204" pitchFamily="34" charset="0"/>
                        </a:rPr>
                        <a:t>JL Chemtonic Co., Ltd,</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fr-FR" sz="1000" b="0" dirty="0">
                          <a:solidFill>
                            <a:prstClr val="black"/>
                          </a:solidFill>
                          <a:latin typeface="Verdana" panose="020B0604030504040204" pitchFamily="34" charset="0"/>
                          <a:ea typeface="Verdana" panose="020B0604030504040204" pitchFamily="34" charset="0"/>
                          <a:cs typeface="Verdana" panose="020B0604030504040204" pitchFamily="34" charset="0"/>
                        </a:rPr>
                        <a:t>Remix </a:t>
                      </a:r>
                      <a:r>
                        <a:rPr lang="fr-FR" sz="1000" b="0" dirty="0" err="1">
                          <a:solidFill>
                            <a:prstClr val="black"/>
                          </a:solidFill>
                          <a:latin typeface="Verdana" panose="020B0604030504040204" pitchFamily="34" charset="0"/>
                          <a:ea typeface="Verdana" panose="020B0604030504040204" pitchFamily="34" charset="0"/>
                          <a:cs typeface="Verdana" panose="020B0604030504040204" pitchFamily="34" charset="0"/>
                        </a:rPr>
                        <a:t>Resilient</a:t>
                      </a:r>
                      <a:r>
                        <a:rPr lang="fr-FR" sz="1000" b="0" dirty="0">
                          <a:solidFill>
                            <a:prstClr val="black"/>
                          </a:solidFill>
                          <a:latin typeface="Verdana" panose="020B0604030504040204" pitchFamily="34" charset="0"/>
                          <a:ea typeface="Verdana" panose="020B0604030504040204" pitchFamily="34" charset="0"/>
                          <a:cs typeface="Verdana" panose="020B0604030504040204" pitchFamily="34" charset="0"/>
                        </a:rPr>
                        <a:t> Mix </a:t>
                      </a:r>
                      <a:r>
                        <a:rPr lang="fr-FR" sz="1000" b="0" dirty="0" err="1">
                          <a:solidFill>
                            <a:prstClr val="black"/>
                          </a:solidFill>
                          <a:latin typeface="Verdana" panose="020B0604030504040204" pitchFamily="34" charset="0"/>
                          <a:ea typeface="Verdana" panose="020B0604030504040204" pitchFamily="34" charset="0"/>
                          <a:cs typeface="Verdana" panose="020B0604030504040204" pitchFamily="34" charset="0"/>
                        </a:rPr>
                        <a:t>Sdn</a:t>
                      </a:r>
                      <a:r>
                        <a:rPr lang="fr-FR" sz="1000" b="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fr-FR" sz="1000" b="0" dirty="0" err="1">
                          <a:solidFill>
                            <a:prstClr val="black"/>
                          </a:solidFill>
                          <a:latin typeface="Verdana" panose="020B0604030504040204" pitchFamily="34" charset="0"/>
                          <a:ea typeface="Verdana" panose="020B0604030504040204" pitchFamily="34" charset="0"/>
                          <a:cs typeface="Verdana" panose="020B0604030504040204" pitchFamily="34" charset="0"/>
                        </a:rPr>
                        <a:t>Bhd</a:t>
                      </a: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538018"/>
                  </a:ext>
                </a:extLst>
              </a:tr>
            </a:tbl>
          </a:graphicData>
        </a:graphic>
      </p:graphicFrame>
    </p:spTree>
    <p:extLst>
      <p:ext uri="{BB962C8B-B14F-4D97-AF65-F5344CB8AC3E}">
        <p14:creationId xmlns:p14="http://schemas.microsoft.com/office/powerpoint/2010/main" val="194328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suit and tie&#10;&#10;Description generated with very high confidence">
            <a:extLst>
              <a:ext uri="{FF2B5EF4-FFF2-40B4-BE49-F238E27FC236}">
                <a16:creationId xmlns:a16="http://schemas.microsoft.com/office/drawing/2014/main" id="{0C236670-4A42-4219-9DC5-1885273F7C4A}"/>
              </a:ext>
            </a:extLst>
          </p:cNvPr>
          <p:cNvPicPr>
            <a:picLocks noChangeAspect="1"/>
          </p:cNvPicPr>
          <p:nvPr/>
        </p:nvPicPr>
        <p:blipFill rotWithShape="1">
          <a:blip r:embed="rId2">
            <a:extLst>
              <a:ext uri="{28A0092B-C50C-407E-A947-70E740481C1C}">
                <a14:useLocalDpi xmlns:a14="http://schemas.microsoft.com/office/drawing/2010/main" val="0"/>
              </a:ext>
            </a:extLst>
          </a:blip>
          <a:srcRect l="10612" r="16646" b="11330"/>
          <a:stretch/>
        </p:blipFill>
        <p:spPr>
          <a:xfrm>
            <a:off x="3375" y="0"/>
            <a:ext cx="9140625" cy="6858000"/>
          </a:xfrm>
          <a:prstGeom prst="rect">
            <a:avLst/>
          </a:prstGeom>
        </p:spPr>
      </p:pic>
      <p:sp>
        <p:nvSpPr>
          <p:cNvPr id="4" name="Rectangle 1">
            <a:extLst>
              <a:ext uri="{FF2B5EF4-FFF2-40B4-BE49-F238E27FC236}">
                <a16:creationId xmlns:a16="http://schemas.microsoft.com/office/drawing/2014/main" id="{6B1D01B8-32F7-47CA-AEE2-F21C067B30D7}"/>
              </a:ext>
            </a:extLst>
          </p:cNvPr>
          <p:cNvSpPr/>
          <p:nvPr/>
        </p:nvSpPr>
        <p:spPr>
          <a:xfrm>
            <a:off x="0" y="754379"/>
            <a:ext cx="6032500" cy="1083212"/>
          </a:xfrm>
          <a:custGeom>
            <a:avLst/>
            <a:gdLst>
              <a:gd name="connsiteX0" fmla="*/ 0 w 6032500"/>
              <a:gd name="connsiteY0" fmla="*/ 0 h 1083212"/>
              <a:gd name="connsiteX1" fmla="*/ 6032500 w 6032500"/>
              <a:gd name="connsiteY1" fmla="*/ 0 h 1083212"/>
              <a:gd name="connsiteX2" fmla="*/ 6032500 w 6032500"/>
              <a:gd name="connsiteY2" fmla="*/ 1083212 h 1083212"/>
              <a:gd name="connsiteX3" fmla="*/ 0 w 6032500"/>
              <a:gd name="connsiteY3" fmla="*/ 1083212 h 1083212"/>
              <a:gd name="connsiteX4" fmla="*/ 0 w 6032500"/>
              <a:gd name="connsiteY4" fmla="*/ 0 h 1083212"/>
              <a:gd name="connsiteX0" fmla="*/ 0 w 6032500"/>
              <a:gd name="connsiteY0" fmla="*/ 0 h 1083212"/>
              <a:gd name="connsiteX1" fmla="*/ 6032500 w 6032500"/>
              <a:gd name="connsiteY1" fmla="*/ 0 h 1083212"/>
              <a:gd name="connsiteX2" fmla="*/ 5526063 w 6032500"/>
              <a:gd name="connsiteY2" fmla="*/ 1083212 h 1083212"/>
              <a:gd name="connsiteX3" fmla="*/ 0 w 6032500"/>
              <a:gd name="connsiteY3" fmla="*/ 1083212 h 1083212"/>
              <a:gd name="connsiteX4" fmla="*/ 0 w 6032500"/>
              <a:gd name="connsiteY4" fmla="*/ 0 h 10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2500" h="1083212">
                <a:moveTo>
                  <a:pt x="0" y="0"/>
                </a:moveTo>
                <a:lnTo>
                  <a:pt x="6032500" y="0"/>
                </a:lnTo>
                <a:lnTo>
                  <a:pt x="5526063" y="1083212"/>
                </a:lnTo>
                <a:lnTo>
                  <a:pt x="0" y="1083212"/>
                </a:lnTo>
                <a:lnTo>
                  <a:pt x="0" y="0"/>
                </a:lnTo>
                <a:close/>
              </a:path>
            </a:pathLst>
          </a:custGeom>
          <a:solidFill>
            <a:sysClr val="window" lastClr="FFFFFF"/>
          </a:solidFill>
          <a:ln w="12700" cap="flat" cmpd="sng" algn="ctr">
            <a:noFill/>
            <a:prstDash val="solid"/>
            <a:miter lim="800000"/>
          </a:ln>
          <a:effectLst>
            <a:innerShdw blurRad="76200" dist="76200" dir="18900000">
              <a:prstClr val="black">
                <a:alpha val="46000"/>
              </a:prstClr>
            </a:innerShdw>
          </a:effectLst>
        </p:spPr>
        <p:txBody>
          <a:bodyPr rtlCol="0" anchor="ctr"/>
          <a:lstStyle/>
          <a:p>
            <a:pPr marL="0" lvl="1"/>
            <a:r>
              <a:rPr lang="en-IN" sz="2400" b="1" dirty="0">
                <a:solidFill>
                  <a:prstClr val="black"/>
                </a:solidFill>
                <a:latin typeface="Arial" panose="020B0604020202020204" pitchFamily="34" charset="0"/>
                <a:cs typeface="Arial" panose="020B0604020202020204" pitchFamily="34" charset="0"/>
              </a:rPr>
              <a:t>South-East Asia Copper Sulphate Market Voice of Customer</a:t>
            </a:r>
            <a:endParaRPr lang="en-US" sz="2200" b="1" kern="0" dirty="0">
              <a:solidFill>
                <a:srgbClr val="44546A">
                  <a:lumMod val="2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35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7617FC-8688-49FB-A7A1-A82FE46028B8}"/>
              </a:ext>
            </a:extLst>
          </p:cNvPr>
          <p:cNvSpPr txBox="1">
            <a:spLocks/>
          </p:cNvSpPr>
          <p:nvPr/>
        </p:nvSpPr>
        <p:spPr>
          <a:xfrm>
            <a:off x="210716" y="294631"/>
            <a:ext cx="7853427" cy="4613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457189">
              <a:lnSpc>
                <a:spcPts val="1700"/>
              </a:lnSpc>
              <a:defRPr/>
            </a:pPr>
            <a:r>
              <a:rPr lang="en-IN" sz="1400" b="1" dirty="0">
                <a:solidFill>
                  <a:prstClr val="black"/>
                </a:solidFill>
                <a:latin typeface="Arial" panose="020B0604020202020204" pitchFamily="34" charset="0"/>
                <a:ea typeface="Verdana" panose="020B0604030504040204" pitchFamily="34" charset="0"/>
                <a:cs typeface="Arial" panose="020B0604020202020204" pitchFamily="34" charset="0"/>
              </a:rPr>
              <a:t>Voice of Customer</a:t>
            </a:r>
          </a:p>
        </p:txBody>
      </p:sp>
      <p:sp>
        <p:nvSpPr>
          <p:cNvPr id="9" name="TextBox 8">
            <a:extLst>
              <a:ext uri="{FF2B5EF4-FFF2-40B4-BE49-F238E27FC236}">
                <a16:creationId xmlns:a16="http://schemas.microsoft.com/office/drawing/2014/main" id="{AAFEF979-EF7A-4345-9A8F-D9E52CAD8130}"/>
              </a:ext>
            </a:extLst>
          </p:cNvPr>
          <p:cNvSpPr txBox="1"/>
          <p:nvPr/>
        </p:nvSpPr>
        <p:spPr>
          <a:xfrm>
            <a:off x="210717" y="780969"/>
            <a:ext cx="5184223" cy="292068"/>
          </a:xfrm>
          <a:prstGeom prst="rect">
            <a:avLst/>
          </a:prstGeom>
          <a:noFill/>
          <a:ln>
            <a:noFill/>
          </a:ln>
        </p:spPr>
        <p:txBody>
          <a:bodyPr wrap="square" rtlCol="0">
            <a:spAutoFit/>
          </a:bodyPr>
          <a:lstStyle/>
          <a:p>
            <a:pPr defTabSz="457189">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Major Influencing Factor affecting Vendor Selection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(N=50), 2020)</a:t>
            </a:r>
          </a:p>
        </p:txBody>
      </p:sp>
      <p:cxnSp>
        <p:nvCxnSpPr>
          <p:cNvPr id="10" name="Straight Connector 9">
            <a:extLst>
              <a:ext uri="{FF2B5EF4-FFF2-40B4-BE49-F238E27FC236}">
                <a16:creationId xmlns:a16="http://schemas.microsoft.com/office/drawing/2014/main" id="{4FFEEC4B-60E8-47F6-896E-4CC06892843A}"/>
              </a:ext>
            </a:extLst>
          </p:cNvPr>
          <p:cNvCxnSpPr>
            <a:cxnSpLocks/>
          </p:cNvCxnSpPr>
          <p:nvPr/>
        </p:nvCxnSpPr>
        <p:spPr>
          <a:xfrm>
            <a:off x="210716" y="1061511"/>
            <a:ext cx="4997389" cy="11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3">
            <a:extLst>
              <a:ext uri="{FF2B5EF4-FFF2-40B4-BE49-F238E27FC236}">
                <a16:creationId xmlns:a16="http://schemas.microsoft.com/office/drawing/2014/main" id="{31418904-95BD-4F79-B3C4-CF61D2D35EB4}"/>
              </a:ext>
            </a:extLst>
          </p:cNvPr>
          <p:cNvSpPr txBox="1">
            <a:spLocks/>
          </p:cNvSpPr>
          <p:nvPr/>
        </p:nvSpPr>
        <p:spPr>
          <a:xfrm>
            <a:off x="210715" y="5163698"/>
            <a:ext cx="8208963" cy="1265581"/>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46" indent="-171446" algn="just" defTabSz="914377">
              <a:lnSpc>
                <a:spcPct val="200000"/>
              </a:lnSpc>
              <a:spcBef>
                <a:spcPts val="600"/>
              </a:spcBef>
              <a:buBlip>
                <a:blip r:embed="rId2"/>
              </a:buBlip>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 While conducting the consumer survey to derive the vendor selection, the consumers were asked to name factors which influences vendor selection. On the basis of their responses it has been found that availability of product is a major factor which influences the customer for selecting the vendor  followed by brand with 90 percent ,price with 88 percent ,lead time  with 85% and discount  with 80% respectively. </a:t>
            </a:r>
          </a:p>
        </p:txBody>
      </p:sp>
      <p:graphicFrame>
        <p:nvGraphicFramePr>
          <p:cNvPr id="11" name="Chart 10">
            <a:extLst>
              <a:ext uri="{FF2B5EF4-FFF2-40B4-BE49-F238E27FC236}">
                <a16:creationId xmlns:a16="http://schemas.microsoft.com/office/drawing/2014/main" id="{4D7C5F56-0510-4ADA-872C-9B5B042F003A}"/>
              </a:ext>
            </a:extLst>
          </p:cNvPr>
          <p:cNvGraphicFramePr/>
          <p:nvPr/>
        </p:nvGraphicFramePr>
        <p:xfrm>
          <a:off x="210716" y="1099595"/>
          <a:ext cx="8208962" cy="38567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978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D1CD40BF-636C-4907-980A-41EDB6B143C9}"/>
              </a:ext>
            </a:extLst>
          </p:cNvPr>
          <p:cNvGraphicFramePr/>
          <p:nvPr/>
        </p:nvGraphicFramePr>
        <p:xfrm>
          <a:off x="465778" y="1883184"/>
          <a:ext cx="8212443" cy="1489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A46DF0ED-D353-46EC-9731-05C5DE090BD1}"/>
              </a:ext>
            </a:extLst>
          </p:cNvPr>
          <p:cNvGraphicFramePr/>
          <p:nvPr/>
        </p:nvGraphicFramePr>
        <p:xfrm>
          <a:off x="680870" y="1190765"/>
          <a:ext cx="7555971" cy="36546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12A4630A-81F1-4285-B83A-B17AB256ACD7}"/>
              </a:ext>
            </a:extLst>
          </p:cNvPr>
          <p:cNvGraphicFramePr/>
          <p:nvPr/>
        </p:nvGraphicFramePr>
        <p:xfrm>
          <a:off x="465778" y="941836"/>
          <a:ext cx="7359088" cy="3782113"/>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5">
            <a:extLst>
              <a:ext uri="{FF2B5EF4-FFF2-40B4-BE49-F238E27FC236}">
                <a16:creationId xmlns:a16="http://schemas.microsoft.com/office/drawing/2014/main" id="{9BFA2227-9F8E-477B-A15D-C851E347194B}"/>
              </a:ext>
            </a:extLst>
          </p:cNvPr>
          <p:cNvSpPr txBox="1"/>
          <p:nvPr/>
        </p:nvSpPr>
        <p:spPr>
          <a:xfrm>
            <a:off x="342900" y="764320"/>
            <a:ext cx="5423069" cy="29206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Challenges Faced (Need-Gap Analysis),</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2020</a:t>
            </a:r>
            <a:endParaRPr kumimoji="0" lang="en-US" sz="1000" b="1"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16" name="Straight Connector 15">
            <a:extLst>
              <a:ext uri="{FF2B5EF4-FFF2-40B4-BE49-F238E27FC236}">
                <a16:creationId xmlns:a16="http://schemas.microsoft.com/office/drawing/2014/main" id="{B403038A-83B0-40E2-A1BE-0A21D5FA9CEB}"/>
              </a:ext>
            </a:extLst>
          </p:cNvPr>
          <p:cNvCxnSpPr>
            <a:cxnSpLocks/>
          </p:cNvCxnSpPr>
          <p:nvPr/>
        </p:nvCxnSpPr>
        <p:spPr>
          <a:xfrm>
            <a:off x="376379" y="1014823"/>
            <a:ext cx="3214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370C9666-BF07-40D0-8BEB-5AF381E2B77D}"/>
              </a:ext>
            </a:extLst>
          </p:cNvPr>
          <p:cNvSpPr txBox="1">
            <a:spLocks/>
          </p:cNvSpPr>
          <p:nvPr/>
        </p:nvSpPr>
        <p:spPr>
          <a:xfrm>
            <a:off x="114173" y="61726"/>
            <a:ext cx="6623432" cy="655068"/>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1400" b="1" dirty="0">
              <a:latin typeface="Arial" panose="020B0604020202020204" pitchFamily="34" charset="0"/>
              <a:cs typeface="Arial" panose="020B0604020202020204" pitchFamily="34" charset="0"/>
            </a:endParaRPr>
          </a:p>
          <a:p>
            <a:pPr defTabSz="457189">
              <a:lnSpc>
                <a:spcPts val="1700"/>
              </a:lnSpc>
              <a:defRPr/>
            </a:pPr>
            <a:r>
              <a:rPr lang="en-IN" sz="1400" b="1" dirty="0">
                <a:solidFill>
                  <a:prstClr val="black"/>
                </a:solidFill>
                <a:latin typeface="Arial" panose="020B0604020202020204" pitchFamily="34" charset="0"/>
                <a:cs typeface="Arial" panose="020B0604020202020204" pitchFamily="34" charset="0"/>
              </a:rPr>
              <a:t>Voice of Customer</a:t>
            </a:r>
          </a:p>
        </p:txBody>
      </p:sp>
      <p:sp>
        <p:nvSpPr>
          <p:cNvPr id="20" name="Subtitle 3">
            <a:extLst>
              <a:ext uri="{FF2B5EF4-FFF2-40B4-BE49-F238E27FC236}">
                <a16:creationId xmlns:a16="http://schemas.microsoft.com/office/drawing/2014/main" id="{1A1357FC-74B0-474F-999D-EBFFE21738F1}"/>
              </a:ext>
            </a:extLst>
          </p:cNvPr>
          <p:cNvSpPr txBox="1">
            <a:spLocks/>
          </p:cNvSpPr>
          <p:nvPr/>
        </p:nvSpPr>
        <p:spPr>
          <a:xfrm>
            <a:off x="114174" y="5319376"/>
            <a:ext cx="8348956" cy="1193576"/>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200000"/>
              </a:lnSpc>
              <a:spcBef>
                <a:spcPts val="600"/>
              </a:spcBef>
              <a:spcAft>
                <a:spcPts val="0"/>
              </a:spcAft>
              <a:buClrTx/>
              <a:buSzTx/>
              <a:tabLst/>
              <a:defRPr/>
            </a:pPr>
            <a:r>
              <a:rPr kumimoji="0" lang="en-IN" sz="10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While conducting the consumer survey to derive the Challenges faced b</a:t>
            </a:r>
            <a:r>
              <a:rPr lang="en-IN"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rPr>
              <a:t>y customers, it has been observed that the product quality is the most important  factor  faced by customers with 88% of the total responses captured while other factors include after sales support with 85% ,supply chain management with 82% and credit period with 80% respectively</a:t>
            </a:r>
            <a:endParaRPr kumimoji="0" lang="en-IN" sz="10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Chart 11">
            <a:extLst>
              <a:ext uri="{FF2B5EF4-FFF2-40B4-BE49-F238E27FC236}">
                <a16:creationId xmlns:a16="http://schemas.microsoft.com/office/drawing/2014/main" id="{CC876BDF-FD2F-4118-BC48-5F6E251F41C5}"/>
              </a:ext>
            </a:extLst>
          </p:cNvPr>
          <p:cNvGraphicFramePr/>
          <p:nvPr/>
        </p:nvGraphicFramePr>
        <p:xfrm>
          <a:off x="114173" y="1166113"/>
          <a:ext cx="8348957" cy="39227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39481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0.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1.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2.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2.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3.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4.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5.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6.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7.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8.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9.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4403</Words>
  <Application>Microsoft Office PowerPoint</Application>
  <PresentationFormat>On-screen Show (4:3)</PresentationFormat>
  <Paragraphs>355</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Calibri</vt:lpstr>
      <vt:lpstr>Calibri Light</vt:lpstr>
      <vt:lpstr>Courier New</vt:lpstr>
      <vt:lpstr>Montserrat</vt:lpstr>
      <vt:lpstr>Veradana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2</cp:revision>
  <dcterms:created xsi:type="dcterms:W3CDTF">2021-07-23T14:06:42Z</dcterms:created>
  <dcterms:modified xsi:type="dcterms:W3CDTF">2021-07-23T14:23:15Z</dcterms:modified>
</cp:coreProperties>
</file>