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1183" r:id="rId2"/>
    <p:sldId id="4987" r:id="rId3"/>
    <p:sldId id="4988" r:id="rId4"/>
    <p:sldId id="4989" r:id="rId5"/>
    <p:sldId id="4990" r:id="rId6"/>
    <p:sldId id="499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135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119585-3A77-4452-AF3A-DD808BA04499}"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33525-2A9D-42B4-B011-1F7D139C8259}" type="slidenum">
              <a:rPr lang="en-US" smtClean="0"/>
              <a:t>‹#›</a:t>
            </a:fld>
            <a:endParaRPr lang="en-US"/>
          </a:p>
        </p:txBody>
      </p:sp>
    </p:spTree>
    <p:extLst>
      <p:ext uri="{BB962C8B-B14F-4D97-AF65-F5344CB8AC3E}">
        <p14:creationId xmlns:p14="http://schemas.microsoft.com/office/powerpoint/2010/main" val="2264455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119585-3A77-4452-AF3A-DD808BA04499}"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33525-2A9D-42B4-B011-1F7D139C8259}" type="slidenum">
              <a:rPr lang="en-US" smtClean="0"/>
              <a:t>‹#›</a:t>
            </a:fld>
            <a:endParaRPr lang="en-US"/>
          </a:p>
        </p:txBody>
      </p:sp>
    </p:spTree>
    <p:extLst>
      <p:ext uri="{BB962C8B-B14F-4D97-AF65-F5344CB8AC3E}">
        <p14:creationId xmlns:p14="http://schemas.microsoft.com/office/powerpoint/2010/main" val="354824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119585-3A77-4452-AF3A-DD808BA04499}"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33525-2A9D-42B4-B011-1F7D139C8259}" type="slidenum">
              <a:rPr lang="en-US" smtClean="0"/>
              <a:t>‹#›</a:t>
            </a:fld>
            <a:endParaRPr lang="en-US"/>
          </a:p>
        </p:txBody>
      </p:sp>
    </p:spTree>
    <p:extLst>
      <p:ext uri="{BB962C8B-B14F-4D97-AF65-F5344CB8AC3E}">
        <p14:creationId xmlns:p14="http://schemas.microsoft.com/office/powerpoint/2010/main" val="15069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FBA3F1B-5FC1-4195-B283-FA7A5C5B3D90}"/>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72326B4-B3B2-4D15-A2AB-DB1022046586}"/>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205A775-17FE-4C1F-A161-1A719545F3E1}"/>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969AECF4-BD35-4AC8-8BF0-753D0647F7B3}"/>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Slide Number Placeholder 7">
            <a:extLst>
              <a:ext uri="{FF2B5EF4-FFF2-40B4-BE49-F238E27FC236}">
                <a16:creationId xmlns:a16="http://schemas.microsoft.com/office/drawing/2014/main" id="{E202E38A-5812-43DD-83EB-0D7EA5D9F823}"/>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8" name="Footer Placeholder 6">
            <a:extLst>
              <a:ext uri="{FF2B5EF4-FFF2-40B4-BE49-F238E27FC236}">
                <a16:creationId xmlns:a16="http://schemas.microsoft.com/office/drawing/2014/main" id="{78A01AEE-3EB7-440D-81E6-C9DF36AB8F13}"/>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ChemAnalyst</a:t>
            </a:r>
          </a:p>
        </p:txBody>
      </p:sp>
      <p:pic>
        <p:nvPicPr>
          <p:cNvPr id="11" name="object 26">
            <a:extLst>
              <a:ext uri="{FF2B5EF4-FFF2-40B4-BE49-F238E27FC236}">
                <a16:creationId xmlns:a16="http://schemas.microsoft.com/office/drawing/2014/main" id="{5DFA5335-A0E7-4244-ADB6-6B8A919134DD}"/>
              </a:ext>
            </a:extLst>
          </p:cNvPr>
          <p:cNvPicPr>
            <a:picLocks noChangeArrowheads="1"/>
          </p:cNvPicPr>
          <p:nvPr userDrawn="1"/>
        </p:nvPicPr>
        <p:blipFill>
          <a:blip r:embed="rId2">
            <a:extLst>
              <a:ext uri="{28A0092B-C50C-407E-A947-70E740481C1C}">
                <a14:useLocalDpi xmlns:a14="http://schemas.microsoft.com/office/drawing/2010/main" val="0"/>
              </a:ext>
            </a:extLst>
          </a:blip>
          <a:srcRect b="-833"/>
          <a:stretch>
            <a:fillRect/>
          </a:stretch>
        </p:blipFill>
        <p:spPr bwMode="auto">
          <a:xfrm>
            <a:off x="7329055" y="205715"/>
            <a:ext cx="1829935"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378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F0F5C8-E9F2-4CBC-A04F-7EFA28CE1857}"/>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3491D6C-F2F6-4E6B-B0E6-65734949EBD3}"/>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A3E49FB-D304-4533-90CF-D19C3CD3B679}"/>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A758E8B9-6774-4A3B-AEB2-3320A4E96451}"/>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Slide Number Placeholder 7">
            <a:extLst>
              <a:ext uri="{FF2B5EF4-FFF2-40B4-BE49-F238E27FC236}">
                <a16:creationId xmlns:a16="http://schemas.microsoft.com/office/drawing/2014/main" id="{6EC2DD97-0549-4D08-BEB1-761EFBA16426}"/>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4" name="Footer Placeholder 6">
            <a:extLst>
              <a:ext uri="{FF2B5EF4-FFF2-40B4-BE49-F238E27FC236}">
                <a16:creationId xmlns:a16="http://schemas.microsoft.com/office/drawing/2014/main" id="{7E9ABE8F-2A34-4CFD-B267-3F4BEBB1443C}"/>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ChemAnalyst</a:t>
            </a:r>
          </a:p>
        </p:txBody>
      </p:sp>
      <p:pic>
        <p:nvPicPr>
          <p:cNvPr id="15" name="object 26">
            <a:extLst>
              <a:ext uri="{FF2B5EF4-FFF2-40B4-BE49-F238E27FC236}">
                <a16:creationId xmlns:a16="http://schemas.microsoft.com/office/drawing/2014/main" id="{100D1BF4-1B19-46F1-B39C-A449DCE780C0}"/>
              </a:ext>
            </a:extLst>
          </p:cNvPr>
          <p:cNvPicPr>
            <a:picLocks noChangeArrowheads="1"/>
          </p:cNvPicPr>
          <p:nvPr userDrawn="1"/>
        </p:nvPicPr>
        <p:blipFill>
          <a:blip r:embed="rId2">
            <a:extLst>
              <a:ext uri="{28A0092B-C50C-407E-A947-70E740481C1C}">
                <a14:useLocalDpi xmlns:a14="http://schemas.microsoft.com/office/drawing/2010/main" val="0"/>
              </a:ext>
            </a:extLst>
          </a:blip>
          <a:srcRect b="-833"/>
          <a:stretch>
            <a:fillRect/>
          </a:stretch>
        </p:blipFill>
        <p:spPr bwMode="auto">
          <a:xfrm>
            <a:off x="7329055" y="205715"/>
            <a:ext cx="1829935"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719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119585-3A77-4452-AF3A-DD808BA04499}"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33525-2A9D-42B4-B011-1F7D139C8259}" type="slidenum">
              <a:rPr lang="en-US" smtClean="0"/>
              <a:t>‹#›</a:t>
            </a:fld>
            <a:endParaRPr lang="en-US"/>
          </a:p>
        </p:txBody>
      </p:sp>
    </p:spTree>
    <p:extLst>
      <p:ext uri="{BB962C8B-B14F-4D97-AF65-F5344CB8AC3E}">
        <p14:creationId xmlns:p14="http://schemas.microsoft.com/office/powerpoint/2010/main" val="3770335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119585-3A77-4452-AF3A-DD808BA04499}"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33525-2A9D-42B4-B011-1F7D139C8259}" type="slidenum">
              <a:rPr lang="en-US" smtClean="0"/>
              <a:t>‹#›</a:t>
            </a:fld>
            <a:endParaRPr lang="en-US"/>
          </a:p>
        </p:txBody>
      </p:sp>
    </p:spTree>
    <p:extLst>
      <p:ext uri="{BB962C8B-B14F-4D97-AF65-F5344CB8AC3E}">
        <p14:creationId xmlns:p14="http://schemas.microsoft.com/office/powerpoint/2010/main" val="3388802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119585-3A77-4452-AF3A-DD808BA04499}"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33525-2A9D-42B4-B011-1F7D139C8259}" type="slidenum">
              <a:rPr lang="en-US" smtClean="0"/>
              <a:t>‹#›</a:t>
            </a:fld>
            <a:endParaRPr lang="en-US"/>
          </a:p>
        </p:txBody>
      </p:sp>
    </p:spTree>
    <p:extLst>
      <p:ext uri="{BB962C8B-B14F-4D97-AF65-F5344CB8AC3E}">
        <p14:creationId xmlns:p14="http://schemas.microsoft.com/office/powerpoint/2010/main" val="2917164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119585-3A77-4452-AF3A-DD808BA04499}" type="datetimeFigureOut">
              <a:rPr lang="en-US" smtClean="0"/>
              <a:t>7/29/2021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733525-2A9D-42B4-B011-1F7D139C8259}" type="slidenum">
              <a:rPr lang="en-US" smtClean="0"/>
              <a:t>‹#›</a:t>
            </a:fld>
            <a:endParaRPr lang="en-US"/>
          </a:p>
        </p:txBody>
      </p:sp>
    </p:spTree>
    <p:extLst>
      <p:ext uri="{BB962C8B-B14F-4D97-AF65-F5344CB8AC3E}">
        <p14:creationId xmlns:p14="http://schemas.microsoft.com/office/powerpoint/2010/main" val="2064539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119585-3A77-4452-AF3A-DD808BA04499}" type="datetimeFigureOut">
              <a:rPr lang="en-US" smtClean="0"/>
              <a:t>7/29/2021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733525-2A9D-42B4-B011-1F7D139C8259}" type="slidenum">
              <a:rPr lang="en-US" smtClean="0"/>
              <a:t>‹#›</a:t>
            </a:fld>
            <a:endParaRPr lang="en-US"/>
          </a:p>
        </p:txBody>
      </p:sp>
    </p:spTree>
    <p:extLst>
      <p:ext uri="{BB962C8B-B14F-4D97-AF65-F5344CB8AC3E}">
        <p14:creationId xmlns:p14="http://schemas.microsoft.com/office/powerpoint/2010/main" val="1215644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119585-3A77-4452-AF3A-DD808BA04499}" type="datetimeFigureOut">
              <a:rPr lang="en-US" smtClean="0"/>
              <a:t>7/29/2021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733525-2A9D-42B4-B011-1F7D139C8259}" type="slidenum">
              <a:rPr lang="en-US" smtClean="0"/>
              <a:t>‹#›</a:t>
            </a:fld>
            <a:endParaRPr lang="en-US"/>
          </a:p>
        </p:txBody>
      </p:sp>
    </p:spTree>
    <p:extLst>
      <p:ext uri="{BB962C8B-B14F-4D97-AF65-F5344CB8AC3E}">
        <p14:creationId xmlns:p14="http://schemas.microsoft.com/office/powerpoint/2010/main" val="1933019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119585-3A77-4452-AF3A-DD808BA04499}"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33525-2A9D-42B4-B011-1F7D139C8259}" type="slidenum">
              <a:rPr lang="en-US" smtClean="0"/>
              <a:t>‹#›</a:t>
            </a:fld>
            <a:endParaRPr lang="en-US"/>
          </a:p>
        </p:txBody>
      </p:sp>
    </p:spTree>
    <p:extLst>
      <p:ext uri="{BB962C8B-B14F-4D97-AF65-F5344CB8AC3E}">
        <p14:creationId xmlns:p14="http://schemas.microsoft.com/office/powerpoint/2010/main" val="150236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119585-3A77-4452-AF3A-DD808BA04499}"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33525-2A9D-42B4-B011-1F7D139C8259}" type="slidenum">
              <a:rPr lang="en-US" smtClean="0"/>
              <a:t>‹#›</a:t>
            </a:fld>
            <a:endParaRPr lang="en-US"/>
          </a:p>
        </p:txBody>
      </p:sp>
    </p:spTree>
    <p:extLst>
      <p:ext uri="{BB962C8B-B14F-4D97-AF65-F5344CB8AC3E}">
        <p14:creationId xmlns:p14="http://schemas.microsoft.com/office/powerpoint/2010/main" val="1228519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119585-3A77-4452-AF3A-DD808BA04499}" type="datetimeFigureOut">
              <a:rPr lang="en-US" smtClean="0"/>
              <a:t>7/29/2021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733525-2A9D-42B4-B011-1F7D139C8259}" type="slidenum">
              <a:rPr lang="en-US" smtClean="0"/>
              <a:t>‹#›</a:t>
            </a:fld>
            <a:endParaRPr lang="en-US"/>
          </a:p>
        </p:txBody>
      </p:sp>
    </p:spTree>
    <p:extLst>
      <p:ext uri="{BB962C8B-B14F-4D97-AF65-F5344CB8AC3E}">
        <p14:creationId xmlns:p14="http://schemas.microsoft.com/office/powerpoint/2010/main" val="2955778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500" y="266036"/>
            <a:ext cx="7751929" cy="307777"/>
          </a:xfrm>
          <a:prstGeom prst="rect">
            <a:avLst/>
          </a:prstGeom>
          <a:noFill/>
        </p:spPr>
        <p:txBody>
          <a:bodyPr vert="horz" wrap="square" lIns="91440" tIns="45720" rIns="91440" bIns="45720" rtlCol="0" anchor="ctr">
            <a:spAutoFit/>
          </a:bodyPr>
          <a:lstStyle>
            <a:defPPr>
              <a:defRPr lang="en-US"/>
            </a:defPPr>
            <a:lvl1pPr marR="0" lvl="0" indent="0" fontAlgn="auto">
              <a:lnSpc>
                <a:spcPts val="1700"/>
              </a:lnSpc>
              <a:spcBef>
                <a:spcPct val="0"/>
              </a:spcBef>
              <a:spcAft>
                <a:spcPts val="0"/>
              </a:spcAft>
              <a:buClrTx/>
              <a:buSzTx/>
              <a:buFontTx/>
              <a:buNone/>
              <a:tabLst/>
              <a:defRPr sz="1400" b="1">
                <a:solidFill>
                  <a:prstClr val="black"/>
                </a:solidFill>
                <a:latin typeface="Arial" panose="020B0604020202020204" pitchFamily="34" charset="0"/>
                <a:ea typeface="+mj-ea"/>
                <a:cs typeface="Arial" panose="020B0604020202020204" pitchFamily="34" charset="0"/>
              </a:defRPr>
            </a:lvl1pPr>
          </a:lstStyle>
          <a:p>
            <a:r>
              <a:rPr lang="en-IN" dirty="0"/>
              <a:t>            Southeast Asia</a:t>
            </a:r>
          </a:p>
        </p:txBody>
      </p:sp>
      <p:sp>
        <p:nvSpPr>
          <p:cNvPr id="19" name="TextBox 18"/>
          <p:cNvSpPr txBox="1"/>
          <p:nvPr/>
        </p:nvSpPr>
        <p:spPr>
          <a:xfrm>
            <a:off x="374356" y="2193579"/>
            <a:ext cx="8458201" cy="2196435"/>
          </a:xfrm>
          <a:prstGeom prst="rect">
            <a:avLst/>
          </a:prstGeom>
          <a:noFill/>
        </p:spPr>
        <p:txBody>
          <a:bodyPr wrap="square" rtlCol="0">
            <a:spAutoFit/>
          </a:bodyPr>
          <a:lstStyle/>
          <a:p>
            <a:pPr marL="171450" marR="0" lvl="1" indent="-171450" algn="just"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IN"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Growing infrastructure-based developments</a:t>
            </a:r>
            <a:r>
              <a:rPr kumimoji="0" lang="en-IN" sz="1000" b="0" i="0" u="none" strike="noStrike" kern="1200" cap="none" spc="0" normalizeH="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 </a:t>
            </a:r>
            <a:r>
              <a:rPr kumimoji="0" lang="en-IN"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in Southeast</a:t>
            </a:r>
            <a:r>
              <a:rPr lang="en-IN" sz="1000" dirty="0">
                <a:latin typeface="Verdana" panose="020B0604030504040204" pitchFamily="34" charset="0"/>
                <a:ea typeface="Verdana" panose="020B0604030504040204" pitchFamily="34" charset="0"/>
                <a:cs typeface="Verdana" panose="020B0604030504040204" pitchFamily="34" charset="0"/>
              </a:rPr>
              <a:t> </a:t>
            </a:r>
            <a:r>
              <a:rPr kumimoji="0" lang="en-IN"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Asia region is expected</a:t>
            </a:r>
            <a:r>
              <a:rPr kumimoji="0" lang="en-IN" sz="1000" b="0" i="0" u="none" strike="noStrike" kern="1200" cap="none" spc="0" normalizeH="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 to positively influence the </a:t>
            </a:r>
            <a:r>
              <a:rPr kumimoji="0" lang="en-IN"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region’s copper sulphate market during forecast period.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 </a:t>
            </a:r>
            <a:r>
              <a:rPr kumimoji="0" lang="en-IN"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Moreover, major infrastructure developments which are in the pipeline or at starting stage in the region are anticipated to boost the demand for food, meat and poultry processing industry. </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The governments of several countries in Southeast </a:t>
            </a:r>
            <a:r>
              <a:rPr lang="en-US" sz="1000" dirty="0">
                <a:latin typeface="Verdana" panose="020B0604030504040204" pitchFamily="34" charset="0"/>
                <a:ea typeface="Verdana" panose="020B0604030504040204" pitchFamily="34" charset="0"/>
                <a:cs typeface="Verdana" panose="020B0604030504040204" pitchFamily="34" charset="0"/>
              </a:rPr>
              <a:t>Asia </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are taking active measures to facilitate infrastructural development in their countries, which is likely to positively influence the sales of both industrial and reagent grade during forecast period. Thailand, Indonesia and Malaysia are the major countries that </a:t>
            </a:r>
            <a:r>
              <a:rPr lang="en-US" sz="1000" dirty="0">
                <a:latin typeface="Verdana" panose="020B0604030504040204" pitchFamily="34" charset="0"/>
                <a:ea typeface="Verdana" panose="020B0604030504040204" pitchFamily="34" charset="0"/>
                <a:cs typeface="Verdana" panose="020B0604030504040204" pitchFamily="34" charset="0"/>
              </a:rPr>
              <a:t>are witnessing massive boom in infrastructure projects. Thus, these countries are anticipated to contribute towards the growth of Southeast Asia copper sulphate market during forecast period.</a:t>
            </a:r>
            <a:endParaRPr kumimoji="0" lang="en-IN"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20" name="Slide Number Placeholder 5">
            <a:extLst>
              <a:ext uri="{FF2B5EF4-FFF2-40B4-BE49-F238E27FC236}">
                <a16:creationId xmlns:a16="http://schemas.microsoft.com/office/drawing/2014/main" id="{648EBE04-2324-41B9-BEAB-935206F6D6F1}"/>
              </a:ext>
            </a:extLst>
          </p:cNvPr>
          <p:cNvSpPr>
            <a:spLocks noGrp="1"/>
          </p:cNvSpPr>
          <p:nvPr>
            <p:ph type="sldNum" sz="quarter" idx="4294967295"/>
          </p:nvPr>
        </p:nvSpPr>
        <p:spPr>
          <a:xfrm>
            <a:off x="8702765" y="6506031"/>
            <a:ext cx="514350" cy="208902"/>
          </a:xfrm>
          <a:prstGeom prst="rect">
            <a:avLst/>
          </a:prstGeom>
        </p:spPr>
        <p:txBody>
          <a:bodyPr vert="horz" lIns="91440" tIns="45720" rIns="91440" bIns="45720" rtlCol="0" anchor="ctr"/>
          <a:lstStyle>
            <a:lvl1pPr algn="ctr">
              <a:defRPr lang="en-IN" sz="1200" smtClean="0">
                <a:solidFill>
                  <a:schemeClr val="tx1"/>
                </a:solidFill>
              </a:defRPr>
            </a:lvl1pPr>
          </a:lstStyle>
          <a:p>
            <a:pPr>
              <a:defRPr/>
            </a:pPr>
            <a:fld id="{119CB551-2FCE-4FD9-9B7A-055CD22EB67A}" type="slidenum">
              <a:rPr lang="en-US" smtClean="0"/>
              <a:pPr>
                <a:defRPr/>
              </a:pPr>
              <a:t>1</a:t>
            </a:fld>
            <a:endParaRPr lang="en-US" dirty="0"/>
          </a:p>
        </p:txBody>
      </p:sp>
      <p:sp>
        <p:nvSpPr>
          <p:cNvPr id="21" name="Footer Placeholder 4">
            <a:extLst>
              <a:ext uri="{FF2B5EF4-FFF2-40B4-BE49-F238E27FC236}">
                <a16:creationId xmlns:a16="http://schemas.microsoft.com/office/drawing/2014/main" id="{89FE0576-5405-4879-A39E-E420312DEAD8}"/>
              </a:ext>
            </a:extLst>
          </p:cNvPr>
          <p:cNvSpPr>
            <a:spLocks noGrp="1"/>
          </p:cNvSpPr>
          <p:nvPr>
            <p:ph type="ftr" sz="quarter" idx="4294967295"/>
          </p:nvPr>
        </p:nvSpPr>
        <p:spPr>
          <a:xfrm>
            <a:off x="8248830" y="6699596"/>
            <a:ext cx="968285" cy="158404"/>
          </a:xfrm>
          <a:prstGeom prst="rect">
            <a:avLst/>
          </a:prstGeom>
        </p:spPr>
        <p:txBody>
          <a:bodyPr vert="horz" lIns="91440" tIns="45720" rIns="91440" bIns="45720" rtlCol="0" anchor="ctr"/>
          <a:lstStyle>
            <a:lvl1pPr algn="l">
              <a:defRPr lang="en-US" altLang="zh-CN" sz="700" smtClean="0">
                <a:solidFill>
                  <a:schemeClr val="tx1"/>
                </a:solidFill>
              </a:defRPr>
            </a:lvl1pPr>
          </a:lstStyle>
          <a:p>
            <a:pPr>
              <a:defRPr/>
            </a:pPr>
            <a:r>
              <a:rPr lang="en-IN" dirty="0"/>
              <a:t>© TechSci Research</a:t>
            </a:r>
          </a:p>
        </p:txBody>
      </p:sp>
      <p:sp>
        <p:nvSpPr>
          <p:cNvPr id="22" name="Rectangle 21">
            <a:extLst>
              <a:ext uri="{FF2B5EF4-FFF2-40B4-BE49-F238E27FC236}">
                <a16:creationId xmlns:a16="http://schemas.microsoft.com/office/drawing/2014/main" id="{653B3183-B3EA-4424-B2A5-E5F5068E5B9E}"/>
              </a:ext>
            </a:extLst>
          </p:cNvPr>
          <p:cNvSpPr/>
          <p:nvPr/>
        </p:nvSpPr>
        <p:spPr>
          <a:xfrm>
            <a:off x="374356" y="726909"/>
            <a:ext cx="8328409" cy="1273105"/>
          </a:xfrm>
          <a:prstGeom prst="rect">
            <a:avLst/>
          </a:prstGeom>
        </p:spPr>
        <p:txBody>
          <a:bodyPr wrap="square">
            <a:spAutoFit/>
          </a:bodyPr>
          <a:lstStyle/>
          <a:p>
            <a:pPr marL="0" lvl="1" algn="just">
              <a:lnSpc>
                <a:spcPct val="200000"/>
              </a:lnSpc>
              <a:defRPr/>
            </a:pPr>
            <a:endParaRPr lang="en-US" sz="1000" dirty="0">
              <a:latin typeface="Verdana" panose="020B0604030504040204" pitchFamily="34" charset="0"/>
              <a:ea typeface="Verdana" panose="020B0604030504040204" pitchFamily="34" charset="0"/>
              <a:cs typeface="Verdana" panose="020B0604030504040204" pitchFamily="34" charset="0"/>
            </a:endParaRPr>
          </a:p>
          <a:p>
            <a:pPr marL="171450" lvl="1" indent="-171450" algn="just">
              <a:lnSpc>
                <a:spcPct val="200000"/>
              </a:lnSpc>
              <a:buFont typeface="Arial" panose="020B0604020202020204" pitchFamily="34" charset="0"/>
              <a:buChar char="•"/>
              <a:defRPr/>
            </a:pPr>
            <a:r>
              <a:rPr lang="en-IN" sz="1000" dirty="0">
                <a:latin typeface="Verdana" panose="020B0604030504040204" pitchFamily="34" charset="0"/>
                <a:ea typeface="Verdana" panose="020B0604030504040204" pitchFamily="34" charset="0"/>
                <a:cs typeface="Verdana" panose="020B0604030504040204" pitchFamily="34" charset="0"/>
              </a:rPr>
              <a:t>In terms of sales, Indonesia, Vietnam, Thailand and Malaysia are the most prominent market in </a:t>
            </a:r>
            <a:r>
              <a:rPr lang="en-US" sz="1000" dirty="0">
                <a:latin typeface="Verdana" panose="020B0604030504040204" pitchFamily="34" charset="0"/>
                <a:ea typeface="Verdana" panose="020B0604030504040204" pitchFamily="34" charset="0"/>
                <a:cs typeface="Verdana" panose="020B0604030504040204" pitchFamily="34" charset="0"/>
              </a:rPr>
              <a:t>Southeast Asia</a:t>
            </a:r>
            <a:r>
              <a:rPr lang="en-IN" sz="1000" dirty="0">
                <a:latin typeface="Verdana" panose="020B0604030504040204" pitchFamily="34" charset="0"/>
                <a:ea typeface="Verdana" panose="020B0604030504040204" pitchFamily="34" charset="0"/>
                <a:cs typeface="Verdana" panose="020B0604030504040204" pitchFamily="34" charset="0"/>
              </a:rPr>
              <a:t> region. Agriculture and Animal Husbandry industry in Indonesia is witnessing increased investments </a:t>
            </a:r>
            <a:r>
              <a:rPr lang="en-US" sz="1000" dirty="0">
                <a:latin typeface="Verdana" panose="020B0604030504040204" pitchFamily="34" charset="0"/>
                <a:ea typeface="Verdana" panose="020B0604030504040204" pitchFamily="34" charset="0"/>
                <a:cs typeface="Verdana" panose="020B0604030504040204" pitchFamily="34" charset="0"/>
              </a:rPr>
              <a:t>owing to </a:t>
            </a:r>
            <a:r>
              <a:rPr lang="en-IN" sz="1000" dirty="0">
                <a:latin typeface="Verdana" panose="020B0604030504040204" pitchFamily="34" charset="0"/>
                <a:ea typeface="Verdana" panose="020B0604030504040204" pitchFamily="34" charset="0"/>
                <a:cs typeface="Verdana" panose="020B0604030504040204" pitchFamily="34" charset="0"/>
              </a:rPr>
              <a:t>rising domestic and export demand of processed food thus the copper sulphate industry is expected to show a robust growth in the region.</a:t>
            </a:r>
          </a:p>
        </p:txBody>
      </p:sp>
      <p:sp>
        <p:nvSpPr>
          <p:cNvPr id="23" name="Subtitle 3">
            <a:extLst>
              <a:ext uri="{FF2B5EF4-FFF2-40B4-BE49-F238E27FC236}">
                <a16:creationId xmlns:a16="http://schemas.microsoft.com/office/drawing/2014/main" id="{E460BFF5-43CD-4DEC-937D-64A834873738}"/>
              </a:ext>
            </a:extLst>
          </p:cNvPr>
          <p:cNvSpPr txBox="1">
            <a:spLocks/>
          </p:cNvSpPr>
          <p:nvPr/>
        </p:nvSpPr>
        <p:spPr>
          <a:xfrm>
            <a:off x="374355" y="4594042"/>
            <a:ext cx="8458201" cy="176700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defTabSz="457200" fontAlgn="base">
              <a:lnSpc>
                <a:spcPct val="200000"/>
              </a:lnSpc>
              <a:spcBef>
                <a:spcPts val="1200"/>
              </a:spcBef>
              <a:spcAft>
                <a:spcPct val="0"/>
              </a:spcAft>
              <a:defRPr/>
            </a:pPr>
            <a:r>
              <a:rPr lang="en-IN" sz="1000" dirty="0">
                <a:latin typeface="Verdana"/>
              </a:rPr>
              <a:t>Countries such as Thailand and Indonesia could benefit if US proceeds with a trade war with China. Some Chinese copper sulphate manufacturers have already started moving some of their food processing industry to Southeast Asian countries such as Thailand, Malaysia, among others due to US China trade war. US-China trade war is also beneficial for Vietnam; and the country has witnessed growth in terms of investment from foreign investors, increased manufacturing and increased exports to countries like US. </a:t>
            </a:r>
            <a:endParaRPr lang="en-IN" sz="1000" dirty="0">
              <a:solidFill>
                <a:srgbClr val="FF0000"/>
              </a:solidFill>
              <a:latin typeface="Verdana"/>
            </a:endParaRPr>
          </a:p>
        </p:txBody>
      </p:sp>
    </p:spTree>
    <p:extLst>
      <p:ext uri="{BB962C8B-B14F-4D97-AF65-F5344CB8AC3E}">
        <p14:creationId xmlns:p14="http://schemas.microsoft.com/office/powerpoint/2010/main" val="2816767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31A9008-94E5-471B-A5BF-0E5700ADFA9E}"/>
              </a:ext>
            </a:extLst>
          </p:cNvPr>
          <p:cNvSpPr txBox="1">
            <a:spLocks/>
          </p:cNvSpPr>
          <p:nvPr/>
        </p:nvSpPr>
        <p:spPr>
          <a:xfrm>
            <a:off x="198120" y="311457"/>
            <a:ext cx="8921930" cy="296684"/>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lang="en-IN" sz="1400" b="1" dirty="0">
                <a:solidFill>
                  <a:prstClr val="black"/>
                </a:solidFill>
                <a:latin typeface="Arial" panose="020B0604020202020204" pitchFamily="34" charset="0"/>
                <a:cs typeface="Arial" panose="020B0604020202020204" pitchFamily="34" charset="0"/>
              </a:rPr>
              <a:t>Indonesia Copper Sulphate</a:t>
            </a:r>
            <a:r>
              <a:rPr kumimoji="0" lang="en-IN" sz="1400" b="1"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 Market</a:t>
            </a:r>
          </a:p>
        </p:txBody>
      </p:sp>
      <p:sp>
        <p:nvSpPr>
          <p:cNvPr id="13" name="TextBox 12">
            <a:extLst>
              <a:ext uri="{FF2B5EF4-FFF2-40B4-BE49-F238E27FC236}">
                <a16:creationId xmlns:a16="http://schemas.microsoft.com/office/drawing/2014/main" id="{D6F011D1-F8F8-4C07-BF38-BB19CCF9F0E2}"/>
              </a:ext>
            </a:extLst>
          </p:cNvPr>
          <p:cNvSpPr txBox="1"/>
          <p:nvPr/>
        </p:nvSpPr>
        <p:spPr>
          <a:xfrm>
            <a:off x="357809" y="980661"/>
            <a:ext cx="8335617" cy="5581977"/>
          </a:xfrm>
          <a:prstGeom prst="rect">
            <a:avLst/>
          </a:prstGeom>
          <a:noFill/>
        </p:spPr>
        <p:txBody>
          <a:bodyPr wrap="square" rtlCol="0">
            <a:spAutoFit/>
          </a:bodyPr>
          <a:lstStyle/>
          <a:p>
            <a:pPr marL="171450" indent="-171450">
              <a:lnSpc>
                <a:spcPct val="200000"/>
              </a:lnSpc>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Indonesia being the fifth most populated country in the world accounts for the higher production of agricultural products therefore is considered as the major producer in the agricultural sector. Java and Bali islands accounts for only 7 percent of Indonesia’s total land area but 60 percent of the total population. These islands have very intensive agriculture with up to three crop rotations per year. Various Government initiatives have helped the Indonesian economy to integrate into the world economy which has significantly helped agriculture sector to grow in the country.</a:t>
            </a:r>
          </a:p>
          <a:p>
            <a:pPr marL="171450" indent="-171450">
              <a:lnSpc>
                <a:spcPct val="200000"/>
              </a:lnSpc>
              <a:buFont typeface="Arial" panose="020B0604020202020204" pitchFamily="34" charset="0"/>
              <a:buChar char="•"/>
            </a:pPr>
            <a:endParaRPr lang="en-US" sz="10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200000"/>
              </a:lnSpc>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The increasing livestock population in the country also serves as the driving factor for the increasing demand of copper sulphate in animal husbandry sector. Various Government initiatives like establishment of cattle breeding stations and artificial insemination centers which would improve the stock. Government also provide technical and other assistance to chicken and duck farmers to increase protein supplies. The increasing demand of livestock products is due to the rising per capita income in Indonesia. Major Government initiatives have been taken to increase the beef cattle production in the country like development of local breeding and fattening cattle business, development of cattle and crop integration, improving the quality of slaughterhouses, cattle breeding development and many more.</a:t>
            </a:r>
          </a:p>
          <a:p>
            <a:pPr marL="171450" indent="-171450">
              <a:lnSpc>
                <a:spcPct val="200000"/>
              </a:lnSpc>
              <a:buFont typeface="Arial" panose="020B0604020202020204" pitchFamily="34" charset="0"/>
              <a:buChar char="•"/>
            </a:pPr>
            <a:endParaRPr lang="en-US" sz="10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200000"/>
              </a:lnSpc>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 Indonesia also serves as the one of the largest copper mining producer in the world which serves as the major driver for the increasing demand of copper sulphate due to availability of raw materials.</a:t>
            </a:r>
          </a:p>
          <a:p>
            <a:pPr marL="171450" indent="-171450">
              <a:lnSpc>
                <a:spcPct val="200000"/>
              </a:lnSpc>
              <a:buFont typeface="Arial" panose="020B0604020202020204" pitchFamily="34" charset="0"/>
              <a:buChar char="•"/>
            </a:pPr>
            <a:endParaRPr lang="en-US" sz="10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200000"/>
              </a:lnSpc>
              <a:buFont typeface="Arial" panose="020B0604020202020204" pitchFamily="34" charset="0"/>
              <a:buChar char="•"/>
            </a:pP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11892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31A9008-94E5-471B-A5BF-0E5700ADFA9E}"/>
              </a:ext>
            </a:extLst>
          </p:cNvPr>
          <p:cNvSpPr txBox="1">
            <a:spLocks/>
          </p:cNvSpPr>
          <p:nvPr/>
        </p:nvSpPr>
        <p:spPr>
          <a:xfrm>
            <a:off x="198120" y="311457"/>
            <a:ext cx="8921930" cy="296684"/>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lang="en-IN" sz="1400" b="1" dirty="0">
                <a:solidFill>
                  <a:prstClr val="black"/>
                </a:solidFill>
                <a:latin typeface="Arial" panose="020B0604020202020204" pitchFamily="34" charset="0"/>
                <a:cs typeface="Arial" panose="020B0604020202020204" pitchFamily="34" charset="0"/>
              </a:rPr>
              <a:t>Thailand Copper Sulphate</a:t>
            </a:r>
            <a:r>
              <a:rPr kumimoji="0" lang="en-IN" sz="1400" b="1"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 Market</a:t>
            </a:r>
          </a:p>
        </p:txBody>
      </p:sp>
      <p:sp>
        <p:nvSpPr>
          <p:cNvPr id="13" name="TextBox 12">
            <a:extLst>
              <a:ext uri="{FF2B5EF4-FFF2-40B4-BE49-F238E27FC236}">
                <a16:creationId xmlns:a16="http://schemas.microsoft.com/office/drawing/2014/main" id="{D6F011D1-F8F8-4C07-BF38-BB19CCF9F0E2}"/>
              </a:ext>
            </a:extLst>
          </p:cNvPr>
          <p:cNvSpPr txBox="1"/>
          <p:nvPr/>
        </p:nvSpPr>
        <p:spPr>
          <a:xfrm>
            <a:off x="357809" y="980661"/>
            <a:ext cx="8335617" cy="5889754"/>
          </a:xfrm>
          <a:prstGeom prst="rect">
            <a:avLst/>
          </a:prstGeom>
          <a:noFill/>
        </p:spPr>
        <p:txBody>
          <a:bodyPr wrap="square" rtlCol="0">
            <a:spAutoFit/>
          </a:bodyPr>
          <a:lstStyle/>
          <a:p>
            <a:pPr marL="171450" indent="-171450">
              <a:lnSpc>
                <a:spcPct val="200000"/>
              </a:lnSpc>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The agriculture sector in Thailand contributes largest to the demand of copper sulphate as it is used as a fungicide, pesticide or herbicide. The increasing labor force in the agricultural sector and rising population accounts for the increasing consumption of agricultural products which positively affected the market for copper sulphate. The country serves as one of the world’s biggest exporter of rice which also contributes to the growing market for the product. Various government initiatives like the Ministry of Agriculture and Co-operative Strategy 	has prepared a 20-year agriculture and Co-operative Strategy which will be helping in securing the livelihood of Thai farmers and grow the agricultural sector and help in sustaining agricultural resources.</a:t>
            </a:r>
          </a:p>
          <a:p>
            <a:pPr marL="171450" indent="-171450">
              <a:lnSpc>
                <a:spcPct val="200000"/>
              </a:lnSpc>
              <a:buFont typeface="Arial" panose="020B0604020202020204" pitchFamily="34" charset="0"/>
              <a:buChar char="•"/>
            </a:pPr>
            <a:endParaRPr lang="en-US" sz="10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200000"/>
              </a:lnSpc>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Manufacturing and industrial sector have played a major role in Thailand’s economy. Major industries which dominates the Thailand market are textiles and garments etc. Copper sulphate is used as a dyeing agent in textile industry which is classified under as conventional metallic mordants. It is also widely used in healthcare industry where it is used to help with public health and safety. It is used to control the growth of algae and bacteria which serves as the antimicrobial and molluscicide.</a:t>
            </a:r>
          </a:p>
          <a:p>
            <a:pPr marL="171450" indent="-171450">
              <a:lnSpc>
                <a:spcPct val="200000"/>
              </a:lnSpc>
              <a:buFont typeface="Arial" panose="020B0604020202020204" pitchFamily="34" charset="0"/>
              <a:buChar char="•"/>
            </a:pPr>
            <a:endParaRPr lang="en-US" sz="10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200000"/>
              </a:lnSpc>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The Thai government have been supporting the country’s livestock research projects for many years which helped in finding solutions to certain problems and to recommend sustainable development innovations which will help in stimulating the growth within Thailand’s livestock industry. </a:t>
            </a:r>
          </a:p>
          <a:p>
            <a:pPr marL="171450" indent="-171450">
              <a:lnSpc>
                <a:spcPct val="200000"/>
              </a:lnSpc>
              <a:buFont typeface="Arial" panose="020B0604020202020204" pitchFamily="34" charset="0"/>
              <a:buChar char="•"/>
            </a:pPr>
            <a:endParaRPr lang="en-US" sz="10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200000"/>
              </a:lnSpc>
              <a:buFont typeface="Arial" panose="020B0604020202020204" pitchFamily="34" charset="0"/>
              <a:buChar char="•"/>
            </a:pP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59549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31A9008-94E5-471B-A5BF-0E5700ADFA9E}"/>
              </a:ext>
            </a:extLst>
          </p:cNvPr>
          <p:cNvSpPr txBox="1">
            <a:spLocks/>
          </p:cNvSpPr>
          <p:nvPr/>
        </p:nvSpPr>
        <p:spPr>
          <a:xfrm>
            <a:off x="198120" y="311457"/>
            <a:ext cx="8921930" cy="296684"/>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lang="en-IN" sz="1400" b="1" dirty="0">
                <a:solidFill>
                  <a:prstClr val="black"/>
                </a:solidFill>
                <a:latin typeface="Arial" panose="020B0604020202020204" pitchFamily="34" charset="0"/>
                <a:cs typeface="Arial" panose="020B0604020202020204" pitchFamily="34" charset="0"/>
              </a:rPr>
              <a:t>Vietnam Copper Sulphate</a:t>
            </a:r>
            <a:r>
              <a:rPr kumimoji="0" lang="en-IN" sz="1400" b="1"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 Market</a:t>
            </a:r>
          </a:p>
        </p:txBody>
      </p:sp>
      <p:sp>
        <p:nvSpPr>
          <p:cNvPr id="13" name="TextBox 12">
            <a:extLst>
              <a:ext uri="{FF2B5EF4-FFF2-40B4-BE49-F238E27FC236}">
                <a16:creationId xmlns:a16="http://schemas.microsoft.com/office/drawing/2014/main" id="{D6F011D1-F8F8-4C07-BF38-BB19CCF9F0E2}"/>
              </a:ext>
            </a:extLst>
          </p:cNvPr>
          <p:cNvSpPr txBox="1"/>
          <p:nvPr/>
        </p:nvSpPr>
        <p:spPr>
          <a:xfrm>
            <a:off x="198120" y="781879"/>
            <a:ext cx="8335617" cy="6197530"/>
          </a:xfrm>
          <a:prstGeom prst="rect">
            <a:avLst/>
          </a:prstGeom>
          <a:noFill/>
        </p:spPr>
        <p:txBody>
          <a:bodyPr wrap="square" rtlCol="0">
            <a:spAutoFit/>
          </a:bodyPr>
          <a:lstStyle/>
          <a:p>
            <a:pPr marL="171450" indent="-171450">
              <a:lnSpc>
                <a:spcPct val="200000"/>
              </a:lnSpc>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Vietnam is the fifth largest pork producing country in the world. Increasing demand for animal husbandry products owing to consumption patterns in the country. As a result, driving the demand for raw material feed required for the production of pork. </a:t>
            </a:r>
          </a:p>
          <a:p>
            <a:pPr marL="171450" indent="-171450">
              <a:lnSpc>
                <a:spcPct val="200000"/>
              </a:lnSpc>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The rapid growth of meat and  dairy products in Vietnam is attributable to imparting growth to the investments in the animal husbandry  sector of the country, generating substantial demand for Copper Sulphate as  feed raw material.</a:t>
            </a:r>
          </a:p>
          <a:p>
            <a:pPr marL="171450" indent="-171450">
              <a:lnSpc>
                <a:spcPct val="200000"/>
              </a:lnSpc>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Vietnam is among the leading demand generating countries for animal feed and there is high influx of foreign companies in the market. For instance, CJ Group from South Korea is planning to open its sixth animal feed production facility in Vietnam, by the end of 2018.  In 2017, HAID, Singapore inaugurated an animal feed production facility in Hai Duong province, having a production capacity of 500,000 tons per annum In 2017, CP Group, Thailand set up a production unit in Vietnam, increasing their total animal feed production capacity to over 400,000 tons per year.</a:t>
            </a:r>
          </a:p>
          <a:p>
            <a:pPr marL="171450" indent="-171450">
              <a:lnSpc>
                <a:spcPct val="200000"/>
              </a:lnSpc>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Rapid economic growth is resulting in rising disposable income of Vietnam. As a result, more and more middle class &amp; lower middle-class population are able to afford meat, which was once considered a luxury. </a:t>
            </a:r>
          </a:p>
          <a:p>
            <a:pPr marL="171450" indent="-171450">
              <a:lnSpc>
                <a:spcPct val="200000"/>
              </a:lnSpc>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Moreover, increasing population is further </a:t>
            </a:r>
            <a:r>
              <a:rPr lang="en-US" sz="1000" dirty="0" err="1">
                <a:latin typeface="Verdana" panose="020B0604030504040204" pitchFamily="34" charset="0"/>
                <a:ea typeface="Verdana" panose="020B0604030504040204" pitchFamily="34" charset="0"/>
                <a:cs typeface="Verdana" panose="020B0604030504040204" pitchFamily="34" charset="0"/>
              </a:rPr>
              <a:t>fuelling</a:t>
            </a:r>
            <a:r>
              <a:rPr lang="en-US" sz="1000" dirty="0">
                <a:latin typeface="Verdana" panose="020B0604030504040204" pitchFamily="34" charset="0"/>
                <a:ea typeface="Verdana" panose="020B0604030504040204" pitchFamily="34" charset="0"/>
                <a:cs typeface="Verdana" panose="020B0604030504040204" pitchFamily="34" charset="0"/>
              </a:rPr>
              <a:t> the consumption of meat, which is consequently increasing the demand for animal feed for livestock. The livestock sector accounts for one-third of overall agricultural output of the country, showcasing growth faster than that of  crop production.</a:t>
            </a:r>
          </a:p>
          <a:p>
            <a:pPr marL="171450" indent="-171450">
              <a:lnSpc>
                <a:spcPct val="200000"/>
              </a:lnSpc>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Due to US China trade war and China being an </a:t>
            </a:r>
            <a:r>
              <a:rPr lang="en-US" sz="1000" dirty="0" err="1">
                <a:latin typeface="Verdana" panose="020B0604030504040204" pitchFamily="34" charset="0"/>
                <a:ea typeface="Verdana" panose="020B0604030504040204" pitchFamily="34" charset="0"/>
                <a:cs typeface="Verdana" panose="020B0604030504040204" pitchFamily="34" charset="0"/>
              </a:rPr>
              <a:t>epicentre</a:t>
            </a:r>
            <a:r>
              <a:rPr lang="en-US" sz="1000" dirty="0">
                <a:latin typeface="Verdana" panose="020B0604030504040204" pitchFamily="34" charset="0"/>
                <a:ea typeface="Verdana" panose="020B0604030504040204" pitchFamily="34" charset="0"/>
                <a:cs typeface="Verdana" panose="020B0604030504040204" pitchFamily="34" charset="0"/>
              </a:rPr>
              <a:t> of Covid-19 pandemic created a shift in Global sentiments of business towards Vietnam and India  from China.  Prospective growth in Industries output will also  create a growth in Copper Sulphate industry grade from the rising manufacturing sectors of the Country.</a:t>
            </a:r>
          </a:p>
          <a:p>
            <a:pPr marL="171450" indent="-171450">
              <a:lnSpc>
                <a:spcPct val="200000"/>
              </a:lnSpc>
              <a:buFont typeface="Arial" panose="020B0604020202020204" pitchFamily="34" charset="0"/>
              <a:buChar char="•"/>
            </a:pPr>
            <a:endParaRPr lang="en-US" sz="10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200000"/>
              </a:lnSpc>
              <a:buFont typeface="Arial" panose="020B0604020202020204" pitchFamily="34" charset="0"/>
              <a:buChar char="•"/>
            </a:pP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95673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31A9008-94E5-471B-A5BF-0E5700ADFA9E}"/>
              </a:ext>
            </a:extLst>
          </p:cNvPr>
          <p:cNvSpPr txBox="1">
            <a:spLocks/>
          </p:cNvSpPr>
          <p:nvPr/>
        </p:nvSpPr>
        <p:spPr>
          <a:xfrm>
            <a:off x="198120" y="311457"/>
            <a:ext cx="8921930" cy="296684"/>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lang="en-IN" sz="1400" b="1" dirty="0">
                <a:solidFill>
                  <a:prstClr val="black"/>
                </a:solidFill>
                <a:latin typeface="Arial" panose="020B0604020202020204" pitchFamily="34" charset="0"/>
                <a:cs typeface="Arial" panose="020B0604020202020204" pitchFamily="34" charset="0"/>
              </a:rPr>
              <a:t>Malaysia Copper Sulphate</a:t>
            </a:r>
            <a:r>
              <a:rPr kumimoji="0" lang="en-IN" sz="1400" b="1"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 Market</a:t>
            </a:r>
          </a:p>
        </p:txBody>
      </p:sp>
      <p:sp>
        <p:nvSpPr>
          <p:cNvPr id="13" name="TextBox 12">
            <a:extLst>
              <a:ext uri="{FF2B5EF4-FFF2-40B4-BE49-F238E27FC236}">
                <a16:creationId xmlns:a16="http://schemas.microsoft.com/office/drawing/2014/main" id="{D6F011D1-F8F8-4C07-BF38-BB19CCF9F0E2}"/>
              </a:ext>
            </a:extLst>
          </p:cNvPr>
          <p:cNvSpPr txBox="1"/>
          <p:nvPr/>
        </p:nvSpPr>
        <p:spPr>
          <a:xfrm>
            <a:off x="198120" y="861391"/>
            <a:ext cx="8335617" cy="5889754"/>
          </a:xfrm>
          <a:prstGeom prst="rect">
            <a:avLst/>
          </a:prstGeom>
          <a:noFill/>
        </p:spPr>
        <p:txBody>
          <a:bodyPr wrap="square" rtlCol="0">
            <a:spAutoFit/>
          </a:bodyPr>
          <a:lstStyle/>
          <a:p>
            <a:pPr marL="171450" indent="-171450">
              <a:lnSpc>
                <a:spcPct val="200000"/>
              </a:lnSpc>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The country’s growing agriculture, fisheries and forestry sectors accounts for the rising market for copper sulphate where it is used as a fungicide or an antimicrobial agent. The country is the world’s second largest palm oil producer and exporter after Indonesia. The country has relatively strong agricultural research capability and even production of rice is subsidized through support prices. Additionally, the land productivity in Malaysia has grown up by 2.97 times.</a:t>
            </a:r>
          </a:p>
          <a:p>
            <a:pPr marL="171450" indent="-171450">
              <a:lnSpc>
                <a:spcPct val="200000"/>
              </a:lnSpc>
              <a:buFont typeface="Arial" panose="020B0604020202020204" pitchFamily="34" charset="0"/>
              <a:buChar char="•"/>
            </a:pPr>
            <a:endParaRPr lang="en-US" sz="10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200000"/>
              </a:lnSpc>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The poultry sector in the country is well developed and relatively strong contributing to the rising market for the copper sulphate which helps in preventing the growth of microbes. Various strategies have been adopted by government to boost up the local beef production in the country like Integrated Cattle and Oil Palm Farming Systems (ICOFS). Moreover, the proposed policy of National Agrofood Policy 2.0 for 2021-2030 which includes adoption of modern technology to increase productivity, enhance food value chain, attract private investment and includes livestock sector. </a:t>
            </a:r>
          </a:p>
          <a:p>
            <a:pPr>
              <a:lnSpc>
                <a:spcPct val="200000"/>
              </a:lnSpc>
            </a:pPr>
            <a:endParaRPr lang="en-US" sz="10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200000"/>
              </a:lnSpc>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The country experienced an economic boom and gone through rapid development in the late 20</a:t>
            </a:r>
            <a:r>
              <a:rPr lang="en-US" sz="1000" baseline="30000" dirty="0">
                <a:latin typeface="Verdana" panose="020B0604030504040204" pitchFamily="34" charset="0"/>
                <a:ea typeface="Verdana" panose="020B0604030504040204" pitchFamily="34" charset="0"/>
                <a:cs typeface="Verdana" panose="020B0604030504040204" pitchFamily="34" charset="0"/>
              </a:rPr>
              <a:t>TH</a:t>
            </a:r>
            <a:r>
              <a:rPr lang="en-US" sz="1000" dirty="0">
                <a:latin typeface="Verdana" panose="020B0604030504040204" pitchFamily="34" charset="0"/>
                <a:ea typeface="Verdana" panose="020B0604030504040204" pitchFamily="34" charset="0"/>
                <a:cs typeface="Verdana" panose="020B0604030504040204" pitchFamily="34" charset="0"/>
              </a:rPr>
              <a:t> century which helped various foreign investments contributing to the increasing industrial development and rapid urbanization serving as the major driving factor for the growing copper sulphate market.</a:t>
            </a:r>
          </a:p>
          <a:p>
            <a:pPr marL="171450" indent="-171450">
              <a:lnSpc>
                <a:spcPct val="200000"/>
              </a:lnSpc>
              <a:buFont typeface="Arial" panose="020B0604020202020204" pitchFamily="34" charset="0"/>
              <a:buChar char="•"/>
            </a:pPr>
            <a:endParaRPr lang="en-US" sz="10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200000"/>
              </a:lnSpc>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The growing healthcare sector in the country fueled by ageing population, increasing life expectancy, and rising affluence contributes to the increasing market for copper sulphate. </a:t>
            </a:r>
          </a:p>
          <a:p>
            <a:pPr marL="171450" indent="-171450">
              <a:lnSpc>
                <a:spcPct val="200000"/>
              </a:lnSpc>
              <a:buFont typeface="Arial" panose="020B0604020202020204" pitchFamily="34" charset="0"/>
              <a:buChar char="•"/>
            </a:pPr>
            <a:endParaRPr lang="en-US" sz="10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200000"/>
              </a:lnSpc>
              <a:buFont typeface="Arial" panose="020B0604020202020204" pitchFamily="34" charset="0"/>
              <a:buChar char="•"/>
            </a:pP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71227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31A9008-94E5-471B-A5BF-0E5700ADFA9E}"/>
              </a:ext>
            </a:extLst>
          </p:cNvPr>
          <p:cNvSpPr txBox="1">
            <a:spLocks/>
          </p:cNvSpPr>
          <p:nvPr/>
        </p:nvSpPr>
        <p:spPr>
          <a:xfrm>
            <a:off x="198120" y="311457"/>
            <a:ext cx="8921930" cy="296684"/>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lang="en-IN" sz="1400" b="1" dirty="0">
                <a:solidFill>
                  <a:prstClr val="black"/>
                </a:solidFill>
                <a:latin typeface="Arial" panose="020B0604020202020204" pitchFamily="34" charset="0"/>
                <a:cs typeface="Arial" panose="020B0604020202020204" pitchFamily="34" charset="0"/>
              </a:rPr>
              <a:t>Philippines Copper Sulphate</a:t>
            </a:r>
            <a:r>
              <a:rPr kumimoji="0" lang="en-IN" sz="1400" b="1"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 Market</a:t>
            </a:r>
          </a:p>
        </p:txBody>
      </p:sp>
      <p:sp>
        <p:nvSpPr>
          <p:cNvPr id="13" name="TextBox 12">
            <a:extLst>
              <a:ext uri="{FF2B5EF4-FFF2-40B4-BE49-F238E27FC236}">
                <a16:creationId xmlns:a16="http://schemas.microsoft.com/office/drawing/2014/main" id="{D6F011D1-F8F8-4C07-BF38-BB19CCF9F0E2}"/>
              </a:ext>
            </a:extLst>
          </p:cNvPr>
          <p:cNvSpPr txBox="1"/>
          <p:nvPr/>
        </p:nvSpPr>
        <p:spPr>
          <a:xfrm>
            <a:off x="198120" y="715617"/>
            <a:ext cx="8335617" cy="6505307"/>
          </a:xfrm>
          <a:prstGeom prst="rect">
            <a:avLst/>
          </a:prstGeom>
          <a:noFill/>
        </p:spPr>
        <p:txBody>
          <a:bodyPr wrap="square" rtlCol="0">
            <a:spAutoFit/>
          </a:bodyPr>
          <a:lstStyle/>
          <a:p>
            <a:pPr marL="171450" indent="-171450">
              <a:lnSpc>
                <a:spcPct val="200000"/>
              </a:lnSpc>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Nutrition development in animal health from increasing animal husbandry market in Philippines will gradually create the growth of Copper Sulphate Market in Country. Due to low quality livestock products and increased flu in animal product has created a dip in demand of livestock products in the Country. 	</a:t>
            </a:r>
          </a:p>
          <a:p>
            <a:pPr marL="171450" indent="-171450">
              <a:lnSpc>
                <a:spcPct val="200000"/>
              </a:lnSpc>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However, Philippines is the country with vast number of mineral resources. Among the metallic reservoir, the largest reserve is copper. There is high demand of Copper products from industrial raw materials particularly Automotive and Electronic sector. The rapid growth of meat and  dairy products in Vietnam is attributable to imparting growth to the investments in the animal husbandry  sector of the country, generating substantial demand for Copper Sulphate as  feed raw material.</a:t>
            </a:r>
          </a:p>
          <a:p>
            <a:pPr marL="171450" indent="-171450">
              <a:lnSpc>
                <a:spcPct val="200000"/>
              </a:lnSpc>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Favorable economic conditions in the country will bolster the demand of Copper Sulphate from </a:t>
            </a:r>
            <a:r>
              <a:rPr lang="en-US" sz="1000" dirty="0" err="1">
                <a:latin typeface="Verdana" panose="020B0604030504040204" pitchFamily="34" charset="0"/>
                <a:ea typeface="Verdana" panose="020B0604030504040204" pitchFamily="34" charset="0"/>
                <a:cs typeface="Verdana" panose="020B0604030504040204" pitchFamily="34" charset="0"/>
              </a:rPr>
              <a:t>maufacturing</a:t>
            </a:r>
            <a:r>
              <a:rPr lang="en-US" sz="1000" dirty="0">
                <a:latin typeface="Verdana" panose="020B0604030504040204" pitchFamily="34" charset="0"/>
                <a:ea typeface="Verdana" panose="020B0604030504040204" pitchFamily="34" charset="0"/>
                <a:cs typeface="Verdana" panose="020B0604030504040204" pitchFamily="34" charset="0"/>
              </a:rPr>
              <a:t>. The Philippines impressive economic performance in recent years bodes well for the growth of manufacturing industries, including the copper industry. The recognition of this growth by international organizations and the series of investment ratings upgrades granted by international credit agencies further attest to the country’s strong fundamentals which are the foundation for industrial development.</a:t>
            </a:r>
          </a:p>
          <a:p>
            <a:pPr marL="171450" indent="-171450">
              <a:lnSpc>
                <a:spcPct val="200000"/>
              </a:lnSpc>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Also, Government vision towards shaping the full integration of Copper Industry from mining to manufacturing by 2030 will harness the industrial grade copper sulphate demand.</a:t>
            </a:r>
          </a:p>
          <a:p>
            <a:pPr marL="171450" indent="-171450">
              <a:lnSpc>
                <a:spcPct val="200000"/>
              </a:lnSpc>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Also,  consistency with the goal to attain food security, cultivation of high value crops and growing advocacy for increase usage of Fertilizers in Philippine Farming sector will create a demand from Fungicide and bactericide.</a:t>
            </a:r>
          </a:p>
          <a:p>
            <a:pPr marL="171450" indent="-171450">
              <a:lnSpc>
                <a:spcPct val="200000"/>
              </a:lnSpc>
              <a:buFont typeface="Arial" panose="020B0604020202020204" pitchFamily="34" charset="0"/>
              <a:buChar char="•"/>
            </a:pPr>
            <a:r>
              <a:rPr lang="en-US" sz="1000" dirty="0">
                <a:latin typeface="Verdana" panose="020B0604030504040204" pitchFamily="34" charset="0"/>
                <a:ea typeface="Verdana" panose="020B0604030504040204" pitchFamily="34" charset="0"/>
                <a:cs typeface="Verdana" panose="020B0604030504040204" pitchFamily="34" charset="0"/>
              </a:rPr>
              <a:t>Presence of copper reservoir, Strong potential for the growth and expansion of Agriculture industry coupled with growing industrialization in the Philippine are driving the Copper sulphate market in Philippine. </a:t>
            </a:r>
          </a:p>
          <a:p>
            <a:pPr marL="171450" indent="-171450">
              <a:lnSpc>
                <a:spcPct val="200000"/>
              </a:lnSpc>
              <a:buFont typeface="Arial" panose="020B0604020202020204" pitchFamily="34" charset="0"/>
              <a:buChar char="•"/>
            </a:pPr>
            <a:endParaRPr lang="en-US" sz="10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200000"/>
              </a:lnSpc>
              <a:buFont typeface="Arial" panose="020B0604020202020204" pitchFamily="34" charset="0"/>
              <a:buChar char="•"/>
            </a:pP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043782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362</TotalTime>
  <Words>1660</Words>
  <Application>Microsoft Office PowerPoint</Application>
  <PresentationFormat>On-screen Show (4:3)</PresentationFormat>
  <Paragraphs>41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Hardik Malhotra</dc:creator>
  <cp:lastModifiedBy>Hardik Malhotra</cp:lastModifiedBy>
  <cp:revision>10</cp:revision>
  <dcterms:created xsi:type="dcterms:W3CDTF">2021-07-29T07:29:46Z</dcterms:created>
  <dcterms:modified xsi:type="dcterms:W3CDTF">2021-07-29T13:44:43Z</dcterms:modified>
</cp:coreProperties>
</file>