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4964"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Raw material</c:v>
                </c:pt>
              </c:strCache>
            </c:strRef>
          </c:tx>
          <c:spPr>
            <a:solidFill>
              <a:schemeClr val="accent5">
                <a:lumMod val="75000"/>
              </a:schemeClr>
            </a:solidFill>
            <a:ln>
              <a:noFill/>
            </a:ln>
            <a:effectLst/>
          </c:spPr>
          <c:invertIfNegative val="0"/>
          <c:cat>
            <c:strRef>
              <c:f>Sheet1!$A$2</c:f>
              <c:strCache>
                <c:ptCount val="1"/>
                <c:pt idx="0">
                  <c:v>Costing and Margins Per Piece</c:v>
                </c:pt>
              </c:strCache>
            </c:strRef>
          </c:cat>
          <c:val>
            <c:numRef>
              <c:f>Sheet1!$B$2</c:f>
              <c:numCache>
                <c:formatCode>General</c:formatCode>
                <c:ptCount val="1"/>
                <c:pt idx="0">
                  <c:v>40</c:v>
                </c:pt>
              </c:numCache>
            </c:numRef>
          </c:val>
          <c:extLst>
            <c:ext xmlns:c16="http://schemas.microsoft.com/office/drawing/2014/chart" uri="{C3380CC4-5D6E-409C-BE32-E72D297353CC}">
              <c16:uniqueId val="{00000000-BC06-4203-99FB-9F49F6C02515}"/>
            </c:ext>
          </c:extLst>
        </c:ser>
        <c:ser>
          <c:idx val="1"/>
          <c:order val="1"/>
          <c:tx>
            <c:strRef>
              <c:f>Sheet1!$C$1</c:f>
              <c:strCache>
                <c:ptCount val="1"/>
                <c:pt idx="0">
                  <c:v>Conversion Cost</c:v>
                </c:pt>
              </c:strCache>
            </c:strRef>
          </c:tx>
          <c:spPr>
            <a:solidFill>
              <a:schemeClr val="accent4">
                <a:lumMod val="60000"/>
                <a:lumOff val="40000"/>
              </a:schemeClr>
            </a:solidFill>
            <a:ln>
              <a:noFill/>
            </a:ln>
            <a:effectLst/>
          </c:spPr>
          <c:invertIfNegative val="0"/>
          <c:cat>
            <c:strRef>
              <c:f>Sheet1!$A$2</c:f>
              <c:strCache>
                <c:ptCount val="1"/>
                <c:pt idx="0">
                  <c:v>Costing and Margins Per Piece</c:v>
                </c:pt>
              </c:strCache>
            </c:strRef>
          </c:cat>
          <c:val>
            <c:numRef>
              <c:f>Sheet1!$C$2</c:f>
              <c:numCache>
                <c:formatCode>General</c:formatCode>
                <c:ptCount val="1"/>
                <c:pt idx="0">
                  <c:v>15</c:v>
                </c:pt>
              </c:numCache>
            </c:numRef>
          </c:val>
          <c:extLst>
            <c:ext xmlns:c16="http://schemas.microsoft.com/office/drawing/2014/chart" uri="{C3380CC4-5D6E-409C-BE32-E72D297353CC}">
              <c16:uniqueId val="{00000001-BC06-4203-99FB-9F49F6C02515}"/>
            </c:ext>
          </c:extLst>
        </c:ser>
        <c:ser>
          <c:idx val="2"/>
          <c:order val="2"/>
          <c:tx>
            <c:strRef>
              <c:f>Sheet1!$D$1</c:f>
              <c:strCache>
                <c:ptCount val="1"/>
                <c:pt idx="0">
                  <c:v>Distribution Charges </c:v>
                </c:pt>
              </c:strCache>
            </c:strRef>
          </c:tx>
          <c:spPr>
            <a:solidFill>
              <a:schemeClr val="accent3"/>
            </a:solidFill>
            <a:ln>
              <a:noFill/>
            </a:ln>
            <a:effectLst/>
          </c:spPr>
          <c:invertIfNegative val="0"/>
          <c:cat>
            <c:strRef>
              <c:f>Sheet1!$A$2</c:f>
              <c:strCache>
                <c:ptCount val="1"/>
                <c:pt idx="0">
                  <c:v>Costing and Margins Per Piece</c:v>
                </c:pt>
              </c:strCache>
            </c:strRef>
          </c:cat>
          <c:val>
            <c:numRef>
              <c:f>Sheet1!$D$2</c:f>
              <c:numCache>
                <c:formatCode>General</c:formatCode>
                <c:ptCount val="1"/>
                <c:pt idx="0">
                  <c:v>18</c:v>
                </c:pt>
              </c:numCache>
            </c:numRef>
          </c:val>
          <c:extLst>
            <c:ext xmlns:c16="http://schemas.microsoft.com/office/drawing/2014/chart" uri="{C3380CC4-5D6E-409C-BE32-E72D297353CC}">
              <c16:uniqueId val="{00000002-BC06-4203-99FB-9F49F6C02515}"/>
            </c:ext>
          </c:extLst>
        </c:ser>
        <c:ser>
          <c:idx val="3"/>
          <c:order val="3"/>
          <c:tx>
            <c:strRef>
              <c:f>Sheet1!$E$1</c:f>
              <c:strCache>
                <c:ptCount val="1"/>
                <c:pt idx="0">
                  <c:v>Profit Margins</c:v>
                </c:pt>
              </c:strCache>
            </c:strRef>
          </c:tx>
          <c:spPr>
            <a:solidFill>
              <a:schemeClr val="accent2">
                <a:lumMod val="60000"/>
                <a:lumOff val="40000"/>
              </a:schemeClr>
            </a:solidFill>
            <a:ln>
              <a:noFill/>
            </a:ln>
            <a:effectLst/>
          </c:spPr>
          <c:invertIfNegative val="0"/>
          <c:cat>
            <c:strRef>
              <c:f>Sheet1!$A$2</c:f>
              <c:strCache>
                <c:ptCount val="1"/>
                <c:pt idx="0">
                  <c:v>Costing and Margins Per Piece</c:v>
                </c:pt>
              </c:strCache>
            </c:strRef>
          </c:cat>
          <c:val>
            <c:numRef>
              <c:f>Sheet1!$E$2</c:f>
              <c:numCache>
                <c:formatCode>General</c:formatCode>
                <c:ptCount val="1"/>
                <c:pt idx="0">
                  <c:v>27</c:v>
                </c:pt>
              </c:numCache>
            </c:numRef>
          </c:val>
          <c:extLst>
            <c:ext xmlns:c16="http://schemas.microsoft.com/office/drawing/2014/chart" uri="{C3380CC4-5D6E-409C-BE32-E72D297353CC}">
              <c16:uniqueId val="{00000003-BC06-4203-99FB-9F49F6C02515}"/>
            </c:ext>
          </c:extLst>
        </c:ser>
        <c:dLbls>
          <c:showLegendKey val="0"/>
          <c:showVal val="0"/>
          <c:showCatName val="0"/>
          <c:showSerName val="0"/>
          <c:showPercent val="0"/>
          <c:showBubbleSize val="0"/>
        </c:dLbls>
        <c:gapWidth val="150"/>
        <c:overlap val="100"/>
        <c:axId val="591790304"/>
        <c:axId val="591792928"/>
      </c:barChart>
      <c:catAx>
        <c:axId val="591790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792928"/>
        <c:crosses val="autoZero"/>
        <c:auto val="1"/>
        <c:lblAlgn val="ctr"/>
        <c:lblOffset val="100"/>
        <c:noMultiLvlLbl val="0"/>
      </c:catAx>
      <c:valAx>
        <c:axId val="591792928"/>
        <c:scaling>
          <c:orientation val="minMax"/>
        </c:scaling>
        <c:delete val="1"/>
        <c:axPos val="l"/>
        <c:numFmt formatCode="0%" sourceLinked="1"/>
        <c:majorTickMark val="out"/>
        <c:minorTickMark val="none"/>
        <c:tickLblPos val="nextTo"/>
        <c:crossAx val="591790304"/>
        <c:crosses val="autoZero"/>
        <c:crossBetween val="between"/>
      </c:valAx>
      <c:spPr>
        <a:noFill/>
        <a:ln>
          <a:noFill/>
        </a:ln>
        <a:effectLst/>
      </c:spPr>
    </c:plotArea>
    <c:legend>
      <c:legendPos val="b"/>
      <c:layout>
        <c:manualLayout>
          <c:xMode val="edge"/>
          <c:yMode val="edge"/>
          <c:x val="8.8423738294238344E-2"/>
          <c:y val="0.90699785220905149"/>
          <c:w val="0.89999983982689913"/>
          <c:h val="6.929778834860073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0.11055</cdr:x>
      <cdr:y>0.0318</cdr:y>
    </cdr:from>
    <cdr:to>
      <cdr:x>0.29397</cdr:x>
      <cdr:y>0.0318</cdr:y>
    </cdr:to>
    <cdr:cxnSp macro="">
      <cdr:nvCxnSpPr>
        <cdr:cNvPr id="3" name="Straight Connector 2">
          <a:extLst xmlns:a="http://schemas.openxmlformats.org/drawingml/2006/main">
            <a:ext uri="{FF2B5EF4-FFF2-40B4-BE49-F238E27FC236}">
              <a16:creationId xmlns:a16="http://schemas.microsoft.com/office/drawing/2014/main" id="{25242EF4-E3F3-406C-8603-7A4208326261}"/>
            </a:ext>
          </a:extLst>
        </cdr:cNvPr>
        <cdr:cNvCxnSpPr/>
      </cdr:nvCxnSpPr>
      <cdr:spPr>
        <a:xfrm xmlns:a="http://schemas.openxmlformats.org/drawingml/2006/main">
          <a:off x="583094" y="119271"/>
          <a:ext cx="967409"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0.11537</cdr:x>
      <cdr:y>0.80781</cdr:y>
    </cdr:from>
    <cdr:to>
      <cdr:x>0.29879</cdr:x>
      <cdr:y>0.80781</cdr:y>
    </cdr:to>
    <cdr:cxnSp macro="">
      <cdr:nvCxnSpPr>
        <cdr:cNvPr id="5" name="Straight Connector 4">
          <a:extLst xmlns:a="http://schemas.openxmlformats.org/drawingml/2006/main">
            <a:ext uri="{FF2B5EF4-FFF2-40B4-BE49-F238E27FC236}">
              <a16:creationId xmlns:a16="http://schemas.microsoft.com/office/drawing/2014/main" id="{2AC72CCE-8207-4EF3-A0E5-0E31EE535260}"/>
            </a:ext>
          </a:extLst>
        </cdr:cNvPr>
        <cdr:cNvCxnSpPr/>
      </cdr:nvCxnSpPr>
      <cdr:spPr>
        <a:xfrm xmlns:a="http://schemas.openxmlformats.org/drawingml/2006/main">
          <a:off x="561113" y="3147324"/>
          <a:ext cx="892058"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0.02261</cdr:x>
      <cdr:y>0.35623</cdr:y>
    </cdr:from>
    <cdr:to>
      <cdr:x>0.28883</cdr:x>
      <cdr:y>0.50111</cdr:y>
    </cdr:to>
    <cdr:sp macro="" textlink="">
      <cdr:nvSpPr>
        <cdr:cNvPr id="6" name="TextBox 5">
          <a:extLst xmlns:a="http://schemas.openxmlformats.org/drawingml/2006/main">
            <a:ext uri="{FF2B5EF4-FFF2-40B4-BE49-F238E27FC236}">
              <a16:creationId xmlns:a16="http://schemas.microsoft.com/office/drawing/2014/main" id="{AEF268DA-32FC-4746-B8A7-92B8AD0FA0E8}"/>
            </a:ext>
          </a:extLst>
        </cdr:cNvPr>
        <cdr:cNvSpPr txBox="1"/>
      </cdr:nvSpPr>
      <cdr:spPr>
        <a:xfrm xmlns:a="http://schemas.openxmlformats.org/drawingml/2006/main">
          <a:off x="109980" y="1387917"/>
          <a:ext cx="1294749" cy="564458"/>
        </a:xfrm>
        <a:prstGeom xmlns:a="http://schemas.openxmlformats.org/drawingml/2006/main" prst="rect">
          <a:avLst/>
        </a:prstGeom>
        <a:ln xmlns:a="http://schemas.openxmlformats.org/drawingml/2006/main">
          <a:solidFill>
            <a:schemeClr val="tx1"/>
          </a:solidFill>
          <a:prstDash val="sysDot"/>
        </a:ln>
      </cdr:spPr>
      <cdr:txBody>
        <a:bodyPr xmlns:a="http://schemas.openxmlformats.org/drawingml/2006/main" vertOverflow="clip" wrap="square" rtlCol="0"/>
        <a:lstStyle xmlns:a="http://schemas.openxmlformats.org/drawingml/2006/main"/>
        <a:p xmlns:a="http://schemas.openxmlformats.org/drawingml/2006/main">
          <a:r>
            <a:rPr lang="en-US" sz="1100" dirty="0"/>
            <a:t>Selling Price -2490 USD/</a:t>
          </a:r>
          <a:r>
            <a:rPr lang="en-US" sz="1100" dirty="0" err="1"/>
            <a:t>Tonne</a:t>
          </a:r>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89231-63B8-4046-AB1F-7C17E68DE0D8}" type="datetimeFigureOut">
              <a:rPr lang="en-US" smtClean="0"/>
              <a:t>7/28/2021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CA89D-A272-4FAC-9C55-CE31C723BE13}" type="slidenum">
              <a:rPr lang="en-US" smtClean="0"/>
              <a:t>‹#›</a:t>
            </a:fld>
            <a:endParaRPr lang="en-US"/>
          </a:p>
        </p:txBody>
      </p:sp>
    </p:spTree>
    <p:extLst>
      <p:ext uri="{BB962C8B-B14F-4D97-AF65-F5344CB8AC3E}">
        <p14:creationId xmlns:p14="http://schemas.microsoft.com/office/powerpoint/2010/main" val="340174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1</a:t>
            </a:fld>
            <a:endParaRPr lang="en-US" dirty="0"/>
          </a:p>
        </p:txBody>
      </p:sp>
    </p:spTree>
    <p:extLst>
      <p:ext uri="{BB962C8B-B14F-4D97-AF65-F5344CB8AC3E}">
        <p14:creationId xmlns:p14="http://schemas.microsoft.com/office/powerpoint/2010/main" val="272106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ADFA61-D1F5-4940-91D1-A43A57B4092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364556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FA61-D1F5-4940-91D1-A43A57B4092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399716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FA61-D1F5-4940-91D1-A43A57B4092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3658315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F50BD1-987A-4DD5-8C1F-E82E92170730}"/>
              </a:ext>
            </a:extLst>
          </p:cNvPr>
          <p:cNvSpPr/>
          <p:nvPr userDrawn="1"/>
        </p:nvSpPr>
        <p:spPr>
          <a:xfrm>
            <a:off x="0" y="6664204"/>
            <a:ext cx="9158990" cy="2087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4B87D0-AFDE-4678-B349-1AE3EEF99F36}"/>
              </a:ext>
            </a:extLst>
          </p:cNvPr>
          <p:cNvSpPr/>
          <p:nvPr userDrawn="1"/>
        </p:nvSpPr>
        <p:spPr>
          <a:xfrm>
            <a:off x="0"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3">
            <a:extLst>
              <a:ext uri="{FF2B5EF4-FFF2-40B4-BE49-F238E27FC236}">
                <a16:creationId xmlns:a16="http://schemas.microsoft.com/office/drawing/2014/main" id="{7AC7A174-2989-4FEC-8BD1-B17717850A09}"/>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a:extLst>
              <a:ext uri="{FF2B5EF4-FFF2-40B4-BE49-F238E27FC236}">
                <a16:creationId xmlns:a16="http://schemas.microsoft.com/office/drawing/2014/main" id="{7B7243E8-0460-4688-83E0-7CCFF91F81A6}"/>
              </a:ext>
            </a:extLst>
          </p:cNvPr>
          <p:cNvSpPr/>
          <p:nvPr userDrawn="1"/>
        </p:nvSpPr>
        <p:spPr>
          <a:xfrm>
            <a:off x="8743567" y="6515545"/>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7">
            <a:extLst>
              <a:ext uri="{FF2B5EF4-FFF2-40B4-BE49-F238E27FC236}">
                <a16:creationId xmlns:a16="http://schemas.microsoft.com/office/drawing/2014/main" id="{C49F43AD-B4E0-4FA6-9F76-0D300FA52BA5}"/>
              </a:ext>
            </a:extLst>
          </p:cNvPr>
          <p:cNvSpPr txBox="1">
            <a:spLocks/>
          </p:cNvSpPr>
          <p:nvPr userDrawn="1"/>
        </p:nvSpPr>
        <p:spPr>
          <a:xfrm>
            <a:off x="8679472" y="655364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cxnSp>
        <p:nvCxnSpPr>
          <p:cNvPr id="12" name="Straight Connector 11">
            <a:extLst>
              <a:ext uri="{FF2B5EF4-FFF2-40B4-BE49-F238E27FC236}">
                <a16:creationId xmlns:a16="http://schemas.microsoft.com/office/drawing/2014/main" id="{AC78F8D4-D16E-47FE-90C4-A0E3B91056AC}"/>
              </a:ext>
            </a:extLst>
          </p:cNvPr>
          <p:cNvCxnSpPr>
            <a:cxnSpLocks/>
          </p:cNvCxnSpPr>
          <p:nvPr userDrawn="1"/>
        </p:nvCxnSpPr>
        <p:spPr>
          <a:xfrm>
            <a:off x="0"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17B05272-DC7F-4A4D-ACE3-6CB8CC81EBA9}"/>
              </a:ext>
            </a:extLst>
          </p:cNvPr>
          <p:cNvSpPr txBox="1">
            <a:spLocks/>
          </p:cNvSpPr>
          <p:nvPr userDrawn="1"/>
        </p:nvSpPr>
        <p:spPr>
          <a:xfrm>
            <a:off x="7584564" y="6701249"/>
            <a:ext cx="1335797"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tx2">
                    <a:lumMod val="50000"/>
                  </a:schemeClr>
                </a:solidFill>
              </a:rPr>
              <a:t>© ChemAnalyst </a:t>
            </a:r>
          </a:p>
        </p:txBody>
      </p:sp>
      <p:sp>
        <p:nvSpPr>
          <p:cNvPr id="14" name="Rectangle 13">
            <a:extLst>
              <a:ext uri="{FF2B5EF4-FFF2-40B4-BE49-F238E27FC236}">
                <a16:creationId xmlns:a16="http://schemas.microsoft.com/office/drawing/2014/main" id="{EC76C677-D5A6-4AA7-AE8E-4E464AD998BB}"/>
              </a:ext>
            </a:extLst>
          </p:cNvPr>
          <p:cNvSpPr/>
          <p:nvPr userDrawn="1"/>
        </p:nvSpPr>
        <p:spPr>
          <a:xfrm>
            <a:off x="-7495" y="46599"/>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Text&#10;&#10;Description automatically generated">
            <a:extLst>
              <a:ext uri="{FF2B5EF4-FFF2-40B4-BE49-F238E27FC236}">
                <a16:creationId xmlns:a16="http://schemas.microsoft.com/office/drawing/2014/main" id="{14146D9D-CEE8-469C-8816-33451D52DD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329" y="224055"/>
            <a:ext cx="1352546" cy="349249"/>
          </a:xfrm>
          <a:prstGeom prst="rect">
            <a:avLst/>
          </a:prstGeom>
        </p:spPr>
      </p:pic>
    </p:spTree>
    <p:extLst>
      <p:ext uri="{BB962C8B-B14F-4D97-AF65-F5344CB8AC3E}">
        <p14:creationId xmlns:p14="http://schemas.microsoft.com/office/powerpoint/2010/main" val="17024058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FA61-D1F5-4940-91D1-A43A57B4092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44262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DFA61-D1F5-4940-91D1-A43A57B4092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227287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DFA61-D1F5-4940-91D1-A43A57B40924}"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327006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DFA61-D1F5-4940-91D1-A43A57B40924}" type="datetimeFigureOut">
              <a:rPr lang="en-US" smtClean="0"/>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147343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ADFA61-D1F5-4940-91D1-A43A57B40924}" type="datetimeFigureOut">
              <a:rPr lang="en-US" smtClean="0"/>
              <a:t>7/28/2021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174712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DFA61-D1F5-4940-91D1-A43A57B40924}" type="datetimeFigureOut">
              <a:rPr lang="en-US" smtClean="0"/>
              <a:t>7/28/2021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277021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DFA61-D1F5-4940-91D1-A43A57B40924}"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299808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DFA61-D1F5-4940-91D1-A43A57B40924}"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70789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DFA61-D1F5-4940-91D1-A43A57B40924}" type="datetimeFigureOut">
              <a:rPr lang="en-US" smtClean="0"/>
              <a:t>7/28/2021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86928-B619-4BB6-B4C9-295BE2E961B2}" type="slidenum">
              <a:rPr lang="en-US" smtClean="0"/>
              <a:t>‹#›</a:t>
            </a:fld>
            <a:endParaRPr lang="en-US"/>
          </a:p>
        </p:txBody>
      </p:sp>
    </p:spTree>
    <p:extLst>
      <p:ext uri="{BB962C8B-B14F-4D97-AF65-F5344CB8AC3E}">
        <p14:creationId xmlns:p14="http://schemas.microsoft.com/office/powerpoint/2010/main" val="1900060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0FD5ACB-2B2D-4E8F-A84E-C635B58084CA}"/>
              </a:ext>
            </a:extLst>
          </p:cNvPr>
          <p:cNvSpPr/>
          <p:nvPr/>
        </p:nvSpPr>
        <p:spPr>
          <a:xfrm>
            <a:off x="211978" y="5433391"/>
            <a:ext cx="8722178" cy="1083641"/>
          </a:xfrm>
          <a:prstGeom prst="rect">
            <a:avLst/>
          </a:prstGeom>
          <a:solidFill>
            <a:schemeClr val="bg1">
              <a:lumMod val="9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tx1"/>
                </a:solidFill>
              </a:rPr>
              <a:t>Indian Mattresses industry generally  comprises of. rubberized coil, polyurethane foam and spring mattresses. The organized market constitute around 36% and growing at faster pace compared to unorganized. The main reason  for increasing in organized market can be attributed to GST implementation and increasing demand from commercialized sectors such as hotel industries, hospitals and educational institutes.</a:t>
            </a:r>
          </a:p>
        </p:txBody>
      </p:sp>
      <p:sp>
        <p:nvSpPr>
          <p:cNvPr id="12" name="Rectangle 11">
            <a:extLst>
              <a:ext uri="{FF2B5EF4-FFF2-40B4-BE49-F238E27FC236}">
                <a16:creationId xmlns:a16="http://schemas.microsoft.com/office/drawing/2014/main" id="{DB7A789A-118B-40F0-A564-D37CB5CA07E2}"/>
              </a:ext>
            </a:extLst>
          </p:cNvPr>
          <p:cNvSpPr/>
          <p:nvPr/>
        </p:nvSpPr>
        <p:spPr>
          <a:xfrm>
            <a:off x="239071" y="5124145"/>
            <a:ext cx="8668581" cy="1493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1C6A5C98-8C05-4EB4-9B62-41F3B5A7C14B}"/>
              </a:ext>
            </a:extLst>
          </p:cNvPr>
          <p:cNvSpPr txBox="1"/>
          <p:nvPr/>
        </p:nvSpPr>
        <p:spPr>
          <a:xfrm>
            <a:off x="167479" y="651551"/>
            <a:ext cx="8809041" cy="299313"/>
          </a:xfrm>
          <a:prstGeom prst="rect">
            <a:avLst/>
          </a:prstGeom>
          <a:noFill/>
        </p:spPr>
        <p:txBody>
          <a:bodyPr wrap="square" rtlCol="0">
            <a:spAutoFit/>
          </a:bodyPr>
          <a:lstStyle/>
          <a:p>
            <a:pPr>
              <a:lnSpc>
                <a:spcPct val="150000"/>
              </a:lnSpc>
            </a:pPr>
            <a:r>
              <a:rPr lang="en-US" sz="10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Figure XX: India Polyols Market Size for Mattress, Profitability Analysis </a:t>
            </a:r>
          </a:p>
        </p:txBody>
      </p:sp>
      <p:sp>
        <p:nvSpPr>
          <p:cNvPr id="5" name="TextBox 4">
            <a:extLst>
              <a:ext uri="{FF2B5EF4-FFF2-40B4-BE49-F238E27FC236}">
                <a16:creationId xmlns:a16="http://schemas.microsoft.com/office/drawing/2014/main" id="{4A5918F9-6C80-4680-BC8E-EDD2C8CED321}"/>
              </a:ext>
            </a:extLst>
          </p:cNvPr>
          <p:cNvSpPr txBox="1"/>
          <p:nvPr/>
        </p:nvSpPr>
        <p:spPr>
          <a:xfrm>
            <a:off x="5491198" y="4635852"/>
            <a:ext cx="3498574" cy="215444"/>
          </a:xfrm>
          <a:prstGeom prst="rect">
            <a:avLst/>
          </a:prstGeom>
          <a:noFill/>
        </p:spPr>
        <p:txBody>
          <a:bodyPr wrap="square" rtlCol="0">
            <a:spAutoFit/>
          </a:bodyPr>
          <a:lstStyle/>
          <a:p>
            <a:pPr algn="r"/>
            <a:r>
              <a:rPr lang="en-IN" sz="800" i="1" dirty="0">
                <a:solidFill>
                  <a:srgbClr val="7F7F7F"/>
                </a:solidFill>
                <a:latin typeface="Verdana" panose="020B0604030504040204" pitchFamily="34" charset="0"/>
                <a:ea typeface="Verdana" panose="020B0604030504040204" pitchFamily="34" charset="0"/>
                <a:cs typeface="Verdana" panose="020B0604030504040204" pitchFamily="34" charset="0"/>
              </a:rPr>
              <a:t>Source: </a:t>
            </a:r>
            <a:r>
              <a:rPr lang="en-IN" sz="800" i="1" dirty="0" err="1">
                <a:solidFill>
                  <a:srgbClr val="7F7F7F"/>
                </a:solidFill>
                <a:latin typeface="Verdana" panose="020B0604030504040204" pitchFamily="34" charset="0"/>
                <a:ea typeface="Verdana" panose="020B0604030504040204" pitchFamily="34" charset="0"/>
                <a:cs typeface="Verdana" panose="020B0604030504040204" pitchFamily="34" charset="0"/>
              </a:rPr>
              <a:t>ChemAnalyst</a:t>
            </a:r>
            <a:r>
              <a:rPr lang="en-IN" sz="800" i="1" dirty="0">
                <a:solidFill>
                  <a:srgbClr val="7F7F7F"/>
                </a:solidFill>
                <a:latin typeface="Verdana" panose="020B0604030504040204" pitchFamily="34" charset="0"/>
                <a:ea typeface="Verdana" panose="020B0604030504040204" pitchFamily="34" charset="0"/>
                <a:cs typeface="Verdana" panose="020B0604030504040204" pitchFamily="34" charset="0"/>
              </a:rPr>
              <a:t> .</a:t>
            </a:r>
            <a:endParaRPr lang="en-US" sz="800" i="1" dirty="0">
              <a:solidFill>
                <a:srgbClr val="7F7F7F"/>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7" name="Chart 6">
            <a:extLst>
              <a:ext uri="{FF2B5EF4-FFF2-40B4-BE49-F238E27FC236}">
                <a16:creationId xmlns:a16="http://schemas.microsoft.com/office/drawing/2014/main" id="{39FA05FF-F264-42D7-B6C2-D5AC1AD14920}"/>
              </a:ext>
            </a:extLst>
          </p:cNvPr>
          <p:cNvGraphicFramePr/>
          <p:nvPr/>
        </p:nvGraphicFramePr>
        <p:xfrm>
          <a:off x="1" y="1073426"/>
          <a:ext cx="4863547" cy="4002157"/>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Arrow Connector 8">
            <a:extLst>
              <a:ext uri="{FF2B5EF4-FFF2-40B4-BE49-F238E27FC236}">
                <a16:creationId xmlns:a16="http://schemas.microsoft.com/office/drawing/2014/main" id="{0A8D092F-0F77-4F27-B382-8A341509C592}"/>
              </a:ext>
            </a:extLst>
          </p:cNvPr>
          <p:cNvCxnSpPr>
            <a:cxnSpLocks/>
          </p:cNvCxnSpPr>
          <p:nvPr/>
        </p:nvCxnSpPr>
        <p:spPr>
          <a:xfrm>
            <a:off x="3438941" y="2975113"/>
            <a:ext cx="100054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77F066C-D475-4B14-A434-BD325F2508F7}"/>
              </a:ext>
            </a:extLst>
          </p:cNvPr>
          <p:cNvCxnSpPr>
            <a:cxnSpLocks/>
          </p:cNvCxnSpPr>
          <p:nvPr/>
        </p:nvCxnSpPr>
        <p:spPr>
          <a:xfrm>
            <a:off x="3385932" y="1637029"/>
            <a:ext cx="102704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0F7C7B5-96FE-4596-8EC3-CC434E212CFA}"/>
              </a:ext>
            </a:extLst>
          </p:cNvPr>
          <p:cNvCxnSpPr>
            <a:cxnSpLocks/>
          </p:cNvCxnSpPr>
          <p:nvPr/>
        </p:nvCxnSpPr>
        <p:spPr>
          <a:xfrm>
            <a:off x="3392558" y="4121426"/>
            <a:ext cx="100054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5A3C808-1EA4-47CA-9251-1392EE6ADC91}"/>
              </a:ext>
            </a:extLst>
          </p:cNvPr>
          <p:cNvCxnSpPr>
            <a:cxnSpLocks/>
          </p:cNvCxnSpPr>
          <p:nvPr/>
        </p:nvCxnSpPr>
        <p:spPr>
          <a:xfrm>
            <a:off x="3412440" y="2259500"/>
            <a:ext cx="100054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9526A9A-B9FC-4A99-8946-D26110905056}"/>
              </a:ext>
            </a:extLst>
          </p:cNvPr>
          <p:cNvCxnSpPr/>
          <p:nvPr/>
        </p:nvCxnSpPr>
        <p:spPr>
          <a:xfrm>
            <a:off x="556592" y="1192696"/>
            <a:ext cx="0" cy="1139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3C27E4-6154-4216-B121-171061D03030}"/>
              </a:ext>
            </a:extLst>
          </p:cNvPr>
          <p:cNvCxnSpPr/>
          <p:nvPr/>
        </p:nvCxnSpPr>
        <p:spPr>
          <a:xfrm>
            <a:off x="563221" y="3067881"/>
            <a:ext cx="0" cy="113968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Diagonal Corners Rounded 21">
            <a:extLst>
              <a:ext uri="{FF2B5EF4-FFF2-40B4-BE49-F238E27FC236}">
                <a16:creationId xmlns:a16="http://schemas.microsoft.com/office/drawing/2014/main" id="{7E594ACE-B7AF-4A6D-856F-EECD2672776E}"/>
              </a:ext>
            </a:extLst>
          </p:cNvPr>
          <p:cNvSpPr/>
          <p:nvPr/>
        </p:nvSpPr>
        <p:spPr>
          <a:xfrm>
            <a:off x="4452731" y="992809"/>
            <a:ext cx="4558747" cy="809488"/>
          </a:xfrm>
          <a:prstGeom prst="round2Diag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just" defTabSz="457200" rtl="0" eaLnBrk="1" fontAlgn="auto" latinLnBrk="0" hangingPunct="1">
              <a:spcBef>
                <a:spcPts val="0"/>
              </a:spcBef>
              <a:spcAft>
                <a:spcPts val="0"/>
              </a:spcAft>
              <a:buClrTx/>
              <a:buSzTx/>
              <a:tabLst/>
              <a:defRP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profit margins  are decreasing from mattress business as after implementation of GST, the organized players share are increasing and thus large players such as </a:t>
            </a:r>
            <a:r>
              <a:rPr lang="en-US" sz="1000" dirty="0" err="1">
                <a:solidFill>
                  <a:schemeClr val="tx1"/>
                </a:solidFill>
                <a:latin typeface="Verdana" panose="020B0604030504040204" pitchFamily="34" charset="0"/>
                <a:ea typeface="Verdana" panose="020B0604030504040204" pitchFamily="34" charset="0"/>
                <a:cs typeface="Verdana" panose="020B0604030504040204" pitchFamily="34" charset="0"/>
              </a:rPr>
              <a:t>Sleepwell</a:t>
            </a: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 Sheela foams have higher bargain power over supplier</a:t>
            </a:r>
            <a:endPar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Rectangle: Diagonal Corners Rounded 22">
            <a:extLst>
              <a:ext uri="{FF2B5EF4-FFF2-40B4-BE49-F238E27FC236}">
                <a16:creationId xmlns:a16="http://schemas.microsoft.com/office/drawing/2014/main" id="{992BE010-2DD1-498D-B50E-BFED6FEFD800}"/>
              </a:ext>
            </a:extLst>
          </p:cNvPr>
          <p:cNvSpPr/>
          <p:nvPr/>
        </p:nvSpPr>
        <p:spPr>
          <a:xfrm>
            <a:off x="4459357" y="1934817"/>
            <a:ext cx="4558747" cy="728870"/>
          </a:xfrm>
          <a:prstGeom prst="round2Diag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just" defTabSz="457200" rtl="0" eaLnBrk="1" fontAlgn="auto" latinLnBrk="0" hangingPunct="1">
              <a:spcBef>
                <a:spcPts val="0"/>
              </a:spcBef>
              <a:spcAft>
                <a:spcPts val="0"/>
              </a:spcAft>
              <a:buClrTx/>
              <a:buSzTx/>
              <a:tabLst/>
              <a:defRPr/>
            </a:pP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The Distributor charges and Margin generally varies from 12-15%. Distributor plays an important role in polyol mattress value chain due to presence of large number of unorganized mattresses players in industry</a:t>
            </a:r>
          </a:p>
        </p:txBody>
      </p:sp>
      <p:sp>
        <p:nvSpPr>
          <p:cNvPr id="24" name="Rectangle: Diagonal Corners Rounded 23">
            <a:extLst>
              <a:ext uri="{FF2B5EF4-FFF2-40B4-BE49-F238E27FC236}">
                <a16:creationId xmlns:a16="http://schemas.microsoft.com/office/drawing/2014/main" id="{B12A696A-BEE9-4F6B-B652-83D7017ABB5F}"/>
              </a:ext>
            </a:extLst>
          </p:cNvPr>
          <p:cNvSpPr/>
          <p:nvPr/>
        </p:nvSpPr>
        <p:spPr>
          <a:xfrm>
            <a:off x="4422439" y="3927064"/>
            <a:ext cx="4562533" cy="764205"/>
          </a:xfrm>
          <a:prstGeom prst="round2Diag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defTabSz="457200" rtl="0" eaLnBrk="1" fontAlgn="auto" latinLnBrk="0" hangingPunct="1">
              <a:spcBef>
                <a:spcPts val="0"/>
              </a:spcBef>
              <a:spcAft>
                <a:spcPts val="0"/>
              </a:spcAft>
              <a:buClrTx/>
              <a:buSzTx/>
              <a:tabLst/>
              <a:defRP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raw material costs may vary from grade to grade and complexity of system insulation. The raw material cost generally lies  around 35-40%. Raw Material costs includes the costs of raw material, labelling, manpower etc.  </a:t>
            </a:r>
            <a:endPar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Rectangle: Diagonal Corners Rounded 24">
            <a:extLst>
              <a:ext uri="{FF2B5EF4-FFF2-40B4-BE49-F238E27FC236}">
                <a16:creationId xmlns:a16="http://schemas.microsoft.com/office/drawing/2014/main" id="{85EE3C4A-FD80-45E5-BD12-BDFFBF4B8E7C}"/>
              </a:ext>
            </a:extLst>
          </p:cNvPr>
          <p:cNvSpPr/>
          <p:nvPr/>
        </p:nvSpPr>
        <p:spPr>
          <a:xfrm>
            <a:off x="4452731" y="2782956"/>
            <a:ext cx="4585252" cy="1020418"/>
          </a:xfrm>
          <a:prstGeom prst="round2Diag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just" defTabSz="457200" rtl="0" eaLnBrk="1" fontAlgn="auto" latinLnBrk="0" hangingPunct="1">
              <a:spcBef>
                <a:spcPts val="0"/>
              </a:spcBef>
              <a:spcAft>
                <a:spcPts val="0"/>
              </a:spcAft>
              <a:buClrTx/>
              <a:buSzTx/>
              <a:tabLst/>
              <a:defRPr/>
            </a:pP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The conversion cost or operating expense can vary in the range of 12-17%.  This generally works on the principle of economies of scale. With higher operating rate, cost associated with it reduces per unit and thus the likelihoods to earn more margin increases.</a:t>
            </a:r>
          </a:p>
          <a:p>
            <a:pPr marR="0" lvl="0" algn="just" defTabSz="457200" rtl="0" eaLnBrk="1" fontAlgn="auto" latinLnBrk="0" hangingPunct="1">
              <a:spcBef>
                <a:spcPts val="0"/>
              </a:spcBef>
              <a:spcAft>
                <a:spcPts val="0"/>
              </a:spcAft>
              <a:buClrTx/>
              <a:buSzTx/>
              <a:tabLst/>
              <a:defRPr/>
            </a:pP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Conversion costs generally  include the machinery operability cost ,electricity, etc.</a:t>
            </a: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a:extLst>
              <a:ext uri="{FF2B5EF4-FFF2-40B4-BE49-F238E27FC236}">
                <a16:creationId xmlns:a16="http://schemas.microsoft.com/office/drawing/2014/main" id="{C2CBC967-F4E4-47F4-B500-EC7AB3FA9EE9}"/>
              </a:ext>
            </a:extLst>
          </p:cNvPr>
          <p:cNvSpPr txBox="1"/>
          <p:nvPr/>
        </p:nvSpPr>
        <p:spPr>
          <a:xfrm>
            <a:off x="3578087" y="1325218"/>
            <a:ext cx="543339" cy="246221"/>
          </a:xfrm>
          <a:prstGeom prst="rect">
            <a:avLst/>
          </a:prstGeom>
          <a:noFill/>
          <a:ln>
            <a:solidFill>
              <a:schemeClr val="tx1"/>
            </a:solidFill>
            <a:prstDash val="sysDot"/>
          </a:ln>
        </p:spPr>
        <p:txBody>
          <a:bodyPr wrap="square" rtlCol="0">
            <a:spAutoFit/>
          </a:bodyPr>
          <a:lstStyle/>
          <a:p>
            <a:r>
              <a:rPr lang="en-US" sz="1000" dirty="0"/>
              <a:t>34%</a:t>
            </a:r>
          </a:p>
        </p:txBody>
      </p:sp>
      <p:sp>
        <p:nvSpPr>
          <p:cNvPr id="28" name="TextBox 27">
            <a:extLst>
              <a:ext uri="{FF2B5EF4-FFF2-40B4-BE49-F238E27FC236}">
                <a16:creationId xmlns:a16="http://schemas.microsoft.com/office/drawing/2014/main" id="{87D623C9-8BBE-47F2-9196-99B6E45CB9E4}"/>
              </a:ext>
            </a:extLst>
          </p:cNvPr>
          <p:cNvSpPr txBox="1"/>
          <p:nvPr/>
        </p:nvSpPr>
        <p:spPr>
          <a:xfrm>
            <a:off x="3611219" y="3783498"/>
            <a:ext cx="543339" cy="246221"/>
          </a:xfrm>
          <a:prstGeom prst="rect">
            <a:avLst/>
          </a:prstGeom>
          <a:noFill/>
          <a:ln>
            <a:solidFill>
              <a:schemeClr val="tx1"/>
            </a:solidFill>
            <a:prstDash val="sysDot"/>
          </a:ln>
        </p:spPr>
        <p:txBody>
          <a:bodyPr wrap="square" rtlCol="0">
            <a:spAutoFit/>
          </a:bodyPr>
          <a:lstStyle/>
          <a:p>
            <a:r>
              <a:rPr lang="en-US" sz="1000" dirty="0"/>
              <a:t>37%</a:t>
            </a:r>
          </a:p>
        </p:txBody>
      </p:sp>
      <p:sp>
        <p:nvSpPr>
          <p:cNvPr id="29" name="TextBox 28">
            <a:extLst>
              <a:ext uri="{FF2B5EF4-FFF2-40B4-BE49-F238E27FC236}">
                <a16:creationId xmlns:a16="http://schemas.microsoft.com/office/drawing/2014/main" id="{2D00621F-5030-4D4A-A4C8-935A80985FAC}"/>
              </a:ext>
            </a:extLst>
          </p:cNvPr>
          <p:cNvSpPr txBox="1"/>
          <p:nvPr/>
        </p:nvSpPr>
        <p:spPr>
          <a:xfrm>
            <a:off x="3591343" y="2637185"/>
            <a:ext cx="543339" cy="246221"/>
          </a:xfrm>
          <a:prstGeom prst="rect">
            <a:avLst/>
          </a:prstGeom>
          <a:noFill/>
          <a:ln>
            <a:solidFill>
              <a:schemeClr val="tx1"/>
            </a:solidFill>
            <a:prstDash val="sysDot"/>
          </a:ln>
        </p:spPr>
        <p:txBody>
          <a:bodyPr wrap="square" rtlCol="0">
            <a:spAutoFit/>
          </a:bodyPr>
          <a:lstStyle/>
          <a:p>
            <a:r>
              <a:rPr lang="en-US" sz="1000" dirty="0"/>
              <a:t>15%</a:t>
            </a:r>
          </a:p>
        </p:txBody>
      </p:sp>
      <p:sp>
        <p:nvSpPr>
          <p:cNvPr id="30" name="TextBox 29">
            <a:extLst>
              <a:ext uri="{FF2B5EF4-FFF2-40B4-BE49-F238E27FC236}">
                <a16:creationId xmlns:a16="http://schemas.microsoft.com/office/drawing/2014/main" id="{9DCE1E19-2970-4198-AE3D-1297457BF5B3}"/>
              </a:ext>
            </a:extLst>
          </p:cNvPr>
          <p:cNvSpPr txBox="1"/>
          <p:nvPr/>
        </p:nvSpPr>
        <p:spPr>
          <a:xfrm>
            <a:off x="3597971" y="1981203"/>
            <a:ext cx="543339" cy="246221"/>
          </a:xfrm>
          <a:prstGeom prst="rect">
            <a:avLst/>
          </a:prstGeom>
          <a:noFill/>
          <a:ln>
            <a:solidFill>
              <a:schemeClr val="tx1"/>
            </a:solidFill>
            <a:prstDash val="sysDot"/>
          </a:ln>
        </p:spPr>
        <p:txBody>
          <a:bodyPr wrap="square" rtlCol="0">
            <a:spAutoFit/>
          </a:bodyPr>
          <a:lstStyle/>
          <a:p>
            <a:r>
              <a:rPr lang="en-US" sz="1000" dirty="0"/>
              <a:t>14%</a:t>
            </a:r>
          </a:p>
        </p:txBody>
      </p:sp>
      <p:sp>
        <p:nvSpPr>
          <p:cNvPr id="27" name="Text Placeholder 2">
            <a:extLst>
              <a:ext uri="{FF2B5EF4-FFF2-40B4-BE49-F238E27FC236}">
                <a16:creationId xmlns:a16="http://schemas.microsoft.com/office/drawing/2014/main" id="{06D31BCF-8E47-4C84-9B33-A73F7A3092E8}"/>
              </a:ext>
            </a:extLst>
          </p:cNvPr>
          <p:cNvSpPr txBox="1">
            <a:spLocks/>
          </p:cNvSpPr>
          <p:nvPr/>
        </p:nvSpPr>
        <p:spPr>
          <a:xfrm>
            <a:off x="0" y="134159"/>
            <a:ext cx="7863840" cy="457200"/>
          </a:xfrm>
          <a:prstGeom prst="rect">
            <a:avLst/>
          </a:prstGeom>
          <a:noFill/>
          <a:ln>
            <a:no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Copper Sulphate Margin Analysis, 2016-2030F </a:t>
            </a:r>
          </a:p>
        </p:txBody>
      </p:sp>
    </p:spTree>
    <p:extLst>
      <p:ext uri="{BB962C8B-B14F-4D97-AF65-F5344CB8AC3E}">
        <p14:creationId xmlns:p14="http://schemas.microsoft.com/office/powerpoint/2010/main" val="37112909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268</Words>
  <Application>Microsoft Office PowerPoint</Application>
  <PresentationFormat>On-screen Show (4:3)</PresentationFormat>
  <Paragraphs>15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Montserrat</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dc:creator>
  <cp:lastModifiedBy>Hardik Malhotra</cp:lastModifiedBy>
  <cp:revision>2</cp:revision>
  <dcterms:created xsi:type="dcterms:W3CDTF">2021-07-28T04:56:38Z</dcterms:created>
  <dcterms:modified xsi:type="dcterms:W3CDTF">2021-07-28T05:01:11Z</dcterms:modified>
</cp:coreProperties>
</file>