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4964"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35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3.1223431028178421E-2"/>
          <c:w val="0.94255221549210899"/>
          <c:h val="0.82236169830432404"/>
        </c:manualLayout>
      </c:layout>
      <c:barChart>
        <c:barDir val="col"/>
        <c:grouping val="percentStacked"/>
        <c:varyColors val="0"/>
        <c:ser>
          <c:idx val="0"/>
          <c:order val="0"/>
          <c:tx>
            <c:strRef>
              <c:f>Sheet1!$B$1</c:f>
              <c:strCache>
                <c:ptCount val="1"/>
                <c:pt idx="0">
                  <c:v>Raw material</c:v>
                </c:pt>
              </c:strCache>
            </c:strRef>
          </c:tx>
          <c:spPr>
            <a:solidFill>
              <a:schemeClr val="accent5">
                <a:lumMod val="75000"/>
              </a:schemeClr>
            </a:solidFill>
            <a:ln>
              <a:noFill/>
            </a:ln>
            <a:effectLst/>
          </c:spPr>
          <c:invertIfNegative val="0"/>
          <c:cat>
            <c:strRef>
              <c:f>Sheet1!$A$2</c:f>
              <c:strCache>
                <c:ptCount val="1"/>
                <c:pt idx="0">
                  <c:v>Costing and Margins Per Piece</c:v>
                </c:pt>
              </c:strCache>
            </c:strRef>
          </c:cat>
          <c:val>
            <c:numRef>
              <c:f>Sheet1!$B$2</c:f>
              <c:numCache>
                <c:formatCode>General</c:formatCode>
                <c:ptCount val="1"/>
                <c:pt idx="0">
                  <c:v>50</c:v>
                </c:pt>
              </c:numCache>
            </c:numRef>
          </c:val>
          <c:extLst>
            <c:ext xmlns:c16="http://schemas.microsoft.com/office/drawing/2014/chart" uri="{C3380CC4-5D6E-409C-BE32-E72D297353CC}">
              <c16:uniqueId val="{00000000-BC06-4203-99FB-9F49F6C02515}"/>
            </c:ext>
          </c:extLst>
        </c:ser>
        <c:ser>
          <c:idx val="1"/>
          <c:order val="1"/>
          <c:tx>
            <c:strRef>
              <c:f>Sheet1!$C$1</c:f>
              <c:strCache>
                <c:ptCount val="1"/>
                <c:pt idx="0">
                  <c:v>Variable Cost</c:v>
                </c:pt>
              </c:strCache>
            </c:strRef>
          </c:tx>
          <c:spPr>
            <a:solidFill>
              <a:schemeClr val="accent4">
                <a:lumMod val="60000"/>
                <a:lumOff val="40000"/>
              </a:schemeClr>
            </a:solidFill>
            <a:ln>
              <a:noFill/>
            </a:ln>
            <a:effectLst/>
          </c:spPr>
          <c:invertIfNegative val="0"/>
          <c:cat>
            <c:strRef>
              <c:f>Sheet1!$A$2</c:f>
              <c:strCache>
                <c:ptCount val="1"/>
                <c:pt idx="0">
                  <c:v>Costing and Margins Per Piece</c:v>
                </c:pt>
              </c:strCache>
            </c:strRef>
          </c:cat>
          <c:val>
            <c:numRef>
              <c:f>Sheet1!$C$2</c:f>
              <c:numCache>
                <c:formatCode>General</c:formatCode>
                <c:ptCount val="1"/>
                <c:pt idx="0">
                  <c:v>21</c:v>
                </c:pt>
              </c:numCache>
            </c:numRef>
          </c:val>
          <c:extLst>
            <c:ext xmlns:c16="http://schemas.microsoft.com/office/drawing/2014/chart" uri="{C3380CC4-5D6E-409C-BE32-E72D297353CC}">
              <c16:uniqueId val="{00000001-BC06-4203-99FB-9F49F6C02515}"/>
            </c:ext>
          </c:extLst>
        </c:ser>
        <c:ser>
          <c:idx val="3"/>
          <c:order val="2"/>
          <c:tx>
            <c:strRef>
              <c:f>Sheet1!$E$1</c:f>
              <c:strCache>
                <c:ptCount val="1"/>
                <c:pt idx="0">
                  <c:v>Profit Margins</c:v>
                </c:pt>
              </c:strCache>
            </c:strRef>
          </c:tx>
          <c:spPr>
            <a:solidFill>
              <a:schemeClr val="accent2">
                <a:lumMod val="60000"/>
                <a:lumOff val="40000"/>
              </a:schemeClr>
            </a:solidFill>
            <a:ln>
              <a:noFill/>
            </a:ln>
            <a:effectLst/>
          </c:spPr>
          <c:invertIfNegative val="0"/>
          <c:cat>
            <c:strRef>
              <c:f>Sheet1!$A$2</c:f>
              <c:strCache>
                <c:ptCount val="1"/>
                <c:pt idx="0">
                  <c:v>Costing and Margins Per Piece</c:v>
                </c:pt>
              </c:strCache>
            </c:strRef>
          </c:cat>
          <c:val>
            <c:numRef>
              <c:f>Sheet1!$E$2</c:f>
              <c:numCache>
                <c:formatCode>General</c:formatCode>
                <c:ptCount val="1"/>
                <c:pt idx="0">
                  <c:v>17</c:v>
                </c:pt>
              </c:numCache>
            </c:numRef>
          </c:val>
          <c:extLst>
            <c:ext xmlns:c16="http://schemas.microsoft.com/office/drawing/2014/chart" uri="{C3380CC4-5D6E-409C-BE32-E72D297353CC}">
              <c16:uniqueId val="{00000003-BC06-4203-99FB-9F49F6C02515}"/>
            </c:ext>
          </c:extLst>
        </c:ser>
        <c:dLbls>
          <c:showLegendKey val="0"/>
          <c:showVal val="0"/>
          <c:showCatName val="0"/>
          <c:showSerName val="0"/>
          <c:showPercent val="0"/>
          <c:showBubbleSize val="0"/>
        </c:dLbls>
        <c:gapWidth val="150"/>
        <c:overlap val="100"/>
        <c:axId val="591790304"/>
        <c:axId val="591792928"/>
      </c:barChart>
      <c:catAx>
        <c:axId val="59179030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792928"/>
        <c:crosses val="autoZero"/>
        <c:auto val="1"/>
        <c:lblAlgn val="ctr"/>
        <c:lblOffset val="100"/>
        <c:noMultiLvlLbl val="0"/>
      </c:catAx>
      <c:valAx>
        <c:axId val="591792928"/>
        <c:scaling>
          <c:orientation val="minMax"/>
        </c:scaling>
        <c:delete val="1"/>
        <c:axPos val="l"/>
        <c:numFmt formatCode="0%" sourceLinked="1"/>
        <c:majorTickMark val="out"/>
        <c:minorTickMark val="none"/>
        <c:tickLblPos val="nextTo"/>
        <c:crossAx val="591790304"/>
        <c:crosses val="autoZero"/>
        <c:crossBetween val="between"/>
      </c:valAx>
      <c:spPr>
        <a:noFill/>
        <a:ln>
          <a:noFill/>
        </a:ln>
        <a:effectLst/>
      </c:spPr>
    </c:plotArea>
    <c:legend>
      <c:legendPos val="b"/>
      <c:layout>
        <c:manualLayout>
          <c:xMode val="edge"/>
          <c:yMode val="edge"/>
          <c:x val="8.8423738294238344E-2"/>
          <c:y val="0.90699785220905149"/>
          <c:w val="0.89999983982689913"/>
          <c:h val="6.929778834860073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0.09537</cdr:x>
      <cdr:y>0.06912</cdr:y>
    </cdr:from>
    <cdr:to>
      <cdr:x>0.28338</cdr:x>
      <cdr:y>0.06912</cdr:y>
    </cdr:to>
    <cdr:cxnSp macro="">
      <cdr:nvCxnSpPr>
        <cdr:cNvPr id="3" name="Straight Connector 2">
          <a:extLst xmlns:a="http://schemas.openxmlformats.org/drawingml/2006/main">
            <a:ext uri="{FF2B5EF4-FFF2-40B4-BE49-F238E27FC236}">
              <a16:creationId xmlns:a16="http://schemas.microsoft.com/office/drawing/2014/main" id="{25242EF4-E3F3-406C-8603-7A4208326261}"/>
            </a:ext>
          </a:extLst>
        </cdr:cNvPr>
        <cdr:cNvCxnSpPr/>
      </cdr:nvCxnSpPr>
      <cdr:spPr>
        <a:xfrm xmlns:a="http://schemas.openxmlformats.org/drawingml/2006/main">
          <a:off x="463824" y="309245"/>
          <a:ext cx="914400"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0.09809</cdr:x>
      <cdr:y>0.82015</cdr:y>
    </cdr:from>
    <cdr:to>
      <cdr:x>0.28883</cdr:x>
      <cdr:y>0.82015</cdr:y>
    </cdr:to>
    <cdr:cxnSp macro="">
      <cdr:nvCxnSpPr>
        <cdr:cNvPr id="5" name="Straight Connector 4">
          <a:extLst xmlns:a="http://schemas.openxmlformats.org/drawingml/2006/main">
            <a:ext uri="{FF2B5EF4-FFF2-40B4-BE49-F238E27FC236}">
              <a16:creationId xmlns:a16="http://schemas.microsoft.com/office/drawing/2014/main" id="{2AC72CCE-8207-4EF3-A0E5-0E31EE535260}"/>
            </a:ext>
          </a:extLst>
        </cdr:cNvPr>
        <cdr:cNvCxnSpPr/>
      </cdr:nvCxnSpPr>
      <cdr:spPr>
        <a:xfrm xmlns:a="http://schemas.openxmlformats.org/drawingml/2006/main">
          <a:off x="477075" y="3669502"/>
          <a:ext cx="927651"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0.0218</cdr:x>
      <cdr:y>0.35982</cdr:y>
    </cdr:from>
    <cdr:to>
      <cdr:x>0.25885</cdr:x>
      <cdr:y>0.487</cdr:y>
    </cdr:to>
    <cdr:sp macro="" textlink="">
      <cdr:nvSpPr>
        <cdr:cNvPr id="6" name="TextBox 5">
          <a:extLst xmlns:a="http://schemas.openxmlformats.org/drawingml/2006/main">
            <a:ext uri="{FF2B5EF4-FFF2-40B4-BE49-F238E27FC236}">
              <a16:creationId xmlns:a16="http://schemas.microsoft.com/office/drawing/2014/main" id="{AEF268DA-32FC-4746-B8A7-92B8AD0FA0E8}"/>
            </a:ext>
          </a:extLst>
        </cdr:cNvPr>
        <cdr:cNvSpPr txBox="1"/>
      </cdr:nvSpPr>
      <cdr:spPr>
        <a:xfrm xmlns:a="http://schemas.openxmlformats.org/drawingml/2006/main">
          <a:off x="106017" y="1609907"/>
          <a:ext cx="1152936" cy="569041"/>
        </a:xfrm>
        <a:prstGeom xmlns:a="http://schemas.openxmlformats.org/drawingml/2006/main" prst="rect">
          <a:avLst/>
        </a:prstGeom>
        <a:ln xmlns:a="http://schemas.openxmlformats.org/drawingml/2006/main">
          <a:solidFill>
            <a:schemeClr val="tx1"/>
          </a:solidFill>
          <a:prstDash val="sysDot"/>
        </a:ln>
      </cdr:spPr>
      <cdr:txBody>
        <a:bodyPr xmlns:a="http://schemas.openxmlformats.org/drawingml/2006/main" vertOverflow="clip" wrap="square" rtlCol="0" anchor="ctr"/>
        <a:lstStyle xmlns:a="http://schemas.openxmlformats.org/drawingml/2006/main"/>
        <a:p xmlns:a="http://schemas.openxmlformats.org/drawingml/2006/main">
          <a:pPr algn="ctr"/>
          <a:r>
            <a:rPr lang="en-US" sz="1100" dirty="0"/>
            <a:t>Selling Price -2170 USD/</a:t>
          </a:r>
          <a:r>
            <a:rPr lang="en-US" sz="1100" dirty="0" err="1"/>
            <a:t>Tonne</a:t>
          </a:r>
          <a:endParaRPr 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89231-63B8-4046-AB1F-7C17E68DE0D8}" type="datetimeFigureOut">
              <a:rPr lang="en-US" smtClean="0"/>
              <a:t>7/28/2021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CA89D-A272-4FAC-9C55-CE31C723BE13}" type="slidenum">
              <a:rPr lang="en-US" smtClean="0"/>
              <a:t>‹#›</a:t>
            </a:fld>
            <a:endParaRPr lang="en-US"/>
          </a:p>
        </p:txBody>
      </p:sp>
    </p:spTree>
    <p:extLst>
      <p:ext uri="{BB962C8B-B14F-4D97-AF65-F5344CB8AC3E}">
        <p14:creationId xmlns:p14="http://schemas.microsoft.com/office/powerpoint/2010/main" val="3401748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B845FA-87F2-4D63-AFD0-CC86BC96614C}" type="slidenum">
              <a:rPr lang="en-US" smtClean="0"/>
              <a:t>1</a:t>
            </a:fld>
            <a:endParaRPr lang="en-US" dirty="0"/>
          </a:p>
        </p:txBody>
      </p:sp>
    </p:spTree>
    <p:extLst>
      <p:ext uri="{BB962C8B-B14F-4D97-AF65-F5344CB8AC3E}">
        <p14:creationId xmlns:p14="http://schemas.microsoft.com/office/powerpoint/2010/main" val="2721065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ADFA61-D1F5-4940-91D1-A43A57B40924}"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86928-B619-4BB6-B4C9-295BE2E961B2}" type="slidenum">
              <a:rPr lang="en-US" smtClean="0"/>
              <a:t>‹#›</a:t>
            </a:fld>
            <a:endParaRPr lang="en-US"/>
          </a:p>
        </p:txBody>
      </p:sp>
    </p:spTree>
    <p:extLst>
      <p:ext uri="{BB962C8B-B14F-4D97-AF65-F5344CB8AC3E}">
        <p14:creationId xmlns:p14="http://schemas.microsoft.com/office/powerpoint/2010/main" val="3645568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DFA61-D1F5-4940-91D1-A43A57B40924}"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86928-B619-4BB6-B4C9-295BE2E961B2}" type="slidenum">
              <a:rPr lang="en-US" smtClean="0"/>
              <a:t>‹#›</a:t>
            </a:fld>
            <a:endParaRPr lang="en-US"/>
          </a:p>
        </p:txBody>
      </p:sp>
    </p:spTree>
    <p:extLst>
      <p:ext uri="{BB962C8B-B14F-4D97-AF65-F5344CB8AC3E}">
        <p14:creationId xmlns:p14="http://schemas.microsoft.com/office/powerpoint/2010/main" val="399716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DFA61-D1F5-4940-91D1-A43A57B40924}"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86928-B619-4BB6-B4C9-295BE2E961B2}" type="slidenum">
              <a:rPr lang="en-US" smtClean="0"/>
              <a:t>‹#›</a:t>
            </a:fld>
            <a:endParaRPr lang="en-US"/>
          </a:p>
        </p:txBody>
      </p:sp>
    </p:spTree>
    <p:extLst>
      <p:ext uri="{BB962C8B-B14F-4D97-AF65-F5344CB8AC3E}">
        <p14:creationId xmlns:p14="http://schemas.microsoft.com/office/powerpoint/2010/main" val="3658315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Content writing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F50BD1-987A-4DD5-8C1F-E82E92170730}"/>
              </a:ext>
            </a:extLst>
          </p:cNvPr>
          <p:cNvSpPr/>
          <p:nvPr userDrawn="1"/>
        </p:nvSpPr>
        <p:spPr>
          <a:xfrm>
            <a:off x="0" y="6664204"/>
            <a:ext cx="9158990" cy="20878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4B87D0-AFDE-4678-B349-1AE3EEF99F36}"/>
              </a:ext>
            </a:extLst>
          </p:cNvPr>
          <p:cNvSpPr/>
          <p:nvPr userDrawn="1"/>
        </p:nvSpPr>
        <p:spPr>
          <a:xfrm>
            <a:off x="0" y="1"/>
            <a:ext cx="915899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3">
            <a:extLst>
              <a:ext uri="{FF2B5EF4-FFF2-40B4-BE49-F238E27FC236}">
                <a16:creationId xmlns:a16="http://schemas.microsoft.com/office/drawing/2014/main" id="{7AC7A174-2989-4FEC-8BD1-B17717850A09}"/>
              </a:ext>
            </a:extLst>
          </p:cNvPr>
          <p:cNvSpPr>
            <a:spLocks noGrp="1"/>
          </p:cNvSpPr>
          <p:nvPr>
            <p:ph type="body" sz="quarter" idx="14"/>
          </p:nvPr>
        </p:nvSpPr>
        <p:spPr>
          <a:xfrm>
            <a:off x="132586" y="193795"/>
            <a:ext cx="7863840" cy="457200"/>
          </a:xfrm>
          <a:prstGeom prst="rect">
            <a:avLst/>
          </a:prstGeom>
          <a:noFill/>
          <a:ln>
            <a:noFill/>
          </a:ln>
        </p:spPr>
        <p:txBody>
          <a:bodyPr anchor="ctr">
            <a:normAutofit/>
          </a:bodyPr>
          <a:lstStyle>
            <a:lvl1pPr marL="0" indent="0" algn="l">
              <a:buNone/>
              <a:defRPr lang="en-US" sz="1600" b="1" kern="1200" spc="0" dirty="0">
                <a:solidFill>
                  <a:schemeClr val="bg2">
                    <a:lumMod val="25000"/>
                  </a:schemeClr>
                </a:solidFill>
                <a:latin typeface="Montserrat" panose="02000505000000020004" pitchFamily="2"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Edit Master text styles</a:t>
            </a:r>
          </a:p>
        </p:txBody>
      </p:sp>
      <p:sp>
        <p:nvSpPr>
          <p:cNvPr id="11" name="Rectangle 10">
            <a:extLst>
              <a:ext uri="{FF2B5EF4-FFF2-40B4-BE49-F238E27FC236}">
                <a16:creationId xmlns:a16="http://schemas.microsoft.com/office/drawing/2014/main" id="{7B7243E8-0460-4688-83E0-7CCFF91F81A6}"/>
              </a:ext>
            </a:extLst>
          </p:cNvPr>
          <p:cNvSpPr/>
          <p:nvPr userDrawn="1"/>
        </p:nvSpPr>
        <p:spPr>
          <a:xfrm>
            <a:off x="8743567" y="6515545"/>
            <a:ext cx="320136" cy="346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7">
            <a:extLst>
              <a:ext uri="{FF2B5EF4-FFF2-40B4-BE49-F238E27FC236}">
                <a16:creationId xmlns:a16="http://schemas.microsoft.com/office/drawing/2014/main" id="{C49F43AD-B4E0-4FA6-9F76-0D300FA52BA5}"/>
              </a:ext>
            </a:extLst>
          </p:cNvPr>
          <p:cNvSpPr txBox="1">
            <a:spLocks/>
          </p:cNvSpPr>
          <p:nvPr userDrawn="1"/>
        </p:nvSpPr>
        <p:spPr>
          <a:xfrm>
            <a:off x="8679472" y="655364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z="1100" smtClean="0">
                <a:solidFill>
                  <a:sysClr val="windowText" lastClr="000000"/>
                </a:solidFill>
              </a:rPr>
              <a:pPr/>
              <a:t>‹#›</a:t>
            </a:fld>
            <a:endParaRPr lang="en-US" sz="1100" dirty="0">
              <a:solidFill>
                <a:sysClr val="windowText" lastClr="000000"/>
              </a:solidFill>
            </a:endParaRPr>
          </a:p>
        </p:txBody>
      </p:sp>
      <p:cxnSp>
        <p:nvCxnSpPr>
          <p:cNvPr id="12" name="Straight Connector 11">
            <a:extLst>
              <a:ext uri="{FF2B5EF4-FFF2-40B4-BE49-F238E27FC236}">
                <a16:creationId xmlns:a16="http://schemas.microsoft.com/office/drawing/2014/main" id="{AC78F8D4-D16E-47FE-90C4-A0E3B91056AC}"/>
              </a:ext>
            </a:extLst>
          </p:cNvPr>
          <p:cNvCxnSpPr>
            <a:cxnSpLocks/>
          </p:cNvCxnSpPr>
          <p:nvPr userDrawn="1"/>
        </p:nvCxnSpPr>
        <p:spPr>
          <a:xfrm>
            <a:off x="0" y="674560"/>
            <a:ext cx="55463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Footer Placeholder 6">
            <a:extLst>
              <a:ext uri="{FF2B5EF4-FFF2-40B4-BE49-F238E27FC236}">
                <a16:creationId xmlns:a16="http://schemas.microsoft.com/office/drawing/2014/main" id="{17B05272-DC7F-4A4D-ACE3-6CB8CC81EBA9}"/>
              </a:ext>
            </a:extLst>
          </p:cNvPr>
          <p:cNvSpPr txBox="1">
            <a:spLocks/>
          </p:cNvSpPr>
          <p:nvPr userDrawn="1"/>
        </p:nvSpPr>
        <p:spPr>
          <a:xfrm>
            <a:off x="7584564" y="6701249"/>
            <a:ext cx="1335797"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tx2">
                    <a:lumMod val="50000"/>
                  </a:schemeClr>
                </a:solidFill>
              </a:rPr>
              <a:t>© ChemAnalyst </a:t>
            </a:r>
          </a:p>
        </p:txBody>
      </p:sp>
      <p:sp>
        <p:nvSpPr>
          <p:cNvPr id="14" name="Rectangle 13">
            <a:extLst>
              <a:ext uri="{FF2B5EF4-FFF2-40B4-BE49-F238E27FC236}">
                <a16:creationId xmlns:a16="http://schemas.microsoft.com/office/drawing/2014/main" id="{EC76C677-D5A6-4AA7-AE8E-4E464AD998BB}"/>
              </a:ext>
            </a:extLst>
          </p:cNvPr>
          <p:cNvSpPr/>
          <p:nvPr userDrawn="1"/>
        </p:nvSpPr>
        <p:spPr>
          <a:xfrm>
            <a:off x="-7495" y="46599"/>
            <a:ext cx="915899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Text&#10;&#10;Description automatically generated">
            <a:extLst>
              <a:ext uri="{FF2B5EF4-FFF2-40B4-BE49-F238E27FC236}">
                <a16:creationId xmlns:a16="http://schemas.microsoft.com/office/drawing/2014/main" id="{14146D9D-CEE8-469C-8816-33451D52DD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2329" y="224055"/>
            <a:ext cx="1352546" cy="349249"/>
          </a:xfrm>
          <a:prstGeom prst="rect">
            <a:avLst/>
          </a:prstGeom>
        </p:spPr>
      </p:pic>
    </p:spTree>
    <p:extLst>
      <p:ext uri="{BB962C8B-B14F-4D97-AF65-F5344CB8AC3E}">
        <p14:creationId xmlns:p14="http://schemas.microsoft.com/office/powerpoint/2010/main" val="17024058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DFA61-D1F5-4940-91D1-A43A57B40924}"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86928-B619-4BB6-B4C9-295BE2E961B2}" type="slidenum">
              <a:rPr lang="en-US" smtClean="0"/>
              <a:t>‹#›</a:t>
            </a:fld>
            <a:endParaRPr lang="en-US"/>
          </a:p>
        </p:txBody>
      </p:sp>
    </p:spTree>
    <p:extLst>
      <p:ext uri="{BB962C8B-B14F-4D97-AF65-F5344CB8AC3E}">
        <p14:creationId xmlns:p14="http://schemas.microsoft.com/office/powerpoint/2010/main" val="442628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ADFA61-D1F5-4940-91D1-A43A57B40924}"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86928-B619-4BB6-B4C9-295BE2E961B2}" type="slidenum">
              <a:rPr lang="en-US" smtClean="0"/>
              <a:t>‹#›</a:t>
            </a:fld>
            <a:endParaRPr lang="en-US"/>
          </a:p>
        </p:txBody>
      </p:sp>
    </p:spTree>
    <p:extLst>
      <p:ext uri="{BB962C8B-B14F-4D97-AF65-F5344CB8AC3E}">
        <p14:creationId xmlns:p14="http://schemas.microsoft.com/office/powerpoint/2010/main" val="227287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ADFA61-D1F5-4940-91D1-A43A57B40924}" type="datetimeFigureOut">
              <a:rPr lang="en-US" smtClean="0"/>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E86928-B619-4BB6-B4C9-295BE2E961B2}" type="slidenum">
              <a:rPr lang="en-US" smtClean="0"/>
              <a:t>‹#›</a:t>
            </a:fld>
            <a:endParaRPr lang="en-US"/>
          </a:p>
        </p:txBody>
      </p:sp>
    </p:spTree>
    <p:extLst>
      <p:ext uri="{BB962C8B-B14F-4D97-AF65-F5344CB8AC3E}">
        <p14:creationId xmlns:p14="http://schemas.microsoft.com/office/powerpoint/2010/main" val="3270064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ADFA61-D1F5-4940-91D1-A43A57B40924}" type="datetimeFigureOut">
              <a:rPr lang="en-US" smtClean="0"/>
              <a:t>7/28/2021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E86928-B619-4BB6-B4C9-295BE2E961B2}" type="slidenum">
              <a:rPr lang="en-US" smtClean="0"/>
              <a:t>‹#›</a:t>
            </a:fld>
            <a:endParaRPr lang="en-US"/>
          </a:p>
        </p:txBody>
      </p:sp>
    </p:spTree>
    <p:extLst>
      <p:ext uri="{BB962C8B-B14F-4D97-AF65-F5344CB8AC3E}">
        <p14:creationId xmlns:p14="http://schemas.microsoft.com/office/powerpoint/2010/main" val="1473435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ADFA61-D1F5-4940-91D1-A43A57B40924}" type="datetimeFigureOut">
              <a:rPr lang="en-US" smtClean="0"/>
              <a:t>7/28/2021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E86928-B619-4BB6-B4C9-295BE2E961B2}" type="slidenum">
              <a:rPr lang="en-US" smtClean="0"/>
              <a:t>‹#›</a:t>
            </a:fld>
            <a:endParaRPr lang="en-US"/>
          </a:p>
        </p:txBody>
      </p:sp>
    </p:spTree>
    <p:extLst>
      <p:ext uri="{BB962C8B-B14F-4D97-AF65-F5344CB8AC3E}">
        <p14:creationId xmlns:p14="http://schemas.microsoft.com/office/powerpoint/2010/main" val="1747129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ADFA61-D1F5-4940-91D1-A43A57B40924}" type="datetimeFigureOut">
              <a:rPr lang="en-US" smtClean="0"/>
              <a:t>7/28/2021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E86928-B619-4BB6-B4C9-295BE2E961B2}" type="slidenum">
              <a:rPr lang="en-US" smtClean="0"/>
              <a:t>‹#›</a:t>
            </a:fld>
            <a:endParaRPr lang="en-US"/>
          </a:p>
        </p:txBody>
      </p:sp>
    </p:spTree>
    <p:extLst>
      <p:ext uri="{BB962C8B-B14F-4D97-AF65-F5344CB8AC3E}">
        <p14:creationId xmlns:p14="http://schemas.microsoft.com/office/powerpoint/2010/main" val="2770214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ADFA61-D1F5-4940-91D1-A43A57B40924}" type="datetimeFigureOut">
              <a:rPr lang="en-US" smtClean="0"/>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E86928-B619-4BB6-B4C9-295BE2E961B2}" type="slidenum">
              <a:rPr lang="en-US" smtClean="0"/>
              <a:t>‹#›</a:t>
            </a:fld>
            <a:endParaRPr lang="en-US"/>
          </a:p>
        </p:txBody>
      </p:sp>
    </p:spTree>
    <p:extLst>
      <p:ext uri="{BB962C8B-B14F-4D97-AF65-F5344CB8AC3E}">
        <p14:creationId xmlns:p14="http://schemas.microsoft.com/office/powerpoint/2010/main" val="2998086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ADFA61-D1F5-4940-91D1-A43A57B40924}" type="datetimeFigureOut">
              <a:rPr lang="en-US" smtClean="0"/>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E86928-B619-4BB6-B4C9-295BE2E961B2}" type="slidenum">
              <a:rPr lang="en-US" smtClean="0"/>
              <a:t>‹#›</a:t>
            </a:fld>
            <a:endParaRPr lang="en-US"/>
          </a:p>
        </p:txBody>
      </p:sp>
    </p:spTree>
    <p:extLst>
      <p:ext uri="{BB962C8B-B14F-4D97-AF65-F5344CB8AC3E}">
        <p14:creationId xmlns:p14="http://schemas.microsoft.com/office/powerpoint/2010/main" val="70789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ADFA61-D1F5-4940-91D1-A43A57B40924}" type="datetimeFigureOut">
              <a:rPr lang="en-US" smtClean="0"/>
              <a:t>7/28/2021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E86928-B619-4BB6-B4C9-295BE2E961B2}" type="slidenum">
              <a:rPr lang="en-US" smtClean="0"/>
              <a:t>‹#›</a:t>
            </a:fld>
            <a:endParaRPr lang="en-US"/>
          </a:p>
        </p:txBody>
      </p:sp>
    </p:spTree>
    <p:extLst>
      <p:ext uri="{BB962C8B-B14F-4D97-AF65-F5344CB8AC3E}">
        <p14:creationId xmlns:p14="http://schemas.microsoft.com/office/powerpoint/2010/main" val="1900060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0FD5ACB-2B2D-4E8F-A84E-C635B58084CA}"/>
              </a:ext>
            </a:extLst>
          </p:cNvPr>
          <p:cNvSpPr/>
          <p:nvPr/>
        </p:nvSpPr>
        <p:spPr>
          <a:xfrm>
            <a:off x="211977" y="5433391"/>
            <a:ext cx="8799499" cy="1083641"/>
          </a:xfrm>
          <a:prstGeom prst="rect">
            <a:avLst/>
          </a:prstGeom>
          <a:solidFill>
            <a:schemeClr val="bg1">
              <a:lumMod val="9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dirty="0">
                <a:solidFill>
                  <a:schemeClr val="tx1"/>
                </a:solidFill>
              </a:rPr>
              <a:t>The increasing demand of copper sulphate from agricultural and animal husbandry industry as a fungicide, herbicide or pesticide drives the overall Southeast Asia market. The profit margin varies in different countries due to availability of raw material, demand from the end – user industries, presence of coal mines as copper is produced from mining operations, therefore Indonesia and Malaysia are the two major countries where higher profit margins occurs.</a:t>
            </a:r>
          </a:p>
        </p:txBody>
      </p:sp>
      <p:sp>
        <p:nvSpPr>
          <p:cNvPr id="12" name="Rectangle 11">
            <a:extLst>
              <a:ext uri="{FF2B5EF4-FFF2-40B4-BE49-F238E27FC236}">
                <a16:creationId xmlns:a16="http://schemas.microsoft.com/office/drawing/2014/main" id="{DB7A789A-118B-40F0-A564-D37CB5CA07E2}"/>
              </a:ext>
            </a:extLst>
          </p:cNvPr>
          <p:cNvSpPr/>
          <p:nvPr/>
        </p:nvSpPr>
        <p:spPr>
          <a:xfrm>
            <a:off x="239071" y="5124145"/>
            <a:ext cx="8668581" cy="1493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US" sz="1000"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Box 3">
            <a:extLst>
              <a:ext uri="{FF2B5EF4-FFF2-40B4-BE49-F238E27FC236}">
                <a16:creationId xmlns:a16="http://schemas.microsoft.com/office/drawing/2014/main" id="{1C6A5C98-8C05-4EB4-9B62-41F3B5A7C14B}"/>
              </a:ext>
            </a:extLst>
          </p:cNvPr>
          <p:cNvSpPr txBox="1"/>
          <p:nvPr/>
        </p:nvSpPr>
        <p:spPr>
          <a:xfrm>
            <a:off x="159025" y="705943"/>
            <a:ext cx="8809041" cy="299313"/>
          </a:xfrm>
          <a:prstGeom prst="rect">
            <a:avLst/>
          </a:prstGeom>
          <a:noFill/>
        </p:spPr>
        <p:txBody>
          <a:bodyPr wrap="square" rtlCol="0">
            <a:spAutoFit/>
          </a:bodyPr>
          <a:lstStyle/>
          <a:p>
            <a:pPr>
              <a:lnSpc>
                <a:spcPct val="150000"/>
              </a:lnSpc>
            </a:pPr>
            <a:r>
              <a:rPr lang="en-US" sz="1000" b="1" dirty="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rPr>
              <a:t>Figure XX: Copper Sulphate Margin Analysis, 2016-2030F</a:t>
            </a:r>
          </a:p>
        </p:txBody>
      </p:sp>
      <p:sp>
        <p:nvSpPr>
          <p:cNvPr id="5" name="TextBox 4">
            <a:extLst>
              <a:ext uri="{FF2B5EF4-FFF2-40B4-BE49-F238E27FC236}">
                <a16:creationId xmlns:a16="http://schemas.microsoft.com/office/drawing/2014/main" id="{4A5918F9-6C80-4680-BC8E-EDD2C8CED321}"/>
              </a:ext>
            </a:extLst>
          </p:cNvPr>
          <p:cNvSpPr txBox="1"/>
          <p:nvPr/>
        </p:nvSpPr>
        <p:spPr>
          <a:xfrm>
            <a:off x="5477946" y="4673528"/>
            <a:ext cx="3498574" cy="215444"/>
          </a:xfrm>
          <a:prstGeom prst="rect">
            <a:avLst/>
          </a:prstGeom>
          <a:noFill/>
        </p:spPr>
        <p:txBody>
          <a:bodyPr wrap="square" rtlCol="0">
            <a:spAutoFit/>
          </a:bodyPr>
          <a:lstStyle/>
          <a:p>
            <a:pPr algn="r"/>
            <a:r>
              <a:rPr lang="en-IN" sz="800" i="1" dirty="0">
                <a:solidFill>
                  <a:srgbClr val="7F7F7F"/>
                </a:solidFill>
                <a:latin typeface="Verdana" panose="020B0604030504040204" pitchFamily="34" charset="0"/>
                <a:ea typeface="Verdana" panose="020B0604030504040204" pitchFamily="34" charset="0"/>
                <a:cs typeface="Verdana" panose="020B0604030504040204" pitchFamily="34" charset="0"/>
              </a:rPr>
              <a:t>Source: </a:t>
            </a:r>
            <a:r>
              <a:rPr lang="en-IN" sz="800" i="1" dirty="0" err="1">
                <a:solidFill>
                  <a:srgbClr val="7F7F7F"/>
                </a:solidFill>
                <a:latin typeface="Verdana" panose="020B0604030504040204" pitchFamily="34" charset="0"/>
                <a:ea typeface="Verdana" panose="020B0604030504040204" pitchFamily="34" charset="0"/>
                <a:cs typeface="Verdana" panose="020B0604030504040204" pitchFamily="34" charset="0"/>
              </a:rPr>
              <a:t>ChemAnalyst</a:t>
            </a:r>
            <a:r>
              <a:rPr lang="en-IN" sz="800" i="1" dirty="0">
                <a:solidFill>
                  <a:srgbClr val="7F7F7F"/>
                </a:solidFill>
                <a:latin typeface="Verdana" panose="020B0604030504040204" pitchFamily="34" charset="0"/>
                <a:ea typeface="Verdana" panose="020B0604030504040204" pitchFamily="34" charset="0"/>
                <a:cs typeface="Verdana" panose="020B0604030504040204" pitchFamily="34" charset="0"/>
              </a:rPr>
              <a:t> .</a:t>
            </a:r>
            <a:endParaRPr lang="en-US" sz="800" i="1" dirty="0">
              <a:solidFill>
                <a:srgbClr val="7F7F7F"/>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7" name="Chart 6">
            <a:extLst>
              <a:ext uri="{FF2B5EF4-FFF2-40B4-BE49-F238E27FC236}">
                <a16:creationId xmlns:a16="http://schemas.microsoft.com/office/drawing/2014/main" id="{39FA05FF-F264-42D7-B6C2-D5AC1AD14920}"/>
              </a:ext>
            </a:extLst>
          </p:cNvPr>
          <p:cNvGraphicFramePr/>
          <p:nvPr>
            <p:extLst>
              <p:ext uri="{D42A27DB-BD31-4B8C-83A1-F6EECF244321}">
                <p14:modId xmlns:p14="http://schemas.microsoft.com/office/powerpoint/2010/main" val="3237645884"/>
              </p:ext>
            </p:extLst>
          </p:nvPr>
        </p:nvGraphicFramePr>
        <p:xfrm>
          <a:off x="79517" y="950865"/>
          <a:ext cx="4863547" cy="4474204"/>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Straight Arrow Connector 9">
            <a:extLst>
              <a:ext uri="{FF2B5EF4-FFF2-40B4-BE49-F238E27FC236}">
                <a16:creationId xmlns:a16="http://schemas.microsoft.com/office/drawing/2014/main" id="{077F066C-D475-4B14-A434-BD325F2508F7}"/>
              </a:ext>
            </a:extLst>
          </p:cNvPr>
          <p:cNvCxnSpPr>
            <a:cxnSpLocks/>
          </p:cNvCxnSpPr>
          <p:nvPr/>
        </p:nvCxnSpPr>
        <p:spPr>
          <a:xfrm>
            <a:off x="3385932" y="1630017"/>
            <a:ext cx="102704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0F7C7B5-96FE-4596-8EC3-CC434E212CFA}"/>
              </a:ext>
            </a:extLst>
          </p:cNvPr>
          <p:cNvCxnSpPr>
            <a:cxnSpLocks/>
          </p:cNvCxnSpPr>
          <p:nvPr/>
        </p:nvCxnSpPr>
        <p:spPr>
          <a:xfrm>
            <a:off x="3392558" y="4121426"/>
            <a:ext cx="100054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5A3C808-1EA4-47CA-9251-1392EE6ADC91}"/>
              </a:ext>
            </a:extLst>
          </p:cNvPr>
          <p:cNvCxnSpPr>
            <a:cxnSpLocks/>
          </p:cNvCxnSpPr>
          <p:nvPr/>
        </p:nvCxnSpPr>
        <p:spPr>
          <a:xfrm>
            <a:off x="3412436" y="2519861"/>
            <a:ext cx="100054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9526A9A-B9FC-4A99-8946-D26110905056}"/>
              </a:ext>
            </a:extLst>
          </p:cNvPr>
          <p:cNvCxnSpPr>
            <a:cxnSpLocks/>
          </p:cNvCxnSpPr>
          <p:nvPr/>
        </p:nvCxnSpPr>
        <p:spPr>
          <a:xfrm>
            <a:off x="543341" y="1260110"/>
            <a:ext cx="0" cy="128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53C27E4-6154-4216-B121-171061D03030}"/>
              </a:ext>
            </a:extLst>
          </p:cNvPr>
          <p:cNvCxnSpPr>
            <a:cxnSpLocks/>
          </p:cNvCxnSpPr>
          <p:nvPr/>
        </p:nvCxnSpPr>
        <p:spPr>
          <a:xfrm>
            <a:off x="556594" y="3138136"/>
            <a:ext cx="0" cy="146304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Diagonal Corners Rounded 21">
            <a:extLst>
              <a:ext uri="{FF2B5EF4-FFF2-40B4-BE49-F238E27FC236}">
                <a16:creationId xmlns:a16="http://schemas.microsoft.com/office/drawing/2014/main" id="{7E594ACE-B7AF-4A6D-856F-EECD2672776E}"/>
              </a:ext>
            </a:extLst>
          </p:cNvPr>
          <p:cNvSpPr/>
          <p:nvPr/>
        </p:nvSpPr>
        <p:spPr>
          <a:xfrm>
            <a:off x="4452731" y="992809"/>
            <a:ext cx="4558747" cy="968514"/>
          </a:xfrm>
          <a:prstGeom prst="round2Diag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just" defTabSz="457200" rtl="0" eaLnBrk="1" fontAlgn="auto" latinLnBrk="0" hangingPunct="1">
              <a:spcBef>
                <a:spcPts val="0"/>
              </a:spcBef>
              <a:spcAft>
                <a:spcPts val="0"/>
              </a:spcAft>
              <a:buClrTx/>
              <a:buSzTx/>
              <a:tabLst/>
              <a:defRP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The profit margins generally ranges from 10-15% of the actual selling price of the copper sulphate. The profit margin varies with the amount of order quantity generally increases with the increase in the quantity ordered. The margin varies depending on the type of purity level and the specification of copper sulphate.</a:t>
            </a:r>
            <a:endParaRPr lang="en-IN"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3" name="Rectangle: Diagonal Corners Rounded 22">
            <a:extLst>
              <a:ext uri="{FF2B5EF4-FFF2-40B4-BE49-F238E27FC236}">
                <a16:creationId xmlns:a16="http://schemas.microsoft.com/office/drawing/2014/main" id="{992BE010-2DD1-498D-B50E-BFED6FEFD800}"/>
              </a:ext>
            </a:extLst>
          </p:cNvPr>
          <p:cNvSpPr/>
          <p:nvPr/>
        </p:nvSpPr>
        <p:spPr>
          <a:xfrm>
            <a:off x="4452730" y="2092259"/>
            <a:ext cx="4558747" cy="1495839"/>
          </a:xfrm>
          <a:prstGeom prst="round2Diag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just" defTabSz="457200" rtl="0" eaLnBrk="1" fontAlgn="auto" latinLnBrk="0" hangingPunct="1">
              <a:spcBef>
                <a:spcPts val="0"/>
              </a:spcBef>
              <a:spcAft>
                <a:spcPts val="0"/>
              </a:spcAft>
              <a:buClrTx/>
              <a:buSzTx/>
              <a:tabLst/>
              <a:defRPr/>
            </a:pPr>
            <a:r>
              <a:rPr lang="en-IN" sz="1000" dirty="0">
                <a:solidFill>
                  <a:schemeClr val="tx1"/>
                </a:solidFill>
                <a:latin typeface="Verdana" panose="020B0604030504040204" pitchFamily="34" charset="0"/>
                <a:ea typeface="Verdana" panose="020B0604030504040204" pitchFamily="34" charset="0"/>
                <a:cs typeface="Verdana" panose="020B0604030504040204" pitchFamily="34" charset="0"/>
              </a:rPr>
              <a:t>The variable cost generally varies from 15-20%. Distributor plays an important role in copper sulphate value chain due to presence of large number of unorganized copper sulphate players in industry. The variable cost generally works on the principle of economies of scale. With higher operating rate, cost associated with it reduces per unit and thus the likelihoods to earn more margin increases. This</a:t>
            </a:r>
            <a:r>
              <a:rPr kumimoji="0" lang="en-IN"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rPr>
              <a:t> costs generally include the machinery operability cost ,electricity, etc.</a:t>
            </a:r>
            <a:endParaRPr kumimoji="0" lang="en-US" sz="1000" b="0" i="0" u="none" strike="noStrike" kern="1200" cap="none" spc="0" normalizeH="0" baseline="0" noProof="0" dirty="0">
              <a:ln>
                <a:noFill/>
              </a:ln>
              <a:solidFill>
                <a:schemeClr val="tx1"/>
              </a:solidFill>
              <a:effectLst/>
              <a:uLnTx/>
              <a:uFillTx/>
              <a:latin typeface="Verdana" panose="020B0604030504040204" pitchFamily="34" charset="0"/>
              <a:ea typeface="Verdana" panose="020B0604030504040204" pitchFamily="34" charset="0"/>
              <a:cs typeface="Verdana" panose="020B0604030504040204" pitchFamily="34" charset="0"/>
            </a:endParaRPr>
          </a:p>
          <a:p>
            <a:pPr marR="0" lvl="0" algn="just" defTabSz="457200" rtl="0" eaLnBrk="1" fontAlgn="auto" latinLnBrk="0" hangingPunct="1">
              <a:spcBef>
                <a:spcPts val="0"/>
              </a:spcBef>
              <a:spcAft>
                <a:spcPts val="0"/>
              </a:spcAft>
              <a:buClrTx/>
              <a:buSzTx/>
              <a:tabLst/>
              <a:defRPr/>
            </a:pPr>
            <a:endParaRPr lang="en-IN"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Diagonal Corners Rounded 23">
            <a:extLst>
              <a:ext uri="{FF2B5EF4-FFF2-40B4-BE49-F238E27FC236}">
                <a16:creationId xmlns:a16="http://schemas.microsoft.com/office/drawing/2014/main" id="{B12A696A-BEE9-4F6B-B652-83D7017ABB5F}"/>
              </a:ext>
            </a:extLst>
          </p:cNvPr>
          <p:cNvSpPr/>
          <p:nvPr/>
        </p:nvSpPr>
        <p:spPr>
          <a:xfrm>
            <a:off x="4448944" y="3720701"/>
            <a:ext cx="4562533" cy="845169"/>
          </a:xfrm>
          <a:prstGeom prst="round2Diag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just" defTabSz="457200" rtl="0" eaLnBrk="1" fontAlgn="auto" latinLnBrk="0" hangingPunct="1">
              <a:spcBef>
                <a:spcPts val="0"/>
              </a:spcBef>
              <a:spcAft>
                <a:spcPts val="0"/>
              </a:spcAft>
              <a:buClrTx/>
              <a:buSzTx/>
              <a:tabLst/>
              <a:defRPr/>
            </a:pPr>
            <a:r>
              <a:rPr lang="en-US" sz="1000" dirty="0">
                <a:solidFill>
                  <a:schemeClr val="tx1"/>
                </a:solidFill>
                <a:latin typeface="Verdana" panose="020B0604030504040204" pitchFamily="34" charset="0"/>
                <a:ea typeface="Verdana" panose="020B0604030504040204" pitchFamily="34" charset="0"/>
                <a:cs typeface="Verdana" panose="020B0604030504040204" pitchFamily="34" charset="0"/>
              </a:rPr>
              <a:t>The raw material costs may vary from grade to grade and complexity of system insulation. The raw material cost generally lies  around 65-70%. Raw Material costs includes the costs of raw material, labelling, manpower etc.  </a:t>
            </a:r>
            <a:endParaRPr lang="en-IN" sz="10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6" name="TextBox 25">
            <a:extLst>
              <a:ext uri="{FF2B5EF4-FFF2-40B4-BE49-F238E27FC236}">
                <a16:creationId xmlns:a16="http://schemas.microsoft.com/office/drawing/2014/main" id="{C2CBC967-F4E4-47F4-B500-EC7AB3FA9EE9}"/>
              </a:ext>
            </a:extLst>
          </p:cNvPr>
          <p:cNvSpPr txBox="1"/>
          <p:nvPr/>
        </p:nvSpPr>
        <p:spPr>
          <a:xfrm>
            <a:off x="3528394" y="1260110"/>
            <a:ext cx="626163" cy="246221"/>
          </a:xfrm>
          <a:prstGeom prst="rect">
            <a:avLst/>
          </a:prstGeom>
          <a:noFill/>
          <a:ln>
            <a:solidFill>
              <a:schemeClr val="tx1"/>
            </a:solidFill>
            <a:prstDash val="sysDot"/>
          </a:ln>
        </p:spPr>
        <p:txBody>
          <a:bodyPr wrap="square" rtlCol="0">
            <a:spAutoFit/>
          </a:bodyPr>
          <a:lstStyle/>
          <a:p>
            <a:pPr algn="ctr"/>
            <a:r>
              <a:rPr lang="en-US" sz="1000" dirty="0"/>
              <a:t>10-15%</a:t>
            </a:r>
          </a:p>
        </p:txBody>
      </p:sp>
      <p:sp>
        <p:nvSpPr>
          <p:cNvPr id="28" name="TextBox 27">
            <a:extLst>
              <a:ext uri="{FF2B5EF4-FFF2-40B4-BE49-F238E27FC236}">
                <a16:creationId xmlns:a16="http://schemas.microsoft.com/office/drawing/2014/main" id="{87D623C9-8BBE-47F2-9196-99B6E45CB9E4}"/>
              </a:ext>
            </a:extLst>
          </p:cNvPr>
          <p:cNvSpPr txBox="1"/>
          <p:nvPr/>
        </p:nvSpPr>
        <p:spPr>
          <a:xfrm>
            <a:off x="3485327" y="3769453"/>
            <a:ext cx="669230" cy="246221"/>
          </a:xfrm>
          <a:prstGeom prst="rect">
            <a:avLst/>
          </a:prstGeom>
          <a:noFill/>
          <a:ln>
            <a:solidFill>
              <a:schemeClr val="tx1"/>
            </a:solidFill>
            <a:prstDash val="sysDot"/>
          </a:ln>
        </p:spPr>
        <p:txBody>
          <a:bodyPr wrap="square" rtlCol="0">
            <a:spAutoFit/>
          </a:bodyPr>
          <a:lstStyle/>
          <a:p>
            <a:pPr algn="ctr"/>
            <a:r>
              <a:rPr lang="en-US" sz="1000" dirty="0"/>
              <a:t>65-70%</a:t>
            </a:r>
          </a:p>
        </p:txBody>
      </p:sp>
      <p:sp>
        <p:nvSpPr>
          <p:cNvPr id="30" name="TextBox 29">
            <a:extLst>
              <a:ext uri="{FF2B5EF4-FFF2-40B4-BE49-F238E27FC236}">
                <a16:creationId xmlns:a16="http://schemas.microsoft.com/office/drawing/2014/main" id="{9DCE1E19-2970-4198-AE3D-1297457BF5B3}"/>
              </a:ext>
            </a:extLst>
          </p:cNvPr>
          <p:cNvSpPr txBox="1"/>
          <p:nvPr/>
        </p:nvSpPr>
        <p:spPr>
          <a:xfrm>
            <a:off x="3528394" y="2116757"/>
            <a:ext cx="626163" cy="246221"/>
          </a:xfrm>
          <a:prstGeom prst="rect">
            <a:avLst/>
          </a:prstGeom>
          <a:noFill/>
          <a:ln>
            <a:solidFill>
              <a:schemeClr val="tx1"/>
            </a:solidFill>
            <a:prstDash val="sysDot"/>
          </a:ln>
        </p:spPr>
        <p:txBody>
          <a:bodyPr wrap="square" rtlCol="0">
            <a:spAutoFit/>
          </a:bodyPr>
          <a:lstStyle/>
          <a:p>
            <a:pPr algn="ctr"/>
            <a:r>
              <a:rPr lang="en-US" sz="1000" dirty="0"/>
              <a:t>15-20%</a:t>
            </a:r>
          </a:p>
        </p:txBody>
      </p:sp>
      <p:sp>
        <p:nvSpPr>
          <p:cNvPr id="27" name="Text Placeholder 2">
            <a:extLst>
              <a:ext uri="{FF2B5EF4-FFF2-40B4-BE49-F238E27FC236}">
                <a16:creationId xmlns:a16="http://schemas.microsoft.com/office/drawing/2014/main" id="{06D31BCF-8E47-4C84-9B33-A73F7A3092E8}"/>
              </a:ext>
            </a:extLst>
          </p:cNvPr>
          <p:cNvSpPr txBox="1">
            <a:spLocks/>
          </p:cNvSpPr>
          <p:nvPr/>
        </p:nvSpPr>
        <p:spPr>
          <a:xfrm>
            <a:off x="164830" y="232384"/>
            <a:ext cx="7863840" cy="457200"/>
          </a:xfrm>
          <a:prstGeom prst="rect">
            <a:avLst/>
          </a:prstGeom>
          <a:noFill/>
          <a:ln>
            <a:noFill/>
          </a:ln>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lang="en-US" sz="1600" b="1" kern="1200" spc="0" dirty="0">
                <a:solidFill>
                  <a:schemeClr val="bg2">
                    <a:lumMod val="25000"/>
                  </a:schemeClr>
                </a:solidFill>
                <a:latin typeface="Montserrat" panose="02000505000000020004" pitchFamily="2"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tx1"/>
                </a:solidFill>
                <a:latin typeface="Arial" panose="020B0604020202020204" pitchFamily="34" charset="0"/>
                <a:ea typeface="Verdana" panose="020B0604030504040204" pitchFamily="34" charset="0"/>
              </a:rPr>
              <a:t>Copper Sulphate Margin Analysis, 2016-2030F </a:t>
            </a:r>
          </a:p>
        </p:txBody>
      </p:sp>
    </p:spTree>
    <p:extLst>
      <p:ext uri="{BB962C8B-B14F-4D97-AF65-F5344CB8AC3E}">
        <p14:creationId xmlns:p14="http://schemas.microsoft.com/office/powerpoint/2010/main" val="37112909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TotalTime>
  <Words>283</Words>
  <Application>Microsoft Office PowerPoint</Application>
  <PresentationFormat>On-screen Show (4:3)</PresentationFormat>
  <Paragraphs>12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Montserrat</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dc:creator>
  <cp:lastModifiedBy>Hardik Malhotra</cp:lastModifiedBy>
  <cp:revision>9</cp:revision>
  <dcterms:created xsi:type="dcterms:W3CDTF">2021-07-28T04:56:38Z</dcterms:created>
  <dcterms:modified xsi:type="dcterms:W3CDTF">2021-07-28T07:04:25Z</dcterms:modified>
</cp:coreProperties>
</file>