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17AB37-9C62-4EC1-8462-BD2E63294B0C}"/>
              </a:ext>
            </a:extLst>
          </p:cNvPr>
          <p:cNvSpPr/>
          <p:nvPr userDrawn="1"/>
        </p:nvSpPr>
        <p:spPr>
          <a:xfrm flipV="1">
            <a:off x="-1" y="6723356"/>
            <a:ext cx="9143999" cy="134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8650DE-B7DE-4682-AC6B-43DA6576BFD4}"/>
              </a:ext>
            </a:extLst>
          </p:cNvPr>
          <p:cNvSpPr/>
          <p:nvPr userDrawn="1"/>
        </p:nvSpPr>
        <p:spPr>
          <a:xfrm>
            <a:off x="8544757" y="6598950"/>
            <a:ext cx="481905" cy="20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9DAA04-2F81-4BDB-A4C5-A3A54C7341BB}"/>
              </a:ext>
            </a:extLst>
          </p:cNvPr>
          <p:cNvCxnSpPr>
            <a:cxnSpLocks/>
          </p:cNvCxnSpPr>
          <p:nvPr userDrawn="1"/>
        </p:nvCxnSpPr>
        <p:spPr>
          <a:xfrm>
            <a:off x="0" y="660816"/>
            <a:ext cx="5162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8C582BD6-6ABD-4A0E-8DC3-C991AA4D2538}"/>
              </a:ext>
            </a:extLst>
          </p:cNvPr>
          <p:cNvSpPr txBox="1">
            <a:spLocks/>
          </p:cNvSpPr>
          <p:nvPr userDrawn="1"/>
        </p:nvSpPr>
        <p:spPr>
          <a:xfrm>
            <a:off x="8605062" y="6508363"/>
            <a:ext cx="445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rgbClr val="6A5D38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070E7C-0B96-4788-862A-C035E43D0D9C}" type="slidenum">
              <a:rPr lang="en-US" smtClean="0">
                <a:solidFill>
                  <a:schemeClr val="bg2">
                    <a:lumMod val="2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4AB859A8-1437-481A-B18D-FBD276C8CBB1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8455052" y="6012765"/>
            <a:ext cx="1094744" cy="143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chemeClr val="bg2">
                    <a:lumMod val="25000"/>
                  </a:schemeClr>
                </a:solidFill>
              </a:rPr>
              <a:t>© ChemAnalyst</a:t>
            </a:r>
          </a:p>
        </p:txBody>
      </p:sp>
      <p:pic>
        <p:nvPicPr>
          <p:cNvPr id="12" name="object 26">
            <a:extLst>
              <a:ext uri="{FF2B5EF4-FFF2-40B4-BE49-F238E27FC236}">
                <a16:creationId xmlns:a16="http://schemas.microsoft.com/office/drawing/2014/main" id="{CD703033-7038-4F2B-9DB1-118C51BA9FD4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833"/>
          <a:stretch>
            <a:fillRect/>
          </a:stretch>
        </p:blipFill>
        <p:spPr bwMode="auto">
          <a:xfrm>
            <a:off x="7329055" y="205715"/>
            <a:ext cx="182993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38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A4E-5026-43AE-8023-4EF6D2A82242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EE72-03D0-4B03-8632-4B1E0D87B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62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A4E-5026-43AE-8023-4EF6D2A82242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EE72-03D0-4B03-8632-4B1E0D87B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966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A4E-5026-43AE-8023-4EF6D2A82242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EE72-03D0-4B03-8632-4B1E0D87B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614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A4E-5026-43AE-8023-4EF6D2A82242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EE72-03D0-4B03-8632-4B1E0D87B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02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A4E-5026-43AE-8023-4EF6D2A82242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EE72-03D0-4B03-8632-4B1E0D87B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642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A4E-5026-43AE-8023-4EF6D2A82242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EE72-03D0-4B03-8632-4B1E0D87B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1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A4E-5026-43AE-8023-4EF6D2A82242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EE72-03D0-4B03-8632-4B1E0D87B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28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A4E-5026-43AE-8023-4EF6D2A82242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EE72-03D0-4B03-8632-4B1E0D87B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24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A4E-5026-43AE-8023-4EF6D2A82242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EE72-03D0-4B03-8632-4B1E0D87B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78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A4E-5026-43AE-8023-4EF6D2A82242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EE72-03D0-4B03-8632-4B1E0D87B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71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A8A4E-5026-43AE-8023-4EF6D2A82242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8EE72-03D0-4B03-8632-4B1E0D87B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70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DA7C-5A2C-4BE7-A3E0-D6B5A88DBBB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13521" y="168207"/>
            <a:ext cx="8187669" cy="322124"/>
          </a:xfrm>
        </p:spPr>
        <p:txBody>
          <a:bodyPr>
            <a:normAutofit/>
          </a:bodyPr>
          <a:lstStyle/>
          <a:p>
            <a:pPr algn="l"/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 Benchmarking, By Supplier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DB9CB-8E39-46DE-950D-83FFCD3282B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10817" y="636104"/>
            <a:ext cx="8295861" cy="6053691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FA6F027-D2A6-4602-B41A-15E3F6683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815421"/>
              </p:ext>
            </p:extLst>
          </p:nvPr>
        </p:nvGraphicFramePr>
        <p:xfrm>
          <a:off x="636104" y="1397000"/>
          <a:ext cx="7943364" cy="4824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7788">
                  <a:extLst>
                    <a:ext uri="{9D8B030D-6E8A-4147-A177-3AD203B41FA5}">
                      <a16:colId xmlns:a16="http://schemas.microsoft.com/office/drawing/2014/main" val="1778903140"/>
                    </a:ext>
                  </a:extLst>
                </a:gridCol>
                <a:gridCol w="2849156">
                  <a:extLst>
                    <a:ext uri="{9D8B030D-6E8A-4147-A177-3AD203B41FA5}">
                      <a16:colId xmlns:a16="http://schemas.microsoft.com/office/drawing/2014/main" val="214587424"/>
                    </a:ext>
                  </a:extLst>
                </a:gridCol>
                <a:gridCol w="2446420">
                  <a:extLst>
                    <a:ext uri="{9D8B030D-6E8A-4147-A177-3AD203B41FA5}">
                      <a16:colId xmlns:a16="http://schemas.microsoft.com/office/drawing/2014/main" val="791290639"/>
                    </a:ext>
                  </a:extLst>
                </a:gridCol>
              </a:tblGrid>
              <a:tr h="905859">
                <a:tc>
                  <a:txBody>
                    <a:bodyPr/>
                    <a:lstStyle/>
                    <a:p>
                      <a:r>
                        <a:rPr lang="en-IN" dirty="0"/>
                        <a:t>Company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Grade(Industrial)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Grade(Reagent)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369632"/>
                  </a:ext>
                </a:extLst>
              </a:tr>
              <a:tr h="992131">
                <a:tc>
                  <a:txBody>
                    <a:bodyPr/>
                    <a:lstStyle/>
                    <a:p>
                      <a:r>
                        <a:rPr kumimoji="0" lang="en-I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Pt. Lam Seng Hang Indonesia</a:t>
                      </a:r>
                      <a:endParaRPr lang="en-IN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Yes(</a:t>
                      </a:r>
                      <a:r>
                        <a:rPr lang="en-IN" sz="1000" b="0" i="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Copper </a:t>
                      </a:r>
                      <a:r>
                        <a:rPr lang="en-IN" sz="1000" b="0" i="0" kern="1200" dirty="0" err="1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Sulfate</a:t>
                      </a:r>
                      <a:r>
                        <a:rPr lang="en-IN" sz="1000" b="0" i="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Pentahydrate )</a:t>
                      </a:r>
                      <a:endParaRPr lang="en-IN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endParaRPr lang="en-IN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Yes(</a:t>
                      </a:r>
                      <a:r>
                        <a:rPr lang="en-IN" sz="1000" b="0" i="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Copper </a:t>
                      </a:r>
                      <a:r>
                        <a:rPr lang="en-IN" sz="1000" b="0" i="0" kern="1200" dirty="0" err="1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Sulfate</a:t>
                      </a:r>
                      <a:r>
                        <a:rPr lang="en-IN" sz="1000" b="0" i="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Pentahydrate )</a:t>
                      </a:r>
                      <a:endParaRPr lang="en-IN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362644"/>
                  </a:ext>
                </a:extLst>
              </a:tr>
              <a:tr h="597556">
                <a:tc>
                  <a:txBody>
                    <a:bodyPr/>
                    <a:lstStyle/>
                    <a:p>
                      <a:r>
                        <a:rPr kumimoji="0" lang="en-IN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Chemtronic</a:t>
                      </a:r>
                      <a:r>
                        <a:rPr kumimoji="0" lang="en-I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Technology (Thailand) Co Ltd</a:t>
                      </a:r>
                      <a:endParaRPr lang="en-IN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Yes (</a:t>
                      </a:r>
                      <a:r>
                        <a:rPr lang="en-IN" sz="1000" b="0" i="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Copper </a:t>
                      </a:r>
                      <a:r>
                        <a:rPr lang="en-IN" sz="1000" b="0" i="0" kern="1200" dirty="0" err="1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Sulfate</a:t>
                      </a:r>
                      <a:r>
                        <a:rPr lang="en-IN" sz="1000" b="0" i="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Pentahydrate (CuSO4 5H2O))</a:t>
                      </a:r>
                      <a:endParaRPr lang="en-IN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193126"/>
                  </a:ext>
                </a:extLst>
              </a:tr>
              <a:tr h="776450">
                <a:tc>
                  <a:txBody>
                    <a:bodyPr/>
                    <a:lstStyle/>
                    <a:p>
                      <a:r>
                        <a:rPr kumimoji="0" lang="en-IN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Buildmore</a:t>
                      </a:r>
                      <a:r>
                        <a:rPr kumimoji="0" lang="en-I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Enterprise Co., Ltd, </a:t>
                      </a:r>
                      <a:endParaRPr lang="en-IN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Yes(</a:t>
                      </a:r>
                      <a:r>
                        <a:rPr lang="en-IN" sz="1000" b="0" i="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Copper </a:t>
                      </a:r>
                      <a:r>
                        <a:rPr lang="en-IN" sz="1000" b="0" i="0" kern="1200" dirty="0" err="1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Sulfate</a:t>
                      </a:r>
                      <a:r>
                        <a:rPr lang="en-IN" sz="1000" b="0" i="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Pentahydrate)</a:t>
                      </a:r>
                      <a:endParaRPr lang="en-IN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Yes(</a:t>
                      </a:r>
                      <a:r>
                        <a:rPr lang="en-IN" sz="1000" b="0" i="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Copper </a:t>
                      </a:r>
                      <a:r>
                        <a:rPr lang="en-IN" sz="1000" b="0" i="0" kern="1200" dirty="0" err="1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Sulfate</a:t>
                      </a:r>
                      <a:r>
                        <a:rPr lang="en-IN" sz="1000" b="0" i="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Pentahydrate )</a:t>
                      </a:r>
                      <a:endParaRPr lang="en-IN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346400"/>
                  </a:ext>
                </a:extLst>
              </a:tr>
              <a:tr h="776450">
                <a:tc>
                  <a:txBody>
                    <a:bodyPr/>
                    <a:lstStyle/>
                    <a:p>
                      <a:r>
                        <a:rPr kumimoji="0" lang="en-IN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Fajar</a:t>
                      </a:r>
                      <a:r>
                        <a:rPr kumimoji="0" lang="en-I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IN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Zippindo</a:t>
                      </a:r>
                      <a:r>
                        <a:rPr kumimoji="0" lang="en-I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Pt</a:t>
                      </a:r>
                      <a:endParaRPr lang="en-IN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Yes(</a:t>
                      </a:r>
                      <a:r>
                        <a:rPr lang="en-IN" sz="1000" b="0" i="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Copper </a:t>
                      </a:r>
                      <a:r>
                        <a:rPr lang="en-IN" sz="1000" b="0" i="0" kern="1200" dirty="0" err="1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Sulfate</a:t>
                      </a:r>
                      <a:r>
                        <a:rPr lang="en-IN" sz="1000" b="0" i="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Pentahydrate )</a:t>
                      </a:r>
                      <a:endParaRPr lang="en-IN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Yes(</a:t>
                      </a:r>
                      <a:r>
                        <a:rPr lang="en-IN" sz="1000" b="0" i="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Copper </a:t>
                      </a:r>
                      <a:r>
                        <a:rPr lang="en-IN" sz="1000" b="0" i="0" kern="1200" dirty="0" err="1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Sulfate</a:t>
                      </a:r>
                      <a:r>
                        <a:rPr lang="en-IN" sz="1000" b="0" i="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Pentahydrate )</a:t>
                      </a:r>
                      <a:endParaRPr lang="en-IN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410211"/>
                  </a:ext>
                </a:extLst>
              </a:tr>
              <a:tr h="776450">
                <a:tc>
                  <a:txBody>
                    <a:bodyPr/>
                    <a:lstStyle/>
                    <a:p>
                      <a:r>
                        <a:rPr lang="fr-FR" sz="1000" b="0" dirty="0">
                          <a:solidFill>
                            <a:prstClr val="black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fr-FR" sz="1000" b="0" dirty="0" err="1">
                          <a:solidFill>
                            <a:prstClr val="black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Resilient</a:t>
                      </a:r>
                      <a:r>
                        <a:rPr lang="fr-FR" sz="1000" b="0" dirty="0">
                          <a:solidFill>
                            <a:prstClr val="black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Mix </a:t>
                      </a:r>
                      <a:r>
                        <a:rPr lang="fr-FR" sz="1000" b="0" dirty="0" err="1">
                          <a:solidFill>
                            <a:prstClr val="black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Sdn</a:t>
                      </a:r>
                      <a:r>
                        <a:rPr lang="fr-FR" sz="1000" b="0" dirty="0">
                          <a:solidFill>
                            <a:prstClr val="black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 </a:t>
                      </a:r>
                      <a:r>
                        <a:rPr lang="fr-FR" sz="1000" b="0" dirty="0" err="1">
                          <a:solidFill>
                            <a:prstClr val="black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Bhd</a:t>
                      </a:r>
                      <a:endParaRPr lang="en-IN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Yes(</a:t>
                      </a:r>
                      <a:r>
                        <a:rPr lang="en-IN" sz="1000" b="0" i="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Copper </a:t>
                      </a:r>
                      <a:r>
                        <a:rPr lang="en-IN" sz="1000" b="0" i="0" kern="1200" dirty="0" err="1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Sulfate</a:t>
                      </a:r>
                      <a:r>
                        <a:rPr lang="en-IN" sz="1000" b="0" i="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Pentahydrate )</a:t>
                      </a:r>
                      <a:endParaRPr lang="en-IN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Yes(</a:t>
                      </a:r>
                      <a:r>
                        <a:rPr lang="en-IN" sz="1000" b="0" i="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Copper </a:t>
                      </a:r>
                      <a:r>
                        <a:rPr lang="en-IN" sz="1000" b="0" i="0" kern="1200" dirty="0" err="1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Sulfate</a:t>
                      </a:r>
                      <a:r>
                        <a:rPr lang="en-IN" sz="1000" b="0" i="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Pentahydrate )</a:t>
                      </a:r>
                      <a:endParaRPr lang="en-IN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956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64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DB759-53DB-4812-B923-404C5C5E3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315910"/>
          </a:xfrm>
        </p:spPr>
        <p:txBody>
          <a:bodyPr>
            <a:normAutofit/>
          </a:bodyPr>
          <a:lstStyle/>
          <a:p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 Benchmarking, By Grade </a:t>
            </a:r>
            <a:endParaRPr lang="en-IN" sz="1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6D4889-5787-4539-994B-E93AA23839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3122889"/>
              </p:ext>
            </p:extLst>
          </p:nvPr>
        </p:nvGraphicFramePr>
        <p:xfrm>
          <a:off x="628650" y="967409"/>
          <a:ext cx="8091281" cy="499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988">
                  <a:extLst>
                    <a:ext uri="{9D8B030D-6E8A-4147-A177-3AD203B41FA5}">
                      <a16:colId xmlns:a16="http://schemas.microsoft.com/office/drawing/2014/main" val="975580350"/>
                    </a:ext>
                  </a:extLst>
                </a:gridCol>
                <a:gridCol w="1153105">
                  <a:extLst>
                    <a:ext uri="{9D8B030D-6E8A-4147-A177-3AD203B41FA5}">
                      <a16:colId xmlns:a16="http://schemas.microsoft.com/office/drawing/2014/main" val="2072704165"/>
                    </a:ext>
                  </a:extLst>
                </a:gridCol>
                <a:gridCol w="1348547">
                  <a:extLst>
                    <a:ext uri="{9D8B030D-6E8A-4147-A177-3AD203B41FA5}">
                      <a16:colId xmlns:a16="http://schemas.microsoft.com/office/drawing/2014/main" val="2864529620"/>
                    </a:ext>
                  </a:extLst>
                </a:gridCol>
                <a:gridCol w="1348547">
                  <a:extLst>
                    <a:ext uri="{9D8B030D-6E8A-4147-A177-3AD203B41FA5}">
                      <a16:colId xmlns:a16="http://schemas.microsoft.com/office/drawing/2014/main" val="1107843597"/>
                    </a:ext>
                  </a:extLst>
                </a:gridCol>
                <a:gridCol w="1348547">
                  <a:extLst>
                    <a:ext uri="{9D8B030D-6E8A-4147-A177-3AD203B41FA5}">
                      <a16:colId xmlns:a16="http://schemas.microsoft.com/office/drawing/2014/main" val="2984901705"/>
                    </a:ext>
                  </a:extLst>
                </a:gridCol>
                <a:gridCol w="1348547">
                  <a:extLst>
                    <a:ext uri="{9D8B030D-6E8A-4147-A177-3AD203B41FA5}">
                      <a16:colId xmlns:a16="http://schemas.microsoft.com/office/drawing/2014/main" val="3823478578"/>
                    </a:ext>
                  </a:extLst>
                </a:gridCol>
              </a:tblGrid>
              <a:tr h="697126"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Grade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Pt. Lam Seng Hang Indonesia</a:t>
                      </a:r>
                      <a:endParaRPr lang="en-IN" sz="10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Chemtronic</a:t>
                      </a:r>
                      <a:r>
                        <a:rPr kumimoji="0" lang="en-I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Technology (Thailand) Co Ltd</a:t>
                      </a:r>
                      <a:endParaRPr lang="en-IN" sz="10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Buildmore</a:t>
                      </a:r>
                      <a:r>
                        <a:rPr kumimoji="0" lang="en-I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Enterprise Co., Ltd, </a:t>
                      </a:r>
                      <a:endParaRPr lang="en-IN" sz="10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Fajar</a:t>
                      </a:r>
                      <a:r>
                        <a:rPr kumimoji="0" lang="en-I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IN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Zippindo</a:t>
                      </a:r>
                      <a:r>
                        <a:rPr kumimoji="0" lang="en-I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Pt</a:t>
                      </a:r>
                      <a:endParaRPr lang="en-IN" sz="10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b="0" dirty="0" err="1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Resilient</a:t>
                      </a:r>
                      <a:r>
                        <a:rPr lang="fr-FR" sz="1000" b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Mix </a:t>
                      </a:r>
                      <a:r>
                        <a:rPr lang="fr-FR" sz="1000" b="0" dirty="0" err="1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Sdn</a:t>
                      </a:r>
                      <a:r>
                        <a:rPr lang="fr-FR" sz="1000" b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 </a:t>
                      </a:r>
                      <a:r>
                        <a:rPr lang="fr-FR" sz="1000" b="0" dirty="0" err="1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Bhd</a:t>
                      </a:r>
                      <a:endParaRPr lang="en-IN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903133"/>
                  </a:ext>
                </a:extLst>
              </a:tr>
              <a:tr h="1161876">
                <a:tc>
                  <a:txBody>
                    <a:bodyPr/>
                    <a:lstStyle/>
                    <a:p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Feed Grade 25 % (Reagent)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714878"/>
                  </a:ext>
                </a:extLst>
              </a:tr>
              <a:tr h="1510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Feed Grade 25 % (Industrial)</a:t>
                      </a:r>
                    </a:p>
                    <a:p>
                      <a:endParaRPr kumimoji="0" lang="en-IN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324696"/>
                  </a:ext>
                </a:extLst>
              </a:tr>
              <a:tr h="813314">
                <a:tc>
                  <a:txBody>
                    <a:bodyPr/>
                    <a:lstStyle/>
                    <a:p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Feed Grade(23%)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632177"/>
                  </a:ext>
                </a:extLst>
              </a:tr>
              <a:tr h="813314">
                <a:tc>
                  <a:txBody>
                    <a:bodyPr/>
                    <a:lstStyle/>
                    <a:p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Feed Grade(24.5%)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579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426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179</Words>
  <Application>Microsoft Office PowerPoint</Application>
  <PresentationFormat>On-screen Show (4:3)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Office Theme</vt:lpstr>
      <vt:lpstr>Product Benchmarking, By Supplier</vt:lpstr>
      <vt:lpstr>Product Benchmarking, By Grade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Benchmarking</dc:title>
  <dc:creator>Kamal Modi</dc:creator>
  <cp:lastModifiedBy>Hardik Malhotra</cp:lastModifiedBy>
  <cp:revision>14</cp:revision>
  <dcterms:created xsi:type="dcterms:W3CDTF">2021-07-23T08:32:11Z</dcterms:created>
  <dcterms:modified xsi:type="dcterms:W3CDTF">2021-07-23T10:21:27Z</dcterms:modified>
</cp:coreProperties>
</file>