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16"/>
  </p:notesMasterIdLst>
  <p:sldIdLst>
    <p:sldId id="2975" r:id="rId3"/>
    <p:sldId id="3442" r:id="rId4"/>
    <p:sldId id="4760" r:id="rId5"/>
    <p:sldId id="4868" r:id="rId6"/>
    <p:sldId id="4875" r:id="rId7"/>
    <p:sldId id="4869" r:id="rId8"/>
    <p:sldId id="4762" r:id="rId9"/>
    <p:sldId id="4874" r:id="rId10"/>
    <p:sldId id="4873" r:id="rId11"/>
    <p:sldId id="4871" r:id="rId12"/>
    <p:sldId id="3684" r:id="rId13"/>
    <p:sldId id="4876" r:id="rId14"/>
    <p:sldId id="487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2" pos="5496" userDrawn="1">
          <p15:clr>
            <a:srgbClr val="A4A3A4"/>
          </p15:clr>
        </p15:guide>
        <p15:guide id="3" pos="168" userDrawn="1">
          <p15:clr>
            <a:srgbClr val="A4A3A4"/>
          </p15:clr>
        </p15:guide>
        <p15:guide id="4" orient="horz" pos="41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weta Singh" initials="SS" lastIdx="51" clrIdx="0">
    <p:extLst>
      <p:ext uri="{19B8F6BF-5375-455C-9EA6-DF929625EA0E}">
        <p15:presenceInfo xmlns:p15="http://schemas.microsoft.com/office/powerpoint/2012/main" userId="S-1-5-21-1964979238-429942662-834490965-1386" providerId="AD"/>
      </p:ext>
    </p:extLst>
  </p:cmAuthor>
  <p:cmAuthor id="2" name="Ashish Razdan" initials="AR" lastIdx="1" clrIdx="1">
    <p:extLst>
      <p:ext uri="{19B8F6BF-5375-455C-9EA6-DF929625EA0E}">
        <p15:presenceInfo xmlns:p15="http://schemas.microsoft.com/office/powerpoint/2012/main" userId="S-1-5-21-1964979238-429942662-834490965-1138" providerId="AD"/>
      </p:ext>
    </p:extLst>
  </p:cmAuthor>
  <p:cmAuthor id="3" name="Saurabh Suman. Gupta" initials="SSG" lastIdx="39" clrIdx="2">
    <p:extLst>
      <p:ext uri="{19B8F6BF-5375-455C-9EA6-DF929625EA0E}">
        <p15:presenceInfo xmlns:p15="http://schemas.microsoft.com/office/powerpoint/2012/main" userId="S-1-5-21-1964979238-429942662-834490965-14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1350" y="54"/>
      </p:cViewPr>
      <p:guideLst>
        <p:guide orient="horz" pos="600"/>
        <p:guide pos="5496"/>
        <p:guide pos="168"/>
        <p:guide orient="horz" pos="41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264900848420111E-2"/>
          <c:y val="0.13553754939856505"/>
          <c:w val="0.95436780434666446"/>
          <c:h val="0.61803309893123881"/>
        </c:manualLayout>
      </c:layout>
      <c:barChart>
        <c:barDir val="col"/>
        <c:grouping val="clustered"/>
        <c:varyColors val="0"/>
        <c:ser>
          <c:idx val="0"/>
          <c:order val="0"/>
          <c:tx>
            <c:strRef>
              <c:f>Sheet1!$B$1</c:f>
              <c:strCache>
                <c:ptCount val="1"/>
                <c:pt idx="0">
                  <c:v>Malaysia</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Sheet1!$B$2:$B$5</c:f>
              <c:numCache>
                <c:formatCode>General</c:formatCode>
                <c:ptCount val="4"/>
                <c:pt idx="0">
                  <c:v>2143</c:v>
                </c:pt>
                <c:pt idx="1">
                  <c:v>2169.4</c:v>
                </c:pt>
                <c:pt idx="2">
                  <c:v>2106.5</c:v>
                </c:pt>
                <c:pt idx="3">
                  <c:v>2167</c:v>
                </c:pt>
              </c:numCache>
            </c:numRef>
          </c:val>
          <c:extLst>
            <c:ext xmlns:c16="http://schemas.microsoft.com/office/drawing/2014/chart" uri="{C3380CC4-5D6E-409C-BE32-E72D297353CC}">
              <c16:uniqueId val="{00000000-B610-4F7D-B9F4-095E1D86F22E}"/>
            </c:ext>
          </c:extLst>
        </c:ser>
        <c:ser>
          <c:idx val="1"/>
          <c:order val="1"/>
          <c:tx>
            <c:strRef>
              <c:f>Sheet1!$C$1</c:f>
              <c:strCache>
                <c:ptCount val="1"/>
                <c:pt idx="0">
                  <c:v>Vietnam</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Sheet1!$C$2:$C$5</c:f>
              <c:numCache>
                <c:formatCode>0.00</c:formatCode>
                <c:ptCount val="4"/>
                <c:pt idx="0">
                  <c:v>424.7</c:v>
                </c:pt>
                <c:pt idx="1">
                  <c:v>458</c:v>
                </c:pt>
                <c:pt idx="2">
                  <c:v>415.3</c:v>
                </c:pt>
                <c:pt idx="3">
                  <c:v>461</c:v>
                </c:pt>
              </c:numCache>
            </c:numRef>
          </c:val>
          <c:extLst>
            <c:ext xmlns:c16="http://schemas.microsoft.com/office/drawing/2014/chart" uri="{C3380CC4-5D6E-409C-BE32-E72D297353CC}">
              <c16:uniqueId val="{00000001-B610-4F7D-B9F4-095E1D86F22E}"/>
            </c:ext>
          </c:extLst>
        </c:ser>
        <c:ser>
          <c:idx val="2"/>
          <c:order val="2"/>
          <c:tx>
            <c:strRef>
              <c:f>Sheet1!$D$1</c:f>
              <c:strCache>
                <c:ptCount val="1"/>
                <c:pt idx="0">
                  <c:v>Indonesia</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Sheet1!$D$2:$D$5</c:f>
              <c:numCache>
                <c:formatCode>0.00</c:formatCode>
                <c:ptCount val="4"/>
                <c:pt idx="0">
                  <c:v>216</c:v>
                </c:pt>
                <c:pt idx="1">
                  <c:v>221.5</c:v>
                </c:pt>
                <c:pt idx="2">
                  <c:v>236.4</c:v>
                </c:pt>
                <c:pt idx="3">
                  <c:v>253</c:v>
                </c:pt>
              </c:numCache>
            </c:numRef>
          </c:val>
          <c:extLst>
            <c:ext xmlns:c16="http://schemas.microsoft.com/office/drawing/2014/chart" uri="{C3380CC4-5D6E-409C-BE32-E72D297353CC}">
              <c16:uniqueId val="{00000002-B610-4F7D-B9F4-095E1D86F22E}"/>
            </c:ext>
          </c:extLst>
        </c:ser>
        <c:dLbls>
          <c:dLblPos val="outEnd"/>
          <c:showLegendKey val="0"/>
          <c:showVal val="1"/>
          <c:showCatName val="0"/>
          <c:showSerName val="0"/>
          <c:showPercent val="0"/>
          <c:showBubbleSize val="0"/>
        </c:dLbls>
        <c:gapWidth val="444"/>
        <c:overlap val="-90"/>
        <c:axId val="816580464"/>
        <c:axId val="725122576"/>
      </c:barChart>
      <c:catAx>
        <c:axId val="816580464"/>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25122576"/>
        <c:crosses val="autoZero"/>
        <c:auto val="1"/>
        <c:lblAlgn val="ctr"/>
        <c:lblOffset val="100"/>
        <c:noMultiLvlLbl val="0"/>
      </c:catAx>
      <c:valAx>
        <c:axId val="725122576"/>
        <c:scaling>
          <c:orientation val="minMax"/>
        </c:scaling>
        <c:delete val="1"/>
        <c:axPos val="l"/>
        <c:numFmt formatCode="General" sourceLinked="1"/>
        <c:majorTickMark val="none"/>
        <c:minorTickMark val="none"/>
        <c:tickLblPos val="nextTo"/>
        <c:crossAx val="816580464"/>
        <c:crosses val="autoZero"/>
        <c:crossBetween val="between"/>
      </c:valAx>
      <c:spPr>
        <a:noFill/>
        <a:ln w="25400">
          <a:noFill/>
        </a:ln>
        <a:effectLst/>
      </c:spPr>
    </c:plotArea>
    <c:legend>
      <c:legendPos val="t"/>
      <c:layout>
        <c:manualLayout>
          <c:xMode val="edge"/>
          <c:yMode val="edge"/>
          <c:x val="3.6608723584489224E-2"/>
          <c:y val="0.83785590219570805"/>
          <c:w val="0.93516036665552293"/>
          <c:h val="0.1611426074655372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143298681764045"/>
          <c:y val="0.12715302943403645"/>
          <c:w val="0.63533555676210252"/>
          <c:h val="0.74650640999389573"/>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BB4-4597-AFA5-EDA90E2C3AA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BB4-4597-AFA5-EDA90E2C3AAD}"/>
              </c:ext>
            </c:extLst>
          </c:dPt>
          <c:dLbls>
            <c:dLbl>
              <c:idx val="0"/>
              <c:layout>
                <c:manualLayout>
                  <c:x val="-1.3308754613448109E-2"/>
                  <c:y val="-0.14286753046777856"/>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BB4-4597-AFA5-EDA90E2C3AAD}"/>
                </c:ext>
              </c:extLst>
            </c:dLbl>
            <c:dLbl>
              <c:idx val="1"/>
              <c:layout>
                <c:manualLayout>
                  <c:x val="1.499339771996654E-2"/>
                  <c:y val="-0.1009785740254740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BB4-4597-AFA5-EDA90E2C3AAD}"/>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Arable Land</c:v>
                </c:pt>
                <c:pt idx="1">
                  <c:v>Non-arable land</c:v>
                </c:pt>
              </c:strCache>
            </c:strRef>
          </c:cat>
          <c:val>
            <c:numRef>
              <c:f>Sheet1!$B$2:$B$3</c:f>
              <c:numCache>
                <c:formatCode>0.00%</c:formatCode>
                <c:ptCount val="2"/>
                <c:pt idx="0">
                  <c:v>0.17299999999999999</c:v>
                </c:pt>
                <c:pt idx="1">
                  <c:v>0.82699999999999996</c:v>
                </c:pt>
              </c:numCache>
            </c:numRef>
          </c:val>
          <c:extLst>
            <c:ext xmlns:c16="http://schemas.microsoft.com/office/drawing/2014/chart" uri="{C3380CC4-5D6E-409C-BE32-E72D297353CC}">
              <c16:uniqueId val="{00000004-BBB4-4597-AFA5-EDA90E2C3AA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78863139451184028"/>
          <c:y val="0.37810224747062099"/>
          <c:w val="0.21136866453333078"/>
          <c:h val="0.6166574281451292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1533633483704279"/>
          <c:y val="0"/>
          <c:w val="0.63533555676210252"/>
          <c:h val="0.74650640999389573"/>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79F-44C6-86D8-8C0D83F33CB6}"/>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79F-44C6-86D8-8C0D83F33CB6}"/>
              </c:ext>
            </c:extLst>
          </c:dPt>
          <c:dLbls>
            <c:dLbl>
              <c:idx val="0"/>
              <c:layout>
                <c:manualLayout>
                  <c:x val="-2.1554610327082576E-3"/>
                  <c:y val="-0.103066703261021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79F-44C6-86D8-8C0D83F33CB6}"/>
                </c:ext>
              </c:extLst>
            </c:dLbl>
            <c:dLbl>
              <c:idx val="1"/>
              <c:layout>
                <c:manualLayout>
                  <c:x val="1.3182270376440429E-2"/>
                  <c:y val="-4.473848329796367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79F-44C6-86D8-8C0D83F33CB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Arable Land</c:v>
                </c:pt>
                <c:pt idx="1">
                  <c:v>Non-arable Land</c:v>
                </c:pt>
              </c:strCache>
            </c:strRef>
          </c:cat>
          <c:val>
            <c:numRef>
              <c:f>Sheet1!$B$2:$B$3</c:f>
              <c:numCache>
                <c:formatCode>0.00%</c:formatCode>
                <c:ptCount val="2"/>
                <c:pt idx="0">
                  <c:v>0.16650000000000001</c:v>
                </c:pt>
                <c:pt idx="1">
                  <c:v>0.83350000000000002</c:v>
                </c:pt>
              </c:numCache>
            </c:numRef>
          </c:val>
          <c:extLst>
            <c:ext xmlns:c16="http://schemas.microsoft.com/office/drawing/2014/chart" uri="{C3380CC4-5D6E-409C-BE32-E72D297353CC}">
              <c16:uniqueId val="{00000004-F79F-44C6-86D8-8C0D83F33CB6}"/>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925-4991-AFAB-92148A09BFB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925-4991-AFAB-92148A09BFB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925-4991-AFAB-92148A09BFB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925-4991-AFAB-92148A09BFB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925-4991-AFAB-92148A09BFB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Indonesia</c:v>
                </c:pt>
                <c:pt idx="1">
                  <c:v>Phillippines</c:v>
                </c:pt>
                <c:pt idx="2">
                  <c:v>Sri Lanka</c:v>
                </c:pt>
                <c:pt idx="3">
                  <c:v>Thailand</c:v>
                </c:pt>
                <c:pt idx="4">
                  <c:v>Vietnam</c:v>
                </c:pt>
              </c:strCache>
            </c:strRef>
          </c:cat>
          <c:val>
            <c:numRef>
              <c:f>Sheet1!$B$2:$B$6</c:f>
              <c:numCache>
                <c:formatCode>General</c:formatCode>
                <c:ptCount val="5"/>
                <c:pt idx="0">
                  <c:v>209142</c:v>
                </c:pt>
                <c:pt idx="1">
                  <c:v>203265</c:v>
                </c:pt>
                <c:pt idx="2">
                  <c:v>157253</c:v>
                </c:pt>
                <c:pt idx="3">
                  <c:v>91596</c:v>
                </c:pt>
                <c:pt idx="4">
                  <c:v>58998</c:v>
                </c:pt>
              </c:numCache>
            </c:numRef>
          </c:val>
          <c:extLst>
            <c:ext xmlns:c16="http://schemas.microsoft.com/office/drawing/2014/chart" uri="{C3380CC4-5D6E-409C-BE32-E72D297353CC}">
              <c16:uniqueId val="{00000000-6D75-42D2-BCC3-BDC2F7A4F234}"/>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0263041416376857"/>
          <c:y val="0.73787225148968749"/>
          <c:w val="0.83970913689535265"/>
          <c:h val="0.2275065709813649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576544031856405E-2"/>
          <c:y val="0.18711524323051645"/>
          <c:w val="0.9343804120221415"/>
          <c:h val="0.53671379171257028"/>
        </c:manualLayout>
      </c:layout>
      <c:lineChart>
        <c:grouping val="standard"/>
        <c:varyColors val="0"/>
        <c:ser>
          <c:idx val="0"/>
          <c:order val="0"/>
          <c:tx>
            <c:strRef>
              <c:f>Sheet1!$B$1</c:f>
              <c:strCache>
                <c:ptCount val="1"/>
                <c:pt idx="0">
                  <c:v>PET</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Lbls>
            <c:dLbl>
              <c:idx val="0"/>
              <c:layout>
                <c:manualLayout>
                  <c:x val="-5.3302887003507209E-2"/>
                  <c:y val="-0.1283666607680057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B21-4D8C-8866-7C1D7D5BABF3}"/>
                </c:ext>
              </c:extLst>
            </c:dLbl>
            <c:dLbl>
              <c:idx val="1"/>
              <c:layout>
                <c:manualLayout>
                  <c:x val="-3.7886306726338949E-2"/>
                  <c:y val="-0.1528836408680684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B21-4D8C-8866-7C1D7D5BABF3}"/>
                </c:ext>
              </c:extLst>
            </c:dLbl>
            <c:dLbl>
              <c:idx val="4"/>
              <c:layout>
                <c:manualLayout>
                  <c:x val="-3.7886306726338949E-2"/>
                  <c:y val="-0.12019433406798478"/>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B21-4D8C-8866-7C1D7D5BABF3}"/>
                </c:ext>
              </c:extLst>
            </c:dLbl>
            <c:dLbl>
              <c:idx val="6"/>
              <c:layout>
                <c:manualLayout>
                  <c:x val="-3.9698301165687691E-3"/>
                  <c:y val="-4.66433937677966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B21-4D8C-8866-7C1D7D5BABF3}"/>
                </c:ext>
              </c:extLst>
            </c:dLbl>
            <c:spPr>
              <a:noFill/>
              <a:ln>
                <a:noFill/>
              </a:ln>
              <a:effectLst/>
            </c:spPr>
            <c:txPr>
              <a:bodyPr rot="0" spcFirstLastPara="1" vertOverflow="ellipsis" vert="horz" wrap="square" anchor="ctr" anchorCtr="1"/>
              <a:lstStyle/>
              <a:p>
                <a:pPr>
                  <a:defRPr sz="1200" b="0" i="0" u="none" strike="noStrike"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2015</c:v>
                </c:pt>
                <c:pt idx="1">
                  <c:v>2016</c:v>
                </c:pt>
                <c:pt idx="2">
                  <c:v>2017</c:v>
                </c:pt>
                <c:pt idx="3">
                  <c:v>2018</c:v>
                </c:pt>
                <c:pt idx="4">
                  <c:v>2019</c:v>
                </c:pt>
                <c:pt idx="5">
                  <c:v>2020</c:v>
                </c:pt>
                <c:pt idx="6">
                  <c:v>2021E</c:v>
                </c:pt>
              </c:strCache>
            </c:strRef>
          </c:cat>
          <c:val>
            <c:numRef>
              <c:f>Sheet1!$B$2:$B$8</c:f>
              <c:numCache>
                <c:formatCode>0</c:formatCode>
                <c:ptCount val="7"/>
                <c:pt idx="0">
                  <c:v>989.55555555555566</c:v>
                </c:pt>
                <c:pt idx="1">
                  <c:v>855.4666666666667</c:v>
                </c:pt>
                <c:pt idx="2">
                  <c:v>814.22222222222217</c:v>
                </c:pt>
                <c:pt idx="3">
                  <c:v>761.73333333333335</c:v>
                </c:pt>
                <c:pt idx="4">
                  <c:v>1151.0222222222224</c:v>
                </c:pt>
                <c:pt idx="5">
                  <c:v>905.82222222222231</c:v>
                </c:pt>
                <c:pt idx="6">
                  <c:v>711.6444444444445</c:v>
                </c:pt>
              </c:numCache>
            </c:numRef>
          </c:val>
          <c:smooth val="0"/>
          <c:extLst>
            <c:ext xmlns:c16="http://schemas.microsoft.com/office/drawing/2014/chart" uri="{C3380CC4-5D6E-409C-BE32-E72D297353CC}">
              <c16:uniqueId val="{00000004-DB21-4D8C-8866-7C1D7D5BABF3}"/>
            </c:ext>
          </c:extLst>
        </c:ser>
        <c:ser>
          <c:idx val="1"/>
          <c:order val="1"/>
          <c:tx>
            <c:strRef>
              <c:f>Sheet1!$C$1</c:f>
              <c:strCache>
                <c:ptCount val="1"/>
                <c:pt idx="0">
                  <c:v>PVC</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dLbl>
              <c:idx val="0"/>
              <c:layout>
                <c:manualLayout>
                  <c:x val="-5.4844545031224039E-2"/>
                  <c:y val="4.66433937677966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B21-4D8C-8866-7C1D7D5BABF3}"/>
                </c:ext>
              </c:extLst>
            </c:dLbl>
            <c:dLbl>
              <c:idx val="1"/>
              <c:layout>
                <c:manualLayout>
                  <c:x val="-4.096962278177263E-2"/>
                  <c:y val="7.116037386785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B21-4D8C-8866-7C1D7D5BABF3}"/>
                </c:ext>
              </c:extLst>
            </c:dLbl>
            <c:dLbl>
              <c:idx val="4"/>
              <c:layout>
                <c:manualLayout>
                  <c:x val="-3.7886306726338949E-2"/>
                  <c:y val="0.1201943340679846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B21-4D8C-8866-7C1D7D5BABF3}"/>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2015</c:v>
                </c:pt>
                <c:pt idx="1">
                  <c:v>2016</c:v>
                </c:pt>
                <c:pt idx="2">
                  <c:v>2017</c:v>
                </c:pt>
                <c:pt idx="3">
                  <c:v>2018</c:v>
                </c:pt>
                <c:pt idx="4">
                  <c:v>2019</c:v>
                </c:pt>
                <c:pt idx="5">
                  <c:v>2020</c:v>
                </c:pt>
                <c:pt idx="6">
                  <c:v>2021E</c:v>
                </c:pt>
              </c:strCache>
            </c:strRef>
          </c:cat>
          <c:val>
            <c:numRef>
              <c:f>Sheet1!$C$2:$C$8</c:f>
              <c:numCache>
                <c:formatCode>0</c:formatCode>
                <c:ptCount val="7"/>
                <c:pt idx="0">
                  <c:v>779.5333333333333</c:v>
                </c:pt>
                <c:pt idx="1">
                  <c:v>808.56</c:v>
                </c:pt>
                <c:pt idx="2">
                  <c:v>973.33333333333337</c:v>
                </c:pt>
                <c:pt idx="3">
                  <c:v>914</c:v>
                </c:pt>
                <c:pt idx="4">
                  <c:v>1044.7</c:v>
                </c:pt>
                <c:pt idx="5">
                  <c:v>993.26666666666665</c:v>
                </c:pt>
                <c:pt idx="6">
                  <c:v>1260.0999999999999</c:v>
                </c:pt>
              </c:numCache>
            </c:numRef>
          </c:val>
          <c:smooth val="0"/>
          <c:extLst>
            <c:ext xmlns:c16="http://schemas.microsoft.com/office/drawing/2014/chart" uri="{C3380CC4-5D6E-409C-BE32-E72D297353CC}">
              <c16:uniqueId val="{00000008-DB21-4D8C-8866-7C1D7D5BABF3}"/>
            </c:ext>
          </c:extLst>
        </c:ser>
        <c:dLbls>
          <c:dLblPos val="t"/>
          <c:showLegendKey val="0"/>
          <c:showVal val="1"/>
          <c:showCatName val="0"/>
          <c:showSerName val="0"/>
          <c:showPercent val="0"/>
          <c:showBubbleSize val="0"/>
        </c:dLbls>
        <c:marker val="1"/>
        <c:smooth val="0"/>
        <c:axId val="540857216"/>
        <c:axId val="540860168"/>
      </c:lineChart>
      <c:catAx>
        <c:axId val="5408572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40860168"/>
        <c:crosses val="autoZero"/>
        <c:auto val="1"/>
        <c:lblAlgn val="ctr"/>
        <c:lblOffset val="100"/>
        <c:noMultiLvlLbl val="0"/>
      </c:catAx>
      <c:valAx>
        <c:axId val="540860168"/>
        <c:scaling>
          <c:orientation val="minMax"/>
          <c:max val="1350"/>
        </c:scaling>
        <c:delete val="1"/>
        <c:axPos val="l"/>
        <c:numFmt formatCode="0" sourceLinked="1"/>
        <c:majorTickMark val="out"/>
        <c:minorTickMark val="none"/>
        <c:tickLblPos val="nextTo"/>
        <c:crossAx val="540857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0.45088</cdr:x>
      <cdr:y>0.14657</cdr:y>
    </cdr:from>
    <cdr:to>
      <cdr:x>0.58639</cdr:x>
      <cdr:y>0.34253</cdr:y>
    </cdr:to>
    <cdr:sp macro="" textlink="">
      <cdr:nvSpPr>
        <cdr:cNvPr id="2" name="TextBox 11">
          <a:extLst xmlns:a="http://schemas.openxmlformats.org/drawingml/2006/main">
            <a:ext uri="{FF2B5EF4-FFF2-40B4-BE49-F238E27FC236}">
              <a16:creationId xmlns:a16="http://schemas.microsoft.com/office/drawing/2014/main" id="{03B88B18-36DF-4FEC-97D5-C94AE8BAAF23}"/>
            </a:ext>
          </a:extLst>
        </cdr:cNvPr>
        <cdr:cNvSpPr txBox="1"/>
      </cdr:nvSpPr>
      <cdr:spPr>
        <a:xfrm xmlns:a="http://schemas.openxmlformats.org/drawingml/2006/main">
          <a:off x="2262502" y="233381"/>
          <a:ext cx="679982" cy="31200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lvl="0" algn="ctr">
            <a:lnSpc>
              <a:spcPct val="150000"/>
            </a:lnSpc>
            <a:defRPr/>
          </a:pPr>
          <a:r>
            <a:rPr kumimoji="0" lang="en-IN" sz="11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2019</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EDE91-E872-46A6-BEF8-8800F8DB898C}" type="datetimeFigureOut">
              <a:rPr lang="en-US" smtClean="0"/>
              <a:t>7/23/2021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A5539-D6C3-4AAC-9137-216B873D264E}" type="slidenum">
              <a:rPr lang="en-US" smtClean="0"/>
              <a:t>‹#›</a:t>
            </a:fld>
            <a:endParaRPr lang="en-US" dirty="0"/>
          </a:p>
        </p:txBody>
      </p:sp>
    </p:spTree>
    <p:extLst>
      <p:ext uri="{BB962C8B-B14F-4D97-AF65-F5344CB8AC3E}">
        <p14:creationId xmlns:p14="http://schemas.microsoft.com/office/powerpoint/2010/main" val="2219039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762E-3306-408B-94F6-E05F6290515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22E8063-3DB7-411D-844F-C405F5D5CFCB}"/>
              </a:ext>
            </a:extLst>
          </p:cNvPr>
          <p:cNvSpPr>
            <a:spLocks noGrp="1"/>
          </p:cNvSpPr>
          <p:nvPr>
            <p:ph type="subTitle" idx="1"/>
          </p:nvPr>
        </p:nvSpPr>
        <p:spPr>
          <a:xfrm>
            <a:off x="1143000" y="3602038"/>
            <a:ext cx="6858000"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15528E-2051-4A2A-A641-ED389F5AB168}"/>
              </a:ext>
            </a:extLst>
          </p:cNvPr>
          <p:cNvSpPr>
            <a:spLocks noGrp="1"/>
          </p:cNvSpPr>
          <p:nvPr>
            <p:ph type="dt" sz="half" idx="10"/>
          </p:nvPr>
        </p:nvSpPr>
        <p:spPr/>
        <p:txBody>
          <a:bodyPr/>
          <a:lstStyle/>
          <a:p>
            <a:fld id="{832DE2E8-3026-40C7-83A7-8512ED7DC32A}" type="datetimeFigureOut">
              <a:rPr lang="en-IN" smtClean="0"/>
              <a:t>23-07-2021</a:t>
            </a:fld>
            <a:endParaRPr lang="en-IN" dirty="0"/>
          </a:p>
        </p:txBody>
      </p:sp>
      <p:sp>
        <p:nvSpPr>
          <p:cNvPr id="5" name="Footer Placeholder 4">
            <a:extLst>
              <a:ext uri="{FF2B5EF4-FFF2-40B4-BE49-F238E27FC236}">
                <a16:creationId xmlns:a16="http://schemas.microsoft.com/office/drawing/2014/main" id="{3ED5D35F-1DF3-4CD8-948D-174AC62901A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132F0BB-CB8F-4372-B93E-3AB5B7DE740F}"/>
              </a:ext>
            </a:extLst>
          </p:cNvPr>
          <p:cNvSpPr>
            <a:spLocks noGrp="1"/>
          </p:cNvSpPr>
          <p:nvPr>
            <p:ph type="sldNum" sz="quarter" idx="12"/>
          </p:nvPr>
        </p:nvSpPr>
        <p:spPr/>
        <p:txBody>
          <a:bodyPr/>
          <a:lstStyle/>
          <a:p>
            <a:fld id="{5F29E523-82DF-49BC-96A3-B6688ADFD1B1}" type="slidenum">
              <a:rPr lang="en-IN" smtClean="0"/>
              <a:t>‹#›</a:t>
            </a:fld>
            <a:endParaRPr lang="en-IN" dirty="0"/>
          </a:p>
        </p:txBody>
      </p:sp>
    </p:spTree>
    <p:extLst>
      <p:ext uri="{BB962C8B-B14F-4D97-AF65-F5344CB8AC3E}">
        <p14:creationId xmlns:p14="http://schemas.microsoft.com/office/powerpoint/2010/main" val="27914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A929-2C4B-476D-8405-5EB0146F4E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76570E-695C-4EEB-A7A9-9B80C40557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D26CAF-FBC2-4D06-AF1D-AE0866B458D9}"/>
              </a:ext>
            </a:extLst>
          </p:cNvPr>
          <p:cNvSpPr>
            <a:spLocks noGrp="1"/>
          </p:cNvSpPr>
          <p:nvPr>
            <p:ph type="dt" sz="half" idx="10"/>
          </p:nvPr>
        </p:nvSpPr>
        <p:spPr/>
        <p:txBody>
          <a:bodyPr/>
          <a:lstStyle/>
          <a:p>
            <a:fld id="{832DE2E8-3026-40C7-83A7-8512ED7DC32A}" type="datetimeFigureOut">
              <a:rPr lang="en-IN" smtClean="0"/>
              <a:t>23-07-2021</a:t>
            </a:fld>
            <a:endParaRPr lang="en-IN" dirty="0"/>
          </a:p>
        </p:txBody>
      </p:sp>
      <p:sp>
        <p:nvSpPr>
          <p:cNvPr id="5" name="Footer Placeholder 4">
            <a:extLst>
              <a:ext uri="{FF2B5EF4-FFF2-40B4-BE49-F238E27FC236}">
                <a16:creationId xmlns:a16="http://schemas.microsoft.com/office/drawing/2014/main" id="{4FC29338-C08F-4F7B-BF5B-AE28517052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5DEDFE3-5F01-4398-B6D0-ACCA44663DF5}"/>
              </a:ext>
            </a:extLst>
          </p:cNvPr>
          <p:cNvSpPr>
            <a:spLocks noGrp="1"/>
          </p:cNvSpPr>
          <p:nvPr>
            <p:ph type="sldNum" sz="quarter" idx="12"/>
          </p:nvPr>
        </p:nvSpPr>
        <p:spPr/>
        <p:txBody>
          <a:bodyPr/>
          <a:lstStyle/>
          <a:p>
            <a:fld id="{5F29E523-82DF-49BC-96A3-B6688ADFD1B1}" type="slidenum">
              <a:rPr lang="en-IN" smtClean="0"/>
              <a:t>‹#›</a:t>
            </a:fld>
            <a:endParaRPr lang="en-IN" dirty="0"/>
          </a:p>
        </p:txBody>
      </p:sp>
    </p:spTree>
    <p:extLst>
      <p:ext uri="{BB962C8B-B14F-4D97-AF65-F5344CB8AC3E}">
        <p14:creationId xmlns:p14="http://schemas.microsoft.com/office/powerpoint/2010/main" val="1916018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C11C8D-E470-466C-982A-D184132E5882}"/>
              </a:ext>
            </a:extLst>
          </p:cNvPr>
          <p:cNvSpPr>
            <a:spLocks noGrp="1"/>
          </p:cNvSpPr>
          <p:nvPr>
            <p:ph type="title" orient="vert"/>
          </p:nvPr>
        </p:nvSpPr>
        <p:spPr>
          <a:xfrm>
            <a:off x="6543676"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4B7D7F-334A-4437-A74F-319227356E97}"/>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8D6C1-1D91-445E-B9EE-986F539944F7}"/>
              </a:ext>
            </a:extLst>
          </p:cNvPr>
          <p:cNvSpPr>
            <a:spLocks noGrp="1"/>
          </p:cNvSpPr>
          <p:nvPr>
            <p:ph type="dt" sz="half" idx="10"/>
          </p:nvPr>
        </p:nvSpPr>
        <p:spPr/>
        <p:txBody>
          <a:bodyPr/>
          <a:lstStyle/>
          <a:p>
            <a:fld id="{832DE2E8-3026-40C7-83A7-8512ED7DC32A}" type="datetimeFigureOut">
              <a:rPr lang="en-IN" smtClean="0"/>
              <a:t>23-07-2021</a:t>
            </a:fld>
            <a:endParaRPr lang="en-IN" dirty="0"/>
          </a:p>
        </p:txBody>
      </p:sp>
      <p:sp>
        <p:nvSpPr>
          <p:cNvPr id="5" name="Footer Placeholder 4">
            <a:extLst>
              <a:ext uri="{FF2B5EF4-FFF2-40B4-BE49-F238E27FC236}">
                <a16:creationId xmlns:a16="http://schemas.microsoft.com/office/drawing/2014/main" id="{84ED2909-9624-4A87-8CAC-39EC37560ED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461F0D3-7146-47A5-8A91-9FB5F50E4A6D}"/>
              </a:ext>
            </a:extLst>
          </p:cNvPr>
          <p:cNvSpPr>
            <a:spLocks noGrp="1"/>
          </p:cNvSpPr>
          <p:nvPr>
            <p:ph type="sldNum" sz="quarter" idx="12"/>
          </p:nvPr>
        </p:nvSpPr>
        <p:spPr/>
        <p:txBody>
          <a:bodyPr/>
          <a:lstStyle/>
          <a:p>
            <a:fld id="{5F29E523-82DF-49BC-96A3-B6688ADFD1B1}" type="slidenum">
              <a:rPr lang="en-IN" smtClean="0"/>
              <a:t>‹#›</a:t>
            </a:fld>
            <a:endParaRPr lang="en-IN" dirty="0"/>
          </a:p>
        </p:txBody>
      </p:sp>
    </p:spTree>
    <p:extLst>
      <p:ext uri="{BB962C8B-B14F-4D97-AF65-F5344CB8AC3E}">
        <p14:creationId xmlns:p14="http://schemas.microsoft.com/office/powerpoint/2010/main" val="50402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018741-C12B-435E-BE9A-FFF06A251FAE}" type="datetimeFigureOut">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1192667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18741-C12B-435E-BE9A-FFF06A251FAE}" type="datetimeFigureOut">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1363917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018741-C12B-435E-BE9A-FFF06A251FAE}" type="datetimeFigureOut">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1094147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018741-C12B-435E-BE9A-FFF06A251FAE}" type="datetimeFigureOut">
              <a:rPr lang="en-US" smtClean="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35914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18741-C12B-435E-BE9A-FFF06A251FAE}" type="datetimeFigureOut">
              <a:rPr lang="en-US" smtClean="0"/>
              <a:t>7/23/2021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837005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7646CBD-A45C-4736-92B6-FCE049F05C6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ChemAnalyst</a:t>
            </a:r>
          </a:p>
        </p:txBody>
      </p:sp>
      <p:pic>
        <p:nvPicPr>
          <p:cNvPr id="9" name="object 26">
            <a:extLst>
              <a:ext uri="{FF2B5EF4-FFF2-40B4-BE49-F238E27FC236}">
                <a16:creationId xmlns:a16="http://schemas.microsoft.com/office/drawing/2014/main" id="{60C30814-AB89-444D-A61E-1FD492E18108}"/>
              </a:ext>
            </a:extLst>
          </p:cNvPr>
          <p:cNvPicPr>
            <a:picLocks noChangeArrowheads="1"/>
          </p:cNvPicPr>
          <p:nvPr userDrawn="1"/>
        </p:nvPicPr>
        <p:blipFill>
          <a:blip r:embed="rId2">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626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018741-C12B-435E-BE9A-FFF06A251FAE}" type="datetimeFigureOut">
              <a:rPr lang="en-US" smtClean="0"/>
              <a:t>7/23/2021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1146811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3272DB4-A212-4CBE-A731-54D9D140164F}"/>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4E00A77-CCE1-4716-9DBA-7C062191635C}"/>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72490FA-F050-411C-933E-2737BE1EA902}"/>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47DC6069-EA26-4FD9-B3F5-DBECD419C0BC}"/>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Slide Number Placeholder 7">
            <a:extLst>
              <a:ext uri="{FF2B5EF4-FFF2-40B4-BE49-F238E27FC236}">
                <a16:creationId xmlns:a16="http://schemas.microsoft.com/office/drawing/2014/main" id="{9B023791-B391-4C51-ABBB-4354C04A2CEA}"/>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6" name="Footer Placeholder 6">
            <a:extLst>
              <a:ext uri="{FF2B5EF4-FFF2-40B4-BE49-F238E27FC236}">
                <a16:creationId xmlns:a16="http://schemas.microsoft.com/office/drawing/2014/main" id="{E5B5EDB5-DF98-487B-B44F-9FE51067EB3E}"/>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ChemAnalyst</a:t>
            </a:r>
          </a:p>
        </p:txBody>
      </p:sp>
    </p:spTree>
    <p:extLst>
      <p:ext uri="{BB962C8B-B14F-4D97-AF65-F5344CB8AC3E}">
        <p14:creationId xmlns:p14="http://schemas.microsoft.com/office/powerpoint/2010/main" val="114272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B524-7654-4EFB-9812-EF20C561A7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0574DA-258E-44F2-8769-5200A290A5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02F3B8-4BB5-4B32-B3A3-F355B7CE9CF0}"/>
              </a:ext>
            </a:extLst>
          </p:cNvPr>
          <p:cNvSpPr>
            <a:spLocks noGrp="1"/>
          </p:cNvSpPr>
          <p:nvPr>
            <p:ph type="dt" sz="half" idx="10"/>
          </p:nvPr>
        </p:nvSpPr>
        <p:spPr/>
        <p:txBody>
          <a:bodyPr/>
          <a:lstStyle/>
          <a:p>
            <a:fld id="{832DE2E8-3026-40C7-83A7-8512ED7DC32A}" type="datetimeFigureOut">
              <a:rPr lang="en-IN" smtClean="0"/>
              <a:t>23-07-2021</a:t>
            </a:fld>
            <a:endParaRPr lang="en-IN" dirty="0"/>
          </a:p>
        </p:txBody>
      </p:sp>
      <p:sp>
        <p:nvSpPr>
          <p:cNvPr id="5" name="Footer Placeholder 4">
            <a:extLst>
              <a:ext uri="{FF2B5EF4-FFF2-40B4-BE49-F238E27FC236}">
                <a16:creationId xmlns:a16="http://schemas.microsoft.com/office/drawing/2014/main" id="{61CA2F51-26C0-4DDA-9A21-69CE1388907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5858B13-ABFC-482A-83C1-06D1A99CA8BB}"/>
              </a:ext>
            </a:extLst>
          </p:cNvPr>
          <p:cNvSpPr>
            <a:spLocks noGrp="1"/>
          </p:cNvSpPr>
          <p:nvPr>
            <p:ph type="sldNum" sz="quarter" idx="12"/>
          </p:nvPr>
        </p:nvSpPr>
        <p:spPr/>
        <p:txBody>
          <a:bodyPr/>
          <a:lstStyle/>
          <a:p>
            <a:fld id="{5F29E523-82DF-49BC-96A3-B6688ADFD1B1}" type="slidenum">
              <a:rPr lang="en-IN" smtClean="0"/>
              <a:t>‹#›</a:t>
            </a:fld>
            <a:endParaRPr lang="en-IN" dirty="0"/>
          </a:p>
        </p:txBody>
      </p:sp>
    </p:spTree>
    <p:extLst>
      <p:ext uri="{BB962C8B-B14F-4D97-AF65-F5344CB8AC3E}">
        <p14:creationId xmlns:p14="http://schemas.microsoft.com/office/powerpoint/2010/main" val="4124837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018741-C12B-435E-BE9A-FFF06A251FAE}" type="datetimeFigureOut">
              <a:rPr lang="en-US" smtClean="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15998914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018741-C12B-435E-BE9A-FFF06A251FAE}" type="datetimeFigureOut">
              <a:rPr lang="en-US" smtClean="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2165076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18741-C12B-435E-BE9A-FFF06A251FAE}" type="datetimeFigureOut">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4124879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18741-C12B-435E-BE9A-FFF06A251FAE}" type="datetimeFigureOut">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22973657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BA3F1B-5FC1-4195-B283-FA7A5C5B3D9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72326B4-B3B2-4D15-A2AB-DB1022046586}"/>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05A775-17FE-4C1F-A161-1A719545F3E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69AECF4-BD35-4AC8-8BF0-753D0647F7B3}"/>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7">
            <a:extLst>
              <a:ext uri="{FF2B5EF4-FFF2-40B4-BE49-F238E27FC236}">
                <a16:creationId xmlns:a16="http://schemas.microsoft.com/office/drawing/2014/main" id="{E202E38A-5812-43DD-83EB-0D7EA5D9F823}"/>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8" name="Footer Placeholder 6">
            <a:extLst>
              <a:ext uri="{FF2B5EF4-FFF2-40B4-BE49-F238E27FC236}">
                <a16:creationId xmlns:a16="http://schemas.microsoft.com/office/drawing/2014/main" id="{78A01AEE-3EB7-440D-81E6-C9DF36AB8F13}"/>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ChemAnalyst</a:t>
            </a:r>
          </a:p>
        </p:txBody>
      </p:sp>
      <p:pic>
        <p:nvPicPr>
          <p:cNvPr id="11" name="object 26">
            <a:extLst>
              <a:ext uri="{FF2B5EF4-FFF2-40B4-BE49-F238E27FC236}">
                <a16:creationId xmlns:a16="http://schemas.microsoft.com/office/drawing/2014/main" id="{5DFA5335-A0E7-4244-ADB6-6B8A919134DD}"/>
              </a:ext>
            </a:extLst>
          </p:cNvPr>
          <p:cNvPicPr>
            <a:picLocks noChangeArrowheads="1"/>
          </p:cNvPicPr>
          <p:nvPr userDrawn="1"/>
        </p:nvPicPr>
        <p:blipFill>
          <a:blip r:embed="rId2">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036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EF693F-BD9D-45A1-A75B-585A0D05A091}"/>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BFCFA2F-72CB-473C-8DEF-2588056CE3F5}"/>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2E90034-184A-43D9-BDB8-D77EBD9B7855}"/>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C39A6CBA-526E-4A6A-BBC8-8603F9C75528}"/>
              </a:ext>
            </a:extLst>
          </p:cNvPr>
          <p:cNvCxnSpPr>
            <a:cxnSpLocks/>
          </p:cNvCxnSpPr>
          <p:nvPr userDrawn="1"/>
        </p:nvCxnSpPr>
        <p:spPr>
          <a:xfrm>
            <a:off x="0" y="70578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Slide Number Placeholder 7">
            <a:extLst>
              <a:ext uri="{FF2B5EF4-FFF2-40B4-BE49-F238E27FC236}">
                <a16:creationId xmlns:a16="http://schemas.microsoft.com/office/drawing/2014/main" id="{740B78B0-D436-4653-98F8-D7F539D48419}"/>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5" name="Footer Placeholder 6">
            <a:extLst>
              <a:ext uri="{FF2B5EF4-FFF2-40B4-BE49-F238E27FC236}">
                <a16:creationId xmlns:a16="http://schemas.microsoft.com/office/drawing/2014/main" id="{C0387FCE-BCC6-4BD3-AC80-BCB5883B237A}"/>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ChemAnalyst</a:t>
            </a:r>
          </a:p>
        </p:txBody>
      </p:sp>
      <p:pic>
        <p:nvPicPr>
          <p:cNvPr id="10" name="object 26">
            <a:extLst>
              <a:ext uri="{FF2B5EF4-FFF2-40B4-BE49-F238E27FC236}">
                <a16:creationId xmlns:a16="http://schemas.microsoft.com/office/drawing/2014/main" id="{39B0E16C-6DAA-4EC6-92AB-24433B5462BD}"/>
              </a:ext>
            </a:extLst>
          </p:cNvPr>
          <p:cNvPicPr>
            <a:picLocks noChangeArrowheads="1"/>
          </p:cNvPicPr>
          <p:nvPr userDrawn="1"/>
        </p:nvPicPr>
        <p:blipFill>
          <a:blip r:embed="rId2">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1179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7C0E37-E47A-494E-988A-177CC3ED1028}"/>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48600B-62C5-4A67-81B3-2653A95BA5E1}"/>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2591AFC-B186-4C20-B2B3-CBC5FAA0A34B}"/>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E2681C59-B6A9-4A4E-BA22-196232FD7D1B}"/>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3" name="Footer Placeholder 6">
            <a:extLst>
              <a:ext uri="{FF2B5EF4-FFF2-40B4-BE49-F238E27FC236}">
                <a16:creationId xmlns:a16="http://schemas.microsoft.com/office/drawing/2014/main" id="{B28FFAA4-5A33-4F41-A8D1-0AD50D20A561}"/>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ChemAnalyst</a:t>
            </a:r>
          </a:p>
        </p:txBody>
      </p:sp>
      <p:cxnSp>
        <p:nvCxnSpPr>
          <p:cNvPr id="14" name="Straight Connector 13">
            <a:extLst>
              <a:ext uri="{FF2B5EF4-FFF2-40B4-BE49-F238E27FC236}">
                <a16:creationId xmlns:a16="http://schemas.microsoft.com/office/drawing/2014/main" id="{F095ECC3-010A-49B7-8F03-DA6CBB46E026}"/>
              </a:ext>
            </a:extLst>
          </p:cNvPr>
          <p:cNvCxnSpPr>
            <a:cxnSpLocks/>
          </p:cNvCxnSpPr>
          <p:nvPr userDrawn="1"/>
        </p:nvCxnSpPr>
        <p:spPr>
          <a:xfrm>
            <a:off x="0" y="70578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object 26">
            <a:extLst>
              <a:ext uri="{FF2B5EF4-FFF2-40B4-BE49-F238E27FC236}">
                <a16:creationId xmlns:a16="http://schemas.microsoft.com/office/drawing/2014/main" id="{568E9F6C-6DFE-4C64-8753-AF0AE25F86C0}"/>
              </a:ext>
            </a:extLst>
          </p:cNvPr>
          <p:cNvPicPr>
            <a:picLocks noChangeArrowheads="1"/>
          </p:cNvPicPr>
          <p:nvPr userDrawn="1"/>
        </p:nvPicPr>
        <p:blipFill>
          <a:blip r:embed="rId2">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1420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F50BD1-987A-4DD5-8C1F-E82E92170730}"/>
              </a:ext>
            </a:extLst>
          </p:cNvPr>
          <p:cNvSpPr/>
          <p:nvPr userDrawn="1"/>
        </p:nvSpPr>
        <p:spPr>
          <a:xfrm>
            <a:off x="0" y="6664204"/>
            <a:ext cx="9158990" cy="208785"/>
          </a:xfrm>
          <a:prstGeom prst="rect">
            <a:avLst/>
          </a:prstGeom>
          <a:solidFill>
            <a:srgbClr val="132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3">
            <a:extLst>
              <a:ext uri="{FF2B5EF4-FFF2-40B4-BE49-F238E27FC236}">
                <a16:creationId xmlns:a16="http://schemas.microsoft.com/office/drawing/2014/main" id="{7AC7A174-2989-4FEC-8BD1-B17717850A09}"/>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1" name="Rectangle 10">
            <a:extLst>
              <a:ext uri="{FF2B5EF4-FFF2-40B4-BE49-F238E27FC236}">
                <a16:creationId xmlns:a16="http://schemas.microsoft.com/office/drawing/2014/main" id="{7B7243E8-0460-4688-83E0-7CCFF91F81A6}"/>
              </a:ext>
            </a:extLst>
          </p:cNvPr>
          <p:cNvSpPr/>
          <p:nvPr userDrawn="1"/>
        </p:nvSpPr>
        <p:spPr>
          <a:xfrm>
            <a:off x="8743567" y="6515545"/>
            <a:ext cx="320136" cy="346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Slide Number Placeholder 7">
            <a:extLst>
              <a:ext uri="{FF2B5EF4-FFF2-40B4-BE49-F238E27FC236}">
                <a16:creationId xmlns:a16="http://schemas.microsoft.com/office/drawing/2014/main" id="{C49F43AD-B4E0-4FA6-9F76-0D300FA52BA5}"/>
              </a:ext>
            </a:extLst>
          </p:cNvPr>
          <p:cNvSpPr txBox="1">
            <a:spLocks/>
          </p:cNvSpPr>
          <p:nvPr userDrawn="1"/>
        </p:nvSpPr>
        <p:spPr>
          <a:xfrm>
            <a:off x="8679472" y="658135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chemeClr val="bg1"/>
                </a:solidFill>
              </a:rPr>
              <a:pPr/>
              <a:t>‹#›</a:t>
            </a:fld>
            <a:endParaRPr lang="en-US" sz="1100" dirty="0">
              <a:solidFill>
                <a:schemeClr val="bg1"/>
              </a:solidFill>
            </a:endParaRPr>
          </a:p>
        </p:txBody>
      </p:sp>
      <p:cxnSp>
        <p:nvCxnSpPr>
          <p:cNvPr id="12" name="Straight Connector 11">
            <a:extLst>
              <a:ext uri="{FF2B5EF4-FFF2-40B4-BE49-F238E27FC236}">
                <a16:creationId xmlns:a16="http://schemas.microsoft.com/office/drawing/2014/main" id="{AC78F8D4-D16E-47FE-90C4-A0E3B91056AC}"/>
              </a:ext>
            </a:extLst>
          </p:cNvPr>
          <p:cNvCxnSpPr>
            <a:cxnSpLocks/>
          </p:cNvCxnSpPr>
          <p:nvPr userDrawn="1"/>
        </p:nvCxnSpPr>
        <p:spPr>
          <a:xfrm>
            <a:off x="0"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object 26">
            <a:extLst>
              <a:ext uri="{FF2B5EF4-FFF2-40B4-BE49-F238E27FC236}">
                <a16:creationId xmlns:a16="http://schemas.microsoft.com/office/drawing/2014/main" id="{CE37D626-648B-44D1-8B31-AF9F26C45E59}"/>
              </a:ext>
            </a:extLst>
          </p:cNvPr>
          <p:cNvPicPr>
            <a:picLocks noChangeArrowheads="1"/>
          </p:cNvPicPr>
          <p:nvPr userDrawn="1"/>
        </p:nvPicPr>
        <p:blipFill>
          <a:blip r:embed="rId2">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901630"/>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Content writing ">
    <p:bg>
      <p:bgRef idx="1001">
        <a:schemeClr val="bg1"/>
      </p:bgRef>
    </p:bg>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6864CC1D-6FA4-4B61-9FB6-31F15740FDF7}"/>
              </a:ext>
            </a:extLst>
          </p:cNvPr>
          <p:cNvSpPr txBox="1">
            <a:spLocks/>
          </p:cNvSpPr>
          <p:nvPr userDrawn="1"/>
        </p:nvSpPr>
        <p:spPr>
          <a:xfrm>
            <a:off x="4438650" y="64928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sp>
        <p:nvSpPr>
          <p:cNvPr id="8" name="Rectangle 7">
            <a:extLst>
              <a:ext uri="{FF2B5EF4-FFF2-40B4-BE49-F238E27FC236}">
                <a16:creationId xmlns:a16="http://schemas.microsoft.com/office/drawing/2014/main" id="{AA6797CB-1A88-4BAC-A47D-7A026A7FE3A2}"/>
              </a:ext>
            </a:extLst>
          </p:cNvPr>
          <p:cNvSpPr/>
          <p:nvPr userDrawn="1"/>
        </p:nvSpPr>
        <p:spPr>
          <a:xfrm>
            <a:off x="7086600" y="237384"/>
            <a:ext cx="1881347"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object 26">
            <a:extLst>
              <a:ext uri="{FF2B5EF4-FFF2-40B4-BE49-F238E27FC236}">
                <a16:creationId xmlns:a16="http://schemas.microsoft.com/office/drawing/2014/main" id="{CA66E2C1-8074-42F9-86E3-55026DE37752}"/>
              </a:ext>
            </a:extLst>
          </p:cNvPr>
          <p:cNvPicPr>
            <a:picLocks noChangeArrowheads="1"/>
          </p:cNvPicPr>
          <p:nvPr userDrawn="1"/>
        </p:nvPicPr>
        <p:blipFill>
          <a:blip r:embed="rId2">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719882"/>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 writing ">
    <p:spTree>
      <p:nvGrpSpPr>
        <p:cNvPr id="1" name=""/>
        <p:cNvGrpSpPr/>
        <p:nvPr/>
      </p:nvGrpSpPr>
      <p:grpSpPr>
        <a:xfrm>
          <a:off x="0" y="0"/>
          <a:ext cx="0" cy="0"/>
          <a:chOff x="0" y="0"/>
          <a:chExt cx="0" cy="0"/>
        </a:xfrm>
      </p:grpSpPr>
      <p:sp>
        <p:nvSpPr>
          <p:cNvPr id="29" name="Subtitle 2"/>
          <p:cNvSpPr>
            <a:spLocks noGrp="1"/>
          </p:cNvSpPr>
          <p:nvPr>
            <p:ph type="subTitle" idx="1"/>
          </p:nvPr>
        </p:nvSpPr>
        <p:spPr>
          <a:xfrm>
            <a:off x="925985" y="1178387"/>
            <a:ext cx="6858000" cy="1655762"/>
          </a:xfrm>
          <a:prstGeom prst="rect">
            <a:avLst/>
          </a:prstGeom>
        </p:spPr>
        <p:txBody>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 Placeholder 3"/>
          <p:cNvSpPr>
            <a:spLocks noGrp="1"/>
          </p:cNvSpPr>
          <p:nvPr>
            <p:ph type="body" sz="quarter" idx="14"/>
          </p:nvPr>
        </p:nvSpPr>
        <p:spPr>
          <a:xfrm>
            <a:off x="164645" y="220698"/>
            <a:ext cx="7863840" cy="457200"/>
          </a:xfrm>
          <a:prstGeom prst="rect">
            <a:avLst/>
          </a:prstGeom>
        </p:spPr>
        <p:txBody>
          <a:bodyPr anchor="ctr">
            <a:normAutofit/>
          </a:bodyPr>
          <a:lstStyle>
            <a:lvl1pPr marL="0" indent="0" algn="l">
              <a:buNone/>
              <a:defRPr sz="1400" b="1" spc="0">
                <a:solidFill>
                  <a:sysClr val="windowText" lastClr="000000"/>
                </a:solidFill>
                <a:latin typeface="Arial" panose="020B0604020202020204" pitchFamily="34" charset="0"/>
                <a:cs typeface="Arial" panose="020B0604020202020204" pitchFamily="34" charset="0"/>
              </a:defRPr>
            </a:lvl1pPr>
          </a:lstStyle>
          <a:p>
            <a:pPr lvl="0"/>
            <a:r>
              <a:rPr lang="en-US" dirty="0"/>
              <a:t>Edit Master text styles</a:t>
            </a:r>
          </a:p>
        </p:txBody>
      </p:sp>
      <p:sp>
        <p:nvSpPr>
          <p:cNvPr id="3" name="Rectangle 2">
            <a:extLst>
              <a:ext uri="{FF2B5EF4-FFF2-40B4-BE49-F238E27FC236}">
                <a16:creationId xmlns:a16="http://schemas.microsoft.com/office/drawing/2014/main" id="{4C48EA2B-9BE5-4ADC-803E-A3202FD05599}"/>
              </a:ext>
            </a:extLst>
          </p:cNvPr>
          <p:cNvSpPr/>
          <p:nvPr userDrawn="1"/>
        </p:nvSpPr>
        <p:spPr>
          <a:xfrm>
            <a:off x="-1" y="0"/>
            <a:ext cx="9144001" cy="102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0B587944-8006-4A4E-9579-B9765F91A60A}"/>
              </a:ext>
            </a:extLst>
          </p:cNvPr>
          <p:cNvCxnSpPr/>
          <p:nvPr userDrawn="1"/>
        </p:nvCxnSpPr>
        <p:spPr>
          <a:xfrm>
            <a:off x="-13086" y="713811"/>
            <a:ext cx="489987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F3EB9A9-F04F-4340-9727-059E483222B7}"/>
              </a:ext>
            </a:extLst>
          </p:cNvPr>
          <p:cNvSpPr/>
          <p:nvPr userDrawn="1"/>
        </p:nvSpPr>
        <p:spPr>
          <a:xfrm>
            <a:off x="-2" y="6667166"/>
            <a:ext cx="9144001" cy="1908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Slide Number Placeholder 7"/>
          <p:cNvSpPr txBox="1">
            <a:spLocks/>
          </p:cNvSpPr>
          <p:nvPr userDrawn="1"/>
        </p:nvSpPr>
        <p:spPr>
          <a:xfrm>
            <a:off x="8733621" y="6567689"/>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1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4E07131-3B6B-4EED-9B3D-877D2AAC703C}"/>
              </a:ext>
            </a:extLst>
          </p:cNvPr>
          <p:cNvPicPr>
            <a:picLocks noChangeAspect="1"/>
          </p:cNvPicPr>
          <p:nvPr userDrawn="1"/>
        </p:nvPicPr>
        <p:blipFill>
          <a:blip r:embed="rId3"/>
          <a:stretch>
            <a:fillRect/>
          </a:stretch>
        </p:blipFill>
        <p:spPr>
          <a:xfrm>
            <a:off x="7473510" y="143691"/>
            <a:ext cx="1670490" cy="444138"/>
          </a:xfrm>
          <a:prstGeom prst="rect">
            <a:avLst/>
          </a:prstGeom>
        </p:spPr>
      </p:pic>
    </p:spTree>
    <p:extLst>
      <p:ext uri="{BB962C8B-B14F-4D97-AF65-F5344CB8AC3E}">
        <p14:creationId xmlns:p14="http://schemas.microsoft.com/office/powerpoint/2010/main" val="10401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BB27-9CC7-4B49-827F-239B4E71D9E6}"/>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A7BC14-C768-4054-A249-03434B711D8F}"/>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5B31FF-34F3-4EF7-BA1D-7CBDBCEB4576}"/>
              </a:ext>
            </a:extLst>
          </p:cNvPr>
          <p:cNvSpPr>
            <a:spLocks noGrp="1"/>
          </p:cNvSpPr>
          <p:nvPr>
            <p:ph type="dt" sz="half" idx="10"/>
          </p:nvPr>
        </p:nvSpPr>
        <p:spPr/>
        <p:txBody>
          <a:bodyPr/>
          <a:lstStyle/>
          <a:p>
            <a:fld id="{832DE2E8-3026-40C7-83A7-8512ED7DC32A}" type="datetimeFigureOut">
              <a:rPr lang="en-IN" smtClean="0"/>
              <a:t>23-07-2021</a:t>
            </a:fld>
            <a:endParaRPr lang="en-IN" dirty="0"/>
          </a:p>
        </p:txBody>
      </p:sp>
      <p:sp>
        <p:nvSpPr>
          <p:cNvPr id="5" name="Footer Placeholder 4">
            <a:extLst>
              <a:ext uri="{FF2B5EF4-FFF2-40B4-BE49-F238E27FC236}">
                <a16:creationId xmlns:a16="http://schemas.microsoft.com/office/drawing/2014/main" id="{61E52246-41BA-4C4F-A5CA-B1AD2778B26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690ACD5-C8C9-4B95-B3AB-21698E054B6D}"/>
              </a:ext>
            </a:extLst>
          </p:cNvPr>
          <p:cNvSpPr>
            <a:spLocks noGrp="1"/>
          </p:cNvSpPr>
          <p:nvPr>
            <p:ph type="sldNum" sz="quarter" idx="12"/>
          </p:nvPr>
        </p:nvSpPr>
        <p:spPr/>
        <p:txBody>
          <a:bodyPr/>
          <a:lstStyle/>
          <a:p>
            <a:fld id="{5F29E523-82DF-49BC-96A3-B6688ADFD1B1}" type="slidenum">
              <a:rPr lang="en-IN" smtClean="0"/>
              <a:t>‹#›</a:t>
            </a:fld>
            <a:endParaRPr lang="en-IN" dirty="0"/>
          </a:p>
        </p:txBody>
      </p:sp>
    </p:spTree>
    <p:extLst>
      <p:ext uri="{BB962C8B-B14F-4D97-AF65-F5344CB8AC3E}">
        <p14:creationId xmlns:p14="http://schemas.microsoft.com/office/powerpoint/2010/main" val="1685953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B446-FC99-47DF-886E-F3133752CA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7ED743-F5E7-44BC-8E98-DEDEE424685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871E69-FED4-4FB4-A227-40BA6F7AEFB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1C4568-9003-4527-B783-83A1BCDD8066}"/>
              </a:ext>
            </a:extLst>
          </p:cNvPr>
          <p:cNvSpPr>
            <a:spLocks noGrp="1"/>
          </p:cNvSpPr>
          <p:nvPr>
            <p:ph type="dt" sz="half" idx="10"/>
          </p:nvPr>
        </p:nvSpPr>
        <p:spPr/>
        <p:txBody>
          <a:bodyPr/>
          <a:lstStyle/>
          <a:p>
            <a:fld id="{832DE2E8-3026-40C7-83A7-8512ED7DC32A}" type="datetimeFigureOut">
              <a:rPr lang="en-IN" smtClean="0"/>
              <a:t>23-07-2021</a:t>
            </a:fld>
            <a:endParaRPr lang="en-IN" dirty="0"/>
          </a:p>
        </p:txBody>
      </p:sp>
      <p:sp>
        <p:nvSpPr>
          <p:cNvPr id="6" name="Footer Placeholder 5">
            <a:extLst>
              <a:ext uri="{FF2B5EF4-FFF2-40B4-BE49-F238E27FC236}">
                <a16:creationId xmlns:a16="http://schemas.microsoft.com/office/drawing/2014/main" id="{DFCE3C04-2FEF-4588-A2D9-C77689BDEC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DAC1C6D-3C0B-484E-BA03-3315E1865E1A}"/>
              </a:ext>
            </a:extLst>
          </p:cNvPr>
          <p:cNvSpPr>
            <a:spLocks noGrp="1"/>
          </p:cNvSpPr>
          <p:nvPr>
            <p:ph type="sldNum" sz="quarter" idx="12"/>
          </p:nvPr>
        </p:nvSpPr>
        <p:spPr/>
        <p:txBody>
          <a:bodyPr/>
          <a:lstStyle/>
          <a:p>
            <a:fld id="{5F29E523-82DF-49BC-96A3-B6688ADFD1B1}" type="slidenum">
              <a:rPr lang="en-IN" smtClean="0"/>
              <a:t>‹#›</a:t>
            </a:fld>
            <a:endParaRPr lang="en-IN" dirty="0"/>
          </a:p>
        </p:txBody>
      </p:sp>
    </p:spTree>
    <p:extLst>
      <p:ext uri="{BB962C8B-B14F-4D97-AF65-F5344CB8AC3E}">
        <p14:creationId xmlns:p14="http://schemas.microsoft.com/office/powerpoint/2010/main" val="3637925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0BFE-0881-4B45-BFEA-1F8FE1313176}"/>
              </a:ext>
            </a:extLst>
          </p:cNvPr>
          <p:cNvSpPr>
            <a:spLocks noGrp="1"/>
          </p:cNvSpPr>
          <p:nvPr>
            <p:ph type="title"/>
          </p:nvPr>
        </p:nvSpPr>
        <p:spPr>
          <a:xfrm>
            <a:off x="629841" y="365128"/>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0E8BA7-B58F-44C8-8AF0-F99E77A5ADD4}"/>
              </a:ext>
            </a:extLst>
          </p:cNvPr>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5BD66-7527-4C7F-901C-A131D923E91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A90D93-E603-498C-940B-1A9657151D9C}"/>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A1DDFF0-2CED-42F1-9520-2FAABCBAAE35}"/>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35F679-E11D-4079-9650-4B4823667B28}"/>
              </a:ext>
            </a:extLst>
          </p:cNvPr>
          <p:cNvSpPr>
            <a:spLocks noGrp="1"/>
          </p:cNvSpPr>
          <p:nvPr>
            <p:ph type="dt" sz="half" idx="10"/>
          </p:nvPr>
        </p:nvSpPr>
        <p:spPr/>
        <p:txBody>
          <a:bodyPr/>
          <a:lstStyle/>
          <a:p>
            <a:fld id="{832DE2E8-3026-40C7-83A7-8512ED7DC32A}" type="datetimeFigureOut">
              <a:rPr lang="en-IN" smtClean="0"/>
              <a:t>23-07-2021</a:t>
            </a:fld>
            <a:endParaRPr lang="en-IN" dirty="0"/>
          </a:p>
        </p:txBody>
      </p:sp>
      <p:sp>
        <p:nvSpPr>
          <p:cNvPr id="8" name="Footer Placeholder 7">
            <a:extLst>
              <a:ext uri="{FF2B5EF4-FFF2-40B4-BE49-F238E27FC236}">
                <a16:creationId xmlns:a16="http://schemas.microsoft.com/office/drawing/2014/main" id="{C9B83961-C4C0-4613-9CCE-4A4EFC1EA48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583E782-6CF0-4738-8F82-6ECC5612E812}"/>
              </a:ext>
            </a:extLst>
          </p:cNvPr>
          <p:cNvSpPr>
            <a:spLocks noGrp="1"/>
          </p:cNvSpPr>
          <p:nvPr>
            <p:ph type="sldNum" sz="quarter" idx="12"/>
          </p:nvPr>
        </p:nvSpPr>
        <p:spPr/>
        <p:txBody>
          <a:bodyPr/>
          <a:lstStyle/>
          <a:p>
            <a:fld id="{5F29E523-82DF-49BC-96A3-B6688ADFD1B1}" type="slidenum">
              <a:rPr lang="en-IN" smtClean="0"/>
              <a:t>‹#›</a:t>
            </a:fld>
            <a:endParaRPr lang="en-IN" dirty="0"/>
          </a:p>
        </p:txBody>
      </p:sp>
    </p:spTree>
    <p:extLst>
      <p:ext uri="{BB962C8B-B14F-4D97-AF65-F5344CB8AC3E}">
        <p14:creationId xmlns:p14="http://schemas.microsoft.com/office/powerpoint/2010/main" val="288495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2AD8-3B3B-48E5-9E74-FD69901F7B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6BE7ED-BEB2-4F28-BC84-F647AECCBC1D}"/>
              </a:ext>
            </a:extLst>
          </p:cNvPr>
          <p:cNvSpPr>
            <a:spLocks noGrp="1"/>
          </p:cNvSpPr>
          <p:nvPr>
            <p:ph type="dt" sz="half" idx="10"/>
          </p:nvPr>
        </p:nvSpPr>
        <p:spPr/>
        <p:txBody>
          <a:bodyPr/>
          <a:lstStyle/>
          <a:p>
            <a:fld id="{832DE2E8-3026-40C7-83A7-8512ED7DC32A}" type="datetimeFigureOut">
              <a:rPr lang="en-IN" smtClean="0"/>
              <a:t>23-07-2021</a:t>
            </a:fld>
            <a:endParaRPr lang="en-IN" dirty="0"/>
          </a:p>
        </p:txBody>
      </p:sp>
      <p:sp>
        <p:nvSpPr>
          <p:cNvPr id="4" name="Footer Placeholder 3">
            <a:extLst>
              <a:ext uri="{FF2B5EF4-FFF2-40B4-BE49-F238E27FC236}">
                <a16:creationId xmlns:a16="http://schemas.microsoft.com/office/drawing/2014/main" id="{870B1C54-9B26-420A-8AFB-96114B5B7CC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64F3BC7-05C7-434E-82E7-8817844AF4A8}"/>
              </a:ext>
            </a:extLst>
          </p:cNvPr>
          <p:cNvSpPr>
            <a:spLocks noGrp="1"/>
          </p:cNvSpPr>
          <p:nvPr>
            <p:ph type="sldNum" sz="quarter" idx="12"/>
          </p:nvPr>
        </p:nvSpPr>
        <p:spPr/>
        <p:txBody>
          <a:bodyPr/>
          <a:lstStyle/>
          <a:p>
            <a:fld id="{5F29E523-82DF-49BC-96A3-B6688ADFD1B1}" type="slidenum">
              <a:rPr lang="en-IN" smtClean="0"/>
              <a:t>‹#›</a:t>
            </a:fld>
            <a:endParaRPr lang="en-IN" dirty="0"/>
          </a:p>
        </p:txBody>
      </p:sp>
    </p:spTree>
    <p:extLst>
      <p:ext uri="{BB962C8B-B14F-4D97-AF65-F5344CB8AC3E}">
        <p14:creationId xmlns:p14="http://schemas.microsoft.com/office/powerpoint/2010/main" val="196272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5A58D-EF48-4CA8-B2BD-B56941B79C48}"/>
              </a:ext>
            </a:extLst>
          </p:cNvPr>
          <p:cNvSpPr>
            <a:spLocks noGrp="1"/>
          </p:cNvSpPr>
          <p:nvPr>
            <p:ph type="dt" sz="half" idx="10"/>
          </p:nvPr>
        </p:nvSpPr>
        <p:spPr/>
        <p:txBody>
          <a:bodyPr/>
          <a:lstStyle/>
          <a:p>
            <a:fld id="{832DE2E8-3026-40C7-83A7-8512ED7DC32A}" type="datetimeFigureOut">
              <a:rPr lang="en-IN" smtClean="0"/>
              <a:t>23-07-2021</a:t>
            </a:fld>
            <a:endParaRPr lang="en-IN" dirty="0"/>
          </a:p>
        </p:txBody>
      </p:sp>
      <p:sp>
        <p:nvSpPr>
          <p:cNvPr id="3" name="Footer Placeholder 2">
            <a:extLst>
              <a:ext uri="{FF2B5EF4-FFF2-40B4-BE49-F238E27FC236}">
                <a16:creationId xmlns:a16="http://schemas.microsoft.com/office/drawing/2014/main" id="{FB9F8ABE-63E2-42EB-BC0D-E4A201966F0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F1F1F15-2EAD-42F4-B21E-396884200511}"/>
              </a:ext>
            </a:extLst>
          </p:cNvPr>
          <p:cNvSpPr>
            <a:spLocks noGrp="1"/>
          </p:cNvSpPr>
          <p:nvPr>
            <p:ph type="sldNum" sz="quarter" idx="12"/>
          </p:nvPr>
        </p:nvSpPr>
        <p:spPr/>
        <p:txBody>
          <a:bodyPr/>
          <a:lstStyle/>
          <a:p>
            <a:fld id="{5F29E523-82DF-49BC-96A3-B6688ADFD1B1}" type="slidenum">
              <a:rPr lang="en-IN" smtClean="0"/>
              <a:t>‹#›</a:t>
            </a:fld>
            <a:endParaRPr lang="en-IN" dirty="0"/>
          </a:p>
        </p:txBody>
      </p:sp>
    </p:spTree>
    <p:extLst>
      <p:ext uri="{BB962C8B-B14F-4D97-AF65-F5344CB8AC3E}">
        <p14:creationId xmlns:p14="http://schemas.microsoft.com/office/powerpoint/2010/main" val="195879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4271-5782-4BA7-92A1-2B68B0554C9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900DE9-49FD-4D25-9EE8-A15884A32290}"/>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6FB830-FC0D-43CA-9A2B-129308FC6A06}"/>
              </a:ext>
            </a:extLst>
          </p:cNvPr>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367B569-57E1-43BD-98EE-303065E86991}"/>
              </a:ext>
            </a:extLst>
          </p:cNvPr>
          <p:cNvSpPr>
            <a:spLocks noGrp="1"/>
          </p:cNvSpPr>
          <p:nvPr>
            <p:ph type="dt" sz="half" idx="10"/>
          </p:nvPr>
        </p:nvSpPr>
        <p:spPr/>
        <p:txBody>
          <a:bodyPr/>
          <a:lstStyle/>
          <a:p>
            <a:fld id="{832DE2E8-3026-40C7-83A7-8512ED7DC32A}" type="datetimeFigureOut">
              <a:rPr lang="en-IN" smtClean="0"/>
              <a:t>23-07-2021</a:t>
            </a:fld>
            <a:endParaRPr lang="en-IN" dirty="0"/>
          </a:p>
        </p:txBody>
      </p:sp>
      <p:sp>
        <p:nvSpPr>
          <p:cNvPr id="6" name="Footer Placeholder 5">
            <a:extLst>
              <a:ext uri="{FF2B5EF4-FFF2-40B4-BE49-F238E27FC236}">
                <a16:creationId xmlns:a16="http://schemas.microsoft.com/office/drawing/2014/main" id="{A12D15C6-5E02-49E6-890E-E49D040908F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B0D6F62-6B8F-4781-9200-456B636DA297}"/>
              </a:ext>
            </a:extLst>
          </p:cNvPr>
          <p:cNvSpPr>
            <a:spLocks noGrp="1"/>
          </p:cNvSpPr>
          <p:nvPr>
            <p:ph type="sldNum" sz="quarter" idx="12"/>
          </p:nvPr>
        </p:nvSpPr>
        <p:spPr/>
        <p:txBody>
          <a:bodyPr/>
          <a:lstStyle/>
          <a:p>
            <a:fld id="{5F29E523-82DF-49BC-96A3-B6688ADFD1B1}" type="slidenum">
              <a:rPr lang="en-IN" smtClean="0"/>
              <a:t>‹#›</a:t>
            </a:fld>
            <a:endParaRPr lang="en-IN" dirty="0"/>
          </a:p>
        </p:txBody>
      </p:sp>
    </p:spTree>
    <p:extLst>
      <p:ext uri="{BB962C8B-B14F-4D97-AF65-F5344CB8AC3E}">
        <p14:creationId xmlns:p14="http://schemas.microsoft.com/office/powerpoint/2010/main" val="145700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42B9-2780-4FA5-8885-A8A6F4695AC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D6E02-18DC-4B15-8482-90376559F548}"/>
              </a:ext>
            </a:extLst>
          </p:cNvPr>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IN" dirty="0"/>
          </a:p>
        </p:txBody>
      </p:sp>
      <p:sp>
        <p:nvSpPr>
          <p:cNvPr id="4" name="Text Placeholder 3">
            <a:extLst>
              <a:ext uri="{FF2B5EF4-FFF2-40B4-BE49-F238E27FC236}">
                <a16:creationId xmlns:a16="http://schemas.microsoft.com/office/drawing/2014/main" id="{F9C5F30E-822B-48F8-A0DE-F04B0AB635EB}"/>
              </a:ext>
            </a:extLst>
          </p:cNvPr>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288D154-0D91-43A9-8C22-85DFD5CB2CC2}"/>
              </a:ext>
            </a:extLst>
          </p:cNvPr>
          <p:cNvSpPr>
            <a:spLocks noGrp="1"/>
          </p:cNvSpPr>
          <p:nvPr>
            <p:ph type="dt" sz="half" idx="10"/>
          </p:nvPr>
        </p:nvSpPr>
        <p:spPr/>
        <p:txBody>
          <a:bodyPr/>
          <a:lstStyle/>
          <a:p>
            <a:fld id="{832DE2E8-3026-40C7-83A7-8512ED7DC32A}" type="datetimeFigureOut">
              <a:rPr lang="en-IN" smtClean="0"/>
              <a:t>23-07-2021</a:t>
            </a:fld>
            <a:endParaRPr lang="en-IN" dirty="0"/>
          </a:p>
        </p:txBody>
      </p:sp>
      <p:sp>
        <p:nvSpPr>
          <p:cNvPr id="6" name="Footer Placeholder 5">
            <a:extLst>
              <a:ext uri="{FF2B5EF4-FFF2-40B4-BE49-F238E27FC236}">
                <a16:creationId xmlns:a16="http://schemas.microsoft.com/office/drawing/2014/main" id="{2F78E1AC-CB1E-44A3-89D5-0849187DA87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E9A4FEE-430D-40B7-B39F-DE3F4A3AAB3F}"/>
              </a:ext>
            </a:extLst>
          </p:cNvPr>
          <p:cNvSpPr>
            <a:spLocks noGrp="1"/>
          </p:cNvSpPr>
          <p:nvPr>
            <p:ph type="sldNum" sz="quarter" idx="12"/>
          </p:nvPr>
        </p:nvSpPr>
        <p:spPr/>
        <p:txBody>
          <a:bodyPr/>
          <a:lstStyle/>
          <a:p>
            <a:fld id="{5F29E523-82DF-49BC-96A3-B6688ADFD1B1}" type="slidenum">
              <a:rPr lang="en-IN" smtClean="0"/>
              <a:t>‹#›</a:t>
            </a:fld>
            <a:endParaRPr lang="en-IN" dirty="0"/>
          </a:p>
        </p:txBody>
      </p:sp>
    </p:spTree>
    <p:extLst>
      <p:ext uri="{BB962C8B-B14F-4D97-AF65-F5344CB8AC3E}">
        <p14:creationId xmlns:p14="http://schemas.microsoft.com/office/powerpoint/2010/main" val="24012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6D47E2-EC27-4FF4-9E7B-A60E9EB116FE}"/>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0E01AE-2F8D-42D5-8B5A-466E1112A67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EDCE0-4988-401D-B94F-B91076684CA8}"/>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32DE2E8-3026-40C7-83A7-8512ED7DC32A}" type="datetimeFigureOut">
              <a:rPr lang="en-IN" smtClean="0"/>
              <a:t>23-07-2021</a:t>
            </a:fld>
            <a:endParaRPr lang="en-IN" dirty="0"/>
          </a:p>
        </p:txBody>
      </p:sp>
      <p:sp>
        <p:nvSpPr>
          <p:cNvPr id="5" name="Footer Placeholder 4">
            <a:extLst>
              <a:ext uri="{FF2B5EF4-FFF2-40B4-BE49-F238E27FC236}">
                <a16:creationId xmlns:a16="http://schemas.microsoft.com/office/drawing/2014/main" id="{EEF9C197-421F-4BAB-8FF4-1AE482667BEB}"/>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12E7DCA-BCBC-4DB2-B55D-93488D8402A9}"/>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29E523-82DF-49BC-96A3-B6688ADFD1B1}" type="slidenum">
              <a:rPr lang="en-IN" smtClean="0"/>
              <a:t>‹#›</a:t>
            </a:fld>
            <a:endParaRPr lang="en-IN" dirty="0"/>
          </a:p>
        </p:txBody>
      </p:sp>
    </p:spTree>
    <p:extLst>
      <p:ext uri="{BB962C8B-B14F-4D97-AF65-F5344CB8AC3E}">
        <p14:creationId xmlns:p14="http://schemas.microsoft.com/office/powerpoint/2010/main" val="2469214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18741-C12B-435E-BE9A-FFF06A251FAE}" type="datetimeFigureOut">
              <a:rPr lang="en-US" smtClean="0"/>
              <a:t>7/23/2021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98E4B-FBCF-4A79-A384-3CB3D8A71F52}" type="slidenum">
              <a:rPr lang="en-US" smtClean="0"/>
              <a:t>‹#›</a:t>
            </a:fld>
            <a:endParaRPr lang="en-US" dirty="0"/>
          </a:p>
        </p:txBody>
      </p:sp>
    </p:spTree>
    <p:extLst>
      <p:ext uri="{BB962C8B-B14F-4D97-AF65-F5344CB8AC3E}">
        <p14:creationId xmlns:p14="http://schemas.microsoft.com/office/powerpoint/2010/main" val="16387925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3" r:id="rId17"/>
    <p:sldLayoutId id="214748369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9.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le of blue rocks&#10;&#10;Description automatically generated with low confidence">
            <a:extLst>
              <a:ext uri="{FF2B5EF4-FFF2-40B4-BE49-F238E27FC236}">
                <a16:creationId xmlns:a16="http://schemas.microsoft.com/office/drawing/2014/main" id="{E0AAC456-609B-4074-9DC9-78789F901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1" y="0"/>
            <a:ext cx="5143500" cy="6423346"/>
          </a:xfrm>
          <a:prstGeom prst="rect">
            <a:avLst/>
          </a:prstGeom>
        </p:spPr>
      </p:pic>
      <p:pic>
        <p:nvPicPr>
          <p:cNvPr id="5" name="Picture 4">
            <a:extLst>
              <a:ext uri="{FF2B5EF4-FFF2-40B4-BE49-F238E27FC236}">
                <a16:creationId xmlns:a16="http://schemas.microsoft.com/office/drawing/2014/main" id="{E360B10F-E1E8-4449-BF11-16CAE5158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1" y="0"/>
            <a:ext cx="9144000" cy="6858000"/>
          </a:xfrm>
          <a:prstGeom prst="rect">
            <a:avLst/>
          </a:prstGeom>
        </p:spPr>
      </p:pic>
      <p:sp>
        <p:nvSpPr>
          <p:cNvPr id="7" name="Rectangle 6">
            <a:extLst>
              <a:ext uri="{FF2B5EF4-FFF2-40B4-BE49-F238E27FC236}">
                <a16:creationId xmlns:a16="http://schemas.microsoft.com/office/drawing/2014/main" id="{D040EB8B-01DC-41AC-B3B5-F3629668D16F}"/>
              </a:ext>
            </a:extLst>
          </p:cNvPr>
          <p:cNvSpPr/>
          <p:nvPr/>
        </p:nvSpPr>
        <p:spPr>
          <a:xfrm>
            <a:off x="3928276" y="3567299"/>
            <a:ext cx="5186069" cy="400110"/>
          </a:xfrm>
          <a:prstGeom prst="rect">
            <a:avLst/>
          </a:prstGeom>
          <a:noFill/>
        </p:spPr>
        <p:txBody>
          <a:bodyPr wrap="square">
            <a:spAutoFit/>
          </a:bodyPr>
          <a:lstStyle/>
          <a:p>
            <a:pPr lvl="0" algn="r" defTabSz="457200">
              <a:defRPr/>
            </a:pPr>
            <a:r>
              <a:rPr kumimoji="0" lang="en-IN"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rPr>
              <a:t>SOUTH-EAST ASIA COPPER SULPHATE MARKET</a:t>
            </a:r>
            <a:endParaRPr kumimoji="0" 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endParaRPr>
          </a:p>
        </p:txBody>
      </p:sp>
      <p:sp>
        <p:nvSpPr>
          <p:cNvPr id="9" name="Rectangle 8">
            <a:extLst>
              <a:ext uri="{FF2B5EF4-FFF2-40B4-BE49-F238E27FC236}">
                <a16:creationId xmlns:a16="http://schemas.microsoft.com/office/drawing/2014/main" id="{02CC8907-1147-4683-8B7E-F9786CF00758}"/>
              </a:ext>
            </a:extLst>
          </p:cNvPr>
          <p:cNvSpPr/>
          <p:nvPr/>
        </p:nvSpPr>
        <p:spPr>
          <a:xfrm>
            <a:off x="5675085" y="3974811"/>
            <a:ext cx="3439260" cy="1351588"/>
          </a:xfrm>
          <a:prstGeom prst="rect">
            <a:avLst/>
          </a:prstGeom>
          <a:noFill/>
        </p:spPr>
        <p:txBody>
          <a:bodyPr wrap="square">
            <a:spAutoFit/>
          </a:bodyPr>
          <a:lstStyle/>
          <a:p>
            <a:pPr lvl="0">
              <a:lnSpc>
                <a:spcPct val="150000"/>
              </a:lnSpc>
              <a:defRPr/>
            </a:pPr>
            <a:r>
              <a:rPr kumimoji="0" lang="en-US" sz="1400" b="0" i="0" u="none" strike="noStrike" kern="1200" cap="none" spc="15" normalizeH="0" baseline="0" noProof="0" dirty="0">
                <a:ln>
                  <a:noFill/>
                </a:ln>
                <a:solidFill>
                  <a:prstClr val="white"/>
                </a:solidFill>
                <a:effectLst/>
                <a:uLnTx/>
                <a:uFillTx/>
                <a:latin typeface="Montserrat" panose="02000505000000020004" pitchFamily="2" charset="0"/>
                <a:ea typeface="Verdana" panose="020B0604030504040204" pitchFamily="34" charset="0"/>
                <a:cs typeface="Arial" panose="020B0604020202020204" pitchFamily="34" charset="0"/>
              </a:rPr>
              <a:t>BY GRADE</a:t>
            </a:r>
            <a:r>
              <a:rPr lang="en-US" sz="1400" spc="15" dirty="0">
                <a:solidFill>
                  <a:prstClr val="white"/>
                </a:solidFill>
                <a:latin typeface="Montserrat" panose="02000505000000020004" pitchFamily="2" charset="0"/>
                <a:ea typeface="Verdana" panose="020B0604030504040204" pitchFamily="34" charset="0"/>
                <a:cs typeface="Arial" panose="020B0604020202020204" pitchFamily="34" charset="0"/>
              </a:rPr>
              <a:t>, </a:t>
            </a:r>
            <a:r>
              <a:rPr kumimoji="0" lang="en-US" sz="1400" b="0" i="0" u="none" strike="noStrike" kern="1200" cap="none" spc="15" normalizeH="0" baseline="0" noProof="0" dirty="0">
                <a:ln>
                  <a:noFill/>
                </a:ln>
                <a:solidFill>
                  <a:prstClr val="white"/>
                </a:solidFill>
                <a:effectLst/>
                <a:uLnTx/>
                <a:uFillTx/>
                <a:latin typeface="Montserrat" panose="02000505000000020004" pitchFamily="2" charset="0"/>
                <a:ea typeface="Verdana" panose="020B0604030504040204" pitchFamily="34" charset="0"/>
                <a:cs typeface="Arial" panose="020B0604020202020204" pitchFamily="34" charset="0"/>
              </a:rPr>
              <a:t>BY END USE</a:t>
            </a:r>
            <a:r>
              <a:rPr lang="en-US" sz="1400" spc="15" dirty="0">
                <a:solidFill>
                  <a:prstClr val="white"/>
                </a:solidFill>
                <a:latin typeface="Montserrat" panose="02000505000000020004" pitchFamily="2" charset="0"/>
                <a:ea typeface="Verdana" panose="020B0604030504040204" pitchFamily="34" charset="0"/>
                <a:cs typeface="Arial" panose="020B0604020202020204" pitchFamily="34" charset="0"/>
              </a:rPr>
              <a:t>, </a:t>
            </a:r>
          </a:p>
          <a:p>
            <a:pPr lvl="0">
              <a:lnSpc>
                <a:spcPct val="150000"/>
              </a:lnSpc>
              <a:defRPr/>
            </a:pPr>
            <a:r>
              <a:rPr kumimoji="0" lang="en-US" sz="1400" b="0" i="0" u="none" strike="noStrike" kern="1200" cap="none" spc="15" normalizeH="0" baseline="0" noProof="0" dirty="0">
                <a:ln>
                  <a:noFill/>
                </a:ln>
                <a:solidFill>
                  <a:prstClr val="white"/>
                </a:solidFill>
                <a:effectLst/>
                <a:uLnTx/>
                <a:uFillTx/>
                <a:latin typeface="Montserrat" panose="02000505000000020004" pitchFamily="2" charset="0"/>
                <a:ea typeface="Verdana" panose="020B0604030504040204" pitchFamily="34" charset="0"/>
                <a:cs typeface="Arial" panose="020B0604020202020204" pitchFamily="34" charset="0"/>
              </a:rPr>
              <a:t>BY </a:t>
            </a:r>
            <a:r>
              <a:rPr lang="en-US" sz="1400" spc="15" dirty="0">
                <a:solidFill>
                  <a:prstClr val="white"/>
                </a:solidFill>
                <a:latin typeface="Montserrat" panose="02000505000000020004" pitchFamily="2" charset="0"/>
                <a:ea typeface="Verdana" panose="020B0604030504040204" pitchFamily="34" charset="0"/>
                <a:cs typeface="Arial" panose="020B0604020202020204" pitchFamily="34" charset="0"/>
              </a:rPr>
              <a:t>TYPE, BY COUNTRY, </a:t>
            </a:r>
          </a:p>
          <a:p>
            <a:pPr lvl="0">
              <a:lnSpc>
                <a:spcPct val="150000"/>
              </a:lnSpc>
              <a:defRPr/>
            </a:pPr>
            <a:r>
              <a:rPr lang="en-US" sz="1400" spc="15" dirty="0">
                <a:solidFill>
                  <a:prstClr val="white"/>
                </a:solidFill>
                <a:latin typeface="Montserrat" panose="02000505000000020004" pitchFamily="2" charset="0"/>
                <a:ea typeface="Verdana" panose="020B0604030504040204" pitchFamily="34" charset="0"/>
                <a:cs typeface="Arial" panose="020B0604020202020204" pitchFamily="34" charset="0"/>
              </a:rPr>
              <a:t>BY COMPANY</a:t>
            </a:r>
            <a:r>
              <a:rPr kumimoji="0" lang="en-US" sz="1400" b="0" i="0" u="none" strike="noStrike" kern="1200" cap="none" spc="15" normalizeH="0" baseline="0" noProof="0" dirty="0">
                <a:ln>
                  <a:noFill/>
                </a:ln>
                <a:solidFill>
                  <a:prstClr val="white"/>
                </a:solidFill>
                <a:effectLst/>
                <a:uLnTx/>
                <a:uFillTx/>
                <a:latin typeface="Montserrat" panose="02000505000000020004" pitchFamily="2" charset="0"/>
                <a:ea typeface="Verdana" panose="020B0604030504040204" pitchFamily="34" charset="0"/>
                <a:cs typeface="Arial" panose="020B0604020202020204" pitchFamily="34" charset="0"/>
              </a:rPr>
              <a:t>, COMPETITION, FORECAST &amp; OPPORTUNITIES</a:t>
            </a:r>
          </a:p>
        </p:txBody>
      </p:sp>
      <p:sp>
        <p:nvSpPr>
          <p:cNvPr id="10" name="Rectangle 9">
            <a:extLst>
              <a:ext uri="{FF2B5EF4-FFF2-40B4-BE49-F238E27FC236}">
                <a16:creationId xmlns:a16="http://schemas.microsoft.com/office/drawing/2014/main" id="{7F97623E-63C9-4705-A3C1-80FF69D6A2F1}"/>
              </a:ext>
            </a:extLst>
          </p:cNvPr>
          <p:cNvSpPr/>
          <p:nvPr/>
        </p:nvSpPr>
        <p:spPr>
          <a:xfrm>
            <a:off x="6933256" y="2996459"/>
            <a:ext cx="2010808" cy="671851"/>
          </a:xfrm>
          <a:prstGeom prst="rect">
            <a:avLst/>
          </a:prstGeom>
        </p:spPr>
        <p:txBody>
          <a:bodyPr wrap="none">
            <a:spAutoFit/>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en-IN" sz="2800" b="1" i="0" u="none" strike="noStrike" kern="1200" cap="none" spc="15" normalizeH="0" baseline="0" noProof="0" dirty="0">
                <a:ln>
                  <a:noFill/>
                </a:ln>
                <a:solidFill>
                  <a:prstClr val="white"/>
                </a:solidFill>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rPr>
              <a:t>2016 – 2026</a:t>
            </a:r>
            <a:endParaRPr kumimoji="0" lang="en-IN" sz="1800" b="1" i="0" u="none" strike="noStrike" kern="1200" cap="none" spc="15" normalizeH="0" baseline="0" noProof="0" dirty="0">
              <a:ln>
                <a:noFill/>
              </a:ln>
              <a:solidFill>
                <a:prstClr val="white"/>
              </a:solidFill>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D6A2C99C-8DD4-4A15-99CF-31BB04EB68FF}"/>
              </a:ext>
            </a:extLst>
          </p:cNvPr>
          <p:cNvSpPr txBox="1"/>
          <p:nvPr/>
        </p:nvSpPr>
        <p:spPr>
          <a:xfrm>
            <a:off x="0" y="6484901"/>
            <a:ext cx="3652566" cy="215444"/>
          </a:xfrm>
          <a:prstGeom prst="rect">
            <a:avLst/>
          </a:prstGeom>
          <a:solidFill>
            <a:schemeClr val="tx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30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MARKET INTELLIGENCE . CONSULTING</a:t>
            </a:r>
          </a:p>
        </p:txBody>
      </p:sp>
      <p:sp>
        <p:nvSpPr>
          <p:cNvPr id="13" name="TextBox 12">
            <a:extLst>
              <a:ext uri="{FF2B5EF4-FFF2-40B4-BE49-F238E27FC236}">
                <a16:creationId xmlns:a16="http://schemas.microsoft.com/office/drawing/2014/main" id="{DF581A72-7173-4874-9EFE-53EBC255961A}"/>
              </a:ext>
            </a:extLst>
          </p:cNvPr>
          <p:cNvSpPr txBox="1"/>
          <p:nvPr/>
        </p:nvSpPr>
        <p:spPr>
          <a:xfrm>
            <a:off x="6733320" y="6423346"/>
            <a:ext cx="2410680" cy="27699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www.ChemAnalyst.com</a:t>
            </a:r>
          </a:p>
        </p:txBody>
      </p:sp>
      <p:pic>
        <p:nvPicPr>
          <p:cNvPr id="15" name="object 26">
            <a:extLst>
              <a:ext uri="{FF2B5EF4-FFF2-40B4-BE49-F238E27FC236}">
                <a16:creationId xmlns:a16="http://schemas.microsoft.com/office/drawing/2014/main" id="{F9F18002-B198-4E21-B1C0-5655FD02ACA0}"/>
              </a:ext>
            </a:extLst>
          </p:cNvPr>
          <p:cNvPicPr>
            <a:picLocks noChangeArrowheads="1"/>
          </p:cNvPicPr>
          <p:nvPr/>
        </p:nvPicPr>
        <p:blipFill>
          <a:blip r:embed="rId4">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842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0C2782C-35D0-4644-A529-E83111514A6B}"/>
              </a:ext>
            </a:extLst>
          </p:cNvPr>
          <p:cNvSpPr txBox="1">
            <a:spLocks/>
          </p:cNvSpPr>
          <p:nvPr/>
        </p:nvSpPr>
        <p:spPr>
          <a:xfrm>
            <a:off x="205740" y="270771"/>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Trends &amp; Developments</a:t>
            </a:r>
          </a:p>
        </p:txBody>
      </p:sp>
      <p:sp>
        <p:nvSpPr>
          <p:cNvPr id="7" name="Subtitle 2">
            <a:extLst>
              <a:ext uri="{FF2B5EF4-FFF2-40B4-BE49-F238E27FC236}">
                <a16:creationId xmlns:a16="http://schemas.microsoft.com/office/drawing/2014/main" id="{CAFED8D3-7B60-408F-BEB3-848440E4DD45}"/>
              </a:ext>
            </a:extLst>
          </p:cNvPr>
          <p:cNvSpPr txBox="1">
            <a:spLocks/>
          </p:cNvSpPr>
          <p:nvPr/>
        </p:nvSpPr>
        <p:spPr>
          <a:xfrm>
            <a:off x="485972" y="984566"/>
            <a:ext cx="8110025" cy="1920307"/>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marR="0" lvl="0" indent="-171450" algn="just" defTabSz="895350" rtl="0" eaLnBrk="1" fontAlgn="auto" latinLnBrk="0" hangingPunct="1">
              <a:lnSpc>
                <a:spcPct val="150000"/>
              </a:lnSpc>
              <a:spcBef>
                <a:spcPts val="1800"/>
              </a:spcBef>
              <a:spcAft>
                <a:spcPts val="0"/>
              </a:spcAft>
              <a:buClrTx/>
              <a:buSzPct val="120000"/>
              <a:buFont typeface="Wingdings" panose="05000000000000000000" pitchFamily="2" charset="2"/>
              <a:buChar char="Ø"/>
              <a:tabLst/>
              <a:defRPr/>
            </a:pP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 name="TextBox 11">
            <a:extLst>
              <a:ext uri="{FF2B5EF4-FFF2-40B4-BE49-F238E27FC236}">
                <a16:creationId xmlns:a16="http://schemas.microsoft.com/office/drawing/2014/main" id="{DD79A1AC-17F3-4DE2-BEC5-187CDA457EC7}"/>
              </a:ext>
            </a:extLst>
          </p:cNvPr>
          <p:cNvSpPr txBox="1"/>
          <p:nvPr/>
        </p:nvSpPr>
        <p:spPr>
          <a:xfrm>
            <a:off x="7053977" y="5499143"/>
            <a:ext cx="2054496" cy="21544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Source: </a:t>
            </a:r>
            <a:r>
              <a:rPr lang="en-IN" sz="8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The World Bank</a:t>
            </a:r>
            <a:endParaRPr lang="en-US" sz="8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9" name="Chart 8">
            <a:extLst>
              <a:ext uri="{FF2B5EF4-FFF2-40B4-BE49-F238E27FC236}">
                <a16:creationId xmlns:a16="http://schemas.microsoft.com/office/drawing/2014/main" id="{052EDA1E-39D0-450E-BD47-ED19B895D8EF}"/>
              </a:ext>
            </a:extLst>
          </p:cNvPr>
          <p:cNvGraphicFramePr/>
          <p:nvPr>
            <p:extLst>
              <p:ext uri="{D42A27DB-BD31-4B8C-83A1-F6EECF244321}">
                <p14:modId xmlns:p14="http://schemas.microsoft.com/office/powerpoint/2010/main" val="2766895457"/>
              </p:ext>
            </p:extLst>
          </p:nvPr>
        </p:nvGraphicFramePr>
        <p:xfrm>
          <a:off x="485972" y="3945118"/>
          <a:ext cx="8237884" cy="1554025"/>
        </p:xfrm>
        <a:graphic>
          <a:graphicData uri="http://schemas.openxmlformats.org/drawingml/2006/chart">
            <c:chart xmlns:c="http://schemas.openxmlformats.org/drawingml/2006/chart" xmlns:r="http://schemas.openxmlformats.org/officeDocument/2006/relationships" r:id="rId3"/>
          </a:graphicData>
        </a:graphic>
      </p:graphicFrame>
      <p:sp>
        <p:nvSpPr>
          <p:cNvPr id="10" name="Subtitle 2">
            <a:extLst>
              <a:ext uri="{FF2B5EF4-FFF2-40B4-BE49-F238E27FC236}">
                <a16:creationId xmlns:a16="http://schemas.microsoft.com/office/drawing/2014/main" id="{4063ECC9-55D7-4B8B-BCAC-E50A78530558}"/>
              </a:ext>
            </a:extLst>
          </p:cNvPr>
          <p:cNvSpPr txBox="1">
            <a:spLocks/>
          </p:cNvSpPr>
          <p:nvPr/>
        </p:nvSpPr>
        <p:spPr>
          <a:xfrm>
            <a:off x="400202" y="558630"/>
            <a:ext cx="7935416" cy="2870369"/>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spcBef>
                <a:spcPts val="1200"/>
              </a:spcBef>
              <a:spcAft>
                <a:spcPts val="0"/>
              </a:spcAft>
              <a:buClrTx/>
              <a:buSzPct val="120000"/>
              <a:buNone/>
              <a:tabLst/>
              <a:defRPr/>
            </a:pPr>
            <a:endParaRPr lang="en-IN" b="1" dirty="0">
              <a:solidFill>
                <a:prstClr val="black"/>
              </a:solidFill>
            </a:endParaRPr>
          </a:p>
          <a:p>
            <a:pPr marL="0" marR="0" lvl="0" indent="0" algn="just" defTabSz="895350" rtl="0" eaLnBrk="1" fontAlgn="auto" latinLnBrk="0" hangingPunct="1">
              <a:lnSpc>
                <a:spcPct val="150000"/>
              </a:lnSpc>
              <a:spcBef>
                <a:spcPts val="1200"/>
              </a:spcBef>
              <a:spcAft>
                <a:spcPts val="0"/>
              </a:spcAft>
              <a:buClrTx/>
              <a:buSzPct val="120000"/>
              <a:buNone/>
              <a:tabLst/>
              <a:defRPr/>
            </a:pPr>
            <a:r>
              <a:rPr lang="en-IN" b="1" dirty="0">
                <a:solidFill>
                  <a:prstClr val="black"/>
                </a:solidFill>
              </a:rPr>
              <a:t>Volatility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 Raw Material Prices</a:t>
            </a:r>
          </a:p>
          <a:p>
            <a:pPr marR="0" lvl="0" algn="just" defTabSz="895350" rtl="0" eaLnBrk="1" fontAlgn="auto" latinLnBrk="0" hangingPunct="1">
              <a:spcBef>
                <a:spcPts val="1200"/>
              </a:spcBef>
              <a:spcAft>
                <a:spcPts val="0"/>
              </a:spcAft>
              <a:buClrTx/>
              <a:buSzPct val="120000"/>
              <a:buFont typeface="Wingdings" panose="05000000000000000000" pitchFamily="2" charset="2"/>
              <a:buChar char="Ø"/>
              <a:tabLst/>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The prices of copper sulphate experiencing fluctuations in recent years as it is highly dependent on the price trend of sulphuric acid. Sulphuric Acid is the major raw material used for the manufacturing copper sulphate along with copper oxide. This, fluctuation observed recently due to COVID-19 pandemic across Southeast Asia and worldwide impacted prices of copper sulphate significantly and fertilizer industry as well. Thus, shifts in the feedstock prices affects the gross margin for copper sulphate manufacturers, thereby limiting the growth of this industry in the region.</a:t>
            </a:r>
          </a:p>
        </p:txBody>
      </p:sp>
      <p:sp>
        <p:nvSpPr>
          <p:cNvPr id="11" name="Rectangle 10">
            <a:extLst>
              <a:ext uri="{FF2B5EF4-FFF2-40B4-BE49-F238E27FC236}">
                <a16:creationId xmlns:a16="http://schemas.microsoft.com/office/drawing/2014/main" id="{C8D27571-680F-4AF6-AE10-D2B8F79694DE}"/>
              </a:ext>
            </a:extLst>
          </p:cNvPr>
          <p:cNvSpPr/>
          <p:nvPr/>
        </p:nvSpPr>
        <p:spPr>
          <a:xfrm>
            <a:off x="485972" y="3428999"/>
            <a:ext cx="9157880" cy="292068"/>
          </a:xfrm>
          <a:prstGeom prst="rect">
            <a:avLst/>
          </a:prstGeom>
        </p:spPr>
        <p:txBody>
          <a:bodyPr wrap="square">
            <a:spAutoFit/>
          </a:bodyPr>
          <a:lstStyle/>
          <a:p>
            <a:pPr lvl="0">
              <a:lnSpc>
                <a:spcPct val="150000"/>
              </a:lnSpc>
              <a:defRPr/>
            </a:pPr>
            <a:r>
              <a:rPr lang="en-IN" sz="10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Southeast Asia Sulphuric Acid Pricing Analysis (USD/Tons), 2015-2030F </a:t>
            </a:r>
          </a:p>
        </p:txBody>
      </p:sp>
    </p:spTree>
    <p:extLst>
      <p:ext uri="{BB962C8B-B14F-4D97-AF65-F5344CB8AC3E}">
        <p14:creationId xmlns:p14="http://schemas.microsoft.com/office/powerpoint/2010/main" val="3722682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1F2CFB-CF27-4F9F-9511-C16DC59734B4}"/>
              </a:ext>
            </a:extLst>
          </p:cNvPr>
          <p:cNvPicPr>
            <a:picLocks noChangeAspect="1"/>
          </p:cNvPicPr>
          <p:nvPr/>
        </p:nvPicPr>
        <p:blipFill>
          <a:blip r:embed="rId2"/>
          <a:stretch>
            <a:fillRect/>
          </a:stretch>
        </p:blipFill>
        <p:spPr>
          <a:xfrm>
            <a:off x="0" y="0"/>
            <a:ext cx="9144000" cy="6858000"/>
          </a:xfrm>
          <a:prstGeom prst="rect">
            <a:avLst/>
          </a:prstGeom>
        </p:spPr>
      </p:pic>
      <p:sp>
        <p:nvSpPr>
          <p:cNvPr id="4" name="Rectangle 1">
            <a:extLst>
              <a:ext uri="{FF2B5EF4-FFF2-40B4-BE49-F238E27FC236}">
                <a16:creationId xmlns:a16="http://schemas.microsoft.com/office/drawing/2014/main" id="{EFE2042B-74BB-4ADF-9533-A946439057F0}"/>
              </a:ext>
            </a:extLst>
          </p:cNvPr>
          <p:cNvSpPr/>
          <p:nvPr/>
        </p:nvSpPr>
        <p:spPr>
          <a:xfrm>
            <a:off x="-2" y="754379"/>
            <a:ext cx="6096002" cy="1008160"/>
          </a:xfrm>
          <a:custGeom>
            <a:avLst/>
            <a:gdLst>
              <a:gd name="connsiteX0" fmla="*/ 0 w 6032500"/>
              <a:gd name="connsiteY0" fmla="*/ 0 h 1083212"/>
              <a:gd name="connsiteX1" fmla="*/ 6032500 w 6032500"/>
              <a:gd name="connsiteY1" fmla="*/ 0 h 1083212"/>
              <a:gd name="connsiteX2" fmla="*/ 6032500 w 6032500"/>
              <a:gd name="connsiteY2" fmla="*/ 1083212 h 1083212"/>
              <a:gd name="connsiteX3" fmla="*/ 0 w 6032500"/>
              <a:gd name="connsiteY3" fmla="*/ 1083212 h 1083212"/>
              <a:gd name="connsiteX4" fmla="*/ 0 w 6032500"/>
              <a:gd name="connsiteY4" fmla="*/ 0 h 1083212"/>
              <a:gd name="connsiteX0" fmla="*/ 0 w 6032500"/>
              <a:gd name="connsiteY0" fmla="*/ 0 h 1083212"/>
              <a:gd name="connsiteX1" fmla="*/ 6032500 w 6032500"/>
              <a:gd name="connsiteY1" fmla="*/ 0 h 1083212"/>
              <a:gd name="connsiteX2" fmla="*/ 5526063 w 6032500"/>
              <a:gd name="connsiteY2" fmla="*/ 1083212 h 1083212"/>
              <a:gd name="connsiteX3" fmla="*/ 0 w 6032500"/>
              <a:gd name="connsiteY3" fmla="*/ 1083212 h 1083212"/>
              <a:gd name="connsiteX4" fmla="*/ 0 w 6032500"/>
              <a:gd name="connsiteY4" fmla="*/ 0 h 10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2500" h="1083212">
                <a:moveTo>
                  <a:pt x="0" y="0"/>
                </a:moveTo>
                <a:lnTo>
                  <a:pt x="6032500" y="0"/>
                </a:lnTo>
                <a:lnTo>
                  <a:pt x="5526063" y="1083212"/>
                </a:lnTo>
                <a:lnTo>
                  <a:pt x="0" y="1083212"/>
                </a:lnTo>
                <a:lnTo>
                  <a:pt x="0" y="0"/>
                </a:lnTo>
                <a:close/>
              </a:path>
            </a:pathLst>
          </a:custGeom>
          <a:solidFill>
            <a:sysClr val="window" lastClr="FFFFFF"/>
          </a:solidFill>
          <a:ln w="12700" cap="flat" cmpd="sng" algn="ctr">
            <a:noFill/>
            <a:prstDash val="solid"/>
            <a:miter lim="800000"/>
          </a:ln>
          <a:effectLst>
            <a:innerShdw blurRad="76200" dist="76200" dir="18900000">
              <a:prstClr val="black">
                <a:alpha val="46000"/>
              </a:prstClr>
            </a:innerShdw>
          </a:effectLst>
        </p:spPr>
        <p:txBody>
          <a:bodyPr rtlCol="0" anchor="ct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rPr>
              <a:t>Strategic Recommendations</a:t>
            </a:r>
            <a:endParaRPr kumimoji="0" lang="en-US" sz="2200" b="1" i="0" u="none" strike="noStrike" kern="0" cap="none" spc="0" normalizeH="0" baseline="0" noProof="0" dirty="0">
              <a:ln>
                <a:noFill/>
              </a:ln>
              <a:solidFill>
                <a:srgbClr val="44546A">
                  <a:lumMod val="25000"/>
                </a:srgb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9800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A833C6-59A9-4418-9E58-26649F3E9697}"/>
              </a:ext>
            </a:extLst>
          </p:cNvPr>
          <p:cNvSpPr/>
          <p:nvPr/>
        </p:nvSpPr>
        <p:spPr>
          <a:xfrm>
            <a:off x="146426" y="319836"/>
            <a:ext cx="8752722" cy="296684"/>
          </a:xfrm>
          <a:prstGeom prst="rect">
            <a:avLst/>
          </a:prstGeom>
          <a:noFill/>
        </p:spPr>
        <p:txBody>
          <a:bodyPr wrap="square" rtlCol="0" anchor="t">
            <a:spAutoFit/>
          </a:bodyPr>
          <a:lstStyle/>
          <a:p>
            <a:pPr lvl="0">
              <a:lnSpc>
                <a:spcPts val="1700"/>
              </a:lnSpc>
              <a:spcBef>
                <a:spcPct val="0"/>
              </a:spcBef>
              <a:defRPr/>
            </a:pPr>
            <a:r>
              <a:rPr lang="en-IN" sz="1400" b="1" dirty="0">
                <a:solidFill>
                  <a:prstClr val="black"/>
                </a:solidFill>
                <a:latin typeface="Arial" panose="020B0604020202020204" pitchFamily="34" charset="0"/>
                <a:cs typeface="Arial" panose="020B0604020202020204" pitchFamily="34" charset="0"/>
              </a:rPr>
              <a:t>Emphasize on Sulphate Fertilizers</a:t>
            </a:r>
          </a:p>
        </p:txBody>
      </p:sp>
      <p:grpSp>
        <p:nvGrpSpPr>
          <p:cNvPr id="14" name="Group 13">
            <a:extLst>
              <a:ext uri="{FF2B5EF4-FFF2-40B4-BE49-F238E27FC236}">
                <a16:creationId xmlns:a16="http://schemas.microsoft.com/office/drawing/2014/main" id="{A7A16E20-48B7-4924-B36A-FFA6260CAB8C}"/>
              </a:ext>
            </a:extLst>
          </p:cNvPr>
          <p:cNvGrpSpPr/>
          <p:nvPr/>
        </p:nvGrpSpPr>
        <p:grpSpPr>
          <a:xfrm>
            <a:off x="539141" y="908050"/>
            <a:ext cx="3153789" cy="5508380"/>
            <a:chOff x="477304" y="877532"/>
            <a:chExt cx="3153789" cy="5508380"/>
          </a:xfrm>
        </p:grpSpPr>
        <p:sp>
          <p:nvSpPr>
            <p:cNvPr id="15" name="object 11">
              <a:extLst>
                <a:ext uri="{FF2B5EF4-FFF2-40B4-BE49-F238E27FC236}">
                  <a16:creationId xmlns:a16="http://schemas.microsoft.com/office/drawing/2014/main" id="{8BA165B1-D17C-4F25-B8D3-3C896CF62AFF}"/>
                </a:ext>
              </a:extLst>
            </p:cNvPr>
            <p:cNvSpPr/>
            <p:nvPr/>
          </p:nvSpPr>
          <p:spPr>
            <a:xfrm>
              <a:off x="477304" y="1573403"/>
              <a:ext cx="3153789" cy="4812509"/>
            </a:xfrm>
            <a:prstGeom prst="rect">
              <a:avLst/>
            </a:prstGeom>
            <a:blipFill>
              <a:blip r:embed="rId2"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object 12">
              <a:extLst>
                <a:ext uri="{FF2B5EF4-FFF2-40B4-BE49-F238E27FC236}">
                  <a16:creationId xmlns:a16="http://schemas.microsoft.com/office/drawing/2014/main" id="{919A3A27-BC81-49F8-8042-07E2330E9282}"/>
                </a:ext>
              </a:extLst>
            </p:cNvPr>
            <p:cNvSpPr/>
            <p:nvPr/>
          </p:nvSpPr>
          <p:spPr>
            <a:xfrm>
              <a:off x="1732757" y="877532"/>
              <a:ext cx="692555" cy="695871"/>
            </a:xfrm>
            <a:custGeom>
              <a:avLst/>
              <a:gdLst/>
              <a:ahLst/>
              <a:cxnLst/>
              <a:rect l="l" t="t" r="r" b="b"/>
              <a:pathLst>
                <a:path w="486410" h="486410">
                  <a:moveTo>
                    <a:pt x="242912" y="0"/>
                  </a:moveTo>
                  <a:lnTo>
                    <a:pt x="193955" y="4934"/>
                  </a:lnTo>
                  <a:lnTo>
                    <a:pt x="148357" y="19088"/>
                  </a:lnTo>
                  <a:lnTo>
                    <a:pt x="107095" y="41484"/>
                  </a:lnTo>
                  <a:lnTo>
                    <a:pt x="71145" y="71145"/>
                  </a:lnTo>
                  <a:lnTo>
                    <a:pt x="41484" y="107095"/>
                  </a:lnTo>
                  <a:lnTo>
                    <a:pt x="19088" y="148357"/>
                  </a:lnTo>
                  <a:lnTo>
                    <a:pt x="4934" y="193955"/>
                  </a:lnTo>
                  <a:lnTo>
                    <a:pt x="0" y="242912"/>
                  </a:lnTo>
                  <a:lnTo>
                    <a:pt x="4934" y="291866"/>
                  </a:lnTo>
                  <a:lnTo>
                    <a:pt x="19088" y="337462"/>
                  </a:lnTo>
                  <a:lnTo>
                    <a:pt x="41484" y="378724"/>
                  </a:lnTo>
                  <a:lnTo>
                    <a:pt x="71145" y="414675"/>
                  </a:lnTo>
                  <a:lnTo>
                    <a:pt x="107095" y="444338"/>
                  </a:lnTo>
                  <a:lnTo>
                    <a:pt x="148357" y="466735"/>
                  </a:lnTo>
                  <a:lnTo>
                    <a:pt x="193955" y="480890"/>
                  </a:lnTo>
                  <a:lnTo>
                    <a:pt x="242912" y="485825"/>
                  </a:lnTo>
                  <a:lnTo>
                    <a:pt x="291870" y="480890"/>
                  </a:lnTo>
                  <a:lnTo>
                    <a:pt x="337469" y="466735"/>
                  </a:lnTo>
                  <a:lnTo>
                    <a:pt x="378734" y="444338"/>
                  </a:lnTo>
                  <a:lnTo>
                    <a:pt x="414686" y="414675"/>
                  </a:lnTo>
                  <a:lnTo>
                    <a:pt x="444350" y="378724"/>
                  </a:lnTo>
                  <a:lnTo>
                    <a:pt x="466748" y="337462"/>
                  </a:lnTo>
                  <a:lnTo>
                    <a:pt x="480903" y="291866"/>
                  </a:lnTo>
                  <a:lnTo>
                    <a:pt x="485838" y="242912"/>
                  </a:lnTo>
                  <a:lnTo>
                    <a:pt x="480903" y="193955"/>
                  </a:lnTo>
                  <a:lnTo>
                    <a:pt x="466748" y="148357"/>
                  </a:lnTo>
                  <a:lnTo>
                    <a:pt x="444350" y="107095"/>
                  </a:lnTo>
                  <a:lnTo>
                    <a:pt x="414686" y="71145"/>
                  </a:lnTo>
                  <a:lnTo>
                    <a:pt x="378734" y="41484"/>
                  </a:lnTo>
                  <a:lnTo>
                    <a:pt x="337469" y="19088"/>
                  </a:lnTo>
                  <a:lnTo>
                    <a:pt x="291870" y="4934"/>
                  </a:lnTo>
                  <a:lnTo>
                    <a:pt x="242912" y="0"/>
                  </a:lnTo>
                  <a:close/>
                </a:path>
              </a:pathLst>
            </a:custGeom>
            <a:solidFill>
              <a:srgbClr val="6E2178"/>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TextBox 16">
            <a:extLst>
              <a:ext uri="{FF2B5EF4-FFF2-40B4-BE49-F238E27FC236}">
                <a16:creationId xmlns:a16="http://schemas.microsoft.com/office/drawing/2014/main" id="{9E1B7548-DA96-47DF-A97F-4F46B4B14660}"/>
              </a:ext>
            </a:extLst>
          </p:cNvPr>
          <p:cNvSpPr txBox="1"/>
          <p:nvPr/>
        </p:nvSpPr>
        <p:spPr>
          <a:xfrm>
            <a:off x="3748343" y="725354"/>
            <a:ext cx="4862257" cy="5505033"/>
          </a:xfrm>
          <a:prstGeom prst="rect">
            <a:avLst/>
          </a:prstGeom>
          <a:noFill/>
        </p:spPr>
        <p:txBody>
          <a:bodyPr wrap="square" rtlCol="0">
            <a:spAutoFit/>
          </a:bodyPr>
          <a:lstStyle/>
          <a:p>
            <a:pPr marL="171450" lvl="0" indent="-171450" algn="just">
              <a:lnSpc>
                <a:spcPct val="200000"/>
              </a:lnSpc>
              <a:spcBef>
                <a:spcPts val="600"/>
              </a:spcBef>
              <a:buFont typeface="Wingdings" panose="05000000000000000000" pitchFamily="2" charset="2"/>
              <a:buChar char="Ø"/>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Sulphate fertilizers contributed around 82% share in volume terms, in 2019 in </a:t>
            </a:r>
            <a:r>
              <a:rPr lang="en-IN" sz="1000" dirty="0">
                <a:latin typeface="Verdana" panose="020B0604030504040204" pitchFamily="34" charset="0"/>
                <a:ea typeface="Verdana" panose="020B0604030504040204" pitchFamily="34" charset="0"/>
                <a:cs typeface="Verdana" panose="020B0604030504040204" pitchFamily="34" charset="0"/>
              </a:rPr>
              <a:t>North America sulphur fertilizers market</a:t>
            </a: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a:t>
            </a:r>
          </a:p>
          <a:p>
            <a:pPr marL="171450" lvl="0" indent="-171450" algn="just">
              <a:lnSpc>
                <a:spcPct val="200000"/>
              </a:lnSpc>
              <a:spcBef>
                <a:spcPts val="600"/>
              </a:spcBef>
              <a:buFont typeface="Wingdings" panose="05000000000000000000" pitchFamily="2" charset="2"/>
              <a:buChar char="Ø"/>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Ample availability of sulphate fertilizers such as ammonium sulphate due to presence of various caprolactum and steel units has boosted the consumption of </a:t>
            </a:r>
            <a:r>
              <a:rPr lang="en-IN" sz="1000" dirty="0">
                <a:latin typeface="Verdana" panose="020B0604030504040204" pitchFamily="34" charset="0"/>
                <a:ea typeface="Verdana" panose="020B0604030504040204" pitchFamily="34" charset="0"/>
                <a:cs typeface="Verdana" panose="020B0604030504040204" pitchFamily="34" charset="0"/>
              </a:rPr>
              <a:t>sulphate fertilizers among other sulphur fertilizers. </a:t>
            </a:r>
          </a:p>
          <a:p>
            <a:pPr marL="171450" lvl="0" indent="-171450" algn="just">
              <a:lnSpc>
                <a:spcPct val="200000"/>
              </a:lnSpc>
              <a:spcBef>
                <a:spcPts val="600"/>
              </a:spcBef>
              <a:buFont typeface="Wingdings" panose="05000000000000000000" pitchFamily="2" charset="2"/>
              <a:buChar char="Ø"/>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Presence of high sulphur content in the sulphate form makes it readily absorbable for plants. Additionally, sulphate fertilizers have  low pH, making them suitable for alkaline soils. As a nitrogenous fertilizer, ammonium sulphate fertilizer competes with urea, ammonium phosphates, and ammonium nitrate. </a:t>
            </a: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 Stability in the prices of ammonium sulphate fertilizer has also increased its sales in North America. Moreover, it has been observed that liquid thiosulphate fertilizers have also gained traction in the region.</a:t>
            </a:r>
          </a:p>
          <a:p>
            <a:pPr marL="171450" lvl="0" indent="-171450" algn="just">
              <a:lnSpc>
                <a:spcPct val="200000"/>
              </a:lnSpc>
              <a:spcBef>
                <a:spcPts val="600"/>
              </a:spcBef>
              <a:buFont typeface="Wingdings" panose="05000000000000000000" pitchFamily="2" charset="2"/>
              <a:buChar char="Ø"/>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Thus, sulphur fertilizer companies are recommended to focus on production of sulphate fertilizers in order to maintain strong presence in the market.</a:t>
            </a:r>
          </a:p>
        </p:txBody>
      </p:sp>
    </p:spTree>
    <p:extLst>
      <p:ext uri="{BB962C8B-B14F-4D97-AF65-F5344CB8AC3E}">
        <p14:creationId xmlns:p14="http://schemas.microsoft.com/office/powerpoint/2010/main" val="762009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435F82-34E9-4533-AD8C-7E03CA0F28E5}"/>
              </a:ext>
            </a:extLst>
          </p:cNvPr>
          <p:cNvSpPr/>
          <p:nvPr/>
        </p:nvSpPr>
        <p:spPr>
          <a:xfrm>
            <a:off x="146426" y="319836"/>
            <a:ext cx="8752722" cy="296684"/>
          </a:xfrm>
          <a:prstGeom prst="rect">
            <a:avLst/>
          </a:prstGeom>
          <a:noFill/>
        </p:spPr>
        <p:txBody>
          <a:bodyPr wrap="square" rtlCol="0" anchor="t">
            <a:spAutoFit/>
          </a:bodyPr>
          <a:lstStyle/>
          <a:p>
            <a:pPr lvl="1">
              <a:lnSpc>
                <a:spcPts val="1700"/>
              </a:lnSpc>
              <a:spcBef>
                <a:spcPct val="0"/>
              </a:spcBef>
              <a:defRPr/>
            </a:pPr>
            <a:r>
              <a:rPr lang="en-IN" sz="1400" b="1" dirty="0">
                <a:solidFill>
                  <a:prstClr val="black"/>
                </a:solidFill>
                <a:latin typeface="Arial" panose="020B0604020202020204" pitchFamily="34" charset="0"/>
                <a:cs typeface="Arial" panose="020B0604020202020204" pitchFamily="34" charset="0"/>
              </a:rPr>
              <a:t>Target Country – United States</a:t>
            </a:r>
          </a:p>
        </p:txBody>
      </p:sp>
      <p:sp>
        <p:nvSpPr>
          <p:cNvPr id="8" name="TextBox 7">
            <a:extLst>
              <a:ext uri="{FF2B5EF4-FFF2-40B4-BE49-F238E27FC236}">
                <a16:creationId xmlns:a16="http://schemas.microsoft.com/office/drawing/2014/main" id="{9BC0F0CF-752D-41EB-AA1C-BAB6A65E5FB4}"/>
              </a:ext>
            </a:extLst>
          </p:cNvPr>
          <p:cNvSpPr txBox="1"/>
          <p:nvPr/>
        </p:nvSpPr>
        <p:spPr>
          <a:xfrm>
            <a:off x="3843743" y="769195"/>
            <a:ext cx="4678840" cy="5591595"/>
          </a:xfrm>
          <a:prstGeom prst="rect">
            <a:avLst/>
          </a:prstGeom>
          <a:noFill/>
        </p:spPr>
        <p:txBody>
          <a:bodyPr wrap="square" rtlCol="0">
            <a:spAutoFit/>
          </a:bodyPr>
          <a:lstStyle/>
          <a:p>
            <a:pPr marL="171450" lvl="0" indent="-171450" algn="just">
              <a:lnSpc>
                <a:spcPts val="2100"/>
              </a:lnSpc>
              <a:spcBef>
                <a:spcPts val="600"/>
              </a:spcBef>
              <a:buFont typeface="Wingdings" panose="05000000000000000000" pitchFamily="2" charset="2"/>
              <a:buChar char="Ø"/>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United States dominated North America sulphur fertilizers market with share of 58.39%, in volume terms, in 2019.  High availability of arable land in the country has made it one of the leading crops producers and food exporters in the region, thereby generating huge demand for sulphur fertilizers in the country. Despite having a smaller workforce, agricultural sector in the United States holds significant share across the globe. California, Minnesota, Illinois, etc., are some of the states which generate high revenues from crop sales.</a:t>
            </a:r>
          </a:p>
          <a:p>
            <a:pPr marL="171450" lvl="0" indent="-171450" algn="just">
              <a:lnSpc>
                <a:spcPts val="2100"/>
              </a:lnSpc>
              <a:spcBef>
                <a:spcPts val="600"/>
              </a:spcBef>
              <a:buFont typeface="Wingdings" panose="05000000000000000000" pitchFamily="2" charset="2"/>
              <a:buChar char="Ø"/>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Currently, three - fourth of the US population is consuming food that is low in vegetables, fruits and oils. Shifting preference for customized diets and eating patterns has generated demand for protein meals in the country. Moreover, US food industry employs soy protein as a primary ingredient in production of food such as bread, tomato soup, etc. These factors have resulted in increased soybean production, which is further anticipated to escalate the growth of sulphur fertilizers market in the US.</a:t>
            </a:r>
          </a:p>
          <a:p>
            <a:pPr marL="171450" lvl="0" indent="-171450" algn="just">
              <a:lnSpc>
                <a:spcPts val="2100"/>
              </a:lnSpc>
              <a:spcBef>
                <a:spcPts val="600"/>
              </a:spcBef>
              <a:buFont typeface="Wingdings" panose="05000000000000000000" pitchFamily="2" charset="2"/>
              <a:buChar char="Ø"/>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Hence, sulphur fertilizer companies are recommended to increase their focus on United States in order to tap the emerging  opportunities in the market.</a:t>
            </a:r>
          </a:p>
        </p:txBody>
      </p:sp>
      <p:grpSp>
        <p:nvGrpSpPr>
          <p:cNvPr id="9" name="Group 8">
            <a:extLst>
              <a:ext uri="{FF2B5EF4-FFF2-40B4-BE49-F238E27FC236}">
                <a16:creationId xmlns:a16="http://schemas.microsoft.com/office/drawing/2014/main" id="{58541898-7919-4299-8297-607E167A9BBC}"/>
              </a:ext>
            </a:extLst>
          </p:cNvPr>
          <p:cNvGrpSpPr/>
          <p:nvPr/>
        </p:nvGrpSpPr>
        <p:grpSpPr>
          <a:xfrm>
            <a:off x="568409" y="908050"/>
            <a:ext cx="3153789" cy="5508380"/>
            <a:chOff x="477304" y="877532"/>
            <a:chExt cx="3153789" cy="5508380"/>
          </a:xfrm>
        </p:grpSpPr>
        <p:sp>
          <p:nvSpPr>
            <p:cNvPr id="10" name="object 11">
              <a:extLst>
                <a:ext uri="{FF2B5EF4-FFF2-40B4-BE49-F238E27FC236}">
                  <a16:creationId xmlns:a16="http://schemas.microsoft.com/office/drawing/2014/main" id="{A229C819-9044-423A-AE55-F7B747520F62}"/>
                </a:ext>
              </a:extLst>
            </p:cNvPr>
            <p:cNvSpPr/>
            <p:nvPr/>
          </p:nvSpPr>
          <p:spPr>
            <a:xfrm>
              <a:off x="477304" y="1573403"/>
              <a:ext cx="3153789" cy="4812509"/>
            </a:xfrm>
            <a:prstGeom prst="rect">
              <a:avLst/>
            </a:prstGeom>
            <a:blipFill>
              <a:blip r:embed="rId2"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bject 12">
              <a:extLst>
                <a:ext uri="{FF2B5EF4-FFF2-40B4-BE49-F238E27FC236}">
                  <a16:creationId xmlns:a16="http://schemas.microsoft.com/office/drawing/2014/main" id="{6CD2A152-0C3D-4F93-9B67-A28E5B8971FA}"/>
                </a:ext>
              </a:extLst>
            </p:cNvPr>
            <p:cNvSpPr/>
            <p:nvPr/>
          </p:nvSpPr>
          <p:spPr>
            <a:xfrm>
              <a:off x="1732757" y="877532"/>
              <a:ext cx="692555" cy="695871"/>
            </a:xfrm>
            <a:custGeom>
              <a:avLst/>
              <a:gdLst/>
              <a:ahLst/>
              <a:cxnLst/>
              <a:rect l="l" t="t" r="r" b="b"/>
              <a:pathLst>
                <a:path w="486410" h="486410">
                  <a:moveTo>
                    <a:pt x="242912" y="0"/>
                  </a:moveTo>
                  <a:lnTo>
                    <a:pt x="193955" y="4934"/>
                  </a:lnTo>
                  <a:lnTo>
                    <a:pt x="148357" y="19088"/>
                  </a:lnTo>
                  <a:lnTo>
                    <a:pt x="107095" y="41484"/>
                  </a:lnTo>
                  <a:lnTo>
                    <a:pt x="71145" y="71145"/>
                  </a:lnTo>
                  <a:lnTo>
                    <a:pt x="41484" y="107095"/>
                  </a:lnTo>
                  <a:lnTo>
                    <a:pt x="19088" y="148357"/>
                  </a:lnTo>
                  <a:lnTo>
                    <a:pt x="4934" y="193955"/>
                  </a:lnTo>
                  <a:lnTo>
                    <a:pt x="0" y="242912"/>
                  </a:lnTo>
                  <a:lnTo>
                    <a:pt x="4934" y="291866"/>
                  </a:lnTo>
                  <a:lnTo>
                    <a:pt x="19088" y="337462"/>
                  </a:lnTo>
                  <a:lnTo>
                    <a:pt x="41484" y="378724"/>
                  </a:lnTo>
                  <a:lnTo>
                    <a:pt x="71145" y="414675"/>
                  </a:lnTo>
                  <a:lnTo>
                    <a:pt x="107095" y="444338"/>
                  </a:lnTo>
                  <a:lnTo>
                    <a:pt x="148357" y="466735"/>
                  </a:lnTo>
                  <a:lnTo>
                    <a:pt x="193955" y="480890"/>
                  </a:lnTo>
                  <a:lnTo>
                    <a:pt x="242912" y="485825"/>
                  </a:lnTo>
                  <a:lnTo>
                    <a:pt x="291870" y="480890"/>
                  </a:lnTo>
                  <a:lnTo>
                    <a:pt x="337469" y="466735"/>
                  </a:lnTo>
                  <a:lnTo>
                    <a:pt x="378734" y="444338"/>
                  </a:lnTo>
                  <a:lnTo>
                    <a:pt x="414686" y="414675"/>
                  </a:lnTo>
                  <a:lnTo>
                    <a:pt x="444350" y="378724"/>
                  </a:lnTo>
                  <a:lnTo>
                    <a:pt x="466748" y="337462"/>
                  </a:lnTo>
                  <a:lnTo>
                    <a:pt x="480903" y="291866"/>
                  </a:lnTo>
                  <a:lnTo>
                    <a:pt x="485838" y="242912"/>
                  </a:lnTo>
                  <a:lnTo>
                    <a:pt x="480903" y="193955"/>
                  </a:lnTo>
                  <a:lnTo>
                    <a:pt x="466748" y="148357"/>
                  </a:lnTo>
                  <a:lnTo>
                    <a:pt x="444350" y="107095"/>
                  </a:lnTo>
                  <a:lnTo>
                    <a:pt x="414686" y="71145"/>
                  </a:lnTo>
                  <a:lnTo>
                    <a:pt x="378734" y="41484"/>
                  </a:lnTo>
                  <a:lnTo>
                    <a:pt x="337469" y="19088"/>
                  </a:lnTo>
                  <a:lnTo>
                    <a:pt x="291870" y="4934"/>
                  </a:lnTo>
                  <a:lnTo>
                    <a:pt x="242912" y="0"/>
                  </a:lnTo>
                  <a:close/>
                </a:path>
              </a:pathLst>
            </a:custGeom>
            <a:solidFill>
              <a:srgbClr val="6E2178"/>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23021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92A4D8EC-4FA6-41CA-B83C-1198AB45A186}"/>
              </a:ext>
            </a:extLst>
          </p:cNvPr>
          <p:cNvSpPr/>
          <p:nvPr/>
        </p:nvSpPr>
        <p:spPr>
          <a:xfrm flipV="1">
            <a:off x="90318" y="3384626"/>
            <a:ext cx="309732" cy="2308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C2FA2C3E-2BC5-4C66-B372-77F2E379D780}"/>
              </a:ext>
            </a:extLst>
          </p:cNvPr>
          <p:cNvSpPr>
            <a:spLocks noGrp="1"/>
          </p:cNvSpPr>
          <p:nvPr>
            <p:ph type="body" sz="quarter" idx="14"/>
          </p:nvPr>
        </p:nvSpPr>
        <p:spPr>
          <a:xfrm>
            <a:off x="110638" y="-17026"/>
            <a:ext cx="7863840" cy="877565"/>
          </a:xfrm>
        </p:spPr>
        <p:txBody>
          <a:bodyPr>
            <a:normAutofit/>
          </a:bodyPr>
          <a:lstStyle/>
          <a:p>
            <a:pPr>
              <a:spcBef>
                <a:spcPts val="0"/>
              </a:spcBef>
            </a:pPr>
            <a:r>
              <a:rPr lang="en-US" sz="1600" b="1" spc="0" dirty="0">
                <a:solidFill>
                  <a:schemeClr val="tx1">
                    <a:lumMod val="85000"/>
                    <a:lumOff val="15000"/>
                  </a:schemeClr>
                </a:solidFill>
                <a:latin typeface="Montserrat" panose="02000505000000020004" pitchFamily="2" charset="0"/>
              </a:rPr>
              <a:t>Scope of Report</a:t>
            </a:r>
          </a:p>
          <a:p>
            <a:pPr>
              <a:spcBef>
                <a:spcPts val="0"/>
              </a:spcBef>
            </a:pPr>
            <a:r>
              <a:rPr lang="en-US" sz="1200" b="0" spc="0" dirty="0">
                <a:solidFill>
                  <a:schemeClr val="tx1">
                    <a:lumMod val="85000"/>
                    <a:lumOff val="15000"/>
                  </a:schemeClr>
                </a:solidFill>
                <a:latin typeface="Montserrat" panose="02000505000000020004" pitchFamily="2" charset="0"/>
              </a:rPr>
              <a:t>Product of Interest (POI): </a:t>
            </a:r>
            <a:r>
              <a:rPr lang="en-US" sz="1200" dirty="0">
                <a:solidFill>
                  <a:schemeClr val="tx1">
                    <a:lumMod val="85000"/>
                    <a:lumOff val="15000"/>
                  </a:schemeClr>
                </a:solidFill>
              </a:rPr>
              <a:t>Hydrate</a:t>
            </a:r>
            <a:endParaRPr lang="en-US" sz="1200" spc="0" dirty="0">
              <a:solidFill>
                <a:schemeClr val="tx1">
                  <a:lumMod val="85000"/>
                  <a:lumOff val="15000"/>
                </a:schemeClr>
              </a:solidFill>
              <a:latin typeface="Montserrat" panose="02000505000000020004" pitchFamily="2" charset="0"/>
            </a:endParaRPr>
          </a:p>
        </p:txBody>
      </p:sp>
      <p:sp>
        <p:nvSpPr>
          <p:cNvPr id="3" name="Rectangle 2">
            <a:extLst>
              <a:ext uri="{FF2B5EF4-FFF2-40B4-BE49-F238E27FC236}">
                <a16:creationId xmlns:a16="http://schemas.microsoft.com/office/drawing/2014/main" id="{3DDE9E4E-8702-4501-978B-FF90B0A676E7}"/>
              </a:ext>
            </a:extLst>
          </p:cNvPr>
          <p:cNvSpPr/>
          <p:nvPr/>
        </p:nvSpPr>
        <p:spPr>
          <a:xfrm>
            <a:off x="110638" y="790609"/>
            <a:ext cx="8523295" cy="1994093"/>
          </a:xfrm>
          <a:prstGeom prst="rect">
            <a:avLst/>
          </a:prstGeom>
          <a:solidFill>
            <a:schemeClr val="tx2">
              <a:lumMod val="75000"/>
            </a:scheme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bg1"/>
              </a:solidFill>
              <a:latin typeface="Veradana"/>
            </a:endParaRPr>
          </a:p>
        </p:txBody>
      </p:sp>
      <p:grpSp>
        <p:nvGrpSpPr>
          <p:cNvPr id="22" name="Group 21">
            <a:extLst>
              <a:ext uri="{FF2B5EF4-FFF2-40B4-BE49-F238E27FC236}">
                <a16:creationId xmlns:a16="http://schemas.microsoft.com/office/drawing/2014/main" id="{906D63E4-3E06-4F56-90E7-89829F740FE6}"/>
              </a:ext>
            </a:extLst>
          </p:cNvPr>
          <p:cNvGrpSpPr/>
          <p:nvPr/>
        </p:nvGrpSpPr>
        <p:grpSpPr>
          <a:xfrm>
            <a:off x="7209045" y="3463087"/>
            <a:ext cx="1775803" cy="2870979"/>
            <a:chOff x="5527170" y="3549226"/>
            <a:chExt cx="3401888" cy="2870979"/>
          </a:xfrm>
        </p:grpSpPr>
        <p:sp>
          <p:nvSpPr>
            <p:cNvPr id="23" name="TextBox 22">
              <a:extLst>
                <a:ext uri="{FF2B5EF4-FFF2-40B4-BE49-F238E27FC236}">
                  <a16:creationId xmlns:a16="http://schemas.microsoft.com/office/drawing/2014/main" id="{000854CA-ED9F-47F6-B3F6-9C3B65AB8056}"/>
                </a:ext>
              </a:extLst>
            </p:cNvPr>
            <p:cNvSpPr txBox="1"/>
            <p:nvPr/>
          </p:nvSpPr>
          <p:spPr>
            <a:xfrm>
              <a:off x="5527170" y="3549226"/>
              <a:ext cx="3401888" cy="2870979"/>
            </a:xfrm>
            <a:prstGeom prst="rect">
              <a:avLst/>
            </a:prstGeom>
            <a:solidFill>
              <a:schemeClr val="bg1"/>
            </a:solidFill>
            <a:ln w="19050">
              <a:solidFill>
                <a:schemeClr val="tx2">
                  <a:lumMod val="75000"/>
                </a:schemeClr>
              </a:solidFill>
            </a:ln>
            <a:effectLst/>
          </p:spPr>
          <p:txBody>
            <a:bodyPr wrap="square" rtlCol="0">
              <a:spAutoFit/>
            </a:bodyPr>
            <a:lstStyle/>
            <a:p>
              <a:pPr algn="ctr">
                <a:lnSpc>
                  <a:spcPts val="2200"/>
                </a:lnSpc>
              </a:pPr>
              <a:endParaRPr lang="en-US" altLang="ko-KR" sz="9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endParaRPr>
            </a:p>
            <a:p>
              <a:pPr algn="ctr">
                <a:lnSpc>
                  <a:spcPts val="2200"/>
                </a:lnSpc>
              </a:pPr>
              <a:endParaRPr lang="en-US" altLang="ko-KR" sz="9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endParaRPr>
            </a:p>
            <a:p>
              <a:pPr algn="ctr">
                <a:lnSpc>
                  <a:spcPts val="2200"/>
                </a:lnSpc>
              </a:pPr>
              <a:r>
                <a:rPr lang="en-US" altLang="ko-KR" sz="9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Review Period </a:t>
              </a:r>
            </a:p>
            <a:p>
              <a:pPr algn="ctr">
                <a:lnSpc>
                  <a:spcPts val="2200"/>
                </a:lnSpc>
              </a:pPr>
              <a:r>
                <a:rPr lang="en-US" altLang="ko-KR" sz="1050" b="1" dirty="0">
                  <a:solidFill>
                    <a:srgbClr val="1E5C61"/>
                  </a:solidFill>
                  <a:latin typeface="Verdana" panose="020B0604030504040204" pitchFamily="34" charset="0"/>
                  <a:ea typeface="Verdana" panose="020B0604030504040204" pitchFamily="34" charset="0"/>
                  <a:cs typeface="Verdana" panose="020B0604030504040204" pitchFamily="34" charset="0"/>
                </a:rPr>
                <a:t>2016 – 2019</a:t>
              </a:r>
            </a:p>
            <a:p>
              <a:pPr algn="ctr">
                <a:lnSpc>
                  <a:spcPts val="2200"/>
                </a:lnSpc>
              </a:pPr>
              <a:r>
                <a:rPr lang="en-US" altLang="ko-KR" sz="9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Base Year </a:t>
              </a:r>
            </a:p>
            <a:p>
              <a:pPr algn="ctr">
                <a:lnSpc>
                  <a:spcPts val="2200"/>
                </a:lnSpc>
              </a:pPr>
              <a:r>
                <a:rPr lang="en-US" altLang="ko-KR" sz="1050" b="1" dirty="0">
                  <a:solidFill>
                    <a:srgbClr val="1E5C61"/>
                  </a:solidFill>
                  <a:latin typeface="Verdana" panose="020B0604030504040204" pitchFamily="34" charset="0"/>
                  <a:ea typeface="Verdana" panose="020B0604030504040204" pitchFamily="34" charset="0"/>
                  <a:cs typeface="Verdana" panose="020B0604030504040204" pitchFamily="34" charset="0"/>
                </a:rPr>
                <a:t>2020</a:t>
              </a:r>
            </a:p>
            <a:p>
              <a:pPr algn="ctr">
                <a:lnSpc>
                  <a:spcPts val="2200"/>
                </a:lnSpc>
              </a:pPr>
              <a:r>
                <a:rPr lang="en-US" altLang="ko-KR" sz="9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Estimated Year</a:t>
              </a:r>
            </a:p>
            <a:p>
              <a:pPr algn="ctr">
                <a:lnSpc>
                  <a:spcPts val="2200"/>
                </a:lnSpc>
              </a:pPr>
              <a:r>
                <a:rPr lang="en-US" altLang="ko-KR" sz="1050" b="1" dirty="0">
                  <a:solidFill>
                    <a:srgbClr val="1E5C61"/>
                  </a:solidFill>
                  <a:latin typeface="Verdana" panose="020B0604030504040204" pitchFamily="34" charset="0"/>
                  <a:ea typeface="Verdana" panose="020B0604030504040204" pitchFamily="34" charset="0"/>
                  <a:cs typeface="Verdana" panose="020B0604030504040204" pitchFamily="34" charset="0"/>
                </a:rPr>
                <a:t>2021</a:t>
              </a:r>
            </a:p>
            <a:p>
              <a:pPr algn="ctr">
                <a:lnSpc>
                  <a:spcPts val="2200"/>
                </a:lnSpc>
              </a:pPr>
              <a:r>
                <a:rPr lang="en-US" altLang="ko-KR" sz="9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Forecast Period </a:t>
              </a:r>
            </a:p>
            <a:p>
              <a:pPr algn="ctr">
                <a:lnSpc>
                  <a:spcPts val="2200"/>
                </a:lnSpc>
              </a:pPr>
              <a:r>
                <a:rPr lang="en-US" altLang="ko-KR" sz="1050" b="1" dirty="0">
                  <a:solidFill>
                    <a:srgbClr val="1E5C61"/>
                  </a:solidFill>
                  <a:latin typeface="Verdana" panose="020B0604030504040204" pitchFamily="34" charset="0"/>
                  <a:ea typeface="Verdana" panose="020B0604030504040204" pitchFamily="34" charset="0"/>
                  <a:cs typeface="Verdana" panose="020B0604030504040204" pitchFamily="34" charset="0"/>
                </a:rPr>
                <a:t>2022 – 2026</a:t>
              </a:r>
            </a:p>
          </p:txBody>
        </p:sp>
        <p:sp>
          <p:nvSpPr>
            <p:cNvPr id="24" name="Rectangle 23">
              <a:extLst>
                <a:ext uri="{FF2B5EF4-FFF2-40B4-BE49-F238E27FC236}">
                  <a16:creationId xmlns:a16="http://schemas.microsoft.com/office/drawing/2014/main" id="{755CFAAC-596D-4503-B88D-937A7EE98449}"/>
                </a:ext>
              </a:extLst>
            </p:cNvPr>
            <p:cNvSpPr/>
            <p:nvPr/>
          </p:nvSpPr>
          <p:spPr>
            <a:xfrm>
              <a:off x="6199414" y="3653101"/>
              <a:ext cx="2057400" cy="3578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100" b="1" dirty="0">
                  <a:solidFill>
                    <a:schemeClr val="bg1"/>
                  </a:solidFill>
                  <a:latin typeface="Montserrat" panose="02000505000000020004" pitchFamily="2" charset="0"/>
                  <a:cs typeface="Arial" panose="020B0604020202020204" pitchFamily="34" charset="0"/>
                </a:rPr>
                <a:t>Year Range</a:t>
              </a:r>
            </a:p>
          </p:txBody>
        </p:sp>
      </p:grpSp>
      <p:grpSp>
        <p:nvGrpSpPr>
          <p:cNvPr id="77" name="Group 76">
            <a:extLst>
              <a:ext uri="{FF2B5EF4-FFF2-40B4-BE49-F238E27FC236}">
                <a16:creationId xmlns:a16="http://schemas.microsoft.com/office/drawing/2014/main" id="{4E46B482-FA4C-4433-A9CA-DE61BBFD18BE}"/>
              </a:ext>
            </a:extLst>
          </p:cNvPr>
          <p:cNvGrpSpPr/>
          <p:nvPr/>
        </p:nvGrpSpPr>
        <p:grpSpPr>
          <a:xfrm>
            <a:off x="189541" y="3210925"/>
            <a:ext cx="6833559" cy="3451132"/>
            <a:chOff x="329241" y="3318875"/>
            <a:chExt cx="6833559" cy="3451132"/>
          </a:xfrm>
        </p:grpSpPr>
        <p:sp>
          <p:nvSpPr>
            <p:cNvPr id="2" name="Rectangle 1">
              <a:extLst>
                <a:ext uri="{FF2B5EF4-FFF2-40B4-BE49-F238E27FC236}">
                  <a16:creationId xmlns:a16="http://schemas.microsoft.com/office/drawing/2014/main" id="{936A46EE-0030-4C5D-824E-5F6F96C9F0F7}"/>
                </a:ext>
              </a:extLst>
            </p:cNvPr>
            <p:cNvSpPr/>
            <p:nvPr/>
          </p:nvSpPr>
          <p:spPr>
            <a:xfrm>
              <a:off x="329241" y="3318875"/>
              <a:ext cx="6833559" cy="345113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5A92658-3E00-4620-A22E-DDF7F50825FA}"/>
                </a:ext>
              </a:extLst>
            </p:cNvPr>
            <p:cNvSpPr txBox="1"/>
            <p:nvPr/>
          </p:nvSpPr>
          <p:spPr>
            <a:xfrm>
              <a:off x="5197414" y="3342605"/>
              <a:ext cx="1458308" cy="230832"/>
            </a:xfrm>
            <a:prstGeom prst="rect">
              <a:avLst/>
            </a:prstGeom>
            <a:noFill/>
          </p:spPr>
          <p:txBody>
            <a:bodyPr wrap="square" rtlCol="0">
              <a:spAutoFit/>
            </a:bodyPr>
            <a:lstStyle/>
            <a:p>
              <a:r>
                <a:rPr lang="en-US" sz="9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END USE</a:t>
              </a:r>
            </a:p>
          </p:txBody>
        </p:sp>
        <p:sp>
          <p:nvSpPr>
            <p:cNvPr id="30" name="TextBox 29">
              <a:extLst>
                <a:ext uri="{FF2B5EF4-FFF2-40B4-BE49-F238E27FC236}">
                  <a16:creationId xmlns:a16="http://schemas.microsoft.com/office/drawing/2014/main" id="{B7533D78-C03B-4DFE-93D5-755A282BE028}"/>
                </a:ext>
              </a:extLst>
            </p:cNvPr>
            <p:cNvSpPr txBox="1"/>
            <p:nvPr/>
          </p:nvSpPr>
          <p:spPr>
            <a:xfrm>
              <a:off x="2717593" y="3364321"/>
              <a:ext cx="1558818" cy="230832"/>
            </a:xfrm>
            <a:prstGeom prst="rect">
              <a:avLst/>
            </a:prstGeom>
            <a:noFill/>
          </p:spPr>
          <p:txBody>
            <a:bodyPr wrap="square" rtlCol="0">
              <a:spAutoFit/>
            </a:bodyPr>
            <a:lstStyle/>
            <a:p>
              <a:r>
                <a:rPr lang="en-US" sz="9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Type</a:t>
              </a:r>
            </a:p>
          </p:txBody>
        </p:sp>
        <p:sp>
          <p:nvSpPr>
            <p:cNvPr id="31" name="TextBox 30">
              <a:extLst>
                <a:ext uri="{FF2B5EF4-FFF2-40B4-BE49-F238E27FC236}">
                  <a16:creationId xmlns:a16="http://schemas.microsoft.com/office/drawing/2014/main" id="{0013527F-1364-49A2-B32D-E08DE730E676}"/>
                </a:ext>
              </a:extLst>
            </p:cNvPr>
            <p:cNvSpPr txBox="1"/>
            <p:nvPr/>
          </p:nvSpPr>
          <p:spPr>
            <a:xfrm>
              <a:off x="2572358" y="3613858"/>
              <a:ext cx="2378770" cy="479811"/>
            </a:xfrm>
            <a:prstGeom prst="rect">
              <a:avLst/>
            </a:prstGeom>
            <a:noFill/>
          </p:spPr>
          <p:txBody>
            <a:bodyPr wrap="square" rtlCol="0">
              <a:spAutoFit/>
            </a:bodyPr>
            <a:lstStyle/>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Hydrous </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Anhydrous</a:t>
              </a:r>
            </a:p>
          </p:txBody>
        </p:sp>
        <p:cxnSp>
          <p:nvCxnSpPr>
            <p:cNvPr id="32" name="Straight Connector 31">
              <a:extLst>
                <a:ext uri="{FF2B5EF4-FFF2-40B4-BE49-F238E27FC236}">
                  <a16:creationId xmlns:a16="http://schemas.microsoft.com/office/drawing/2014/main" id="{D1BED479-011C-4852-B12C-A39EE6EA621D}"/>
                </a:ext>
              </a:extLst>
            </p:cNvPr>
            <p:cNvCxnSpPr>
              <a:cxnSpLocks/>
            </p:cNvCxnSpPr>
            <p:nvPr/>
          </p:nvCxnSpPr>
          <p:spPr>
            <a:xfrm flipV="1">
              <a:off x="2784590" y="3596311"/>
              <a:ext cx="1737360" cy="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B21D77-4066-471C-BE24-EE02184360EA}"/>
                </a:ext>
              </a:extLst>
            </p:cNvPr>
            <p:cNvSpPr txBox="1"/>
            <p:nvPr/>
          </p:nvSpPr>
          <p:spPr>
            <a:xfrm>
              <a:off x="2751691" y="4404728"/>
              <a:ext cx="1458308" cy="230832"/>
            </a:xfrm>
            <a:prstGeom prst="rect">
              <a:avLst/>
            </a:prstGeom>
            <a:noFill/>
          </p:spPr>
          <p:txBody>
            <a:bodyPr wrap="square" rtlCol="0">
              <a:spAutoFit/>
            </a:bodyPr>
            <a:lstStyle/>
            <a:p>
              <a:r>
                <a:rPr lang="en-US" sz="9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GRADE</a:t>
              </a:r>
            </a:p>
          </p:txBody>
        </p:sp>
        <p:sp>
          <p:nvSpPr>
            <p:cNvPr id="40" name="TextBox 39">
              <a:extLst>
                <a:ext uri="{FF2B5EF4-FFF2-40B4-BE49-F238E27FC236}">
                  <a16:creationId xmlns:a16="http://schemas.microsoft.com/office/drawing/2014/main" id="{CCCEED21-3338-422A-B942-E6BAD4E01D50}"/>
                </a:ext>
              </a:extLst>
            </p:cNvPr>
            <p:cNvSpPr txBox="1"/>
            <p:nvPr/>
          </p:nvSpPr>
          <p:spPr>
            <a:xfrm>
              <a:off x="2630632" y="4591424"/>
              <a:ext cx="1858513" cy="479811"/>
            </a:xfrm>
            <a:prstGeom prst="rect">
              <a:avLst/>
            </a:prstGeom>
            <a:noFill/>
          </p:spPr>
          <p:txBody>
            <a:bodyPr wrap="square" rtlCol="0">
              <a:spAutoFit/>
            </a:bodyPr>
            <a:lstStyle/>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Industrial Grade</a:t>
              </a:r>
            </a:p>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Reagent Grade</a:t>
              </a:r>
            </a:p>
          </p:txBody>
        </p:sp>
        <p:sp>
          <p:nvSpPr>
            <p:cNvPr id="70" name="Rectangle 69">
              <a:extLst>
                <a:ext uri="{FF2B5EF4-FFF2-40B4-BE49-F238E27FC236}">
                  <a16:creationId xmlns:a16="http://schemas.microsoft.com/office/drawing/2014/main" id="{524F9E40-1125-4E7F-A937-B9134D32A682}"/>
                </a:ext>
              </a:extLst>
            </p:cNvPr>
            <p:cNvSpPr/>
            <p:nvPr/>
          </p:nvSpPr>
          <p:spPr>
            <a:xfrm>
              <a:off x="4851361" y="3463087"/>
              <a:ext cx="343235" cy="25843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7FAF9601-F412-47B7-9983-4C505D431AA1}"/>
                </a:ext>
              </a:extLst>
            </p:cNvPr>
            <p:cNvCxnSpPr>
              <a:cxnSpLocks/>
            </p:cNvCxnSpPr>
            <p:nvPr/>
          </p:nvCxnSpPr>
          <p:spPr>
            <a:xfrm flipV="1">
              <a:off x="5218923" y="3572077"/>
              <a:ext cx="1645920" cy="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8419F2C-A82D-433C-852A-D3374B2B5995}"/>
                </a:ext>
              </a:extLst>
            </p:cNvPr>
            <p:cNvSpPr txBox="1"/>
            <p:nvPr/>
          </p:nvSpPr>
          <p:spPr>
            <a:xfrm>
              <a:off x="5018125" y="3511274"/>
              <a:ext cx="2094219" cy="1310808"/>
            </a:xfrm>
            <a:prstGeom prst="rect">
              <a:avLst/>
            </a:prstGeom>
            <a:noFill/>
          </p:spPr>
          <p:txBody>
            <a:bodyPr wrap="square" rtlCol="0">
              <a:spAutoFit/>
            </a:bodyPr>
            <a:lstStyle/>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Agriculture</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Electricals</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Chemicals</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Medical</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Electroplating</a:t>
              </a:r>
            </a:p>
            <a:p>
              <a:pPr marL="171450" indent="-171450">
                <a:lnSpc>
                  <a:spcPct val="150000"/>
                </a:lnSpc>
                <a:buFont typeface="Wingdings" panose="05000000000000000000" pitchFamily="2" charset="2"/>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Leather and Textiles</a:t>
              </a:r>
            </a:p>
          </p:txBody>
        </p:sp>
        <p:cxnSp>
          <p:nvCxnSpPr>
            <p:cNvPr id="25" name="Straight Connector 24">
              <a:extLst>
                <a:ext uri="{FF2B5EF4-FFF2-40B4-BE49-F238E27FC236}">
                  <a16:creationId xmlns:a16="http://schemas.microsoft.com/office/drawing/2014/main" id="{8B709E4D-FF1F-4BE9-A416-EF307C1FD0FF}"/>
                </a:ext>
              </a:extLst>
            </p:cNvPr>
            <p:cNvCxnSpPr>
              <a:cxnSpLocks/>
            </p:cNvCxnSpPr>
            <p:nvPr/>
          </p:nvCxnSpPr>
          <p:spPr>
            <a:xfrm flipV="1">
              <a:off x="3249565" y="5591545"/>
              <a:ext cx="1737360" cy="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EF7A043-383D-44DE-AA81-818E7903F845}"/>
                </a:ext>
              </a:extLst>
            </p:cNvPr>
            <p:cNvSpPr txBox="1"/>
            <p:nvPr/>
          </p:nvSpPr>
          <p:spPr>
            <a:xfrm>
              <a:off x="3453104" y="5312019"/>
              <a:ext cx="1458308" cy="230832"/>
            </a:xfrm>
            <a:prstGeom prst="rect">
              <a:avLst/>
            </a:prstGeom>
            <a:noFill/>
          </p:spPr>
          <p:txBody>
            <a:bodyPr wrap="square" rtlCol="0">
              <a:spAutoFit/>
            </a:bodyPr>
            <a:lstStyle/>
            <a:p>
              <a:r>
                <a:rPr lang="en-US" sz="900" b="1"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COUNTRY</a:t>
              </a:r>
            </a:p>
          </p:txBody>
        </p:sp>
        <p:sp>
          <p:nvSpPr>
            <p:cNvPr id="27" name="TextBox 26">
              <a:extLst>
                <a:ext uri="{FF2B5EF4-FFF2-40B4-BE49-F238E27FC236}">
                  <a16:creationId xmlns:a16="http://schemas.microsoft.com/office/drawing/2014/main" id="{5D9DE818-9029-41AA-BD5D-8856BCBB6AB5}"/>
                </a:ext>
              </a:extLst>
            </p:cNvPr>
            <p:cNvSpPr txBox="1"/>
            <p:nvPr/>
          </p:nvSpPr>
          <p:spPr>
            <a:xfrm>
              <a:off x="3617670" y="5584904"/>
              <a:ext cx="1858513" cy="1103059"/>
            </a:xfrm>
            <a:prstGeom prst="rect">
              <a:avLst/>
            </a:prstGeom>
            <a:noFill/>
          </p:spPr>
          <p:txBody>
            <a:bodyPr wrap="square" rtlCol="0">
              <a:spAutoFit/>
            </a:bodyPr>
            <a:lstStyle/>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Philippines</a:t>
              </a:r>
            </a:p>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Vietnam</a:t>
              </a:r>
            </a:p>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Thailand</a:t>
              </a:r>
            </a:p>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Indonesia</a:t>
              </a:r>
            </a:p>
            <a:p>
              <a:pPr marL="91440" indent="-171450">
                <a:lnSpc>
                  <a:spcPct val="150000"/>
                </a:lnSpc>
                <a:buFont typeface="Arial" panose="020B0604020202020204" pitchFamily="34" charset="0"/>
                <a:buChar char="•"/>
              </a:pPr>
              <a:r>
                <a:rPr lang="en-US" sz="9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Malaysia</a:t>
              </a:r>
            </a:p>
          </p:txBody>
        </p:sp>
      </p:grpSp>
      <p:sp>
        <p:nvSpPr>
          <p:cNvPr id="4" name="Rectangle 3">
            <a:extLst>
              <a:ext uri="{FF2B5EF4-FFF2-40B4-BE49-F238E27FC236}">
                <a16:creationId xmlns:a16="http://schemas.microsoft.com/office/drawing/2014/main" id="{F9D79E48-8DC8-40FD-8AD9-AD984BB6B352}"/>
              </a:ext>
            </a:extLst>
          </p:cNvPr>
          <p:cNvSpPr/>
          <p:nvPr/>
        </p:nvSpPr>
        <p:spPr>
          <a:xfrm>
            <a:off x="34796" y="885625"/>
            <a:ext cx="297308" cy="154149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54A487D-364E-4305-BD6B-A8A03450B17A}"/>
              </a:ext>
            </a:extLst>
          </p:cNvPr>
          <p:cNvSpPr/>
          <p:nvPr/>
        </p:nvSpPr>
        <p:spPr>
          <a:xfrm>
            <a:off x="350824" y="752670"/>
            <a:ext cx="8283110" cy="2240998"/>
          </a:xfrm>
          <a:prstGeom prst="rect">
            <a:avLst/>
          </a:prstGeom>
        </p:spPr>
        <p:txBody>
          <a:bodyPr wrap="square">
            <a:spAutoFit/>
          </a:bodyPr>
          <a:lstStyle/>
          <a:p>
            <a:pPr algn="just">
              <a:lnSpc>
                <a:spcPct val="150000"/>
              </a:lnSpc>
            </a:pPr>
            <a:r>
              <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rPr>
              <a:t>Copper sulphate or CuSO4 in an inorganic compound that combines copper and sulphate.  In the liquid or powdered form, it is commonly called basic copper sulphate, tri – basic copper sulphate, or CP basic sulphate. In the solid form, crystal shaped stone is formed which is commonly known as pentahydrate or blue stone or blue vitriol for its blue color. In the solid form, it is mostly used as a raw material for producing other copper salts. It is a multipurpose chemical with large number of uses in industries as it has in agriculture. Copper Sulphate is having its end use in major industries like agriculture and pharmaceutical industry. Besides, it also finds extensive applications in several other fields like coatings, adhesives &amp; sealant industries, construction industry, chemical industry, and others. Due to its ideal properties, it is often used in the pharmaceutical industry as an anti-malaria agent, antiseptic and germicide against fungus infections. </a:t>
            </a:r>
          </a:p>
        </p:txBody>
      </p:sp>
      <p:sp>
        <p:nvSpPr>
          <p:cNvPr id="18" name="Text Placeholder 5">
            <a:extLst>
              <a:ext uri="{FF2B5EF4-FFF2-40B4-BE49-F238E27FC236}">
                <a16:creationId xmlns:a16="http://schemas.microsoft.com/office/drawing/2014/main" id="{AA30CFDE-4404-4611-AD19-CEF4422F42E0}"/>
              </a:ext>
            </a:extLst>
          </p:cNvPr>
          <p:cNvSpPr txBox="1">
            <a:spLocks/>
          </p:cNvSpPr>
          <p:nvPr/>
        </p:nvSpPr>
        <p:spPr>
          <a:xfrm>
            <a:off x="90318" y="3016575"/>
            <a:ext cx="2277874" cy="368051"/>
          </a:xfrm>
          <a:prstGeom prst="rect">
            <a:avLst/>
          </a:prstGeom>
          <a:solidFill>
            <a:schemeClr val="tx2">
              <a:lumMod val="60000"/>
              <a:lumOff val="40000"/>
            </a:schemeClr>
          </a:solidFill>
          <a:ln>
            <a:noFill/>
          </a:ln>
          <a:effectLst/>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200" b="1" kern="1200" spc="3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pPr>
            <a:r>
              <a:rPr lang="en-US" sz="1400" spc="0" dirty="0">
                <a:solidFill>
                  <a:schemeClr val="bg1"/>
                </a:solidFill>
                <a:latin typeface="Veradana"/>
              </a:rPr>
              <a:t>Market Segmentation</a:t>
            </a:r>
          </a:p>
        </p:txBody>
      </p:sp>
      <p:pic>
        <p:nvPicPr>
          <p:cNvPr id="28" name="Picture 27" descr="A picture containing snow, mountain, outdoor&#10;&#10;Description automatically generated">
            <a:extLst>
              <a:ext uri="{FF2B5EF4-FFF2-40B4-BE49-F238E27FC236}">
                <a16:creationId xmlns:a16="http://schemas.microsoft.com/office/drawing/2014/main" id="{8044F1C8-0B33-40A3-A9BD-1D10204C4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8" y="3915134"/>
            <a:ext cx="2148078" cy="1864535"/>
          </a:xfrm>
          <a:prstGeom prst="rect">
            <a:avLst/>
          </a:prstGeom>
        </p:spPr>
      </p:pic>
    </p:spTree>
    <p:extLst>
      <p:ext uri="{BB962C8B-B14F-4D97-AF65-F5344CB8AC3E}">
        <p14:creationId xmlns:p14="http://schemas.microsoft.com/office/powerpoint/2010/main" val="415964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6616F3-FF0B-4ADA-8870-1CA10EF417E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9144000" cy="6858000"/>
          </a:xfrm>
          <a:prstGeom prst="rect">
            <a:avLst/>
          </a:prstGeom>
        </p:spPr>
      </p:pic>
      <p:sp>
        <p:nvSpPr>
          <p:cNvPr id="5" name="Content Placeholder 2">
            <a:extLst>
              <a:ext uri="{FF2B5EF4-FFF2-40B4-BE49-F238E27FC236}">
                <a16:creationId xmlns:a16="http://schemas.microsoft.com/office/drawing/2014/main" id="{F888F908-0425-448A-9F48-E1135DF27EBA}"/>
              </a:ext>
            </a:extLst>
          </p:cNvPr>
          <p:cNvSpPr txBox="1">
            <a:spLocks/>
          </p:cNvSpPr>
          <p:nvPr/>
        </p:nvSpPr>
        <p:spPr>
          <a:xfrm>
            <a:off x="-1" y="5317240"/>
            <a:ext cx="9144000" cy="74483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600"/>
              </a:spcAft>
              <a:buClrTx/>
              <a:buSzTx/>
              <a:buFont typeface="Arial" panose="020B0604020202020204" pitchFamily="34" charset="0"/>
              <a:buNone/>
              <a:tabLst/>
              <a:defRPr/>
            </a:pPr>
            <a:r>
              <a:rPr kumimoji="0" lang="en-US" sz="3100" b="1" i="0" u="none" strike="noStrike" kern="1200" cap="none" spc="-136" normalizeH="0" baseline="0" noProof="0" dirty="0">
                <a:ln>
                  <a:noFill/>
                </a:ln>
                <a:solidFill>
                  <a:prstClr val="black">
                    <a:lumMod val="85000"/>
                    <a:lumOff val="15000"/>
                  </a:prstClr>
                </a:solidFill>
                <a:effectLst>
                  <a:outerShdw blurRad="38100" dist="38100" dir="2700000" algn="tl">
                    <a:srgbClr val="000000">
                      <a:alpha val="43137"/>
                    </a:srgbClr>
                  </a:outerShdw>
                </a:effectLst>
                <a:uLnTx/>
                <a:uFillTx/>
                <a:latin typeface="Calibri Light" panose="020F0302020204030204"/>
                <a:ea typeface="+mn-ea"/>
                <a:cs typeface="+mn-cs"/>
              </a:rPr>
              <a:t>Market Dynamics</a:t>
            </a:r>
          </a:p>
        </p:txBody>
      </p:sp>
    </p:spTree>
    <p:extLst>
      <p:ext uri="{BB962C8B-B14F-4D97-AF65-F5344CB8AC3E}">
        <p14:creationId xmlns:p14="http://schemas.microsoft.com/office/powerpoint/2010/main" val="261675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1124752-5D85-4915-B331-37AA1F12F3CC}"/>
              </a:ext>
            </a:extLst>
          </p:cNvPr>
          <p:cNvSpPr txBox="1">
            <a:spLocks/>
          </p:cNvSpPr>
          <p:nvPr/>
        </p:nvSpPr>
        <p:spPr>
          <a:xfrm>
            <a:off x="205740" y="270771"/>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Drivers</a:t>
            </a:r>
          </a:p>
        </p:txBody>
      </p:sp>
      <p:sp>
        <p:nvSpPr>
          <p:cNvPr id="6" name="Subtitle 2">
            <a:extLst>
              <a:ext uri="{FF2B5EF4-FFF2-40B4-BE49-F238E27FC236}">
                <a16:creationId xmlns:a16="http://schemas.microsoft.com/office/drawing/2014/main" id="{803D7FB1-8ECC-4077-8E47-49A1A98DD67B}"/>
              </a:ext>
            </a:extLst>
          </p:cNvPr>
          <p:cNvSpPr txBox="1">
            <a:spLocks/>
          </p:cNvSpPr>
          <p:nvPr/>
        </p:nvSpPr>
        <p:spPr>
          <a:xfrm>
            <a:off x="530087" y="946059"/>
            <a:ext cx="7810349" cy="5641170"/>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lnSpc>
                <a:spcPct val="100000"/>
              </a:lnSpc>
              <a:spcBef>
                <a:spcPts val="1800"/>
              </a:spcBef>
              <a:spcAft>
                <a:spcPts val="0"/>
              </a:spcAft>
              <a:buClrTx/>
              <a:buSzPct val="120000"/>
              <a:buFontTx/>
              <a:buNone/>
              <a:tabLst/>
              <a:defRPr/>
            </a:pPr>
            <a:r>
              <a:rPr kumimoji="0" lang="en-US" b="1" i="0" u="none" strike="noStrike" kern="1200" cap="none" spc="0" normalizeH="0" baseline="0" noProof="0" dirty="0">
                <a:ln>
                  <a:noFill/>
                </a:ln>
                <a:solidFill>
                  <a:prstClr val="black"/>
                </a:solidFill>
                <a:effectLst/>
                <a:uLnTx/>
                <a:uFillTx/>
              </a:rPr>
              <a:t>Growing Agriculture Sector</a:t>
            </a:r>
          </a:p>
          <a:p>
            <a:pPr marL="171450" marR="0" lvl="0" indent="-171450" algn="just" defTabSz="895350" rtl="0" eaLnBrk="1" fontAlgn="auto" latinLnBrk="0" hangingPunct="1">
              <a:lnSpc>
                <a:spcPct val="150000"/>
              </a:lnSpc>
              <a:spcBef>
                <a:spcPts val="1800"/>
              </a:spcBef>
              <a:spcAft>
                <a:spcPts val="0"/>
              </a:spcAft>
              <a:buClrTx/>
              <a:buSzPct val="120000"/>
              <a:buFont typeface="Wingdings" panose="05000000000000000000" pitchFamily="2" charset="2"/>
              <a:buChar char="Ø"/>
              <a:tabLst/>
              <a:defRPr/>
            </a:pPr>
            <a:r>
              <a:rPr kumimoji="0" lang="en-IN" b="0" i="0" u="none" strike="noStrike" kern="1200" cap="none" spc="0" normalizeH="0" baseline="0" noProof="0" dirty="0">
                <a:ln>
                  <a:noFill/>
                </a:ln>
                <a:solidFill>
                  <a:prstClr val="black"/>
                </a:solidFill>
                <a:effectLst/>
                <a:uLnTx/>
                <a:uFillTx/>
              </a:rPr>
              <a:t>Agriculture accounts for around 10% of Southeast Asia’s GDP as of 2020. Government across </a:t>
            </a:r>
            <a:r>
              <a:rPr lang="en-IN" dirty="0">
                <a:solidFill>
                  <a:prstClr val="black"/>
                </a:solidFill>
              </a:rPr>
              <a:t>Southeast Asian countries such as in Indonesia and others </a:t>
            </a:r>
            <a:r>
              <a:rPr kumimoji="0" lang="en-IN" b="0" i="0" u="none" strike="noStrike" kern="1200" cap="none" spc="0" normalizeH="0" baseline="0" noProof="0" dirty="0">
                <a:ln>
                  <a:noFill/>
                </a:ln>
                <a:solidFill>
                  <a:prstClr val="black"/>
                </a:solidFill>
                <a:effectLst/>
                <a:uLnTx/>
                <a:uFillTx/>
              </a:rPr>
              <a:t>is focusing on increasing agriculture infrastructure (such as irrigation facilities, warehousing and cold storage) to obtain higher yields. This is expected to boost demand for copper sulphate being used as a fertilizers as it effectively helps in preventing fungus, algae and other unwanted microorganisms as well as helps in improving the quality of soil.</a:t>
            </a: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lang="en-IN" dirty="0">
              <a:solidFill>
                <a:prstClr val="black"/>
              </a:solidFill>
            </a:endParaRP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kumimoji="0" lang="en-IN" b="0" i="0" u="none" strike="noStrike" kern="1200" cap="none" spc="0" normalizeH="0" baseline="0" noProof="0" dirty="0">
              <a:ln>
                <a:noFill/>
              </a:ln>
              <a:solidFill>
                <a:prstClr val="black"/>
              </a:solidFill>
              <a:effectLst/>
              <a:uLnTx/>
              <a:uFillTx/>
            </a:endParaRP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lang="en-IN" dirty="0">
              <a:solidFill>
                <a:prstClr val="black"/>
              </a:solidFill>
            </a:endParaRP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kumimoji="0" lang="en-IN" b="0" i="0" u="none" strike="noStrike" kern="1200" cap="none" spc="0" normalizeH="0" baseline="0" noProof="0" dirty="0">
              <a:ln>
                <a:noFill/>
              </a:ln>
              <a:solidFill>
                <a:prstClr val="black"/>
              </a:solidFill>
              <a:effectLst/>
              <a:uLnTx/>
              <a:uFillTx/>
            </a:endParaRP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lang="en-IN" dirty="0">
              <a:solidFill>
                <a:prstClr val="black"/>
              </a:solidFill>
            </a:endParaRPr>
          </a:p>
          <a:p>
            <a:pPr marL="0" marR="0" lvl="0" indent="0" algn="just" defTabSz="895350" rtl="0" eaLnBrk="1" fontAlgn="auto" latinLnBrk="0" hangingPunct="1">
              <a:lnSpc>
                <a:spcPct val="100000"/>
              </a:lnSpc>
              <a:spcBef>
                <a:spcPts val="1800"/>
              </a:spcBef>
              <a:spcAft>
                <a:spcPts val="0"/>
              </a:spcAft>
              <a:buClrTx/>
              <a:buSzPct val="120000"/>
              <a:buNone/>
              <a:tabLst/>
              <a:defRPr/>
            </a:pPr>
            <a:r>
              <a:rPr kumimoji="0" lang="en-IN" b="1" i="0" u="none" strike="noStrike" kern="1200" cap="none" spc="0" normalizeH="0" baseline="0" noProof="0" dirty="0">
                <a:ln>
                  <a:noFill/>
                </a:ln>
                <a:solidFill>
                  <a:prstClr val="black"/>
                </a:solidFill>
                <a:effectLst/>
                <a:uLnTx/>
                <a:uFillTx/>
              </a:rPr>
              <a:t>Positive Impact of GST on Fertilizers</a:t>
            </a:r>
          </a:p>
          <a:p>
            <a:pPr defTabSz="895350">
              <a:lnSpc>
                <a:spcPct val="150000"/>
              </a:lnSpc>
              <a:spcBef>
                <a:spcPts val="1800"/>
              </a:spcBef>
              <a:buSzPct val="120000"/>
              <a:buFont typeface="Wingdings" panose="05000000000000000000" pitchFamily="2" charset="2"/>
              <a:buChar char="Ø"/>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Goods Service Tax has impacted the manufacturers of fertilizers in a positive manner. Now, they are entitled to pay 5% of tax whereas before GST, manufacturers were paying 5% of VAT along with 1% of excise duty. With this move, it is anticipated that in the near term, the indigenous fertilizers market would be benefitted. This would further boost the copper sulphate consumption across the Southeast Asian countries.</a:t>
            </a:r>
          </a:p>
          <a:p>
            <a:pPr marL="0" marR="0" lvl="0" indent="0" algn="just" defTabSz="895350" rtl="0" eaLnBrk="1" fontAlgn="auto" latinLnBrk="0" hangingPunct="1">
              <a:lnSpc>
                <a:spcPct val="150000"/>
              </a:lnSpc>
              <a:spcBef>
                <a:spcPts val="1800"/>
              </a:spcBef>
              <a:spcAft>
                <a:spcPts val="0"/>
              </a:spcAft>
              <a:buClrTx/>
              <a:buSzPct val="120000"/>
              <a:buNone/>
              <a:tabLst/>
              <a:defRPr/>
            </a:pPr>
            <a:endParaRPr kumimoji="0" lang="en-IN" b="1" i="0" u="none" strike="noStrike" kern="1200" cap="none" spc="0" normalizeH="0" baseline="0" noProof="0" dirty="0">
              <a:ln>
                <a:noFill/>
              </a:ln>
              <a:solidFill>
                <a:prstClr val="black"/>
              </a:solidFill>
              <a:effectLst/>
              <a:uLnTx/>
              <a:uFillTx/>
            </a:endParaRP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kumimoji="0" lang="en-IN" b="0" i="0" u="none" strike="noStrike" kern="1200" cap="none" spc="0" normalizeH="0" baseline="0" noProof="0" dirty="0">
              <a:ln>
                <a:noFill/>
              </a:ln>
              <a:solidFill>
                <a:prstClr val="black"/>
              </a:solidFill>
              <a:effectLst/>
              <a:uLnTx/>
              <a:uFillTx/>
            </a:endParaRPr>
          </a:p>
          <a:p>
            <a:pPr marL="0" indent="0">
              <a:lnSpc>
                <a:spcPct val="150000"/>
              </a:lnSpc>
              <a:spcBef>
                <a:spcPts val="0"/>
              </a:spcBef>
              <a:buNone/>
              <a:defRPr/>
            </a:pPr>
            <a:endParaRPr lang="en-US" b="1" dirty="0"/>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kumimoji="0" lang="en-US" b="0" i="0" u="none" strike="noStrike" kern="1200" cap="none" spc="0" normalizeH="0" baseline="0" noProof="0" dirty="0">
              <a:ln>
                <a:noFill/>
              </a:ln>
              <a:solidFill>
                <a:prstClr val="black"/>
              </a:solidFill>
              <a:effectLst/>
              <a:uLnTx/>
              <a:uFillTx/>
            </a:endParaRPr>
          </a:p>
        </p:txBody>
      </p:sp>
      <p:sp>
        <p:nvSpPr>
          <p:cNvPr id="5" name="Rectangle 4">
            <a:extLst>
              <a:ext uri="{FF2B5EF4-FFF2-40B4-BE49-F238E27FC236}">
                <a16:creationId xmlns:a16="http://schemas.microsoft.com/office/drawing/2014/main" id="{4912A8D1-ACAB-47E8-9A3B-FEFB1035E4F1}"/>
              </a:ext>
            </a:extLst>
          </p:cNvPr>
          <p:cNvSpPr/>
          <p:nvPr/>
        </p:nvSpPr>
        <p:spPr>
          <a:xfrm>
            <a:off x="549023" y="2606094"/>
            <a:ext cx="7070975" cy="292068"/>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10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Southeast Asia Fertilizer Usage Kg per Hectare of A</a:t>
            </a:r>
            <a:r>
              <a:rPr lang="en-IN" sz="1000" b="1" kern="0" dirty="0" err="1">
                <a:solidFill>
                  <a:prstClr val="black"/>
                </a:solidFill>
                <a:latin typeface="Verdana" panose="020B0604030504040204" pitchFamily="34" charset="0"/>
                <a:ea typeface="Verdana" panose="020B0604030504040204" pitchFamily="34" charset="0"/>
                <a:cs typeface="Verdana" panose="020B0604030504040204" pitchFamily="34" charset="0"/>
              </a:rPr>
              <a:t>rable</a:t>
            </a:r>
            <a:r>
              <a:rPr lang="en-IN" sz="1000" b="1" kern="0" dirty="0">
                <a:solidFill>
                  <a:prstClr val="black"/>
                </a:solidFill>
                <a:latin typeface="Verdana" panose="020B0604030504040204" pitchFamily="34" charset="0"/>
                <a:ea typeface="Verdana" panose="020B0604030504040204" pitchFamily="34" charset="0"/>
                <a:cs typeface="Verdana" panose="020B0604030504040204" pitchFamily="34" charset="0"/>
              </a:rPr>
              <a:t> Land</a:t>
            </a:r>
            <a:r>
              <a:rPr kumimoji="0" lang="en-IN" sz="10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Country, </a:t>
            </a:r>
            <a:r>
              <a:rPr kumimoji="0" lang="en-IN" sz="1000" b="1" i="0" u="none" strike="noStrike" kern="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2017-2019</a:t>
            </a:r>
          </a:p>
        </p:txBody>
      </p:sp>
      <p:sp>
        <p:nvSpPr>
          <p:cNvPr id="7" name="TextBox 6">
            <a:extLst>
              <a:ext uri="{FF2B5EF4-FFF2-40B4-BE49-F238E27FC236}">
                <a16:creationId xmlns:a16="http://schemas.microsoft.com/office/drawing/2014/main" id="{EC2760E7-5848-4C59-B51C-B7AFD63707A1}"/>
              </a:ext>
            </a:extLst>
          </p:cNvPr>
          <p:cNvSpPr txBox="1"/>
          <p:nvPr/>
        </p:nvSpPr>
        <p:spPr>
          <a:xfrm>
            <a:off x="6091532" y="4774940"/>
            <a:ext cx="2522381" cy="20263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prstClr val="white">
                    <a:lumMod val="50000"/>
                  </a:prstClr>
                </a:solidFill>
                <a:effectLst/>
                <a:uLnTx/>
                <a:uFillTx/>
                <a:latin typeface="Verdana" panose="020B0604030504040204" pitchFamily="34" charset="0"/>
                <a:ea typeface="Verdana" panose="020B0604030504040204" pitchFamily="34" charset="0"/>
                <a:cs typeface="Verdana" panose="020B0604030504040204" pitchFamily="34" charset="0"/>
              </a:rPr>
              <a:t>Source: </a:t>
            </a:r>
            <a:r>
              <a:rPr kumimoji="0" lang="en-IN" sz="700" b="0" i="1" u="none" strike="noStrike" kern="1200" cap="none" spc="0" normalizeH="0" baseline="0" noProof="0" dirty="0">
                <a:ln>
                  <a:noFill/>
                </a:ln>
                <a:solidFill>
                  <a:srgbClr val="7F7F7F"/>
                </a:solidFill>
                <a:effectLst/>
                <a:uLnTx/>
                <a:uFillTx/>
                <a:latin typeface="Verdana" panose="020B0604030504040204" pitchFamily="34" charset="0"/>
                <a:ea typeface="Verdana" panose="020B0604030504040204" pitchFamily="34" charset="0"/>
                <a:cs typeface="Verdana" panose="020B0604030504040204" pitchFamily="34" charset="0"/>
              </a:rPr>
              <a:t>Ministry of Agriculture &amp; Farmers Welfare</a:t>
            </a:r>
            <a:endParaRPr kumimoji="0" lang="en-IN" sz="700" b="0" i="1" u="none" strike="noStrike" kern="1200" cap="none" spc="0" normalizeH="0" baseline="0" noProof="0" dirty="0">
              <a:ln>
                <a:noFill/>
              </a:ln>
              <a:solidFill>
                <a:prstClr val="white">
                  <a:lumMod val="50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nvGrpSpPr>
          <p:cNvPr id="8" name="Group 7">
            <a:extLst>
              <a:ext uri="{FF2B5EF4-FFF2-40B4-BE49-F238E27FC236}">
                <a16:creationId xmlns:a16="http://schemas.microsoft.com/office/drawing/2014/main" id="{418EC9CD-CF36-4370-883E-8E489354B405}"/>
              </a:ext>
            </a:extLst>
          </p:cNvPr>
          <p:cNvGrpSpPr/>
          <p:nvPr/>
        </p:nvGrpSpPr>
        <p:grpSpPr>
          <a:xfrm>
            <a:off x="361044" y="2893451"/>
            <a:ext cx="8252869" cy="1849244"/>
            <a:chOff x="308826" y="3096355"/>
            <a:chExt cx="8252869" cy="1849244"/>
          </a:xfrm>
        </p:grpSpPr>
        <p:graphicFrame>
          <p:nvGraphicFramePr>
            <p:cNvPr id="4" name="Chart 3">
              <a:extLst>
                <a:ext uri="{FF2B5EF4-FFF2-40B4-BE49-F238E27FC236}">
                  <a16:creationId xmlns:a16="http://schemas.microsoft.com/office/drawing/2014/main" id="{07F00537-E6CB-44B4-A0B2-BD9094DFD032}"/>
                </a:ext>
              </a:extLst>
            </p:cNvPr>
            <p:cNvGraphicFramePr/>
            <p:nvPr>
              <p:extLst>
                <p:ext uri="{D42A27DB-BD31-4B8C-83A1-F6EECF244321}">
                  <p14:modId xmlns:p14="http://schemas.microsoft.com/office/powerpoint/2010/main" val="3743811943"/>
                </p:ext>
              </p:extLst>
            </p:nvPr>
          </p:nvGraphicFramePr>
          <p:xfrm>
            <a:off x="308826" y="3096355"/>
            <a:ext cx="8252869" cy="184924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5FDE79B-3299-40F3-95AD-ACC2531CA22A}"/>
                </a:ext>
              </a:extLst>
            </p:cNvPr>
            <p:cNvSpPr txBox="1"/>
            <p:nvPr/>
          </p:nvSpPr>
          <p:spPr>
            <a:xfrm>
              <a:off x="1311965" y="4572000"/>
              <a:ext cx="490331" cy="261610"/>
            </a:xfrm>
            <a:prstGeom prst="rect">
              <a:avLst/>
            </a:prstGeom>
            <a:noFill/>
            <a:ln>
              <a:solidFill>
                <a:schemeClr val="tx1"/>
              </a:solidFill>
            </a:ln>
          </p:spPr>
          <p:txBody>
            <a:bodyPr wrap="square" rtlCol="0">
              <a:spAutoFit/>
            </a:bodyPr>
            <a:lstStyle/>
            <a:p>
              <a:r>
                <a:rPr lang="en-US" sz="1100" dirty="0"/>
                <a:t>2016</a:t>
              </a:r>
              <a:endParaRPr lang="en-IN" sz="1100" dirty="0"/>
            </a:p>
          </p:txBody>
        </p:sp>
        <p:sp>
          <p:nvSpPr>
            <p:cNvPr id="9" name="TextBox 8">
              <a:extLst>
                <a:ext uri="{FF2B5EF4-FFF2-40B4-BE49-F238E27FC236}">
                  <a16:creationId xmlns:a16="http://schemas.microsoft.com/office/drawing/2014/main" id="{B8DFA9ED-EF71-409F-9411-436C86BEA67A}"/>
                </a:ext>
              </a:extLst>
            </p:cNvPr>
            <p:cNvSpPr txBox="1"/>
            <p:nvPr/>
          </p:nvSpPr>
          <p:spPr>
            <a:xfrm>
              <a:off x="3332921" y="4561420"/>
              <a:ext cx="490331" cy="261610"/>
            </a:xfrm>
            <a:prstGeom prst="rect">
              <a:avLst/>
            </a:prstGeom>
            <a:noFill/>
            <a:ln>
              <a:solidFill>
                <a:schemeClr val="tx1"/>
              </a:solidFill>
            </a:ln>
          </p:spPr>
          <p:txBody>
            <a:bodyPr wrap="square" rtlCol="0">
              <a:spAutoFit/>
            </a:bodyPr>
            <a:lstStyle/>
            <a:p>
              <a:r>
                <a:rPr lang="en-US" sz="1100" dirty="0"/>
                <a:t>2017</a:t>
              </a:r>
              <a:endParaRPr lang="en-IN" sz="1100" dirty="0"/>
            </a:p>
          </p:txBody>
        </p:sp>
        <p:sp>
          <p:nvSpPr>
            <p:cNvPr id="10" name="TextBox 9">
              <a:extLst>
                <a:ext uri="{FF2B5EF4-FFF2-40B4-BE49-F238E27FC236}">
                  <a16:creationId xmlns:a16="http://schemas.microsoft.com/office/drawing/2014/main" id="{F281898E-D56A-4F78-9B8F-06EF3CB5669F}"/>
                </a:ext>
              </a:extLst>
            </p:cNvPr>
            <p:cNvSpPr txBox="1"/>
            <p:nvPr/>
          </p:nvSpPr>
          <p:spPr>
            <a:xfrm>
              <a:off x="5353877" y="4550840"/>
              <a:ext cx="490331" cy="261610"/>
            </a:xfrm>
            <a:prstGeom prst="rect">
              <a:avLst/>
            </a:prstGeom>
            <a:noFill/>
            <a:ln>
              <a:solidFill>
                <a:schemeClr val="tx1"/>
              </a:solidFill>
            </a:ln>
          </p:spPr>
          <p:txBody>
            <a:bodyPr wrap="square" rtlCol="0">
              <a:spAutoFit/>
            </a:bodyPr>
            <a:lstStyle/>
            <a:p>
              <a:r>
                <a:rPr lang="en-US" sz="1100" dirty="0"/>
                <a:t>2018</a:t>
              </a:r>
              <a:endParaRPr lang="en-IN" sz="1100" dirty="0"/>
            </a:p>
          </p:txBody>
        </p:sp>
        <p:sp>
          <p:nvSpPr>
            <p:cNvPr id="11" name="TextBox 10">
              <a:extLst>
                <a:ext uri="{FF2B5EF4-FFF2-40B4-BE49-F238E27FC236}">
                  <a16:creationId xmlns:a16="http://schemas.microsoft.com/office/drawing/2014/main" id="{6BBF076B-A298-4239-82FC-1154BE93E3E1}"/>
                </a:ext>
              </a:extLst>
            </p:cNvPr>
            <p:cNvSpPr txBox="1"/>
            <p:nvPr/>
          </p:nvSpPr>
          <p:spPr>
            <a:xfrm>
              <a:off x="7374833" y="4540260"/>
              <a:ext cx="490331" cy="261610"/>
            </a:xfrm>
            <a:prstGeom prst="rect">
              <a:avLst/>
            </a:prstGeom>
            <a:noFill/>
            <a:ln>
              <a:solidFill>
                <a:schemeClr val="tx1"/>
              </a:solidFill>
            </a:ln>
          </p:spPr>
          <p:txBody>
            <a:bodyPr wrap="square" rtlCol="0">
              <a:spAutoFit/>
            </a:bodyPr>
            <a:lstStyle/>
            <a:p>
              <a:r>
                <a:rPr lang="en-US" sz="1100" dirty="0"/>
                <a:t>2019</a:t>
              </a:r>
              <a:endParaRPr lang="en-IN" sz="1100" dirty="0"/>
            </a:p>
          </p:txBody>
        </p:sp>
      </p:grpSp>
    </p:spTree>
    <p:extLst>
      <p:ext uri="{BB962C8B-B14F-4D97-AF65-F5344CB8AC3E}">
        <p14:creationId xmlns:p14="http://schemas.microsoft.com/office/powerpoint/2010/main" val="164103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1124752-5D85-4915-B331-37AA1F12F3CC}"/>
              </a:ext>
            </a:extLst>
          </p:cNvPr>
          <p:cNvSpPr txBox="1">
            <a:spLocks/>
          </p:cNvSpPr>
          <p:nvPr/>
        </p:nvSpPr>
        <p:spPr>
          <a:xfrm>
            <a:off x="205740" y="270771"/>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Drivers</a:t>
            </a:r>
          </a:p>
        </p:txBody>
      </p:sp>
      <p:sp>
        <p:nvSpPr>
          <p:cNvPr id="6" name="Subtitle 2">
            <a:extLst>
              <a:ext uri="{FF2B5EF4-FFF2-40B4-BE49-F238E27FC236}">
                <a16:creationId xmlns:a16="http://schemas.microsoft.com/office/drawing/2014/main" id="{803D7FB1-8ECC-4077-8E47-49A1A98DD67B}"/>
              </a:ext>
            </a:extLst>
          </p:cNvPr>
          <p:cNvSpPr txBox="1">
            <a:spLocks/>
          </p:cNvSpPr>
          <p:nvPr/>
        </p:nvSpPr>
        <p:spPr>
          <a:xfrm>
            <a:off x="530087" y="946059"/>
            <a:ext cx="7810349" cy="5641170"/>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lnSpc>
                <a:spcPct val="150000"/>
              </a:lnSpc>
              <a:spcBef>
                <a:spcPts val="1800"/>
              </a:spcBef>
              <a:spcAft>
                <a:spcPts val="0"/>
              </a:spcAft>
              <a:buClrTx/>
              <a:buSzPct val="120000"/>
              <a:buFontTx/>
              <a:buNone/>
              <a:tabLst/>
              <a:defRPr/>
            </a:pPr>
            <a:r>
              <a:rPr kumimoji="0" lang="en-IN" b="1" i="0" u="none" strike="noStrike" kern="1200" cap="none" spc="0" normalizeH="0" baseline="0" noProof="0" dirty="0">
                <a:ln>
                  <a:noFill/>
                </a:ln>
                <a:solidFill>
                  <a:prstClr val="black"/>
                </a:solidFill>
                <a:effectLst/>
                <a:uLnTx/>
                <a:uFillTx/>
              </a:rPr>
              <a:t>Limited Availability of Arable Land and High Demand for Fertilizers in Emerging Nations </a:t>
            </a:r>
          </a:p>
          <a:p>
            <a:pPr marL="171450" marR="0" lvl="0" indent="-171450" algn="just" defTabSz="895350" rtl="0" eaLnBrk="1" fontAlgn="auto" latinLnBrk="0" hangingPunct="1">
              <a:lnSpc>
                <a:spcPct val="150000"/>
              </a:lnSpc>
              <a:spcBef>
                <a:spcPts val="1800"/>
              </a:spcBef>
              <a:spcAft>
                <a:spcPts val="0"/>
              </a:spcAft>
              <a:buClrTx/>
              <a:buSzPct val="120000"/>
              <a:buFont typeface="Wingdings" panose="05000000000000000000" pitchFamily="2" charset="2"/>
              <a:buChar char="Ø"/>
              <a:tabLst/>
              <a:defRPr/>
            </a:pPr>
            <a:r>
              <a:rPr kumimoji="0" lang="en-IN" b="0" i="0" u="none" strike="noStrike" kern="1200" cap="none" spc="0" normalizeH="0" baseline="0" noProof="0" dirty="0">
                <a:ln>
                  <a:noFill/>
                </a:ln>
                <a:solidFill>
                  <a:prstClr val="black"/>
                </a:solidFill>
                <a:effectLst/>
                <a:uLnTx/>
                <a:uFillTx/>
              </a:rPr>
              <a:t>Rising urbanization and industrialization are leading to the shrinkage of available arable land across the Southeast Asia. In order to increase yield and overall productivity, farmers use large quantities of fertilizers that not only prevent unwanted microorganisms, but also enhance soil quality. According to Food and Agriculture Organization (FAO), despite slow population and agriculture sector growth across Indonesia, Thailand and others, food production would continue to grow in the coming years across these countries. As arable farming land is continuously shrinking and it would be very difficult to supply food to the growing population, farmers across all geographies are using large quantities of copper sulphate as fertilizers in order to maximize yield per unit area. </a:t>
            </a:r>
          </a:p>
          <a:p>
            <a:pPr marL="171450" marR="0" lvl="0" indent="-171450" algn="just" defTabSz="895350" rtl="0" eaLnBrk="1" fontAlgn="auto" latinLnBrk="0" hangingPunct="1">
              <a:lnSpc>
                <a:spcPct val="150000"/>
              </a:lnSpc>
              <a:spcBef>
                <a:spcPts val="1800"/>
              </a:spcBef>
              <a:spcAft>
                <a:spcPts val="0"/>
              </a:spcAft>
              <a:buClrTx/>
              <a:buSzPct val="120000"/>
              <a:buFont typeface="Wingdings" panose="05000000000000000000" pitchFamily="2" charset="2"/>
              <a:buChar char="Ø"/>
              <a:tabLst/>
              <a:defRPr/>
            </a:pPr>
            <a:r>
              <a:rPr kumimoji="0" lang="en-IN" b="0" i="0" u="none" strike="noStrike" kern="1200" cap="none" spc="0" normalizeH="0" baseline="0" noProof="0" dirty="0">
                <a:ln>
                  <a:noFill/>
                </a:ln>
                <a:solidFill>
                  <a:prstClr val="black"/>
                </a:solidFill>
                <a:effectLst/>
                <a:uLnTx/>
                <a:uFillTx/>
              </a:rPr>
              <a:t>Farmers in emerging countries across the region are often confronted with issues related to providing optimal nutrients to plants, in a cost-effective manner. Factors driving the copper sulphate market in the emerging markets include increasing demand for high quality fertilizers, increasing per capita income, rising farming standards, growing population, and extensive R&amp;D for development of high-quality fertilizers. Major emerging countries in the copper sulphate fertilizers market include Indonesia, Thailand, Malaysia, among others. Emerging markets present tremendous untapped growth potential for new as well as existing market players. </a:t>
            </a:r>
          </a:p>
          <a:p>
            <a:pPr marL="171450" marR="0" lvl="0" indent="-171450" algn="just" defTabSz="895350" rtl="0" eaLnBrk="1" fontAlgn="auto" latinLnBrk="0" hangingPunct="1">
              <a:lnSpc>
                <a:spcPct val="150000"/>
              </a:lnSpc>
              <a:spcBef>
                <a:spcPts val="1800"/>
              </a:spcBef>
              <a:spcAft>
                <a:spcPts val="0"/>
              </a:spcAft>
              <a:buClrTx/>
              <a:buSzPct val="120000"/>
              <a:buFont typeface="Wingdings" panose="05000000000000000000" pitchFamily="2" charset="2"/>
              <a:buChar char="Ø"/>
              <a:tabLst/>
              <a:defRPr/>
            </a:pPr>
            <a:endParaRPr kumimoji="0" lang="en-IN" b="0" i="0" u="none" strike="noStrike" kern="1200" cap="none" spc="0" normalizeH="0" baseline="0" noProof="0" dirty="0">
              <a:ln>
                <a:noFill/>
              </a:ln>
              <a:solidFill>
                <a:prstClr val="black"/>
              </a:solidFill>
              <a:effectLst/>
              <a:uLnTx/>
              <a:uFillTx/>
            </a:endParaRPr>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lang="en-IN" dirty="0">
              <a:solidFill>
                <a:prstClr val="black"/>
              </a:solidFill>
            </a:endParaRPr>
          </a:p>
          <a:p>
            <a:pPr marL="0" marR="0" lvl="0" indent="0" algn="just" defTabSz="895350" rtl="0" eaLnBrk="1" fontAlgn="auto" latinLnBrk="0" hangingPunct="1">
              <a:lnSpc>
                <a:spcPts val="2000"/>
              </a:lnSpc>
              <a:spcBef>
                <a:spcPts val="1800"/>
              </a:spcBef>
              <a:spcAft>
                <a:spcPts val="0"/>
              </a:spcAft>
              <a:buClrTx/>
              <a:buSzPct val="120000"/>
              <a:buNone/>
              <a:tabLst/>
              <a:defRPr/>
            </a:pPr>
            <a:endParaRPr kumimoji="0" lang="en-IN" b="0" i="0" u="none" strike="noStrike" kern="1200" cap="none" spc="0" normalizeH="0" baseline="0" noProof="0" dirty="0">
              <a:ln>
                <a:noFill/>
              </a:ln>
              <a:solidFill>
                <a:prstClr val="black"/>
              </a:solidFill>
              <a:effectLst/>
              <a:uLnTx/>
              <a:uFillTx/>
            </a:endParaRPr>
          </a:p>
          <a:p>
            <a:pPr marL="0" indent="0">
              <a:lnSpc>
                <a:spcPct val="150000"/>
              </a:lnSpc>
              <a:spcBef>
                <a:spcPts val="0"/>
              </a:spcBef>
              <a:buNone/>
              <a:defRPr/>
            </a:pPr>
            <a:endParaRPr lang="en-US" b="1" dirty="0"/>
          </a:p>
          <a:p>
            <a:pPr marL="171450" marR="0" lvl="0" indent="-171450" algn="just" defTabSz="895350" rtl="0" eaLnBrk="1" fontAlgn="auto" latinLnBrk="0" hangingPunct="1">
              <a:lnSpc>
                <a:spcPts val="2000"/>
              </a:lnSpc>
              <a:spcBef>
                <a:spcPts val="1800"/>
              </a:spcBef>
              <a:spcAft>
                <a:spcPts val="0"/>
              </a:spcAft>
              <a:buClrTx/>
              <a:buSzPct val="120000"/>
              <a:buFont typeface="Wingdings" panose="05000000000000000000" pitchFamily="2" charset="2"/>
              <a:buChar char="Ø"/>
              <a:tabLst/>
              <a:defRPr/>
            </a:pPr>
            <a:endParaRPr kumimoji="0" lang="en-US" b="0" i="0" u="none" strike="noStrike" kern="1200" cap="none" spc="0" normalizeH="0" baseline="0" noProof="0" dirty="0">
              <a:ln>
                <a:noFill/>
              </a:ln>
              <a:solidFill>
                <a:prstClr val="black"/>
              </a:solidFill>
              <a:effectLst/>
              <a:uLnTx/>
              <a:uFillTx/>
            </a:endParaRPr>
          </a:p>
        </p:txBody>
      </p:sp>
      <p:sp>
        <p:nvSpPr>
          <p:cNvPr id="8" name="TextBox 7">
            <a:extLst>
              <a:ext uri="{FF2B5EF4-FFF2-40B4-BE49-F238E27FC236}">
                <a16:creationId xmlns:a16="http://schemas.microsoft.com/office/drawing/2014/main" id="{A05FA4E0-E31F-45AA-BFCD-5D6A030B87AD}"/>
              </a:ext>
            </a:extLst>
          </p:cNvPr>
          <p:cNvSpPr txBox="1"/>
          <p:nvPr/>
        </p:nvSpPr>
        <p:spPr>
          <a:xfrm>
            <a:off x="617010" y="4770542"/>
            <a:ext cx="8066818" cy="292068"/>
          </a:xfrm>
          <a:prstGeom prst="rect">
            <a:avLst/>
          </a:prstGeom>
          <a:noFill/>
        </p:spPr>
        <p:txBody>
          <a:bodyPr wrap="square" rtlCol="0">
            <a:spAutoFit/>
          </a:bodyPr>
          <a:lstStyle/>
          <a:p>
            <a:pPr lvl="0">
              <a:lnSpc>
                <a:spcPct val="150000"/>
              </a:lnSpc>
              <a:defRPr/>
            </a:pPr>
            <a:r>
              <a:rPr lang="en-IN" sz="1000" b="1" dirty="0">
                <a:latin typeface="Verdana" panose="020B0604030504040204" pitchFamily="34" charset="0"/>
                <a:ea typeface="Verdana" panose="020B0604030504040204" pitchFamily="34" charset="0"/>
                <a:cs typeface="Verdana" panose="020B0604030504040204" pitchFamily="34" charset="0"/>
              </a:rPr>
              <a:t>Southeast Asia Share of Arable Land (% of total land area), </a:t>
            </a:r>
            <a:r>
              <a:rPr kumimoji="0" lang="en-IN"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rPr>
              <a:t>2018 &amp; 2020 </a:t>
            </a:r>
          </a:p>
        </p:txBody>
      </p:sp>
      <p:graphicFrame>
        <p:nvGraphicFramePr>
          <p:cNvPr id="9" name="Chart 8">
            <a:extLst>
              <a:ext uri="{FF2B5EF4-FFF2-40B4-BE49-F238E27FC236}">
                <a16:creationId xmlns:a16="http://schemas.microsoft.com/office/drawing/2014/main" id="{F9C22013-0BBB-4590-BF4F-9280D192ADC5}"/>
              </a:ext>
            </a:extLst>
          </p:cNvPr>
          <p:cNvGraphicFramePr/>
          <p:nvPr>
            <p:extLst>
              <p:ext uri="{D42A27DB-BD31-4B8C-83A1-F6EECF244321}">
                <p14:modId xmlns:p14="http://schemas.microsoft.com/office/powerpoint/2010/main" val="3008677825"/>
              </p:ext>
            </p:extLst>
          </p:nvPr>
        </p:nvGraphicFramePr>
        <p:xfrm>
          <a:off x="617010" y="5006637"/>
          <a:ext cx="4050116" cy="16365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83C8C540-5FB0-4CC6-AB3E-6AF2306BC204}"/>
              </a:ext>
            </a:extLst>
          </p:cNvPr>
          <p:cNvGraphicFramePr/>
          <p:nvPr>
            <p:extLst>
              <p:ext uri="{D42A27DB-BD31-4B8C-83A1-F6EECF244321}">
                <p14:modId xmlns:p14="http://schemas.microsoft.com/office/powerpoint/2010/main" val="1809796553"/>
              </p:ext>
            </p:extLst>
          </p:nvPr>
        </p:nvGraphicFramePr>
        <p:xfrm>
          <a:off x="3800109" y="5207833"/>
          <a:ext cx="5017952" cy="159223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2459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8FDFF0-F450-46E1-AED4-C070CF97B343}"/>
              </a:ext>
            </a:extLst>
          </p:cNvPr>
          <p:cNvSpPr txBox="1">
            <a:spLocks/>
          </p:cNvSpPr>
          <p:nvPr/>
        </p:nvSpPr>
        <p:spPr>
          <a:xfrm>
            <a:off x="232894" y="285883"/>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Challenges</a:t>
            </a:r>
          </a:p>
        </p:txBody>
      </p:sp>
      <p:sp>
        <p:nvSpPr>
          <p:cNvPr id="9" name="Subtitle 2">
            <a:extLst>
              <a:ext uri="{FF2B5EF4-FFF2-40B4-BE49-F238E27FC236}">
                <a16:creationId xmlns:a16="http://schemas.microsoft.com/office/drawing/2014/main" id="{7C9024B2-64DB-4C57-B3C3-5F29A18DA4F0}"/>
              </a:ext>
            </a:extLst>
          </p:cNvPr>
          <p:cNvSpPr txBox="1">
            <a:spLocks/>
          </p:cNvSpPr>
          <p:nvPr/>
        </p:nvSpPr>
        <p:spPr>
          <a:xfrm>
            <a:off x="486340" y="940552"/>
            <a:ext cx="7940235" cy="5917448"/>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lnSpc>
                <a:spcPct val="150000"/>
              </a:lnSpc>
              <a:spcBef>
                <a:spcPts val="1200"/>
              </a:spcBef>
              <a:spcAft>
                <a:spcPts val="0"/>
              </a:spcAft>
              <a:buClrTx/>
              <a:buSzPct val="120000"/>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Threat from Product Substitution/Technology Development</a:t>
            </a:r>
          </a:p>
          <a:p>
            <a:pPr marR="0" lvl="0" algn="just" defTabSz="895350" rtl="0" eaLnBrk="1" fontAlgn="auto" latinLnBrk="0" hangingPunct="1">
              <a:lnSpc>
                <a:spcPct val="150000"/>
              </a:lnSpc>
              <a:spcBef>
                <a:spcPts val="1200"/>
              </a:spcBef>
              <a:spcAft>
                <a:spcPts val="0"/>
              </a:spcAft>
              <a:buClrTx/>
              <a:buSzPct val="120000"/>
              <a:buFont typeface="Wingdings" panose="05000000000000000000" pitchFamily="2" charset="2"/>
              <a:buChar char="Ø"/>
              <a:tabLst/>
              <a:defRPr/>
            </a:pPr>
            <a:r>
              <a:rPr kumimoji="0" lang="en-US"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Zinc Sulphate is moving into some markets that is currently occupied by copper sulphate, especially in agricultural applications. Zinc Sulphate being comparatively less toxic than copper sulphate as copper </a:t>
            </a:r>
            <a:r>
              <a:rPr lang="en-US" dirty="0">
                <a:solidFill>
                  <a:prstClr val="black"/>
                </a:solidFill>
              </a:rPr>
              <a:t>becomes toxic to animals due to skin absorption. Along with and economical protection, cost effectiveness also plays an important role in choosing the right fertilizer. </a:t>
            </a:r>
          </a:p>
          <a:p>
            <a:pPr marL="0" marR="0" lvl="0" indent="0" algn="just" defTabSz="895350" rtl="0" eaLnBrk="1" fontAlgn="auto" latinLnBrk="0" hangingPunct="1">
              <a:lnSpc>
                <a:spcPct val="150000"/>
              </a:lnSpc>
              <a:spcBef>
                <a:spcPts val="1200"/>
              </a:spcBef>
              <a:spcAft>
                <a:spcPts val="0"/>
              </a:spcAft>
              <a:buClrTx/>
              <a:buSzPct val="120000"/>
              <a:buNone/>
              <a:tabLst/>
              <a:defRPr/>
            </a:pPr>
            <a:endPar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just" defTabSz="895350" rtl="0" eaLnBrk="1" fontAlgn="auto" latinLnBrk="0" hangingPunct="1">
              <a:lnSpc>
                <a:spcPct val="150000"/>
              </a:lnSpc>
              <a:spcBef>
                <a:spcPts val="1800"/>
              </a:spcBef>
              <a:spcAft>
                <a:spcPts val="0"/>
              </a:spcAft>
              <a:buClrTx/>
              <a:buSzPct val="120000"/>
              <a:buFont typeface="Wingdings" panose="05000000000000000000" pitchFamily="2" charset="2"/>
              <a:buChar char="Ø"/>
              <a:tabLst/>
              <a:defRPr/>
            </a:pP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1549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6616F3-FF0B-4ADA-8870-1CA10EF417E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9144000" cy="6858000"/>
          </a:xfrm>
          <a:prstGeom prst="rect">
            <a:avLst/>
          </a:prstGeom>
        </p:spPr>
      </p:pic>
      <p:sp>
        <p:nvSpPr>
          <p:cNvPr id="5" name="Content Placeholder 2">
            <a:extLst>
              <a:ext uri="{FF2B5EF4-FFF2-40B4-BE49-F238E27FC236}">
                <a16:creationId xmlns:a16="http://schemas.microsoft.com/office/drawing/2014/main" id="{F888F908-0425-448A-9F48-E1135DF27EBA}"/>
              </a:ext>
            </a:extLst>
          </p:cNvPr>
          <p:cNvSpPr txBox="1">
            <a:spLocks/>
          </p:cNvSpPr>
          <p:nvPr/>
        </p:nvSpPr>
        <p:spPr>
          <a:xfrm>
            <a:off x="-1" y="5317240"/>
            <a:ext cx="9143999" cy="74483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450"/>
              </a:spcAft>
              <a:buClrTx/>
              <a:buSzTx/>
              <a:buFont typeface="Arial" panose="020B0604020202020204" pitchFamily="34" charset="0"/>
              <a:buNone/>
              <a:tabLst/>
              <a:defRPr/>
            </a:pPr>
            <a:r>
              <a:rPr kumimoji="0" lang="en-US" sz="3100" b="1" i="0" u="none" strike="noStrike" kern="1200" cap="none" spc="-102" normalizeH="0" baseline="0" noProof="0" dirty="0">
                <a:ln>
                  <a:noFill/>
                </a:ln>
                <a:solidFill>
                  <a:prstClr val="black">
                    <a:lumMod val="85000"/>
                    <a:lumOff val="15000"/>
                  </a:prstClr>
                </a:solidFill>
                <a:effectLst>
                  <a:outerShdw blurRad="38100" dist="38100" dir="2700000" algn="tl">
                    <a:srgbClr val="000000">
                      <a:alpha val="43137"/>
                    </a:srgbClr>
                  </a:outerShdw>
                </a:effectLst>
                <a:uLnTx/>
                <a:uFillTx/>
                <a:latin typeface="Calibri Light" panose="020F0302020204030204"/>
                <a:ea typeface="+mn-ea"/>
                <a:cs typeface="+mn-cs"/>
              </a:rPr>
              <a:t>Market Trends &amp; Developments</a:t>
            </a:r>
          </a:p>
        </p:txBody>
      </p:sp>
    </p:spTree>
    <p:extLst>
      <p:ext uri="{BB962C8B-B14F-4D97-AF65-F5344CB8AC3E}">
        <p14:creationId xmlns:p14="http://schemas.microsoft.com/office/powerpoint/2010/main" val="353704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0C2782C-35D0-4644-A529-E83111514A6B}"/>
              </a:ext>
            </a:extLst>
          </p:cNvPr>
          <p:cNvSpPr txBox="1">
            <a:spLocks/>
          </p:cNvSpPr>
          <p:nvPr/>
        </p:nvSpPr>
        <p:spPr>
          <a:xfrm>
            <a:off x="205740" y="270771"/>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Trends &amp; Developments</a:t>
            </a:r>
          </a:p>
        </p:txBody>
      </p:sp>
      <p:sp>
        <p:nvSpPr>
          <p:cNvPr id="13" name="Subtitle 2">
            <a:extLst>
              <a:ext uri="{FF2B5EF4-FFF2-40B4-BE49-F238E27FC236}">
                <a16:creationId xmlns:a16="http://schemas.microsoft.com/office/drawing/2014/main" id="{B18A4EBF-6A42-4E2C-9505-606246BC1526}"/>
              </a:ext>
            </a:extLst>
          </p:cNvPr>
          <p:cNvSpPr txBox="1">
            <a:spLocks/>
          </p:cNvSpPr>
          <p:nvPr/>
        </p:nvSpPr>
        <p:spPr>
          <a:xfrm>
            <a:off x="400203" y="558630"/>
            <a:ext cx="7988424" cy="6133717"/>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spcBef>
                <a:spcPts val="0"/>
              </a:spcBef>
              <a:spcAft>
                <a:spcPts val="0"/>
              </a:spcAft>
              <a:buClrTx/>
              <a:buSzPct val="120000"/>
              <a:buFontTx/>
              <a:buNone/>
              <a:tabLst/>
              <a:defRPr/>
            </a:pPr>
            <a:endPar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just" defTabSz="895350" rtl="0" eaLnBrk="1" fontAlgn="auto" latinLnBrk="0" hangingPunct="1">
              <a:spcBef>
                <a:spcPts val="0"/>
              </a:spcBef>
              <a:spcAft>
                <a:spcPts val="0"/>
              </a:spcAft>
              <a:buClrTx/>
              <a:buSzPct val="120000"/>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Escalating demand </a:t>
            </a:r>
            <a:r>
              <a:rPr lang="en-IN" b="1" dirty="0">
                <a:solidFill>
                  <a:prstClr val="black"/>
                </a:solidFill>
              </a:rPr>
              <a:t>for Animal Feed </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 order to address the ever-growing demand for food, animal husbandry have been observed significant growth in recent years. This is </a:t>
            </a:r>
            <a:r>
              <a:rPr lang="en-IN" dirty="0">
                <a:solidFill>
                  <a:prstClr val="black"/>
                </a:solidFill>
              </a:rPr>
              <a:t>directly driving the copper sulphate across Southeast Asia which is widely used in animal feed as a basic nutritional supplement to treat copper deficiency in livestock. It is being added in animal’s diet in salt and other animal licks which mainly helps in fattening of pigs and broiler chickens by stimulation appetite. It </a:t>
            </a: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is being consumed widely in many countries like Indonesia, Vietnam and others across the Southeast Asia as it also offers the lesser requirement of copper ions dosage by nearly 60% and </a:t>
            </a:r>
            <a:r>
              <a:rPr kumimoji="0" lang="en-IN" sz="100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henc</a:t>
            </a:r>
            <a:r>
              <a:rPr lang="en-IN" dirty="0">
                <a:solidFill>
                  <a:prstClr val="black"/>
                </a:solidFill>
              </a:rPr>
              <a:t>e significantly reduce cost as well as poisonous effects associated with copper ions. T</a:t>
            </a: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his will further drive the consumption of copper sulphate</a:t>
            </a:r>
            <a:r>
              <a:rPr lang="en-IN" dirty="0">
                <a:solidFill>
                  <a:prstClr val="black"/>
                </a:solidFill>
              </a:rPr>
              <a:t> </a:t>
            </a: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 coming years following surge in population and food demand. </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endPar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just" defTabSz="895350" rtl="0" eaLnBrk="1" fontAlgn="auto" latinLnBrk="0" hangingPunct="1">
              <a:spcBef>
                <a:spcPts val="0"/>
              </a:spcBef>
              <a:spcAft>
                <a:spcPts val="0"/>
              </a:spcAft>
              <a:buClrTx/>
              <a:buSzPct val="120000"/>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Penetration </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Companies are focusing on expanding their market reach and penetration across </a:t>
            </a:r>
            <a:r>
              <a:rPr lang="en-IN" dirty="0">
                <a:solidFill>
                  <a:prstClr val="black"/>
                </a:solidFill>
              </a:rPr>
              <a:t>various countries across Southeast Asia </a:t>
            </a: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due to strong competition from other players.  Further, companies are offering lucrative incentives and schemes to dealers and distributors to boost their product sales. For instance, five percent cash discount is given to dealers on the marked dealer price coupled with several other offers derived for the dealers and stockiest varying from region to region. Companies are pushing their products by giving complete solution to end users, which include product cost, </a:t>
            </a:r>
            <a:r>
              <a:rPr kumimoji="0" lang="en-IN" sz="10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labor</a:t>
            </a: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cost etc, which aids companies to develop their eco system of products as well as distribution. For example,  </a:t>
            </a:r>
            <a:r>
              <a:rPr kumimoji="0" lang="en-IN" sz="10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Buildmore</a:t>
            </a: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Enterprise Co. Ltd., one of the leading copper sulphate manufacturer also started the distribution of Cargill's raw materials for food and supplements in 2020. </a:t>
            </a:r>
            <a:endPar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endPar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just" defTabSz="895350" rtl="0" eaLnBrk="1" fontAlgn="auto" latinLnBrk="0" hangingPunct="1">
              <a:spcBef>
                <a:spcPts val="0"/>
              </a:spcBef>
              <a:spcAft>
                <a:spcPts val="0"/>
              </a:spcAft>
              <a:buClrTx/>
              <a:buSzPct val="120000"/>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703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0C2782C-35D0-4644-A529-E83111514A6B}"/>
              </a:ext>
            </a:extLst>
          </p:cNvPr>
          <p:cNvSpPr txBox="1">
            <a:spLocks/>
          </p:cNvSpPr>
          <p:nvPr/>
        </p:nvSpPr>
        <p:spPr>
          <a:xfrm>
            <a:off x="205740" y="270771"/>
            <a:ext cx="8921930" cy="296684"/>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57200" rtl="0" eaLnBrk="1" fontAlgn="auto" latinLnBrk="0" hangingPunct="1">
              <a:lnSpc>
                <a:spcPts val="1700"/>
              </a:lnSpc>
              <a:spcBef>
                <a:spcPct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Trends &amp; Developments</a:t>
            </a:r>
          </a:p>
        </p:txBody>
      </p:sp>
      <p:sp>
        <p:nvSpPr>
          <p:cNvPr id="13" name="Subtitle 2">
            <a:extLst>
              <a:ext uri="{FF2B5EF4-FFF2-40B4-BE49-F238E27FC236}">
                <a16:creationId xmlns:a16="http://schemas.microsoft.com/office/drawing/2014/main" id="{B18A4EBF-6A42-4E2C-9505-606246BC1526}"/>
              </a:ext>
            </a:extLst>
          </p:cNvPr>
          <p:cNvSpPr txBox="1">
            <a:spLocks/>
          </p:cNvSpPr>
          <p:nvPr/>
        </p:nvSpPr>
        <p:spPr>
          <a:xfrm>
            <a:off x="400201" y="558631"/>
            <a:ext cx="5006685" cy="6028598"/>
          </a:xfrm>
          <a:prstGeom prst="rect">
            <a:avLst/>
          </a:prstGeom>
          <a:noFill/>
          <a:ln>
            <a:noFill/>
          </a:ln>
          <a:effectLst>
            <a:outerShdw blurRad="63500" sx="102000" sy="102000" algn="ctr" rotWithShape="0">
              <a:prstClr val="black">
                <a:alpha val="40000"/>
              </a:prstClr>
            </a:outerShdw>
          </a:effectLst>
        </p:spPr>
        <p:txBody>
          <a:bodyPr vert="horz" lIns="91440" tIns="45720" rIns="91440" bIns="45720" rtlCol="0">
            <a:noAutofit/>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895350" rtl="0" eaLnBrk="1" fontAlgn="auto" latinLnBrk="0" hangingPunct="1">
              <a:spcBef>
                <a:spcPts val="0"/>
              </a:spcBef>
              <a:spcAft>
                <a:spcPts val="0"/>
              </a:spcAft>
              <a:buClrTx/>
              <a:buSzPct val="120000"/>
              <a:buFontTx/>
              <a:buNone/>
              <a:tabLst/>
              <a:defRPr/>
            </a:pPr>
            <a:endPar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just" defTabSz="895350" rtl="0" eaLnBrk="1" fontAlgn="auto" latinLnBrk="0" hangingPunct="1">
              <a:spcBef>
                <a:spcPts val="0"/>
              </a:spcBef>
              <a:spcAft>
                <a:spcPts val="0"/>
              </a:spcAft>
              <a:buClrTx/>
              <a:buSzPct val="120000"/>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Widespread Adoption of Organic Farming </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Organic farming depends on sustainable techniques to enhance soil fertility and crop yield. Organic farming uses crop rotations, crop residues, animal manure, off-farm organic waste, mineral grade rock additives and biological system of nutrient mobilization and plant protection.</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As of 2020, the area under organic agriculture across the Asia was about 6.2 million hectares which Philippines holding the largest share of nearly 72% followed by Vietnam and Thailand with anticipated higher growth across these countries in forthcoming years. Additionally, the Institute for Sustainable Agricultural Communities (ISAC) of Thailand encouraging organic farming in the country which is expected to reach 208,000 hectares by 2022. </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Consequently, growing interest in organic farming, which utilizes organic nutrients to ensure high yields and maintain soil health also consume copper sulphate as an essential fungicide backed by its ability to kill fungi, algae and other </a:t>
            </a:r>
            <a:r>
              <a:rPr lang="en-IN" dirty="0">
                <a:solidFill>
                  <a:prstClr val="black"/>
                </a:solidFill>
              </a:rPr>
              <a:t>pests via their membrane disruption.</a:t>
            </a:r>
            <a:r>
              <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All these factors are expected to support growth of copper sulphate across different farming techniques and methods in the region.</a:t>
            </a:r>
          </a:p>
          <a:p>
            <a:pPr marR="0" lvl="0" algn="just" defTabSz="895350" rtl="0" eaLnBrk="1" fontAlgn="auto" latinLnBrk="0" hangingPunct="1">
              <a:spcBef>
                <a:spcPts val="0"/>
              </a:spcBef>
              <a:spcAft>
                <a:spcPts val="0"/>
              </a:spcAft>
              <a:buClrTx/>
              <a:buSzPct val="120000"/>
              <a:buFont typeface="Wingdings" panose="05000000000000000000" pitchFamily="2" charset="2"/>
              <a:buChar char="Ø"/>
              <a:tabLst/>
              <a:defRPr/>
            </a:pPr>
            <a:endParaRPr kumimoji="0" lang="en-IN" sz="10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just" defTabSz="895350" rtl="0" eaLnBrk="1" fontAlgn="auto" latinLnBrk="0" hangingPunct="1">
              <a:spcBef>
                <a:spcPts val="0"/>
              </a:spcBef>
              <a:spcAft>
                <a:spcPts val="0"/>
              </a:spcAft>
              <a:buClrTx/>
              <a:buSzPct val="120000"/>
              <a:buNone/>
              <a:tabLst/>
              <a:defRPr/>
            </a:pP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5" name="TextBox 4">
            <a:extLst>
              <a:ext uri="{FF2B5EF4-FFF2-40B4-BE49-F238E27FC236}">
                <a16:creationId xmlns:a16="http://schemas.microsoft.com/office/drawing/2014/main" id="{32EAF8F5-4A09-4265-975F-BC74A7314B12}"/>
              </a:ext>
            </a:extLst>
          </p:cNvPr>
          <p:cNvSpPr txBox="1"/>
          <p:nvPr/>
        </p:nvSpPr>
        <p:spPr>
          <a:xfrm>
            <a:off x="5494053" y="1799807"/>
            <a:ext cx="3657484" cy="522900"/>
          </a:xfrm>
          <a:prstGeom prst="rect">
            <a:avLst/>
          </a:prstGeom>
          <a:noFill/>
        </p:spPr>
        <p:txBody>
          <a:bodyPr wrap="square" rtlCol="0">
            <a:spAutoFit/>
          </a:bodyPr>
          <a:lstStyle/>
          <a:p>
            <a:pPr fontAlgn="base">
              <a:lnSpc>
                <a:spcPct val="150000"/>
              </a:lnSpc>
              <a:spcBef>
                <a:spcPct val="0"/>
              </a:spcBef>
              <a:spcAft>
                <a:spcPct val="0"/>
              </a:spcAft>
            </a:pPr>
            <a:r>
              <a:rPr lang="en-US" sz="1000" b="1" dirty="0">
                <a:latin typeface="Verdana" panose="020B0604030504040204" pitchFamily="34" charset="0"/>
                <a:ea typeface="Verdana" panose="020B0604030504040204" pitchFamily="34" charset="0"/>
                <a:cs typeface="Verdana" panose="020B0604030504040204" pitchFamily="34" charset="0"/>
              </a:rPr>
              <a:t>Agricultural Land Under Organic Farming, By Country, Hectares</a:t>
            </a:r>
          </a:p>
        </p:txBody>
      </p:sp>
      <p:sp>
        <p:nvSpPr>
          <p:cNvPr id="6" name="TextBox 5">
            <a:extLst>
              <a:ext uri="{FF2B5EF4-FFF2-40B4-BE49-F238E27FC236}">
                <a16:creationId xmlns:a16="http://schemas.microsoft.com/office/drawing/2014/main" id="{68C30D78-9E03-4DC2-BD93-BB13C6027D8D}"/>
              </a:ext>
            </a:extLst>
          </p:cNvPr>
          <p:cNvSpPr txBox="1"/>
          <p:nvPr/>
        </p:nvSpPr>
        <p:spPr>
          <a:xfrm>
            <a:off x="6000597" y="4868272"/>
            <a:ext cx="3150940" cy="298287"/>
          </a:xfrm>
          <a:prstGeom prst="rect">
            <a:avLst/>
          </a:prstGeom>
          <a:noFill/>
        </p:spPr>
        <p:txBody>
          <a:bodyPr wrap="square" rtlCol="0">
            <a:spAutoFit/>
          </a:bodyPr>
          <a:lstStyle/>
          <a:p>
            <a:pPr algn="just" fontAlgn="base">
              <a:lnSpc>
                <a:spcPct val="200000"/>
              </a:lnSpc>
              <a:spcBef>
                <a:spcPct val="0"/>
              </a:spcBef>
              <a:spcAft>
                <a:spcPct val="0"/>
              </a:spcAft>
            </a:pPr>
            <a:r>
              <a:rPr lang="en-US" sz="800" i="1" dirty="0">
                <a:solidFill>
                  <a:srgbClr val="7F7F7F"/>
                </a:solidFill>
                <a:latin typeface="Verdana" panose="020B0604030504040204" pitchFamily="34" charset="0"/>
                <a:ea typeface="Verdana" panose="020B0604030504040204" pitchFamily="34" charset="0"/>
                <a:cs typeface="Verdana" panose="020B0604030504040204" pitchFamily="34" charset="0"/>
              </a:rPr>
              <a:t>Source: </a:t>
            </a:r>
            <a:r>
              <a:rPr lang="en-IN" sz="800" i="1" dirty="0">
                <a:solidFill>
                  <a:srgbClr val="7F7F7F"/>
                </a:solidFill>
                <a:latin typeface="Verdana" panose="020B0604030504040204" pitchFamily="34" charset="0"/>
                <a:ea typeface="Verdana" panose="020B0604030504040204" pitchFamily="34" charset="0"/>
                <a:cs typeface="Verdana" panose="020B0604030504040204" pitchFamily="34" charset="0"/>
              </a:rPr>
              <a:t>Research Institute of Organic Agriculture (</a:t>
            </a:r>
            <a:r>
              <a:rPr lang="en-IN" sz="800" i="1" dirty="0" err="1">
                <a:solidFill>
                  <a:srgbClr val="7F7F7F"/>
                </a:solidFill>
                <a:latin typeface="Verdana" panose="020B0604030504040204" pitchFamily="34" charset="0"/>
                <a:ea typeface="Verdana" panose="020B0604030504040204" pitchFamily="34" charset="0"/>
                <a:cs typeface="Verdana" panose="020B0604030504040204" pitchFamily="34" charset="0"/>
              </a:rPr>
              <a:t>FiBL</a:t>
            </a:r>
            <a:r>
              <a:rPr lang="en-IN" sz="800" i="1" dirty="0">
                <a:solidFill>
                  <a:srgbClr val="7F7F7F"/>
                </a:solidFill>
                <a:latin typeface="Verdana" panose="020B0604030504040204" pitchFamily="34" charset="0"/>
                <a:ea typeface="Verdana" panose="020B0604030504040204" pitchFamily="34" charset="0"/>
                <a:cs typeface="Verdana" panose="020B0604030504040204" pitchFamily="34" charset="0"/>
              </a:rPr>
              <a:t>)</a:t>
            </a:r>
            <a:endParaRPr lang="en-US" sz="800" i="1" dirty="0">
              <a:solidFill>
                <a:srgbClr val="7F7F7F"/>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7" name="Chart 6">
            <a:extLst>
              <a:ext uri="{FF2B5EF4-FFF2-40B4-BE49-F238E27FC236}">
                <a16:creationId xmlns:a16="http://schemas.microsoft.com/office/drawing/2014/main" id="{0C10267F-AA4C-4F2A-817F-87A4DA87C1CA}"/>
              </a:ext>
            </a:extLst>
          </p:cNvPr>
          <p:cNvGraphicFramePr/>
          <p:nvPr>
            <p:extLst>
              <p:ext uri="{D42A27DB-BD31-4B8C-83A1-F6EECF244321}">
                <p14:modId xmlns:p14="http://schemas.microsoft.com/office/powerpoint/2010/main" val="4223504850"/>
              </p:ext>
            </p:extLst>
          </p:nvPr>
        </p:nvGraphicFramePr>
        <p:xfrm>
          <a:off x="5197788" y="2495007"/>
          <a:ext cx="3953750" cy="22009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65783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9651</TotalTime>
  <Words>1816</Words>
  <Application>Microsoft Office PowerPoint</Application>
  <PresentationFormat>On-screen Show (4:3)</PresentationFormat>
  <Paragraphs>115</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Montserrat</vt:lpstr>
      <vt:lpstr>Veradana</vt:lpstr>
      <vt:lpstr>Verdana</vt:lpstr>
      <vt:lpstr>Wingdings</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Asia LPG Market, Forecast &amp; Opportunities, 2024</dc:title>
  <dc:creator>Saurabh Suman. Gupta</dc:creator>
  <cp:lastModifiedBy>Hardik Malhotra</cp:lastModifiedBy>
  <cp:revision>632</cp:revision>
  <dcterms:created xsi:type="dcterms:W3CDTF">2019-07-11T09:54:25Z</dcterms:created>
  <dcterms:modified xsi:type="dcterms:W3CDTF">2021-07-23T13:39:45Z</dcterms:modified>
</cp:coreProperties>
</file>