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4161" r:id="rId2"/>
    <p:sldId id="4163" r:id="rId3"/>
    <p:sldId id="4164"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4" orient="horz" pos="2260" userDrawn="1">
          <p15:clr>
            <a:srgbClr val="A4A3A4"/>
          </p15:clr>
        </p15:guide>
        <p15:guide id="5"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uti Singla" initials="SS" lastIdx="1" clrIdx="0">
    <p:extLst>
      <p:ext uri="{19B8F6BF-5375-455C-9EA6-DF929625EA0E}">
        <p15:presenceInfo xmlns:p15="http://schemas.microsoft.com/office/powerpoint/2012/main" userId="S-1-5-21-1964979238-429942662-834490965-15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1350" y="66"/>
      </p:cViewPr>
      <p:guideLst>
        <p:guide orient="horz" pos="2160"/>
        <p:guide orient="horz" pos="22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599353881406254E-2"/>
          <c:y val="0.10470870043825835"/>
          <c:w val="0.95907307805703512"/>
          <c:h val="0.65790534774129972"/>
        </c:manualLayout>
      </c:layout>
      <c:barChart>
        <c:barDir val="col"/>
        <c:grouping val="clustered"/>
        <c:varyColors val="0"/>
        <c:ser>
          <c:idx val="0"/>
          <c:order val="0"/>
          <c:tx>
            <c:strRef>
              <c:f>Sheet1!$B$1</c:f>
              <c:strCache>
                <c:ptCount val="1"/>
                <c:pt idx="0">
                  <c:v>Column1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Sheet1!$A$2:$A$6</c:f>
              <c:strCache>
                <c:ptCount val="5"/>
                <c:pt idx="0">
                  <c:v>Availability</c:v>
                </c:pt>
                <c:pt idx="1">
                  <c:v>Brand</c:v>
                </c:pt>
                <c:pt idx="2">
                  <c:v>Price </c:v>
                </c:pt>
                <c:pt idx="3">
                  <c:v>Lead Time</c:v>
                </c:pt>
                <c:pt idx="4">
                  <c:v>Discount</c:v>
                </c:pt>
              </c:strCache>
            </c:strRef>
          </c:cat>
          <c:val>
            <c:numRef>
              <c:f>Sheet1!$B$2:$B$6</c:f>
              <c:numCache>
                <c:formatCode>0%</c:formatCode>
                <c:ptCount val="5"/>
                <c:pt idx="0">
                  <c:v>0.95</c:v>
                </c:pt>
                <c:pt idx="1">
                  <c:v>0.9</c:v>
                </c:pt>
                <c:pt idx="2">
                  <c:v>0.88</c:v>
                </c:pt>
                <c:pt idx="3">
                  <c:v>0.85</c:v>
                </c:pt>
                <c:pt idx="4">
                  <c:v>0.8</c:v>
                </c:pt>
              </c:numCache>
            </c:numRef>
          </c:val>
          <c:extLst>
            <c:ext xmlns:c16="http://schemas.microsoft.com/office/drawing/2014/chart" uri="{C3380CC4-5D6E-409C-BE32-E72D297353CC}">
              <c16:uniqueId val="{00000000-D4EC-4566-8A27-5D02F4A88017}"/>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1"/>
          <c:showCatName val="0"/>
          <c:showSerName val="0"/>
          <c:showPercent val="0"/>
          <c:showBubbleSize val="0"/>
        </c:dLbls>
        <c:gapWidth val="24"/>
        <c:overlap val="-11"/>
        <c:axId val="2050486271"/>
        <c:axId val="2050499999"/>
      </c:barChart>
      <c:catAx>
        <c:axId val="205048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2050499999"/>
        <c:crosses val="autoZero"/>
        <c:auto val="1"/>
        <c:lblAlgn val="ctr"/>
        <c:lblOffset val="100"/>
        <c:noMultiLvlLbl val="0"/>
      </c:catAx>
      <c:valAx>
        <c:axId val="2050499999"/>
        <c:scaling>
          <c:orientation val="minMax"/>
        </c:scaling>
        <c:delete val="1"/>
        <c:axPos val="l"/>
        <c:numFmt formatCode="_(* #,##0.00_);_(* \(#,##0.00\);_(* &quot;-&quot;??_);_(@_)" sourceLinked="1"/>
        <c:majorTickMark val="none"/>
        <c:minorTickMark val="none"/>
        <c:tickLblPos val="nextTo"/>
        <c:crossAx val="205048627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421192032691065"/>
          <c:y val="1.3568986400843431E-2"/>
          <c:w val="0.44296597739319959"/>
          <c:h val="0.98643107429007348"/>
        </c:manualLayout>
      </c:layout>
      <c:barChart>
        <c:barDir val="bar"/>
        <c:grouping val="clustered"/>
        <c:varyColors val="0"/>
        <c:dLbls>
          <c:dLblPos val="outEnd"/>
          <c:showLegendKey val="0"/>
          <c:showVal val="1"/>
          <c:showCatName val="0"/>
          <c:showSerName val="0"/>
          <c:showPercent val="0"/>
          <c:showBubbleSize val="0"/>
        </c:dLbls>
        <c:gapWidth val="182"/>
        <c:axId val="-1783730448"/>
        <c:axId val="-1783715760"/>
      </c:barChart>
      <c:catAx>
        <c:axId val="-178373044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783715760"/>
        <c:crosses val="autoZero"/>
        <c:auto val="1"/>
        <c:lblAlgn val="ctr"/>
        <c:lblOffset val="100"/>
        <c:noMultiLvlLbl val="0"/>
      </c:catAx>
      <c:valAx>
        <c:axId val="-1783715760"/>
        <c:scaling>
          <c:orientation val="minMax"/>
        </c:scaling>
        <c:delete val="1"/>
        <c:axPos val="b"/>
        <c:numFmt formatCode="0.00%" sourceLinked="1"/>
        <c:majorTickMark val="out"/>
        <c:minorTickMark val="none"/>
        <c:tickLblPos val="nextTo"/>
        <c:crossAx val="-178373044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rgbClr val="002060"/>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084880948663447"/>
          <c:y val="4.4139369189330091E-2"/>
          <c:w val="0.61915119051336553"/>
          <c:h val="0.92117969787619625"/>
        </c:manualLayout>
      </c:layout>
      <c:barChart>
        <c:barDir val="bar"/>
        <c:grouping val="clustered"/>
        <c:varyColors val="0"/>
        <c:dLbls>
          <c:dLblPos val="outEnd"/>
          <c:showLegendKey val="0"/>
          <c:showVal val="1"/>
          <c:showCatName val="0"/>
          <c:showSerName val="0"/>
          <c:showPercent val="0"/>
          <c:showBubbleSize val="0"/>
        </c:dLbls>
        <c:gapWidth val="182"/>
        <c:axId val="-1783726096"/>
        <c:axId val="-1783717936"/>
      </c:barChart>
      <c:catAx>
        <c:axId val="-17837260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1783717936"/>
        <c:crosses val="autoZero"/>
        <c:auto val="1"/>
        <c:lblAlgn val="ctr"/>
        <c:lblOffset val="100"/>
        <c:noMultiLvlLbl val="0"/>
      </c:catAx>
      <c:valAx>
        <c:axId val="-1783717936"/>
        <c:scaling>
          <c:orientation val="minMax"/>
          <c:max val="1.2"/>
        </c:scaling>
        <c:delete val="1"/>
        <c:axPos val="b"/>
        <c:numFmt formatCode="0.00%" sourceLinked="1"/>
        <c:majorTickMark val="out"/>
        <c:minorTickMark val="none"/>
        <c:tickLblPos val="nextTo"/>
        <c:crossAx val="-178372609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bg2">
              <a:lumMod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024120421264559E-2"/>
          <c:y val="5.0603041308430784E-3"/>
          <c:w val="0.95907307805703512"/>
          <c:h val="0.69718289526357147"/>
        </c:manualLayout>
      </c:layout>
      <c:barChart>
        <c:barDir val="col"/>
        <c:grouping val="clustered"/>
        <c:varyColors val="0"/>
        <c:ser>
          <c:idx val="0"/>
          <c:order val="0"/>
          <c:tx>
            <c:strRef>
              <c:f>Sheet1!$B$1</c:f>
              <c:strCache>
                <c:ptCount val="1"/>
                <c:pt idx="0">
                  <c:v>Column1</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Product Quality</c:v>
                </c:pt>
                <c:pt idx="1">
                  <c:v>After sales Support</c:v>
                </c:pt>
                <c:pt idx="2">
                  <c:v>Supply Chain Management</c:v>
                </c:pt>
                <c:pt idx="3">
                  <c:v>Credit Period</c:v>
                </c:pt>
              </c:strCache>
            </c:strRef>
          </c:cat>
          <c:val>
            <c:numRef>
              <c:f>Sheet1!$B$2:$B$5</c:f>
              <c:numCache>
                <c:formatCode>0%</c:formatCode>
                <c:ptCount val="4"/>
                <c:pt idx="0">
                  <c:v>0.88</c:v>
                </c:pt>
                <c:pt idx="1">
                  <c:v>0.85</c:v>
                </c:pt>
                <c:pt idx="2">
                  <c:v>0.82</c:v>
                </c:pt>
                <c:pt idx="3">
                  <c:v>0.8</c:v>
                </c:pt>
              </c:numCache>
            </c:numRef>
          </c:val>
          <c:extLst>
            <c:ext xmlns:c16="http://schemas.microsoft.com/office/drawing/2014/chart" uri="{C3380CC4-5D6E-409C-BE32-E72D297353CC}">
              <c16:uniqueId val="{00000000-EB8E-4386-A3BC-409B695E5ED7}"/>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752334601416942E-3"/>
          <c:y val="0.14033631084992271"/>
          <c:w val="0.99530344764029399"/>
          <c:h val="0.65790567416000478"/>
        </c:manualLayout>
      </c:layout>
      <c:barChart>
        <c:barDir val="col"/>
        <c:grouping val="clustered"/>
        <c:varyColors val="0"/>
        <c:ser>
          <c:idx val="0"/>
          <c:order val="0"/>
          <c:tx>
            <c:strRef>
              <c:f>Sheet1!$B$1</c:f>
              <c:strCache>
                <c:ptCount val="1"/>
                <c:pt idx="0">
                  <c:v>Column1</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Partially Satisfied</c:v>
                </c:pt>
                <c:pt idx="1">
                  <c:v>Highly Satisfied</c:v>
                </c:pt>
                <c:pt idx="2">
                  <c:v>Not Satisfied</c:v>
                </c:pt>
              </c:strCache>
            </c:strRef>
          </c:cat>
          <c:val>
            <c:numRef>
              <c:f>Sheet1!$B$2:$B$4</c:f>
              <c:numCache>
                <c:formatCode>0%</c:formatCode>
                <c:ptCount val="3"/>
                <c:pt idx="0">
                  <c:v>0.88</c:v>
                </c:pt>
                <c:pt idx="1">
                  <c:v>0.78</c:v>
                </c:pt>
                <c:pt idx="2">
                  <c:v>0.42</c:v>
                </c:pt>
              </c:numCache>
            </c:numRef>
          </c:val>
          <c:extLst>
            <c:ext xmlns:c16="http://schemas.microsoft.com/office/drawing/2014/chart" uri="{C3380CC4-5D6E-409C-BE32-E72D297353CC}">
              <c16:uniqueId val="{00000000-DFCE-4102-8EE8-8C0A6B98FABC}"/>
            </c:ext>
          </c:extLst>
        </c:ser>
        <c:dLbls>
          <c:dLblPos val="outEnd"/>
          <c:showLegendKey val="0"/>
          <c:showVal val="1"/>
          <c:showCatName val="0"/>
          <c:showSerName val="0"/>
          <c:showPercent val="0"/>
          <c:showBubbleSize val="0"/>
        </c:dLbls>
        <c:gapWidth val="267"/>
        <c:overlap val="-43"/>
        <c:axId val="1088162360"/>
        <c:axId val="1088160720"/>
      </c:barChart>
      <c:catAx>
        <c:axId val="108816236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88160720"/>
        <c:crosses val="autoZero"/>
        <c:auto val="1"/>
        <c:lblAlgn val="ctr"/>
        <c:lblOffset val="100"/>
        <c:noMultiLvlLbl val="0"/>
      </c:catAx>
      <c:valAx>
        <c:axId val="1088160720"/>
        <c:scaling>
          <c:orientation val="minMax"/>
          <c:min val="0.1"/>
        </c:scaling>
        <c:delete val="1"/>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crossAx val="108816236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57368-F7B8-442A-9D9D-62733BB1823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96858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57368-F7B8-442A-9D9D-62733BB1823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4043319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57368-F7B8-442A-9D9D-62733BB1823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34271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ntent writing ">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4B87D0-AFDE-4678-B349-1AE3EEF99F36}"/>
              </a:ext>
            </a:extLst>
          </p:cNvPr>
          <p:cNvSpPr/>
          <p:nvPr userDrawn="1"/>
        </p:nvSpPr>
        <p:spPr>
          <a:xfrm>
            <a:off x="1" y="1"/>
            <a:ext cx="9158990" cy="76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Rectangle 12">
            <a:extLst>
              <a:ext uri="{FF2B5EF4-FFF2-40B4-BE49-F238E27FC236}">
                <a16:creationId xmlns:a16="http://schemas.microsoft.com/office/drawing/2014/main" id="{95D5F048-2C3F-4EE3-9446-F4909C92F43A}"/>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D67CEC2-DF86-4DFD-9BBE-C2E9187565AC}"/>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8890BE3C-197F-49B3-B227-55EE4AA2766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7">
            <a:extLst>
              <a:ext uri="{FF2B5EF4-FFF2-40B4-BE49-F238E27FC236}">
                <a16:creationId xmlns:a16="http://schemas.microsoft.com/office/drawing/2014/main" id="{4A044D78-DFC3-43D9-89FF-C262BDB8A6A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7" name="Footer Placeholder 6">
            <a:extLst>
              <a:ext uri="{FF2B5EF4-FFF2-40B4-BE49-F238E27FC236}">
                <a16:creationId xmlns:a16="http://schemas.microsoft.com/office/drawing/2014/main" id="{FBF3AD6F-E712-4CAC-9522-CC7657D19D8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ChemAnalyst</a:t>
            </a:r>
          </a:p>
        </p:txBody>
      </p:sp>
      <p:pic>
        <p:nvPicPr>
          <p:cNvPr id="18" name="object 26">
            <a:extLst>
              <a:ext uri="{FF2B5EF4-FFF2-40B4-BE49-F238E27FC236}">
                <a16:creationId xmlns:a16="http://schemas.microsoft.com/office/drawing/2014/main" id="{EDE5A5CB-9815-4EEB-81F0-EE21B9372000}"/>
              </a:ext>
            </a:extLst>
          </p:cNvPr>
          <p:cNvPicPr>
            <a:picLocks noChangeArrowheads="1"/>
          </p:cNvPicPr>
          <p:nvPr userDrawn="1"/>
        </p:nvPicPr>
        <p:blipFill>
          <a:blip r:embed="rId2">
            <a:extLst>
              <a:ext uri="{28A0092B-C50C-407E-A947-70E740481C1C}">
                <a14:useLocalDpi xmlns:a14="http://schemas.microsoft.com/office/drawing/2010/main" val="0"/>
              </a:ext>
            </a:extLst>
          </a:blip>
          <a:srcRect b="-833"/>
          <a:stretch>
            <a:fillRect/>
          </a:stretch>
        </p:blipFill>
        <p:spPr bwMode="auto">
          <a:xfrm>
            <a:off x="7329055" y="205715"/>
            <a:ext cx="1829935"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25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57368-F7B8-442A-9D9D-62733BB1823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411120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57368-F7B8-442A-9D9D-62733BB1823C}" type="datetimeFigureOut">
              <a:rPr lang="en-IN" smtClean="0"/>
              <a:t>23-07-2021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395458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257368-F7B8-442A-9D9D-62733BB1823C}"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311991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57368-F7B8-442A-9D9D-62733BB1823C}" type="datetimeFigureOut">
              <a:rPr lang="en-IN" smtClean="0"/>
              <a:t>23-07-2021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137522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257368-F7B8-442A-9D9D-62733BB1823C}" type="datetimeFigureOut">
              <a:rPr lang="en-IN" smtClean="0"/>
              <a:t>23-07-2021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32321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57368-F7B8-442A-9D9D-62733BB1823C}" type="datetimeFigureOut">
              <a:rPr lang="en-IN" smtClean="0"/>
              <a:t>23-07-2021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415182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57368-F7B8-442A-9D9D-62733BB1823C}"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152757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57368-F7B8-442A-9D9D-62733BB1823C}" type="datetimeFigureOut">
              <a:rPr lang="en-IN" smtClean="0"/>
              <a:t>23-07-2021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CA85F2-0A0E-484F-A5A9-4BAF2C03066E}" type="slidenum">
              <a:rPr lang="en-IN" smtClean="0"/>
              <a:t>‹#›</a:t>
            </a:fld>
            <a:endParaRPr lang="en-IN"/>
          </a:p>
        </p:txBody>
      </p:sp>
    </p:spTree>
    <p:extLst>
      <p:ext uri="{BB962C8B-B14F-4D97-AF65-F5344CB8AC3E}">
        <p14:creationId xmlns:p14="http://schemas.microsoft.com/office/powerpoint/2010/main" val="351330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257368-F7B8-442A-9D9D-62733BB1823C}" type="datetimeFigureOut">
              <a:rPr lang="en-IN" smtClean="0"/>
              <a:t>23-07-2021</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CA85F2-0A0E-484F-A5A9-4BAF2C03066E}" type="slidenum">
              <a:rPr lang="en-IN" smtClean="0"/>
              <a:t>‹#›</a:t>
            </a:fld>
            <a:endParaRPr lang="en-IN"/>
          </a:p>
        </p:txBody>
      </p:sp>
    </p:spTree>
    <p:extLst>
      <p:ext uri="{BB962C8B-B14F-4D97-AF65-F5344CB8AC3E}">
        <p14:creationId xmlns:p14="http://schemas.microsoft.com/office/powerpoint/2010/main" val="13106961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97617FC-8688-49FB-A7A1-A82FE46028B8}"/>
              </a:ext>
            </a:extLst>
          </p:cNvPr>
          <p:cNvSpPr txBox="1">
            <a:spLocks/>
          </p:cNvSpPr>
          <p:nvPr/>
        </p:nvSpPr>
        <p:spPr>
          <a:xfrm>
            <a:off x="210716" y="294631"/>
            <a:ext cx="7853427" cy="46131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457189">
              <a:lnSpc>
                <a:spcPts val="1700"/>
              </a:lnSpc>
              <a:defRPr/>
            </a:pPr>
            <a:r>
              <a:rPr lang="en-IN" sz="1400" b="1" dirty="0">
                <a:solidFill>
                  <a:prstClr val="black"/>
                </a:solidFill>
                <a:latin typeface="Arial" panose="020B0604020202020204" pitchFamily="34" charset="0"/>
                <a:ea typeface="Verdana" panose="020B0604030504040204" pitchFamily="34" charset="0"/>
                <a:cs typeface="Arial" panose="020B0604020202020204" pitchFamily="34" charset="0"/>
              </a:rPr>
              <a:t>Voice of Customer</a:t>
            </a:r>
          </a:p>
        </p:txBody>
      </p:sp>
      <p:sp>
        <p:nvSpPr>
          <p:cNvPr id="9" name="TextBox 8">
            <a:extLst>
              <a:ext uri="{FF2B5EF4-FFF2-40B4-BE49-F238E27FC236}">
                <a16:creationId xmlns:a16="http://schemas.microsoft.com/office/drawing/2014/main" id="{AAFEF979-EF7A-4345-9A8F-D9E52CAD8130}"/>
              </a:ext>
            </a:extLst>
          </p:cNvPr>
          <p:cNvSpPr txBox="1"/>
          <p:nvPr/>
        </p:nvSpPr>
        <p:spPr>
          <a:xfrm>
            <a:off x="210717" y="780969"/>
            <a:ext cx="5184223" cy="292068"/>
          </a:xfrm>
          <a:prstGeom prst="rect">
            <a:avLst/>
          </a:prstGeom>
          <a:noFill/>
          <a:ln>
            <a:noFill/>
          </a:ln>
        </p:spPr>
        <p:txBody>
          <a:bodyPr wrap="square" rtlCol="0">
            <a:spAutoFit/>
          </a:bodyPr>
          <a:lstStyle/>
          <a:p>
            <a:pPr defTabSz="457189">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Major Influencing Factor affecting Vendor Selection </a:t>
            </a:r>
            <a:r>
              <a:rPr lang="en-US" sz="1000" b="1" dirty="0">
                <a:solidFill>
                  <a:prstClr val="black"/>
                </a:solidFill>
                <a:latin typeface="Verdana" panose="020B0604030504040204" pitchFamily="34" charset="0"/>
                <a:ea typeface="Verdana" panose="020B0604030504040204" pitchFamily="34" charset="0"/>
                <a:cs typeface="Verdana" panose="020B0604030504040204" pitchFamily="34" charset="0"/>
              </a:rPr>
              <a:t>(N=50), 2020)</a:t>
            </a:r>
          </a:p>
        </p:txBody>
      </p:sp>
      <p:cxnSp>
        <p:nvCxnSpPr>
          <p:cNvPr id="10" name="Straight Connector 9">
            <a:extLst>
              <a:ext uri="{FF2B5EF4-FFF2-40B4-BE49-F238E27FC236}">
                <a16:creationId xmlns:a16="http://schemas.microsoft.com/office/drawing/2014/main" id="{4FFEEC4B-60E8-47F6-896E-4CC06892843A}"/>
              </a:ext>
            </a:extLst>
          </p:cNvPr>
          <p:cNvCxnSpPr>
            <a:cxnSpLocks/>
          </p:cNvCxnSpPr>
          <p:nvPr/>
        </p:nvCxnSpPr>
        <p:spPr>
          <a:xfrm>
            <a:off x="210716" y="1061511"/>
            <a:ext cx="4997389" cy="119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ubtitle 3">
            <a:extLst>
              <a:ext uri="{FF2B5EF4-FFF2-40B4-BE49-F238E27FC236}">
                <a16:creationId xmlns:a16="http://schemas.microsoft.com/office/drawing/2014/main" id="{31418904-95BD-4F79-B3C4-CF61D2D35EB4}"/>
              </a:ext>
            </a:extLst>
          </p:cNvPr>
          <p:cNvSpPr txBox="1">
            <a:spLocks/>
          </p:cNvSpPr>
          <p:nvPr/>
        </p:nvSpPr>
        <p:spPr>
          <a:xfrm>
            <a:off x="210715" y="5163698"/>
            <a:ext cx="8208963" cy="1265581"/>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171446" indent="-171446" algn="just" defTabSz="914377">
              <a:lnSpc>
                <a:spcPct val="200000"/>
              </a:lnSpc>
              <a:spcBef>
                <a:spcPts val="600"/>
              </a:spcBef>
              <a:buBlip>
                <a:blip r:embed="rId2"/>
              </a:buBlip>
              <a:defRPr/>
            </a:pPr>
            <a:r>
              <a:rPr lang="en-IN" sz="1000" dirty="0">
                <a:solidFill>
                  <a:prstClr val="black"/>
                </a:solidFill>
                <a:latin typeface="Verdana" panose="020B0604030504040204" pitchFamily="34" charset="0"/>
                <a:ea typeface="Verdana" panose="020B0604030504040204" pitchFamily="34" charset="0"/>
                <a:cs typeface="Verdana" panose="020B0604030504040204" pitchFamily="34" charset="0"/>
              </a:rPr>
              <a:t> While conducting the consumer survey to derive the vendor selection, the consumers were asked to name factors which influences vendor selection. On the basis of their responses it has been found that availability of product is a major factor which influences the customer for selecting the vendor  followed by brand with 90 percent ,price with 88 percent ,lead time  with 85% and discount  with 80% respectively. </a:t>
            </a:r>
          </a:p>
        </p:txBody>
      </p:sp>
      <p:graphicFrame>
        <p:nvGraphicFramePr>
          <p:cNvPr id="11" name="Chart 10">
            <a:extLst>
              <a:ext uri="{FF2B5EF4-FFF2-40B4-BE49-F238E27FC236}">
                <a16:creationId xmlns:a16="http://schemas.microsoft.com/office/drawing/2014/main" id="{4D7C5F56-0510-4ADA-872C-9B5B042F003A}"/>
              </a:ext>
            </a:extLst>
          </p:cNvPr>
          <p:cNvGraphicFramePr/>
          <p:nvPr>
            <p:extLst>
              <p:ext uri="{D42A27DB-BD31-4B8C-83A1-F6EECF244321}">
                <p14:modId xmlns:p14="http://schemas.microsoft.com/office/powerpoint/2010/main" val="2557606685"/>
              </p:ext>
            </p:extLst>
          </p:nvPr>
        </p:nvGraphicFramePr>
        <p:xfrm>
          <a:off x="210716" y="1099595"/>
          <a:ext cx="8208962" cy="38567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9978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D1CD40BF-636C-4907-980A-41EDB6B143C9}"/>
              </a:ext>
            </a:extLst>
          </p:cNvPr>
          <p:cNvGraphicFramePr/>
          <p:nvPr/>
        </p:nvGraphicFramePr>
        <p:xfrm>
          <a:off x="465778" y="1883184"/>
          <a:ext cx="8212443" cy="1489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A46DF0ED-D353-46EC-9731-05C5DE090BD1}"/>
              </a:ext>
            </a:extLst>
          </p:cNvPr>
          <p:cNvGraphicFramePr/>
          <p:nvPr/>
        </p:nvGraphicFramePr>
        <p:xfrm>
          <a:off x="680870" y="1190765"/>
          <a:ext cx="7555971" cy="36546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12A4630A-81F1-4285-B83A-B17AB256ACD7}"/>
              </a:ext>
            </a:extLst>
          </p:cNvPr>
          <p:cNvGraphicFramePr/>
          <p:nvPr/>
        </p:nvGraphicFramePr>
        <p:xfrm>
          <a:off x="465778" y="941836"/>
          <a:ext cx="7359088" cy="3782113"/>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5">
            <a:extLst>
              <a:ext uri="{FF2B5EF4-FFF2-40B4-BE49-F238E27FC236}">
                <a16:creationId xmlns:a16="http://schemas.microsoft.com/office/drawing/2014/main" id="{9BFA2227-9F8E-477B-A15D-C851E347194B}"/>
              </a:ext>
            </a:extLst>
          </p:cNvPr>
          <p:cNvSpPr txBox="1"/>
          <p:nvPr/>
        </p:nvSpPr>
        <p:spPr>
          <a:xfrm>
            <a:off x="342900" y="764320"/>
            <a:ext cx="5423069" cy="29206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Challenges Faced (Need-Gap Analysis),</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2020</a:t>
            </a:r>
            <a:endParaRPr kumimoji="0" lang="en-US" sz="1000" b="1"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16" name="Straight Connector 15">
            <a:extLst>
              <a:ext uri="{FF2B5EF4-FFF2-40B4-BE49-F238E27FC236}">
                <a16:creationId xmlns:a16="http://schemas.microsoft.com/office/drawing/2014/main" id="{B403038A-83B0-40E2-A1BE-0A21D5FA9CEB}"/>
              </a:ext>
            </a:extLst>
          </p:cNvPr>
          <p:cNvCxnSpPr>
            <a:cxnSpLocks/>
          </p:cNvCxnSpPr>
          <p:nvPr/>
        </p:nvCxnSpPr>
        <p:spPr>
          <a:xfrm>
            <a:off x="376379" y="1014823"/>
            <a:ext cx="321496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370C9666-BF07-40D0-8BEB-5AF381E2B77D}"/>
              </a:ext>
            </a:extLst>
          </p:cNvPr>
          <p:cNvSpPr txBox="1">
            <a:spLocks/>
          </p:cNvSpPr>
          <p:nvPr/>
        </p:nvSpPr>
        <p:spPr>
          <a:xfrm>
            <a:off x="114173" y="61726"/>
            <a:ext cx="6623432" cy="655068"/>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1400" b="1" dirty="0">
              <a:latin typeface="Arial" panose="020B0604020202020204" pitchFamily="34" charset="0"/>
              <a:cs typeface="Arial" panose="020B0604020202020204" pitchFamily="34" charset="0"/>
            </a:endParaRPr>
          </a:p>
          <a:p>
            <a:pPr defTabSz="457189">
              <a:lnSpc>
                <a:spcPts val="1700"/>
              </a:lnSpc>
              <a:defRPr/>
            </a:pPr>
            <a:r>
              <a:rPr lang="en-IN" sz="1400" b="1" dirty="0">
                <a:solidFill>
                  <a:prstClr val="black"/>
                </a:solidFill>
                <a:latin typeface="Arial" panose="020B0604020202020204" pitchFamily="34" charset="0"/>
                <a:cs typeface="Arial" panose="020B0604020202020204" pitchFamily="34" charset="0"/>
              </a:rPr>
              <a:t>Voice of Customer</a:t>
            </a:r>
          </a:p>
        </p:txBody>
      </p:sp>
      <p:sp>
        <p:nvSpPr>
          <p:cNvPr id="20" name="Subtitle 3">
            <a:extLst>
              <a:ext uri="{FF2B5EF4-FFF2-40B4-BE49-F238E27FC236}">
                <a16:creationId xmlns:a16="http://schemas.microsoft.com/office/drawing/2014/main" id="{1A1357FC-74B0-474F-999D-EBFFE21738F1}"/>
              </a:ext>
            </a:extLst>
          </p:cNvPr>
          <p:cNvSpPr txBox="1">
            <a:spLocks/>
          </p:cNvSpPr>
          <p:nvPr/>
        </p:nvSpPr>
        <p:spPr>
          <a:xfrm>
            <a:off x="114174" y="5319376"/>
            <a:ext cx="8348956" cy="1193576"/>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R="0" lvl="0" algn="just" defTabSz="914400" rtl="0" eaLnBrk="1" fontAlgn="auto" latinLnBrk="0" hangingPunct="1">
              <a:lnSpc>
                <a:spcPct val="200000"/>
              </a:lnSpc>
              <a:spcBef>
                <a:spcPts val="600"/>
              </a:spcBef>
              <a:spcAft>
                <a:spcPts val="0"/>
              </a:spcAft>
              <a:buClrTx/>
              <a:buSzTx/>
              <a:tabLst/>
              <a:defRPr/>
            </a:pPr>
            <a:r>
              <a:rPr kumimoji="0" lang="en-IN" sz="10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While conducting the consumer survey to derive the Challenges faced b</a:t>
            </a:r>
            <a:r>
              <a:rPr lang="en-IN" sz="1000" dirty="0">
                <a:solidFill>
                  <a:srgbClr val="E7E6E6">
                    <a:lumMod val="25000"/>
                  </a:srgbClr>
                </a:solidFill>
                <a:latin typeface="Verdana" panose="020B0604030504040204" pitchFamily="34" charset="0"/>
                <a:ea typeface="Verdana" panose="020B0604030504040204" pitchFamily="34" charset="0"/>
                <a:cs typeface="Verdana" panose="020B0604030504040204" pitchFamily="34" charset="0"/>
              </a:rPr>
              <a:t>y customers, it has been observed that the product quality is the most important  factor  faced by customers with 88% of the total responses captured while other factors include after sales support with 85% ,supply chain management with 82% and credit period with 80% respectively</a:t>
            </a:r>
            <a:endParaRPr kumimoji="0" lang="en-IN" sz="10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Chart 11">
            <a:extLst>
              <a:ext uri="{FF2B5EF4-FFF2-40B4-BE49-F238E27FC236}">
                <a16:creationId xmlns:a16="http://schemas.microsoft.com/office/drawing/2014/main" id="{CC876BDF-FD2F-4118-BC48-5F6E251F41C5}"/>
              </a:ext>
            </a:extLst>
          </p:cNvPr>
          <p:cNvGraphicFramePr/>
          <p:nvPr>
            <p:extLst>
              <p:ext uri="{D42A27DB-BD31-4B8C-83A1-F6EECF244321}">
                <p14:modId xmlns:p14="http://schemas.microsoft.com/office/powerpoint/2010/main" val="4238005946"/>
              </p:ext>
            </p:extLst>
          </p:nvPr>
        </p:nvGraphicFramePr>
        <p:xfrm>
          <a:off x="114173" y="1166113"/>
          <a:ext cx="8348957" cy="39227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3948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D6F1FA-41F1-4D32-9433-FB1AE56DC89C}"/>
              </a:ext>
            </a:extLst>
          </p:cNvPr>
          <p:cNvSpPr/>
          <p:nvPr/>
        </p:nvSpPr>
        <p:spPr>
          <a:xfrm>
            <a:off x="3094892" y="141407"/>
            <a:ext cx="1645920" cy="436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4">
            <a:extLst>
              <a:ext uri="{FF2B5EF4-FFF2-40B4-BE49-F238E27FC236}">
                <a16:creationId xmlns:a16="http://schemas.microsoft.com/office/drawing/2014/main" id="{15285A49-8DA1-4BF9-9A16-1DDBE2F13E17}"/>
              </a:ext>
            </a:extLst>
          </p:cNvPr>
          <p:cNvSpPr>
            <a:spLocks noGrp="1"/>
          </p:cNvSpPr>
          <p:nvPr>
            <p:ph type="body" sz="quarter" idx="4294967295"/>
          </p:nvPr>
        </p:nvSpPr>
        <p:spPr>
          <a:xfrm>
            <a:off x="119270" y="141408"/>
            <a:ext cx="7726017" cy="436097"/>
          </a:xfrm>
        </p:spPr>
        <p:txBody>
          <a:bodyPr>
            <a:normAutofit fontScale="40000" lnSpcReduction="20000"/>
          </a:bodyPr>
          <a:lstStyle/>
          <a:p>
            <a:pPr marL="0" indent="0">
              <a:buNone/>
            </a:pPr>
            <a:endParaRPr lang="en-IN" sz="1600" b="1" dirty="0">
              <a:solidFill>
                <a:prstClr val="black"/>
              </a:solidFill>
              <a:latin typeface="Arial" panose="020B0604020202020204" pitchFamily="34" charset="0"/>
              <a:cs typeface="Arial" panose="020B0604020202020204" pitchFamily="34" charset="0"/>
            </a:endParaRPr>
          </a:p>
          <a:p>
            <a:pPr marL="0" indent="0">
              <a:buNone/>
            </a:pPr>
            <a:r>
              <a:rPr lang="en-IN" sz="3500" b="1" dirty="0">
                <a:solidFill>
                  <a:prstClr val="black"/>
                </a:solidFill>
                <a:latin typeface="Arial" panose="020B0604020202020204" pitchFamily="34" charset="0"/>
                <a:cs typeface="Arial" panose="020B0604020202020204" pitchFamily="34" charset="0"/>
              </a:rPr>
              <a:t>Voice of Customer</a:t>
            </a:r>
          </a:p>
          <a:p>
            <a:endParaRPr lang="en-IN" dirty="0">
              <a:solidFill>
                <a:schemeClr val="tx1"/>
              </a:solidFill>
            </a:endParaRPr>
          </a:p>
        </p:txBody>
      </p:sp>
      <p:sp>
        <p:nvSpPr>
          <p:cNvPr id="2" name="TextBox 15">
            <a:extLst>
              <a:ext uri="{FF2B5EF4-FFF2-40B4-BE49-F238E27FC236}">
                <a16:creationId xmlns:a16="http://schemas.microsoft.com/office/drawing/2014/main" id="{77F005AE-A26C-497A-BE7D-3D67220C7735}"/>
              </a:ext>
            </a:extLst>
          </p:cNvPr>
          <p:cNvSpPr txBox="1"/>
          <p:nvPr/>
        </p:nvSpPr>
        <p:spPr>
          <a:xfrm>
            <a:off x="304800" y="741517"/>
            <a:ext cx="5423069" cy="292068"/>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Satisfaction Level of Product Pricing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N=50), </a:t>
            </a:r>
            <a:r>
              <a:rPr kumimoji="0" lang="en-US"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2020</a:t>
            </a:r>
            <a:endParaRPr kumimoji="0" lang="en-US" sz="1000" b="1"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3" name="Straight Connector 2">
            <a:extLst>
              <a:ext uri="{FF2B5EF4-FFF2-40B4-BE49-F238E27FC236}">
                <a16:creationId xmlns:a16="http://schemas.microsoft.com/office/drawing/2014/main" id="{E0A55FD6-46D5-4C38-8DFD-89C3062C24AC}"/>
              </a:ext>
            </a:extLst>
          </p:cNvPr>
          <p:cNvCxnSpPr>
            <a:cxnSpLocks/>
          </p:cNvCxnSpPr>
          <p:nvPr/>
        </p:nvCxnSpPr>
        <p:spPr>
          <a:xfrm>
            <a:off x="376379" y="1014823"/>
            <a:ext cx="3780000"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Subtitle 3">
            <a:extLst>
              <a:ext uri="{FF2B5EF4-FFF2-40B4-BE49-F238E27FC236}">
                <a16:creationId xmlns:a16="http://schemas.microsoft.com/office/drawing/2014/main" id="{E9F1A404-2194-44EA-AB47-75CF7622F229}"/>
              </a:ext>
            </a:extLst>
          </p:cNvPr>
          <p:cNvSpPr txBox="1">
            <a:spLocks/>
          </p:cNvSpPr>
          <p:nvPr/>
        </p:nvSpPr>
        <p:spPr>
          <a:xfrm>
            <a:off x="92766" y="5284492"/>
            <a:ext cx="8560903" cy="1117370"/>
          </a:xfrm>
          <a:prstGeom prst="rect">
            <a:avLst/>
          </a:prstGeom>
          <a:solidFill>
            <a:srgbClr val="FFC000">
              <a:lumMod val="20000"/>
              <a:lumOff val="80000"/>
            </a:srgbClr>
          </a:solidFill>
        </p:spPr>
        <p:txBody>
          <a:bodyP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defTabSz="914400">
              <a:lnSpc>
                <a:spcPct val="200000"/>
              </a:lnSpc>
              <a:spcBef>
                <a:spcPts val="600"/>
              </a:spcBef>
              <a:defRPr/>
            </a:pPr>
            <a:r>
              <a:rPr lang="en-IN" sz="1000"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According to the survey, 88% of the respondents are partially satisfied with the product pricing while 78% of the respondents were highly satisfied and 42 % of the respondents were not satisfied. </a:t>
            </a:r>
          </a:p>
        </p:txBody>
      </p:sp>
      <p:graphicFrame>
        <p:nvGraphicFramePr>
          <p:cNvPr id="9" name="Chart 8">
            <a:extLst>
              <a:ext uri="{FF2B5EF4-FFF2-40B4-BE49-F238E27FC236}">
                <a16:creationId xmlns:a16="http://schemas.microsoft.com/office/drawing/2014/main" id="{2AA2D5D6-0529-4550-912B-8814D0ADB6E1}"/>
              </a:ext>
            </a:extLst>
          </p:cNvPr>
          <p:cNvGraphicFramePr/>
          <p:nvPr>
            <p:extLst>
              <p:ext uri="{D42A27DB-BD31-4B8C-83A1-F6EECF244321}">
                <p14:modId xmlns:p14="http://schemas.microsoft.com/office/powerpoint/2010/main" val="677231058"/>
              </p:ext>
            </p:extLst>
          </p:nvPr>
        </p:nvGraphicFramePr>
        <p:xfrm>
          <a:off x="119270" y="1152939"/>
          <a:ext cx="8441634"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17206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211</Words>
  <Application>Microsoft Office PowerPoint</Application>
  <PresentationFormat>On-screen Show (4:3)</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Verdana</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 Modi</dc:creator>
  <cp:lastModifiedBy>Hardik Malhotra</cp:lastModifiedBy>
  <cp:revision>7</cp:revision>
  <dcterms:created xsi:type="dcterms:W3CDTF">2021-07-23T13:16:44Z</dcterms:created>
  <dcterms:modified xsi:type="dcterms:W3CDTF">2021-07-23T14:24:10Z</dcterms:modified>
</cp:coreProperties>
</file>