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700"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350679798789837"/>
          <c:y val="0"/>
          <c:w val="0.70603875208639388"/>
          <c:h val="0.65638553527931465"/>
        </c:manualLayout>
      </c:layout>
      <c:lineChart>
        <c:grouping val="standard"/>
        <c:varyColors val="0"/>
        <c:ser>
          <c:idx val="0"/>
          <c:order val="0"/>
          <c:tx>
            <c:strRef>
              <c:f>Sheet1!$B$1</c:f>
              <c:strCache>
                <c:ptCount val="1"/>
                <c:pt idx="0">
                  <c:v>Urea FOB JNPT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Sheet1!$A$2:$A$9</c:f>
              <c:strCache>
                <c:ptCount val="8"/>
                <c:pt idx="0">
                  <c:v>FY 2018</c:v>
                </c:pt>
                <c:pt idx="1">
                  <c:v>FY 2019</c:v>
                </c:pt>
                <c:pt idx="2">
                  <c:v>FY 2020</c:v>
                </c:pt>
                <c:pt idx="3">
                  <c:v>FY 2021</c:v>
                </c:pt>
                <c:pt idx="4">
                  <c:v>FY 2022</c:v>
                </c:pt>
                <c:pt idx="5">
                  <c:v>FY 2023E</c:v>
                </c:pt>
                <c:pt idx="6">
                  <c:v>FY 2024F</c:v>
                </c:pt>
                <c:pt idx="7">
                  <c:v>FY 2025F</c:v>
                </c:pt>
              </c:strCache>
            </c:strRef>
          </c:cat>
          <c:val>
            <c:numRef>
              <c:f>Sheet1!$B$2:$B$9</c:f>
              <c:numCache>
                <c:formatCode>0.00</c:formatCode>
                <c:ptCount val="8"/>
                <c:pt idx="0">
                  <c:v>19.45</c:v>
                </c:pt>
                <c:pt idx="1">
                  <c:v>20.11</c:v>
                </c:pt>
                <c:pt idx="2">
                  <c:v>19.704999999999998</c:v>
                </c:pt>
                <c:pt idx="3">
                  <c:v>21.37</c:v>
                </c:pt>
                <c:pt idx="4">
                  <c:v>47.94</c:v>
                </c:pt>
                <c:pt idx="5">
                  <c:v>50.360969999999995</c:v>
                </c:pt>
                <c:pt idx="6">
                  <c:v>50.300536835999992</c:v>
                </c:pt>
                <c:pt idx="7">
                  <c:v>49.636569749764789</c:v>
                </c:pt>
              </c:numCache>
            </c:numRef>
          </c:val>
          <c:smooth val="0"/>
          <c:extLst>
            <c:ext xmlns:c16="http://schemas.microsoft.com/office/drawing/2014/chart" uri="{C3380CC4-5D6E-409C-BE32-E72D297353CC}">
              <c16:uniqueId val="{00000000-62D5-47D4-A314-AB82906506F5}"/>
            </c:ext>
          </c:extLst>
        </c:ser>
        <c:ser>
          <c:idx val="1"/>
          <c:order val="1"/>
          <c:tx>
            <c:strRef>
              <c:f>Sheet1!$C$1</c:f>
              <c:strCache>
                <c:ptCount val="1"/>
                <c:pt idx="0">
                  <c:v>Deionized water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Sheet1!$A$2:$A$9</c:f>
              <c:strCache>
                <c:ptCount val="8"/>
                <c:pt idx="0">
                  <c:v>FY 2018</c:v>
                </c:pt>
                <c:pt idx="1">
                  <c:v>FY 2019</c:v>
                </c:pt>
                <c:pt idx="2">
                  <c:v>FY 2020</c:v>
                </c:pt>
                <c:pt idx="3">
                  <c:v>FY 2021</c:v>
                </c:pt>
                <c:pt idx="4">
                  <c:v>FY 2022</c:v>
                </c:pt>
                <c:pt idx="5">
                  <c:v>FY 2023E</c:v>
                </c:pt>
                <c:pt idx="6">
                  <c:v>FY 2024F</c:v>
                </c:pt>
                <c:pt idx="7">
                  <c:v>FY 2025F</c:v>
                </c:pt>
              </c:strCache>
            </c:strRef>
          </c:cat>
          <c:val>
            <c:numRef>
              <c:f>Sheet1!$C$2:$C$9</c:f>
              <c:numCache>
                <c:formatCode>0.00</c:formatCode>
                <c:ptCount val="8"/>
                <c:pt idx="0">
                  <c:v>30.32</c:v>
                </c:pt>
                <c:pt idx="1">
                  <c:v>31.669240000000002</c:v>
                </c:pt>
                <c:pt idx="2">
                  <c:v>34.361125400000006</c:v>
                </c:pt>
                <c:pt idx="3">
                  <c:v>35.546584226300006</c:v>
                </c:pt>
                <c:pt idx="4">
                  <c:v>42.815860700578355</c:v>
                </c:pt>
                <c:pt idx="5">
                  <c:v>43.055629520501597</c:v>
                </c:pt>
                <c:pt idx="6">
                  <c:v>43.400074556665608</c:v>
                </c:pt>
                <c:pt idx="7">
                  <c:v>43.7906752276756</c:v>
                </c:pt>
              </c:numCache>
            </c:numRef>
          </c:val>
          <c:smooth val="0"/>
          <c:extLst>
            <c:ext xmlns:c16="http://schemas.microsoft.com/office/drawing/2014/chart" uri="{C3380CC4-5D6E-409C-BE32-E72D297353CC}">
              <c16:uniqueId val="{00000000-735D-4986-8D10-EBDC0FD6AF33}"/>
            </c:ext>
          </c:extLst>
        </c:ser>
        <c:dLbls>
          <c:showLegendKey val="0"/>
          <c:showVal val="0"/>
          <c:showCatName val="0"/>
          <c:showSerName val="0"/>
          <c:showPercent val="0"/>
          <c:showBubbleSize val="0"/>
        </c:dLbls>
        <c:marker val="1"/>
        <c:smooth val="0"/>
        <c:axId val="390739448"/>
        <c:axId val="390733872"/>
      </c:lineChart>
      <c:catAx>
        <c:axId val="390739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solidFill>
                <a:latin typeface="Arial" panose="020B0604020202020204" pitchFamily="34" charset="0"/>
                <a:ea typeface="+mn-ea"/>
                <a:cs typeface="Arial" panose="020B0604020202020204" pitchFamily="34" charset="0"/>
              </a:defRPr>
            </a:pPr>
            <a:endParaRPr lang="en-US"/>
          </a:p>
        </c:txPr>
        <c:crossAx val="390733872"/>
        <c:crosses val="autoZero"/>
        <c:auto val="1"/>
        <c:lblAlgn val="ctr"/>
        <c:lblOffset val="100"/>
        <c:noMultiLvlLbl val="1"/>
      </c:catAx>
      <c:valAx>
        <c:axId val="390733872"/>
        <c:scaling>
          <c:orientation val="minMax"/>
        </c:scaling>
        <c:delete val="1"/>
        <c:axPos val="l"/>
        <c:numFmt formatCode="0.00" sourceLinked="1"/>
        <c:majorTickMark val="none"/>
        <c:minorTickMark val="none"/>
        <c:tickLblPos val="nextTo"/>
        <c:crossAx val="390739448"/>
        <c:crosses val="autoZero"/>
        <c:crossBetween val="between"/>
      </c:valAx>
      <c:dTable>
        <c:showHorzBorder val="1"/>
        <c:showVertBorder val="1"/>
        <c:showOutline val="1"/>
        <c:showKeys val="1"/>
        <c:spPr>
          <a:noFill/>
          <a:ln w="9525">
            <a:solidFill>
              <a:schemeClr val="tx1"/>
            </a:solidFill>
          </a:ln>
          <a:effectLst/>
        </c:spPr>
        <c:txPr>
          <a:bodyPr rot="0" spcFirstLastPara="1" vertOverflow="ellipsis" vert="horz" wrap="square" anchor="ctr" anchorCtr="1"/>
          <a:lstStyle/>
          <a:p>
            <a:pPr rtl="0">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FB3DA-4320-4E57-92E6-D5F9EDC3252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377235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FB3DA-4320-4E57-92E6-D5F9EDC3252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414891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FB3DA-4320-4E57-92E6-D5F9EDC3252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69800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Text&#10;&#10;Description automatically generated">
            <a:extLst>
              <a:ext uri="{FF2B5EF4-FFF2-40B4-BE49-F238E27FC236}">
                <a16:creationId xmlns:a16="http://schemas.microsoft.com/office/drawing/2014/main" id="{25267C87-9982-5707-7CCD-91BE5AA57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2589" y="160457"/>
            <a:ext cx="2028825" cy="523875"/>
          </a:xfrm>
          <a:prstGeom prst="rect">
            <a:avLst/>
          </a:prstGeom>
        </p:spPr>
      </p:pic>
    </p:spTree>
    <p:extLst>
      <p:ext uri="{BB962C8B-B14F-4D97-AF65-F5344CB8AC3E}">
        <p14:creationId xmlns:p14="http://schemas.microsoft.com/office/powerpoint/2010/main" val="17099567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FB3DA-4320-4E57-92E6-D5F9EDC3252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40615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FB3DA-4320-4E57-92E6-D5F9EDC3252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176609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FB3DA-4320-4E57-92E6-D5F9EDC3252E}"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368153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FB3DA-4320-4E57-92E6-D5F9EDC3252E}"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408749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FB3DA-4320-4E57-92E6-D5F9EDC3252E}"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28472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FB3DA-4320-4E57-92E6-D5F9EDC3252E}"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323806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FB3DA-4320-4E57-92E6-D5F9EDC3252E}"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14538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FB3DA-4320-4E57-92E6-D5F9EDC3252E}"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E2E08-C849-4598-85CC-1237A7E88D0B}" type="slidenum">
              <a:rPr lang="en-US" smtClean="0"/>
              <a:t>‹#›</a:t>
            </a:fld>
            <a:endParaRPr lang="en-US"/>
          </a:p>
        </p:txBody>
      </p:sp>
    </p:spTree>
    <p:extLst>
      <p:ext uri="{BB962C8B-B14F-4D97-AF65-F5344CB8AC3E}">
        <p14:creationId xmlns:p14="http://schemas.microsoft.com/office/powerpoint/2010/main" val="93115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FB3DA-4320-4E57-92E6-D5F9EDC3252E}" type="datetimeFigureOut">
              <a:rPr lang="en-US" smtClean="0"/>
              <a:t>12/22/2022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E2E08-C849-4598-85CC-1237A7E88D0B}" type="slidenum">
              <a:rPr lang="en-US" smtClean="0"/>
              <a:t>‹#›</a:t>
            </a:fld>
            <a:endParaRPr lang="en-US"/>
          </a:p>
        </p:txBody>
      </p:sp>
    </p:spTree>
    <p:extLst>
      <p:ext uri="{BB962C8B-B14F-4D97-AF65-F5344CB8AC3E}">
        <p14:creationId xmlns:p14="http://schemas.microsoft.com/office/powerpoint/2010/main" val="120697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FA0403-07EA-8DD6-A8C3-6737437A0FE5}"/>
              </a:ext>
            </a:extLst>
          </p:cNvPr>
          <p:cNvSpPr>
            <a:spLocks noGrp="1"/>
          </p:cNvSpPr>
          <p:nvPr>
            <p:ph type="body" sz="quarter" idx="14"/>
          </p:nvPr>
        </p:nvSpPr>
        <p:spPr>
          <a:xfrm>
            <a:off x="132587" y="193795"/>
            <a:ext cx="7020928" cy="457200"/>
          </a:xfrm>
        </p:spPr>
        <p:txBody>
          <a:bodyPr>
            <a:normAutofit lnSpcReduction="10000"/>
          </a:bodyPr>
          <a:lstStyle/>
          <a:p>
            <a:r>
              <a:rPr lang="en-US" sz="1400" dirty="0">
                <a:solidFill>
                  <a:schemeClr val="tx1"/>
                </a:solidFill>
                <a:latin typeface="Arial" panose="020B0604020202020204" pitchFamily="34" charset="0"/>
              </a:rPr>
              <a:t>Raw Material Price Benchmarking- Urea (INR/Kg) &amp; Deionized water (INR/</a:t>
            </a:r>
            <a:r>
              <a:rPr lang="en-US" sz="1400" dirty="0" err="1">
                <a:solidFill>
                  <a:schemeClr val="tx1"/>
                </a:solidFill>
                <a:latin typeface="Arial" panose="020B0604020202020204" pitchFamily="34" charset="0"/>
              </a:rPr>
              <a:t>Litre</a:t>
            </a:r>
            <a:r>
              <a:rPr lang="en-US" sz="1400" dirty="0">
                <a:solidFill>
                  <a:schemeClr val="tx1"/>
                </a:solidFill>
                <a:latin typeface="Arial" panose="020B0604020202020204" pitchFamily="34" charset="0"/>
              </a:rPr>
              <a:t>), FY2018 – FY2025F</a:t>
            </a:r>
          </a:p>
        </p:txBody>
      </p:sp>
      <p:sp>
        <p:nvSpPr>
          <p:cNvPr id="5" name="TextBox 4">
            <a:extLst>
              <a:ext uri="{FF2B5EF4-FFF2-40B4-BE49-F238E27FC236}">
                <a16:creationId xmlns:a16="http://schemas.microsoft.com/office/drawing/2014/main" id="{8BC59400-FB73-536F-FDF0-E1B76A541486}"/>
              </a:ext>
            </a:extLst>
          </p:cNvPr>
          <p:cNvSpPr txBox="1"/>
          <p:nvPr/>
        </p:nvSpPr>
        <p:spPr>
          <a:xfrm>
            <a:off x="7153514" y="4143659"/>
            <a:ext cx="1855240" cy="230832"/>
          </a:xfrm>
          <a:prstGeom prst="rect">
            <a:avLst/>
          </a:prstGeom>
          <a:noFill/>
        </p:spPr>
        <p:txBody>
          <a:bodyPr wrap="square" rtlCol="0">
            <a:spAutoFit/>
          </a:bodyPr>
          <a:lstStyle/>
          <a:p>
            <a:pPr algn="r"/>
            <a:r>
              <a:rPr lang="en-US" sz="900" i="1" dirty="0">
                <a:solidFill>
                  <a:schemeClr val="bg2">
                    <a:lumMod val="50000"/>
                  </a:schemeClr>
                </a:solidFill>
                <a:latin typeface="Arial" panose="020B0604020202020204" pitchFamily="34" charset="0"/>
                <a:cs typeface="Arial" panose="020B0604020202020204" pitchFamily="34" charset="0"/>
              </a:rPr>
              <a:t>Source- </a:t>
            </a:r>
            <a:r>
              <a:rPr lang="en-US" sz="900" i="1" dirty="0" err="1">
                <a:solidFill>
                  <a:schemeClr val="bg2">
                    <a:lumMod val="50000"/>
                  </a:schemeClr>
                </a:solidFill>
                <a:latin typeface="Arial" panose="020B0604020202020204" pitchFamily="34" charset="0"/>
                <a:cs typeface="Arial" panose="020B0604020202020204" pitchFamily="34" charset="0"/>
              </a:rPr>
              <a:t>ChemAnalyst</a:t>
            </a:r>
            <a:endParaRPr lang="en-US" sz="900" i="1" dirty="0">
              <a:solidFill>
                <a:schemeClr val="bg2">
                  <a:lumMod val="50000"/>
                </a:schemeClr>
              </a:solidFill>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69B5ABD6-E271-B7AB-144D-6152CF90E8C3}"/>
              </a:ext>
            </a:extLst>
          </p:cNvPr>
          <p:cNvGraphicFramePr/>
          <p:nvPr>
            <p:extLst>
              <p:ext uri="{D42A27DB-BD31-4B8C-83A1-F6EECF244321}">
                <p14:modId xmlns:p14="http://schemas.microsoft.com/office/powerpoint/2010/main" val="3332779659"/>
              </p:ext>
            </p:extLst>
          </p:nvPr>
        </p:nvGraphicFramePr>
        <p:xfrm>
          <a:off x="4484914" y="726474"/>
          <a:ext cx="4523840" cy="341718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97EFF6DB-819B-1015-18C5-5CAD9FA53ED5}"/>
              </a:ext>
            </a:extLst>
          </p:cNvPr>
          <p:cNvSpPr/>
          <p:nvPr/>
        </p:nvSpPr>
        <p:spPr>
          <a:xfrm>
            <a:off x="132587" y="726474"/>
            <a:ext cx="4265242" cy="5819469"/>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India's fertilizer industry depends on imports, including raw materials and finished fertilizers, both sourced from various international sources. Urea is imported from China, Iran, Oman, the Arabian Gulf, Ukraine, and Egypt.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Urea is currently sourced from Oman, countries in the Arabian Gulf, Southeast Asian nations like Indonesia, Vietnam, Malaysia, Singapore, and Russian ports in the Baltic Sea due to trade disruptions caused by the Ukraine-Russian conflict and restrictions on urea imports imposed by China since October 2021. As a result of this conflict, the cost of urea is soaring.</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Moreover, The commissioning of new plants is expected to bring down import dependency to less than half of current levels.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growing pharmaceutical and medical industries are a primary driving force in deionized water, as high-purity water is essential in performing lab tests and many production processes.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price of deionized water fluctuates with respect to the demand in its various industries like printing and publishing, mechanical and plating, power generation, etc.</a:t>
            </a:r>
          </a:p>
          <a:p>
            <a:pPr marL="171450" indent="-171450" algn="just">
              <a:lnSpc>
                <a:spcPct val="150000"/>
              </a:lnSpc>
              <a:buFont typeface="Arial" panose="020B0604020202020204" pitchFamily="34" charset="0"/>
              <a:buChar char="•"/>
            </a:pPr>
            <a:endParaRPr lang="en-US"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78E6E65-8141-F24A-FBDC-0480538A20FE}"/>
              </a:ext>
            </a:extLst>
          </p:cNvPr>
          <p:cNvSpPr/>
          <p:nvPr/>
        </p:nvSpPr>
        <p:spPr>
          <a:xfrm>
            <a:off x="4484914" y="4445535"/>
            <a:ext cx="4610925" cy="2100408"/>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Moreover, with more competitors joining the market, the prices for deionized water systems have become much more affordable and economical.</a:t>
            </a:r>
          </a:p>
          <a:p>
            <a:pPr marL="628650" lvl="1"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ongoing conflict between Russia and Ukraine and the impact of Covid-19 is anticipated to reduce its effect in the forecast period, on account of which the prices of raw material will be stabilized for the coming years.</a:t>
            </a:r>
          </a:p>
          <a:p>
            <a:pPr marL="171450" indent="-171450" algn="just">
              <a:lnSpc>
                <a:spcPct val="150000"/>
              </a:lnSpc>
              <a:buFont typeface="Arial" panose="020B0604020202020204" pitchFamily="34" charset="0"/>
              <a:buChar char="•"/>
            </a:pPr>
            <a:endParaRPr lang="en-US"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16271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273</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Montserrat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9</cp:revision>
  <dcterms:created xsi:type="dcterms:W3CDTF">2022-12-21T06:45:04Z</dcterms:created>
  <dcterms:modified xsi:type="dcterms:W3CDTF">2022-12-22T13:38:30Z</dcterms:modified>
</cp:coreProperties>
</file>