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70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37521116827818"/>
          <c:y val="5.365525358867038E-3"/>
          <c:w val="0.71898140541512523"/>
          <c:h val="0.7938786577154658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Grade Urea  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FY 2018</c:v>
                </c:pt>
                <c:pt idx="1">
                  <c:v>FY 2019</c:v>
                </c:pt>
                <c:pt idx="2">
                  <c:v>FY 2020</c:v>
                </c:pt>
                <c:pt idx="3">
                  <c:v>FY 2021</c:v>
                </c:pt>
                <c:pt idx="4">
                  <c:v>FY 2022</c:v>
                </c:pt>
                <c:pt idx="5">
                  <c:v>FY 2023E</c:v>
                </c:pt>
                <c:pt idx="6">
                  <c:v>FY 2024F</c:v>
                </c:pt>
                <c:pt idx="7">
                  <c:v>FY 2025F</c:v>
                </c:pt>
              </c:strCache>
            </c:strRef>
          </c:cat>
          <c:val>
            <c:numRef>
              <c:f>Sheet1!$B$2:$B$9</c:f>
              <c:numCache>
                <c:formatCode>0.00</c:formatCode>
                <c:ptCount val="8"/>
                <c:pt idx="0">
                  <c:v>35.76</c:v>
                </c:pt>
                <c:pt idx="1">
                  <c:v>37.31</c:v>
                </c:pt>
                <c:pt idx="2">
                  <c:v>36.57</c:v>
                </c:pt>
                <c:pt idx="3">
                  <c:v>38.42</c:v>
                </c:pt>
                <c:pt idx="4">
                  <c:v>48.85</c:v>
                </c:pt>
                <c:pt idx="5">
                  <c:v>60.32</c:v>
                </c:pt>
                <c:pt idx="6">
                  <c:v>58.13</c:v>
                </c:pt>
                <c:pt idx="7">
                  <c:v>55.65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D5-47D4-A314-AB8290650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739448"/>
        <c:axId val="390733872"/>
      </c:lineChart>
      <c:catAx>
        <c:axId val="39073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90733872"/>
        <c:crosses val="autoZero"/>
        <c:auto val="1"/>
        <c:lblAlgn val="ctr"/>
        <c:lblOffset val="100"/>
        <c:noMultiLvlLbl val="1"/>
      </c:catAx>
      <c:valAx>
        <c:axId val="390733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907394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writ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4113" y="6683335"/>
            <a:ext cx="9193104" cy="1746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1" y="1"/>
            <a:ext cx="9158990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2586" y="193795"/>
            <a:ext cx="7417745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lang="en-US" sz="1600" b="1" kern="12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43567" y="6515551"/>
            <a:ext cx="320136" cy="34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7"/>
          <p:cNvSpPr txBox="1"/>
          <p:nvPr userDrawn="1"/>
        </p:nvSpPr>
        <p:spPr>
          <a:xfrm>
            <a:off x="8679475" y="6566714"/>
            <a:ext cx="44540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70E7C-0B96-4788-862A-C035E43D0D9C}" type="slidenum">
              <a:rPr lang="en-US" sz="1100" smtClean="0">
                <a:solidFill>
                  <a:sysClr val="windowText" lastClr="000000"/>
                </a:solidFill>
              </a:rPr>
              <a:t>‹#›</a:t>
            </a:fld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" y="674560"/>
            <a:ext cx="55463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5267C87-9982-5707-7CCD-91BE5AA57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89" y="160457"/>
            <a:ext cx="2028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6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B3DA-4320-4E57-92E6-D5F9EDC3252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E08-C849-4598-85CC-1237A7E88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FA0403-07EA-8DD6-A8C3-6737437A0F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587" y="193795"/>
            <a:ext cx="7020928" cy="45720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Raw Material Price Benchmarking- Technical Grade Urea (INR/Kg) &amp; Deionized, FY2018 – FY2025F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59400-FB73-536F-FDF0-E1B76A541486}"/>
              </a:ext>
            </a:extLst>
          </p:cNvPr>
          <p:cNvSpPr txBox="1"/>
          <p:nvPr/>
        </p:nvSpPr>
        <p:spPr>
          <a:xfrm>
            <a:off x="7153515" y="4042231"/>
            <a:ext cx="1855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Source- </a:t>
            </a:r>
            <a:r>
              <a:rPr lang="en-US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ChemAnalyst</a:t>
            </a:r>
            <a:endParaRPr lang="en-US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B5ABD6-E271-B7AB-144D-6152CF90E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6720"/>
              </p:ext>
            </p:extLst>
          </p:nvPr>
        </p:nvGraphicFramePr>
        <p:xfrm>
          <a:off x="177527" y="856343"/>
          <a:ext cx="8831227" cy="303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EFF6DB-819B-1015-18C5-5CAD9FA53ED5}"/>
              </a:ext>
            </a:extLst>
          </p:cNvPr>
          <p:cNvSpPr/>
          <p:nvPr/>
        </p:nvSpPr>
        <p:spPr>
          <a:xfrm>
            <a:off x="132586" y="4441366"/>
            <a:ext cx="8876168" cy="20029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surge in the prices of technical grade urea is due to trade disruptions caused by the Ukraine-Russian conflict and restrictions on urea imports imposed by China since October 2021. As a result of this conflict, the cost of urea is soaring.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Moreover, the impact of covid-19 has surged the prices of technical grade urea due to disruptions in the supply chain between different nations therefore impacting the imports and exports of the country.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Moreover, The commissioning of new plants is expected to bring down import dependency to less than half of current levels.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ongoing conflict between Russia and Ukraine and the impact of covid-19 are expected to reduce its effect Post FY 2023. It will help to stabilize the price in FY 2024 and FY 2025 onwards.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158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Sharma</dc:creator>
  <cp:lastModifiedBy>Hardik Malhotra</cp:lastModifiedBy>
  <cp:revision>9</cp:revision>
  <dcterms:created xsi:type="dcterms:W3CDTF">2022-12-21T06:45:04Z</dcterms:created>
  <dcterms:modified xsi:type="dcterms:W3CDTF">2022-12-23T04:50:06Z</dcterms:modified>
</cp:coreProperties>
</file>