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4.xml" ContentType="application/vnd.openxmlformats-officedocument.drawingml.chartshapes+xml"/>
  <Override PartName="/ppt/notesSlides/notesSlide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7.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5.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0.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1.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2.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3.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16.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7.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18.xml" ContentType="application/vnd.openxmlformats-officedocument.presentationml.notesSlide+xml"/>
  <Override PartName="/ppt/media/image14.jpg" ContentType="image/jpeg"/>
  <Override PartName="/ppt/notesSlides/notesSlide19.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20.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21.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22.xml" ContentType="application/vnd.openxmlformats-officedocument.presentationml.notesSlide+xml"/>
  <Override PartName="/ppt/media/image15.jpg" ContentType="image/jpeg"/>
  <Override PartName="/ppt/notesSlides/notesSlide23.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24.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25.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26.xml" ContentType="application/vnd.openxmlformats-officedocument.presentationml.notesSlide+xml"/>
  <Override PartName="/ppt/media/image16.jpg" ContentType="image/jpeg"/>
  <Override PartName="/ppt/notesSlides/notesSlide27.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28.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29.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drawings/drawing6.xml" ContentType="application/vnd.openxmlformats-officedocument.drawingml.chartshape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drawings/drawing7.xml" ContentType="application/vnd.openxmlformats-officedocument.drawingml.chartshapes+xml"/>
  <Override PartName="/ppt/media/image17.jpg" ContentType="image/jpeg"/>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media/image6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7561" r:id="rId3"/>
    <p:sldId id="8708" r:id="rId4"/>
    <p:sldId id="3719" r:id="rId5"/>
    <p:sldId id="7230" r:id="rId6"/>
    <p:sldId id="2404" r:id="rId7"/>
    <p:sldId id="2388" r:id="rId8"/>
    <p:sldId id="7882" r:id="rId9"/>
    <p:sldId id="7883" r:id="rId10"/>
    <p:sldId id="4824" r:id="rId11"/>
    <p:sldId id="7691" r:id="rId12"/>
    <p:sldId id="7692" r:id="rId13"/>
    <p:sldId id="7698" r:id="rId14"/>
    <p:sldId id="4877" r:id="rId15"/>
    <p:sldId id="8737" r:id="rId16"/>
    <p:sldId id="7693" r:id="rId17"/>
    <p:sldId id="7694" r:id="rId18"/>
    <p:sldId id="7699" r:id="rId19"/>
    <p:sldId id="8709" r:id="rId20"/>
    <p:sldId id="8710" r:id="rId21"/>
    <p:sldId id="8752" r:id="rId22"/>
    <p:sldId id="8738" r:id="rId23"/>
    <p:sldId id="8711" r:id="rId24"/>
    <p:sldId id="8712" r:id="rId25"/>
    <p:sldId id="8713" r:id="rId26"/>
    <p:sldId id="8746" r:id="rId27"/>
    <p:sldId id="8714" r:id="rId28"/>
    <p:sldId id="8715" r:id="rId29"/>
    <p:sldId id="8716" r:id="rId30"/>
    <p:sldId id="8747" r:id="rId31"/>
    <p:sldId id="8717" r:id="rId32"/>
    <p:sldId id="8718" r:id="rId33"/>
    <p:sldId id="8719" r:id="rId34"/>
    <p:sldId id="8748" r:id="rId35"/>
    <p:sldId id="8720" r:id="rId36"/>
    <p:sldId id="8721" r:id="rId37"/>
    <p:sldId id="8722" r:id="rId38"/>
    <p:sldId id="8723" r:id="rId39"/>
    <p:sldId id="7416" r:id="rId40"/>
    <p:sldId id="7704" r:id="rId41"/>
    <p:sldId id="4752" r:id="rId42"/>
    <p:sldId id="4753" r:id="rId43"/>
    <p:sldId id="7195" r:id="rId44"/>
    <p:sldId id="7196" r:id="rId45"/>
    <p:sldId id="7197" r:id="rId46"/>
    <p:sldId id="7198" r:id="rId47"/>
    <p:sldId id="7199" r:id="rId48"/>
    <p:sldId id="2894" r:id="rId49"/>
    <p:sldId id="262" r:id="rId50"/>
    <p:sldId id="522"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6" d="100"/>
          <a:sy n="66" d="100"/>
        </p:scale>
        <p:origin x="136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5.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 Id="rId4" Type="http://schemas.openxmlformats.org/officeDocument/2006/relationships/chartUserShapes" Target="../drawings/drawing6.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 Id="rId4" Type="http://schemas.openxmlformats.org/officeDocument/2006/relationships/chartUserShapes" Target="../drawings/drawing7.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4.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sz="1400" b="1" dirty="0">
                <a:solidFill>
                  <a:schemeClr val="tx1"/>
                </a:solidFill>
              </a:rPr>
              <a:t>Research</a:t>
            </a:r>
            <a:r>
              <a:rPr lang="en-US" sz="1400" b="1" baseline="0" dirty="0">
                <a:solidFill>
                  <a:schemeClr val="tx1"/>
                </a:solidFill>
              </a:rPr>
              <a:t> Contribution</a:t>
            </a:r>
            <a:endParaRPr lang="en-US" sz="1400" b="1" dirty="0">
              <a:solidFill>
                <a:schemeClr val="tx1"/>
              </a:solidFill>
            </a:endParaRPr>
          </a:p>
        </c:rich>
      </c:tx>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rgbClr val="215F63"/>
              </a:solidFill>
              <a:ln w="25400">
                <a:solidFill>
                  <a:schemeClr val="lt1"/>
                </a:solidFill>
              </a:ln>
              <a:effectLst/>
              <a:sp3d contourW="25400">
                <a:contourClr>
                  <a:schemeClr val="lt1"/>
                </a:contourClr>
              </a:sp3d>
            </c:spPr>
            <c:extLst>
              <c:ext xmlns:c16="http://schemas.microsoft.com/office/drawing/2014/chart" uri="{C3380CC4-5D6E-409C-BE32-E72D297353CC}">
                <c16:uniqueId val="{00000001-B415-48F5-81D7-6C865B47E33E}"/>
              </c:ext>
            </c:extLst>
          </c:dPt>
          <c:dPt>
            <c:idx val="1"/>
            <c:bubble3D val="0"/>
            <c:spPr>
              <a:solidFill>
                <a:srgbClr val="BDD7EE"/>
              </a:solidFill>
              <a:ln w="25400">
                <a:solidFill>
                  <a:schemeClr val="lt1"/>
                </a:solidFill>
              </a:ln>
              <a:effectLst/>
              <a:sp3d contourW="25400">
                <a:contourClr>
                  <a:schemeClr val="lt1"/>
                </a:contourClr>
              </a:sp3d>
            </c:spPr>
            <c:extLst>
              <c:ext xmlns:c16="http://schemas.microsoft.com/office/drawing/2014/chart" uri="{C3380CC4-5D6E-409C-BE32-E72D297353CC}">
                <c16:uniqueId val="{00000003-B415-48F5-81D7-6C865B47E33E}"/>
              </c:ext>
            </c:extLst>
          </c:dPt>
          <c:dLbls>
            <c:dLbl>
              <c:idx val="0"/>
              <c:layout>
                <c:manualLayout>
                  <c:x val="-0.15432063603591187"/>
                  <c:y val="-0.3097333011081207"/>
                </c:manualLayout>
              </c:layout>
              <c:spPr>
                <a:noFill/>
                <a:ln>
                  <a:noFill/>
                </a:ln>
                <a:effectLst/>
              </c:spPr>
              <c:txPr>
                <a:bodyPr rot="0" spcFirstLastPara="1" vertOverflow="ellipsis" vert="horz" wrap="square" lIns="38100" tIns="19050" rIns="38100" bIns="19050" anchor="ctr" anchorCtr="1">
                  <a:spAutoFit/>
                </a:bodyPr>
                <a:lstStyle/>
                <a:p>
                  <a:pPr>
                    <a:defRPr lang="ja-JP" sz="800" b="1" i="0" u="none" strike="noStrike" kern="1200" baseline="0">
                      <a:solidFill>
                        <a:schemeClr val="bg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415-48F5-81D7-6C865B47E33E}"/>
                </c:ext>
              </c:extLst>
            </c:dLbl>
            <c:dLbl>
              <c:idx val="1"/>
              <c:layout>
                <c:manualLayout>
                  <c:x val="4.9622372808334751E-2"/>
                  <c:y val="8.4519766667208295E-3"/>
                </c:manualLayout>
              </c:layout>
              <c:spPr>
                <a:noFill/>
                <a:ln>
                  <a:noFill/>
                </a:ln>
                <a:effectLst/>
              </c:spPr>
              <c:txPr>
                <a:bodyPr rot="0" spcFirstLastPara="1" vertOverflow="ellipsis" vert="horz" wrap="square" lIns="38100" tIns="19050" rIns="38100" bIns="19050" anchor="ctr" anchorCtr="1">
                  <a:noAutofit/>
                </a:bodyPr>
                <a:lstStyle/>
                <a:p>
                  <a:pPr>
                    <a:defRPr lang="ja-JP" sz="800" b="1" i="0" u="none" strike="noStrike" kern="1200" baseline="0">
                      <a:solidFill>
                        <a:schemeClr val="bg2">
                          <a:lumMod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3014378497959565"/>
                      <c:h val="0.2131283817818436"/>
                    </c:manualLayout>
                  </c15:layout>
                </c:ext>
                <c:ext xmlns:c16="http://schemas.microsoft.com/office/drawing/2014/chart" uri="{C3380CC4-5D6E-409C-BE32-E72D297353CC}">
                  <c16:uniqueId val="{00000003-B415-48F5-81D7-6C865B47E33E}"/>
                </c:ext>
              </c:extLst>
            </c:dLbl>
            <c:spPr>
              <a:noFill/>
              <a:ln>
                <a:noFill/>
              </a:ln>
              <a:effectLst/>
            </c:spPr>
            <c:txPr>
              <a:bodyPr rot="0" spcFirstLastPara="1" vertOverflow="ellipsis" vert="horz" wrap="square" lIns="38100" tIns="19050" rIns="38100" bIns="19050" anchor="ctr" anchorCtr="1">
                <a:spAutoFit/>
              </a:bodyPr>
              <a:lstStyle/>
              <a:p>
                <a:pPr>
                  <a:defRPr lang="ja-JP" sz="800" b="1" i="0" u="none" strike="noStrike" kern="1200" baseline="0">
                    <a:solidFill>
                      <a:schemeClr val="bg2">
                        <a:lumMod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Primary Research</c:v>
                </c:pt>
                <c:pt idx="1">
                  <c:v>Desk Research</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4-B415-48F5-81D7-6C865B47E33E}"/>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19330338751E-2"/>
          <c:y val="0.24715299302116908"/>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_ * #,##0.0_ ;_ * \-#,##0.0_ ;_ * "-"??_ ;_ @_ </c:formatCode>
                <c:ptCount val="6"/>
                <c:pt idx="0">
                  <c:v>170.92173913043479</c:v>
                </c:pt>
                <c:pt idx="1">
                  <c:v>187.20475785896349</c:v>
                </c:pt>
                <c:pt idx="2">
                  <c:v>213.48680201720884</c:v>
                </c:pt>
                <c:pt idx="3">
                  <c:v>262.74419408801373</c:v>
                </c:pt>
                <c:pt idx="4">
                  <c:v>308.82648126457246</c:v>
                </c:pt>
                <c:pt idx="5">
                  <c:v>354.77086514139484</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_ * #,##0.0_ ;_ * \-#,##0.0_ ;_ * &quot;-&quot;??_ ;_ @_ "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6"/>
          <c:order val="0"/>
          <c:tx>
            <c:strRef>
              <c:f>Sheet1!$E$1</c:f>
              <c:strCache>
                <c:ptCount val="1"/>
                <c:pt idx="0">
                  <c:v>Others</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16.412759999999981</c:v>
                </c:pt>
                <c:pt idx="1">
                  <c:v>17.142451999999995</c:v>
                </c:pt>
                <c:pt idx="2">
                  <c:v>19.056387013741318</c:v>
                </c:pt>
                <c:pt idx="3">
                  <c:v>23.020069820827214</c:v>
                </c:pt>
                <c:pt idx="4">
                  <c:v>26.523253516926516</c:v>
                </c:pt>
                <c:pt idx="5">
                  <c:v>29.834810674930733</c:v>
                </c:pt>
              </c:numCache>
            </c:numRef>
          </c:val>
          <c:extLst>
            <c:ext xmlns:c16="http://schemas.microsoft.com/office/drawing/2014/chart" uri="{C3380CC4-5D6E-409C-BE32-E72D297353CC}">
              <c16:uniqueId val="{00000004-90D6-4AFB-AEF2-F7160527FD64}"/>
            </c:ext>
          </c:extLst>
        </c:ser>
        <c:ser>
          <c:idx val="5"/>
          <c:order val="1"/>
          <c:tx>
            <c:strRef>
              <c:f>Sheet1!$D$1</c:f>
              <c:strCache>
                <c:ptCount val="1"/>
                <c:pt idx="0">
                  <c:v>Fungicides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36.009791999999997</c:v>
                </c:pt>
                <c:pt idx="1">
                  <c:v>40.564594000000007</c:v>
                </c:pt>
                <c:pt idx="2">
                  <c:v>47.666649996635932</c:v>
                </c:pt>
                <c:pt idx="3">
                  <c:v>60.338521037407709</c:v>
                </c:pt>
                <c:pt idx="4">
                  <c:v>72.860937602380545</c:v>
                </c:pt>
                <c:pt idx="5">
                  <c:v>85.054186292458567</c:v>
                </c:pt>
              </c:numCache>
            </c:numRef>
          </c:val>
          <c:extLst>
            <c:ext xmlns:c16="http://schemas.microsoft.com/office/drawing/2014/chart" uri="{C3380CC4-5D6E-409C-BE32-E72D297353CC}">
              <c16:uniqueId val="{00000000-64FA-4A6E-B60C-A2175073DAA2}"/>
            </c:ext>
          </c:extLst>
        </c:ser>
        <c:ser>
          <c:idx val="2"/>
          <c:order val="2"/>
          <c:tx>
            <c:strRef>
              <c:f>Sheet1!$C$1</c:f>
              <c:strCache>
                <c:ptCount val="1"/>
                <c:pt idx="0">
                  <c:v>Herbicides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39.547871999999998</c:v>
                </c:pt>
                <c:pt idx="1">
                  <c:v>44.817155999999997</c:v>
                </c:pt>
                <c:pt idx="2">
                  <c:v>52.417905518929928</c:v>
                </c:pt>
                <c:pt idx="3">
                  <c:v>66.66093457974759</c:v>
                </c:pt>
                <c:pt idx="4">
                  <c:v>80.817913657458504</c:v>
                </c:pt>
                <c:pt idx="5">
                  <c:v>94.681248488935452</c:v>
                </c:pt>
              </c:numCache>
            </c:numRef>
          </c:val>
          <c:extLst>
            <c:ext xmlns:c16="http://schemas.microsoft.com/office/drawing/2014/chart" uri="{C3380CC4-5D6E-409C-BE32-E72D297353CC}">
              <c16:uniqueId val="{00000001-64FA-4A6E-B60C-A2175073DAA2}"/>
            </c:ext>
          </c:extLst>
        </c:ser>
        <c:ser>
          <c:idx val="0"/>
          <c:order val="3"/>
          <c:tx>
            <c:strRef>
              <c:f>Sheet1!$B$1</c:f>
              <c:strCache>
                <c:ptCount val="1"/>
                <c:pt idx="0">
                  <c:v>Insecticides </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104.58957600000001</c:v>
                </c:pt>
                <c:pt idx="1">
                  <c:v>117.81579799999999</c:v>
                </c:pt>
                <c:pt idx="2">
                  <c:v>137.68368029739509</c:v>
                </c:pt>
                <c:pt idx="3">
                  <c:v>174.20681006662633</c:v>
                </c:pt>
                <c:pt idx="4">
                  <c:v>209.84574106038937</c:v>
                </c:pt>
                <c:pt idx="5">
                  <c:v>244.53646192466064</c:v>
                </c:pt>
              </c:numCache>
            </c:numRef>
          </c:val>
          <c:extLst>
            <c:ext xmlns:c16="http://schemas.microsoft.com/office/drawing/2014/chart" uri="{C3380CC4-5D6E-409C-BE32-E72D297353CC}">
              <c16:uniqueId val="{00000000-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6"/>
          <c:order val="0"/>
          <c:tx>
            <c:strRef>
              <c:f>Sheet1!$E$1</c:f>
              <c:strCache>
                <c:ptCount val="1"/>
                <c:pt idx="0">
                  <c:v>Others</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18.186073043478252</c:v>
                </c:pt>
                <c:pt idx="1">
                  <c:v>18.795357689039943</c:v>
                </c:pt>
                <c:pt idx="2">
                  <c:v>20.13180543022278</c:v>
                </c:pt>
                <c:pt idx="3">
                  <c:v>24.172465856097283</c:v>
                </c:pt>
                <c:pt idx="4">
                  <c:v>26.620842685006163</c:v>
                </c:pt>
                <c:pt idx="5">
                  <c:v>28.665485903424734</c:v>
                </c:pt>
              </c:numCache>
            </c:numRef>
          </c:val>
          <c:extLst>
            <c:ext xmlns:c16="http://schemas.microsoft.com/office/drawing/2014/chart" uri="{C3380CC4-5D6E-409C-BE32-E72D297353CC}">
              <c16:uniqueId val="{00000004-90D6-4AFB-AEF2-F7160527FD64}"/>
            </c:ext>
          </c:extLst>
        </c:ser>
        <c:ser>
          <c:idx val="5"/>
          <c:order val="1"/>
          <c:tx>
            <c:strRef>
              <c:f>Sheet1!$D$1</c:f>
              <c:strCache>
                <c:ptCount val="1"/>
                <c:pt idx="0">
                  <c:v>Fungicides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28.031165217391305</c:v>
                </c:pt>
                <c:pt idx="1">
                  <c:v>31.019828377230247</c:v>
                </c:pt>
                <c:pt idx="2">
                  <c:v>35.951177459697966</c:v>
                </c:pt>
                <c:pt idx="3">
                  <c:v>44.456317639691918</c:v>
                </c:pt>
                <c:pt idx="4">
                  <c:v>52.562267111230227</c:v>
                </c:pt>
                <c:pt idx="5">
                  <c:v>60.488432506607822</c:v>
                </c:pt>
              </c:numCache>
            </c:numRef>
          </c:val>
          <c:extLst>
            <c:ext xmlns:c16="http://schemas.microsoft.com/office/drawing/2014/chart" uri="{C3380CC4-5D6E-409C-BE32-E72D297353CC}">
              <c16:uniqueId val="{00000000-64FA-4A6E-B60C-A2175073DAA2}"/>
            </c:ext>
          </c:extLst>
        </c:ser>
        <c:ser>
          <c:idx val="2"/>
          <c:order val="2"/>
          <c:tx>
            <c:strRef>
              <c:f>Sheet1!$C$1</c:f>
              <c:strCache>
                <c:ptCount val="1"/>
                <c:pt idx="0">
                  <c:v>Herbicides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36.953279999999999</c:v>
                </c:pt>
                <c:pt idx="1">
                  <c:v>40.698314358538667</c:v>
                </c:pt>
                <c:pt idx="2">
                  <c:v>46.668214920961852</c:v>
                </c:pt>
                <c:pt idx="3">
                  <c:v>57.619801763501407</c:v>
                </c:pt>
                <c:pt idx="4">
                  <c:v>67.972708526332397</c:v>
                </c:pt>
                <c:pt idx="5">
                  <c:v>78.475315369276544</c:v>
                </c:pt>
              </c:numCache>
            </c:numRef>
          </c:val>
          <c:extLst>
            <c:ext xmlns:c16="http://schemas.microsoft.com/office/drawing/2014/chart" uri="{C3380CC4-5D6E-409C-BE32-E72D297353CC}">
              <c16:uniqueId val="{00000001-64FA-4A6E-B60C-A2175073DAA2}"/>
            </c:ext>
          </c:extLst>
        </c:ser>
        <c:ser>
          <c:idx val="0"/>
          <c:order val="3"/>
          <c:tx>
            <c:strRef>
              <c:f>Sheet1!$B$1</c:f>
              <c:strCache>
                <c:ptCount val="1"/>
                <c:pt idx="0">
                  <c:v>Insecticides </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87.751220869565216</c:v>
                </c:pt>
                <c:pt idx="1">
                  <c:v>96.691257434154636</c:v>
                </c:pt>
                <c:pt idx="2">
                  <c:v>110.73560420632624</c:v>
                </c:pt>
                <c:pt idx="3">
                  <c:v>136.49560882872314</c:v>
                </c:pt>
                <c:pt idx="4">
                  <c:v>161.67066294200367</c:v>
                </c:pt>
                <c:pt idx="5">
                  <c:v>187.14163136208577</c:v>
                </c:pt>
              </c:numCache>
            </c:numRef>
          </c:val>
          <c:extLst>
            <c:ext xmlns:c16="http://schemas.microsoft.com/office/drawing/2014/chart" uri="{C3380CC4-5D6E-409C-BE32-E72D297353CC}">
              <c16:uniqueId val="{00000000-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explosion val="4"/>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274-474D-828C-188BD1EA335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274-474D-828C-188BD1EA335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274-474D-828C-188BD1EA335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274-474D-828C-188BD1EA3357}"/>
              </c:ext>
            </c:extLst>
          </c:dPt>
          <c:cat>
            <c:strRef>
              <c:f>Sheet1!$A$2:$A$5</c:f>
              <c:strCache>
                <c:ptCount val="2"/>
                <c:pt idx="0">
                  <c:v>1st Qtr</c:v>
                </c:pt>
                <c:pt idx="1">
                  <c:v>2nd Qtr</c:v>
                </c:pt>
              </c:strCache>
            </c:strRef>
          </c:cat>
          <c:val>
            <c:numRef>
              <c:f>Sheet1!$B$2:$B$5</c:f>
              <c:numCache>
                <c:formatCode>General</c:formatCode>
                <c:ptCount val="4"/>
                <c:pt idx="0">
                  <c:v>10</c:v>
                </c:pt>
                <c:pt idx="1">
                  <c:v>90</c:v>
                </c:pt>
              </c:numCache>
            </c:numRef>
          </c:val>
          <c:extLst>
            <c:ext xmlns:c16="http://schemas.microsoft.com/office/drawing/2014/chart" uri="{C3380CC4-5D6E-409C-BE32-E72D297353CC}">
              <c16:uniqueId val="{00000008-8274-474D-828C-188BD1EA3357}"/>
            </c:ext>
          </c:extLst>
        </c:ser>
        <c:dLbls>
          <c:showLegendKey val="0"/>
          <c:showVal val="0"/>
          <c:showCatName val="0"/>
          <c:showSerName val="0"/>
          <c:showPercent val="0"/>
          <c:showBubbleSize val="0"/>
          <c:showLeaderLines val="1"/>
        </c:dLbls>
        <c:firstSliceAng val="73"/>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995829651334046"/>
          <c:y val="0"/>
          <c:w val="0.60495418817729396"/>
          <c:h val="0.99999999999999989"/>
        </c:manualLayout>
      </c:layout>
      <c:pieChart>
        <c:varyColors val="1"/>
        <c:ser>
          <c:idx val="0"/>
          <c:order val="0"/>
          <c:tx>
            <c:strRef>
              <c:f>Sheet1!$B$1</c:f>
              <c:strCache>
                <c:ptCount val="1"/>
                <c:pt idx="0">
                  <c:v>Sales</c:v>
                </c:pt>
              </c:strCache>
            </c:strRef>
          </c:tx>
          <c:explosion val="2"/>
          <c:dPt>
            <c:idx val="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1-27DD-47AE-81C2-1FC86FC4790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621-4DB4-9321-2E6DAF740146}"/>
              </c:ext>
            </c:extLst>
          </c:dPt>
          <c:cat>
            <c:strRef>
              <c:f>Sheet1!$A$2:$A$3</c:f>
              <c:strCache>
                <c:ptCount val="2"/>
                <c:pt idx="0">
                  <c:v>1st Qtr</c:v>
                </c:pt>
                <c:pt idx="1">
                  <c:v>2nd Qtr</c:v>
                </c:pt>
              </c:strCache>
            </c:strRef>
          </c:cat>
          <c:val>
            <c:numRef>
              <c:f>Sheet1!$B$2:$B$3</c:f>
              <c:numCache>
                <c:formatCode>0%</c:formatCode>
                <c:ptCount val="2"/>
                <c:pt idx="0">
                  <c:v>0.95</c:v>
                </c:pt>
                <c:pt idx="1">
                  <c:v>0.05</c:v>
                </c:pt>
              </c:numCache>
            </c:numRef>
          </c:val>
          <c:extLst>
            <c:ext xmlns:c16="http://schemas.microsoft.com/office/drawing/2014/chart" uri="{C3380CC4-5D6E-409C-BE32-E72D297353CC}">
              <c16:uniqueId val="{00000000-27DD-47AE-81C2-1FC86FC47906}"/>
            </c:ext>
          </c:extLst>
        </c:ser>
        <c:dLbls>
          <c:showLegendKey val="0"/>
          <c:showVal val="0"/>
          <c:showCatName val="0"/>
          <c:showSerName val="0"/>
          <c:showPercent val="0"/>
          <c:showBubbleSize val="0"/>
          <c:showLeaderLines val="1"/>
        </c:dLbls>
        <c:firstSliceAng val="10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4.58</c:v>
                </c:pt>
                <c:pt idx="1">
                  <c:v>6.31</c:v>
                </c:pt>
                <c:pt idx="2">
                  <c:v>9.2155187172216007</c:v>
                </c:pt>
                <c:pt idx="3">
                  <c:v>15.225982503817463</c:v>
                </c:pt>
                <c:pt idx="4">
                  <c:v>23.628670126765993</c:v>
                </c:pt>
                <c:pt idx="5">
                  <c:v>34.711132222165226</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_ * #,##0.0_ ;_ * \-#,##0.0_ ;_ * "-"??_ ;_ @_ </c:formatCode>
                <c:ptCount val="6"/>
                <c:pt idx="0">
                  <c:v>3.0533333333333337</c:v>
                </c:pt>
                <c:pt idx="1">
                  <c:v>4.1513157894736841</c:v>
                </c:pt>
                <c:pt idx="2">
                  <c:v>5.9751790943536287</c:v>
                </c:pt>
                <c:pt idx="3">
                  <c:v>9.6366977872262414</c:v>
                </c:pt>
                <c:pt idx="4">
                  <c:v>14.767918829228746</c:v>
                </c:pt>
                <c:pt idx="5">
                  <c:v>21.360696752101678</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_ * #,##0.0_ ;_ * \-#,##0.0_ ;_ * &quot;-&quot;??_ ;_ @_ "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0.35890817340000031</c:v>
                </c:pt>
                <c:pt idx="1">
                  <c:v>0.57541779709999963</c:v>
                </c:pt>
                <c:pt idx="2">
                  <c:v>0.81847408314554504</c:v>
                </c:pt>
                <c:pt idx="3">
                  <c:v>1.3393742582845078</c:v>
                </c:pt>
                <c:pt idx="4">
                  <c:v>1.9936633710650504</c:v>
                </c:pt>
                <c:pt idx="5">
                  <c:v>2.8932527063215807</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0.80723077080000005</c:v>
                </c:pt>
                <c:pt idx="1">
                  <c:v>1.0741442327999999</c:v>
                </c:pt>
                <c:pt idx="2">
                  <c:v>1.5575449531438281</c:v>
                </c:pt>
                <c:pt idx="3">
                  <c:v>2.5619110262670235</c:v>
                </c:pt>
                <c:pt idx="4">
                  <c:v>4.0791978470233818</c:v>
                </c:pt>
                <c:pt idx="5">
                  <c:v>6.0030230421053661</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0.77645294179999991</c:v>
                </c:pt>
                <c:pt idx="1">
                  <c:v>1.0103375758999997</c:v>
                </c:pt>
                <c:pt idx="2">
                  <c:v>1.4974993056828401</c:v>
                </c:pt>
                <c:pt idx="3">
                  <c:v>2.5165860170300087</c:v>
                </c:pt>
                <c:pt idx="4">
                  <c:v>3.9195833448766622</c:v>
                </c:pt>
                <c:pt idx="5">
                  <c:v>5.7670637074855318</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2.6374081140000003</c:v>
                </c:pt>
                <c:pt idx="1">
                  <c:v>3.6501003942000003</c:v>
                </c:pt>
                <c:pt idx="2">
                  <c:v>5.3420003752493876</c:v>
                </c:pt>
                <c:pt idx="3">
                  <c:v>8.8081112022359225</c:v>
                </c:pt>
                <c:pt idx="4">
                  <c:v>13.636225563800897</c:v>
                </c:pt>
                <c:pt idx="5">
                  <c:v>20.047792766252751</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0.21331084360000027</c:v>
                </c:pt>
                <c:pt idx="1">
                  <c:v>0.37623188190789475</c:v>
                </c:pt>
                <c:pt idx="2">
                  <c:v>0.54609802772457583</c:v>
                </c:pt>
                <c:pt idx="3">
                  <c:v>0.89067661133327913</c:v>
                </c:pt>
                <c:pt idx="4">
                  <c:v>1.3578460435798654</c:v>
                </c:pt>
                <c:pt idx="5">
                  <c:v>1.9407032474666726</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0.54881340026666681</c:v>
                </c:pt>
                <c:pt idx="1">
                  <c:v>0.68812982671052625</c:v>
                </c:pt>
                <c:pt idx="2">
                  <c:v>0.96429017671959771</c:v>
                </c:pt>
                <c:pt idx="3">
                  <c:v>1.529616753747161</c:v>
                </c:pt>
                <c:pt idx="4">
                  <c:v>2.3626703039977937</c:v>
                </c:pt>
                <c:pt idx="5">
                  <c:v>3.4260848734630924</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0.55373967880000008</c:v>
                </c:pt>
                <c:pt idx="1">
                  <c:v>0.71381131914473694</c:v>
                </c:pt>
                <c:pt idx="2">
                  <c:v>1.0417262272143648</c:v>
                </c:pt>
                <c:pt idx="3">
                  <c:v>1.7070261435695049</c:v>
                </c:pt>
                <c:pt idx="4">
                  <c:v>2.6248428041060796</c:v>
                </c:pt>
                <c:pt idx="5">
                  <c:v>3.8027954995671642</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1.7374694106666666</c:v>
                </c:pt>
                <c:pt idx="1">
                  <c:v>2.3731427617105263</c:v>
                </c:pt>
                <c:pt idx="2">
                  <c:v>3.4230646626950905</c:v>
                </c:pt>
                <c:pt idx="3">
                  <c:v>5.5093782785762961</c:v>
                </c:pt>
                <c:pt idx="4">
                  <c:v>8.4225596775450082</c:v>
                </c:pt>
                <c:pt idx="5">
                  <c:v>12.191113131604748</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East </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0.91050400000000042</c:v>
                </c:pt>
                <c:pt idx="1">
                  <c:v>1.2481180000000005</c:v>
                </c:pt>
                <c:pt idx="2">
                  <c:v>1.8071632204471564</c:v>
                </c:pt>
                <c:pt idx="3">
                  <c:v>2.9599309987421152</c:v>
                </c:pt>
                <c:pt idx="4">
                  <c:v>4.5839620045926042</c:v>
                </c:pt>
                <c:pt idx="5">
                  <c:v>6.6992485188778907</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North</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1.3721679999999998</c:v>
                </c:pt>
                <c:pt idx="1">
                  <c:v>1.8904759999999998</c:v>
                </c:pt>
                <c:pt idx="2">
                  <c:v>2.7655771670382028</c:v>
                </c:pt>
                <c:pt idx="3">
                  <c:v>4.5708399476460029</c:v>
                </c:pt>
                <c:pt idx="4">
                  <c:v>7.0791495699790907</c:v>
                </c:pt>
                <c:pt idx="5">
                  <c:v>10.413339666649568</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South</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1.4514019999999999</c:v>
                </c:pt>
                <c:pt idx="1">
                  <c:v>2.0021629999999995</c:v>
                </c:pt>
                <c:pt idx="2">
                  <c:v>2.9305349520764685</c:v>
                </c:pt>
                <c:pt idx="3">
                  <c:v>4.8570884187177699</c:v>
                </c:pt>
                <c:pt idx="4">
                  <c:v>7.551722972514411</c:v>
                </c:pt>
                <c:pt idx="5">
                  <c:v>11.107562311092872</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West</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0.84592600000000007</c:v>
                </c:pt>
                <c:pt idx="1">
                  <c:v>1.1692429999999998</c:v>
                </c:pt>
                <c:pt idx="2">
                  <c:v>1.7122433776597734</c:v>
                </c:pt>
                <c:pt idx="3">
                  <c:v>2.8381231387115746</c:v>
                </c:pt>
                <c:pt idx="4">
                  <c:v>4.4138355796798869</c:v>
                </c:pt>
                <c:pt idx="5">
                  <c:v>6.4909817255448976</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sz="1400" b="1" dirty="0">
                <a:solidFill>
                  <a:schemeClr val="tx1"/>
                </a:solidFill>
              </a:rPr>
              <a:t>Survey Mode</a:t>
            </a:r>
          </a:p>
        </c:rich>
      </c:tx>
      <c:layout>
        <c:manualLayout>
          <c:xMode val="edge"/>
          <c:yMode val="edge"/>
          <c:x val="0.23902241471357832"/>
          <c:y val="3.7782910234213048E-2"/>
        </c:manualLayout>
      </c:layout>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3323509139929485E-2"/>
          <c:y val="0.31181886077119703"/>
          <c:w val="0.8820255982192543"/>
          <c:h val="0.62308409046996083"/>
        </c:manualLayout>
      </c:layout>
      <c:pie3DChart>
        <c:varyColors val="1"/>
        <c:ser>
          <c:idx val="0"/>
          <c:order val="0"/>
          <c:tx>
            <c:strRef>
              <c:f>Sheet1!$B$1</c:f>
              <c:strCache>
                <c:ptCount val="1"/>
                <c:pt idx="0">
                  <c:v>Sales</c:v>
                </c:pt>
              </c:strCache>
            </c:strRef>
          </c:tx>
          <c:dPt>
            <c:idx val="0"/>
            <c:bubble3D val="0"/>
            <c:spPr>
              <a:solidFill>
                <a:srgbClr val="215F63"/>
              </a:solidFill>
              <a:ln w="25400">
                <a:solidFill>
                  <a:schemeClr val="lt1"/>
                </a:solidFill>
              </a:ln>
              <a:effectLst/>
              <a:sp3d contourW="25400">
                <a:contourClr>
                  <a:schemeClr val="lt1"/>
                </a:contourClr>
              </a:sp3d>
            </c:spPr>
            <c:extLst>
              <c:ext xmlns:c16="http://schemas.microsoft.com/office/drawing/2014/chart" uri="{C3380CC4-5D6E-409C-BE32-E72D297353CC}">
                <c16:uniqueId val="{00000001-3AA3-4F27-837C-E7C45761B50A}"/>
              </c:ext>
            </c:extLst>
          </c:dPt>
          <c:dPt>
            <c:idx val="1"/>
            <c:bubble3D val="0"/>
            <c:spPr>
              <a:solidFill>
                <a:srgbClr val="BDD7EE"/>
              </a:solidFill>
              <a:ln w="25400">
                <a:solidFill>
                  <a:schemeClr val="lt1"/>
                </a:solidFill>
              </a:ln>
              <a:effectLst/>
              <a:sp3d contourW="25400">
                <a:contourClr>
                  <a:schemeClr val="lt1"/>
                </a:contourClr>
              </a:sp3d>
            </c:spPr>
            <c:extLst>
              <c:ext xmlns:c16="http://schemas.microsoft.com/office/drawing/2014/chart" uri="{C3380CC4-5D6E-409C-BE32-E72D297353CC}">
                <c16:uniqueId val="{00000003-3AA3-4F27-837C-E7C45761B50A}"/>
              </c:ext>
            </c:extLst>
          </c:dPt>
          <c:dLbls>
            <c:dLbl>
              <c:idx val="0"/>
              <c:layout>
                <c:manualLayout>
                  <c:x val="3.6852236601300485E-2"/>
                  <c:y val="9.2857307124951952E-2"/>
                </c:manualLayout>
              </c:layout>
              <c:tx>
                <c:rich>
                  <a:bodyPr rot="0" spcFirstLastPara="1" vertOverflow="ellipsis" vert="horz" wrap="square" lIns="38100" tIns="19050" rIns="38100" bIns="19050" anchor="ctr" anchorCtr="1">
                    <a:noAutofit/>
                  </a:bodyPr>
                  <a:lstStyle/>
                  <a:p>
                    <a:pPr>
                      <a:defRPr lang="ja-JP" sz="800" b="1" i="0" u="none" strike="noStrike" kern="1200" baseline="0">
                        <a:solidFill>
                          <a:schemeClr val="tx1">
                            <a:lumMod val="85000"/>
                            <a:lumOff val="15000"/>
                          </a:schemeClr>
                        </a:solidFill>
                        <a:latin typeface="Arial" panose="020B0604020202020204" pitchFamily="34" charset="0"/>
                        <a:ea typeface="Verdana" panose="020B0604030504040204" pitchFamily="34" charset="0"/>
                        <a:cs typeface="Arial" panose="020B0604020202020204" pitchFamily="34" charset="0"/>
                      </a:defRPr>
                    </a:pPr>
                    <a:r>
                      <a:rPr lang="en-US" dirty="0"/>
                      <a:t>F2F </a:t>
                    </a:r>
                    <a:r>
                      <a:rPr lang="en-US" baseline="0" dirty="0"/>
                      <a:t>
</a:t>
                    </a:r>
                    <a:fld id="{31B94D59-07B7-43E5-B90E-A5FE1920828C}" type="PERCENTAGE">
                      <a:rPr lang="en-US" altLang="ja-JP" baseline="0"/>
                      <a:pPr>
                        <a:defRPr lang="ja-JP" sz="800" b="1">
                          <a:solidFill>
                            <a:schemeClr val="tx1">
                              <a:lumMod val="85000"/>
                              <a:lumOff val="15000"/>
                            </a:schemeClr>
                          </a:solidFill>
                          <a:latin typeface="Arial" panose="020B0604020202020204" pitchFamily="34" charset="0"/>
                          <a:ea typeface="Verdana" panose="020B0604030504040204" pitchFamily="34" charset="0"/>
                          <a:cs typeface="Arial" panose="020B0604020202020204" pitchFamily="34" charset="0"/>
                        </a:defRPr>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lang="ja-JP" sz="800" b="1" i="0" u="none" strike="noStrike" kern="1200" baseline="0">
                      <a:solidFill>
                        <a:schemeClr val="tx1">
                          <a:lumMod val="85000"/>
                          <a:lumOff val="1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30280771622139202"/>
                      <c:h val="0.24850828402561267"/>
                    </c:manualLayout>
                  </c15:layout>
                  <c15:dlblFieldTable/>
                  <c15:showDataLabelsRange val="0"/>
                </c:ext>
                <c:ext xmlns:c16="http://schemas.microsoft.com/office/drawing/2014/chart" uri="{C3380CC4-5D6E-409C-BE32-E72D297353CC}">
                  <c16:uniqueId val="{00000001-3AA3-4F27-837C-E7C45761B50A}"/>
                </c:ext>
              </c:extLst>
            </c:dLbl>
            <c:dLbl>
              <c:idx val="1"/>
              <c:layout>
                <c:manualLayout>
                  <c:x val="-1.2736847732713682E-2"/>
                  <c:y val="-4.1253231969143933E-2"/>
                </c:manualLayout>
              </c:layout>
              <c:spPr>
                <a:noFill/>
                <a:ln>
                  <a:noFill/>
                </a:ln>
                <a:effectLst/>
              </c:spPr>
              <c:txPr>
                <a:bodyPr rot="0" spcFirstLastPara="1" vertOverflow="ellipsis" vert="horz" wrap="square" lIns="38100" tIns="19050" rIns="38100" bIns="19050" anchor="ctr" anchorCtr="1">
                  <a:noAutofit/>
                </a:bodyPr>
                <a:lstStyle/>
                <a:p>
                  <a:pPr>
                    <a:defRPr lang="ja-JP" sz="800" b="1" i="0" u="none" strike="noStrike" kern="1200" baseline="0">
                      <a:solidFill>
                        <a:schemeClr val="tx1">
                          <a:lumMod val="85000"/>
                          <a:lumOff val="1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33106176519071434"/>
                      <c:h val="0.43417132777893735"/>
                    </c:manualLayout>
                  </c15:layout>
                </c:ext>
                <c:ext xmlns:c16="http://schemas.microsoft.com/office/drawing/2014/chart" uri="{C3380CC4-5D6E-409C-BE32-E72D297353CC}">
                  <c16:uniqueId val="{00000003-3AA3-4F27-837C-E7C45761B50A}"/>
                </c:ext>
              </c:extLst>
            </c:dLbl>
            <c:spPr>
              <a:noFill/>
              <a:ln>
                <a:noFill/>
              </a:ln>
              <a:effectLst/>
            </c:spPr>
            <c:txPr>
              <a:bodyPr rot="0" spcFirstLastPara="1" vertOverflow="ellipsis" vert="horz" wrap="square" lIns="38100" tIns="19050" rIns="38100" bIns="19050" anchor="ctr" anchorCtr="1">
                <a:spAutoFit/>
              </a:bodyPr>
              <a:lstStyle/>
              <a:p>
                <a:pPr>
                  <a:defRPr lang="ja-JP" sz="800" b="1" i="0" u="none" strike="noStrike" kern="1200" baseline="0">
                    <a:solidFill>
                      <a:schemeClr val="tx1">
                        <a:lumMod val="85000"/>
                        <a:lumOff val="1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F2F</c:v>
                </c:pt>
                <c:pt idx="1">
                  <c:v>Telephonic Survey</c:v>
                </c:pt>
              </c:strCache>
            </c:strRef>
          </c:cat>
          <c:val>
            <c:numRef>
              <c:f>Sheet1!$B$2:$B$3</c:f>
              <c:numCache>
                <c:formatCode>0%</c:formatCode>
                <c:ptCount val="2"/>
                <c:pt idx="0">
                  <c:v>0.1</c:v>
                </c:pt>
                <c:pt idx="1">
                  <c:v>0.9</c:v>
                </c:pt>
              </c:numCache>
            </c:numRef>
          </c:val>
          <c:extLst>
            <c:ext xmlns:c16="http://schemas.microsoft.com/office/drawing/2014/chart" uri="{C3380CC4-5D6E-409C-BE32-E72D297353CC}">
              <c16:uniqueId val="{00000004-3AA3-4F27-837C-E7C45761B50A}"/>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East </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0.74440266666666677</c:v>
                </c:pt>
                <c:pt idx="1">
                  <c:v>1.0079394736842107</c:v>
                </c:pt>
                <c:pt idx="2">
                  <c:v>1.4436032691958369</c:v>
                </c:pt>
                <c:pt idx="3">
                  <c:v>2.3079891200406855</c:v>
                </c:pt>
                <c:pt idx="4">
                  <c:v>3.505903930058905</c:v>
                </c:pt>
                <c:pt idx="5">
                  <c:v>5.0518047818720451</c:v>
                </c:pt>
              </c:numCache>
            </c:numRef>
          </c:val>
          <c:extLst>
            <c:ext xmlns:c16="http://schemas.microsoft.com/office/drawing/2014/chart" uri="{C3380CC4-5D6E-409C-BE32-E72D297353CC}">
              <c16:uniqueId val="{00000000-23EF-4903-9B06-AC3F52D14E0C}"/>
            </c:ext>
          </c:extLst>
        </c:ser>
        <c:ser>
          <c:idx val="2"/>
          <c:order val="1"/>
          <c:tx>
            <c:strRef>
              <c:f>Sheet1!$D$1</c:f>
              <c:strCache>
                <c:ptCount val="1"/>
                <c:pt idx="0">
                  <c:v>North</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0.84638400000000014</c:v>
                </c:pt>
                <c:pt idx="1">
                  <c:v>1.1507447368421053</c:v>
                </c:pt>
                <c:pt idx="2">
                  <c:v>1.6563196449548259</c:v>
                </c:pt>
                <c:pt idx="3">
                  <c:v>2.6761109755127275</c:v>
                </c:pt>
                <c:pt idx="4">
                  <c:v>4.1172957695889743</c:v>
                </c:pt>
                <c:pt idx="5">
                  <c:v>5.9489540454603178</c:v>
                </c:pt>
              </c:numCache>
            </c:numRef>
          </c:val>
          <c:extLst>
            <c:ext xmlns:c16="http://schemas.microsoft.com/office/drawing/2014/chart" uri="{C3380CC4-5D6E-409C-BE32-E72D297353CC}">
              <c16:uniqueId val="{00000001-23EF-4903-9B06-AC3F52D14E0C}"/>
            </c:ext>
          </c:extLst>
        </c:ser>
        <c:ser>
          <c:idx val="5"/>
          <c:order val="2"/>
          <c:tx>
            <c:strRef>
              <c:f>Sheet1!$C$1</c:f>
              <c:strCache>
                <c:ptCount val="1"/>
                <c:pt idx="0">
                  <c:v>South</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0.89126800000000006</c:v>
                </c:pt>
                <c:pt idx="1">
                  <c:v>1.2134296052631579</c:v>
                </c:pt>
                <c:pt idx="2">
                  <c:v>1.7507274746456132</c:v>
                </c:pt>
                <c:pt idx="3">
                  <c:v>2.8331891494445149</c:v>
                </c:pt>
                <c:pt idx="4">
                  <c:v>4.3506288870907888</c:v>
                </c:pt>
                <c:pt idx="5">
                  <c:v>6.307813750895626</c:v>
                </c:pt>
              </c:numCache>
            </c:numRef>
          </c:val>
          <c:extLst>
            <c:ext xmlns:c16="http://schemas.microsoft.com/office/drawing/2014/chart" uri="{C3380CC4-5D6E-409C-BE32-E72D297353CC}">
              <c16:uniqueId val="{00000002-23EF-4903-9B06-AC3F52D14E0C}"/>
            </c:ext>
          </c:extLst>
        </c:ser>
        <c:ser>
          <c:idx val="6"/>
          <c:order val="3"/>
          <c:tx>
            <c:strRef>
              <c:f>Sheet1!$B$1</c:f>
              <c:strCache>
                <c:ptCount val="1"/>
                <c:pt idx="0">
                  <c:v>West</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0.57127866666666682</c:v>
                </c:pt>
                <c:pt idx="1">
                  <c:v>0.77920197368421029</c:v>
                </c:pt>
                <c:pt idx="2">
                  <c:v>1.124528705557353</c:v>
                </c:pt>
                <c:pt idx="3">
                  <c:v>1.8194085422283137</c:v>
                </c:pt>
                <c:pt idx="4">
                  <c:v>2.7940902424900789</c:v>
                </c:pt>
                <c:pt idx="5">
                  <c:v>4.052124173873688</c:v>
                </c:pt>
              </c:numCache>
            </c:numRef>
          </c:val>
          <c:extLst>
            <c:ext xmlns:c16="http://schemas.microsoft.com/office/drawing/2014/chart" uri="{C3380CC4-5D6E-409C-BE32-E72D297353CC}">
              <c16:uniqueId val="{00000003-23EF-4903-9B06-AC3F52D14E0C}"/>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580308338910568E-3"/>
          <c:y val="0.16148162881403538"/>
          <c:w val="0.75502378597234354"/>
          <c:h val="0.72058875335564032"/>
        </c:manualLayout>
      </c:layout>
      <c:pie3DChart>
        <c:varyColors val="1"/>
        <c:ser>
          <c:idx val="0"/>
          <c:order val="0"/>
          <c:tx>
            <c:strRef>
              <c:f>Sheet1!$B$1</c:f>
              <c:strCache>
                <c:ptCount val="1"/>
                <c:pt idx="0">
                  <c:v>Sales</c:v>
                </c:pt>
              </c:strCache>
            </c:strRef>
          </c:tx>
          <c:dPt>
            <c:idx val="0"/>
            <c:bubble3D val="0"/>
            <c:spPr>
              <a:solidFill>
                <a:srgbClr val="215F63"/>
              </a:solidFill>
              <a:ln w="25400">
                <a:solidFill>
                  <a:schemeClr val="lt1"/>
                </a:solidFill>
              </a:ln>
              <a:effectLst/>
              <a:sp3d contourW="25400">
                <a:contourClr>
                  <a:schemeClr val="lt1"/>
                </a:contourClr>
              </a:sp3d>
            </c:spPr>
            <c:extLst>
              <c:ext xmlns:c16="http://schemas.microsoft.com/office/drawing/2014/chart" uri="{C3380CC4-5D6E-409C-BE32-E72D297353CC}">
                <c16:uniqueId val="{00000001-FD08-4789-8D94-B324BFBEB0A4}"/>
              </c:ext>
            </c:extLst>
          </c:dPt>
          <c:dPt>
            <c:idx val="1"/>
            <c:bubble3D val="0"/>
            <c:spPr>
              <a:solidFill>
                <a:srgbClr val="BDD7EE"/>
              </a:solidFill>
              <a:ln w="25400">
                <a:solidFill>
                  <a:schemeClr val="lt1"/>
                </a:solidFill>
              </a:ln>
              <a:effectLst/>
              <a:sp3d contourW="25400">
                <a:contourClr>
                  <a:schemeClr val="lt1"/>
                </a:contourClr>
              </a:sp3d>
            </c:spPr>
            <c:extLst>
              <c:ext xmlns:c16="http://schemas.microsoft.com/office/drawing/2014/chart" uri="{C3380CC4-5D6E-409C-BE32-E72D297353CC}">
                <c16:uniqueId val="{00000003-FD08-4789-8D94-B324BFBEB0A4}"/>
              </c:ext>
            </c:extLst>
          </c:dPt>
          <c:dPt>
            <c:idx val="2"/>
            <c:bubble3D val="0"/>
            <c:spPr>
              <a:solidFill>
                <a:schemeClr val="accent6">
                  <a:shade val="9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FD08-4789-8D94-B324BFBEB0A4}"/>
              </c:ext>
            </c:extLst>
          </c:dPt>
          <c:dPt>
            <c:idx val="3"/>
            <c:bubble3D val="0"/>
            <c:spPr>
              <a:solidFill>
                <a:schemeClr val="accent6">
                  <a:tint val="9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6-FD08-4789-8D94-B324BFBEB0A4}"/>
              </c:ext>
            </c:extLst>
          </c:dPt>
          <c:dPt>
            <c:idx val="4"/>
            <c:bubble3D val="0"/>
            <c:spPr>
              <a:solidFill>
                <a:schemeClr val="accent6">
                  <a:tint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5-FD08-4789-8D94-B324BFBEB0A4}"/>
              </c:ext>
            </c:extLst>
          </c:dPt>
          <c:dPt>
            <c:idx val="5"/>
            <c:bubble3D val="0"/>
            <c:spPr>
              <a:solidFill>
                <a:schemeClr val="accent6">
                  <a:tint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8-FD08-4789-8D94-B324BFBEB0A4}"/>
              </c:ext>
            </c:extLst>
          </c:dPt>
          <c:dLbls>
            <c:dLbl>
              <c:idx val="0"/>
              <c:layout>
                <c:manualLayout>
                  <c:x val="-2.7104326939290213E-2"/>
                  <c:y val="-0.3097333011081207"/>
                </c:manualLayout>
              </c:layout>
              <c:showLegendKey val="0"/>
              <c:showVal val="0"/>
              <c:showCatName val="1"/>
              <c:showSerName val="0"/>
              <c:showPercent val="1"/>
              <c:showBubbleSize val="0"/>
              <c:extLst>
                <c:ext xmlns:c15="http://schemas.microsoft.com/office/drawing/2012/chart" uri="{CE6537A1-D6FC-4f65-9D91-7224C49458BB}">
                  <c15:layout>
                    <c:manualLayout>
                      <c:w val="0.44271275565624341"/>
                      <c:h val="0.23953606041041145"/>
                    </c:manualLayout>
                  </c15:layout>
                </c:ext>
                <c:ext xmlns:c16="http://schemas.microsoft.com/office/drawing/2014/chart" uri="{C3380CC4-5D6E-409C-BE32-E72D297353CC}">
                  <c16:uniqueId val="{00000001-FD08-4789-8D94-B324BFBEB0A4}"/>
                </c:ext>
              </c:extLst>
            </c:dLbl>
            <c:dLbl>
              <c:idx val="1"/>
              <c:layout>
                <c:manualLayout>
                  <c:x val="-5.2174063783769318E-8"/>
                  <c:y val="8.763740597458039E-2"/>
                </c:manualLayout>
              </c:layout>
              <c:showLegendKey val="0"/>
              <c:showVal val="0"/>
              <c:showCatName val="1"/>
              <c:showSerName val="0"/>
              <c:showPercent val="1"/>
              <c:showBubbleSize val="0"/>
              <c:extLst>
                <c:ext xmlns:c15="http://schemas.microsoft.com/office/drawing/2012/chart" uri="{CE6537A1-D6FC-4f65-9D91-7224C49458BB}">
                  <c15:layout>
                    <c:manualLayout>
                      <c:w val="0.30143790832640149"/>
                      <c:h val="0.21312832816705268"/>
                    </c:manualLayout>
                  </c15:layout>
                </c:ext>
                <c:ext xmlns:c16="http://schemas.microsoft.com/office/drawing/2014/chart" uri="{C3380CC4-5D6E-409C-BE32-E72D297353CC}">
                  <c16:uniqueId val="{00000003-FD08-4789-8D94-B324BFBEB0A4}"/>
                </c:ext>
              </c:extLst>
            </c:dLbl>
            <c:dLbl>
              <c:idx val="2"/>
              <c:layout>
                <c:manualLayout>
                  <c:x val="8.274231485959134E-2"/>
                  <c:y val="-4.76643558433113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FD08-4789-8D94-B324BFBEB0A4}"/>
                </c:ext>
              </c:extLst>
            </c:dLbl>
            <c:dLbl>
              <c:idx val="3"/>
              <c:layout>
                <c:manualLayout>
                  <c:x val="0.10627240496564647"/>
                  <c:y val="6.8293730723870447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FD08-4789-8D94-B324BFBEB0A4}"/>
                </c:ext>
              </c:extLst>
            </c:dLbl>
            <c:dLbl>
              <c:idx val="4"/>
              <c:layout>
                <c:manualLayout>
                  <c:x val="-6.4256085509947644E-2"/>
                  <c:y val="9.1063295693214266E-2"/>
                </c:manualLayout>
              </c:layout>
              <c:showLegendKey val="0"/>
              <c:showVal val="0"/>
              <c:showCatName val="1"/>
              <c:showSerName val="0"/>
              <c:showPercent val="1"/>
              <c:showBubbleSize val="0"/>
              <c:extLst>
                <c:ext xmlns:c15="http://schemas.microsoft.com/office/drawing/2012/chart" uri="{CE6537A1-D6FC-4f65-9D91-7224C49458BB}">
                  <c15:layout>
                    <c:manualLayout>
                      <c:w val="0.23097517193054923"/>
                      <c:h val="0.1484727647171972"/>
                    </c:manualLayout>
                  </c15:layout>
                </c:ext>
                <c:ext xmlns:c16="http://schemas.microsoft.com/office/drawing/2014/chart" uri="{C3380CC4-5D6E-409C-BE32-E72D297353CC}">
                  <c16:uniqueId val="{00000005-FD08-4789-8D94-B324BFBEB0A4}"/>
                </c:ext>
              </c:extLst>
            </c:dLbl>
            <c:numFmt formatCode="0.0%" sourceLinked="0"/>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UPL LIMITED</c:v>
                </c:pt>
                <c:pt idx="1">
                  <c:v>PI INDUSTRIES LIMITED</c:v>
                </c:pt>
                <c:pt idx="2">
                  <c:v>GHARDA CHEMICALS LIMITED</c:v>
                </c:pt>
                <c:pt idx="3">
                  <c:v>TAGROS CHEMICALS INDIA PVT. LIMITED</c:v>
                </c:pt>
                <c:pt idx="4">
                  <c:v>COROMANDEL INTERNATIONAL</c:v>
                </c:pt>
                <c:pt idx="5">
                  <c:v>Others</c:v>
                </c:pt>
              </c:strCache>
            </c:strRef>
          </c:cat>
          <c:val>
            <c:numRef>
              <c:f>Sheet1!$B$2:$B$7</c:f>
              <c:numCache>
                <c:formatCode>0.0%</c:formatCode>
                <c:ptCount val="6"/>
                <c:pt idx="0">
                  <c:v>0.11354197384066586</c:v>
                </c:pt>
                <c:pt idx="1">
                  <c:v>0.10260261593341258</c:v>
                </c:pt>
                <c:pt idx="2">
                  <c:v>8.0723900118906053E-2</c:v>
                </c:pt>
                <c:pt idx="3">
                  <c:v>6.9784542211652797E-2</c:v>
                </c:pt>
                <c:pt idx="4">
                  <c:v>4.7905826397146245E-2</c:v>
                </c:pt>
                <c:pt idx="5">
                  <c:v>0.58544114149821647</c:v>
                </c:pt>
              </c:numCache>
            </c:numRef>
          </c:val>
          <c:extLst>
            <c:ext xmlns:c16="http://schemas.microsoft.com/office/drawing/2014/chart" uri="{C3380CC4-5D6E-409C-BE32-E72D297353CC}">
              <c16:uniqueId val="{00000004-FD08-4789-8D94-B324BFBEB0A4}"/>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sz="10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1.3721679999999998</c:v>
                </c:pt>
                <c:pt idx="1">
                  <c:v>1.8904759999999998</c:v>
                </c:pt>
                <c:pt idx="2">
                  <c:v>2.7655771670382028</c:v>
                </c:pt>
                <c:pt idx="3">
                  <c:v>4.5708399476460029</c:v>
                </c:pt>
                <c:pt idx="4">
                  <c:v>7.0791495699790907</c:v>
                </c:pt>
                <c:pt idx="5">
                  <c:v>10.413339666649568</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0.84638400000000014</c:v>
                </c:pt>
                <c:pt idx="1">
                  <c:v>1.1507447368421053</c:v>
                </c:pt>
                <c:pt idx="2">
                  <c:v>1.6563196449548259</c:v>
                </c:pt>
                <c:pt idx="3">
                  <c:v>2.6761109755127275</c:v>
                </c:pt>
                <c:pt idx="4">
                  <c:v>4.1172957695889743</c:v>
                </c:pt>
                <c:pt idx="5">
                  <c:v>5.9489540454603178</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0.1178692312000001</c:v>
                </c:pt>
                <c:pt idx="1">
                  <c:v>0.16390426919999998</c:v>
                </c:pt>
                <c:pt idx="2">
                  <c:v>0.24198800211584312</c:v>
                </c:pt>
                <c:pt idx="3">
                  <c:v>0.40497641936143591</c:v>
                </c:pt>
                <c:pt idx="4">
                  <c:v>0.62438099207215625</c:v>
                </c:pt>
                <c:pt idx="5">
                  <c:v>0.91116722083183632</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0.25151839440000001</c:v>
                </c:pt>
                <c:pt idx="1">
                  <c:v>0.35786710679999995</c:v>
                </c:pt>
                <c:pt idx="2">
                  <c:v>0.51135521818536367</c:v>
                </c:pt>
                <c:pt idx="3">
                  <c:v>0.83280703846110171</c:v>
                </c:pt>
                <c:pt idx="4">
                  <c:v>1.2983160311341653</c:v>
                </c:pt>
                <c:pt idx="5">
                  <c:v>1.9118891627968606</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0.22338895039999998</c:v>
                </c:pt>
                <c:pt idx="1">
                  <c:v>0.28999901839999992</c:v>
                </c:pt>
                <c:pt idx="2">
                  <c:v>0.43087692262455196</c:v>
                </c:pt>
                <c:pt idx="3">
                  <c:v>0.72493521569665587</c:v>
                </c:pt>
                <c:pt idx="4">
                  <c:v>1.1270006115406712</c:v>
                </c:pt>
                <c:pt idx="5">
                  <c:v>1.6619690107972713</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0.77939142399999983</c:v>
                </c:pt>
                <c:pt idx="1">
                  <c:v>1.0787056056</c:v>
                </c:pt>
                <c:pt idx="2">
                  <c:v>1.5813570241124439</c:v>
                </c:pt>
                <c:pt idx="3">
                  <c:v>2.6081212741268094</c:v>
                </c:pt>
                <c:pt idx="4">
                  <c:v>4.0294519352320979</c:v>
                </c:pt>
                <c:pt idx="5">
                  <c:v>5.9283142722235995</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4.2573115200000108E-2</c:v>
                </c:pt>
                <c:pt idx="1">
                  <c:v>8.1817950789473626E-2</c:v>
                </c:pt>
                <c:pt idx="2">
                  <c:v>0.11908938247225211</c:v>
                </c:pt>
                <c:pt idx="3">
                  <c:v>0.195356101212429</c:v>
                </c:pt>
                <c:pt idx="4">
                  <c:v>0.29891567287215953</c:v>
                </c:pt>
                <c:pt idx="5">
                  <c:v>0.42416042344132016</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0.16817650080000004</c:v>
                </c:pt>
                <c:pt idx="1">
                  <c:v>0.21254255289473686</c:v>
                </c:pt>
                <c:pt idx="2">
                  <c:v>0.29863443198535511</c:v>
                </c:pt>
                <c:pt idx="3">
                  <c:v>0.47527730925106043</c:v>
                </c:pt>
                <c:pt idx="4">
                  <c:v>0.73617248360250853</c:v>
                </c:pt>
                <c:pt idx="5">
                  <c:v>1.066647460351035</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0.15878163840000004</c:v>
                </c:pt>
                <c:pt idx="1">
                  <c:v>0.20506271210526317</c:v>
                </c:pt>
                <c:pt idx="2">
                  <c:v>0.29913132787884156</c:v>
                </c:pt>
                <c:pt idx="3">
                  <c:v>0.49079875290903419</c:v>
                </c:pt>
                <c:pt idx="4">
                  <c:v>0.75758242160437139</c:v>
                </c:pt>
                <c:pt idx="5">
                  <c:v>1.0957973351737906</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0.47685274560000002</c:v>
                </c:pt>
                <c:pt idx="1">
                  <c:v>0.65132152105263164</c:v>
                </c:pt>
                <c:pt idx="2">
                  <c:v>0.93946450261837711</c:v>
                </c:pt>
                <c:pt idx="3">
                  <c:v>1.5146788121402039</c:v>
                </c:pt>
                <c:pt idx="4">
                  <c:v>2.3246251915099347</c:v>
                </c:pt>
                <c:pt idx="5">
                  <c:v>3.3623488264941717</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0.84592600000000007</c:v>
                </c:pt>
                <c:pt idx="1">
                  <c:v>1.1692429999999998</c:v>
                </c:pt>
                <c:pt idx="2">
                  <c:v>1.7122433776597734</c:v>
                </c:pt>
                <c:pt idx="3">
                  <c:v>2.8381231387115746</c:v>
                </c:pt>
                <c:pt idx="4">
                  <c:v>4.4138355796798869</c:v>
                </c:pt>
                <c:pt idx="5">
                  <c:v>6.4909817255448976</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0.57127866666666705</c:v>
                </c:pt>
                <c:pt idx="1">
                  <c:v>0.77920197368421029</c:v>
                </c:pt>
                <c:pt idx="2">
                  <c:v>1.124528705557353</c:v>
                </c:pt>
                <c:pt idx="3">
                  <c:v>1.8194085422283137</c:v>
                </c:pt>
                <c:pt idx="4">
                  <c:v>2.7940902424900789</c:v>
                </c:pt>
                <c:pt idx="5">
                  <c:v>4.052124173873688</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7.0211857999999974E-2</c:v>
                </c:pt>
                <c:pt idx="1">
                  <c:v>0.12136742339999985</c:v>
                </c:pt>
                <c:pt idx="2">
                  <c:v>0.17910065730321234</c:v>
                </c:pt>
                <c:pt idx="3">
                  <c:v>0.29998961576181316</c:v>
                </c:pt>
                <c:pt idx="4">
                  <c:v>0.46477688654029187</c:v>
                </c:pt>
                <c:pt idx="5">
                  <c:v>0.67700939397433246</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0.15708845820000003</c:v>
                </c:pt>
                <c:pt idx="1">
                  <c:v>0.20075902309999999</c:v>
                </c:pt>
                <c:pt idx="2">
                  <c:v>0.2864583170824801</c:v>
                </c:pt>
                <c:pt idx="3">
                  <c:v>0.46715506863192524</c:v>
                </c:pt>
                <c:pt idx="4">
                  <c:v>0.73181393911092529</c:v>
                </c:pt>
                <c:pt idx="5">
                  <c:v>1.0781520646130074</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0.13010341880000001</c:v>
                </c:pt>
                <c:pt idx="1">
                  <c:v>0.16883868919999995</c:v>
                </c:pt>
                <c:pt idx="2">
                  <c:v>0.25135732784045473</c:v>
                </c:pt>
                <c:pt idx="3">
                  <c:v>0.42458322155125144</c:v>
                </c:pt>
                <c:pt idx="4">
                  <c:v>0.662958104067919</c:v>
                </c:pt>
                <c:pt idx="5">
                  <c:v>0.97624365152195269</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0.48852226500000007</c:v>
                </c:pt>
                <c:pt idx="1">
                  <c:v>0.67827786429999992</c:v>
                </c:pt>
                <c:pt idx="2">
                  <c:v>0.9953270754336262</c:v>
                </c:pt>
                <c:pt idx="3">
                  <c:v>1.6463952327665845</c:v>
                </c:pt>
                <c:pt idx="4">
                  <c:v>2.5542866499607504</c:v>
                </c:pt>
                <c:pt idx="5">
                  <c:v>3.7595766154356052</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3.3305546266666687E-2</c:v>
                </c:pt>
                <c:pt idx="1">
                  <c:v>6.1634876118420993E-2</c:v>
                </c:pt>
                <c:pt idx="2">
                  <c:v>8.9849843574032598E-2</c:v>
                </c:pt>
                <c:pt idx="3">
                  <c:v>0.14737209192049333</c:v>
                </c:pt>
                <c:pt idx="4">
                  <c:v>0.22520367354470036</c:v>
                </c:pt>
                <c:pt idx="5">
                  <c:v>0.32660120841421925</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0.10591506480000003</c:v>
                </c:pt>
                <c:pt idx="1">
                  <c:v>0.13355521828947364</c:v>
                </c:pt>
                <c:pt idx="2">
                  <c:v>0.18779629382807791</c:v>
                </c:pt>
                <c:pt idx="3">
                  <c:v>0.29892882348811195</c:v>
                </c:pt>
                <c:pt idx="4">
                  <c:v>0.462421935132108</c:v>
                </c:pt>
                <c:pt idx="5">
                  <c:v>0.67062655077609523</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9.6374711066666702E-2</c:v>
                </c:pt>
                <c:pt idx="1">
                  <c:v>0.1241268744078947</c:v>
                </c:pt>
                <c:pt idx="2">
                  <c:v>0.18183629168862397</c:v>
                </c:pt>
                <c:pt idx="3">
                  <c:v>0.2992927051965576</c:v>
                </c:pt>
                <c:pt idx="4">
                  <c:v>0.46130429903511211</c:v>
                </c:pt>
                <c:pt idx="5">
                  <c:v>0.669005701106546</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0.33568334453333337</c:v>
                </c:pt>
                <c:pt idx="1">
                  <c:v>0.45988500486842093</c:v>
                </c:pt>
                <c:pt idx="2">
                  <c:v>0.6650462764666184</c:v>
                </c:pt>
                <c:pt idx="3">
                  <c:v>1.073814921623151</c:v>
                </c:pt>
                <c:pt idx="4">
                  <c:v>1.6451603347781585</c:v>
                </c:pt>
                <c:pt idx="5">
                  <c:v>2.3858907135768272</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3948827367934424"/>
          <c:w val="0.99798805302561078"/>
          <c:h val="0.5592005832044239"/>
        </c:manualLayout>
      </c:layout>
      <c:barChart>
        <c:barDir val="col"/>
        <c:grouping val="clustered"/>
        <c:varyColors val="0"/>
        <c:ser>
          <c:idx val="0"/>
          <c:order val="0"/>
          <c:tx>
            <c:strRef>
              <c:f>Sheet1!$B$1</c:f>
              <c:strCache>
                <c:ptCount val="1"/>
                <c:pt idx="0">
                  <c:v>Value (USD Billion)</c:v>
                </c:pt>
              </c:strCache>
            </c:strRef>
          </c:tx>
          <c:spPr>
            <a:solidFill>
              <a:srgbClr val="183D5B"/>
            </a:solidFill>
            <a:ln>
              <a:noFill/>
            </a:ln>
            <a:effectLst/>
          </c:spPr>
          <c:invertIfNegative val="0"/>
          <c:dPt>
            <c:idx val="0"/>
            <c:invertIfNegative val="0"/>
            <c:bubble3D val="0"/>
            <c:extLst>
              <c:ext xmlns:c16="http://schemas.microsoft.com/office/drawing/2014/chart" uri="{C3380CC4-5D6E-409C-BE32-E72D297353CC}">
                <c16:uniqueId val="{00000000-6F67-478A-84B1-75DF515A8AE8}"/>
              </c:ext>
            </c:extLst>
          </c:dPt>
          <c:dPt>
            <c:idx val="1"/>
            <c:invertIfNegative val="0"/>
            <c:bubble3D val="0"/>
            <c:extLst>
              <c:ext xmlns:c16="http://schemas.microsoft.com/office/drawing/2014/chart" uri="{C3380CC4-5D6E-409C-BE32-E72D297353CC}">
                <c16:uniqueId val="{00000001-6F67-478A-84B1-75DF515A8AE8}"/>
              </c:ext>
            </c:extLst>
          </c:dPt>
          <c:dPt>
            <c:idx val="3"/>
            <c:invertIfNegative val="0"/>
            <c:bubble3D val="0"/>
            <c:extLst>
              <c:ext xmlns:c16="http://schemas.microsoft.com/office/drawing/2014/chart" uri="{C3380CC4-5D6E-409C-BE32-E72D297353CC}">
                <c16:uniqueId val="{00000002-6F67-478A-84B1-75DF515A8AE8}"/>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4.58</c:v>
                </c:pt>
                <c:pt idx="1">
                  <c:v>6.31</c:v>
                </c:pt>
                <c:pt idx="2">
                  <c:v>9.2155187172216007</c:v>
                </c:pt>
                <c:pt idx="3">
                  <c:v>15.225982503817463</c:v>
                </c:pt>
                <c:pt idx="4">
                  <c:v>23.628670126765993</c:v>
                </c:pt>
                <c:pt idx="5">
                  <c:v>34.711132222165226</c:v>
                </c:pt>
              </c:numCache>
            </c:numRef>
          </c:val>
          <c:extLst>
            <c:ext xmlns:c16="http://schemas.microsoft.com/office/drawing/2014/chart" uri="{C3380CC4-5D6E-409C-BE32-E72D297353CC}">
              <c16:uniqueId val="{00000003-6F67-478A-84B1-75DF515A8AE8}"/>
            </c:ext>
          </c:extLst>
        </c:ser>
        <c:dLbls>
          <c:showLegendKey val="0"/>
          <c:showVal val="0"/>
          <c:showCatName val="0"/>
          <c:showSerName val="0"/>
          <c:showPercent val="0"/>
          <c:showBubbleSize val="0"/>
        </c:dLbls>
        <c:gapWidth val="219"/>
        <c:overlap val="-27"/>
        <c:axId val="350554472"/>
        <c:axId val="350554864"/>
      </c:barChart>
      <c:catAx>
        <c:axId val="350554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bg2">
                    <a:lumMod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50554864"/>
        <c:crosses val="autoZero"/>
        <c:auto val="0"/>
        <c:lblAlgn val="ctr"/>
        <c:lblOffset val="100"/>
        <c:noMultiLvlLbl val="0"/>
      </c:catAx>
      <c:valAx>
        <c:axId val="350554864"/>
        <c:scaling>
          <c:orientation val="minMax"/>
        </c:scaling>
        <c:delete val="1"/>
        <c:axPos val="l"/>
        <c:numFmt formatCode="0.0" sourceLinked="1"/>
        <c:majorTickMark val="none"/>
        <c:minorTickMark val="none"/>
        <c:tickLblPos val="nextTo"/>
        <c:crossAx val="350554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1.4514019999999999</c:v>
                </c:pt>
                <c:pt idx="1">
                  <c:v>2.0021629999999995</c:v>
                </c:pt>
                <c:pt idx="2">
                  <c:v>2.9305349520764685</c:v>
                </c:pt>
                <c:pt idx="3">
                  <c:v>4.8570884187177699</c:v>
                </c:pt>
                <c:pt idx="4">
                  <c:v>7.551722972514411</c:v>
                </c:pt>
                <c:pt idx="5">
                  <c:v>11.107562311092872</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0.89126800000000006</c:v>
                </c:pt>
                <c:pt idx="1">
                  <c:v>1.2134296052631579</c:v>
                </c:pt>
                <c:pt idx="2">
                  <c:v>1.7507274746456132</c:v>
                </c:pt>
                <c:pt idx="3">
                  <c:v>2.8331891494445149</c:v>
                </c:pt>
                <c:pt idx="4">
                  <c:v>4.3506288870907888</c:v>
                </c:pt>
                <c:pt idx="5">
                  <c:v>6.307813750895626</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78912729737473"/>
          <c:y val="2.6371984145915815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9.825991540000012E-2</c:v>
                </c:pt>
                <c:pt idx="1">
                  <c:v>0.1771914255</c:v>
                </c:pt>
                <c:pt idx="2">
                  <c:v>0.23239142169966406</c:v>
                </c:pt>
                <c:pt idx="3">
                  <c:v>0.39050990886490827</c:v>
                </c:pt>
                <c:pt idx="4">
                  <c:v>0.52862060807600919</c:v>
                </c:pt>
                <c:pt idx="5">
                  <c:v>0.75975726207875138</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0.24310983500000002</c:v>
                </c:pt>
                <c:pt idx="1">
                  <c:v>0.30733202049999991</c:v>
                </c:pt>
                <c:pt idx="2">
                  <c:v>0.46624811087536611</c:v>
                </c:pt>
                <c:pt idx="3">
                  <c:v>0.7596486286874593</c:v>
                </c:pt>
                <c:pt idx="4">
                  <c:v>1.2656687701934153</c:v>
                </c:pt>
                <c:pt idx="5">
                  <c:v>1.8660704682636027</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0.26052665899999994</c:v>
                </c:pt>
                <c:pt idx="1">
                  <c:v>0.34056792629999988</c:v>
                </c:pt>
                <c:pt idx="2">
                  <c:v>0.50551727923319079</c:v>
                </c:pt>
                <c:pt idx="3">
                  <c:v>0.85144759980122486</c:v>
                </c:pt>
                <c:pt idx="4">
                  <c:v>1.3283480708652848</c:v>
                </c:pt>
                <c:pt idx="5">
                  <c:v>1.9571524792145643</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0.84950559059999986</c:v>
                </c:pt>
                <c:pt idx="1">
                  <c:v>1.1770716277</c:v>
                </c:pt>
                <c:pt idx="2">
                  <c:v>1.7263781402682474</c:v>
                </c:pt>
                <c:pt idx="3">
                  <c:v>2.8554822813641771</c:v>
                </c:pt>
                <c:pt idx="4">
                  <c:v>4.429085523379702</c:v>
                </c:pt>
                <c:pt idx="5">
                  <c:v>6.5245821015359535</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6.5597324800000106E-2</c:v>
                </c:pt>
                <c:pt idx="1">
                  <c:v>0.11454775473684216</c:v>
                </c:pt>
                <c:pt idx="2">
                  <c:v>0.16666925558626267</c:v>
                </c:pt>
                <c:pt idx="3">
                  <c:v>0.27283611509150696</c:v>
                </c:pt>
                <c:pt idx="4">
                  <c:v>0.41722531027200704</c:v>
                </c:pt>
                <c:pt idx="5">
                  <c:v>0.59798074358490527</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0.1547241248</c:v>
                </c:pt>
                <c:pt idx="1">
                  <c:v>0.193663365</c:v>
                </c:pt>
                <c:pt idx="2">
                  <c:v>0.27171290406499915</c:v>
                </c:pt>
                <c:pt idx="3">
                  <c:v>0.4320613452902885</c:v>
                </c:pt>
                <c:pt idx="4">
                  <c:v>0.66869165994585411</c:v>
                </c:pt>
                <c:pt idx="5">
                  <c:v>0.9726648803881055</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0.163102044</c:v>
                </c:pt>
                <c:pt idx="1">
                  <c:v>0.21065137947368423</c:v>
                </c:pt>
                <c:pt idx="2">
                  <c:v>0.30812803553762791</c:v>
                </c:pt>
                <c:pt idx="3">
                  <c:v>0.50657421992067919</c:v>
                </c:pt>
                <c:pt idx="4">
                  <c:v>0.78050282234408752</c:v>
                </c:pt>
                <c:pt idx="5">
                  <c:v>1.133514131035944</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0.5078445063999999</c:v>
                </c:pt>
                <c:pt idx="1">
                  <c:v>0.69456710605263161</c:v>
                </c:pt>
                <c:pt idx="2">
                  <c:v>1.0042172794567235</c:v>
                </c:pt>
                <c:pt idx="3">
                  <c:v>1.6217174691420404</c:v>
                </c:pt>
                <c:pt idx="4">
                  <c:v>2.4842090945288402</c:v>
                </c:pt>
                <c:pt idx="5">
                  <c:v>3.6036539958866713</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0.91050400000000042</c:v>
                </c:pt>
                <c:pt idx="1">
                  <c:v>1.2481180000000005</c:v>
                </c:pt>
                <c:pt idx="2">
                  <c:v>1.8071632204471564</c:v>
                </c:pt>
                <c:pt idx="3">
                  <c:v>2.9599309987421152</c:v>
                </c:pt>
                <c:pt idx="4">
                  <c:v>4.5839620045926042</c:v>
                </c:pt>
                <c:pt idx="5">
                  <c:v>6.6992485188778907</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0.74440266666666677</c:v>
                </c:pt>
                <c:pt idx="1">
                  <c:v>1.0079394736842107</c:v>
                </c:pt>
                <c:pt idx="2">
                  <c:v>1.4436032691958369</c:v>
                </c:pt>
                <c:pt idx="3">
                  <c:v>2.3079891200406855</c:v>
                </c:pt>
                <c:pt idx="4">
                  <c:v>3.505903930058905</c:v>
                </c:pt>
                <c:pt idx="5">
                  <c:v>5.0518047818720451</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7.2567168800000123E-2</c:v>
                </c:pt>
                <c:pt idx="1">
                  <c:v>0.11295467899999979</c:v>
                </c:pt>
                <c:pt idx="2">
                  <c:v>0.16499400202682546</c:v>
                </c:pt>
                <c:pt idx="3">
                  <c:v>0.24389831429635037</c:v>
                </c:pt>
                <c:pt idx="4">
                  <c:v>0.37588488437659284</c:v>
                </c:pt>
                <c:pt idx="5">
                  <c:v>0.54531882943666055</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0.15551408320000007</c:v>
                </c:pt>
                <c:pt idx="1">
                  <c:v>0.20818608240000008</c:v>
                </c:pt>
                <c:pt idx="2">
                  <c:v>0.2934833070006182</c:v>
                </c:pt>
                <c:pt idx="3">
                  <c:v>0.5023002904865369</c:v>
                </c:pt>
                <c:pt idx="4">
                  <c:v>0.78339910658487599</c:v>
                </c:pt>
                <c:pt idx="5">
                  <c:v>1.146911346431895</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0.16243391360000009</c:v>
                </c:pt>
                <c:pt idx="1">
                  <c:v>0.21093194200000007</c:v>
                </c:pt>
                <c:pt idx="2">
                  <c:v>0.30974777598464259</c:v>
                </c:pt>
                <c:pt idx="3">
                  <c:v>0.51561997998087639</c:v>
                </c:pt>
                <c:pt idx="4">
                  <c:v>0.80127655840278722</c:v>
                </c:pt>
                <c:pt idx="5">
                  <c:v>1.1716985659517429</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0.51998883440000021</c:v>
                </c:pt>
                <c:pt idx="1">
                  <c:v>0.71604529660000038</c:v>
                </c:pt>
                <c:pt idx="2">
                  <c:v>1.0389381354350702</c:v>
                </c:pt>
                <c:pt idx="3">
                  <c:v>1.6981124139783517</c:v>
                </c:pt>
                <c:pt idx="4">
                  <c:v>2.6234014552283473</c:v>
                </c:pt>
                <c:pt idx="5">
                  <c:v>3.8353197770575926</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7.1834857333333363E-2</c:v>
                </c:pt>
                <c:pt idx="1">
                  <c:v>0.11823130026315798</c:v>
                </c:pt>
                <c:pt idx="2">
                  <c:v>0.17048954609202849</c:v>
                </c:pt>
                <c:pt idx="3">
                  <c:v>0.27511230310884988</c:v>
                </c:pt>
                <c:pt idx="4">
                  <c:v>0.41650138689099836</c:v>
                </c:pt>
                <c:pt idx="5">
                  <c:v>0.59560778378271473</c:v>
                </c:pt>
              </c:numCache>
            </c:numRef>
          </c:val>
          <c:extLst>
            <c:ext xmlns:c16="http://schemas.microsoft.com/office/drawing/2014/chart" uri="{C3380CC4-5D6E-409C-BE32-E72D297353CC}">
              <c16:uniqueId val="{00000000-CD33-4C7F-AF75-1186453B930F}"/>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0.11999770986666669</c:v>
                </c:pt>
                <c:pt idx="1">
                  <c:v>0.14836869052631579</c:v>
                </c:pt>
                <c:pt idx="2">
                  <c:v>0.20614654684116548</c:v>
                </c:pt>
                <c:pt idx="3">
                  <c:v>0.32334927571770006</c:v>
                </c:pt>
                <c:pt idx="4">
                  <c:v>0.49538422531732323</c:v>
                </c:pt>
                <c:pt idx="5">
                  <c:v>0.71533555711308161</c:v>
                </c:pt>
              </c:numCache>
            </c:numRef>
          </c:val>
          <c:extLst>
            <c:ext xmlns:c16="http://schemas.microsoft.com/office/drawing/2014/chart" uri="{C3380CC4-5D6E-409C-BE32-E72D297353CC}">
              <c16:uniqueId val="{00000001-CD33-4C7F-AF75-1186453B930F}"/>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0.13548128533333337</c:v>
                </c:pt>
                <c:pt idx="1">
                  <c:v>0.17397035315789477</c:v>
                </c:pt>
                <c:pt idx="2">
                  <c:v>0.25263057210927148</c:v>
                </c:pt>
                <c:pt idx="3">
                  <c:v>0.41036046554323385</c:v>
                </c:pt>
                <c:pt idx="4">
                  <c:v>0.62545326112250876</c:v>
                </c:pt>
                <c:pt idx="5">
                  <c:v>0.90326269499872158</c:v>
                </c:pt>
              </c:numCache>
            </c:numRef>
          </c:val>
          <c:extLst>
            <c:ext xmlns:c16="http://schemas.microsoft.com/office/drawing/2014/chart" uri="{C3380CC4-5D6E-409C-BE32-E72D297353CC}">
              <c16:uniqueId val="{00000002-CD33-4C7F-AF75-1186453B930F}"/>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0.41708881413333332</c:v>
                </c:pt>
                <c:pt idx="1">
                  <c:v>0.56736912973684217</c:v>
                </c:pt>
                <c:pt idx="2">
                  <c:v>0.81433660415337139</c:v>
                </c:pt>
                <c:pt idx="3">
                  <c:v>1.2991670756709017</c:v>
                </c:pt>
                <c:pt idx="4">
                  <c:v>1.9685650567280748</c:v>
                </c:pt>
                <c:pt idx="5">
                  <c:v>2.8375987459775276</c:v>
                </c:pt>
              </c:numCache>
            </c:numRef>
          </c:val>
          <c:extLst>
            <c:ext xmlns:c16="http://schemas.microsoft.com/office/drawing/2014/chart" uri="{C3380CC4-5D6E-409C-BE32-E72D297353CC}">
              <c16:uniqueId val="{00000003-CD33-4C7F-AF75-1186453B930F}"/>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450775857675254"/>
          <c:y val="0.20400713884007571"/>
          <c:w val="0.37434597942892828"/>
          <c:h val="0.67353211330375939"/>
        </c:manualLayout>
      </c:layout>
      <c:doughnutChart>
        <c:varyColors val="1"/>
        <c:ser>
          <c:idx val="0"/>
          <c:order val="0"/>
          <c:tx>
            <c:strRef>
              <c:f>Sheet1!$B$1</c:f>
              <c:strCache>
                <c:ptCount val="1"/>
                <c:pt idx="0">
                  <c:v>Column1</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E857-4279-8FD1-8CAD061B2D5B}"/>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E857-4279-8FD1-8CAD061B2D5B}"/>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857-4279-8FD1-8CAD061B2D5B}"/>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E857-4279-8FD1-8CAD061B2D5B}"/>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E857-4279-8FD1-8CAD061B2D5B}"/>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B-E857-4279-8FD1-8CAD061B2D5B}"/>
              </c:ext>
            </c:extLst>
          </c:dPt>
          <c:dPt>
            <c:idx val="6"/>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0D-E857-4279-8FD1-8CAD061B2D5B}"/>
              </c:ext>
            </c:extLst>
          </c:dPt>
          <c:dPt>
            <c:idx val="7"/>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0F-E857-4279-8FD1-8CAD061B2D5B}"/>
              </c:ext>
            </c:extLst>
          </c:dPt>
          <c:dPt>
            <c:idx val="8"/>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10-E857-4279-8FD1-8CAD061B2D5B}"/>
              </c:ext>
            </c:extLst>
          </c:dPt>
          <c:dPt>
            <c:idx val="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11-E857-4279-8FD1-8CAD061B2D5B}"/>
              </c:ext>
            </c:extLst>
          </c:dPt>
          <c:dPt>
            <c:idx val="10"/>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12-E857-4279-8FD1-8CAD061B2D5B}"/>
              </c:ext>
            </c:extLst>
          </c:dPt>
          <c:dLbls>
            <c:dLbl>
              <c:idx val="0"/>
              <c:layout>
                <c:manualLayout>
                  <c:x val="4.9687994065168856E-2"/>
                  <c:y val="-0.22052275543376379"/>
                </c:manualLayout>
              </c:layout>
              <c:tx>
                <c:rich>
                  <a:bodyPr/>
                  <a:lstStyle/>
                  <a:p>
                    <a:fld id="{E0F67B5F-A25A-4D9F-B240-63BB3381F358}" type="CATEGORYNAME">
                      <a:rPr lang="en-US"/>
                      <a:pPr/>
                      <a:t>[CATEGORY NAME]</a:t>
                    </a:fld>
                    <a:r>
                      <a:rPr lang="en-US" baseline="0" dirty="0"/>
                      <a:t>, </a:t>
                    </a:r>
                    <a:fld id="{5597CE94-FAB8-4C80-9E96-F2A639C7E317}"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6197404180637562"/>
                      <c:h val="0.13255091605461727"/>
                    </c:manualLayout>
                  </c15:layout>
                  <c15:dlblFieldTable/>
                  <c15:showDataLabelsRange val="0"/>
                </c:ext>
                <c:ext xmlns:c16="http://schemas.microsoft.com/office/drawing/2014/chart" uri="{C3380CC4-5D6E-409C-BE32-E72D297353CC}">
                  <c16:uniqueId val="{00000001-E857-4279-8FD1-8CAD061B2D5B}"/>
                </c:ext>
              </c:extLst>
            </c:dLbl>
            <c:dLbl>
              <c:idx val="1"/>
              <c:layout>
                <c:manualLayout>
                  <c:x val="5.3806870253389982E-2"/>
                  <c:y val="9.2478277259741351E-2"/>
                </c:manualLayout>
              </c:layout>
              <c:tx>
                <c:rich>
                  <a:bodyPr/>
                  <a:lstStyle/>
                  <a:p>
                    <a:fld id="{12776023-F857-4BA3-81A9-AD200C3D5F1E}" type="CATEGORYNAME">
                      <a:rPr lang="en-US"/>
                      <a:pPr/>
                      <a:t>[CATEGORY NAME]</a:t>
                    </a:fld>
                    <a:r>
                      <a:rPr lang="en-US" baseline="0" dirty="0"/>
                      <a:t>, </a:t>
                    </a:r>
                    <a:fld id="{CE23A1D9-EF15-4287-B600-A6F474C3BDCB}"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9952820228354099"/>
                      <c:h val="0.14955877350347951"/>
                    </c:manualLayout>
                  </c15:layout>
                  <c15:dlblFieldTable/>
                  <c15:showDataLabelsRange val="0"/>
                </c:ext>
                <c:ext xmlns:c16="http://schemas.microsoft.com/office/drawing/2014/chart" uri="{C3380CC4-5D6E-409C-BE32-E72D297353CC}">
                  <c16:uniqueId val="{00000003-E857-4279-8FD1-8CAD061B2D5B}"/>
                </c:ext>
              </c:extLst>
            </c:dLbl>
            <c:dLbl>
              <c:idx val="2"/>
              <c:layout>
                <c:manualLayout>
                  <c:x val="2.6908315168830733E-2"/>
                  <c:y val="0.14485762555726356"/>
                </c:manualLayout>
              </c:layout>
              <c:tx>
                <c:rich>
                  <a:bodyPr/>
                  <a:lstStyle/>
                  <a:p>
                    <a:fld id="{C1357352-6C38-424B-8B7F-129CECEE21C9}" type="CATEGORYNAME">
                      <a:rPr lang="en-US"/>
                      <a:pPr/>
                      <a:t>[CATEGORY NAME]</a:t>
                    </a:fld>
                    <a:r>
                      <a:rPr lang="en-US" baseline="0" dirty="0"/>
                      <a:t>, </a:t>
                    </a:r>
                    <a:fld id="{1E857348-75CA-4218-9E86-D0DAC68BE2C1}"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5360634835953111"/>
                      <c:h val="0.14742538729587051"/>
                    </c:manualLayout>
                  </c15:layout>
                  <c15:dlblFieldTable/>
                  <c15:showDataLabelsRange val="0"/>
                </c:ext>
                <c:ext xmlns:c16="http://schemas.microsoft.com/office/drawing/2014/chart" uri="{C3380CC4-5D6E-409C-BE32-E72D297353CC}">
                  <c16:uniqueId val="{00000005-E857-4279-8FD1-8CAD061B2D5B}"/>
                </c:ext>
              </c:extLst>
            </c:dLbl>
            <c:dLbl>
              <c:idx val="3"/>
              <c:layout>
                <c:manualLayout>
                  <c:x val="-0.22609202859518354"/>
                  <c:y val="0.13571305368651568"/>
                </c:manualLayout>
              </c:layout>
              <c:tx>
                <c:rich>
                  <a:bodyPr/>
                  <a:lstStyle/>
                  <a:p>
                    <a:fld id="{361D601F-3E18-4588-AB47-1CF819826E94}" type="CATEGORYNAME">
                      <a:rPr lang="en-US"/>
                      <a:pPr/>
                      <a:t>[CATEGORY NAME]</a:t>
                    </a:fld>
                    <a:r>
                      <a:rPr lang="en-US" baseline="0" dirty="0"/>
                      <a:t>, </a:t>
                    </a:r>
                    <a:fld id="{FE619C2D-93AF-4234-846F-116857B1950B}"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6893840555674303"/>
                      <c:h val="9.4514248684485186E-2"/>
                    </c:manualLayout>
                  </c15:layout>
                  <c15:dlblFieldTable/>
                  <c15:showDataLabelsRange val="0"/>
                </c:ext>
                <c:ext xmlns:c16="http://schemas.microsoft.com/office/drawing/2014/chart" uri="{C3380CC4-5D6E-409C-BE32-E72D297353CC}">
                  <c16:uniqueId val="{00000007-E857-4279-8FD1-8CAD061B2D5B}"/>
                </c:ext>
              </c:extLst>
            </c:dLbl>
            <c:dLbl>
              <c:idx val="4"/>
              <c:layout>
                <c:manualLayout>
                  <c:x val="-0.20592552172477532"/>
                  <c:y val="3.7191455164917037E-2"/>
                </c:manualLayout>
              </c:layout>
              <c:tx>
                <c:rich>
                  <a:bodyPr/>
                  <a:lstStyle/>
                  <a:p>
                    <a:fld id="{6CE8706E-1304-4262-AAD6-6C4DE1400077}" type="CATEGORYNAME">
                      <a:rPr lang="en-US"/>
                      <a:pPr/>
                      <a:t>[CATEGORY NAME]</a:t>
                    </a:fld>
                    <a:r>
                      <a:rPr lang="en-US" baseline="0" dirty="0"/>
                      <a:t>, </a:t>
                    </a:r>
                    <a:fld id="{604CDACF-7A41-4C67-9F03-2F249D4EDDA7}"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5254966862170647"/>
                      <c:h val="7.6987136149942195E-2"/>
                    </c:manualLayout>
                  </c15:layout>
                  <c15:dlblFieldTable/>
                  <c15:showDataLabelsRange val="0"/>
                </c:ext>
                <c:ext xmlns:c16="http://schemas.microsoft.com/office/drawing/2014/chart" uri="{C3380CC4-5D6E-409C-BE32-E72D297353CC}">
                  <c16:uniqueId val="{00000009-E857-4279-8FD1-8CAD061B2D5B}"/>
                </c:ext>
              </c:extLst>
            </c:dLbl>
            <c:dLbl>
              <c:idx val="5"/>
              <c:layout>
                <c:manualLayout>
                  <c:x val="-0.19027613904736126"/>
                  <c:y val="6.7773391862968296E-2"/>
                </c:manualLayout>
              </c:layout>
              <c:showLegendKey val="1"/>
              <c:showVal val="1"/>
              <c:showCatName val="1"/>
              <c:showSerName val="0"/>
              <c:showPercent val="0"/>
              <c:showBubbleSize val="0"/>
              <c:extLst>
                <c:ext xmlns:c15="http://schemas.microsoft.com/office/drawing/2012/chart" uri="{CE6537A1-D6FC-4f65-9D91-7224C49458BB}">
                  <c15:layout>
                    <c:manualLayout>
                      <c:w val="0.27992578536750873"/>
                      <c:h val="7.8533664405860862E-2"/>
                    </c:manualLayout>
                  </c15:layout>
                </c:ext>
                <c:ext xmlns:c16="http://schemas.microsoft.com/office/drawing/2014/chart" uri="{C3380CC4-5D6E-409C-BE32-E72D297353CC}">
                  <c16:uniqueId val="{0000000B-E857-4279-8FD1-8CAD061B2D5B}"/>
                </c:ext>
              </c:extLst>
            </c:dLbl>
            <c:dLbl>
              <c:idx val="6"/>
              <c:layout>
                <c:manualLayout>
                  <c:x val="-0.19894420226179743"/>
                  <c:y val="1.0714474868915842E-2"/>
                </c:manualLayout>
              </c:layout>
              <c:tx>
                <c:rich>
                  <a:bodyPr/>
                  <a:lstStyle/>
                  <a:p>
                    <a:fld id="{AB453AC5-A154-4168-BC3E-2973743B52B2}" type="CATEGORYNAME">
                      <a:rPr lang="en-US"/>
                      <a:pPr/>
                      <a:t>[CATEGORY NAME]</a:t>
                    </a:fld>
                    <a:r>
                      <a:rPr lang="en-US" baseline="0" dirty="0"/>
                      <a:t>, </a:t>
                    </a:r>
                    <a:fld id="{E3D153D7-D546-4845-9445-56C8F086FC02}"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30708984669107764"/>
                      <c:h val="7.5413191599398091E-2"/>
                    </c:manualLayout>
                  </c15:layout>
                  <c15:dlblFieldTable/>
                  <c15:showDataLabelsRange val="0"/>
                </c:ext>
                <c:ext xmlns:c16="http://schemas.microsoft.com/office/drawing/2014/chart" uri="{C3380CC4-5D6E-409C-BE32-E72D297353CC}">
                  <c16:uniqueId val="{0000000D-E857-4279-8FD1-8CAD061B2D5B}"/>
                </c:ext>
              </c:extLst>
            </c:dLbl>
            <c:dLbl>
              <c:idx val="7"/>
              <c:layout>
                <c:manualLayout>
                  <c:x val="-0.19802473948157454"/>
                  <c:y val="-3.9789922642432321E-2"/>
                </c:manualLayout>
              </c:layout>
              <c:tx>
                <c:rich>
                  <a:bodyPr/>
                  <a:lstStyle/>
                  <a:p>
                    <a:fld id="{4902E277-4720-4A2B-B255-E1F3BFBBFF15}" type="CATEGORYNAME">
                      <a:rPr lang="en-US"/>
                      <a:pPr/>
                      <a:t>[CATEGORY NAME]</a:t>
                    </a:fld>
                    <a:r>
                      <a:rPr lang="en-US" baseline="0" dirty="0"/>
                      <a:t>, </a:t>
                    </a:r>
                    <a:fld id="{DD0E180C-F42D-4831-BFBE-BA64DD199240}"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2538544131341198"/>
                      <c:h val="7.9133395850793042E-2"/>
                    </c:manualLayout>
                  </c15:layout>
                  <c15:dlblFieldTable/>
                  <c15:showDataLabelsRange val="0"/>
                </c:ext>
                <c:ext xmlns:c16="http://schemas.microsoft.com/office/drawing/2014/chart" uri="{C3380CC4-5D6E-409C-BE32-E72D297353CC}">
                  <c16:uniqueId val="{0000000F-E857-4279-8FD1-8CAD061B2D5B}"/>
                </c:ext>
              </c:extLst>
            </c:dLbl>
            <c:dLbl>
              <c:idx val="8"/>
              <c:layout>
                <c:manualLayout>
                  <c:x val="-0.20711570733241441"/>
                  <c:y val="-9.0770055175292977E-2"/>
                </c:manualLayout>
              </c:layout>
              <c:tx>
                <c:rich>
                  <a:bodyPr/>
                  <a:lstStyle/>
                  <a:p>
                    <a:fld id="{0CAA4AC9-FFAC-48DA-8ABE-DBBF70A0CB31}" type="CATEGORYNAME">
                      <a:rPr lang="en-US"/>
                      <a:pPr/>
                      <a:t>[CATEGORY NAME]</a:t>
                    </a:fld>
                    <a:r>
                      <a:rPr lang="en-US" baseline="0" dirty="0"/>
                      <a:t>, </a:t>
                    </a:r>
                    <a:fld id="{6A629589-46FD-459B-80C0-231254C1442E}"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31525254237704575"/>
                      <c:h val="7.5176726058253401E-2"/>
                    </c:manualLayout>
                  </c15:layout>
                  <c15:dlblFieldTable/>
                  <c15:showDataLabelsRange val="0"/>
                </c:ext>
                <c:ext xmlns:c16="http://schemas.microsoft.com/office/drawing/2014/chart" uri="{C3380CC4-5D6E-409C-BE32-E72D297353CC}">
                  <c16:uniqueId val="{00000010-E857-4279-8FD1-8CAD061B2D5B}"/>
                </c:ext>
              </c:extLst>
            </c:dLbl>
            <c:dLbl>
              <c:idx val="9"/>
              <c:layout>
                <c:manualLayout>
                  <c:x val="-0.11559212545294088"/>
                  <c:y val="-0.17009411889325404"/>
                </c:manualLayout>
              </c:layout>
              <c:tx>
                <c:rich>
                  <a:bodyPr/>
                  <a:lstStyle/>
                  <a:p>
                    <a:fld id="{D00278D7-AF8C-48B2-853B-AC75AE982A24}" type="CATEGORYNAME">
                      <a:rPr lang="en-US"/>
                      <a:pPr/>
                      <a:t>[CATEGORY NAME]</a:t>
                    </a:fld>
                    <a:r>
                      <a:rPr lang="en-US" baseline="0" dirty="0"/>
                      <a:t>, </a:t>
                    </a:r>
                    <a:fld id="{7D459CC1-A067-4F5F-91DA-D9E856880E26}"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E857-4279-8FD1-8CAD061B2D5B}"/>
                </c:ext>
              </c:extLst>
            </c:dLbl>
            <c:dLbl>
              <c:idx val="10"/>
              <c:layout>
                <c:manualLayout>
                  <c:x val="-4.1492801801985536E-2"/>
                  <c:y val="-0.25527434272910748"/>
                </c:manualLayout>
              </c:layout>
              <c:tx>
                <c:rich>
                  <a:bodyPr/>
                  <a:lstStyle/>
                  <a:p>
                    <a:fld id="{9830375D-1002-47E4-9077-10203E90FAC6}" type="CATEGORYNAME">
                      <a:rPr lang="en-US"/>
                      <a:pPr/>
                      <a:t>[CATEGORY NAME]</a:t>
                    </a:fld>
                    <a:r>
                      <a:rPr lang="en-US" baseline="0" dirty="0"/>
                      <a:t>, </a:t>
                    </a:r>
                    <a:fld id="{E22E3F8A-86D7-4D73-A7B2-C44DA60A6646}"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5260474380850734"/>
                      <c:h val="6.7513648937050613E-2"/>
                    </c:manualLayout>
                  </c15:layout>
                  <c15:dlblFieldTable/>
                  <c15:showDataLabelsRange val="0"/>
                </c:ext>
                <c:ext xmlns:c16="http://schemas.microsoft.com/office/drawing/2014/chart" uri="{C3380CC4-5D6E-409C-BE32-E72D297353CC}">
                  <c16:uniqueId val="{00000012-E857-4279-8FD1-8CAD061B2D5B}"/>
                </c:ext>
              </c:extLst>
            </c:dLbl>
            <c:dLbl>
              <c:idx val="11"/>
              <c:layout>
                <c:manualLayout>
                  <c:x val="-0.12792904707821523"/>
                  <c:y val="-0.12755483580644592"/>
                </c:manualLayout>
              </c:layout>
              <c:tx>
                <c:rich>
                  <a:bodyPr/>
                  <a:lstStyle/>
                  <a:p>
                    <a:fld id="{38823AD0-0898-474F-8C6A-C134FB4BBE6E}" type="CATEGORYNAME">
                      <a:rPr lang="en-US"/>
                      <a:pPr/>
                      <a:t>[CATEGORY NAME]</a:t>
                    </a:fld>
                    <a:r>
                      <a:rPr lang="en-US" baseline="0" dirty="0"/>
                      <a:t>, </a:t>
                    </a:r>
                    <a:fld id="{A9E1BC97-AE66-4131-B642-692CF0012C36}"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E857-4279-8FD1-8CAD061B2D5B}"/>
                </c:ext>
              </c:extLst>
            </c:dLbl>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1"/>
            <c:showVal val="1"/>
            <c:showCatName val="1"/>
            <c:showSerName val="0"/>
            <c:showPercent val="0"/>
            <c:showBubbleSize val="0"/>
            <c:showLeaderLines val="0"/>
            <c:extLst>
              <c:ext xmlns:c15="http://schemas.microsoft.com/office/drawing/2012/chart" uri="{CE6537A1-D6FC-4f65-9D91-7224C49458BB}"/>
            </c:extLst>
          </c:dLbls>
          <c:cat>
            <c:strRef>
              <c:f>Sheet1!$A$2:$A$7</c:f>
              <c:strCache>
                <c:ptCount val="6"/>
                <c:pt idx="0">
                  <c:v>Brazil</c:v>
                </c:pt>
                <c:pt idx="1">
                  <c:v>USA</c:v>
                </c:pt>
                <c:pt idx="2">
                  <c:v>Bangladesh</c:v>
                </c:pt>
                <c:pt idx="3">
                  <c:v>Viet Nam</c:v>
                </c:pt>
                <c:pt idx="4">
                  <c:v>Indonesia</c:v>
                </c:pt>
                <c:pt idx="5">
                  <c:v>others</c:v>
                </c:pt>
              </c:strCache>
            </c:strRef>
          </c:cat>
          <c:val>
            <c:numRef>
              <c:f>Sheet1!$B$2:$B$7</c:f>
              <c:numCache>
                <c:formatCode>0.0</c:formatCode>
                <c:ptCount val="6"/>
                <c:pt idx="0">
                  <c:v>459.44578926000003</c:v>
                </c:pt>
                <c:pt idx="1">
                  <c:v>289.33331697</c:v>
                </c:pt>
                <c:pt idx="2">
                  <c:v>136.80828503999999</c:v>
                </c:pt>
                <c:pt idx="3">
                  <c:v>136.51600013999999</c:v>
                </c:pt>
                <c:pt idx="4">
                  <c:v>58.008685589999999</c:v>
                </c:pt>
                <c:pt idx="5">
                  <c:v>955.61813481716877</c:v>
                </c:pt>
              </c:numCache>
            </c:numRef>
          </c:val>
          <c:extLst>
            <c:ext xmlns:c16="http://schemas.microsoft.com/office/drawing/2014/chart" uri="{C3380CC4-5D6E-409C-BE32-E72D297353CC}">
              <c16:uniqueId val="{00000014-E857-4279-8FD1-8CAD061B2D5B}"/>
            </c:ext>
          </c:extLst>
        </c:ser>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userShapes r:id="rId4"/>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450775857675254"/>
          <c:y val="0.20400713884007571"/>
          <c:w val="0.37434597942892828"/>
          <c:h val="0.67353211330375939"/>
        </c:manualLayout>
      </c:layout>
      <c:doughnutChart>
        <c:varyColors val="1"/>
        <c:ser>
          <c:idx val="0"/>
          <c:order val="0"/>
          <c:tx>
            <c:strRef>
              <c:f>Sheet1!$B$1</c:f>
              <c:strCache>
                <c:ptCount val="1"/>
                <c:pt idx="0">
                  <c:v>Column1</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5A30-4C9D-80A4-A77369F6CB21}"/>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5A30-4C9D-80A4-A77369F6CB21}"/>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5A30-4C9D-80A4-A77369F6CB21}"/>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5A30-4C9D-80A4-A77369F6CB21}"/>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5A30-4C9D-80A4-A77369F6CB21}"/>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B-5A30-4C9D-80A4-A77369F6CB21}"/>
              </c:ext>
            </c:extLst>
          </c:dPt>
          <c:dPt>
            <c:idx val="6"/>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0D-5A30-4C9D-80A4-A77369F6CB21}"/>
              </c:ext>
            </c:extLst>
          </c:dPt>
          <c:dPt>
            <c:idx val="7"/>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0F-5A30-4C9D-80A4-A77369F6CB21}"/>
              </c:ext>
            </c:extLst>
          </c:dPt>
          <c:dPt>
            <c:idx val="8"/>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10-5A30-4C9D-80A4-A77369F6CB21}"/>
              </c:ext>
            </c:extLst>
          </c:dPt>
          <c:dPt>
            <c:idx val="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11-5A30-4C9D-80A4-A77369F6CB21}"/>
              </c:ext>
            </c:extLst>
          </c:dPt>
          <c:dPt>
            <c:idx val="10"/>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12-5A30-4C9D-80A4-A77369F6CB21}"/>
              </c:ext>
            </c:extLst>
          </c:dPt>
          <c:dLbls>
            <c:dLbl>
              <c:idx val="0"/>
              <c:layout>
                <c:manualLayout>
                  <c:x val="0.13795367763385161"/>
                  <c:y val="-0.11406503141912647"/>
                </c:manualLayout>
              </c:layout>
              <c:tx>
                <c:rich>
                  <a:bodyPr/>
                  <a:lstStyle/>
                  <a:p>
                    <a:fld id="{E0F67B5F-A25A-4D9F-B240-63BB3381F358}" type="CATEGORYNAME">
                      <a:rPr lang="en-US"/>
                      <a:pPr/>
                      <a:t>[CATEGORY NAME]</a:t>
                    </a:fld>
                    <a:r>
                      <a:rPr lang="en-US" baseline="0" dirty="0"/>
                      <a:t>, </a:t>
                    </a:r>
                    <a:fld id="{5597CE94-FAB8-4C80-9E96-F2A639C7E317}"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6197404180637562"/>
                      <c:h val="0.13255091605461727"/>
                    </c:manualLayout>
                  </c15:layout>
                  <c15:dlblFieldTable/>
                  <c15:showDataLabelsRange val="0"/>
                </c:ext>
                <c:ext xmlns:c16="http://schemas.microsoft.com/office/drawing/2014/chart" uri="{C3380CC4-5D6E-409C-BE32-E72D297353CC}">
                  <c16:uniqueId val="{00000001-5A30-4C9D-80A4-A77369F6CB21}"/>
                </c:ext>
              </c:extLst>
            </c:dLbl>
            <c:dLbl>
              <c:idx val="1"/>
              <c:layout>
                <c:manualLayout>
                  <c:x val="0.1917580341335163"/>
                  <c:y val="-0.13840239588442163"/>
                </c:manualLayout>
              </c:layout>
              <c:tx>
                <c:rich>
                  <a:bodyPr/>
                  <a:lstStyle/>
                  <a:p>
                    <a:fld id="{12776023-F857-4BA3-81A9-AD200C3D5F1E}" type="CATEGORYNAME">
                      <a:rPr lang="en-US"/>
                      <a:pPr/>
                      <a:t>[CATEGORY NAME]</a:t>
                    </a:fld>
                    <a:r>
                      <a:rPr lang="en-US" baseline="0" dirty="0"/>
                      <a:t>, </a:t>
                    </a:r>
                    <a:fld id="{CE23A1D9-EF15-4287-B600-A6F474C3BDCB}"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9952820228354099"/>
                      <c:h val="0.14955877350347951"/>
                    </c:manualLayout>
                  </c15:layout>
                  <c15:dlblFieldTable/>
                  <c15:showDataLabelsRange val="0"/>
                </c:ext>
                <c:ext xmlns:c16="http://schemas.microsoft.com/office/drawing/2014/chart" uri="{C3380CC4-5D6E-409C-BE32-E72D297353CC}">
                  <c16:uniqueId val="{00000003-5A30-4C9D-80A4-A77369F6CB21}"/>
                </c:ext>
              </c:extLst>
            </c:dLbl>
            <c:dLbl>
              <c:idx val="2"/>
              <c:layout>
                <c:manualLayout>
                  <c:x val="0.24349912558026515"/>
                  <c:y val="8.22447850904196E-3"/>
                </c:manualLayout>
              </c:layout>
              <c:tx>
                <c:rich>
                  <a:bodyPr/>
                  <a:lstStyle/>
                  <a:p>
                    <a:fld id="{C1357352-6C38-424B-8B7F-129CECEE21C9}" type="CATEGORYNAME">
                      <a:rPr lang="en-US"/>
                      <a:pPr/>
                      <a:t>[CATEGORY NAME]</a:t>
                    </a:fld>
                    <a:r>
                      <a:rPr lang="en-US" baseline="0" dirty="0"/>
                      <a:t>, </a:t>
                    </a:r>
                    <a:fld id="{1E857348-75CA-4218-9E86-D0DAC68BE2C1}"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5360634835953111"/>
                      <c:h val="0.14742538729587051"/>
                    </c:manualLayout>
                  </c15:layout>
                  <c15:dlblFieldTable/>
                  <c15:showDataLabelsRange val="0"/>
                </c:ext>
                <c:ext xmlns:c16="http://schemas.microsoft.com/office/drawing/2014/chart" uri="{C3380CC4-5D6E-409C-BE32-E72D297353CC}">
                  <c16:uniqueId val="{00000005-5A30-4C9D-80A4-A77369F6CB21}"/>
                </c:ext>
              </c:extLst>
            </c:dLbl>
            <c:dLbl>
              <c:idx val="3"/>
              <c:layout>
                <c:manualLayout>
                  <c:x val="0.32054253149790135"/>
                  <c:y val="9.3370046238092683E-2"/>
                </c:manualLayout>
              </c:layout>
              <c:tx>
                <c:rich>
                  <a:bodyPr/>
                  <a:lstStyle/>
                  <a:p>
                    <a:fld id="{361D601F-3E18-4588-AB47-1CF819826E94}" type="CATEGORYNAME">
                      <a:rPr lang="en-US"/>
                      <a:pPr/>
                      <a:t>[CATEGORY NAME]</a:t>
                    </a:fld>
                    <a:r>
                      <a:rPr lang="en-US" baseline="0" dirty="0"/>
                      <a:t>, </a:t>
                    </a:r>
                    <a:fld id="{FE619C2D-93AF-4234-846F-116857B1950B}"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31797500142862212"/>
                      <c:h val="0.11870912579690884"/>
                    </c:manualLayout>
                  </c15:layout>
                  <c15:dlblFieldTable/>
                  <c15:showDataLabelsRange val="0"/>
                </c:ext>
                <c:ext xmlns:c16="http://schemas.microsoft.com/office/drawing/2014/chart" uri="{C3380CC4-5D6E-409C-BE32-E72D297353CC}">
                  <c16:uniqueId val="{00000007-5A30-4C9D-80A4-A77369F6CB21}"/>
                </c:ext>
              </c:extLst>
            </c:dLbl>
            <c:dLbl>
              <c:idx val="4"/>
              <c:layout>
                <c:manualLayout>
                  <c:x val="0.16724094704007511"/>
                  <c:y val="0.189218701462607"/>
                </c:manualLayout>
              </c:layout>
              <c:tx>
                <c:rich>
                  <a:bodyPr/>
                  <a:lstStyle/>
                  <a:p>
                    <a:fld id="{6CE8706E-1304-4262-AAD6-6C4DE1400077}" type="CATEGORYNAME">
                      <a:rPr lang="en-US"/>
                      <a:pPr/>
                      <a:t>[CATEGORY NAME]</a:t>
                    </a:fld>
                    <a:r>
                      <a:rPr lang="en-US" baseline="0" dirty="0"/>
                      <a:t>, </a:t>
                    </a:r>
                    <a:fld id="{604CDACF-7A41-4C67-9F03-2F249D4EDDA7}"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5063103914630686"/>
                      <c:h val="0.11831857759678353"/>
                    </c:manualLayout>
                  </c15:layout>
                  <c15:dlblFieldTable/>
                  <c15:showDataLabelsRange val="0"/>
                </c:ext>
                <c:ext xmlns:c16="http://schemas.microsoft.com/office/drawing/2014/chart" uri="{C3380CC4-5D6E-409C-BE32-E72D297353CC}">
                  <c16:uniqueId val="{00000009-5A30-4C9D-80A4-A77369F6CB21}"/>
                </c:ext>
              </c:extLst>
            </c:dLbl>
            <c:dLbl>
              <c:idx val="5"/>
              <c:layout>
                <c:manualLayout>
                  <c:x val="-3.2690993914326942E-2"/>
                  <c:y val="0.23340234622134109"/>
                </c:manualLayout>
              </c:layout>
              <c:showLegendKey val="1"/>
              <c:showVal val="1"/>
              <c:showCatName val="1"/>
              <c:showSerName val="0"/>
              <c:showPercent val="0"/>
              <c:showBubbleSize val="0"/>
              <c:extLst>
                <c:ext xmlns:c15="http://schemas.microsoft.com/office/drawing/2012/chart" uri="{CE6537A1-D6FC-4f65-9D91-7224C49458BB}">
                  <c15:layout>
                    <c:manualLayout>
                      <c:w val="0.22743124466197254"/>
                      <c:h val="7.8489284570008505E-2"/>
                    </c:manualLayout>
                  </c15:layout>
                </c:ext>
                <c:ext xmlns:c16="http://schemas.microsoft.com/office/drawing/2014/chart" uri="{C3380CC4-5D6E-409C-BE32-E72D297353CC}">
                  <c16:uniqueId val="{0000000B-5A30-4C9D-80A4-A77369F6CB21}"/>
                </c:ext>
              </c:extLst>
            </c:dLbl>
            <c:dLbl>
              <c:idx val="6"/>
              <c:layout>
                <c:manualLayout>
                  <c:x val="-0.21119862172710382"/>
                  <c:y val="0.21717721566337758"/>
                </c:manualLayout>
              </c:layout>
              <c:tx>
                <c:rich>
                  <a:bodyPr/>
                  <a:lstStyle/>
                  <a:p>
                    <a:fld id="{AB453AC5-A154-4168-BC3E-2973743B52B2}" type="CATEGORYNAME">
                      <a:rPr lang="en-US"/>
                      <a:pPr/>
                      <a:t>[CATEGORY NAME]</a:t>
                    </a:fld>
                    <a:r>
                      <a:rPr lang="en-US" baseline="0" dirty="0"/>
                      <a:t>, </a:t>
                    </a:r>
                    <a:fld id="{E3D153D7-D546-4845-9445-56C8F086FC02}"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8758333333333336"/>
                      <c:h val="8.5545932253764126E-2"/>
                    </c:manualLayout>
                  </c15:layout>
                  <c15:dlblFieldTable/>
                  <c15:showDataLabelsRange val="0"/>
                </c:ext>
                <c:ext xmlns:c16="http://schemas.microsoft.com/office/drawing/2014/chart" uri="{C3380CC4-5D6E-409C-BE32-E72D297353CC}">
                  <c16:uniqueId val="{0000000D-5A30-4C9D-80A4-A77369F6CB21}"/>
                </c:ext>
              </c:extLst>
            </c:dLbl>
            <c:dLbl>
              <c:idx val="7"/>
              <c:layout>
                <c:manualLayout>
                  <c:x val="-0.18988653908427119"/>
                  <c:y val="0.14777876625773939"/>
                </c:manualLayout>
              </c:layout>
              <c:tx>
                <c:rich>
                  <a:bodyPr/>
                  <a:lstStyle/>
                  <a:p>
                    <a:fld id="{4902E277-4720-4A2B-B255-E1F3BFBBFF15}" type="CATEGORYNAME">
                      <a:rPr lang="en-US"/>
                      <a:pPr/>
                      <a:t>[CATEGORY NAME]</a:t>
                    </a:fld>
                    <a:r>
                      <a:rPr lang="en-US" baseline="0" dirty="0"/>
                      <a:t>, </a:t>
                    </a:r>
                    <a:fld id="{DD0E180C-F42D-4831-BFBE-BA64DD199240}"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9683422474208865"/>
                      <c:h val="7.4358269592639636E-2"/>
                    </c:manualLayout>
                  </c15:layout>
                  <c15:dlblFieldTable/>
                  <c15:showDataLabelsRange val="0"/>
                </c:ext>
                <c:ext xmlns:c16="http://schemas.microsoft.com/office/drawing/2014/chart" uri="{C3380CC4-5D6E-409C-BE32-E72D297353CC}">
                  <c16:uniqueId val="{0000000F-5A30-4C9D-80A4-A77369F6CB21}"/>
                </c:ext>
              </c:extLst>
            </c:dLbl>
            <c:dLbl>
              <c:idx val="8"/>
              <c:layout>
                <c:manualLayout>
                  <c:x val="-0.1755480632259267"/>
                  <c:y val="8.983851634759718E-2"/>
                </c:manualLayout>
              </c:layout>
              <c:tx>
                <c:rich>
                  <a:bodyPr/>
                  <a:lstStyle/>
                  <a:p>
                    <a:fld id="{0CAA4AC9-FFAC-48DA-8ABE-DBBF70A0CB31}" type="CATEGORYNAME">
                      <a:rPr lang="en-US"/>
                      <a:pPr/>
                      <a:t>[CATEGORY NAME]</a:t>
                    </a:fld>
                    <a:r>
                      <a:rPr lang="en-US" baseline="0" dirty="0"/>
                      <a:t>, </a:t>
                    </a:r>
                    <a:fld id="{6A629589-46FD-459B-80C0-231254C1442E}"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4344983167999276"/>
                      <c:h val="0.10327537443422172"/>
                    </c:manualLayout>
                  </c15:layout>
                  <c15:dlblFieldTable/>
                  <c15:showDataLabelsRange val="0"/>
                </c:ext>
                <c:ext xmlns:c16="http://schemas.microsoft.com/office/drawing/2014/chart" uri="{C3380CC4-5D6E-409C-BE32-E72D297353CC}">
                  <c16:uniqueId val="{00000010-5A30-4C9D-80A4-A77369F6CB21}"/>
                </c:ext>
              </c:extLst>
            </c:dLbl>
            <c:dLbl>
              <c:idx val="9"/>
              <c:layout>
                <c:manualLayout>
                  <c:x val="-0.2186327339298024"/>
                  <c:y val="-1.1825436968680802E-2"/>
                </c:manualLayout>
              </c:layout>
              <c:tx>
                <c:rich>
                  <a:bodyPr/>
                  <a:lstStyle/>
                  <a:p>
                    <a:fld id="{D00278D7-AF8C-48B2-853B-AC75AE982A24}" type="CATEGORYNAME">
                      <a:rPr lang="en-US"/>
                      <a:pPr/>
                      <a:t>[CATEGORY NAME]</a:t>
                    </a:fld>
                    <a:r>
                      <a:rPr lang="en-US" baseline="0" dirty="0"/>
                      <a:t>, </a:t>
                    </a:r>
                    <a:fld id="{7D459CC1-A067-4F5F-91DA-D9E856880E26}"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5A30-4C9D-80A4-A77369F6CB21}"/>
                </c:ext>
              </c:extLst>
            </c:dLbl>
            <c:dLbl>
              <c:idx val="10"/>
              <c:layout>
                <c:manualLayout>
                  <c:x val="-0.14385967892810608"/>
                  <c:y val="-0.10229636281162342"/>
                </c:manualLayout>
              </c:layout>
              <c:tx>
                <c:rich>
                  <a:bodyPr/>
                  <a:lstStyle/>
                  <a:p>
                    <a:fld id="{9830375D-1002-47E4-9077-10203E90FAC6}" type="CATEGORYNAME">
                      <a:rPr lang="en-US"/>
                      <a:pPr/>
                      <a:t>[CATEGORY NAME]</a:t>
                    </a:fld>
                    <a:r>
                      <a:rPr lang="en-US" baseline="0" dirty="0"/>
                      <a:t>, </a:t>
                    </a:r>
                    <a:fld id="{E22E3F8A-86D7-4D73-A7B2-C44DA60A6646}"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layout>
                    <c:manualLayout>
                      <c:w val="0.23545289987369999"/>
                      <c:h val="0.18891687411433922"/>
                    </c:manualLayout>
                  </c15:layout>
                  <c15:dlblFieldTable/>
                  <c15:showDataLabelsRange val="0"/>
                </c:ext>
                <c:ext xmlns:c16="http://schemas.microsoft.com/office/drawing/2014/chart" uri="{C3380CC4-5D6E-409C-BE32-E72D297353CC}">
                  <c16:uniqueId val="{00000012-5A30-4C9D-80A4-A77369F6CB21}"/>
                </c:ext>
              </c:extLst>
            </c:dLbl>
            <c:dLbl>
              <c:idx val="11"/>
              <c:layout>
                <c:manualLayout>
                  <c:x val="-0.12792904707821523"/>
                  <c:y val="-0.12755483580644592"/>
                </c:manualLayout>
              </c:layout>
              <c:tx>
                <c:rich>
                  <a:bodyPr/>
                  <a:lstStyle/>
                  <a:p>
                    <a:fld id="{38823AD0-0898-474F-8C6A-C134FB4BBE6E}" type="CATEGORYNAME">
                      <a:rPr lang="en-US"/>
                      <a:pPr/>
                      <a:t>[CATEGORY NAME]</a:t>
                    </a:fld>
                    <a:r>
                      <a:rPr lang="en-US" baseline="0" dirty="0"/>
                      <a:t>, </a:t>
                    </a:r>
                    <a:fld id="{A9E1BC97-AE66-4131-B642-692CF0012C36}" type="VALUE">
                      <a:rPr lang="en-US" b="1" baseline="0"/>
                      <a:pPr/>
                      <a:t>[VALUE]</a:t>
                    </a:fld>
                    <a:endParaRPr lang="en-US" baseline="0" dirty="0"/>
                  </a:p>
                </c:rich>
              </c:tx>
              <c:showLegendKey val="1"/>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5A30-4C9D-80A4-A77369F6CB21}"/>
                </c:ext>
              </c:extLst>
            </c:dLbl>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1"/>
            <c:showVal val="1"/>
            <c:showCatName val="1"/>
            <c:showSerName val="0"/>
            <c:showPercent val="0"/>
            <c:showBubbleSize val="0"/>
            <c:showLeaderLines val="0"/>
            <c:extLst>
              <c:ext xmlns:c15="http://schemas.microsoft.com/office/drawing/2012/chart" uri="{CE6537A1-D6FC-4f65-9D91-7224C49458BB}"/>
            </c:extLst>
          </c:dLbls>
          <c:cat>
            <c:strRef>
              <c:f>Sheet1!$A$2:$A$7</c:f>
              <c:strCache>
                <c:ptCount val="6"/>
                <c:pt idx="0">
                  <c:v>China</c:v>
                </c:pt>
                <c:pt idx="1">
                  <c:v>USA</c:v>
                </c:pt>
                <c:pt idx="2">
                  <c:v>Israel</c:v>
                </c:pt>
                <c:pt idx="3">
                  <c:v>Germany</c:v>
                </c:pt>
                <c:pt idx="4">
                  <c:v>Thailand</c:v>
                </c:pt>
                <c:pt idx="5">
                  <c:v>others</c:v>
                </c:pt>
              </c:strCache>
            </c:strRef>
          </c:cat>
          <c:val>
            <c:numRef>
              <c:f>Sheet1!$B$2:$B$7</c:f>
              <c:numCache>
                <c:formatCode>0.0</c:formatCode>
                <c:ptCount val="6"/>
                <c:pt idx="0">
                  <c:v>319.13639472</c:v>
                </c:pt>
                <c:pt idx="1">
                  <c:v>83.504326619999986</c:v>
                </c:pt>
                <c:pt idx="2">
                  <c:v>42.345886440000001</c:v>
                </c:pt>
                <c:pt idx="3">
                  <c:v>24.18774501</c:v>
                </c:pt>
                <c:pt idx="4">
                  <c:v>17.150214509999998</c:v>
                </c:pt>
                <c:pt idx="5">
                  <c:v>645.67543269999999</c:v>
                </c:pt>
              </c:numCache>
            </c:numRef>
          </c:val>
          <c:extLst>
            <c:ext xmlns:c16="http://schemas.microsoft.com/office/drawing/2014/chart" uri="{C3380CC4-5D6E-409C-BE32-E72D297353CC}">
              <c16:uniqueId val="{00000014-5A30-4C9D-80A4-A77369F6CB21}"/>
            </c:ext>
          </c:extLst>
        </c:ser>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3948821251813698"/>
          <c:w val="0.99798805302561078"/>
          <c:h val="0.5592005832044239"/>
        </c:manualLayout>
      </c:layout>
      <c:barChart>
        <c:barDir val="col"/>
        <c:grouping val="clustered"/>
        <c:varyColors val="0"/>
        <c:ser>
          <c:idx val="0"/>
          <c:order val="0"/>
          <c:tx>
            <c:strRef>
              <c:f>Sheet1!$B$1</c:f>
              <c:strCache>
                <c:ptCount val="1"/>
                <c:pt idx="0">
                  <c:v>Volume (MMT)</c:v>
                </c:pt>
              </c:strCache>
            </c:strRef>
          </c:tx>
          <c:spPr>
            <a:solidFill>
              <a:srgbClr val="183D5B"/>
            </a:solidFill>
            <a:ln>
              <a:noFill/>
            </a:ln>
            <a:effectLst/>
          </c:spPr>
          <c:invertIfNegative val="0"/>
          <c:dPt>
            <c:idx val="0"/>
            <c:invertIfNegative val="0"/>
            <c:bubble3D val="0"/>
            <c:extLst>
              <c:ext xmlns:c16="http://schemas.microsoft.com/office/drawing/2014/chart" uri="{C3380CC4-5D6E-409C-BE32-E72D297353CC}">
                <c16:uniqueId val="{00000000-753F-4642-8FEB-93B00778031A}"/>
              </c:ext>
            </c:extLst>
          </c:dPt>
          <c:dPt>
            <c:idx val="1"/>
            <c:invertIfNegative val="0"/>
            <c:bubble3D val="0"/>
            <c:extLst>
              <c:ext xmlns:c16="http://schemas.microsoft.com/office/drawing/2014/chart" uri="{C3380CC4-5D6E-409C-BE32-E72D297353CC}">
                <c16:uniqueId val="{00000001-753F-4642-8FEB-93B00778031A}"/>
              </c:ext>
            </c:extLst>
          </c:dPt>
          <c:dPt>
            <c:idx val="3"/>
            <c:invertIfNegative val="0"/>
            <c:bubble3D val="0"/>
            <c:extLst>
              <c:ext xmlns:c16="http://schemas.microsoft.com/office/drawing/2014/chart" uri="{C3380CC4-5D6E-409C-BE32-E72D297353CC}">
                <c16:uniqueId val="{00000002-753F-4642-8FEB-93B00778031A}"/>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_ * #,##0.0_ ;_ * \-#,##0.0_ ;_ * "-"??_ ;_ @_ </c:formatCode>
                <c:ptCount val="6"/>
                <c:pt idx="0">
                  <c:v>3.0533333333333337</c:v>
                </c:pt>
                <c:pt idx="1">
                  <c:v>4.1513157894736841</c:v>
                </c:pt>
                <c:pt idx="2">
                  <c:v>5.9751790943536287</c:v>
                </c:pt>
                <c:pt idx="3">
                  <c:v>9.6366977872262414</c:v>
                </c:pt>
                <c:pt idx="4">
                  <c:v>14.767918829228746</c:v>
                </c:pt>
                <c:pt idx="5">
                  <c:v>21.360696752101678</c:v>
                </c:pt>
              </c:numCache>
            </c:numRef>
          </c:val>
          <c:extLst>
            <c:ext xmlns:c16="http://schemas.microsoft.com/office/drawing/2014/chart" uri="{C3380CC4-5D6E-409C-BE32-E72D297353CC}">
              <c16:uniqueId val="{00000003-753F-4642-8FEB-93B00778031A}"/>
            </c:ext>
          </c:extLst>
        </c:ser>
        <c:dLbls>
          <c:showLegendKey val="0"/>
          <c:showVal val="0"/>
          <c:showCatName val="0"/>
          <c:showSerName val="0"/>
          <c:showPercent val="0"/>
          <c:showBubbleSize val="0"/>
        </c:dLbls>
        <c:gapWidth val="219"/>
        <c:overlap val="-27"/>
        <c:axId val="350554472"/>
        <c:axId val="350554864"/>
      </c:barChart>
      <c:catAx>
        <c:axId val="350554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bg2">
                    <a:lumMod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50554864"/>
        <c:crosses val="autoZero"/>
        <c:auto val="0"/>
        <c:lblAlgn val="ctr"/>
        <c:lblOffset val="100"/>
        <c:noMultiLvlLbl val="0"/>
      </c:catAx>
      <c:valAx>
        <c:axId val="350554864"/>
        <c:scaling>
          <c:orientation val="minMax"/>
        </c:scaling>
        <c:delete val="1"/>
        <c:axPos val="l"/>
        <c:numFmt formatCode="_ * #,##0.0_ ;_ * \-#,##0.0_ ;_ * &quot;-&quot;??_ ;_ @_ " sourceLinked="1"/>
        <c:majorTickMark val="none"/>
        <c:minorTickMark val="none"/>
        <c:tickLblPos val="nextTo"/>
        <c:crossAx val="350554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450779536433197"/>
          <c:y val="0.1539762172492905"/>
          <c:w val="0.37434597942892828"/>
          <c:h val="0.67353211330375939"/>
        </c:manualLayout>
      </c:layout>
      <c:doughnutChart>
        <c:varyColors val="1"/>
        <c:ser>
          <c:idx val="0"/>
          <c:order val="0"/>
          <c:tx>
            <c:strRef>
              <c:f>Sheet1!$B$1</c:f>
              <c:strCache>
                <c:ptCount val="1"/>
                <c:pt idx="0">
                  <c:v>Column1</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5C79-475A-86D4-3D2477B83C92}"/>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5C79-475A-86D4-3D2477B83C92}"/>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5C79-475A-86D4-3D2477B83C92}"/>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5C79-475A-86D4-3D2477B83C92}"/>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5C79-475A-86D4-3D2477B83C92}"/>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B-5C79-475A-86D4-3D2477B83C92}"/>
              </c:ext>
            </c:extLst>
          </c:dPt>
          <c:dPt>
            <c:idx val="6"/>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0D-5C79-475A-86D4-3D2477B83C92}"/>
              </c:ext>
            </c:extLst>
          </c:dPt>
          <c:dPt>
            <c:idx val="7"/>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0F-5C79-475A-86D4-3D2477B83C92}"/>
              </c:ext>
            </c:extLst>
          </c:dPt>
          <c:dLbls>
            <c:dLbl>
              <c:idx val="0"/>
              <c:layout>
                <c:manualLayout>
                  <c:x val="0.24563174137668614"/>
                  <c:y val="-3.7341885773067809E-2"/>
                </c:manualLayout>
              </c:layout>
              <c:tx>
                <c:rich>
                  <a:bodyPr/>
                  <a:lstStyle/>
                  <a:p>
                    <a:fld id="{E0F67B5F-A25A-4D9F-B240-63BB3381F358}" type="CATEGORYNAME">
                      <a:rPr lang="en-US"/>
                      <a:pPr/>
                      <a:t>[CATEGORY NAME]</a:t>
                    </a:fld>
                    <a:r>
                      <a:rPr lang="en-US" baseline="0" dirty="0"/>
                      <a:t>, </a:t>
                    </a:r>
                    <a:fld id="{5597CE94-FAB8-4C80-9E96-F2A639C7E317}"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7793987863583819"/>
                      <c:h val="0.20944073845054945"/>
                    </c:manualLayout>
                  </c15:layout>
                  <c15:dlblFieldTable/>
                  <c15:showDataLabelsRange val="0"/>
                </c:ext>
                <c:ext xmlns:c16="http://schemas.microsoft.com/office/drawing/2014/chart" uri="{C3380CC4-5D6E-409C-BE32-E72D297353CC}">
                  <c16:uniqueId val="{00000001-5C79-475A-86D4-3D2477B83C92}"/>
                </c:ext>
              </c:extLst>
            </c:dLbl>
            <c:dLbl>
              <c:idx val="1"/>
              <c:layout>
                <c:manualLayout>
                  <c:x val="-0.19320468763485329"/>
                  <c:y val="-4.2800301506295893E-2"/>
                </c:manualLayout>
              </c:layout>
              <c:tx>
                <c:rich>
                  <a:bodyPr/>
                  <a:lstStyle/>
                  <a:p>
                    <a:fld id="{12776023-F857-4BA3-81A9-AD200C3D5F1E}" type="CATEGORYNAME">
                      <a:rPr lang="en-US"/>
                      <a:pPr/>
                      <a:t>[CATEGORY NAME]</a:t>
                    </a:fld>
                    <a:r>
                      <a:rPr lang="en-US" baseline="0" dirty="0"/>
                      <a:t>, </a:t>
                    </a:r>
                    <a:fld id="{CE23A1D9-EF15-4287-B600-A6F474C3BDCB}"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9952813235003917"/>
                      <c:h val="0.22164268277992474"/>
                    </c:manualLayout>
                  </c15:layout>
                  <c15:dlblFieldTable/>
                  <c15:showDataLabelsRange val="0"/>
                </c:ext>
                <c:ext xmlns:c16="http://schemas.microsoft.com/office/drawing/2014/chart" uri="{C3380CC4-5D6E-409C-BE32-E72D297353CC}">
                  <c16:uniqueId val="{00000003-5C79-475A-86D4-3D2477B83C92}"/>
                </c:ext>
              </c:extLst>
            </c:dLbl>
            <c:dLbl>
              <c:idx val="2"/>
              <c:layout>
                <c:manualLayout>
                  <c:x val="-0.17774966076892207"/>
                  <c:y val="3.5826343673375588E-2"/>
                </c:manualLayout>
              </c:layout>
              <c:tx>
                <c:rich>
                  <a:bodyPr/>
                  <a:lstStyle/>
                  <a:p>
                    <a:fld id="{C1357352-6C38-424B-8B7F-129CECEE21C9}" type="CATEGORYNAME">
                      <a:rPr lang="en-US"/>
                      <a:pPr/>
                      <a:t>[CATEGORY NAME]</a:t>
                    </a:fld>
                    <a:r>
                      <a:rPr lang="en-US" baseline="0" dirty="0"/>
                      <a:t>, </a:t>
                    </a:r>
                    <a:fld id="{1E857348-75CA-4218-9E86-D0DAC68BE2C1}"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5360625597933045"/>
                      <c:h val="0.20028709001116227"/>
                    </c:manualLayout>
                  </c15:layout>
                  <c15:dlblFieldTable/>
                  <c15:showDataLabelsRange val="0"/>
                </c:ext>
                <c:ext xmlns:c16="http://schemas.microsoft.com/office/drawing/2014/chart" uri="{C3380CC4-5D6E-409C-BE32-E72D297353CC}">
                  <c16:uniqueId val="{00000005-5C79-475A-86D4-3D2477B83C92}"/>
                </c:ext>
              </c:extLst>
            </c:dLbl>
            <c:dLbl>
              <c:idx val="3"/>
              <c:layout>
                <c:manualLayout>
                  <c:x val="-0.19381398126859906"/>
                  <c:y val="-7.9447732730320769E-2"/>
                </c:manualLayout>
              </c:layout>
              <c:tx>
                <c:rich>
                  <a:bodyPr/>
                  <a:lstStyle/>
                  <a:p>
                    <a:fld id="{361D601F-3E18-4588-AB47-1CF819826E94}" type="CATEGORYNAME">
                      <a:rPr lang="en-US"/>
                      <a:pPr/>
                      <a:t>[CATEGORY NAME]</a:t>
                    </a:fld>
                    <a:r>
                      <a:rPr lang="en-US" baseline="0" dirty="0"/>
                      <a:t>, </a:t>
                    </a:r>
                    <a:fld id="{FE619C2D-93AF-4234-846F-116857B1950B}"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2344788084171574"/>
                      <c:h val="0.19129393634278136"/>
                    </c:manualLayout>
                  </c15:layout>
                  <c15:dlblFieldTable/>
                  <c15:showDataLabelsRange val="0"/>
                </c:ext>
                <c:ext xmlns:c16="http://schemas.microsoft.com/office/drawing/2014/chart" uri="{C3380CC4-5D6E-409C-BE32-E72D297353CC}">
                  <c16:uniqueId val="{00000007-5C79-475A-86D4-3D2477B83C92}"/>
                </c:ext>
              </c:extLst>
            </c:dLbl>
            <c:dLbl>
              <c:idx val="4"/>
              <c:layout>
                <c:manualLayout>
                  <c:x val="-0.19287193982472764"/>
                  <c:y val="2.5839336686149246E-2"/>
                </c:manualLayout>
              </c:layout>
              <c:tx>
                <c:rich>
                  <a:bodyPr/>
                  <a:lstStyle/>
                  <a:p>
                    <a:fld id="{6CE8706E-1304-4262-AAD6-6C4DE1400077}" type="CATEGORYNAME">
                      <a:rPr lang="en-US"/>
                      <a:pPr/>
                      <a:t>[CATEGORY NAME]</a:t>
                    </a:fld>
                    <a:r>
                      <a:rPr lang="en-US" baseline="0" dirty="0"/>
                      <a:t>, </a:t>
                    </a:r>
                    <a:fld id="{604CDACF-7A41-4C67-9F03-2F249D4EDDA7}"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0335343861152019"/>
                      <c:h val="0.2776714360913049"/>
                    </c:manualLayout>
                  </c15:layout>
                  <c15:dlblFieldTable/>
                  <c15:showDataLabelsRange val="0"/>
                </c:ext>
                <c:ext xmlns:c16="http://schemas.microsoft.com/office/drawing/2014/chart" uri="{C3380CC4-5D6E-409C-BE32-E72D297353CC}">
                  <c16:uniqueId val="{00000009-5C79-475A-86D4-3D2477B83C92}"/>
                </c:ext>
              </c:extLst>
            </c:dLbl>
            <c:dLbl>
              <c:idx val="5"/>
              <c:layout>
                <c:manualLayout>
                  <c:x val="-0.14385957241162381"/>
                  <c:y val="-0.19164771234617214"/>
                </c:manualLayout>
              </c:layout>
              <c:tx>
                <c:rich>
                  <a:bodyPr/>
                  <a:lstStyle/>
                  <a:p>
                    <a:fld id="{9830375D-1002-47E4-9077-10203E90FAC6}" type="CATEGORYNAME">
                      <a:rPr lang="en-US"/>
                      <a:pPr/>
                      <a:t>[CATEGORY NAME]</a:t>
                    </a:fld>
                    <a:r>
                      <a:rPr lang="en-US" baseline="0" dirty="0"/>
                      <a:t>, </a:t>
                    </a:r>
                    <a:fld id="{E22E3F8A-86D7-4D73-A7B2-C44DA60A6646}"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3545289987369999"/>
                      <c:h val="0.18891687411433922"/>
                    </c:manualLayout>
                  </c15:layout>
                  <c15:dlblFieldTable/>
                  <c15:showDataLabelsRange val="0"/>
                </c:ext>
                <c:ext xmlns:c16="http://schemas.microsoft.com/office/drawing/2014/chart" uri="{C3380CC4-5D6E-409C-BE32-E72D297353CC}">
                  <c16:uniqueId val="{0000000B-5C79-475A-86D4-3D2477B83C92}"/>
                </c:ext>
              </c:extLst>
            </c:dLbl>
            <c:dLbl>
              <c:idx val="6"/>
              <c:layout>
                <c:manualLayout>
                  <c:x val="-0.20139144318215654"/>
                  <c:y val="0.27914236076009757"/>
                </c:manualLayout>
              </c:layout>
              <c:tx>
                <c:rich>
                  <a:bodyPr/>
                  <a:lstStyle/>
                  <a:p>
                    <a:fld id="{AB453AC5-A154-4168-BC3E-2973743B52B2}" type="CATEGORYNAME">
                      <a:rPr lang="en-IN"/>
                      <a:pPr/>
                      <a:t>[CATEGORY NAME]</a:t>
                    </a:fld>
                    <a:r>
                      <a:rPr lang="en-IN" baseline="0" dirty="0"/>
                      <a:t>, </a:t>
                    </a:r>
                    <a:fld id="{E3D153D7-D546-4845-9445-56C8F086FC02}" type="VALUE">
                      <a:rPr lang="en-IN" b="1" baseline="0"/>
                      <a:pPr/>
                      <a:t>[VALUE]</a:t>
                    </a:fld>
                    <a:endParaRPr lang="en-IN" baseline="0" dirty="0"/>
                  </a:p>
                </c:rich>
              </c:tx>
              <c:showLegendKey val="0"/>
              <c:showVal val="1"/>
              <c:showCatName val="1"/>
              <c:showSerName val="0"/>
              <c:showPercent val="0"/>
              <c:showBubbleSize val="0"/>
              <c:extLst>
                <c:ext xmlns:c15="http://schemas.microsoft.com/office/drawing/2012/chart" uri="{CE6537A1-D6FC-4f65-9D91-7224C49458BB}">
                  <c15:layout>
                    <c:manualLayout>
                      <c:w val="0.28758333333333336"/>
                      <c:h val="8.5545932253764126E-2"/>
                    </c:manualLayout>
                  </c15:layout>
                  <c15:dlblFieldTable/>
                  <c15:showDataLabelsRange val="0"/>
                </c:ext>
                <c:ext xmlns:c16="http://schemas.microsoft.com/office/drawing/2014/chart" uri="{C3380CC4-5D6E-409C-BE32-E72D297353CC}">
                  <c16:uniqueId val="{0000000D-5C79-475A-86D4-3D2477B83C92}"/>
                </c:ext>
              </c:extLst>
            </c:dLbl>
            <c:dLbl>
              <c:idx val="7"/>
              <c:layout>
                <c:manualLayout>
                  <c:x val="-0.17190650869394605"/>
                  <c:y val="0.21387509276764943"/>
                </c:manualLayout>
              </c:layout>
              <c:tx>
                <c:rich>
                  <a:bodyPr/>
                  <a:lstStyle/>
                  <a:p>
                    <a:fld id="{4902E277-4720-4A2B-B255-E1F3BFBBFF15}" type="CATEGORYNAME">
                      <a:rPr lang="en-US"/>
                      <a:pPr/>
                      <a:t>[CATEGORY NAME]</a:t>
                    </a:fld>
                    <a:r>
                      <a:rPr lang="en-US" baseline="0" dirty="0"/>
                      <a:t>, </a:t>
                    </a:r>
                    <a:fld id="{DD0E180C-F42D-4831-BFBE-BA64DD199240}"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5C79-475A-86D4-3D2477B83C92}"/>
                </c:ext>
              </c:extLst>
            </c:dLbl>
            <c:dLbl>
              <c:idx val="8"/>
              <c:layout>
                <c:manualLayout>
                  <c:x val="-0.19189357061732285"/>
                  <c:y val="0.14973828551191465"/>
                </c:manualLayout>
              </c:layout>
              <c:tx>
                <c:rich>
                  <a:bodyPr/>
                  <a:lstStyle/>
                  <a:p>
                    <a:fld id="{0CAA4AC9-FFAC-48DA-8ABE-DBBF70A0CB31}" type="CATEGORYNAME">
                      <a:rPr lang="en-IN"/>
                      <a:pPr/>
                      <a:t>[CATEGORY NAME]</a:t>
                    </a:fld>
                    <a:r>
                      <a:rPr lang="en-IN" baseline="0" dirty="0"/>
                      <a:t>, </a:t>
                    </a:r>
                    <a:fld id="{6A629589-46FD-459B-80C0-231254C1442E}" type="VALUE">
                      <a:rPr lang="en-IN" b="1" baseline="0"/>
                      <a:pPr/>
                      <a:t>[VALUE]</a:t>
                    </a:fld>
                    <a:endParaRPr lang="en-IN"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0-5C79-475A-86D4-3D2477B83C92}"/>
                </c:ext>
              </c:extLst>
            </c:dLbl>
            <c:dLbl>
              <c:idx val="9"/>
              <c:layout>
                <c:manualLayout>
                  <c:x val="-0.20882535626002779"/>
                  <c:y val="8.31879363955082E-2"/>
                </c:manualLayout>
              </c:layout>
              <c:tx>
                <c:rich>
                  <a:bodyPr/>
                  <a:lstStyle/>
                  <a:p>
                    <a:fld id="{D00278D7-AF8C-48B2-853B-AC75AE982A24}" type="CATEGORYNAME">
                      <a:rPr lang="en-US"/>
                      <a:pPr/>
                      <a:t>[CATEGORY NAME]</a:t>
                    </a:fld>
                    <a:r>
                      <a:rPr lang="en-US" baseline="0" dirty="0"/>
                      <a:t>, </a:t>
                    </a:r>
                    <a:fld id="{7D459CC1-A067-4F5F-91DA-D9E856880E26}"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5C79-475A-86D4-3D2477B83C92}"/>
                </c:ext>
              </c:extLst>
            </c:dLbl>
            <c:dLbl>
              <c:idx val="10"/>
              <c:layout>
                <c:manualLayout>
                  <c:x val="-0.19753749916489116"/>
                  <c:y val="2.7728220426633519E-3"/>
                </c:manualLayout>
              </c:layout>
              <c:tx>
                <c:rich>
                  <a:bodyPr/>
                  <a:lstStyle/>
                  <a:p>
                    <a:fld id="{50196837-C096-41BF-99CD-8A3117458192}" type="CATEGORYNAME">
                      <a:rPr lang="en-US"/>
                      <a:pPr/>
                      <a:t>[CATEGORY NAME]</a:t>
                    </a:fld>
                    <a:r>
                      <a:rPr lang="en-US" baseline="0" dirty="0"/>
                      <a:t>,</a:t>
                    </a:r>
                    <a:r>
                      <a:rPr lang="en-US" b="1" baseline="0" dirty="0"/>
                      <a:t> </a:t>
                    </a:r>
                    <a:fld id="{5399D555-3551-4A67-8BE2-C2925C2A57D5}" type="VALUE">
                      <a:rPr lang="en-US" b="1" baseline="0"/>
                      <a:pPr/>
                      <a:t>[VALUE]</a:t>
                    </a:fld>
                    <a:endParaRPr lang="en-US" b="1" baseline="0" dirty="0"/>
                  </a:p>
                </c:rich>
              </c:tx>
              <c:showLegendKey val="0"/>
              <c:showVal val="1"/>
              <c:showCatName val="1"/>
              <c:showSerName val="0"/>
              <c:showPercent val="0"/>
              <c:showBubbleSize val="0"/>
              <c:extLst>
                <c:ext xmlns:c15="http://schemas.microsoft.com/office/drawing/2012/chart" uri="{CE6537A1-D6FC-4f65-9D91-7224C49458BB}">
                  <c15:layout>
                    <c:manualLayout>
                      <c:w val="0.22043303597285996"/>
                      <c:h val="0.10943383949881122"/>
                    </c:manualLayout>
                  </c15:layout>
                  <c15:dlblFieldTable/>
                  <c15:showDataLabelsRange val="0"/>
                </c:ext>
                <c:ext xmlns:c16="http://schemas.microsoft.com/office/drawing/2014/chart" uri="{C3380CC4-5D6E-409C-BE32-E72D297353CC}">
                  <c16:uniqueId val="{00000012-5C79-475A-86D4-3D2477B83C92}"/>
                </c:ext>
              </c:extLst>
            </c:dLbl>
            <c:dLbl>
              <c:idx val="11"/>
              <c:layout>
                <c:manualLayout>
                  <c:x val="-0.12792904707821523"/>
                  <c:y val="-0.12755483580644592"/>
                </c:manualLayout>
              </c:layout>
              <c:tx>
                <c:rich>
                  <a:bodyPr/>
                  <a:lstStyle/>
                  <a:p>
                    <a:fld id="{38823AD0-0898-474F-8C6A-C134FB4BBE6E}" type="CATEGORYNAME">
                      <a:rPr lang="en-US"/>
                      <a:pPr/>
                      <a:t>[CATEGORY NAME]</a:t>
                    </a:fld>
                    <a:r>
                      <a:rPr lang="en-US" baseline="0" dirty="0"/>
                      <a:t>, </a:t>
                    </a:r>
                    <a:fld id="{A9E1BC97-AE66-4131-B642-692CF0012C36}"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5C79-475A-86D4-3D2477B83C92}"/>
                </c:ext>
              </c:extLst>
            </c:dLbl>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Insecticides </c:v>
                </c:pt>
                <c:pt idx="1">
                  <c:v>Herbicides</c:v>
                </c:pt>
                <c:pt idx="2">
                  <c:v>Fungicides</c:v>
                </c:pt>
                <c:pt idx="3">
                  <c:v>Others</c:v>
                </c:pt>
              </c:strCache>
            </c:strRef>
          </c:cat>
          <c:val>
            <c:numRef>
              <c:f>Sheet1!$B$2:$B$5</c:f>
              <c:numCache>
                <c:formatCode>0.0</c:formatCode>
                <c:ptCount val="4"/>
                <c:pt idx="0">
                  <c:v>2.3731427617105263</c:v>
                </c:pt>
                <c:pt idx="1">
                  <c:v>0.71381131914473694</c:v>
                </c:pt>
                <c:pt idx="2">
                  <c:v>0.68812982671052625</c:v>
                </c:pt>
                <c:pt idx="3">
                  <c:v>0.37623188190789475</c:v>
                </c:pt>
              </c:numCache>
            </c:numRef>
          </c:val>
          <c:extLst>
            <c:ext xmlns:c16="http://schemas.microsoft.com/office/drawing/2014/chart" uri="{C3380CC4-5D6E-409C-BE32-E72D297353CC}">
              <c16:uniqueId val="{00000014-5C79-475A-86D4-3D2477B83C9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450779536433197"/>
          <c:y val="0.1539762172492905"/>
          <c:w val="0.37434597942892828"/>
          <c:h val="0.67353211330375939"/>
        </c:manualLayout>
      </c:layout>
      <c:doughnutChart>
        <c:varyColors val="1"/>
        <c:ser>
          <c:idx val="0"/>
          <c:order val="0"/>
          <c:tx>
            <c:strRef>
              <c:f>Sheet1!$B$1</c:f>
              <c:strCache>
                <c:ptCount val="1"/>
                <c:pt idx="0">
                  <c:v>Column1</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9ADC-4CB1-B906-DA49FEFA3437}"/>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9ADC-4CB1-B906-DA49FEFA3437}"/>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9ADC-4CB1-B906-DA49FEFA3437}"/>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9ADC-4CB1-B906-DA49FEFA3437}"/>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9ADC-4CB1-B906-DA49FEFA3437}"/>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B-9ADC-4CB1-B906-DA49FEFA3437}"/>
              </c:ext>
            </c:extLst>
          </c:dPt>
          <c:dPt>
            <c:idx val="6"/>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0D-9ADC-4CB1-B906-DA49FEFA3437}"/>
              </c:ext>
            </c:extLst>
          </c:dPt>
          <c:dPt>
            <c:idx val="7"/>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0F-9ADC-4CB1-B906-DA49FEFA3437}"/>
              </c:ext>
            </c:extLst>
          </c:dPt>
          <c:dLbls>
            <c:dLbl>
              <c:idx val="0"/>
              <c:layout>
                <c:manualLayout>
                  <c:x val="0.21922849667355207"/>
                  <c:y val="-7.395924722280578E-2"/>
                </c:manualLayout>
              </c:layout>
              <c:tx>
                <c:rich>
                  <a:bodyPr/>
                  <a:lstStyle/>
                  <a:p>
                    <a:fld id="{E0F67B5F-A25A-4D9F-B240-63BB3381F358}" type="CATEGORYNAME">
                      <a:rPr lang="en-US"/>
                      <a:pPr/>
                      <a:t>[CATEGORY NAME]</a:t>
                    </a:fld>
                    <a:r>
                      <a:rPr lang="en-US" baseline="0" dirty="0"/>
                      <a:t>, </a:t>
                    </a:r>
                    <a:fld id="{5597CE94-FAB8-4C80-9E96-F2A639C7E317}"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7793987863583819"/>
                      <c:h val="0.20944073845054945"/>
                    </c:manualLayout>
                  </c15:layout>
                  <c15:dlblFieldTable/>
                  <c15:showDataLabelsRange val="0"/>
                </c:ext>
                <c:ext xmlns:c16="http://schemas.microsoft.com/office/drawing/2014/chart" uri="{C3380CC4-5D6E-409C-BE32-E72D297353CC}">
                  <c16:uniqueId val="{00000001-9ADC-4CB1-B906-DA49FEFA3437}"/>
                </c:ext>
              </c:extLst>
            </c:dLbl>
            <c:dLbl>
              <c:idx val="1"/>
              <c:layout>
                <c:manualLayout>
                  <c:x val="-0.16413074756883483"/>
                  <c:y val="4.612758000008238E-2"/>
                </c:manualLayout>
              </c:layout>
              <c:tx>
                <c:rich>
                  <a:bodyPr/>
                  <a:lstStyle/>
                  <a:p>
                    <a:fld id="{12776023-F857-4BA3-81A9-AD200C3D5F1E}" type="CATEGORYNAME">
                      <a:rPr lang="en-US"/>
                      <a:pPr/>
                      <a:t>[CATEGORY NAME]</a:t>
                    </a:fld>
                    <a:r>
                      <a:rPr lang="en-US" baseline="0" dirty="0"/>
                      <a:t>, </a:t>
                    </a:r>
                    <a:fld id="{CE23A1D9-EF15-4287-B600-A6F474C3BDCB}"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9952813235003917"/>
                      <c:h val="0.22164268277992474"/>
                    </c:manualLayout>
                  </c15:layout>
                  <c15:dlblFieldTable/>
                  <c15:showDataLabelsRange val="0"/>
                </c:ext>
                <c:ext xmlns:c16="http://schemas.microsoft.com/office/drawing/2014/chart" uri="{C3380CC4-5D6E-409C-BE32-E72D297353CC}">
                  <c16:uniqueId val="{00000003-9ADC-4CB1-B906-DA49FEFA3437}"/>
                </c:ext>
              </c:extLst>
            </c:dLbl>
            <c:dLbl>
              <c:idx val="2"/>
              <c:layout>
                <c:manualLayout>
                  <c:x val="-0.16030534962786502"/>
                  <c:y val="-0.10541207919894888"/>
                </c:manualLayout>
              </c:layout>
              <c:tx>
                <c:rich>
                  <a:bodyPr/>
                  <a:lstStyle/>
                  <a:p>
                    <a:fld id="{C1357352-6C38-424B-8B7F-129CECEE21C9}" type="CATEGORYNAME">
                      <a:rPr lang="en-US"/>
                      <a:pPr/>
                      <a:t>[CATEGORY NAME]</a:t>
                    </a:fld>
                    <a:r>
                      <a:rPr lang="en-US" baseline="0" dirty="0"/>
                      <a:t>, </a:t>
                    </a:r>
                    <a:fld id="{1E857348-75CA-4218-9E86-D0DAC68BE2C1}"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31756881832746303"/>
                      <c:h val="0.20028704434559683"/>
                    </c:manualLayout>
                  </c15:layout>
                  <c15:dlblFieldTable/>
                  <c15:showDataLabelsRange val="0"/>
                </c:ext>
                <c:ext xmlns:c16="http://schemas.microsoft.com/office/drawing/2014/chart" uri="{C3380CC4-5D6E-409C-BE32-E72D297353CC}">
                  <c16:uniqueId val="{00000005-9ADC-4CB1-B906-DA49FEFA3437}"/>
                </c:ext>
              </c:extLst>
            </c:dLbl>
            <c:dLbl>
              <c:idx val="3"/>
              <c:layout>
                <c:manualLayout>
                  <c:x val="-3.4888728079222137E-2"/>
                  <c:y val="-9.4158933359694538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ADC-4CB1-B906-DA49FEFA3437}"/>
                </c:ext>
              </c:extLst>
            </c:dLbl>
            <c:dLbl>
              <c:idx val="6"/>
              <c:layout>
                <c:manualLayout>
                  <c:x val="-0.20139144318215654"/>
                  <c:y val="0.27914236076009757"/>
                </c:manualLayout>
              </c:layout>
              <c:tx>
                <c:rich>
                  <a:bodyPr/>
                  <a:lstStyle/>
                  <a:p>
                    <a:fld id="{AB453AC5-A154-4168-BC3E-2973743B52B2}" type="CATEGORYNAME">
                      <a:rPr lang="en-IN"/>
                      <a:pPr/>
                      <a:t>[CATEGORY NAME]</a:t>
                    </a:fld>
                    <a:r>
                      <a:rPr lang="en-IN" baseline="0" dirty="0"/>
                      <a:t>, </a:t>
                    </a:r>
                    <a:fld id="{E3D153D7-D546-4845-9445-56C8F086FC02}" type="VALUE">
                      <a:rPr lang="en-IN" b="1" baseline="0"/>
                      <a:pPr/>
                      <a:t>[VALUE]</a:t>
                    </a:fld>
                    <a:endParaRPr lang="en-IN" baseline="0" dirty="0"/>
                  </a:p>
                </c:rich>
              </c:tx>
              <c:showLegendKey val="0"/>
              <c:showVal val="1"/>
              <c:showCatName val="1"/>
              <c:showSerName val="0"/>
              <c:showPercent val="0"/>
              <c:showBubbleSize val="0"/>
              <c:extLst>
                <c:ext xmlns:c15="http://schemas.microsoft.com/office/drawing/2012/chart" uri="{CE6537A1-D6FC-4f65-9D91-7224C49458BB}">
                  <c15:layout>
                    <c:manualLayout>
                      <c:w val="0.28758333333333336"/>
                      <c:h val="8.5545932253764126E-2"/>
                    </c:manualLayout>
                  </c15:layout>
                  <c15:dlblFieldTable/>
                  <c15:showDataLabelsRange val="0"/>
                </c:ext>
                <c:ext xmlns:c16="http://schemas.microsoft.com/office/drawing/2014/chart" uri="{C3380CC4-5D6E-409C-BE32-E72D297353CC}">
                  <c16:uniqueId val="{0000000D-9ADC-4CB1-B906-DA49FEFA3437}"/>
                </c:ext>
              </c:extLst>
            </c:dLbl>
            <c:dLbl>
              <c:idx val="7"/>
              <c:layout>
                <c:manualLayout>
                  <c:x val="-0.17190650869394605"/>
                  <c:y val="0.21387509276764943"/>
                </c:manualLayout>
              </c:layout>
              <c:tx>
                <c:rich>
                  <a:bodyPr/>
                  <a:lstStyle/>
                  <a:p>
                    <a:fld id="{4902E277-4720-4A2B-B255-E1F3BFBBFF15}" type="CATEGORYNAME">
                      <a:rPr lang="en-US"/>
                      <a:pPr/>
                      <a:t>[CATEGORY NAME]</a:t>
                    </a:fld>
                    <a:r>
                      <a:rPr lang="en-US" baseline="0" dirty="0"/>
                      <a:t>, </a:t>
                    </a:r>
                    <a:fld id="{DD0E180C-F42D-4831-BFBE-BA64DD199240}"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9ADC-4CB1-B906-DA49FEFA3437}"/>
                </c:ext>
              </c:extLst>
            </c:dLbl>
            <c:dLbl>
              <c:idx val="8"/>
              <c:layout>
                <c:manualLayout>
                  <c:x val="-0.19189357061732285"/>
                  <c:y val="0.14973828551191465"/>
                </c:manualLayout>
              </c:layout>
              <c:tx>
                <c:rich>
                  <a:bodyPr/>
                  <a:lstStyle/>
                  <a:p>
                    <a:fld id="{0CAA4AC9-FFAC-48DA-8ABE-DBBF70A0CB31}" type="CATEGORYNAME">
                      <a:rPr lang="en-IN"/>
                      <a:pPr/>
                      <a:t>[CATEGORY NAME]</a:t>
                    </a:fld>
                    <a:r>
                      <a:rPr lang="en-IN" baseline="0" dirty="0"/>
                      <a:t>, </a:t>
                    </a:r>
                    <a:fld id="{6A629589-46FD-459B-80C0-231254C1442E}" type="VALUE">
                      <a:rPr lang="en-IN" b="1" baseline="0"/>
                      <a:pPr/>
                      <a:t>[VALUE]</a:t>
                    </a:fld>
                    <a:endParaRPr lang="en-IN"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0-9ADC-4CB1-B906-DA49FEFA3437}"/>
                </c:ext>
              </c:extLst>
            </c:dLbl>
            <c:dLbl>
              <c:idx val="9"/>
              <c:layout>
                <c:manualLayout>
                  <c:x val="-0.20882535626002779"/>
                  <c:y val="8.31879363955082E-2"/>
                </c:manualLayout>
              </c:layout>
              <c:tx>
                <c:rich>
                  <a:bodyPr/>
                  <a:lstStyle/>
                  <a:p>
                    <a:fld id="{D00278D7-AF8C-48B2-853B-AC75AE982A24}" type="CATEGORYNAME">
                      <a:rPr lang="en-US"/>
                      <a:pPr/>
                      <a:t>[CATEGORY NAME]</a:t>
                    </a:fld>
                    <a:r>
                      <a:rPr lang="en-US" baseline="0" dirty="0"/>
                      <a:t>, </a:t>
                    </a:r>
                    <a:fld id="{7D459CC1-A067-4F5F-91DA-D9E856880E26}"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9ADC-4CB1-B906-DA49FEFA3437}"/>
                </c:ext>
              </c:extLst>
            </c:dLbl>
            <c:dLbl>
              <c:idx val="10"/>
              <c:layout>
                <c:manualLayout>
                  <c:x val="-0.19753749916489116"/>
                  <c:y val="2.7728220426633519E-3"/>
                </c:manualLayout>
              </c:layout>
              <c:tx>
                <c:rich>
                  <a:bodyPr/>
                  <a:lstStyle/>
                  <a:p>
                    <a:fld id="{50196837-C096-41BF-99CD-8A3117458192}" type="CATEGORYNAME">
                      <a:rPr lang="en-US"/>
                      <a:pPr/>
                      <a:t>[CATEGORY NAME]</a:t>
                    </a:fld>
                    <a:r>
                      <a:rPr lang="en-US" baseline="0" dirty="0"/>
                      <a:t>,</a:t>
                    </a:r>
                    <a:r>
                      <a:rPr lang="en-US" b="1" baseline="0" dirty="0"/>
                      <a:t> </a:t>
                    </a:r>
                    <a:fld id="{5399D555-3551-4A67-8BE2-C2925C2A57D5}" type="VALUE">
                      <a:rPr lang="en-US" b="1" baseline="0"/>
                      <a:pPr/>
                      <a:t>[VALUE]</a:t>
                    </a:fld>
                    <a:endParaRPr lang="en-US" b="1" baseline="0" dirty="0"/>
                  </a:p>
                </c:rich>
              </c:tx>
              <c:showLegendKey val="0"/>
              <c:showVal val="1"/>
              <c:showCatName val="1"/>
              <c:showSerName val="0"/>
              <c:showPercent val="0"/>
              <c:showBubbleSize val="0"/>
              <c:extLst>
                <c:ext xmlns:c15="http://schemas.microsoft.com/office/drawing/2012/chart" uri="{CE6537A1-D6FC-4f65-9D91-7224C49458BB}">
                  <c15:layout>
                    <c:manualLayout>
                      <c:w val="0.22043303597285996"/>
                      <c:h val="0.10943383949881122"/>
                    </c:manualLayout>
                  </c15:layout>
                  <c15:dlblFieldTable/>
                  <c15:showDataLabelsRange val="0"/>
                </c:ext>
                <c:ext xmlns:c16="http://schemas.microsoft.com/office/drawing/2014/chart" uri="{C3380CC4-5D6E-409C-BE32-E72D297353CC}">
                  <c16:uniqueId val="{00000012-9ADC-4CB1-B906-DA49FEFA3437}"/>
                </c:ext>
              </c:extLst>
            </c:dLbl>
            <c:dLbl>
              <c:idx val="11"/>
              <c:layout>
                <c:manualLayout>
                  <c:x val="-0.12792904707821523"/>
                  <c:y val="-0.12755483580644592"/>
                </c:manualLayout>
              </c:layout>
              <c:tx>
                <c:rich>
                  <a:bodyPr/>
                  <a:lstStyle/>
                  <a:p>
                    <a:fld id="{38823AD0-0898-474F-8C6A-C134FB4BBE6E}" type="CATEGORYNAME">
                      <a:rPr lang="en-US"/>
                      <a:pPr/>
                      <a:t>[CATEGORY NAME]</a:t>
                    </a:fld>
                    <a:r>
                      <a:rPr lang="en-US" baseline="0" dirty="0"/>
                      <a:t>, </a:t>
                    </a:r>
                    <a:fld id="{A9E1BC97-AE66-4131-B642-692CF0012C36}"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9ADC-4CB1-B906-DA49FEFA3437}"/>
                </c:ext>
              </c:extLst>
            </c:dLbl>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extLst>
          </c:dLbls>
          <c:cat>
            <c:strRef>
              <c:f>Sheet1!$A$2:$A$5</c:f>
              <c:strCache>
                <c:ptCount val="4"/>
                <c:pt idx="0">
                  <c:v>Insecticides </c:v>
                </c:pt>
                <c:pt idx="1">
                  <c:v>Herbicides</c:v>
                </c:pt>
                <c:pt idx="2">
                  <c:v>Fungicides</c:v>
                </c:pt>
                <c:pt idx="3">
                  <c:v>Others</c:v>
                </c:pt>
              </c:strCache>
            </c:strRef>
          </c:cat>
          <c:val>
            <c:numRef>
              <c:f>Sheet1!$B$2:$B$5</c:f>
              <c:numCache>
                <c:formatCode>0.0</c:formatCode>
                <c:ptCount val="4"/>
                <c:pt idx="0">
                  <c:v>3.6501003942000003</c:v>
                </c:pt>
                <c:pt idx="1">
                  <c:v>1.0103375758999997</c:v>
                </c:pt>
                <c:pt idx="2">
                  <c:v>1.0741442327999999</c:v>
                </c:pt>
                <c:pt idx="3">
                  <c:v>0.57541779709999963</c:v>
                </c:pt>
              </c:numCache>
            </c:numRef>
          </c:val>
          <c:extLst>
            <c:ext xmlns:c16="http://schemas.microsoft.com/office/drawing/2014/chart" uri="{C3380CC4-5D6E-409C-BE32-E72D297353CC}">
              <c16:uniqueId val="{00000014-9ADC-4CB1-B906-DA49FEFA3437}"/>
            </c:ext>
          </c:extLst>
        </c:ser>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450779536433197"/>
          <c:y val="0.1539762172492905"/>
          <c:w val="0.37434597942892828"/>
          <c:h val="0.67353211330375939"/>
        </c:manualLayout>
      </c:layout>
      <c:doughnutChart>
        <c:varyColors val="1"/>
        <c:ser>
          <c:idx val="0"/>
          <c:order val="0"/>
          <c:tx>
            <c:strRef>
              <c:f>Sheet1!$B$1</c:f>
              <c:strCache>
                <c:ptCount val="1"/>
                <c:pt idx="0">
                  <c:v>Column1</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C567-4908-94A4-FE093559251F}"/>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C567-4908-94A4-FE093559251F}"/>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C567-4908-94A4-FE093559251F}"/>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C567-4908-94A4-FE093559251F}"/>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C567-4908-94A4-FE093559251F}"/>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B-C567-4908-94A4-FE093559251F}"/>
              </c:ext>
            </c:extLst>
          </c:dPt>
          <c:dPt>
            <c:idx val="6"/>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0D-C567-4908-94A4-FE093559251F}"/>
              </c:ext>
            </c:extLst>
          </c:dPt>
          <c:dPt>
            <c:idx val="7"/>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0F-C567-4908-94A4-FE093559251F}"/>
              </c:ext>
            </c:extLst>
          </c:dPt>
          <c:dLbls>
            <c:dLbl>
              <c:idx val="0"/>
              <c:layout>
                <c:manualLayout>
                  <c:x val="0.21922849667355207"/>
                  <c:y val="-7.395924722280578E-2"/>
                </c:manualLayout>
              </c:layout>
              <c:tx>
                <c:rich>
                  <a:bodyPr/>
                  <a:lstStyle/>
                  <a:p>
                    <a:fld id="{E0F67B5F-A25A-4D9F-B240-63BB3381F358}" type="CATEGORYNAME">
                      <a:rPr lang="en-US"/>
                      <a:pPr/>
                      <a:t>[CATEGORY NAME]</a:t>
                    </a:fld>
                    <a:r>
                      <a:rPr lang="en-US" baseline="0" dirty="0"/>
                      <a:t>, </a:t>
                    </a:r>
                    <a:fld id="{5597CE94-FAB8-4C80-9E96-F2A639C7E317}"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7793987863583819"/>
                      <c:h val="0.20944073845054945"/>
                    </c:manualLayout>
                  </c15:layout>
                  <c15:dlblFieldTable/>
                  <c15:showDataLabelsRange val="0"/>
                </c:ext>
                <c:ext xmlns:c16="http://schemas.microsoft.com/office/drawing/2014/chart" uri="{C3380CC4-5D6E-409C-BE32-E72D297353CC}">
                  <c16:uniqueId val="{00000001-C567-4908-94A4-FE093559251F}"/>
                </c:ext>
              </c:extLst>
            </c:dLbl>
            <c:dLbl>
              <c:idx val="1"/>
              <c:layout>
                <c:manualLayout>
                  <c:x val="-0.16413074756883483"/>
                  <c:y val="4.612758000008238E-2"/>
                </c:manualLayout>
              </c:layout>
              <c:tx>
                <c:rich>
                  <a:bodyPr/>
                  <a:lstStyle/>
                  <a:p>
                    <a:fld id="{12776023-F857-4BA3-81A9-AD200C3D5F1E}" type="CATEGORYNAME">
                      <a:rPr lang="en-US"/>
                      <a:pPr/>
                      <a:t>[CATEGORY NAME]</a:t>
                    </a:fld>
                    <a:r>
                      <a:rPr lang="en-US" baseline="0" dirty="0"/>
                      <a:t>, </a:t>
                    </a:r>
                    <a:fld id="{CE23A1D9-EF15-4287-B600-A6F474C3BDCB}"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9952813235003917"/>
                      <c:h val="0.22164268277992474"/>
                    </c:manualLayout>
                  </c15:layout>
                  <c15:dlblFieldTable/>
                  <c15:showDataLabelsRange val="0"/>
                </c:ext>
                <c:ext xmlns:c16="http://schemas.microsoft.com/office/drawing/2014/chart" uri="{C3380CC4-5D6E-409C-BE32-E72D297353CC}">
                  <c16:uniqueId val="{00000003-C567-4908-94A4-FE093559251F}"/>
                </c:ext>
              </c:extLst>
            </c:dLbl>
            <c:dLbl>
              <c:idx val="2"/>
              <c:layout>
                <c:manualLayout>
                  <c:x val="-0.16030534962786502"/>
                  <c:y val="-0.10541207919894888"/>
                </c:manualLayout>
              </c:layout>
              <c:tx>
                <c:rich>
                  <a:bodyPr/>
                  <a:lstStyle/>
                  <a:p>
                    <a:fld id="{C1357352-6C38-424B-8B7F-129CECEE21C9}" type="CATEGORYNAME">
                      <a:rPr lang="en-US"/>
                      <a:pPr/>
                      <a:t>[CATEGORY NAME]</a:t>
                    </a:fld>
                    <a:r>
                      <a:rPr lang="en-US" baseline="0" dirty="0"/>
                      <a:t>, </a:t>
                    </a:r>
                    <a:fld id="{1E857348-75CA-4218-9E86-D0DAC68BE2C1}"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31756881832746303"/>
                      <c:h val="0.20028704434559683"/>
                    </c:manualLayout>
                  </c15:layout>
                  <c15:dlblFieldTable/>
                  <c15:showDataLabelsRange val="0"/>
                </c:ext>
                <c:ext xmlns:c16="http://schemas.microsoft.com/office/drawing/2014/chart" uri="{C3380CC4-5D6E-409C-BE32-E72D297353CC}">
                  <c16:uniqueId val="{00000005-C567-4908-94A4-FE093559251F}"/>
                </c:ext>
              </c:extLst>
            </c:dLbl>
            <c:dLbl>
              <c:idx val="3"/>
              <c:layout>
                <c:manualLayout>
                  <c:x val="-3.4888728079222137E-2"/>
                  <c:y val="-9.4158933359694538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567-4908-94A4-FE093559251F}"/>
                </c:ext>
              </c:extLst>
            </c:dLbl>
            <c:dLbl>
              <c:idx val="6"/>
              <c:layout>
                <c:manualLayout>
                  <c:x val="-0.20139144318215654"/>
                  <c:y val="0.27914236076009757"/>
                </c:manualLayout>
              </c:layout>
              <c:tx>
                <c:rich>
                  <a:bodyPr/>
                  <a:lstStyle/>
                  <a:p>
                    <a:fld id="{AB453AC5-A154-4168-BC3E-2973743B52B2}" type="CATEGORYNAME">
                      <a:rPr lang="en-IN"/>
                      <a:pPr/>
                      <a:t>[CATEGORY NAME]</a:t>
                    </a:fld>
                    <a:r>
                      <a:rPr lang="en-IN" baseline="0" dirty="0"/>
                      <a:t>, </a:t>
                    </a:r>
                    <a:fld id="{E3D153D7-D546-4845-9445-56C8F086FC02}" type="VALUE">
                      <a:rPr lang="en-IN" b="1" baseline="0"/>
                      <a:pPr/>
                      <a:t>[VALUE]</a:t>
                    </a:fld>
                    <a:endParaRPr lang="en-IN" baseline="0" dirty="0"/>
                  </a:p>
                </c:rich>
              </c:tx>
              <c:showLegendKey val="0"/>
              <c:showVal val="1"/>
              <c:showCatName val="1"/>
              <c:showSerName val="0"/>
              <c:showPercent val="0"/>
              <c:showBubbleSize val="0"/>
              <c:extLst>
                <c:ext xmlns:c15="http://schemas.microsoft.com/office/drawing/2012/chart" uri="{CE6537A1-D6FC-4f65-9D91-7224C49458BB}">
                  <c15:layout>
                    <c:manualLayout>
                      <c:w val="0.28758333333333336"/>
                      <c:h val="8.5545932253764126E-2"/>
                    </c:manualLayout>
                  </c15:layout>
                  <c15:dlblFieldTable/>
                  <c15:showDataLabelsRange val="0"/>
                </c:ext>
                <c:ext xmlns:c16="http://schemas.microsoft.com/office/drawing/2014/chart" uri="{C3380CC4-5D6E-409C-BE32-E72D297353CC}">
                  <c16:uniqueId val="{0000000D-C567-4908-94A4-FE093559251F}"/>
                </c:ext>
              </c:extLst>
            </c:dLbl>
            <c:dLbl>
              <c:idx val="7"/>
              <c:layout>
                <c:manualLayout>
                  <c:x val="-0.17190650869394605"/>
                  <c:y val="0.21387509276764943"/>
                </c:manualLayout>
              </c:layout>
              <c:tx>
                <c:rich>
                  <a:bodyPr/>
                  <a:lstStyle/>
                  <a:p>
                    <a:fld id="{4902E277-4720-4A2B-B255-E1F3BFBBFF15}" type="CATEGORYNAME">
                      <a:rPr lang="en-US"/>
                      <a:pPr/>
                      <a:t>[CATEGORY NAME]</a:t>
                    </a:fld>
                    <a:r>
                      <a:rPr lang="en-US" baseline="0" dirty="0"/>
                      <a:t>, </a:t>
                    </a:r>
                    <a:fld id="{DD0E180C-F42D-4831-BFBE-BA64DD199240}"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C567-4908-94A4-FE093559251F}"/>
                </c:ext>
              </c:extLst>
            </c:dLbl>
            <c:dLbl>
              <c:idx val="8"/>
              <c:layout>
                <c:manualLayout>
                  <c:x val="-0.19189357061732285"/>
                  <c:y val="0.14973828551191465"/>
                </c:manualLayout>
              </c:layout>
              <c:tx>
                <c:rich>
                  <a:bodyPr/>
                  <a:lstStyle/>
                  <a:p>
                    <a:fld id="{0CAA4AC9-FFAC-48DA-8ABE-DBBF70A0CB31}" type="CATEGORYNAME">
                      <a:rPr lang="en-IN"/>
                      <a:pPr/>
                      <a:t>[CATEGORY NAME]</a:t>
                    </a:fld>
                    <a:r>
                      <a:rPr lang="en-IN" baseline="0" dirty="0"/>
                      <a:t>, </a:t>
                    </a:r>
                    <a:fld id="{6A629589-46FD-459B-80C0-231254C1442E}" type="VALUE">
                      <a:rPr lang="en-IN" b="1" baseline="0"/>
                      <a:pPr/>
                      <a:t>[VALUE]</a:t>
                    </a:fld>
                    <a:endParaRPr lang="en-IN"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0-C567-4908-94A4-FE093559251F}"/>
                </c:ext>
              </c:extLst>
            </c:dLbl>
            <c:dLbl>
              <c:idx val="9"/>
              <c:layout>
                <c:manualLayout>
                  <c:x val="-0.20882535626002779"/>
                  <c:y val="8.31879363955082E-2"/>
                </c:manualLayout>
              </c:layout>
              <c:tx>
                <c:rich>
                  <a:bodyPr/>
                  <a:lstStyle/>
                  <a:p>
                    <a:fld id="{D00278D7-AF8C-48B2-853B-AC75AE982A24}" type="CATEGORYNAME">
                      <a:rPr lang="en-US"/>
                      <a:pPr/>
                      <a:t>[CATEGORY NAME]</a:t>
                    </a:fld>
                    <a:r>
                      <a:rPr lang="en-US" baseline="0" dirty="0"/>
                      <a:t>, </a:t>
                    </a:r>
                    <a:fld id="{7D459CC1-A067-4F5F-91DA-D9E856880E26}"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C567-4908-94A4-FE093559251F}"/>
                </c:ext>
              </c:extLst>
            </c:dLbl>
            <c:dLbl>
              <c:idx val="10"/>
              <c:layout>
                <c:manualLayout>
                  <c:x val="-0.19753749916489116"/>
                  <c:y val="2.7728220426633519E-3"/>
                </c:manualLayout>
              </c:layout>
              <c:tx>
                <c:rich>
                  <a:bodyPr/>
                  <a:lstStyle/>
                  <a:p>
                    <a:fld id="{50196837-C096-41BF-99CD-8A3117458192}" type="CATEGORYNAME">
                      <a:rPr lang="en-US"/>
                      <a:pPr/>
                      <a:t>[CATEGORY NAME]</a:t>
                    </a:fld>
                    <a:r>
                      <a:rPr lang="en-US" baseline="0" dirty="0"/>
                      <a:t>,</a:t>
                    </a:r>
                    <a:r>
                      <a:rPr lang="en-US" b="1" baseline="0" dirty="0"/>
                      <a:t> </a:t>
                    </a:r>
                    <a:fld id="{5399D555-3551-4A67-8BE2-C2925C2A57D5}" type="VALUE">
                      <a:rPr lang="en-US" b="1" baseline="0"/>
                      <a:pPr/>
                      <a:t>[VALUE]</a:t>
                    </a:fld>
                    <a:endParaRPr lang="en-US" b="1" baseline="0" dirty="0"/>
                  </a:p>
                </c:rich>
              </c:tx>
              <c:showLegendKey val="0"/>
              <c:showVal val="1"/>
              <c:showCatName val="1"/>
              <c:showSerName val="0"/>
              <c:showPercent val="0"/>
              <c:showBubbleSize val="0"/>
              <c:extLst>
                <c:ext xmlns:c15="http://schemas.microsoft.com/office/drawing/2012/chart" uri="{CE6537A1-D6FC-4f65-9D91-7224C49458BB}">
                  <c15:layout>
                    <c:manualLayout>
                      <c:w val="0.22043303597285996"/>
                      <c:h val="0.10943383949881122"/>
                    </c:manualLayout>
                  </c15:layout>
                  <c15:dlblFieldTable/>
                  <c15:showDataLabelsRange val="0"/>
                </c:ext>
                <c:ext xmlns:c16="http://schemas.microsoft.com/office/drawing/2014/chart" uri="{C3380CC4-5D6E-409C-BE32-E72D297353CC}">
                  <c16:uniqueId val="{00000012-C567-4908-94A4-FE093559251F}"/>
                </c:ext>
              </c:extLst>
            </c:dLbl>
            <c:dLbl>
              <c:idx val="11"/>
              <c:layout>
                <c:manualLayout>
                  <c:x val="-0.12792904707821523"/>
                  <c:y val="-0.12755483580644592"/>
                </c:manualLayout>
              </c:layout>
              <c:tx>
                <c:rich>
                  <a:bodyPr/>
                  <a:lstStyle/>
                  <a:p>
                    <a:fld id="{38823AD0-0898-474F-8C6A-C134FB4BBE6E}" type="CATEGORYNAME">
                      <a:rPr lang="en-US"/>
                      <a:pPr/>
                      <a:t>[CATEGORY NAME]</a:t>
                    </a:fld>
                    <a:r>
                      <a:rPr lang="en-US" baseline="0" dirty="0"/>
                      <a:t>, </a:t>
                    </a:r>
                    <a:fld id="{A9E1BC97-AE66-4131-B642-692CF0012C36}"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C567-4908-94A4-FE093559251F}"/>
                </c:ext>
              </c:extLst>
            </c:dLbl>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extLst>
          </c:dLbls>
          <c:cat>
            <c:strRef>
              <c:f>Sheet1!$A$2:$A$5</c:f>
              <c:strCache>
                <c:ptCount val="4"/>
                <c:pt idx="0">
                  <c:v>Insecticides </c:v>
                </c:pt>
                <c:pt idx="1">
                  <c:v>Herbicides</c:v>
                </c:pt>
                <c:pt idx="2">
                  <c:v>Fungicides</c:v>
                </c:pt>
                <c:pt idx="3">
                  <c:v>Others</c:v>
                </c:pt>
              </c:strCache>
            </c:strRef>
          </c:cat>
          <c:val>
            <c:numRef>
              <c:f>Sheet1!$B$2:$B$5</c:f>
              <c:numCache>
                <c:formatCode>0.0</c:formatCode>
                <c:ptCount val="4"/>
                <c:pt idx="0">
                  <c:v>20.047792766252751</c:v>
                </c:pt>
                <c:pt idx="1">
                  <c:v>5.7670637074855318</c:v>
                </c:pt>
                <c:pt idx="2">
                  <c:v>6.0030230421053661</c:v>
                </c:pt>
                <c:pt idx="3">
                  <c:v>2.8932527063215807</c:v>
                </c:pt>
              </c:numCache>
            </c:numRef>
          </c:val>
          <c:extLst>
            <c:ext xmlns:c16="http://schemas.microsoft.com/office/drawing/2014/chart" uri="{C3380CC4-5D6E-409C-BE32-E72D297353CC}">
              <c16:uniqueId val="{00000014-C567-4908-94A4-FE093559251F}"/>
            </c:ext>
          </c:extLst>
        </c:ser>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450779536433197"/>
          <c:y val="0.1539762172492905"/>
          <c:w val="0.37434597942892828"/>
          <c:h val="0.67353211330375939"/>
        </c:manualLayout>
      </c:layout>
      <c:doughnutChart>
        <c:varyColors val="1"/>
        <c:ser>
          <c:idx val="0"/>
          <c:order val="0"/>
          <c:tx>
            <c:strRef>
              <c:f>Sheet1!$B$1</c:f>
              <c:strCache>
                <c:ptCount val="1"/>
                <c:pt idx="0">
                  <c:v>Column1</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9694-4F0A-8F6E-C4F0BDCE6D59}"/>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9694-4F0A-8F6E-C4F0BDCE6D59}"/>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9694-4F0A-8F6E-C4F0BDCE6D59}"/>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9694-4F0A-8F6E-C4F0BDCE6D59}"/>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9694-4F0A-8F6E-C4F0BDCE6D59}"/>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B-9694-4F0A-8F6E-C4F0BDCE6D59}"/>
              </c:ext>
            </c:extLst>
          </c:dPt>
          <c:dPt>
            <c:idx val="6"/>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0D-9694-4F0A-8F6E-C4F0BDCE6D59}"/>
              </c:ext>
            </c:extLst>
          </c:dPt>
          <c:dPt>
            <c:idx val="7"/>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0F-9694-4F0A-8F6E-C4F0BDCE6D59}"/>
              </c:ext>
            </c:extLst>
          </c:dPt>
          <c:dLbls>
            <c:dLbl>
              <c:idx val="0"/>
              <c:layout>
                <c:manualLayout>
                  <c:x val="0.24563174137668614"/>
                  <c:y val="-3.7341885773067809E-2"/>
                </c:manualLayout>
              </c:layout>
              <c:tx>
                <c:rich>
                  <a:bodyPr/>
                  <a:lstStyle/>
                  <a:p>
                    <a:fld id="{E0F67B5F-A25A-4D9F-B240-63BB3381F358}" type="CATEGORYNAME">
                      <a:rPr lang="en-US"/>
                      <a:pPr/>
                      <a:t>[CATEGORY NAME]</a:t>
                    </a:fld>
                    <a:r>
                      <a:rPr lang="en-US" baseline="0" dirty="0"/>
                      <a:t>, </a:t>
                    </a:r>
                    <a:fld id="{5597CE94-FAB8-4C80-9E96-F2A639C7E317}"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7793987863583819"/>
                      <c:h val="0.20944073845054945"/>
                    </c:manualLayout>
                  </c15:layout>
                  <c15:dlblFieldTable/>
                  <c15:showDataLabelsRange val="0"/>
                </c:ext>
                <c:ext xmlns:c16="http://schemas.microsoft.com/office/drawing/2014/chart" uri="{C3380CC4-5D6E-409C-BE32-E72D297353CC}">
                  <c16:uniqueId val="{00000001-9694-4F0A-8F6E-C4F0BDCE6D59}"/>
                </c:ext>
              </c:extLst>
            </c:dLbl>
            <c:dLbl>
              <c:idx val="1"/>
              <c:layout>
                <c:manualLayout>
                  <c:x val="-0.19320468763485329"/>
                  <c:y val="-4.2800301506295893E-2"/>
                </c:manualLayout>
              </c:layout>
              <c:tx>
                <c:rich>
                  <a:bodyPr/>
                  <a:lstStyle/>
                  <a:p>
                    <a:fld id="{12776023-F857-4BA3-81A9-AD200C3D5F1E}" type="CATEGORYNAME">
                      <a:rPr lang="en-US"/>
                      <a:pPr/>
                      <a:t>[CATEGORY NAME]</a:t>
                    </a:fld>
                    <a:r>
                      <a:rPr lang="en-US" baseline="0" dirty="0"/>
                      <a:t>, </a:t>
                    </a:r>
                    <a:fld id="{CE23A1D9-EF15-4287-B600-A6F474C3BDCB}"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9952813235003917"/>
                      <c:h val="0.22164268277992474"/>
                    </c:manualLayout>
                  </c15:layout>
                  <c15:dlblFieldTable/>
                  <c15:showDataLabelsRange val="0"/>
                </c:ext>
                <c:ext xmlns:c16="http://schemas.microsoft.com/office/drawing/2014/chart" uri="{C3380CC4-5D6E-409C-BE32-E72D297353CC}">
                  <c16:uniqueId val="{00000003-9694-4F0A-8F6E-C4F0BDCE6D59}"/>
                </c:ext>
              </c:extLst>
            </c:dLbl>
            <c:dLbl>
              <c:idx val="2"/>
              <c:layout>
                <c:manualLayout>
                  <c:x val="-0.17774966076892207"/>
                  <c:y val="3.5826343673375588E-2"/>
                </c:manualLayout>
              </c:layout>
              <c:tx>
                <c:rich>
                  <a:bodyPr/>
                  <a:lstStyle/>
                  <a:p>
                    <a:fld id="{C1357352-6C38-424B-8B7F-129CECEE21C9}" type="CATEGORYNAME">
                      <a:rPr lang="en-US"/>
                      <a:pPr/>
                      <a:t>[CATEGORY NAME]</a:t>
                    </a:fld>
                    <a:r>
                      <a:rPr lang="en-US" baseline="0" dirty="0"/>
                      <a:t>, </a:t>
                    </a:r>
                    <a:fld id="{1E857348-75CA-4218-9E86-D0DAC68BE2C1}"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5360625597933045"/>
                      <c:h val="0.20028709001116227"/>
                    </c:manualLayout>
                  </c15:layout>
                  <c15:dlblFieldTable/>
                  <c15:showDataLabelsRange val="0"/>
                </c:ext>
                <c:ext xmlns:c16="http://schemas.microsoft.com/office/drawing/2014/chart" uri="{C3380CC4-5D6E-409C-BE32-E72D297353CC}">
                  <c16:uniqueId val="{00000005-9694-4F0A-8F6E-C4F0BDCE6D59}"/>
                </c:ext>
              </c:extLst>
            </c:dLbl>
            <c:dLbl>
              <c:idx val="3"/>
              <c:layout>
                <c:manualLayout>
                  <c:x val="-0.19381398126859906"/>
                  <c:y val="-7.9447732730320769E-2"/>
                </c:manualLayout>
              </c:layout>
              <c:tx>
                <c:rich>
                  <a:bodyPr/>
                  <a:lstStyle/>
                  <a:p>
                    <a:fld id="{361D601F-3E18-4588-AB47-1CF819826E94}" type="CATEGORYNAME">
                      <a:rPr lang="en-US"/>
                      <a:pPr/>
                      <a:t>[CATEGORY NAME]</a:t>
                    </a:fld>
                    <a:r>
                      <a:rPr lang="en-US" baseline="0" dirty="0"/>
                      <a:t>, </a:t>
                    </a:r>
                    <a:fld id="{FE619C2D-93AF-4234-846F-116857B1950B}"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2344788084171574"/>
                      <c:h val="0.19129393634278136"/>
                    </c:manualLayout>
                  </c15:layout>
                  <c15:dlblFieldTable/>
                  <c15:showDataLabelsRange val="0"/>
                </c:ext>
                <c:ext xmlns:c16="http://schemas.microsoft.com/office/drawing/2014/chart" uri="{C3380CC4-5D6E-409C-BE32-E72D297353CC}">
                  <c16:uniqueId val="{00000007-9694-4F0A-8F6E-C4F0BDCE6D59}"/>
                </c:ext>
              </c:extLst>
            </c:dLbl>
            <c:dLbl>
              <c:idx val="4"/>
              <c:layout>
                <c:manualLayout>
                  <c:x val="-0.19287193982472764"/>
                  <c:y val="2.5839336686149246E-2"/>
                </c:manualLayout>
              </c:layout>
              <c:tx>
                <c:rich>
                  <a:bodyPr/>
                  <a:lstStyle/>
                  <a:p>
                    <a:fld id="{6CE8706E-1304-4262-AAD6-6C4DE1400077}" type="CATEGORYNAME">
                      <a:rPr lang="en-US"/>
                      <a:pPr/>
                      <a:t>[CATEGORY NAME]</a:t>
                    </a:fld>
                    <a:r>
                      <a:rPr lang="en-US" baseline="0" dirty="0"/>
                      <a:t>, </a:t>
                    </a:r>
                    <a:fld id="{604CDACF-7A41-4C67-9F03-2F249D4EDDA7}"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0335343861152019"/>
                      <c:h val="0.2776714360913049"/>
                    </c:manualLayout>
                  </c15:layout>
                  <c15:dlblFieldTable/>
                  <c15:showDataLabelsRange val="0"/>
                </c:ext>
                <c:ext xmlns:c16="http://schemas.microsoft.com/office/drawing/2014/chart" uri="{C3380CC4-5D6E-409C-BE32-E72D297353CC}">
                  <c16:uniqueId val="{00000009-9694-4F0A-8F6E-C4F0BDCE6D59}"/>
                </c:ext>
              </c:extLst>
            </c:dLbl>
            <c:dLbl>
              <c:idx val="5"/>
              <c:layout>
                <c:manualLayout>
                  <c:x val="-0.14385957241162381"/>
                  <c:y val="-0.19164771234617214"/>
                </c:manualLayout>
              </c:layout>
              <c:tx>
                <c:rich>
                  <a:bodyPr/>
                  <a:lstStyle/>
                  <a:p>
                    <a:fld id="{9830375D-1002-47E4-9077-10203E90FAC6}" type="CATEGORYNAME">
                      <a:rPr lang="en-US"/>
                      <a:pPr/>
                      <a:t>[CATEGORY NAME]</a:t>
                    </a:fld>
                    <a:r>
                      <a:rPr lang="en-US" baseline="0" dirty="0"/>
                      <a:t>, </a:t>
                    </a:r>
                    <a:fld id="{E22E3F8A-86D7-4D73-A7B2-C44DA60A6646}"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23545289987369999"/>
                      <c:h val="0.18891687411433922"/>
                    </c:manualLayout>
                  </c15:layout>
                  <c15:dlblFieldTable/>
                  <c15:showDataLabelsRange val="0"/>
                </c:ext>
                <c:ext xmlns:c16="http://schemas.microsoft.com/office/drawing/2014/chart" uri="{C3380CC4-5D6E-409C-BE32-E72D297353CC}">
                  <c16:uniqueId val="{0000000B-9694-4F0A-8F6E-C4F0BDCE6D59}"/>
                </c:ext>
              </c:extLst>
            </c:dLbl>
            <c:dLbl>
              <c:idx val="6"/>
              <c:layout>
                <c:manualLayout>
                  <c:x val="-0.20139144318215654"/>
                  <c:y val="0.27914236076009757"/>
                </c:manualLayout>
              </c:layout>
              <c:tx>
                <c:rich>
                  <a:bodyPr/>
                  <a:lstStyle/>
                  <a:p>
                    <a:fld id="{AB453AC5-A154-4168-BC3E-2973743B52B2}" type="CATEGORYNAME">
                      <a:rPr lang="en-IN"/>
                      <a:pPr/>
                      <a:t>[CATEGORY NAME]</a:t>
                    </a:fld>
                    <a:r>
                      <a:rPr lang="en-IN" baseline="0" dirty="0"/>
                      <a:t>, </a:t>
                    </a:r>
                    <a:fld id="{E3D153D7-D546-4845-9445-56C8F086FC02}" type="VALUE">
                      <a:rPr lang="en-IN" b="1" baseline="0"/>
                      <a:pPr/>
                      <a:t>[VALUE]</a:t>
                    </a:fld>
                    <a:endParaRPr lang="en-IN" baseline="0" dirty="0"/>
                  </a:p>
                </c:rich>
              </c:tx>
              <c:showLegendKey val="0"/>
              <c:showVal val="1"/>
              <c:showCatName val="1"/>
              <c:showSerName val="0"/>
              <c:showPercent val="0"/>
              <c:showBubbleSize val="0"/>
              <c:extLst>
                <c:ext xmlns:c15="http://schemas.microsoft.com/office/drawing/2012/chart" uri="{CE6537A1-D6FC-4f65-9D91-7224C49458BB}">
                  <c15:layout>
                    <c:manualLayout>
                      <c:w val="0.28758333333333336"/>
                      <c:h val="8.5545932253764126E-2"/>
                    </c:manualLayout>
                  </c15:layout>
                  <c15:dlblFieldTable/>
                  <c15:showDataLabelsRange val="0"/>
                </c:ext>
                <c:ext xmlns:c16="http://schemas.microsoft.com/office/drawing/2014/chart" uri="{C3380CC4-5D6E-409C-BE32-E72D297353CC}">
                  <c16:uniqueId val="{0000000D-9694-4F0A-8F6E-C4F0BDCE6D59}"/>
                </c:ext>
              </c:extLst>
            </c:dLbl>
            <c:dLbl>
              <c:idx val="7"/>
              <c:layout>
                <c:manualLayout>
                  <c:x val="-0.17190650869394605"/>
                  <c:y val="0.21387509276764943"/>
                </c:manualLayout>
              </c:layout>
              <c:tx>
                <c:rich>
                  <a:bodyPr/>
                  <a:lstStyle/>
                  <a:p>
                    <a:fld id="{4902E277-4720-4A2B-B255-E1F3BFBBFF15}" type="CATEGORYNAME">
                      <a:rPr lang="en-US"/>
                      <a:pPr/>
                      <a:t>[CATEGORY NAME]</a:t>
                    </a:fld>
                    <a:r>
                      <a:rPr lang="en-US" baseline="0" dirty="0"/>
                      <a:t>, </a:t>
                    </a:r>
                    <a:fld id="{DD0E180C-F42D-4831-BFBE-BA64DD199240}"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9694-4F0A-8F6E-C4F0BDCE6D59}"/>
                </c:ext>
              </c:extLst>
            </c:dLbl>
            <c:dLbl>
              <c:idx val="8"/>
              <c:layout>
                <c:manualLayout>
                  <c:x val="-0.19189357061732285"/>
                  <c:y val="0.14973828551191465"/>
                </c:manualLayout>
              </c:layout>
              <c:tx>
                <c:rich>
                  <a:bodyPr/>
                  <a:lstStyle/>
                  <a:p>
                    <a:fld id="{0CAA4AC9-FFAC-48DA-8ABE-DBBF70A0CB31}" type="CATEGORYNAME">
                      <a:rPr lang="en-IN"/>
                      <a:pPr/>
                      <a:t>[CATEGORY NAME]</a:t>
                    </a:fld>
                    <a:r>
                      <a:rPr lang="en-IN" baseline="0" dirty="0"/>
                      <a:t>, </a:t>
                    </a:r>
                    <a:fld id="{6A629589-46FD-459B-80C0-231254C1442E}" type="VALUE">
                      <a:rPr lang="en-IN" b="1" baseline="0"/>
                      <a:pPr/>
                      <a:t>[VALUE]</a:t>
                    </a:fld>
                    <a:endParaRPr lang="en-IN"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0-9694-4F0A-8F6E-C4F0BDCE6D59}"/>
                </c:ext>
              </c:extLst>
            </c:dLbl>
            <c:dLbl>
              <c:idx val="9"/>
              <c:layout>
                <c:manualLayout>
                  <c:x val="-0.20882535626002779"/>
                  <c:y val="8.31879363955082E-2"/>
                </c:manualLayout>
              </c:layout>
              <c:tx>
                <c:rich>
                  <a:bodyPr/>
                  <a:lstStyle/>
                  <a:p>
                    <a:fld id="{D00278D7-AF8C-48B2-853B-AC75AE982A24}" type="CATEGORYNAME">
                      <a:rPr lang="en-US"/>
                      <a:pPr/>
                      <a:t>[CATEGORY NAME]</a:t>
                    </a:fld>
                    <a:r>
                      <a:rPr lang="en-US" baseline="0" dirty="0"/>
                      <a:t>, </a:t>
                    </a:r>
                    <a:fld id="{7D459CC1-A067-4F5F-91DA-D9E856880E26}"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9694-4F0A-8F6E-C4F0BDCE6D59}"/>
                </c:ext>
              </c:extLst>
            </c:dLbl>
            <c:dLbl>
              <c:idx val="10"/>
              <c:layout>
                <c:manualLayout>
                  <c:x val="-0.19753749916489116"/>
                  <c:y val="2.7728220426633519E-3"/>
                </c:manualLayout>
              </c:layout>
              <c:tx>
                <c:rich>
                  <a:bodyPr/>
                  <a:lstStyle/>
                  <a:p>
                    <a:fld id="{50196837-C096-41BF-99CD-8A3117458192}" type="CATEGORYNAME">
                      <a:rPr lang="en-US"/>
                      <a:pPr/>
                      <a:t>[CATEGORY NAME]</a:t>
                    </a:fld>
                    <a:r>
                      <a:rPr lang="en-US" baseline="0" dirty="0"/>
                      <a:t>,</a:t>
                    </a:r>
                    <a:r>
                      <a:rPr lang="en-US" b="1" baseline="0" dirty="0"/>
                      <a:t> </a:t>
                    </a:r>
                    <a:fld id="{5399D555-3551-4A67-8BE2-C2925C2A57D5}" type="VALUE">
                      <a:rPr lang="en-US" b="1" baseline="0"/>
                      <a:pPr/>
                      <a:t>[VALUE]</a:t>
                    </a:fld>
                    <a:endParaRPr lang="en-US" b="1" baseline="0" dirty="0"/>
                  </a:p>
                </c:rich>
              </c:tx>
              <c:showLegendKey val="0"/>
              <c:showVal val="1"/>
              <c:showCatName val="1"/>
              <c:showSerName val="0"/>
              <c:showPercent val="0"/>
              <c:showBubbleSize val="0"/>
              <c:extLst>
                <c:ext xmlns:c15="http://schemas.microsoft.com/office/drawing/2012/chart" uri="{CE6537A1-D6FC-4f65-9D91-7224C49458BB}">
                  <c15:layout>
                    <c:manualLayout>
                      <c:w val="0.22043303597285996"/>
                      <c:h val="0.10943383949881122"/>
                    </c:manualLayout>
                  </c15:layout>
                  <c15:dlblFieldTable/>
                  <c15:showDataLabelsRange val="0"/>
                </c:ext>
                <c:ext xmlns:c16="http://schemas.microsoft.com/office/drawing/2014/chart" uri="{C3380CC4-5D6E-409C-BE32-E72D297353CC}">
                  <c16:uniqueId val="{00000012-9694-4F0A-8F6E-C4F0BDCE6D59}"/>
                </c:ext>
              </c:extLst>
            </c:dLbl>
            <c:dLbl>
              <c:idx val="11"/>
              <c:layout>
                <c:manualLayout>
                  <c:x val="-0.12792904707821523"/>
                  <c:y val="-0.12755483580644592"/>
                </c:manualLayout>
              </c:layout>
              <c:tx>
                <c:rich>
                  <a:bodyPr/>
                  <a:lstStyle/>
                  <a:p>
                    <a:fld id="{38823AD0-0898-474F-8C6A-C134FB4BBE6E}" type="CATEGORYNAME">
                      <a:rPr lang="en-US"/>
                      <a:pPr/>
                      <a:t>[CATEGORY NAME]</a:t>
                    </a:fld>
                    <a:r>
                      <a:rPr lang="en-US" baseline="0" dirty="0"/>
                      <a:t>, </a:t>
                    </a:r>
                    <a:fld id="{A9E1BC97-AE66-4131-B642-692CF0012C36}" type="VALUE">
                      <a:rPr lang="en-US" b="1"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9694-4F0A-8F6E-C4F0BDCE6D59}"/>
                </c:ext>
              </c:extLst>
            </c:dLbl>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Insecticides </c:v>
                </c:pt>
                <c:pt idx="1">
                  <c:v>Herbicides</c:v>
                </c:pt>
                <c:pt idx="2">
                  <c:v>Fungicides</c:v>
                </c:pt>
                <c:pt idx="3">
                  <c:v>Others</c:v>
                </c:pt>
              </c:strCache>
            </c:strRef>
          </c:cat>
          <c:val>
            <c:numRef>
              <c:f>Sheet1!$B$2:$B$5</c:f>
              <c:numCache>
                <c:formatCode>0.0</c:formatCode>
                <c:ptCount val="4"/>
                <c:pt idx="0">
                  <c:v>12.191113131604748</c:v>
                </c:pt>
                <c:pt idx="1">
                  <c:v>3.8027954995671642</c:v>
                </c:pt>
                <c:pt idx="2">
                  <c:v>3.4260848734630924</c:v>
                </c:pt>
                <c:pt idx="3">
                  <c:v>1.9407032474666726</c:v>
                </c:pt>
              </c:numCache>
            </c:numRef>
          </c:val>
          <c:extLst>
            <c:ext xmlns:c16="http://schemas.microsoft.com/office/drawing/2014/chart" uri="{C3380CC4-5D6E-409C-BE32-E72D297353CC}">
              <c16:uniqueId val="{00000014-9694-4F0A-8F6E-C4F0BDCE6D59}"/>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196.56</c:v>
                </c:pt>
                <c:pt idx="1">
                  <c:v>220.34</c:v>
                </c:pt>
                <c:pt idx="2">
                  <c:v>256.82462282670224</c:v>
                </c:pt>
                <c:pt idx="3">
                  <c:v>324.22633550460887</c:v>
                </c:pt>
                <c:pt idx="4">
                  <c:v>390.04784583715497</c:v>
                </c:pt>
                <c:pt idx="5">
                  <c:v>454.10670738098543</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withinLinear" id="19">
  <a:schemeClr val="accent6"/>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0.42226</cdr:x>
      <cdr:y>0.38805</cdr:y>
    </cdr:from>
    <cdr:to>
      <cdr:x>0.55591</cdr:x>
      <cdr:y>0.55285</cdr:y>
    </cdr:to>
    <cdr:sp macro="" textlink="">
      <cdr:nvSpPr>
        <cdr:cNvPr id="2" name="TextBox 2">
          <a:extLst xmlns:a="http://schemas.openxmlformats.org/drawingml/2006/main">
            <a:ext uri="{FF2B5EF4-FFF2-40B4-BE49-F238E27FC236}">
              <a16:creationId xmlns:a16="http://schemas.microsoft.com/office/drawing/2014/main" id="{64DCEB2E-4D22-B0BE-B006-B4B062194CE2}"/>
            </a:ext>
          </a:extLst>
        </cdr:cNvPr>
        <cdr:cNvSpPr txBox="1"/>
      </cdr:nvSpPr>
      <cdr:spPr>
        <a:xfrm xmlns:a="http://schemas.openxmlformats.org/drawingml/2006/main">
          <a:off x="1844498" y="942112"/>
          <a:ext cx="583814"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r>
            <a:rPr lang="en-US" sz="1000" b="1" dirty="0">
              <a:latin typeface="Arial" panose="020B0604020202020204" pitchFamily="34" charset="0"/>
              <a:ea typeface="Verdana" panose="020B0604030504040204" pitchFamily="34" charset="0"/>
              <a:cs typeface="Arial" panose="020B0604020202020204" pitchFamily="34" charset="0"/>
            </a:rPr>
            <a:t>2021</a:t>
          </a:r>
        </a:p>
        <a:p xmlns:a="http://schemas.openxmlformats.org/drawingml/2006/main">
          <a:pPr algn="ctr"/>
          <a:r>
            <a:rPr lang="en-US" sz="1000" b="1" dirty="0">
              <a:latin typeface="Arial" panose="020B0604020202020204" pitchFamily="34" charset="0"/>
              <a:ea typeface="Verdana" panose="020B0604030504040204" pitchFamily="34" charset="0"/>
              <a:cs typeface="Arial" panose="020B0604020202020204" pitchFamily="34" charset="0"/>
            </a:rPr>
            <a:t>6 MMT</a:t>
          </a:r>
        </a:p>
      </cdr:txBody>
    </cdr:sp>
  </cdr:relSizeAnchor>
</c:userShapes>
</file>

<file path=ppt/drawings/drawing2.xml><?xml version="1.0" encoding="utf-8"?>
<c:userShapes xmlns:c="http://schemas.openxmlformats.org/drawingml/2006/chart">
  <cdr:relSizeAnchor xmlns:cdr="http://schemas.openxmlformats.org/drawingml/2006/chartDrawing">
    <cdr:from>
      <cdr:x>0.37602</cdr:x>
      <cdr:y>0.41023</cdr:y>
    </cdr:from>
    <cdr:to>
      <cdr:x>0.60215</cdr:x>
      <cdr:y>0.57503</cdr:y>
    </cdr:to>
    <cdr:sp macro="" textlink="">
      <cdr:nvSpPr>
        <cdr:cNvPr id="2" name="TextBox 2">
          <a:extLst xmlns:a="http://schemas.openxmlformats.org/drawingml/2006/main">
            <a:ext uri="{FF2B5EF4-FFF2-40B4-BE49-F238E27FC236}">
              <a16:creationId xmlns:a16="http://schemas.microsoft.com/office/drawing/2014/main" id="{64DCEB2E-4D22-B0BE-B006-B4B062194CE2}"/>
            </a:ext>
          </a:extLst>
        </cdr:cNvPr>
        <cdr:cNvSpPr txBox="1"/>
      </cdr:nvSpPr>
      <cdr:spPr>
        <a:xfrm xmlns:a="http://schemas.openxmlformats.org/drawingml/2006/main">
          <a:off x="1642522" y="995960"/>
          <a:ext cx="987771"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r>
            <a:rPr lang="en-US" sz="1000" b="1" dirty="0">
              <a:latin typeface="Arial" panose="020B0604020202020204" pitchFamily="34" charset="0"/>
              <a:ea typeface="Verdana" panose="020B0604030504040204" pitchFamily="34" charset="0"/>
              <a:cs typeface="Arial" panose="020B0604020202020204" pitchFamily="34" charset="0"/>
            </a:rPr>
            <a:t>2021</a:t>
          </a:r>
        </a:p>
        <a:p xmlns:a="http://schemas.openxmlformats.org/drawingml/2006/main">
          <a:pPr algn="ctr"/>
          <a:r>
            <a:rPr lang="en-US" sz="1000" b="1" dirty="0">
              <a:latin typeface="Arial" panose="020B0604020202020204" pitchFamily="34" charset="0"/>
              <a:ea typeface="Verdana" panose="020B0604030504040204" pitchFamily="34" charset="0"/>
              <a:cs typeface="Arial" panose="020B0604020202020204" pitchFamily="34" charset="0"/>
            </a:rPr>
            <a:t>USD 6 Billion</a:t>
          </a:r>
        </a:p>
      </cdr:txBody>
    </cdr:sp>
  </cdr:relSizeAnchor>
</c:userShapes>
</file>

<file path=ppt/drawings/drawing3.xml><?xml version="1.0" encoding="utf-8"?>
<c:userShapes xmlns:c="http://schemas.openxmlformats.org/drawingml/2006/chart">
  <cdr:relSizeAnchor xmlns:cdr="http://schemas.openxmlformats.org/drawingml/2006/chartDrawing">
    <cdr:from>
      <cdr:x>0.36795</cdr:x>
      <cdr:y>0.41023</cdr:y>
    </cdr:from>
    <cdr:to>
      <cdr:x>0.61022</cdr:x>
      <cdr:y>0.57503</cdr:y>
    </cdr:to>
    <cdr:sp macro="" textlink="">
      <cdr:nvSpPr>
        <cdr:cNvPr id="2" name="TextBox 2">
          <a:extLst xmlns:a="http://schemas.openxmlformats.org/drawingml/2006/main">
            <a:ext uri="{FF2B5EF4-FFF2-40B4-BE49-F238E27FC236}">
              <a16:creationId xmlns:a16="http://schemas.microsoft.com/office/drawing/2014/main" id="{64DCEB2E-4D22-B0BE-B006-B4B062194CE2}"/>
            </a:ext>
          </a:extLst>
        </cdr:cNvPr>
        <cdr:cNvSpPr txBox="1"/>
      </cdr:nvSpPr>
      <cdr:spPr>
        <a:xfrm xmlns:a="http://schemas.openxmlformats.org/drawingml/2006/main">
          <a:off x="1607256" y="995960"/>
          <a:ext cx="1058303"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r>
            <a:rPr lang="en-US" sz="1000" b="1" dirty="0">
              <a:latin typeface="Arial" panose="020B0604020202020204" pitchFamily="34" charset="0"/>
              <a:ea typeface="Verdana" panose="020B0604030504040204" pitchFamily="34" charset="0"/>
              <a:cs typeface="Arial" panose="020B0604020202020204" pitchFamily="34" charset="0"/>
            </a:rPr>
            <a:t>2040F</a:t>
          </a:r>
        </a:p>
        <a:p xmlns:a="http://schemas.openxmlformats.org/drawingml/2006/main">
          <a:pPr algn="ctr"/>
          <a:r>
            <a:rPr lang="en-US" sz="1000" b="1" dirty="0">
              <a:latin typeface="Arial" panose="020B0604020202020204" pitchFamily="34" charset="0"/>
              <a:ea typeface="Verdana" panose="020B0604030504040204" pitchFamily="34" charset="0"/>
              <a:cs typeface="Arial" panose="020B0604020202020204" pitchFamily="34" charset="0"/>
            </a:rPr>
            <a:t>USD 35 Billion</a:t>
          </a:r>
        </a:p>
      </cdr:txBody>
    </cdr:sp>
  </cdr:relSizeAnchor>
</c:userShapes>
</file>

<file path=ppt/drawings/drawing4.xml><?xml version="1.0" encoding="utf-8"?>
<c:userShapes xmlns:c="http://schemas.openxmlformats.org/drawingml/2006/chart">
  <cdr:relSizeAnchor xmlns:cdr="http://schemas.openxmlformats.org/drawingml/2006/chartDrawing">
    <cdr:from>
      <cdr:x>0.41419</cdr:x>
      <cdr:y>0.38805</cdr:y>
    </cdr:from>
    <cdr:to>
      <cdr:x>0.56398</cdr:x>
      <cdr:y>0.55285</cdr:y>
    </cdr:to>
    <cdr:sp macro="" textlink="">
      <cdr:nvSpPr>
        <cdr:cNvPr id="2" name="TextBox 2">
          <a:extLst xmlns:a="http://schemas.openxmlformats.org/drawingml/2006/main">
            <a:ext uri="{FF2B5EF4-FFF2-40B4-BE49-F238E27FC236}">
              <a16:creationId xmlns:a16="http://schemas.microsoft.com/office/drawing/2014/main" id="{64DCEB2E-4D22-B0BE-B006-B4B062194CE2}"/>
            </a:ext>
          </a:extLst>
        </cdr:cNvPr>
        <cdr:cNvSpPr txBox="1"/>
      </cdr:nvSpPr>
      <cdr:spPr>
        <a:xfrm xmlns:a="http://schemas.openxmlformats.org/drawingml/2006/main">
          <a:off x="1809235" y="942112"/>
          <a:ext cx="654346"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r>
            <a:rPr lang="en-US" sz="1000" b="1" dirty="0">
              <a:latin typeface="Arial" panose="020B0604020202020204" pitchFamily="34" charset="0"/>
              <a:ea typeface="Verdana" panose="020B0604030504040204" pitchFamily="34" charset="0"/>
              <a:cs typeface="Arial" panose="020B0604020202020204" pitchFamily="34" charset="0"/>
            </a:rPr>
            <a:t>2040F</a:t>
          </a:r>
        </a:p>
        <a:p xmlns:a="http://schemas.openxmlformats.org/drawingml/2006/main">
          <a:pPr algn="ctr"/>
          <a:r>
            <a:rPr lang="en-US" sz="1000" b="1" dirty="0">
              <a:latin typeface="Arial" panose="020B0604020202020204" pitchFamily="34" charset="0"/>
              <a:ea typeface="Verdana" panose="020B0604030504040204" pitchFamily="34" charset="0"/>
              <a:cs typeface="Arial" panose="020B0604020202020204" pitchFamily="34" charset="0"/>
            </a:rPr>
            <a:t>21 MMT</a:t>
          </a:r>
        </a:p>
      </cdr:txBody>
    </cdr:sp>
  </cdr:relSizeAnchor>
</c:userShapes>
</file>

<file path=ppt/drawings/drawing5.xml><?xml version="1.0" encoding="utf-8"?>
<c:userShapes xmlns:c="http://schemas.openxmlformats.org/drawingml/2006/chart">
  <cdr:relSizeAnchor xmlns:cdr="http://schemas.openxmlformats.org/drawingml/2006/chartDrawing">
    <cdr:from>
      <cdr:x>0.60554</cdr:x>
      <cdr:y>0.3775</cdr:y>
    </cdr:from>
    <cdr:to>
      <cdr:x>1</cdr:x>
      <cdr:y>0.65153</cdr:y>
    </cdr:to>
    <cdr:sp macro="" textlink="">
      <cdr:nvSpPr>
        <cdr:cNvPr id="2" name="TextBox 1">
          <a:extLst xmlns:a="http://schemas.openxmlformats.org/drawingml/2006/main">
            <a:ext uri="{FF2B5EF4-FFF2-40B4-BE49-F238E27FC236}">
              <a16:creationId xmlns:a16="http://schemas.microsoft.com/office/drawing/2014/main" id="{A8CD6EF3-C7EE-4F47-B032-CE2BCDC016BE}"/>
            </a:ext>
          </a:extLst>
        </cdr:cNvPr>
        <cdr:cNvSpPr txBox="1"/>
      </cdr:nvSpPr>
      <cdr:spPr>
        <a:xfrm xmlns:a="http://schemas.openxmlformats.org/drawingml/2006/main">
          <a:off x="1831804" y="805636"/>
          <a:ext cx="1193272" cy="584818"/>
        </a:xfrm>
        <a:prstGeom xmlns:a="http://schemas.openxmlformats.org/drawingml/2006/main" prst="rect">
          <a:avLst/>
        </a:prstGeom>
      </cdr:spPr>
      <cdr:txBody>
        <a:bodyPr xmlns:a="http://schemas.openxmlformats.org/drawingml/2006/main" wrap="none" rtlCol="0"/>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endParaRPr lang="en-US" sz="1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cdr:txBody>
    </cdr:sp>
  </cdr:relSizeAnchor>
  <cdr:relSizeAnchor xmlns:cdr="http://schemas.openxmlformats.org/drawingml/2006/chartDrawing">
    <cdr:from>
      <cdr:x>0.63946</cdr:x>
      <cdr:y>0.44995</cdr:y>
    </cdr:from>
    <cdr:to>
      <cdr:x>0.88731</cdr:x>
      <cdr:y>0.56532</cdr:y>
    </cdr:to>
    <cdr:sp macro="" textlink="">
      <cdr:nvSpPr>
        <cdr:cNvPr id="3" name="TextBox 15">
          <a:extLst xmlns:a="http://schemas.openxmlformats.org/drawingml/2006/main">
            <a:ext uri="{FF2B5EF4-FFF2-40B4-BE49-F238E27FC236}">
              <a16:creationId xmlns:a16="http://schemas.microsoft.com/office/drawing/2014/main" id="{312CDD8F-B493-4D47-B2AF-68348D2B71CC}"/>
            </a:ext>
          </a:extLst>
        </cdr:cNvPr>
        <cdr:cNvSpPr txBox="1"/>
      </cdr:nvSpPr>
      <cdr:spPr>
        <a:xfrm xmlns:a="http://schemas.openxmlformats.org/drawingml/2006/main">
          <a:off x="1934420" y="960245"/>
          <a:ext cx="749765" cy="24621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sz="1000" b="1" dirty="0">
              <a:latin typeface="Arial" panose="020B0604020202020204" pitchFamily="34" charset="0"/>
              <a:ea typeface="Verdana" panose="020B0604030504040204" pitchFamily="34" charset="0"/>
              <a:cs typeface="Arial" panose="020B0604020202020204" pitchFamily="34" charset="0"/>
            </a:rPr>
            <a:t>~3%</a:t>
          </a:r>
        </a:p>
      </cdr:txBody>
    </cdr:sp>
  </cdr:relSizeAnchor>
  <cdr:relSizeAnchor xmlns:cdr="http://schemas.openxmlformats.org/drawingml/2006/chartDrawing">
    <cdr:from>
      <cdr:x>0.28049</cdr:x>
      <cdr:y>0.44452</cdr:y>
    </cdr:from>
    <cdr:to>
      <cdr:x>0.5</cdr:x>
      <cdr:y>0.55989</cdr:y>
    </cdr:to>
    <cdr:sp macro="" textlink="">
      <cdr:nvSpPr>
        <cdr:cNvPr id="4" name="TextBox 15">
          <a:extLst xmlns:a="http://schemas.openxmlformats.org/drawingml/2006/main">
            <a:ext uri="{FF2B5EF4-FFF2-40B4-BE49-F238E27FC236}">
              <a16:creationId xmlns:a16="http://schemas.microsoft.com/office/drawing/2014/main" id="{2BA3D2E6-462C-4038-81CA-1DC89F22E9DA}"/>
            </a:ext>
          </a:extLst>
        </cdr:cNvPr>
        <cdr:cNvSpPr txBox="1"/>
      </cdr:nvSpPr>
      <cdr:spPr>
        <a:xfrm xmlns:a="http://schemas.openxmlformats.org/drawingml/2006/main">
          <a:off x="848504" y="948674"/>
          <a:ext cx="664034" cy="24621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1" dirty="0">
              <a:latin typeface="Arial" panose="020B0604020202020204" pitchFamily="34" charset="0"/>
              <a:ea typeface="Verdana" panose="020B0604030504040204" pitchFamily="34" charset="0"/>
              <a:cs typeface="Arial" panose="020B0604020202020204" pitchFamily="34" charset="0"/>
            </a:rPr>
            <a:t>~97%</a:t>
          </a:r>
        </a:p>
      </cdr:txBody>
    </cdr:sp>
  </cdr:relSizeAnchor>
</c:userShapes>
</file>

<file path=ppt/drawings/drawing6.xml><?xml version="1.0" encoding="utf-8"?>
<c:userShapes xmlns:c="http://schemas.openxmlformats.org/drawingml/2006/chart">
  <cdr:relSizeAnchor xmlns:cdr="http://schemas.openxmlformats.org/drawingml/2006/chartDrawing">
    <cdr:from>
      <cdr:x>0.35196</cdr:x>
      <cdr:y>0.48845</cdr:y>
    </cdr:from>
    <cdr:to>
      <cdr:x>0.61334</cdr:x>
      <cdr:y>0.60632</cdr:y>
    </cdr:to>
    <cdr:sp macro="" textlink="">
      <cdr:nvSpPr>
        <cdr:cNvPr id="2" name="TextBox 2">
          <a:extLst xmlns:a="http://schemas.openxmlformats.org/drawingml/2006/main">
            <a:ext uri="{FF2B5EF4-FFF2-40B4-BE49-F238E27FC236}">
              <a16:creationId xmlns:a16="http://schemas.microsoft.com/office/drawing/2014/main" id="{64DCEB2E-4D22-B0BE-B006-B4B062194CE2}"/>
            </a:ext>
          </a:extLst>
        </cdr:cNvPr>
        <cdr:cNvSpPr txBox="1"/>
      </cdr:nvSpPr>
      <cdr:spPr>
        <a:xfrm xmlns:a="http://schemas.openxmlformats.org/drawingml/2006/main">
          <a:off x="1604268" y="1658046"/>
          <a:ext cx="1191352"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r>
            <a:rPr lang="en-US" sz="1000" b="1" dirty="0">
              <a:latin typeface="Arial" panose="020B0604020202020204" pitchFamily="34" charset="0"/>
              <a:ea typeface="Verdana" panose="020B0604030504040204" pitchFamily="34" charset="0"/>
              <a:cs typeface="Arial" panose="020B0604020202020204" pitchFamily="34" charset="0"/>
            </a:rPr>
            <a:t>FY 2021</a:t>
          </a:r>
        </a:p>
        <a:p xmlns:a="http://schemas.openxmlformats.org/drawingml/2006/main">
          <a:pPr algn="ctr"/>
          <a:r>
            <a:rPr lang="en-US" sz="1000" b="1" dirty="0">
              <a:latin typeface="Arial" panose="020B0604020202020204" pitchFamily="34" charset="0"/>
              <a:ea typeface="Verdana" panose="020B0604030504040204" pitchFamily="34" charset="0"/>
              <a:cs typeface="Arial" panose="020B0604020202020204" pitchFamily="34" charset="0"/>
            </a:rPr>
            <a:t>2035.7 Kilo Tons</a:t>
          </a:r>
        </a:p>
      </cdr:txBody>
    </cdr:sp>
  </cdr:relSizeAnchor>
</c:userShapes>
</file>

<file path=ppt/drawings/drawing7.xml><?xml version="1.0" encoding="utf-8"?>
<c:userShapes xmlns:c="http://schemas.openxmlformats.org/drawingml/2006/chart">
  <cdr:relSizeAnchor xmlns:cdr="http://schemas.openxmlformats.org/drawingml/2006/chartDrawing">
    <cdr:from>
      <cdr:x>0.34703</cdr:x>
      <cdr:y>0.47876</cdr:y>
    </cdr:from>
    <cdr:to>
      <cdr:x>0.63336</cdr:x>
      <cdr:y>0.59642</cdr:y>
    </cdr:to>
    <cdr:sp macro="" textlink="">
      <cdr:nvSpPr>
        <cdr:cNvPr id="2" name="TextBox 2">
          <a:extLst xmlns:a="http://schemas.openxmlformats.org/drawingml/2006/main">
            <a:ext uri="{FF2B5EF4-FFF2-40B4-BE49-F238E27FC236}">
              <a16:creationId xmlns:a16="http://schemas.microsoft.com/office/drawing/2014/main" id="{64DCEB2E-4D22-B0BE-B006-B4B062194CE2}"/>
            </a:ext>
          </a:extLst>
        </cdr:cNvPr>
        <cdr:cNvSpPr txBox="1"/>
      </cdr:nvSpPr>
      <cdr:spPr>
        <a:xfrm xmlns:a="http://schemas.openxmlformats.org/drawingml/2006/main">
          <a:off x="1443885" y="1628081"/>
          <a:ext cx="1191352"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r>
            <a:rPr lang="en-US" sz="1000" b="1" dirty="0">
              <a:latin typeface="Arial" panose="020B0604020202020204" pitchFamily="34" charset="0"/>
              <a:ea typeface="Verdana" panose="020B0604030504040204" pitchFamily="34" charset="0"/>
              <a:cs typeface="Arial" panose="020B0604020202020204" pitchFamily="34" charset="0"/>
            </a:rPr>
            <a:t>FY 2021</a:t>
          </a:r>
        </a:p>
        <a:p xmlns:a="http://schemas.openxmlformats.org/drawingml/2006/main">
          <a:pPr algn="ctr"/>
          <a:r>
            <a:rPr lang="en-US" sz="1000" b="1" dirty="0">
              <a:latin typeface="Arial" panose="020B0604020202020204" pitchFamily="34" charset="0"/>
              <a:ea typeface="Verdana" panose="020B0604030504040204" pitchFamily="34" charset="0"/>
              <a:cs typeface="Arial" panose="020B0604020202020204" pitchFamily="34" charset="0"/>
            </a:rPr>
            <a:t>1132.0 Kilo Tons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81827-5894-402D-AF38-D0F4825B854A}" type="datetimeFigureOut">
              <a:rPr lang="en-US" smtClean="0"/>
              <a:t>3/15/2023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81FA6-1BB1-43CD-B08D-067065AF1ED2}" type="slidenum">
              <a:rPr lang="en-US" smtClean="0"/>
              <a:t>‹#›</a:t>
            </a:fld>
            <a:endParaRPr lang="en-US"/>
          </a:p>
        </p:txBody>
      </p:sp>
    </p:spTree>
    <p:extLst>
      <p:ext uri="{BB962C8B-B14F-4D97-AF65-F5344CB8AC3E}">
        <p14:creationId xmlns:p14="http://schemas.microsoft.com/office/powerpoint/2010/main" val="3292896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2</a:t>
            </a:fld>
            <a:endParaRPr lang="en-US" dirty="0"/>
          </a:p>
        </p:txBody>
      </p:sp>
    </p:spTree>
    <p:extLst>
      <p:ext uri="{BB962C8B-B14F-4D97-AF65-F5344CB8AC3E}">
        <p14:creationId xmlns:p14="http://schemas.microsoft.com/office/powerpoint/2010/main" val="26488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16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9758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745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4704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4374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701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0154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759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7198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782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4</a:t>
            </a:fld>
            <a:endParaRPr lang="en-US" dirty="0"/>
          </a:p>
        </p:txBody>
      </p:sp>
    </p:spTree>
    <p:extLst>
      <p:ext uri="{BB962C8B-B14F-4D97-AF65-F5344CB8AC3E}">
        <p14:creationId xmlns:p14="http://schemas.microsoft.com/office/powerpoint/2010/main" val="2241204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0581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2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4599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837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7823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793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0736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6809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4146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1431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8</a:t>
            </a:fld>
            <a:endParaRPr lang="en-US" dirty="0"/>
          </a:p>
        </p:txBody>
      </p:sp>
    </p:spTree>
    <p:extLst>
      <p:ext uri="{BB962C8B-B14F-4D97-AF65-F5344CB8AC3E}">
        <p14:creationId xmlns:p14="http://schemas.microsoft.com/office/powerpoint/2010/main" val="3303704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38</a:t>
            </a:fld>
            <a:endParaRPr lang="en-US" dirty="0"/>
          </a:p>
        </p:txBody>
      </p:sp>
    </p:spTree>
    <p:extLst>
      <p:ext uri="{BB962C8B-B14F-4D97-AF65-F5344CB8AC3E}">
        <p14:creationId xmlns:p14="http://schemas.microsoft.com/office/powerpoint/2010/main" val="2273492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39</a:t>
            </a:fld>
            <a:endParaRPr lang="en-US" dirty="0"/>
          </a:p>
        </p:txBody>
      </p:sp>
    </p:spTree>
    <p:extLst>
      <p:ext uri="{BB962C8B-B14F-4D97-AF65-F5344CB8AC3E}">
        <p14:creationId xmlns:p14="http://schemas.microsoft.com/office/powerpoint/2010/main" val="39907945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43</a:t>
            </a:fld>
            <a:endParaRPr lang="en-US" dirty="0"/>
          </a:p>
        </p:txBody>
      </p:sp>
    </p:spTree>
    <p:extLst>
      <p:ext uri="{BB962C8B-B14F-4D97-AF65-F5344CB8AC3E}">
        <p14:creationId xmlns:p14="http://schemas.microsoft.com/office/powerpoint/2010/main" val="1701519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44</a:t>
            </a:fld>
            <a:endParaRPr lang="en-US" dirty="0"/>
          </a:p>
        </p:txBody>
      </p:sp>
    </p:spTree>
    <p:extLst>
      <p:ext uri="{BB962C8B-B14F-4D97-AF65-F5344CB8AC3E}">
        <p14:creationId xmlns:p14="http://schemas.microsoft.com/office/powerpoint/2010/main" val="3033948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45</a:t>
            </a:fld>
            <a:endParaRPr lang="en-US" dirty="0"/>
          </a:p>
        </p:txBody>
      </p:sp>
    </p:spTree>
    <p:extLst>
      <p:ext uri="{BB962C8B-B14F-4D97-AF65-F5344CB8AC3E}">
        <p14:creationId xmlns:p14="http://schemas.microsoft.com/office/powerpoint/2010/main" val="2796750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46</a:t>
            </a:fld>
            <a:endParaRPr lang="en-US" dirty="0"/>
          </a:p>
        </p:txBody>
      </p:sp>
    </p:spTree>
    <p:extLst>
      <p:ext uri="{BB962C8B-B14F-4D97-AF65-F5344CB8AC3E}">
        <p14:creationId xmlns:p14="http://schemas.microsoft.com/office/powerpoint/2010/main" val="184135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47</a:t>
            </a:fld>
            <a:endParaRPr lang="en-US" dirty="0"/>
          </a:p>
        </p:txBody>
      </p:sp>
    </p:spTree>
    <p:extLst>
      <p:ext uri="{BB962C8B-B14F-4D97-AF65-F5344CB8AC3E}">
        <p14:creationId xmlns:p14="http://schemas.microsoft.com/office/powerpoint/2010/main" val="550549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9</a:t>
            </a:fld>
            <a:endParaRPr lang="en-US" dirty="0"/>
          </a:p>
        </p:txBody>
      </p:sp>
    </p:spTree>
    <p:extLst>
      <p:ext uri="{BB962C8B-B14F-4D97-AF65-F5344CB8AC3E}">
        <p14:creationId xmlns:p14="http://schemas.microsoft.com/office/powerpoint/2010/main" val="3477128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262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390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562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636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40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44860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69563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882367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8" name="Rectangle 7"/>
          <p:cNvSpPr/>
          <p:nvPr userDrawn="1"/>
        </p:nvSpPr>
        <p:spPr>
          <a:xfrm>
            <a:off x="-34113" y="6683335"/>
            <a:ext cx="9193104" cy="1746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1"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ext Placeholder 3"/>
          <p:cNvSpPr>
            <a:spLocks noGrp="1"/>
          </p:cNvSpPr>
          <p:nvPr>
            <p:ph type="body" sz="quarter" idx="14"/>
          </p:nvPr>
        </p:nvSpPr>
        <p:spPr>
          <a:xfrm>
            <a:off x="132586" y="193795"/>
            <a:ext cx="7417745"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0000500000000000000"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1" name="Rectangle 10"/>
          <p:cNvSpPr/>
          <p:nvPr userDrawn="1"/>
        </p:nvSpPr>
        <p:spPr>
          <a:xfrm>
            <a:off x="8743567" y="6515551"/>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7"/>
          <p:cNvSpPr txBox="1"/>
          <p:nvPr userDrawn="1"/>
        </p:nvSpPr>
        <p:spPr>
          <a:xfrm>
            <a:off x="8679475" y="6566714"/>
            <a:ext cx="445403" cy="365125"/>
          </a:xfrm>
          <a:prstGeom prst="rect">
            <a:avLst/>
          </a:prstGeom>
          <a:noFill/>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t>‹#›</a:t>
            </a:fld>
            <a:endParaRPr lang="en-US" sz="1100" dirty="0">
              <a:solidFill>
                <a:sysClr val="windowText" lastClr="000000"/>
              </a:solidFill>
            </a:endParaRPr>
          </a:p>
        </p:txBody>
      </p:sp>
      <p:cxnSp>
        <p:nvCxnSpPr>
          <p:cNvPr id="12" name="Straight Connector 11"/>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Text&#10;&#10;Description automatically generated">
            <a:extLst>
              <a:ext uri="{FF2B5EF4-FFF2-40B4-BE49-F238E27FC236}">
                <a16:creationId xmlns:a16="http://schemas.microsoft.com/office/drawing/2014/main" id="{9A8ABD7B-80D3-2FFC-A845-E088D4D531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2589" y="160457"/>
            <a:ext cx="2028825" cy="523875"/>
          </a:xfrm>
          <a:prstGeom prst="rect">
            <a:avLst/>
          </a:prstGeom>
        </p:spPr>
      </p:pic>
    </p:spTree>
    <p:extLst>
      <p:ext uri="{BB962C8B-B14F-4D97-AF65-F5344CB8AC3E}">
        <p14:creationId xmlns:p14="http://schemas.microsoft.com/office/powerpoint/2010/main" val="293101787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B69AD1-A7F0-4B5E-8719-CC86072C7A0C}"/>
              </a:ext>
            </a:extLst>
          </p:cNvPr>
          <p:cNvSpPr/>
          <p:nvPr userDrawn="1"/>
        </p:nvSpPr>
        <p:spPr>
          <a:xfrm>
            <a:off x="0" y="6664204"/>
            <a:ext cx="9158990" cy="2087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1D4176D-CDAE-4615-B977-AEA78F7D710C}"/>
              </a:ext>
            </a:extLst>
          </p:cNvPr>
          <p:cNvSpPr/>
          <p:nvPr userDrawn="1"/>
        </p:nvSpPr>
        <p:spPr>
          <a:xfrm>
            <a:off x="0"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a:extLst>
              <a:ext uri="{FF2B5EF4-FFF2-40B4-BE49-F238E27FC236}">
                <a16:creationId xmlns:a16="http://schemas.microsoft.com/office/drawing/2014/main" id="{5A0A9FB9-1FC0-4A81-A244-231DFC03426A}"/>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7" name="Rectangle 16">
            <a:extLst>
              <a:ext uri="{FF2B5EF4-FFF2-40B4-BE49-F238E27FC236}">
                <a16:creationId xmlns:a16="http://schemas.microsoft.com/office/drawing/2014/main" id="{5170A081-2CD4-42C2-83F7-1BDF218E888C}"/>
              </a:ext>
            </a:extLst>
          </p:cNvPr>
          <p:cNvSpPr/>
          <p:nvPr userDrawn="1"/>
        </p:nvSpPr>
        <p:spPr>
          <a:xfrm>
            <a:off x="8743567" y="6515545"/>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7">
            <a:extLst>
              <a:ext uri="{FF2B5EF4-FFF2-40B4-BE49-F238E27FC236}">
                <a16:creationId xmlns:a16="http://schemas.microsoft.com/office/drawing/2014/main" id="{DAB0CC45-65C1-4330-8B7B-E233943D2F2B}"/>
              </a:ext>
            </a:extLst>
          </p:cNvPr>
          <p:cNvSpPr txBox="1">
            <a:spLocks/>
          </p:cNvSpPr>
          <p:nvPr userDrawn="1"/>
        </p:nvSpPr>
        <p:spPr>
          <a:xfrm>
            <a:off x="8679472" y="655364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cxnSp>
        <p:nvCxnSpPr>
          <p:cNvPr id="19" name="Straight Connector 18">
            <a:extLst>
              <a:ext uri="{FF2B5EF4-FFF2-40B4-BE49-F238E27FC236}">
                <a16:creationId xmlns:a16="http://schemas.microsoft.com/office/drawing/2014/main" id="{900B4527-B56E-473D-ACE2-854F941525D2}"/>
              </a:ext>
            </a:extLst>
          </p:cNvPr>
          <p:cNvCxnSpPr>
            <a:cxnSpLocks/>
          </p:cNvCxnSpPr>
          <p:nvPr userDrawn="1"/>
        </p:nvCxnSpPr>
        <p:spPr>
          <a:xfrm>
            <a:off x="0"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06145C0-99F9-409B-86EE-E2CAD7AE19A9}"/>
              </a:ext>
            </a:extLst>
          </p:cNvPr>
          <p:cNvSpPr txBox="1"/>
          <p:nvPr userDrawn="1"/>
        </p:nvSpPr>
        <p:spPr>
          <a:xfrm>
            <a:off x="-14514" y="6638701"/>
            <a:ext cx="1886857" cy="338554"/>
          </a:xfrm>
          <a:prstGeom prst="rect">
            <a:avLst/>
          </a:prstGeom>
          <a:noFill/>
        </p:spPr>
        <p:txBody>
          <a:bodyPr wrap="square" rtlCol="0">
            <a:spAutoFit/>
          </a:bodyPr>
          <a:lstStyle/>
          <a:p>
            <a:r>
              <a:rPr lang="en-US" sz="800" dirty="0"/>
              <a:t>© </a:t>
            </a:r>
            <a:r>
              <a:rPr lang="en-US" sz="800" dirty="0" err="1"/>
              <a:t>ChemAnalyst</a:t>
            </a:r>
            <a:endParaRPr lang="en-US" sz="800" dirty="0"/>
          </a:p>
          <a:p>
            <a:endParaRPr lang="en-US" sz="800" dirty="0"/>
          </a:p>
        </p:txBody>
      </p:sp>
      <p:pic>
        <p:nvPicPr>
          <p:cNvPr id="2" name="Picture 1" descr="Text&#10;&#10;Description automatically generated">
            <a:extLst>
              <a:ext uri="{FF2B5EF4-FFF2-40B4-BE49-F238E27FC236}">
                <a16:creationId xmlns:a16="http://schemas.microsoft.com/office/drawing/2014/main" id="{C8D171B9-4DDB-5E12-362C-8F767D1BB9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96050" y="193795"/>
            <a:ext cx="2028825" cy="523875"/>
          </a:xfrm>
          <a:prstGeom prst="rect">
            <a:avLst/>
          </a:prstGeom>
        </p:spPr>
      </p:pic>
    </p:spTree>
    <p:extLst>
      <p:ext uri="{BB962C8B-B14F-4D97-AF65-F5344CB8AC3E}">
        <p14:creationId xmlns:p14="http://schemas.microsoft.com/office/powerpoint/2010/main" val="88575933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6727A627-5444-4F0A-B830-F062741CB27C}"/>
              </a:ext>
            </a:extLst>
          </p:cNvPr>
          <p:cNvSpPr>
            <a:spLocks noGrp="1"/>
          </p:cNvSpPr>
          <p:nvPr>
            <p:ph type="sldNum" sz="quarter" idx="12"/>
          </p:nvPr>
        </p:nvSpPr>
        <p:spPr>
          <a:xfrm>
            <a:off x="7021287" y="6534151"/>
            <a:ext cx="2057400" cy="365125"/>
          </a:xfrm>
        </p:spPr>
        <p:txBody>
          <a:bodyPr/>
          <a:lstStyle>
            <a:lvl1pPr marL="0" algn="r" defTabSz="685800" rtl="0" eaLnBrk="1" latinLnBrk="0" hangingPunct="1">
              <a:defRPr lang="en-US" sz="825" b="0" kern="1200" smtClean="0">
                <a:solidFill>
                  <a:schemeClr val="bg1">
                    <a:lumMod val="50000"/>
                  </a:schemeClr>
                </a:solidFill>
                <a:latin typeface="Univers-Light-Normal" pitchFamily="2" charset="0"/>
                <a:ea typeface="+mn-ea"/>
                <a:cs typeface="+mn-cs"/>
              </a:defRPr>
            </a:lvl1pPr>
          </a:lstStyle>
          <a:p>
            <a:fld id="{563B7AEC-5333-4D09-BCEB-B8B40DDE00E8}" type="slidenum">
              <a:rPr lang="en-US" smtClean="0"/>
              <a:pPr/>
              <a:t>‹#›</a:t>
            </a:fld>
            <a:endParaRPr lang="en-US" dirty="0"/>
          </a:p>
        </p:txBody>
      </p:sp>
      <p:sp>
        <p:nvSpPr>
          <p:cNvPr id="6" name="TextBox 5">
            <a:extLst>
              <a:ext uri="{FF2B5EF4-FFF2-40B4-BE49-F238E27FC236}">
                <a16:creationId xmlns:a16="http://schemas.microsoft.com/office/drawing/2014/main" id="{9061ACAD-E9E9-4569-B3B2-229A31011E8F}"/>
              </a:ext>
            </a:extLst>
          </p:cNvPr>
          <p:cNvSpPr txBox="1"/>
          <p:nvPr userDrawn="1"/>
        </p:nvSpPr>
        <p:spPr>
          <a:xfrm>
            <a:off x="176213" y="6584947"/>
            <a:ext cx="4600575" cy="196208"/>
          </a:xfrm>
          <a:prstGeom prst="rect">
            <a:avLst/>
          </a:prstGeom>
          <a:noFill/>
        </p:spPr>
        <p:txBody>
          <a:bodyPr wrap="square" rtlCol="0">
            <a:spAutoFit/>
          </a:bodyPr>
          <a:lstStyle/>
          <a:p>
            <a:r>
              <a:rPr lang="en-US" sz="675" dirty="0">
                <a:solidFill>
                  <a:schemeClr val="bg1">
                    <a:lumMod val="50000"/>
                  </a:schemeClr>
                </a:solidFill>
                <a:latin typeface="Univers-Light-Normal" pitchFamily="2" charset="0"/>
              </a:rPr>
              <a:t>Copyright © TechSci Research All right reserved</a:t>
            </a:r>
          </a:p>
        </p:txBody>
      </p:sp>
    </p:spTree>
    <p:extLst>
      <p:ext uri="{BB962C8B-B14F-4D97-AF65-F5344CB8AC3E}">
        <p14:creationId xmlns:p14="http://schemas.microsoft.com/office/powerpoint/2010/main" val="390189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17C8B3-77B1-46D6-8417-19455DD28935}"/>
              </a:ext>
            </a:extLst>
          </p:cNvPr>
          <p:cNvPicPr>
            <a:picLocks noChangeAspect="1"/>
          </p:cNvPicPr>
          <p:nvPr userDrawn="1"/>
        </p:nvPicPr>
        <p:blipFill>
          <a:blip r:embed="rId2"/>
          <a:stretch>
            <a:fillRect/>
          </a:stretch>
        </p:blipFill>
        <p:spPr>
          <a:xfrm>
            <a:off x="0" y="0"/>
            <a:ext cx="9143990" cy="6858000"/>
          </a:xfrm>
          <a:prstGeom prst="rect">
            <a:avLst/>
          </a:prstGeom>
        </p:spPr>
      </p:pic>
      <p:sp>
        <p:nvSpPr>
          <p:cNvPr id="6" name="Rectangle 5">
            <a:extLst>
              <a:ext uri="{FF2B5EF4-FFF2-40B4-BE49-F238E27FC236}">
                <a16:creationId xmlns:a16="http://schemas.microsoft.com/office/drawing/2014/main" id="{65450F19-B112-4ABF-8DFD-7CC4C2994E88}"/>
              </a:ext>
            </a:extLst>
          </p:cNvPr>
          <p:cNvSpPr/>
          <p:nvPr userDrawn="1"/>
        </p:nvSpPr>
        <p:spPr>
          <a:xfrm flipH="1">
            <a:off x="4572000" y="1988840"/>
            <a:ext cx="4572000" cy="2880320"/>
          </a:xfrm>
          <a:prstGeom prst="rect">
            <a:avLst/>
          </a:prstGeom>
          <a:solidFill>
            <a:schemeClr val="bg1">
              <a:lumMod val="7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a:extLst>
              <a:ext uri="{FF2B5EF4-FFF2-40B4-BE49-F238E27FC236}">
                <a16:creationId xmlns:a16="http://schemas.microsoft.com/office/drawing/2014/main" id="{B3F0BA69-1CAA-4973-B174-2BA8BA1BC146}"/>
              </a:ext>
            </a:extLst>
          </p:cNvPr>
          <p:cNvSpPr>
            <a:spLocks noGrp="1"/>
          </p:cNvSpPr>
          <p:nvPr>
            <p:ph type="pic" idx="13" hasCustomPrompt="1"/>
          </p:nvPr>
        </p:nvSpPr>
        <p:spPr>
          <a:xfrm>
            <a:off x="5408904" y="857250"/>
            <a:ext cx="3338624" cy="5143500"/>
          </a:xfrm>
          <a:prstGeom prst="rect">
            <a:avLst/>
          </a:prstGeom>
          <a:solidFill>
            <a:schemeClr val="bg1">
              <a:lumMod val="95000"/>
            </a:schemeClr>
          </a:solidFill>
          <a:effectLst>
            <a:outerShdw blurRad="63500" sx="102000" sy="102000" algn="c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Rectangle 4">
            <a:extLst>
              <a:ext uri="{FF2B5EF4-FFF2-40B4-BE49-F238E27FC236}">
                <a16:creationId xmlns:a16="http://schemas.microsoft.com/office/drawing/2014/main" id="{89AD81FF-D2BC-4BE9-8FA4-EDFEF24B8A04}"/>
              </a:ext>
            </a:extLst>
          </p:cNvPr>
          <p:cNvSpPr/>
          <p:nvPr userDrawn="1"/>
        </p:nvSpPr>
        <p:spPr>
          <a:xfrm>
            <a:off x="0" y="0"/>
            <a:ext cx="914402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84514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BA3F1B-5FC1-4195-B283-FA7A5C5B3D9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BB28CF-0E71-44A1-97D2-9F7E5EDBB29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F72326B4-B3B2-4D15-A2AB-DB1022046586}"/>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05A775-17FE-4C1F-A161-1A719545F3E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69AECF4-BD35-4AC8-8BF0-753D0647F7B3}"/>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7">
            <a:extLst>
              <a:ext uri="{FF2B5EF4-FFF2-40B4-BE49-F238E27FC236}">
                <a16:creationId xmlns:a16="http://schemas.microsoft.com/office/drawing/2014/main" id="{E202E38A-5812-43DD-83EB-0D7EA5D9F823}"/>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8" name="Footer Placeholder 6">
            <a:extLst>
              <a:ext uri="{FF2B5EF4-FFF2-40B4-BE49-F238E27FC236}">
                <a16:creationId xmlns:a16="http://schemas.microsoft.com/office/drawing/2014/main" id="{78A01AEE-3EB7-440D-81E6-C9DF36AB8F13}"/>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a:t>
            </a:r>
            <a:r>
              <a:rPr lang="en-US" sz="700" dirty="0" err="1">
                <a:solidFill>
                  <a:schemeClr val="bg2">
                    <a:lumMod val="25000"/>
                  </a:schemeClr>
                </a:solidFill>
              </a:rPr>
              <a:t>ChemAnalyst</a:t>
            </a:r>
            <a:endParaRPr lang="en-US" sz="700" dirty="0">
              <a:solidFill>
                <a:schemeClr val="bg2">
                  <a:lumMod val="25000"/>
                </a:schemeClr>
              </a:solidFill>
            </a:endParaRPr>
          </a:p>
        </p:txBody>
      </p:sp>
    </p:spTree>
    <p:extLst>
      <p:ext uri="{BB962C8B-B14F-4D97-AF65-F5344CB8AC3E}">
        <p14:creationId xmlns:p14="http://schemas.microsoft.com/office/powerpoint/2010/main" val="2697418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41E637C9-4CE2-46ED-B577-0059C391F9BD}"/>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8" name="Rectangle 7">
            <a:extLst>
              <a:ext uri="{FF2B5EF4-FFF2-40B4-BE49-F238E27FC236}">
                <a16:creationId xmlns:a16="http://schemas.microsoft.com/office/drawing/2014/main" id="{E6C53CB9-3CDF-45DC-B3F3-F0350A3062C8}"/>
              </a:ext>
            </a:extLst>
          </p:cNvPr>
          <p:cNvSpPr/>
          <p:nvPr userDrawn="1"/>
        </p:nvSpPr>
        <p:spPr>
          <a:xfrm>
            <a:off x="8743567" y="6515545"/>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28605F55-22AB-49FA-9AB9-5439F5AFFAF5}"/>
              </a:ext>
            </a:extLst>
          </p:cNvPr>
          <p:cNvCxnSpPr>
            <a:cxnSpLocks/>
          </p:cNvCxnSpPr>
          <p:nvPr userDrawn="1"/>
        </p:nvCxnSpPr>
        <p:spPr>
          <a:xfrm>
            <a:off x="0"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2E7B51B-D906-4AA8-AFCB-4FF19FCFEA8B}"/>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D52B50C-63BA-4F81-A971-1F9B6140EC1B}"/>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CE75AF3-88C7-4BBA-8B2E-2FBDBEF99458}"/>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7">
            <a:extLst>
              <a:ext uri="{FF2B5EF4-FFF2-40B4-BE49-F238E27FC236}">
                <a16:creationId xmlns:a16="http://schemas.microsoft.com/office/drawing/2014/main" id="{A44D408D-AF0E-4BFE-9475-4CEFCE7275D8}"/>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8" name="Footer Placeholder 6">
            <a:extLst>
              <a:ext uri="{FF2B5EF4-FFF2-40B4-BE49-F238E27FC236}">
                <a16:creationId xmlns:a16="http://schemas.microsoft.com/office/drawing/2014/main" id="{A51E1033-6A0D-46B9-AECD-6A31CAB04281}"/>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a:t>
            </a:r>
            <a:r>
              <a:rPr lang="en-US" sz="700" dirty="0" err="1">
                <a:solidFill>
                  <a:schemeClr val="bg2">
                    <a:lumMod val="25000"/>
                  </a:schemeClr>
                </a:solidFill>
              </a:rPr>
              <a:t>ChemAnalyst</a:t>
            </a:r>
            <a:endParaRPr lang="en-US" sz="700" dirty="0">
              <a:solidFill>
                <a:schemeClr val="bg2">
                  <a:lumMod val="25000"/>
                </a:schemeClr>
              </a:solidFill>
            </a:endParaRPr>
          </a:p>
        </p:txBody>
      </p:sp>
      <p:pic>
        <p:nvPicPr>
          <p:cNvPr id="11" name="Picture 10" descr="Text&#10;&#10;Description automatically generated">
            <a:extLst>
              <a:ext uri="{FF2B5EF4-FFF2-40B4-BE49-F238E27FC236}">
                <a16:creationId xmlns:a16="http://schemas.microsoft.com/office/drawing/2014/main" id="{06777861-B3C3-4B4C-AE08-B218A47652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8089" y="170230"/>
            <a:ext cx="1762385" cy="455076"/>
          </a:xfrm>
          <a:prstGeom prst="rect">
            <a:avLst/>
          </a:prstGeom>
        </p:spPr>
      </p:pic>
    </p:spTree>
    <p:extLst>
      <p:ext uri="{BB962C8B-B14F-4D97-AF65-F5344CB8AC3E}">
        <p14:creationId xmlns:p14="http://schemas.microsoft.com/office/powerpoint/2010/main" val="1175948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ontent writing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117072-5DA1-4737-94DD-102A60DC2E56}"/>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ooter Placeholder 6">
            <a:extLst>
              <a:ext uri="{FF2B5EF4-FFF2-40B4-BE49-F238E27FC236}">
                <a16:creationId xmlns:a16="http://schemas.microsoft.com/office/drawing/2014/main" id="{C2FB759E-CADC-4D69-AD80-2FC444BCB443}"/>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700" b="0" i="0" u="none" strike="noStrike" kern="1200" cap="none" spc="0" normalizeH="0" baseline="0" noProof="0" dirty="0" err="1">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ChemAnalyst</a:t>
            </a:r>
            <a:endPar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a:extLst>
              <a:ext uri="{FF2B5EF4-FFF2-40B4-BE49-F238E27FC236}">
                <a16:creationId xmlns:a16="http://schemas.microsoft.com/office/drawing/2014/main" id="{41478CE8-A051-4FC0-9119-7E8CF573C0F5}"/>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E2FD8CA-A3F5-41A8-AB61-3C7B7EB82276}"/>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7">
            <a:extLst>
              <a:ext uri="{FF2B5EF4-FFF2-40B4-BE49-F238E27FC236}">
                <a16:creationId xmlns:a16="http://schemas.microsoft.com/office/drawing/2014/main" id="{A94BEB44-74B4-4B4B-A4C6-38FAA85681B6}"/>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0E58F240-8508-40CC-8704-A87A007F2C84}"/>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Text&#10;&#10;Description automatically generated">
            <a:extLst>
              <a:ext uri="{FF2B5EF4-FFF2-40B4-BE49-F238E27FC236}">
                <a16:creationId xmlns:a16="http://schemas.microsoft.com/office/drawing/2014/main" id="{86DF3848-7609-4848-A726-F73041FB6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8089" y="170230"/>
            <a:ext cx="1762385" cy="455076"/>
          </a:xfrm>
          <a:prstGeom prst="rect">
            <a:avLst/>
          </a:prstGeom>
        </p:spPr>
      </p:pic>
    </p:spTree>
    <p:extLst>
      <p:ext uri="{BB962C8B-B14F-4D97-AF65-F5344CB8AC3E}">
        <p14:creationId xmlns:p14="http://schemas.microsoft.com/office/powerpoint/2010/main" val="133013092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28112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40851-42C9-4F39-B4AF-6561C5B9C957}"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62492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440851-42C9-4F39-B4AF-6561C5B9C957}"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161581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440851-42C9-4F39-B4AF-6561C5B9C957}"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39460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440851-42C9-4F39-B4AF-6561C5B9C957}"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65979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40851-42C9-4F39-B4AF-6561C5B9C957}" type="datetimeFigureOut">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230481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440851-42C9-4F39-B4AF-6561C5B9C957}"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95643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440851-42C9-4F39-B4AF-6561C5B9C957}"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44446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40851-42C9-4F39-B4AF-6561C5B9C957}" type="datetimeFigureOut">
              <a:rPr lang="en-US" smtClean="0"/>
              <a:t>3/15/2023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CACFA-698A-4B2C-A185-880AE23C1EDA}" type="slidenum">
              <a:rPr lang="en-US" smtClean="0"/>
              <a:t>‹#›</a:t>
            </a:fld>
            <a:endParaRPr lang="en-US"/>
          </a:p>
        </p:txBody>
      </p:sp>
    </p:spTree>
    <p:extLst>
      <p:ext uri="{BB962C8B-B14F-4D97-AF65-F5344CB8AC3E}">
        <p14:creationId xmlns:p14="http://schemas.microsoft.com/office/powerpoint/2010/main" val="135025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www.chemanalyst.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chart" Target="../charts/chart16.xml"/></Relationships>
</file>

<file path=ppt/slides/_rels/slide17.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chart" Target="../charts/chart23.xml"/></Relationships>
</file>

<file path=ppt/slides/_rels/slide24.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chart" Target="../charts/chart27.xml"/></Relationships>
</file>

<file path=ppt/slides/_rels/slide28.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chart" Target="../charts/chart31.xml"/></Relationships>
</file>

<file path=ppt/slides/_rels/slide32.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chart" Target="../charts/chart35.xml"/></Relationships>
</file>

<file path=ppt/slides/_rels/slide36.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chart" Target="../charts/chart39.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media/image34.jpeg"/><Relationship Id="rId3" Type="http://schemas.openxmlformats.org/officeDocument/2006/relationships/image" Target="../media/image24.jpeg"/><Relationship Id="rId7" Type="http://schemas.openxmlformats.org/officeDocument/2006/relationships/image" Target="../media/image28.jpeg"/><Relationship Id="rId12" Type="http://schemas.openxmlformats.org/officeDocument/2006/relationships/image" Target="../media/image33.jpeg"/><Relationship Id="rId2" Type="http://schemas.openxmlformats.org/officeDocument/2006/relationships/image" Target="../media/image23.jpeg"/><Relationship Id="rId1" Type="http://schemas.openxmlformats.org/officeDocument/2006/relationships/slideLayout" Target="../slideLayouts/slideLayout17.xml"/><Relationship Id="rId6" Type="http://schemas.openxmlformats.org/officeDocument/2006/relationships/image" Target="../media/image27.jpeg"/><Relationship Id="rId11" Type="http://schemas.openxmlformats.org/officeDocument/2006/relationships/image" Target="../media/image32.jpeg"/><Relationship Id="rId5" Type="http://schemas.openxmlformats.org/officeDocument/2006/relationships/image" Target="../media/image26.jpeg"/><Relationship Id="rId10" Type="http://schemas.openxmlformats.org/officeDocument/2006/relationships/image" Target="../media/image31.jpeg"/><Relationship Id="rId4" Type="http://schemas.openxmlformats.org/officeDocument/2006/relationships/image" Target="../media/image25.jpeg"/><Relationship Id="rId9" Type="http://schemas.openxmlformats.org/officeDocument/2006/relationships/image" Target="../media/image30.jpeg"/></Relationships>
</file>

<file path=ppt/slides/_rels/slide4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26" Type="http://schemas.openxmlformats.org/officeDocument/2006/relationships/image" Target="../media/image59.png"/><Relationship Id="rId3" Type="http://schemas.openxmlformats.org/officeDocument/2006/relationships/image" Target="../media/image36.jpeg"/><Relationship Id="rId21" Type="http://schemas.openxmlformats.org/officeDocument/2006/relationships/image" Target="../media/image54.png"/><Relationship Id="rId7" Type="http://schemas.openxmlformats.org/officeDocument/2006/relationships/image" Target="../media/image40.jpeg"/><Relationship Id="rId12" Type="http://schemas.openxmlformats.org/officeDocument/2006/relationships/image" Target="../media/image45.jpeg"/><Relationship Id="rId17" Type="http://schemas.openxmlformats.org/officeDocument/2006/relationships/image" Target="../media/image50.jpeg"/><Relationship Id="rId25" Type="http://schemas.openxmlformats.org/officeDocument/2006/relationships/image" Target="../media/image58.png"/><Relationship Id="rId2" Type="http://schemas.openxmlformats.org/officeDocument/2006/relationships/image" Target="../media/image35.jpeg"/><Relationship Id="rId16" Type="http://schemas.openxmlformats.org/officeDocument/2006/relationships/image" Target="../media/image49.png"/><Relationship Id="rId20" Type="http://schemas.openxmlformats.org/officeDocument/2006/relationships/image" Target="../media/image53.png"/><Relationship Id="rId29" Type="http://schemas.openxmlformats.org/officeDocument/2006/relationships/image" Target="../media/image62.jpeg"/><Relationship Id="rId1" Type="http://schemas.openxmlformats.org/officeDocument/2006/relationships/slideLayout" Target="../slideLayouts/slideLayout13.xml"/><Relationship Id="rId6" Type="http://schemas.openxmlformats.org/officeDocument/2006/relationships/image" Target="../media/image39.jpeg"/><Relationship Id="rId11" Type="http://schemas.openxmlformats.org/officeDocument/2006/relationships/image" Target="../media/image44.png"/><Relationship Id="rId24" Type="http://schemas.openxmlformats.org/officeDocument/2006/relationships/image" Target="../media/image57.png"/><Relationship Id="rId5" Type="http://schemas.openxmlformats.org/officeDocument/2006/relationships/image" Target="../media/image38.jpeg"/><Relationship Id="rId15" Type="http://schemas.openxmlformats.org/officeDocument/2006/relationships/image" Target="../media/image48.png"/><Relationship Id="rId23" Type="http://schemas.openxmlformats.org/officeDocument/2006/relationships/image" Target="../media/image56.jpeg"/><Relationship Id="rId28" Type="http://schemas.openxmlformats.org/officeDocument/2006/relationships/image" Target="../media/image61.jpeg"/><Relationship Id="rId10" Type="http://schemas.openxmlformats.org/officeDocument/2006/relationships/image" Target="../media/image43.jpeg"/><Relationship Id="rId19" Type="http://schemas.openxmlformats.org/officeDocument/2006/relationships/image" Target="../media/image52.png"/><Relationship Id="rId31" Type="http://schemas.openxmlformats.org/officeDocument/2006/relationships/image" Target="../media/image64.jpe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 Id="rId27" Type="http://schemas.openxmlformats.org/officeDocument/2006/relationships/image" Target="../media/image60.png"/><Relationship Id="rId30" Type="http://schemas.openxmlformats.org/officeDocument/2006/relationships/image" Target="../media/image63.pn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hyperlink" Target="https://www.facebook.com/TechSciResearch/" TargetMode="External"/><Relationship Id="rId13" Type="http://schemas.openxmlformats.org/officeDocument/2006/relationships/image" Target="../media/image71.png"/><Relationship Id="rId3" Type="http://schemas.openxmlformats.org/officeDocument/2006/relationships/image" Target="../media/image65.png"/><Relationship Id="rId7" Type="http://schemas.openxmlformats.org/officeDocument/2006/relationships/image" Target="../media/image69.jpg"/><Relationship Id="rId12" Type="http://schemas.openxmlformats.org/officeDocument/2006/relationships/hyperlink" Target="https://twitter.com/techsciresearch?lang=en" TargetMode="External"/><Relationship Id="rId2" Type="http://schemas.openxmlformats.org/officeDocument/2006/relationships/hyperlink" Target="http://www.techsciresearch.com/" TargetMode="External"/><Relationship Id="rId1" Type="http://schemas.openxmlformats.org/officeDocument/2006/relationships/slideLayout" Target="../slideLayouts/slideLayout14.xml"/><Relationship Id="rId6" Type="http://schemas.openxmlformats.org/officeDocument/2006/relationships/image" Target="../media/image68.jpeg"/><Relationship Id="rId11" Type="http://schemas.openxmlformats.org/officeDocument/2006/relationships/hyperlink" Target="https://www.linkedin.com/company-beta/1053900/" TargetMode="External"/><Relationship Id="rId5" Type="http://schemas.openxmlformats.org/officeDocument/2006/relationships/image" Target="../media/image67.jpg"/><Relationship Id="rId10" Type="http://schemas.microsoft.com/office/2007/relationships/hdphoto" Target="../media/hdphoto2.wdp"/><Relationship Id="rId4" Type="http://schemas.openxmlformats.org/officeDocument/2006/relationships/image" Target="../media/image66.png"/><Relationship Id="rId9" Type="http://schemas.openxmlformats.org/officeDocument/2006/relationships/image" Target="../media/image70.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ject 11"/>
          <p:cNvPicPr/>
          <p:nvPr/>
        </p:nvPicPr>
        <p:blipFill>
          <a:blip r:embed="rId2" cstate="print"/>
          <a:stretch>
            <a:fillRect/>
          </a:stretch>
        </p:blipFill>
        <p:spPr>
          <a:xfrm>
            <a:off x="101649" y="5600392"/>
            <a:ext cx="2142744" cy="830580"/>
          </a:xfrm>
          <a:prstGeom prst="rect">
            <a:avLst/>
          </a:prstGeom>
        </p:spPr>
      </p:pic>
      <p:pic>
        <p:nvPicPr>
          <p:cNvPr id="2050" name="Picture 2" descr="Permission granted to import plant nutrients and agrochemicals for crops |  ONLANKA News - Sri Lanka">
            <a:extLst>
              <a:ext uri="{FF2B5EF4-FFF2-40B4-BE49-F238E27FC236}">
                <a16:creationId xmlns:a16="http://schemas.microsoft.com/office/drawing/2014/main" id="{A9D24F16-CC5B-D13F-E8EA-DE29DDDFF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676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txBox="1">
            <a:spLocks noGrp="1"/>
          </p:cNvSpPr>
          <p:nvPr>
            <p:ph type="title"/>
          </p:nvPr>
        </p:nvSpPr>
        <p:spPr>
          <a:xfrm>
            <a:off x="2409444" y="5448931"/>
            <a:ext cx="5255230" cy="1018292"/>
          </a:xfrm>
          <a:prstGeom prst="rect">
            <a:avLst/>
          </a:prstGeom>
        </p:spPr>
        <p:txBody>
          <a:bodyPr vert="horz" wrap="square" lIns="0" tIns="12700" rIns="0" bIns="0" rtlCol="0">
            <a:spAutoFit/>
          </a:bodyPr>
          <a:lstStyle/>
          <a:p>
            <a:pPr marL="12700" marR="5080">
              <a:lnSpc>
                <a:spcPct val="98600"/>
              </a:lnSpc>
            </a:pPr>
            <a:r>
              <a:rPr lang="en-US" sz="2200" b="1" spc="-22" baseline="1322" dirty="0">
                <a:latin typeface="Arial" panose="020B0604020202020204" pitchFamily="34" charset="0"/>
                <a:cs typeface="Arial" panose="020B0604020202020204" pitchFamily="34" charset="0"/>
              </a:rPr>
              <a:t>REPORT ON-</a:t>
            </a:r>
            <a:br>
              <a:rPr lang="en-US" sz="2200" b="1" spc="-455" dirty="0">
                <a:latin typeface="Arial" panose="020B0604020202020204" pitchFamily="34" charset="0"/>
                <a:cs typeface="Arial" panose="020B0604020202020204" pitchFamily="34" charset="0"/>
              </a:rPr>
            </a:br>
            <a:r>
              <a:rPr sz="2200" b="1" spc="-15" dirty="0">
                <a:latin typeface="Arial" panose="020B0604020202020204" pitchFamily="34" charset="0"/>
                <a:cs typeface="Arial" panose="020B0604020202020204" pitchFamily="34" charset="0"/>
              </a:rPr>
              <a:t>Market </a:t>
            </a:r>
            <a:r>
              <a:rPr sz="2200" b="1" dirty="0">
                <a:latin typeface="Arial" panose="020B0604020202020204" pitchFamily="34" charset="0"/>
                <a:cs typeface="Arial" panose="020B0604020202020204" pitchFamily="34" charset="0"/>
              </a:rPr>
              <a:t>and </a:t>
            </a:r>
            <a:r>
              <a:rPr sz="2200" b="1" spc="-5" dirty="0">
                <a:latin typeface="Arial" panose="020B0604020202020204" pitchFamily="34" charset="0"/>
                <a:cs typeface="Arial" panose="020B0604020202020204" pitchFamily="34" charset="0"/>
              </a:rPr>
              <a:t>Business </a:t>
            </a:r>
            <a:r>
              <a:rPr sz="2200" b="1" dirty="0">
                <a:latin typeface="Arial" panose="020B0604020202020204" pitchFamily="34" charset="0"/>
                <a:cs typeface="Arial" panose="020B0604020202020204" pitchFamily="34" charset="0"/>
              </a:rPr>
              <a:t> </a:t>
            </a:r>
            <a:r>
              <a:rPr sz="2200" b="1" spc="-15" dirty="0">
                <a:latin typeface="Arial" panose="020B0604020202020204" pitchFamily="34" charset="0"/>
                <a:cs typeface="Arial" panose="020B0604020202020204" pitchFamily="34" charset="0"/>
              </a:rPr>
              <a:t>Environment</a:t>
            </a:r>
            <a:r>
              <a:rPr sz="2200" b="1" spc="-40" dirty="0">
                <a:latin typeface="Arial" panose="020B0604020202020204" pitchFamily="34" charset="0"/>
                <a:cs typeface="Arial" panose="020B0604020202020204" pitchFamily="34" charset="0"/>
              </a:rPr>
              <a:t> </a:t>
            </a:r>
            <a:r>
              <a:rPr sz="2200" b="1" spc="-10" dirty="0">
                <a:latin typeface="Arial" panose="020B0604020202020204" pitchFamily="34" charset="0"/>
                <a:cs typeface="Arial" panose="020B0604020202020204" pitchFamily="34" charset="0"/>
              </a:rPr>
              <a:t>Report—</a:t>
            </a:r>
            <a:r>
              <a:rPr lang="en-IN" sz="2200" b="1" spc="-10" dirty="0">
                <a:latin typeface="Arial" panose="020B0604020202020204" pitchFamily="34" charset="0"/>
                <a:cs typeface="Arial" panose="020B0604020202020204" pitchFamily="34" charset="0"/>
              </a:rPr>
              <a:t>Agrochemicals</a:t>
            </a:r>
            <a:endParaRPr sz="2200" b="1" dirty="0">
              <a:latin typeface="Arial" panose="020B0604020202020204" pitchFamily="34" charset="0"/>
              <a:cs typeface="Arial" panose="020B0604020202020204" pitchFamily="34" charset="0"/>
            </a:endParaRPr>
          </a:p>
        </p:txBody>
      </p:sp>
      <p:sp>
        <p:nvSpPr>
          <p:cNvPr id="7" name="object 7"/>
          <p:cNvSpPr txBox="1"/>
          <p:nvPr/>
        </p:nvSpPr>
        <p:spPr>
          <a:xfrm>
            <a:off x="4850727" y="6514439"/>
            <a:ext cx="2246630" cy="326390"/>
          </a:xfrm>
          <a:prstGeom prst="rect">
            <a:avLst/>
          </a:prstGeom>
          <a:solidFill>
            <a:srgbClr val="EBEBEB"/>
          </a:solidFill>
        </p:spPr>
        <p:txBody>
          <a:bodyPr vert="horz" wrap="square" lIns="0" tIns="90805" rIns="0" bIns="0" rtlCol="0">
            <a:spAutoFit/>
          </a:bodyPr>
          <a:lstStyle/>
          <a:p>
            <a:pPr marL="311785">
              <a:lnSpc>
                <a:spcPct val="100000"/>
              </a:lnSpc>
              <a:spcBef>
                <a:spcPts val="715"/>
              </a:spcBef>
            </a:pPr>
            <a:r>
              <a:rPr lang="en-US" sz="1500" b="1" spc="-10" dirty="0">
                <a:latin typeface="Arial"/>
                <a:cs typeface="Arial"/>
              </a:rPr>
              <a:t>January 6</a:t>
            </a:r>
            <a:r>
              <a:rPr sz="1500" b="1" dirty="0">
                <a:latin typeface="Arial"/>
                <a:cs typeface="Arial"/>
              </a:rPr>
              <a:t>,</a:t>
            </a:r>
            <a:r>
              <a:rPr sz="1500" b="1" spc="-70" dirty="0">
                <a:latin typeface="Arial"/>
                <a:cs typeface="Arial"/>
              </a:rPr>
              <a:t> </a:t>
            </a:r>
            <a:r>
              <a:rPr sz="1500" b="1" dirty="0">
                <a:latin typeface="Arial"/>
                <a:cs typeface="Arial"/>
              </a:rPr>
              <a:t>2022</a:t>
            </a:r>
            <a:endParaRPr sz="1500" dirty="0">
              <a:latin typeface="Arial"/>
              <a:cs typeface="Arial"/>
            </a:endParaRPr>
          </a:p>
        </p:txBody>
      </p:sp>
      <p:sp>
        <p:nvSpPr>
          <p:cNvPr id="9" name="object 9"/>
          <p:cNvSpPr txBox="1"/>
          <p:nvPr/>
        </p:nvSpPr>
        <p:spPr>
          <a:xfrm>
            <a:off x="-2237" y="5153352"/>
            <a:ext cx="2246630" cy="447040"/>
          </a:xfrm>
          <a:prstGeom prst="rect">
            <a:avLst/>
          </a:prstGeom>
          <a:solidFill>
            <a:srgbClr val="EBEBEB"/>
          </a:solidFill>
        </p:spPr>
        <p:txBody>
          <a:bodyPr vert="horz" wrap="square" lIns="0" tIns="90805" rIns="0" bIns="0" rtlCol="0">
            <a:spAutoFit/>
          </a:bodyPr>
          <a:lstStyle/>
          <a:p>
            <a:pPr marL="533400">
              <a:lnSpc>
                <a:spcPct val="100000"/>
              </a:lnSpc>
              <a:spcBef>
                <a:spcPts val="715"/>
              </a:spcBef>
            </a:pPr>
            <a:r>
              <a:rPr sz="1500" b="1" spc="-5" dirty="0">
                <a:latin typeface="Arial"/>
                <a:cs typeface="Arial"/>
              </a:rPr>
              <a:t>Pr</a:t>
            </a:r>
            <a:r>
              <a:rPr sz="1500" b="1" dirty="0">
                <a:latin typeface="Arial"/>
                <a:cs typeface="Arial"/>
              </a:rPr>
              <a:t>e</a:t>
            </a:r>
            <a:r>
              <a:rPr sz="1500" b="1" spc="-5" dirty="0">
                <a:latin typeface="Arial"/>
                <a:cs typeface="Arial"/>
              </a:rPr>
              <a:t>par</a:t>
            </a:r>
            <a:r>
              <a:rPr sz="1500" b="1" dirty="0">
                <a:latin typeface="Arial"/>
                <a:cs typeface="Arial"/>
              </a:rPr>
              <a:t>ed</a:t>
            </a:r>
            <a:r>
              <a:rPr sz="1500" b="1" spc="-95" dirty="0">
                <a:latin typeface="Arial"/>
                <a:cs typeface="Arial"/>
              </a:rPr>
              <a:t> </a:t>
            </a:r>
            <a:r>
              <a:rPr sz="1500" b="1" spc="-20" dirty="0">
                <a:latin typeface="Arial"/>
                <a:cs typeface="Arial"/>
              </a:rPr>
              <a:t>B</a:t>
            </a:r>
            <a:r>
              <a:rPr sz="1500" b="1" spc="-75" dirty="0">
                <a:latin typeface="Arial"/>
                <a:cs typeface="Arial"/>
              </a:rPr>
              <a:t>y</a:t>
            </a:r>
            <a:r>
              <a:rPr sz="1500" b="1" dirty="0">
                <a:latin typeface="Arial"/>
                <a:cs typeface="Arial"/>
              </a:rPr>
              <a:t>:</a:t>
            </a:r>
            <a:endParaRPr sz="1500" dirty="0">
              <a:latin typeface="Arial"/>
              <a:cs typeface="Arial"/>
            </a:endParaRPr>
          </a:p>
        </p:txBody>
      </p:sp>
      <p:sp>
        <p:nvSpPr>
          <p:cNvPr id="10" name="object 10"/>
          <p:cNvSpPr txBox="1"/>
          <p:nvPr/>
        </p:nvSpPr>
        <p:spPr>
          <a:xfrm>
            <a:off x="559104" y="6327749"/>
            <a:ext cx="1685289" cy="186690"/>
          </a:xfrm>
          <a:prstGeom prst="rect">
            <a:avLst/>
          </a:prstGeom>
        </p:spPr>
        <p:txBody>
          <a:bodyPr vert="horz" wrap="square" lIns="0" tIns="13335" rIns="0" bIns="0" rtlCol="0">
            <a:spAutoFit/>
          </a:bodyPr>
          <a:lstStyle/>
          <a:p>
            <a:pPr marL="12700">
              <a:lnSpc>
                <a:spcPct val="100000"/>
              </a:lnSpc>
              <a:spcBef>
                <a:spcPts val="105"/>
              </a:spcBef>
            </a:pPr>
            <a:r>
              <a:rPr sz="1050" b="1" u="heavy" spc="-40" dirty="0">
                <a:solidFill>
                  <a:srgbClr val="0000FF"/>
                </a:solidFill>
                <a:uFill>
                  <a:solidFill>
                    <a:srgbClr val="0000FF"/>
                  </a:solidFill>
                </a:uFill>
                <a:latin typeface="Verdana"/>
                <a:cs typeface="Verdana"/>
                <a:hlinkClick r:id="rId4"/>
              </a:rPr>
              <a:t>www.chemanalyst.com</a:t>
            </a:r>
            <a:endParaRPr sz="1050">
              <a:latin typeface="Verdana"/>
              <a:cs typeface="Verdana"/>
            </a:endParaRPr>
          </a:p>
        </p:txBody>
      </p:sp>
      <p:pic>
        <p:nvPicPr>
          <p:cNvPr id="12" name="object 12"/>
          <p:cNvPicPr/>
          <p:nvPr/>
        </p:nvPicPr>
        <p:blipFill>
          <a:blip r:embed="rId5" cstate="print"/>
          <a:stretch>
            <a:fillRect/>
          </a:stretch>
        </p:blipFill>
        <p:spPr>
          <a:xfrm>
            <a:off x="7243958" y="5655563"/>
            <a:ext cx="1751076" cy="605027"/>
          </a:xfrm>
          <a:prstGeom prst="rect">
            <a:avLst/>
          </a:prstGeom>
        </p:spPr>
      </p:pic>
      <p:sp>
        <p:nvSpPr>
          <p:cNvPr id="2" name="object 9">
            <a:extLst>
              <a:ext uri="{FF2B5EF4-FFF2-40B4-BE49-F238E27FC236}">
                <a16:creationId xmlns:a16="http://schemas.microsoft.com/office/drawing/2014/main" id="{32A0E7E0-3AC6-C94E-7E8A-CA4C1EF49C8C}"/>
              </a:ext>
            </a:extLst>
          </p:cNvPr>
          <p:cNvSpPr txBox="1"/>
          <p:nvPr/>
        </p:nvSpPr>
        <p:spPr>
          <a:xfrm>
            <a:off x="6897370" y="5153352"/>
            <a:ext cx="2246630" cy="322524"/>
          </a:xfrm>
          <a:prstGeom prst="rect">
            <a:avLst/>
          </a:prstGeom>
          <a:solidFill>
            <a:srgbClr val="EBEBEB"/>
          </a:solidFill>
        </p:spPr>
        <p:txBody>
          <a:bodyPr vert="horz" wrap="square" lIns="0" tIns="90805" rIns="0" bIns="0" rtlCol="0">
            <a:spAutoFit/>
          </a:bodyPr>
          <a:lstStyle/>
          <a:p>
            <a:pPr marL="533400">
              <a:lnSpc>
                <a:spcPct val="100000"/>
              </a:lnSpc>
              <a:spcBef>
                <a:spcPts val="715"/>
              </a:spcBef>
            </a:pPr>
            <a:r>
              <a:rPr sz="1500" b="1" spc="-5" dirty="0">
                <a:latin typeface="Arial"/>
                <a:cs typeface="Arial"/>
              </a:rPr>
              <a:t>Pr</a:t>
            </a:r>
            <a:r>
              <a:rPr sz="1500" b="1" dirty="0">
                <a:latin typeface="Arial"/>
                <a:cs typeface="Arial"/>
              </a:rPr>
              <a:t>e</a:t>
            </a:r>
            <a:r>
              <a:rPr sz="1500" b="1" spc="-5" dirty="0">
                <a:latin typeface="Arial"/>
                <a:cs typeface="Arial"/>
              </a:rPr>
              <a:t>par</a:t>
            </a:r>
            <a:r>
              <a:rPr sz="1500" b="1" dirty="0">
                <a:latin typeface="Arial"/>
                <a:cs typeface="Arial"/>
              </a:rPr>
              <a:t>ed</a:t>
            </a:r>
            <a:r>
              <a:rPr sz="1500" b="1" spc="-95" dirty="0">
                <a:latin typeface="Arial"/>
                <a:cs typeface="Arial"/>
              </a:rPr>
              <a:t> </a:t>
            </a:r>
            <a:r>
              <a:rPr lang="en-IN" sz="1500" b="1" spc="-20" dirty="0">
                <a:latin typeface="Arial"/>
                <a:cs typeface="Arial"/>
              </a:rPr>
              <a:t>For</a:t>
            </a:r>
            <a:r>
              <a:rPr sz="1500" b="1" dirty="0">
                <a:latin typeface="Arial"/>
                <a:cs typeface="Arial"/>
              </a:rPr>
              <a:t>:</a:t>
            </a:r>
            <a:endParaRPr sz="15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66" name="Picture 18" descr="Agriculture, young corn, rows, plant, food - free image from needpix.com">
            <a:extLst>
              <a:ext uri="{FF2B5EF4-FFF2-40B4-BE49-F238E27FC236}">
                <a16:creationId xmlns:a16="http://schemas.microsoft.com/office/drawing/2014/main" id="{B8F00786-A589-EEC4-BBD9-531DF41248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999" b="-1"/>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83" name="Rectangle 2082">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AF5176-BAB7-CD88-1AF1-32B92A44E93A}"/>
              </a:ext>
            </a:extLst>
          </p:cNvPr>
          <p:cNvSpPr txBox="1"/>
          <p:nvPr/>
        </p:nvSpPr>
        <p:spPr>
          <a:xfrm>
            <a:off x="392906" y="5317240"/>
            <a:ext cx="8408194" cy="74483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100" b="1" dirty="0">
                <a:solidFill>
                  <a:schemeClr val="tx1">
                    <a:lumMod val="85000"/>
                    <a:lumOff val="15000"/>
                  </a:schemeClr>
                </a:solidFill>
                <a:latin typeface="+mj-lt"/>
                <a:ea typeface="+mj-ea"/>
                <a:cs typeface="+mj-cs"/>
              </a:rPr>
              <a:t>Global Agrochemicals Market Outlook</a:t>
            </a:r>
          </a:p>
        </p:txBody>
      </p:sp>
      <p:cxnSp>
        <p:nvCxnSpPr>
          <p:cNvPr id="2085" name="Straight Connector 208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29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1685013959"/>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a:t>
            </a:r>
            <a:r>
              <a:rPr lang="en-US" sz="1100" b="1" dirty="0">
                <a:latin typeface="Arial" panose="020B0604020202020204" pitchFamily="34" charset="0"/>
                <a:ea typeface="Verdana" panose="020B0604030504040204" pitchFamily="34" charset="0"/>
                <a:cs typeface="Arial" panose="020B0604020202020204" pitchFamily="34" charset="0"/>
              </a:rPr>
              <a:t>1</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Agrochemicals Market Size, By Value (USD B</a:t>
            </a:r>
            <a:r>
              <a:rPr lang="en-US" sz="1100" b="1" dirty="0" err="1">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MMT),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Global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2.9</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Global Agrochemicals market stood at USD 220 billion and is expected to reach USD 324 billion at a CAGR of 4.5% by 2030 and 454 billion by the end of 2040 at a CAGR of 3.4%.</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Covid did not affected the agrochemicals market owing to increase in demand of consumables in that period. </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Initiatives such as “Make in India” and the PLI Scheme improve the manufacturing sector dynamics of India, and hence more industries are established.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392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4.5%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3.4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3047384890"/>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2.3%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3.9%</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3.0%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4092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Global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2: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Agrochemicals Market, By Type, By Value (USD </a:t>
            </a:r>
            <a:r>
              <a:rPr lang="en-US" sz="1100" b="1" dirty="0">
                <a:latin typeface="Arial" panose="020B0604020202020204" pitchFamily="34" charset="0"/>
                <a:ea typeface="Verdana" panose="020B0604030504040204" pitchFamily="34" charset="0"/>
                <a:cs typeface="Arial" panose="020B0604020202020204" pitchFamily="34" charset="0"/>
              </a:rPr>
              <a:t>B</a:t>
            </a:r>
            <a:r>
              <a:rPr kumimoji="0" lang="en-US" sz="1100" b="1" i="0"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3022298335"/>
              </p:ext>
            </p:extLst>
          </p:nvPr>
        </p:nvGraphicFramePr>
        <p:xfrm>
          <a:off x="0" y="1047447"/>
          <a:ext cx="9532239" cy="299405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a:extLst>
              <a:ext uri="{FF2B5EF4-FFF2-40B4-BE49-F238E27FC236}">
                <a16:creationId xmlns:a16="http://schemas.microsoft.com/office/drawing/2014/main" id="{68AFD663-2023-3805-CF3F-C89CC56318FD}"/>
              </a:ext>
            </a:extLst>
          </p:cNvPr>
          <p:cNvSpPr/>
          <p:nvPr/>
        </p:nvSpPr>
        <p:spPr>
          <a:xfrm>
            <a:off x="176733" y="4833316"/>
            <a:ext cx="8790534" cy="1321497"/>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Insecticides is India's most demanded Agrochemicals, having a market share of more than 50%, and it stood at USD 117.8 billion in FY2021.</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 the forecast period, it is expected that insecticides will dominate the agrochemicals with a market share of over 50%.</a:t>
            </a:r>
            <a:endParaRPr lang="en-IN" sz="1200" dirty="0">
              <a:solidFill>
                <a:schemeClr val="bg1"/>
              </a:solidFill>
              <a:latin typeface="Arial" panose="020B0604020202020204" pitchFamily="34" charset="0"/>
              <a:ea typeface="Verdan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381026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197</a:t>
            </a: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381026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220</a:t>
            </a:r>
          </a:p>
        </p:txBody>
      </p:sp>
      <p:sp>
        <p:nvSpPr>
          <p:cNvPr id="17" name="TextBox 16">
            <a:extLst>
              <a:ext uri="{FF2B5EF4-FFF2-40B4-BE49-F238E27FC236}">
                <a16:creationId xmlns:a16="http://schemas.microsoft.com/office/drawing/2014/main" id="{BBD11680-E8A4-1CB6-13E0-1013449A469D}"/>
              </a:ext>
            </a:extLst>
          </p:cNvPr>
          <p:cNvSpPr txBox="1"/>
          <p:nvPr/>
        </p:nvSpPr>
        <p:spPr>
          <a:xfrm>
            <a:off x="4298490" y="381026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256</a:t>
            </a: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38102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24</a:t>
            </a: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379527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390</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379527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454</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38127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22" name="TextBox 21">
            <a:extLst>
              <a:ext uri="{FF2B5EF4-FFF2-40B4-BE49-F238E27FC236}">
                <a16:creationId xmlns:a16="http://schemas.microsoft.com/office/drawing/2014/main" id="{EEA607AA-D3C0-779D-897E-A2F71D71EC45}"/>
              </a:ext>
            </a:extLst>
          </p:cNvPr>
          <p:cNvSpPr txBox="1"/>
          <p:nvPr/>
        </p:nvSpPr>
        <p:spPr>
          <a:xfrm>
            <a:off x="176733" y="4208331"/>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249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Global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3: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Agrochemicals Market, By Type, By Volume (MMT),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1003703162"/>
              </p:ext>
            </p:extLst>
          </p:nvPr>
        </p:nvGraphicFramePr>
        <p:xfrm>
          <a:off x="0" y="1047446"/>
          <a:ext cx="9532239" cy="52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203638"/>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171</a:t>
            </a: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r>
              <a:rPr lang="en-IN" sz="1000" b="1" dirty="0">
                <a:latin typeface="Arial" panose="020B0604020202020204" pitchFamily="34" charset="0"/>
                <a:cs typeface="Arial" panose="020B0604020202020204" pitchFamily="34" charset="0"/>
              </a:rPr>
              <a:t>87</a:t>
            </a:r>
          </a:p>
        </p:txBody>
      </p:sp>
      <p:sp>
        <p:nvSpPr>
          <p:cNvPr id="17" name="TextBox 16">
            <a:extLst>
              <a:ext uri="{FF2B5EF4-FFF2-40B4-BE49-F238E27FC236}">
                <a16:creationId xmlns:a16="http://schemas.microsoft.com/office/drawing/2014/main" id="{BBD11680-E8A4-1CB6-13E0-1013449A469D}"/>
              </a:ext>
            </a:extLst>
          </p:cNvPr>
          <p:cNvSpPr txBox="1"/>
          <p:nvPr/>
        </p:nvSpPr>
        <p:spPr>
          <a:xfrm>
            <a:off x="4298490"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r>
              <a:rPr lang="en-IN" sz="1000" b="1" dirty="0">
                <a:latin typeface="Arial" panose="020B0604020202020204" pitchFamily="34" charset="0"/>
                <a:cs typeface="Arial" panose="020B0604020202020204" pitchFamily="34" charset="0"/>
              </a:rPr>
              <a:t>13</a:t>
            </a: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263</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188648"/>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309</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18864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55</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206138"/>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6" name="TextBox 5">
            <a:extLst>
              <a:ext uri="{FF2B5EF4-FFF2-40B4-BE49-F238E27FC236}">
                <a16:creationId xmlns:a16="http://schemas.microsoft.com/office/drawing/2014/main" id="{A4B587F0-188E-6516-2C93-25A70E81F632}"/>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6811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98B1A37-28E6-466D-9650-2F9834D4A467}"/>
              </a:ext>
            </a:extLst>
          </p:cNvPr>
          <p:cNvSpPr txBox="1"/>
          <p:nvPr/>
        </p:nvSpPr>
        <p:spPr>
          <a:xfrm>
            <a:off x="2639689" y="2903338"/>
            <a:ext cx="288861" cy="369332"/>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23ABC44E-8B85-4D1A-ACAE-CD85363B9797}"/>
              </a:ext>
            </a:extLst>
          </p:cNvPr>
          <p:cNvSpPr txBox="1"/>
          <p:nvPr/>
        </p:nvSpPr>
        <p:spPr>
          <a:xfrm>
            <a:off x="198966" y="289400"/>
            <a:ext cx="5670142" cy="307777"/>
          </a:xfrm>
          <a:prstGeom prst="rect">
            <a:avLst/>
          </a:prstGeom>
          <a:noFill/>
          <a:ln>
            <a:noFill/>
          </a:ln>
        </p:spPr>
        <p:txBody>
          <a:bodyPr vert="horz" lIns="91440" tIns="45720" rIns="91440" bIns="45720" rtlCol="0" anchor="ctr">
            <a:normAutofit/>
          </a:bodyPr>
          <a:lstStyle>
            <a:defPPr>
              <a:defRPr lang="en-US"/>
            </a:defPPr>
            <a:lvl1pPr indent="0" defTabSz="914400">
              <a:lnSpc>
                <a:spcPct val="90000"/>
              </a:lnSpc>
              <a:spcBef>
                <a:spcPts val="0"/>
              </a:spcBef>
              <a:buFont typeface="Arial" panose="020B0604020202020204" pitchFamily="34" charset="0"/>
              <a:buNone/>
              <a:defRPr lang="en-US" sz="1400" b="1" spc="0" dirty="0">
                <a:latin typeface="Arial" panose="020B0604020202020204" pitchFamily="34" charset="0"/>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dirty="0"/>
              <a:t>Demand Assessment of India Agrochemicals Market </a:t>
            </a:r>
          </a:p>
        </p:txBody>
      </p:sp>
      <p:sp>
        <p:nvSpPr>
          <p:cNvPr id="11" name="Trapezoid 10">
            <a:extLst>
              <a:ext uri="{FF2B5EF4-FFF2-40B4-BE49-F238E27FC236}">
                <a16:creationId xmlns:a16="http://schemas.microsoft.com/office/drawing/2014/main" id="{35FB4F8C-202E-2C7F-56AF-05425A2CF5B0}"/>
              </a:ext>
            </a:extLst>
          </p:cNvPr>
          <p:cNvSpPr/>
          <p:nvPr/>
        </p:nvSpPr>
        <p:spPr>
          <a:xfrm rot="16200000">
            <a:off x="6662037" y="1426549"/>
            <a:ext cx="586204" cy="1431546"/>
          </a:xfrm>
          <a:prstGeom prst="trapezoi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2" name="Trapezoid 1">
            <a:extLst>
              <a:ext uri="{FF2B5EF4-FFF2-40B4-BE49-F238E27FC236}">
                <a16:creationId xmlns:a16="http://schemas.microsoft.com/office/drawing/2014/main" id="{E8F6947E-E875-4799-AD89-426719BB04C7}"/>
              </a:ext>
            </a:extLst>
          </p:cNvPr>
          <p:cNvSpPr/>
          <p:nvPr/>
        </p:nvSpPr>
        <p:spPr>
          <a:xfrm rot="16200000">
            <a:off x="3580842" y="1419444"/>
            <a:ext cx="1059386" cy="1431546"/>
          </a:xfrm>
          <a:prstGeom prst="trapezoi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graphicFrame>
        <p:nvGraphicFramePr>
          <p:cNvPr id="27" name="Chart 26">
            <a:extLst>
              <a:ext uri="{FF2B5EF4-FFF2-40B4-BE49-F238E27FC236}">
                <a16:creationId xmlns:a16="http://schemas.microsoft.com/office/drawing/2014/main" id="{DAC205D3-45F1-4583-A6AB-2508DC09F700}"/>
              </a:ext>
            </a:extLst>
          </p:cNvPr>
          <p:cNvGraphicFramePr/>
          <p:nvPr>
            <p:extLst>
              <p:ext uri="{D42A27DB-BD31-4B8C-83A1-F6EECF244321}">
                <p14:modId xmlns:p14="http://schemas.microsoft.com/office/powerpoint/2010/main" val="3959714630"/>
              </p:ext>
            </p:extLst>
          </p:nvPr>
        </p:nvGraphicFramePr>
        <p:xfrm>
          <a:off x="1085459" y="1067116"/>
          <a:ext cx="3025076" cy="2134132"/>
        </p:xfrm>
        <a:graphic>
          <a:graphicData uri="http://schemas.openxmlformats.org/drawingml/2006/chart">
            <c:chart xmlns:c="http://schemas.openxmlformats.org/drawingml/2006/chart" xmlns:r="http://schemas.openxmlformats.org/officeDocument/2006/relationships" r:id="rId2"/>
          </a:graphicData>
        </a:graphic>
      </p:graphicFrame>
      <p:sp>
        <p:nvSpPr>
          <p:cNvPr id="32" name="Rectangle: Rounded Corners 31">
            <a:extLst>
              <a:ext uri="{FF2B5EF4-FFF2-40B4-BE49-F238E27FC236}">
                <a16:creationId xmlns:a16="http://schemas.microsoft.com/office/drawing/2014/main" id="{AD540CCD-2E4A-45C3-8D61-670758805A3E}"/>
              </a:ext>
            </a:extLst>
          </p:cNvPr>
          <p:cNvSpPr/>
          <p:nvPr/>
        </p:nvSpPr>
        <p:spPr>
          <a:xfrm>
            <a:off x="7537722" y="1692357"/>
            <a:ext cx="1464419" cy="876860"/>
          </a:xfrm>
          <a:prstGeom prst="roundRect">
            <a:avLst/>
          </a:prstGeom>
          <a:solidFill>
            <a:schemeClr val="accent1">
              <a:lumMod val="50000"/>
            </a:schemeClr>
          </a:solidFill>
          <a:ln>
            <a:noFill/>
          </a:ln>
          <a:effectLst>
            <a:outerShdw blurRad="50800" dist="38100" dir="5400000" algn="t" rotWithShape="0">
              <a:prstClr val="black">
                <a:alpha val="40000"/>
              </a:prstClr>
            </a:outerShdw>
            <a:reflection blurRad="6350" stA="52000" endA="300" endPos="35000" dir="5400000" sy="-100000" algn="bl" rotWithShape="0"/>
          </a:effectLst>
        </p:spPr>
        <p:style>
          <a:lnRef idx="2">
            <a:schemeClr val="dk1"/>
          </a:lnRef>
          <a:fillRef idx="1">
            <a:schemeClr val="lt1"/>
          </a:fillRef>
          <a:effectRef idx="0">
            <a:schemeClr val="dk1"/>
          </a:effectRef>
          <a:fontRef idx="minor">
            <a:schemeClr val="dk1"/>
          </a:fontRef>
        </p:style>
        <p:txBody>
          <a:bodyPr rtlCol="0" anchor="t"/>
          <a:lstStyle/>
          <a:p>
            <a:pPr algn="ctr" defTabSz="609926">
              <a:lnSpc>
                <a:spcPct val="150000"/>
              </a:lnSpc>
              <a:defRPr/>
            </a:pPr>
            <a:r>
              <a:rPr lang="en-US" sz="1000" b="1" dirty="0">
                <a:solidFill>
                  <a:schemeClr val="bg1"/>
                </a:solidFill>
                <a:latin typeface="Arial" panose="020B0604020202020204" pitchFamily="34" charset="0"/>
                <a:ea typeface="Verdana" panose="020B0604030504040204" pitchFamily="34" charset="0"/>
                <a:cs typeface="Arial" panose="020B0604020202020204" pitchFamily="34" charset="0"/>
              </a:rPr>
              <a:t>Listed 52 Agrochemicals  Market, 204.1 KT </a:t>
            </a:r>
          </a:p>
        </p:txBody>
      </p:sp>
      <p:sp>
        <p:nvSpPr>
          <p:cNvPr id="34" name="TextBox 33">
            <a:extLst>
              <a:ext uri="{FF2B5EF4-FFF2-40B4-BE49-F238E27FC236}">
                <a16:creationId xmlns:a16="http://schemas.microsoft.com/office/drawing/2014/main" id="{CE0B95CE-7B83-4FBE-ADAA-08C1A36D8FBC}"/>
              </a:ext>
            </a:extLst>
          </p:cNvPr>
          <p:cNvSpPr txBox="1"/>
          <p:nvPr/>
        </p:nvSpPr>
        <p:spPr>
          <a:xfrm>
            <a:off x="490326" y="780333"/>
            <a:ext cx="2775119" cy="261610"/>
          </a:xfrm>
          <a:prstGeom prst="rect">
            <a:avLst/>
          </a:prstGeom>
          <a:noFill/>
          <a:ln>
            <a:solidFill>
              <a:schemeClr val="tx2"/>
            </a:solidFill>
          </a:ln>
        </p:spPr>
        <p:txBody>
          <a:bodyPr wrap="none" rtlCol="0">
            <a:spAutoFit/>
          </a:bodyPr>
          <a:lstStyle/>
          <a:p>
            <a:r>
              <a:rPr lang="en-US" sz="1100" b="1" dirty="0">
                <a:latin typeface="Arial" panose="020B0604020202020204" pitchFamily="34" charset="0"/>
                <a:ea typeface="Verdana" panose="020B0604030504040204" pitchFamily="34" charset="0"/>
                <a:cs typeface="Arial" panose="020B0604020202020204" pitchFamily="34" charset="0"/>
              </a:rPr>
              <a:t>Global Agrochemicals Market, FY2021</a:t>
            </a:r>
          </a:p>
        </p:txBody>
      </p:sp>
      <p:sp>
        <p:nvSpPr>
          <p:cNvPr id="37" name="Rectangle 36">
            <a:extLst>
              <a:ext uri="{FF2B5EF4-FFF2-40B4-BE49-F238E27FC236}">
                <a16:creationId xmlns:a16="http://schemas.microsoft.com/office/drawing/2014/main" id="{AD4C6351-DBD6-4D3E-B29C-DF744779A410}"/>
              </a:ext>
            </a:extLst>
          </p:cNvPr>
          <p:cNvSpPr/>
          <p:nvPr/>
        </p:nvSpPr>
        <p:spPr>
          <a:xfrm>
            <a:off x="3568484" y="2509018"/>
            <a:ext cx="1514684" cy="68311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defTabSz="609926">
              <a:lnSpc>
                <a:spcPct val="150000"/>
              </a:lnSpc>
              <a:defRPr/>
            </a:pPr>
            <a:endParaRPr lang="en-US" sz="1000" b="1" dirty="0">
              <a:solidFill>
                <a:schemeClr val="tx2"/>
              </a:solidFill>
              <a:latin typeface="Arial" panose="020B0604020202020204" pitchFamily="34" charset="0"/>
              <a:ea typeface="Verdana" panose="020B060403050404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AA6CDEA-04F8-40AF-88CE-37B31FB09DA6}"/>
              </a:ext>
            </a:extLst>
          </p:cNvPr>
          <p:cNvSpPr txBox="1"/>
          <p:nvPr/>
        </p:nvSpPr>
        <p:spPr>
          <a:xfrm>
            <a:off x="5803358" y="2905065"/>
            <a:ext cx="3095493" cy="200055"/>
          </a:xfrm>
          <a:prstGeom prst="rect">
            <a:avLst/>
          </a:prstGeom>
          <a:noFill/>
        </p:spPr>
        <p:txBody>
          <a:bodyPr wrap="square" rtlCol="0">
            <a:spAutoFit/>
          </a:bodyPr>
          <a:lstStyle>
            <a:defPPr>
              <a:defRPr lang="en-US"/>
            </a:defPPr>
            <a:lvl1pPr algn="r">
              <a:defRPr sz="800" i="1">
                <a:solidFill>
                  <a:srgbClr val="7F7F7F"/>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prstClr val="white">
                    <a:lumMod val="50000"/>
                  </a:prstClr>
                </a:solidFill>
                <a:effectLst/>
                <a:uLnTx/>
                <a:uFillTx/>
                <a:latin typeface="Arial" panose="020B0604020202020204" pitchFamily="34" charset="0"/>
                <a:cs typeface="Arial" panose="020B0604020202020204" pitchFamily="34" charset="0"/>
              </a:rPr>
              <a:t>Source: ChemAnalyst </a:t>
            </a:r>
          </a:p>
        </p:txBody>
      </p:sp>
      <p:grpSp>
        <p:nvGrpSpPr>
          <p:cNvPr id="18" name="Group 17">
            <a:extLst>
              <a:ext uri="{FF2B5EF4-FFF2-40B4-BE49-F238E27FC236}">
                <a16:creationId xmlns:a16="http://schemas.microsoft.com/office/drawing/2014/main" id="{25402DB8-4338-468E-8DBF-DF62E40E1E5E}"/>
              </a:ext>
            </a:extLst>
          </p:cNvPr>
          <p:cNvGrpSpPr/>
          <p:nvPr/>
        </p:nvGrpSpPr>
        <p:grpSpPr>
          <a:xfrm>
            <a:off x="68291" y="1170267"/>
            <a:ext cx="1730256" cy="1690361"/>
            <a:chOff x="3313664" y="4491258"/>
            <a:chExt cx="2049903" cy="1718568"/>
          </a:xfrm>
        </p:grpSpPr>
        <p:sp>
          <p:nvSpPr>
            <p:cNvPr id="19" name="Rectangle 46">
              <a:extLst>
                <a:ext uri="{FF2B5EF4-FFF2-40B4-BE49-F238E27FC236}">
                  <a16:creationId xmlns:a16="http://schemas.microsoft.com/office/drawing/2014/main" id="{1396C41B-9C54-478E-9379-7DC6DD3DF982}"/>
                </a:ext>
              </a:extLst>
            </p:cNvPr>
            <p:cNvSpPr/>
            <p:nvPr/>
          </p:nvSpPr>
          <p:spPr>
            <a:xfrm>
              <a:off x="3437043" y="4491258"/>
              <a:ext cx="1926524" cy="1645642"/>
            </a:xfrm>
            <a:custGeom>
              <a:avLst/>
              <a:gdLst>
                <a:gd name="connsiteX0" fmla="*/ 0 w 1621847"/>
                <a:gd name="connsiteY0" fmla="*/ 0 h 1645642"/>
                <a:gd name="connsiteX1" fmla="*/ 1621847 w 1621847"/>
                <a:gd name="connsiteY1" fmla="*/ 0 h 1645642"/>
                <a:gd name="connsiteX2" fmla="*/ 1621847 w 1621847"/>
                <a:gd name="connsiteY2" fmla="*/ 1645642 h 1645642"/>
                <a:gd name="connsiteX3" fmla="*/ 0 w 1621847"/>
                <a:gd name="connsiteY3" fmla="*/ 1645642 h 1645642"/>
                <a:gd name="connsiteX4" fmla="*/ 0 w 1621847"/>
                <a:gd name="connsiteY4" fmla="*/ 0 h 1645642"/>
                <a:gd name="connsiteX0" fmla="*/ 0 w 1621847"/>
                <a:gd name="connsiteY0" fmla="*/ 0 h 1645642"/>
                <a:gd name="connsiteX1" fmla="*/ 1621847 w 1621847"/>
                <a:gd name="connsiteY1" fmla="*/ 0 h 1645642"/>
                <a:gd name="connsiteX2" fmla="*/ 1615374 w 1621847"/>
                <a:gd name="connsiteY2" fmla="*/ 96358 h 1645642"/>
                <a:gd name="connsiteX3" fmla="*/ 1621847 w 1621847"/>
                <a:gd name="connsiteY3" fmla="*/ 1645642 h 1645642"/>
                <a:gd name="connsiteX4" fmla="*/ 0 w 1621847"/>
                <a:gd name="connsiteY4" fmla="*/ 1645642 h 1645642"/>
                <a:gd name="connsiteX5" fmla="*/ 0 w 1621847"/>
                <a:gd name="connsiteY5" fmla="*/ 0 h 1645642"/>
                <a:gd name="connsiteX0" fmla="*/ 0 w 1738027"/>
                <a:gd name="connsiteY0" fmla="*/ 0 h 1645642"/>
                <a:gd name="connsiteX1" fmla="*/ 1621847 w 1738027"/>
                <a:gd name="connsiteY1" fmla="*/ 0 h 1645642"/>
                <a:gd name="connsiteX2" fmla="*/ 1615374 w 1738027"/>
                <a:gd name="connsiteY2" fmla="*/ 96358 h 1645642"/>
                <a:gd name="connsiteX3" fmla="*/ 1609024 w 1738027"/>
                <a:gd name="connsiteY3" fmla="*/ 255108 h 1645642"/>
                <a:gd name="connsiteX4" fmla="*/ 1621847 w 1738027"/>
                <a:gd name="connsiteY4" fmla="*/ 1645642 h 1645642"/>
                <a:gd name="connsiteX5" fmla="*/ 0 w 1738027"/>
                <a:gd name="connsiteY5" fmla="*/ 1645642 h 1645642"/>
                <a:gd name="connsiteX6" fmla="*/ 0 w 1738027"/>
                <a:gd name="connsiteY6" fmla="*/ 0 h 1645642"/>
                <a:gd name="connsiteX0" fmla="*/ 0 w 1738027"/>
                <a:gd name="connsiteY0" fmla="*/ 0 h 1645642"/>
                <a:gd name="connsiteX1" fmla="*/ 1621847 w 1738027"/>
                <a:gd name="connsiteY1" fmla="*/ 0 h 1645642"/>
                <a:gd name="connsiteX2" fmla="*/ 1615374 w 1738027"/>
                <a:gd name="connsiteY2" fmla="*/ 96358 h 1645642"/>
                <a:gd name="connsiteX3" fmla="*/ 1609024 w 1738027"/>
                <a:gd name="connsiteY3" fmla="*/ 255108 h 1645642"/>
                <a:gd name="connsiteX4" fmla="*/ 1621847 w 1738027"/>
                <a:gd name="connsiteY4" fmla="*/ 1645642 h 1645642"/>
                <a:gd name="connsiteX5" fmla="*/ 0 w 1738027"/>
                <a:gd name="connsiteY5" fmla="*/ 1645642 h 1645642"/>
                <a:gd name="connsiteX6" fmla="*/ 0 w 1738027"/>
                <a:gd name="connsiteY6" fmla="*/ 0 h 1645642"/>
                <a:gd name="connsiteX0" fmla="*/ 0 w 1738027"/>
                <a:gd name="connsiteY0" fmla="*/ 0 h 1645642"/>
                <a:gd name="connsiteX1" fmla="*/ 1621847 w 1738027"/>
                <a:gd name="connsiteY1" fmla="*/ 0 h 1645642"/>
                <a:gd name="connsiteX2" fmla="*/ 1615374 w 1738027"/>
                <a:gd name="connsiteY2" fmla="*/ 96358 h 1645642"/>
                <a:gd name="connsiteX3" fmla="*/ 1609024 w 1738027"/>
                <a:gd name="connsiteY3" fmla="*/ 255108 h 1645642"/>
                <a:gd name="connsiteX4" fmla="*/ 1621847 w 1738027"/>
                <a:gd name="connsiteY4" fmla="*/ 1645642 h 1645642"/>
                <a:gd name="connsiteX5" fmla="*/ 0 w 1738027"/>
                <a:gd name="connsiteY5" fmla="*/ 1645642 h 1645642"/>
                <a:gd name="connsiteX6" fmla="*/ 0 w 1738027"/>
                <a:gd name="connsiteY6" fmla="*/ 0 h 1645642"/>
                <a:gd name="connsiteX0" fmla="*/ 0 w 1626073"/>
                <a:gd name="connsiteY0" fmla="*/ 0 h 1645642"/>
                <a:gd name="connsiteX1" fmla="*/ 1621847 w 1626073"/>
                <a:gd name="connsiteY1" fmla="*/ 0 h 1645642"/>
                <a:gd name="connsiteX2" fmla="*/ 1615374 w 1626073"/>
                <a:gd name="connsiteY2" fmla="*/ 96358 h 1645642"/>
                <a:gd name="connsiteX3" fmla="*/ 1609024 w 1626073"/>
                <a:gd name="connsiteY3" fmla="*/ 255108 h 1645642"/>
                <a:gd name="connsiteX4" fmla="*/ 1621847 w 1626073"/>
                <a:gd name="connsiteY4" fmla="*/ 1645642 h 1645642"/>
                <a:gd name="connsiteX5" fmla="*/ 0 w 1626073"/>
                <a:gd name="connsiteY5" fmla="*/ 1645642 h 1645642"/>
                <a:gd name="connsiteX6" fmla="*/ 0 w 1626073"/>
                <a:gd name="connsiteY6" fmla="*/ 0 h 1645642"/>
                <a:gd name="connsiteX0" fmla="*/ 0 w 1926524"/>
                <a:gd name="connsiteY0" fmla="*/ 0 h 1645642"/>
                <a:gd name="connsiteX1" fmla="*/ 1621847 w 1926524"/>
                <a:gd name="connsiteY1" fmla="*/ 0 h 1645642"/>
                <a:gd name="connsiteX2" fmla="*/ 1926524 w 1926524"/>
                <a:gd name="connsiteY2" fmla="*/ 578958 h 1645642"/>
                <a:gd name="connsiteX3" fmla="*/ 1609024 w 1926524"/>
                <a:gd name="connsiteY3" fmla="*/ 255108 h 1645642"/>
                <a:gd name="connsiteX4" fmla="*/ 1621847 w 1926524"/>
                <a:gd name="connsiteY4" fmla="*/ 1645642 h 1645642"/>
                <a:gd name="connsiteX5" fmla="*/ 0 w 1926524"/>
                <a:gd name="connsiteY5" fmla="*/ 1645642 h 1645642"/>
                <a:gd name="connsiteX6" fmla="*/ 0 w 1926524"/>
                <a:gd name="connsiteY6" fmla="*/ 0 h 1645642"/>
                <a:gd name="connsiteX0" fmla="*/ 0 w 1926524"/>
                <a:gd name="connsiteY0" fmla="*/ 0 h 1645642"/>
                <a:gd name="connsiteX1" fmla="*/ 1621847 w 1926524"/>
                <a:gd name="connsiteY1" fmla="*/ 0 h 1645642"/>
                <a:gd name="connsiteX2" fmla="*/ 1926524 w 1926524"/>
                <a:gd name="connsiteY2" fmla="*/ 578958 h 1645642"/>
                <a:gd name="connsiteX3" fmla="*/ 1609024 w 1926524"/>
                <a:gd name="connsiteY3" fmla="*/ 255108 h 1645642"/>
                <a:gd name="connsiteX4" fmla="*/ 1621847 w 1926524"/>
                <a:gd name="connsiteY4" fmla="*/ 1645642 h 1645642"/>
                <a:gd name="connsiteX5" fmla="*/ 0 w 1926524"/>
                <a:gd name="connsiteY5" fmla="*/ 1645642 h 1645642"/>
                <a:gd name="connsiteX6" fmla="*/ 0 w 1926524"/>
                <a:gd name="connsiteY6" fmla="*/ 0 h 1645642"/>
                <a:gd name="connsiteX0" fmla="*/ 0 w 1926524"/>
                <a:gd name="connsiteY0" fmla="*/ 0 h 1645642"/>
                <a:gd name="connsiteX1" fmla="*/ 1621847 w 1926524"/>
                <a:gd name="connsiteY1" fmla="*/ 0 h 1645642"/>
                <a:gd name="connsiteX2" fmla="*/ 1926524 w 1926524"/>
                <a:gd name="connsiteY2" fmla="*/ 578958 h 1645642"/>
                <a:gd name="connsiteX3" fmla="*/ 1609024 w 1926524"/>
                <a:gd name="connsiteY3" fmla="*/ 255108 h 1645642"/>
                <a:gd name="connsiteX4" fmla="*/ 1621847 w 1926524"/>
                <a:gd name="connsiteY4" fmla="*/ 1645642 h 1645642"/>
                <a:gd name="connsiteX5" fmla="*/ 0 w 1926524"/>
                <a:gd name="connsiteY5" fmla="*/ 1645642 h 1645642"/>
                <a:gd name="connsiteX6" fmla="*/ 0 w 1926524"/>
                <a:gd name="connsiteY6" fmla="*/ 0 h 1645642"/>
                <a:gd name="connsiteX0" fmla="*/ 0 w 1926524"/>
                <a:gd name="connsiteY0" fmla="*/ 0 h 1645642"/>
                <a:gd name="connsiteX1" fmla="*/ 1621847 w 1926524"/>
                <a:gd name="connsiteY1" fmla="*/ 0 h 1645642"/>
                <a:gd name="connsiteX2" fmla="*/ 1926524 w 1926524"/>
                <a:gd name="connsiteY2" fmla="*/ 578958 h 1645642"/>
                <a:gd name="connsiteX3" fmla="*/ 1621724 w 1926524"/>
                <a:gd name="connsiteY3" fmla="*/ 172558 h 1645642"/>
                <a:gd name="connsiteX4" fmla="*/ 1621847 w 1926524"/>
                <a:gd name="connsiteY4" fmla="*/ 1645642 h 1645642"/>
                <a:gd name="connsiteX5" fmla="*/ 0 w 1926524"/>
                <a:gd name="connsiteY5" fmla="*/ 1645642 h 1645642"/>
                <a:gd name="connsiteX6" fmla="*/ 0 w 1926524"/>
                <a:gd name="connsiteY6" fmla="*/ 0 h 1645642"/>
                <a:gd name="connsiteX0" fmla="*/ 0 w 1926524"/>
                <a:gd name="connsiteY0" fmla="*/ 0 h 1645642"/>
                <a:gd name="connsiteX1" fmla="*/ 1621847 w 1926524"/>
                <a:gd name="connsiteY1" fmla="*/ 0 h 1645642"/>
                <a:gd name="connsiteX2" fmla="*/ 1926524 w 1926524"/>
                <a:gd name="connsiteY2" fmla="*/ 578958 h 1645642"/>
                <a:gd name="connsiteX3" fmla="*/ 1621724 w 1926524"/>
                <a:gd name="connsiteY3" fmla="*/ 172558 h 1645642"/>
                <a:gd name="connsiteX4" fmla="*/ 1621847 w 1926524"/>
                <a:gd name="connsiteY4" fmla="*/ 1645642 h 1645642"/>
                <a:gd name="connsiteX5" fmla="*/ 0 w 1926524"/>
                <a:gd name="connsiteY5" fmla="*/ 1645642 h 1645642"/>
                <a:gd name="connsiteX6" fmla="*/ 0 w 1926524"/>
                <a:gd name="connsiteY6" fmla="*/ 0 h 164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6524" h="1645642">
                  <a:moveTo>
                    <a:pt x="0" y="0"/>
                  </a:moveTo>
                  <a:lnTo>
                    <a:pt x="1621847" y="0"/>
                  </a:lnTo>
                  <a:lnTo>
                    <a:pt x="1926524" y="578958"/>
                  </a:lnTo>
                  <a:cubicBezTo>
                    <a:pt x="1767774" y="366233"/>
                    <a:pt x="1624899" y="93183"/>
                    <a:pt x="1621724" y="172558"/>
                  </a:cubicBezTo>
                  <a:cubicBezTo>
                    <a:pt x="1622803" y="430772"/>
                    <a:pt x="1636018" y="1178936"/>
                    <a:pt x="1621847" y="1645642"/>
                  </a:cubicBezTo>
                  <a:lnTo>
                    <a:pt x="0" y="1645642"/>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25" name="Subtitle 5">
              <a:extLst>
                <a:ext uri="{FF2B5EF4-FFF2-40B4-BE49-F238E27FC236}">
                  <a16:creationId xmlns:a16="http://schemas.microsoft.com/office/drawing/2014/main" id="{3CBE0B15-C1BD-4235-87E9-E1990D1697D1}"/>
                </a:ext>
              </a:extLst>
            </p:cNvPr>
            <p:cNvSpPr txBox="1">
              <a:spLocks/>
            </p:cNvSpPr>
            <p:nvPr/>
          </p:nvSpPr>
          <p:spPr>
            <a:xfrm>
              <a:off x="3313664" y="4570496"/>
              <a:ext cx="1926522" cy="37549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en-US" sz="1000" b="1" dirty="0">
                  <a:solidFill>
                    <a:prstClr val="black"/>
                  </a:solidFill>
                  <a:latin typeface="Arial" panose="020B0604020202020204" pitchFamily="34" charset="0"/>
                  <a:ea typeface="Verdana" panose="020B0604030504040204" pitchFamily="34" charset="0"/>
                  <a:cs typeface="Arial" panose="020B0604020202020204" pitchFamily="34" charset="0"/>
                </a:rPr>
                <a:t>187.2 Million Metric </a:t>
              </a:r>
              <a:r>
                <a:rPr lang="en-US" sz="1000" b="1" dirty="0" err="1">
                  <a:solidFill>
                    <a:prstClr val="black"/>
                  </a:solidFill>
                  <a:latin typeface="Arial" panose="020B0604020202020204" pitchFamily="34" charset="0"/>
                  <a:ea typeface="Verdana" panose="020B0604030504040204" pitchFamily="34" charset="0"/>
                  <a:cs typeface="Arial" panose="020B0604020202020204" pitchFamily="34" charset="0"/>
                </a:rPr>
                <a:t>Tonnes</a:t>
              </a:r>
              <a:endParaRPr lang="en-IN" sz="1000" b="1"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28" name="Subtitle 5">
              <a:extLst>
                <a:ext uri="{FF2B5EF4-FFF2-40B4-BE49-F238E27FC236}">
                  <a16:creationId xmlns:a16="http://schemas.microsoft.com/office/drawing/2014/main" id="{F2199819-14CF-47B2-A6E4-09597120DAD9}"/>
                </a:ext>
              </a:extLst>
            </p:cNvPr>
            <p:cNvSpPr txBox="1">
              <a:spLocks/>
            </p:cNvSpPr>
            <p:nvPr/>
          </p:nvSpPr>
          <p:spPr>
            <a:xfrm>
              <a:off x="3358617" y="4971541"/>
              <a:ext cx="1642401" cy="123828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defTabSz="609926">
                <a:lnSpc>
                  <a:spcPct val="150000"/>
                </a:lnSpc>
                <a:buNone/>
                <a:defRPr/>
              </a:pPr>
              <a:r>
                <a:rPr lang="en-US" sz="1000" b="1" dirty="0">
                  <a:solidFill>
                    <a:schemeClr val="tx1"/>
                  </a:solidFill>
                  <a:latin typeface="Arial" panose="020B0604020202020204" pitchFamily="34" charset="0"/>
                  <a:ea typeface="Verdana" panose="020B0604030504040204" pitchFamily="34" charset="0"/>
                  <a:cs typeface="Arial" panose="020B0604020202020204" pitchFamily="34" charset="0"/>
                </a:rPr>
                <a:t>Global Agrochemicals Market, 2021-2030 CAGR 3.9% </a:t>
              </a:r>
            </a:p>
          </p:txBody>
        </p:sp>
      </p:grpSp>
      <p:sp>
        <p:nvSpPr>
          <p:cNvPr id="29" name="TextBox 33">
            <a:extLst>
              <a:ext uri="{FF2B5EF4-FFF2-40B4-BE49-F238E27FC236}">
                <a16:creationId xmlns:a16="http://schemas.microsoft.com/office/drawing/2014/main" id="{E5BA7011-9D80-4E0F-8CAE-A65200DEB681}"/>
              </a:ext>
            </a:extLst>
          </p:cNvPr>
          <p:cNvSpPr txBox="1"/>
          <p:nvPr/>
        </p:nvSpPr>
        <p:spPr>
          <a:xfrm>
            <a:off x="4249797" y="776288"/>
            <a:ext cx="3808743" cy="261610"/>
          </a:xfrm>
          <a:prstGeom prst="rect">
            <a:avLst/>
          </a:prstGeom>
          <a:noFill/>
          <a:ln>
            <a:solidFill>
              <a:schemeClr val="tx2"/>
            </a:solid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b="1" dirty="0">
                <a:latin typeface="Arial" panose="020B0604020202020204" pitchFamily="34" charset="0"/>
                <a:ea typeface="Verdana" panose="020B0604030504040204" pitchFamily="34" charset="0"/>
                <a:cs typeface="Arial" panose="020B0604020202020204" pitchFamily="34" charset="0"/>
              </a:rPr>
              <a:t>Listed 52 Agrochemicals</a:t>
            </a:r>
            <a:r>
              <a:rPr lang="en-US" sz="1100" b="1" dirty="0">
                <a:latin typeface="Arial" panose="020B0604020202020204" pitchFamily="34" charset="0"/>
                <a:ea typeface="Verdana" panose="020B0604030504040204" pitchFamily="34" charset="0"/>
                <a:cs typeface="Arial" panose="020B0604020202020204" pitchFamily="34" charset="0"/>
              </a:rPr>
              <a:t> Market, By </a:t>
            </a:r>
            <a:r>
              <a:rPr lang="en-US" b="1" dirty="0">
                <a:latin typeface="Arial" panose="020B0604020202020204" pitchFamily="34" charset="0"/>
                <a:ea typeface="Verdana" panose="020B0604030504040204" pitchFamily="34" charset="0"/>
                <a:cs typeface="Arial" panose="020B0604020202020204" pitchFamily="34" charset="0"/>
              </a:rPr>
              <a:t>Volume</a:t>
            </a:r>
            <a:r>
              <a:rPr lang="en-US" sz="1100" b="1" dirty="0">
                <a:latin typeface="Arial" panose="020B0604020202020204" pitchFamily="34" charset="0"/>
                <a:ea typeface="Verdana" panose="020B0604030504040204" pitchFamily="34" charset="0"/>
                <a:cs typeface="Arial" panose="020B0604020202020204" pitchFamily="34" charset="0"/>
              </a:rPr>
              <a:t>, FY2021</a:t>
            </a:r>
          </a:p>
        </p:txBody>
      </p:sp>
      <p:sp>
        <p:nvSpPr>
          <p:cNvPr id="4" name="TextBox 3">
            <a:extLst>
              <a:ext uri="{FF2B5EF4-FFF2-40B4-BE49-F238E27FC236}">
                <a16:creationId xmlns:a16="http://schemas.microsoft.com/office/drawing/2014/main" id="{007A15A5-25E8-3413-70A2-A517EFDE3E70}"/>
              </a:ext>
            </a:extLst>
          </p:cNvPr>
          <p:cNvSpPr txBox="1"/>
          <p:nvPr/>
        </p:nvSpPr>
        <p:spPr>
          <a:xfrm>
            <a:off x="3451453" y="1861466"/>
            <a:ext cx="1199329"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India Agrochemicals Market, 4.2 MMT</a:t>
            </a:r>
            <a:endParaRPr lang="en-IN" sz="1000" b="1" dirty="0">
              <a:latin typeface="Arial" panose="020B0604020202020204" pitchFamily="34" charset="0"/>
              <a:cs typeface="Arial" panose="020B0604020202020204" pitchFamily="34" charset="0"/>
            </a:endParaRPr>
          </a:p>
        </p:txBody>
      </p:sp>
      <p:graphicFrame>
        <p:nvGraphicFramePr>
          <p:cNvPr id="10" name="Chart 9">
            <a:extLst>
              <a:ext uri="{FF2B5EF4-FFF2-40B4-BE49-F238E27FC236}">
                <a16:creationId xmlns:a16="http://schemas.microsoft.com/office/drawing/2014/main" id="{264513FD-0D8F-9F84-D398-B6DB196F04D5}"/>
              </a:ext>
            </a:extLst>
          </p:cNvPr>
          <p:cNvGraphicFramePr/>
          <p:nvPr>
            <p:extLst>
              <p:ext uri="{D42A27DB-BD31-4B8C-83A1-F6EECF244321}">
                <p14:modId xmlns:p14="http://schemas.microsoft.com/office/powerpoint/2010/main" val="2945188564"/>
              </p:ext>
            </p:extLst>
          </p:nvPr>
        </p:nvGraphicFramePr>
        <p:xfrm>
          <a:off x="3880186" y="1223906"/>
          <a:ext cx="3225150" cy="1794206"/>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52547804-B881-E727-5B29-F47607299B92}"/>
              </a:ext>
            </a:extLst>
          </p:cNvPr>
          <p:cNvSpPr txBox="1"/>
          <p:nvPr/>
        </p:nvSpPr>
        <p:spPr>
          <a:xfrm>
            <a:off x="4706417" y="1981799"/>
            <a:ext cx="592324"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~95%</a:t>
            </a:r>
            <a:endParaRPr lang="en-IN" sz="1000" b="1" dirty="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6C3E5E8E-FF15-7732-37E7-93E6E556C5A2}"/>
              </a:ext>
            </a:extLst>
          </p:cNvPr>
          <p:cNvSpPr txBox="1"/>
          <p:nvPr/>
        </p:nvSpPr>
        <p:spPr>
          <a:xfrm>
            <a:off x="5858006" y="2007676"/>
            <a:ext cx="592324"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graphicFrame>
        <p:nvGraphicFramePr>
          <p:cNvPr id="23" name="Table 22">
            <a:extLst>
              <a:ext uri="{FF2B5EF4-FFF2-40B4-BE49-F238E27FC236}">
                <a16:creationId xmlns:a16="http://schemas.microsoft.com/office/drawing/2014/main" id="{6A50FFD2-B3C6-0264-1996-CD682267C519}"/>
              </a:ext>
            </a:extLst>
          </p:cNvPr>
          <p:cNvGraphicFramePr>
            <a:graphicFrameLocks noGrp="1"/>
          </p:cNvGraphicFramePr>
          <p:nvPr>
            <p:extLst>
              <p:ext uri="{D42A27DB-BD31-4B8C-83A1-F6EECF244321}">
                <p14:modId xmlns:p14="http://schemas.microsoft.com/office/powerpoint/2010/main" val="372471191"/>
              </p:ext>
            </p:extLst>
          </p:nvPr>
        </p:nvGraphicFramePr>
        <p:xfrm>
          <a:off x="126537" y="3141626"/>
          <a:ext cx="4749800" cy="2060157"/>
        </p:xfrm>
        <a:graphic>
          <a:graphicData uri="http://schemas.openxmlformats.org/drawingml/2006/table">
            <a:tbl>
              <a:tblPr>
                <a:tableStyleId>{69C7853C-536D-4A76-A0AE-DD22124D55A5}</a:tableStyleId>
              </a:tblPr>
              <a:tblGrid>
                <a:gridCol w="2476500">
                  <a:extLst>
                    <a:ext uri="{9D8B030D-6E8A-4147-A177-3AD203B41FA5}">
                      <a16:colId xmlns:a16="http://schemas.microsoft.com/office/drawing/2014/main" val="912410198"/>
                    </a:ext>
                  </a:extLst>
                </a:gridCol>
                <a:gridCol w="2273300">
                  <a:extLst>
                    <a:ext uri="{9D8B030D-6E8A-4147-A177-3AD203B41FA5}">
                      <a16:colId xmlns:a16="http://schemas.microsoft.com/office/drawing/2014/main" val="71903087"/>
                    </a:ext>
                  </a:extLst>
                </a:gridCol>
              </a:tblGrid>
              <a:tr h="187287">
                <a:tc gridSpan="2">
                  <a:txBody>
                    <a:bodyPr/>
                    <a:lstStyle/>
                    <a:p>
                      <a:pPr algn="ctr" fontAlgn="b"/>
                      <a:r>
                        <a:rPr lang="en-US" sz="1000" b="1" u="none" strike="noStrike" dirty="0">
                          <a:solidFill>
                            <a:schemeClr val="bg1"/>
                          </a:solidFill>
                          <a:effectLst/>
                          <a:latin typeface="Arial" panose="020B0604020202020204" pitchFamily="34" charset="0"/>
                          <a:cs typeface="Arial" panose="020B0604020202020204" pitchFamily="34" charset="0"/>
                        </a:rPr>
                        <a:t>Consumption of Insecticides in Descending Order</a:t>
                      </a:r>
                      <a:endParaRPr lang="en-US" sz="1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solidFill>
                      <a:schemeClr val="accent1">
                        <a:lumMod val="50000"/>
                      </a:schemeClr>
                    </a:solidFill>
                  </a:tcPr>
                </a:tc>
                <a:tc hMerge="1">
                  <a:txBody>
                    <a:bodyPr/>
                    <a:lstStyle/>
                    <a:p>
                      <a:endParaRPr lang="en-IN"/>
                    </a:p>
                  </a:txBody>
                  <a:tcPr/>
                </a:tc>
                <a:extLst>
                  <a:ext uri="{0D108BD9-81ED-4DB2-BD59-A6C34878D82A}">
                    <a16:rowId xmlns:a16="http://schemas.microsoft.com/office/drawing/2014/main" val="4251452852"/>
                  </a:ext>
                </a:extLst>
              </a:tr>
              <a:tr h="187287">
                <a:tc>
                  <a:txBody>
                    <a:bodyPr/>
                    <a:lstStyle/>
                    <a:p>
                      <a:pPr algn="l" fontAlgn="b"/>
                      <a:r>
                        <a:rPr lang="en-IN" sz="1000" u="none" strike="noStrike">
                          <a:effectLst/>
                          <a:latin typeface="Arial" panose="020B0604020202020204" pitchFamily="34" charset="0"/>
                          <a:cs typeface="Arial" panose="020B0604020202020204" pitchFamily="34" charset="0"/>
                        </a:rPr>
                        <a:t>1.Cartap 4G</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a:effectLst/>
                          <a:latin typeface="Arial" panose="020B0604020202020204" pitchFamily="34" charset="0"/>
                          <a:cs typeface="Arial" panose="020B0604020202020204" pitchFamily="34" charset="0"/>
                        </a:rPr>
                        <a:t>11.Thiamethoxam 25 WG</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827531268"/>
                  </a:ext>
                </a:extLst>
              </a:tr>
              <a:tr h="187287">
                <a:tc>
                  <a:txBody>
                    <a:bodyPr/>
                    <a:lstStyle/>
                    <a:p>
                      <a:pPr algn="l" fontAlgn="b"/>
                      <a:r>
                        <a:rPr lang="en-IN" sz="1000" u="none" strike="noStrike">
                          <a:effectLst/>
                          <a:latin typeface="Arial" panose="020B0604020202020204" pitchFamily="34" charset="0"/>
                          <a:cs typeface="Arial" panose="020B0604020202020204" pitchFamily="34" charset="0"/>
                        </a:rPr>
                        <a:t>2.Chlorpyriphos 20 EC</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dirty="0">
                          <a:effectLst/>
                          <a:latin typeface="Arial" panose="020B0604020202020204" pitchFamily="34" charset="0"/>
                          <a:cs typeface="Arial" panose="020B0604020202020204" pitchFamily="34" charset="0"/>
                        </a:rPr>
                        <a:t>12.Acetamiprid 20 SP</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651250019"/>
                  </a:ext>
                </a:extLst>
              </a:tr>
              <a:tr h="187287">
                <a:tc>
                  <a:txBody>
                    <a:bodyPr/>
                    <a:lstStyle/>
                    <a:p>
                      <a:pPr algn="l" fontAlgn="b"/>
                      <a:r>
                        <a:rPr lang="en-IN" sz="1000" u="none" strike="noStrike">
                          <a:effectLst/>
                          <a:latin typeface="Arial" panose="020B0604020202020204" pitchFamily="34" charset="0"/>
                          <a:cs typeface="Arial" panose="020B0604020202020204" pitchFamily="34" charset="0"/>
                        </a:rPr>
                        <a:t>3.Profenophos 50 EC</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a:effectLst/>
                          <a:latin typeface="Arial" panose="020B0604020202020204" pitchFamily="34" charset="0"/>
                          <a:cs typeface="Arial" panose="020B0604020202020204" pitchFamily="34" charset="0"/>
                        </a:rPr>
                        <a:t>13.Imidacloprid 17.8 SL</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224353015"/>
                  </a:ext>
                </a:extLst>
              </a:tr>
              <a:tr h="187287">
                <a:tc>
                  <a:txBody>
                    <a:bodyPr/>
                    <a:lstStyle/>
                    <a:p>
                      <a:pPr algn="l" fontAlgn="b"/>
                      <a:r>
                        <a:rPr lang="fr-FR" sz="1000" u="none" strike="noStrike">
                          <a:effectLst/>
                          <a:latin typeface="Arial" panose="020B0604020202020204" pitchFamily="34" charset="0"/>
                          <a:cs typeface="Arial" panose="020B0604020202020204" pitchFamily="34" charset="0"/>
                        </a:rPr>
                        <a:t>4.Profenophos 40 +Cypermethrin 4 EC</a:t>
                      </a:r>
                      <a:endParaRPr lang="fr-FR"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a:effectLst/>
                          <a:latin typeface="Arial" panose="020B0604020202020204" pitchFamily="34" charset="0"/>
                          <a:cs typeface="Arial" panose="020B0604020202020204" pitchFamily="34" charset="0"/>
                        </a:rPr>
                        <a:t>14.Diafenthiuron 50 WP</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905800742"/>
                  </a:ext>
                </a:extLst>
              </a:tr>
              <a:tr h="187287">
                <a:tc>
                  <a:txBody>
                    <a:bodyPr/>
                    <a:lstStyle/>
                    <a:p>
                      <a:pPr algn="l" fontAlgn="b"/>
                      <a:r>
                        <a:rPr lang="en-IN" sz="1000" u="none" strike="noStrike">
                          <a:effectLst/>
                          <a:latin typeface="Arial" panose="020B0604020202020204" pitchFamily="34" charset="0"/>
                          <a:cs typeface="Arial" panose="020B0604020202020204" pitchFamily="34" charset="0"/>
                        </a:rPr>
                        <a:t>5.Chlorpyriphos 50 EC</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it-IT" sz="1000" u="none" strike="noStrike" dirty="0">
                          <a:effectLst/>
                          <a:latin typeface="Arial" panose="020B0604020202020204" pitchFamily="34" charset="0"/>
                          <a:cs typeface="Arial" panose="020B0604020202020204" pitchFamily="34" charset="0"/>
                        </a:rPr>
                        <a:t>15.Emamectin Benzoate 5 SG</a:t>
                      </a:r>
                      <a:endParaRPr lang="it-IT"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476495291"/>
                  </a:ext>
                </a:extLst>
              </a:tr>
              <a:tr h="187287">
                <a:tc>
                  <a:txBody>
                    <a:bodyPr/>
                    <a:lstStyle/>
                    <a:p>
                      <a:pPr algn="l" fontAlgn="b"/>
                      <a:r>
                        <a:rPr lang="fr-FR" sz="1000" u="none" strike="noStrike">
                          <a:effectLst/>
                          <a:latin typeface="Arial" panose="020B0604020202020204" pitchFamily="34" charset="0"/>
                          <a:cs typeface="Arial" panose="020B0604020202020204" pitchFamily="34" charset="0"/>
                        </a:rPr>
                        <a:t>6.Cypermethrin 5% Chlorpyrephos 50% EC</a:t>
                      </a:r>
                      <a:endParaRPr lang="fr-FR"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a:effectLst/>
                          <a:latin typeface="Arial" panose="020B0604020202020204" pitchFamily="34" charset="0"/>
                          <a:cs typeface="Arial" panose="020B0604020202020204" pitchFamily="34" charset="0"/>
                        </a:rPr>
                        <a:t>16.Pymetrozine 50 WG</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328537948"/>
                  </a:ext>
                </a:extLst>
              </a:tr>
              <a:tr h="187287">
                <a:tc>
                  <a:txBody>
                    <a:bodyPr/>
                    <a:lstStyle/>
                    <a:p>
                      <a:pPr algn="l" fontAlgn="b"/>
                      <a:r>
                        <a:rPr lang="en-IN" sz="1000" u="none" strike="noStrike">
                          <a:effectLst/>
                          <a:latin typeface="Arial" panose="020B0604020202020204" pitchFamily="34" charset="0"/>
                          <a:cs typeface="Arial" panose="020B0604020202020204" pitchFamily="34" charset="0"/>
                        </a:rPr>
                        <a:t>7.Fipronil 5 SC</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a:effectLst/>
                          <a:latin typeface="Arial" panose="020B0604020202020204" pitchFamily="34" charset="0"/>
                          <a:cs typeface="Arial" panose="020B0604020202020204" pitchFamily="34" charset="0"/>
                        </a:rPr>
                        <a:t>17.Dinotefuran 20%</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171962690"/>
                  </a:ext>
                </a:extLst>
              </a:tr>
              <a:tr h="187287">
                <a:tc>
                  <a:txBody>
                    <a:bodyPr/>
                    <a:lstStyle/>
                    <a:p>
                      <a:pPr algn="l" fontAlgn="b"/>
                      <a:r>
                        <a:rPr lang="en-IN" sz="1000" u="none" strike="noStrike">
                          <a:effectLst/>
                          <a:latin typeface="Arial" panose="020B0604020202020204" pitchFamily="34" charset="0"/>
                          <a:cs typeface="Arial" panose="020B0604020202020204" pitchFamily="34" charset="0"/>
                        </a:rPr>
                        <a:t>8.Bifenthrin 10 EC</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dirty="0">
                          <a:effectLst/>
                          <a:latin typeface="Arial" panose="020B0604020202020204" pitchFamily="34" charset="0"/>
                          <a:cs typeface="Arial" panose="020B0604020202020204" pitchFamily="34" charset="0"/>
                        </a:rPr>
                        <a:t>18.Fipronil 0.3 Gr</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38197965"/>
                  </a:ext>
                </a:extLst>
              </a:tr>
              <a:tr h="187287">
                <a:tc>
                  <a:txBody>
                    <a:bodyPr/>
                    <a:lstStyle/>
                    <a:p>
                      <a:pPr algn="l" fontAlgn="b"/>
                      <a:r>
                        <a:rPr lang="en-IN" sz="1000" u="none" strike="noStrike">
                          <a:effectLst/>
                          <a:latin typeface="Arial" panose="020B0604020202020204" pitchFamily="34" charset="0"/>
                          <a:cs typeface="Arial" panose="020B0604020202020204" pitchFamily="34" charset="0"/>
                        </a:rPr>
                        <a:t>9.Spinetoram 11.70 SC</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pt-BR" sz="1000" u="none" strike="noStrike">
                          <a:effectLst/>
                          <a:latin typeface="Arial" panose="020B0604020202020204" pitchFamily="34" charset="0"/>
                          <a:cs typeface="Arial" panose="020B0604020202020204" pitchFamily="34" charset="0"/>
                        </a:rPr>
                        <a:t>19.Fipronil 40% Imidacloprid 40% WG</a:t>
                      </a:r>
                      <a:endParaRPr lang="pt-BR"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859259559"/>
                  </a:ext>
                </a:extLst>
              </a:tr>
              <a:tr h="187287">
                <a:tc>
                  <a:txBody>
                    <a:bodyPr/>
                    <a:lstStyle/>
                    <a:p>
                      <a:pPr algn="l" fontAlgn="b"/>
                      <a:r>
                        <a:rPr lang="en-IN" sz="1000" u="none" strike="noStrike">
                          <a:effectLst/>
                          <a:latin typeface="Arial" panose="020B0604020202020204" pitchFamily="34" charset="0"/>
                          <a:cs typeface="Arial" panose="020B0604020202020204" pitchFamily="34" charset="0"/>
                        </a:rPr>
                        <a:t>10.Acephate 50 +Imidacloprid 1.8 SP</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dirty="0">
                          <a:effectLst/>
                          <a:latin typeface="Arial" panose="020B0604020202020204" pitchFamily="34" charset="0"/>
                          <a:cs typeface="Arial" panose="020B0604020202020204" pitchFamily="34" charset="0"/>
                        </a:rPr>
                        <a:t> </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547531327"/>
                  </a:ext>
                </a:extLst>
              </a:tr>
            </a:tbl>
          </a:graphicData>
        </a:graphic>
      </p:graphicFrame>
      <p:graphicFrame>
        <p:nvGraphicFramePr>
          <p:cNvPr id="24" name="Table 23">
            <a:extLst>
              <a:ext uri="{FF2B5EF4-FFF2-40B4-BE49-F238E27FC236}">
                <a16:creationId xmlns:a16="http://schemas.microsoft.com/office/drawing/2014/main" id="{AD9DE2CC-7FC6-B893-5115-87048A9EA2EE}"/>
              </a:ext>
            </a:extLst>
          </p:cNvPr>
          <p:cNvGraphicFramePr>
            <a:graphicFrameLocks noGrp="1"/>
          </p:cNvGraphicFramePr>
          <p:nvPr>
            <p:extLst>
              <p:ext uri="{D42A27DB-BD31-4B8C-83A1-F6EECF244321}">
                <p14:modId xmlns:p14="http://schemas.microsoft.com/office/powerpoint/2010/main" val="3287776974"/>
              </p:ext>
            </p:extLst>
          </p:nvPr>
        </p:nvGraphicFramePr>
        <p:xfrm>
          <a:off x="4997722" y="3141626"/>
          <a:ext cx="4004419" cy="2053692"/>
        </p:xfrm>
        <a:graphic>
          <a:graphicData uri="http://schemas.openxmlformats.org/drawingml/2006/table">
            <a:tbl>
              <a:tblPr>
                <a:tableStyleId>{69C7853C-536D-4A76-A0AE-DD22124D55A5}</a:tableStyleId>
              </a:tblPr>
              <a:tblGrid>
                <a:gridCol w="1682908">
                  <a:extLst>
                    <a:ext uri="{9D8B030D-6E8A-4147-A177-3AD203B41FA5}">
                      <a16:colId xmlns:a16="http://schemas.microsoft.com/office/drawing/2014/main" val="1065205342"/>
                    </a:ext>
                  </a:extLst>
                </a:gridCol>
                <a:gridCol w="2321511">
                  <a:extLst>
                    <a:ext uri="{9D8B030D-6E8A-4147-A177-3AD203B41FA5}">
                      <a16:colId xmlns:a16="http://schemas.microsoft.com/office/drawing/2014/main" val="427477008"/>
                    </a:ext>
                  </a:extLst>
                </a:gridCol>
              </a:tblGrid>
              <a:tr h="193745">
                <a:tc gridSpan="2">
                  <a:txBody>
                    <a:bodyPr/>
                    <a:lstStyle/>
                    <a:p>
                      <a:pPr algn="ctr" fontAlgn="b"/>
                      <a:r>
                        <a:rPr lang="en-US" sz="1000" b="1" u="none" strike="noStrike" dirty="0">
                          <a:solidFill>
                            <a:schemeClr val="bg1"/>
                          </a:solidFill>
                          <a:effectLst/>
                          <a:latin typeface="Arial" panose="020B0604020202020204" pitchFamily="34" charset="0"/>
                          <a:cs typeface="Arial" panose="020B0604020202020204" pitchFamily="34" charset="0"/>
                        </a:rPr>
                        <a:t>Consumption of Fungicides in Descending Order</a:t>
                      </a:r>
                      <a:endParaRPr lang="en-US" sz="1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lumMod val="50000"/>
                      </a:schemeClr>
                    </a:solidFill>
                  </a:tcPr>
                </a:tc>
                <a:tc hMerge="1">
                  <a:txBody>
                    <a:bodyPr/>
                    <a:lstStyle/>
                    <a:p>
                      <a:endParaRPr lang="en-IN"/>
                    </a:p>
                  </a:txBody>
                  <a:tcPr/>
                </a:tc>
                <a:extLst>
                  <a:ext uri="{0D108BD9-81ED-4DB2-BD59-A6C34878D82A}">
                    <a16:rowId xmlns:a16="http://schemas.microsoft.com/office/drawing/2014/main" val="1970225477"/>
                  </a:ext>
                </a:extLst>
              </a:tr>
              <a:tr h="193745">
                <a:tc>
                  <a:txBody>
                    <a:bodyPr/>
                    <a:lstStyle/>
                    <a:p>
                      <a:pPr algn="l" fontAlgn="b"/>
                      <a:r>
                        <a:rPr lang="en-IN" sz="1000" u="none" strike="noStrike">
                          <a:effectLst/>
                          <a:latin typeface="Arial" panose="020B0604020202020204" pitchFamily="34" charset="0"/>
                          <a:cs typeface="Arial" panose="020B0604020202020204" pitchFamily="34" charset="0"/>
                        </a:rPr>
                        <a:t>1.Carbendazim 50 WP</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IN" sz="1000" u="none" strike="noStrike" dirty="0">
                          <a:effectLst/>
                          <a:latin typeface="Arial" panose="020B0604020202020204" pitchFamily="34" charset="0"/>
                          <a:cs typeface="Arial" panose="020B0604020202020204" pitchFamily="34" charset="0"/>
                        </a:rPr>
                        <a:t>8.Propiconazole 25 EC</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64482239"/>
                  </a:ext>
                </a:extLst>
              </a:tr>
              <a:tr h="193745">
                <a:tc>
                  <a:txBody>
                    <a:bodyPr/>
                    <a:lstStyle/>
                    <a:p>
                      <a:pPr algn="l" fontAlgn="b"/>
                      <a:r>
                        <a:rPr lang="en-IN" sz="1000" u="none" strike="noStrike">
                          <a:effectLst/>
                          <a:latin typeface="Arial" panose="020B0604020202020204" pitchFamily="34" charset="0"/>
                          <a:cs typeface="Arial" panose="020B0604020202020204" pitchFamily="34" charset="0"/>
                        </a:rPr>
                        <a:t>2.Sulphur 80 WDG</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000" u="none" strike="noStrike">
                          <a:effectLst/>
                          <a:latin typeface="Arial" panose="020B0604020202020204" pitchFamily="34" charset="0"/>
                          <a:cs typeface="Arial" panose="020B0604020202020204" pitchFamily="34" charset="0"/>
                        </a:rPr>
                        <a:t>9.Copper Oxychloride 50 W</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045353438"/>
                  </a:ext>
                </a:extLst>
              </a:tr>
              <a:tr h="319678">
                <a:tc>
                  <a:txBody>
                    <a:bodyPr/>
                    <a:lstStyle/>
                    <a:p>
                      <a:pPr algn="l" fontAlgn="b"/>
                      <a:r>
                        <a:rPr lang="en-IN" sz="1000" u="none" strike="noStrike" dirty="0">
                          <a:effectLst/>
                          <a:latin typeface="Arial" panose="020B0604020202020204" pitchFamily="34" charset="0"/>
                          <a:cs typeface="Arial" panose="020B0604020202020204" pitchFamily="34" charset="0"/>
                        </a:rPr>
                        <a:t>3.Mancozeb 75 WP</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IN" sz="1000" u="none" strike="noStrike">
                          <a:effectLst/>
                          <a:latin typeface="Arial" panose="020B0604020202020204" pitchFamily="34" charset="0"/>
                          <a:cs typeface="Arial" panose="020B0604020202020204" pitchFamily="34" charset="0"/>
                        </a:rPr>
                        <a:t>10.Azoxystrobin 11 % + Tebuconazole 18.3 % SC</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822509127"/>
                  </a:ext>
                </a:extLst>
              </a:tr>
              <a:tr h="319678">
                <a:tc>
                  <a:txBody>
                    <a:bodyPr/>
                    <a:lstStyle/>
                    <a:p>
                      <a:pPr algn="l" fontAlgn="b"/>
                      <a:r>
                        <a:rPr lang="en-IN" sz="1000" u="none" strike="noStrike" dirty="0">
                          <a:effectLst/>
                          <a:latin typeface="Arial" panose="020B0604020202020204" pitchFamily="34" charset="0"/>
                          <a:cs typeface="Arial" panose="020B0604020202020204" pitchFamily="34" charset="0"/>
                        </a:rPr>
                        <a:t>4.Tricyclazole 75 WP</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IN" sz="1000" u="none" strike="noStrike" dirty="0">
                          <a:effectLst/>
                          <a:latin typeface="Arial" panose="020B0604020202020204" pitchFamily="34" charset="0"/>
                          <a:cs typeface="Arial" panose="020B0604020202020204" pitchFamily="34" charset="0"/>
                        </a:rPr>
                        <a:t>11.Tebuconazole 50%+ </a:t>
                      </a:r>
                      <a:r>
                        <a:rPr lang="en-IN" sz="1000" u="none" strike="noStrike" dirty="0" err="1">
                          <a:effectLst/>
                          <a:latin typeface="Arial" panose="020B0604020202020204" pitchFamily="34" charset="0"/>
                          <a:cs typeface="Arial" panose="020B0604020202020204" pitchFamily="34" charset="0"/>
                        </a:rPr>
                        <a:t>Trifloxystrobin</a:t>
                      </a:r>
                      <a:r>
                        <a:rPr lang="en-IN" sz="1000" u="none" strike="noStrike" dirty="0">
                          <a:effectLst/>
                          <a:latin typeface="Arial" panose="020B0604020202020204" pitchFamily="34" charset="0"/>
                          <a:cs typeface="Arial" panose="020B0604020202020204" pitchFamily="34" charset="0"/>
                        </a:rPr>
                        <a:t> 25% : </a:t>
                      </a:r>
                      <a:r>
                        <a:rPr lang="en-IN" sz="1000" u="none" strike="noStrike" dirty="0" err="1">
                          <a:effectLst/>
                          <a:latin typeface="Arial" panose="020B0604020202020204" pitchFamily="34" charset="0"/>
                          <a:cs typeface="Arial" panose="020B0604020202020204" pitchFamily="34" charset="0"/>
                        </a:rPr>
                        <a:t>Nativo</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612935237"/>
                  </a:ext>
                </a:extLst>
              </a:tr>
              <a:tr h="319678">
                <a:tc>
                  <a:txBody>
                    <a:bodyPr/>
                    <a:lstStyle/>
                    <a:p>
                      <a:pPr algn="l" fontAlgn="b"/>
                      <a:r>
                        <a:rPr lang="en-IN" sz="1000" u="none" strike="noStrike">
                          <a:effectLst/>
                          <a:latin typeface="Arial" panose="020B0604020202020204" pitchFamily="34" charset="0"/>
                          <a:cs typeface="Arial" panose="020B0604020202020204" pitchFamily="34" charset="0"/>
                        </a:rPr>
                        <a:t>5.Thifluzamide 24SC</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IN" sz="1000" u="none" strike="noStrike">
                          <a:effectLst/>
                          <a:latin typeface="Arial" panose="020B0604020202020204" pitchFamily="34" charset="0"/>
                          <a:cs typeface="Arial" panose="020B0604020202020204" pitchFamily="34" charset="0"/>
                        </a:rPr>
                        <a:t>12.Azoxystrobin 18.2%+ Difenoconazole 11.4%</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6932859"/>
                  </a:ext>
                </a:extLst>
              </a:tr>
              <a:tr h="319678">
                <a:tc>
                  <a:txBody>
                    <a:bodyPr/>
                    <a:lstStyle/>
                    <a:p>
                      <a:pPr algn="l" fontAlgn="b"/>
                      <a:r>
                        <a:rPr lang="de-DE" sz="1000" u="none" strike="noStrike">
                          <a:effectLst/>
                          <a:latin typeface="Arial" panose="020B0604020202020204" pitchFamily="34" charset="0"/>
                          <a:cs typeface="Arial" panose="020B0604020202020204" pitchFamily="34" charset="0"/>
                        </a:rPr>
                        <a:t>6.Carbendazim 12 +Mancozeb 63 WP</a:t>
                      </a:r>
                      <a:endParaRPr lang="de-DE"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IN" sz="1000" u="none" strike="noStrike">
                          <a:effectLst/>
                          <a:latin typeface="Arial" panose="020B0604020202020204" pitchFamily="34" charset="0"/>
                          <a:cs typeface="Arial" panose="020B0604020202020204" pitchFamily="34" charset="0"/>
                        </a:rPr>
                        <a:t>13.Paclobutrazole 25%</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704203773"/>
                  </a:ext>
                </a:extLst>
              </a:tr>
              <a:tr h="193745">
                <a:tc>
                  <a:txBody>
                    <a:bodyPr/>
                    <a:lstStyle/>
                    <a:p>
                      <a:pPr algn="l" fontAlgn="b"/>
                      <a:r>
                        <a:rPr lang="en-IN" sz="1000" u="none" strike="noStrike">
                          <a:effectLst/>
                          <a:latin typeface="Arial" panose="020B0604020202020204" pitchFamily="34" charset="0"/>
                          <a:cs typeface="Arial" panose="020B0604020202020204" pitchFamily="34" charset="0"/>
                        </a:rPr>
                        <a:t>7.Hexaconazole 5% EC</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IN" sz="1000" u="none" strike="noStrike" dirty="0">
                          <a:effectLst/>
                          <a:latin typeface="Arial" panose="020B0604020202020204" pitchFamily="34" charset="0"/>
                          <a:cs typeface="Arial" panose="020B0604020202020204" pitchFamily="34" charset="0"/>
                        </a:rPr>
                        <a:t>14.Metalaxyl8 +Mancozeb 64</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149454603"/>
                  </a:ext>
                </a:extLst>
              </a:tr>
            </a:tbl>
          </a:graphicData>
        </a:graphic>
      </p:graphicFrame>
      <p:graphicFrame>
        <p:nvGraphicFramePr>
          <p:cNvPr id="31" name="Table 30">
            <a:extLst>
              <a:ext uri="{FF2B5EF4-FFF2-40B4-BE49-F238E27FC236}">
                <a16:creationId xmlns:a16="http://schemas.microsoft.com/office/drawing/2014/main" id="{56F97916-6C13-ACA2-9AA3-08DF242E0105}"/>
              </a:ext>
            </a:extLst>
          </p:cNvPr>
          <p:cNvGraphicFramePr>
            <a:graphicFrameLocks noGrp="1"/>
          </p:cNvGraphicFramePr>
          <p:nvPr>
            <p:extLst>
              <p:ext uri="{D42A27DB-BD31-4B8C-83A1-F6EECF244321}">
                <p14:modId xmlns:p14="http://schemas.microsoft.com/office/powerpoint/2010/main" val="2348163592"/>
              </p:ext>
            </p:extLst>
          </p:nvPr>
        </p:nvGraphicFramePr>
        <p:xfrm>
          <a:off x="2162629" y="5237963"/>
          <a:ext cx="4942707" cy="1467639"/>
        </p:xfrm>
        <a:graphic>
          <a:graphicData uri="http://schemas.openxmlformats.org/drawingml/2006/table">
            <a:tbl>
              <a:tblPr>
                <a:tableStyleId>{69C7853C-536D-4A76-A0AE-DD22124D55A5}</a:tableStyleId>
              </a:tblPr>
              <a:tblGrid>
                <a:gridCol w="2256453">
                  <a:extLst>
                    <a:ext uri="{9D8B030D-6E8A-4147-A177-3AD203B41FA5}">
                      <a16:colId xmlns:a16="http://schemas.microsoft.com/office/drawing/2014/main" val="858097996"/>
                    </a:ext>
                  </a:extLst>
                </a:gridCol>
                <a:gridCol w="2686254">
                  <a:extLst>
                    <a:ext uri="{9D8B030D-6E8A-4147-A177-3AD203B41FA5}">
                      <a16:colId xmlns:a16="http://schemas.microsoft.com/office/drawing/2014/main" val="2144049988"/>
                    </a:ext>
                  </a:extLst>
                </a:gridCol>
              </a:tblGrid>
              <a:tr h="173450">
                <a:tc gridSpan="2">
                  <a:txBody>
                    <a:bodyPr/>
                    <a:lstStyle/>
                    <a:p>
                      <a:pPr algn="ctr" fontAlgn="b"/>
                      <a:r>
                        <a:rPr lang="en-US" sz="1000" b="1" u="none" strike="noStrike" dirty="0">
                          <a:solidFill>
                            <a:schemeClr val="bg1"/>
                          </a:solidFill>
                          <a:effectLst/>
                          <a:latin typeface="Arial" panose="020B0604020202020204" pitchFamily="34" charset="0"/>
                          <a:cs typeface="Arial" panose="020B0604020202020204" pitchFamily="34" charset="0"/>
                        </a:rPr>
                        <a:t>Consumption of Herbicides in Descending Order</a:t>
                      </a:r>
                      <a:endParaRPr lang="en-US" sz="1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solidFill>
                      <a:schemeClr val="accent1">
                        <a:lumMod val="50000"/>
                      </a:schemeClr>
                    </a:solidFill>
                  </a:tcPr>
                </a:tc>
                <a:tc hMerge="1">
                  <a:txBody>
                    <a:bodyPr/>
                    <a:lstStyle/>
                    <a:p>
                      <a:endParaRPr lang="en-IN"/>
                    </a:p>
                  </a:txBody>
                  <a:tcPr/>
                </a:tc>
                <a:extLst>
                  <a:ext uri="{0D108BD9-81ED-4DB2-BD59-A6C34878D82A}">
                    <a16:rowId xmlns:a16="http://schemas.microsoft.com/office/drawing/2014/main" val="15149475"/>
                  </a:ext>
                </a:extLst>
              </a:tr>
              <a:tr h="173450">
                <a:tc>
                  <a:txBody>
                    <a:bodyPr/>
                    <a:lstStyle/>
                    <a:p>
                      <a:pPr algn="l" fontAlgn="b"/>
                      <a:r>
                        <a:rPr lang="en-IN" sz="1000" u="none" strike="noStrike">
                          <a:effectLst/>
                          <a:latin typeface="Arial" panose="020B0604020202020204" pitchFamily="34" charset="0"/>
                          <a:cs typeface="Arial" panose="020B0604020202020204" pitchFamily="34" charset="0"/>
                        </a:rPr>
                        <a:t>1.Paraquat 24 SL</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dirty="0">
                          <a:effectLst/>
                          <a:latin typeface="Arial" panose="020B0604020202020204" pitchFamily="34" charset="0"/>
                          <a:cs typeface="Arial" panose="020B0604020202020204" pitchFamily="34" charset="0"/>
                        </a:rPr>
                        <a:t>8.Oxyfluorfen 23.5 EC</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90748203"/>
                  </a:ext>
                </a:extLst>
              </a:tr>
              <a:tr h="241759">
                <a:tc>
                  <a:txBody>
                    <a:bodyPr/>
                    <a:lstStyle/>
                    <a:p>
                      <a:pPr algn="l" fontAlgn="b"/>
                      <a:r>
                        <a:rPr lang="en-IN" sz="1000" u="none" strike="noStrike">
                          <a:effectLst/>
                          <a:latin typeface="Arial" panose="020B0604020202020204" pitchFamily="34" charset="0"/>
                          <a:cs typeface="Arial" panose="020B0604020202020204" pitchFamily="34" charset="0"/>
                        </a:rPr>
                        <a:t>2.2,4 D 58 EC (Amine Salt)</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a:effectLst/>
                          <a:latin typeface="Arial" panose="020B0604020202020204" pitchFamily="34" charset="0"/>
                          <a:cs typeface="Arial" panose="020B0604020202020204" pitchFamily="34" charset="0"/>
                        </a:rPr>
                        <a:t>9.Metribuzin 70 WP</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352270472"/>
                  </a:ext>
                </a:extLst>
              </a:tr>
              <a:tr h="173450">
                <a:tc>
                  <a:txBody>
                    <a:bodyPr/>
                    <a:lstStyle/>
                    <a:p>
                      <a:pPr algn="l" fontAlgn="b"/>
                      <a:r>
                        <a:rPr lang="en-IN" sz="1000" u="none" strike="noStrike">
                          <a:effectLst/>
                          <a:latin typeface="Arial" panose="020B0604020202020204" pitchFamily="34" charset="0"/>
                          <a:cs typeface="Arial" panose="020B0604020202020204" pitchFamily="34" charset="0"/>
                        </a:rPr>
                        <a:t>3.Atrazine 50 WP</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dirty="0">
                          <a:effectLst/>
                          <a:latin typeface="Arial" panose="020B0604020202020204" pitchFamily="34" charset="0"/>
                          <a:cs typeface="Arial" panose="020B0604020202020204" pitchFamily="34" charset="0"/>
                        </a:rPr>
                        <a:t>10.Pyrazosulfuron </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260036657"/>
                  </a:ext>
                </a:extLst>
              </a:tr>
              <a:tr h="173450">
                <a:tc>
                  <a:txBody>
                    <a:bodyPr/>
                    <a:lstStyle/>
                    <a:p>
                      <a:pPr algn="l" fontAlgn="b"/>
                      <a:r>
                        <a:rPr lang="en-IN" sz="1000" u="none" strike="noStrike">
                          <a:effectLst/>
                          <a:latin typeface="Arial" panose="020B0604020202020204" pitchFamily="34" charset="0"/>
                          <a:cs typeface="Arial" panose="020B0604020202020204" pitchFamily="34" charset="0"/>
                        </a:rPr>
                        <a:t>4.Pendimethalin 30 EC</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dirty="0">
                          <a:effectLst/>
                          <a:latin typeface="Arial" panose="020B0604020202020204" pitchFamily="34" charset="0"/>
                          <a:cs typeface="Arial" panose="020B0604020202020204" pitchFamily="34" charset="0"/>
                        </a:rPr>
                        <a:t>11.Bispyribac Sodium 10 SC</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360330538"/>
                  </a:ext>
                </a:extLst>
              </a:tr>
              <a:tr h="173450">
                <a:tc>
                  <a:txBody>
                    <a:bodyPr/>
                    <a:lstStyle/>
                    <a:p>
                      <a:pPr algn="l" fontAlgn="b"/>
                      <a:r>
                        <a:rPr lang="en-IN" sz="1000" u="none" strike="noStrike">
                          <a:effectLst/>
                          <a:latin typeface="Arial" panose="020B0604020202020204" pitchFamily="34" charset="0"/>
                          <a:cs typeface="Arial" panose="020B0604020202020204" pitchFamily="34" charset="0"/>
                        </a:rPr>
                        <a:t>5.Pretilachlor 50 EC</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a:effectLst/>
                          <a:latin typeface="Arial" panose="020B0604020202020204" pitchFamily="34" charset="0"/>
                          <a:cs typeface="Arial" panose="020B0604020202020204" pitchFamily="34" charset="0"/>
                        </a:rPr>
                        <a:t>12.Glufonisate Ammonium 13.5% SL</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898561729"/>
                  </a:ext>
                </a:extLst>
              </a:tr>
              <a:tr h="185180">
                <a:tc>
                  <a:txBody>
                    <a:bodyPr/>
                    <a:lstStyle/>
                    <a:p>
                      <a:pPr algn="l" fontAlgn="b"/>
                      <a:r>
                        <a:rPr lang="en-IN" sz="1000" u="none" strike="noStrike">
                          <a:effectLst/>
                          <a:latin typeface="Arial" panose="020B0604020202020204" pitchFamily="34" charset="0"/>
                          <a:cs typeface="Arial" panose="020B0604020202020204" pitchFamily="34" charset="0"/>
                        </a:rPr>
                        <a:t>6.Pendimethalin 38.7% CS</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a:effectLst/>
                          <a:latin typeface="Arial" panose="020B0604020202020204" pitchFamily="34" charset="0"/>
                          <a:cs typeface="Arial" panose="020B0604020202020204" pitchFamily="34" charset="0"/>
                        </a:rPr>
                        <a:t>13.Metribuzin 70 WP</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180444712"/>
                  </a:ext>
                </a:extLst>
              </a:tr>
              <a:tr h="173450">
                <a:tc>
                  <a:txBody>
                    <a:bodyPr/>
                    <a:lstStyle/>
                    <a:p>
                      <a:pPr algn="l" fontAlgn="b"/>
                      <a:r>
                        <a:rPr lang="en-IN" sz="1000" u="none" strike="noStrike">
                          <a:effectLst/>
                          <a:latin typeface="Arial" panose="020B0604020202020204" pitchFamily="34" charset="0"/>
                          <a:cs typeface="Arial" panose="020B0604020202020204" pitchFamily="34" charset="0"/>
                        </a:rPr>
                        <a:t>7.Glyphosate</a:t>
                      </a:r>
                      <a:endParaRPr lang="en-IN"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000" u="none" strike="noStrike" dirty="0">
                          <a:effectLst/>
                          <a:latin typeface="Arial" panose="020B0604020202020204" pitchFamily="34" charset="0"/>
                          <a:cs typeface="Arial" panose="020B0604020202020204" pitchFamily="34" charset="0"/>
                        </a:rPr>
                        <a:t>14.Imazethapyr 10 SL</a:t>
                      </a:r>
                      <a:endParaRPr lang="en-IN"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10805854"/>
                  </a:ext>
                </a:extLst>
              </a:tr>
            </a:tbl>
          </a:graphicData>
        </a:graphic>
      </p:graphicFrame>
    </p:spTree>
    <p:extLst>
      <p:ext uri="{BB962C8B-B14F-4D97-AF65-F5344CB8AC3E}">
        <p14:creationId xmlns:p14="http://schemas.microsoft.com/office/powerpoint/2010/main" val="27148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Opportunity for India becoming a global agro-chemical manufacturing hub">
            <a:extLst>
              <a:ext uri="{FF2B5EF4-FFF2-40B4-BE49-F238E27FC236}">
                <a16:creationId xmlns:a16="http://schemas.microsoft.com/office/drawing/2014/main" id="{A385D92A-83F7-5A21-4950-131D57EA5D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00"/>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AF5176-BAB7-CD88-1AF1-32B92A44E93A}"/>
              </a:ext>
            </a:extLst>
          </p:cNvPr>
          <p:cNvSpPr txBox="1"/>
          <p:nvPr/>
        </p:nvSpPr>
        <p:spPr>
          <a:xfrm>
            <a:off x="392906" y="5317240"/>
            <a:ext cx="8408194" cy="74483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100" b="1" dirty="0">
                <a:solidFill>
                  <a:schemeClr val="tx1">
                    <a:lumMod val="85000"/>
                    <a:lumOff val="15000"/>
                  </a:schemeClr>
                </a:solidFill>
                <a:latin typeface="+mj-lt"/>
                <a:ea typeface="+mj-ea"/>
                <a:cs typeface="+mj-cs"/>
              </a:rPr>
              <a:t>India Agrochemicals Market Outlook</a:t>
            </a:r>
          </a:p>
        </p:txBody>
      </p:sp>
      <p:cxnSp>
        <p:nvCxnSpPr>
          <p:cNvPr id="3083" name="Straight Connector 308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085" name="Straight Connector 308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9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2068701599"/>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a:t>
            </a:r>
            <a:r>
              <a:rPr lang="en-US" sz="1100" b="1" dirty="0">
                <a:latin typeface="Arial" panose="020B0604020202020204" pitchFamily="34" charset="0"/>
                <a:ea typeface="Verdana" panose="020B0604030504040204" pitchFamily="34" charset="0"/>
                <a:cs typeface="Arial" panose="020B0604020202020204" pitchFamily="34" charset="0"/>
              </a:rPr>
              <a:t>4</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India Agrochemicals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India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Agrochemicals market stood at USD 6.3 billion and is expected to reach USD 15.2 billion at a CAGR of 10.4% by 2030 and 34.7 billion by the end of 2040 at a CAGR of 8.4%.</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is the fourth-largest producer of agrochemicals in the world after USA, Japan and China.</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major dynamics to the agrochemicals market includes, decreasing arable land, declining soil fertility, heavy dependency on monsoon for irrigation and many more.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392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10.4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1756937204"/>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8.0</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9.8%</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8.1</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2556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5: India Agrochemicals Market, By Type,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378447460"/>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9</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15</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r>
              <a:rPr lang="en-IN" sz="1000" b="1" dirty="0">
                <a:latin typeface="Arial" panose="020B0604020202020204" pitchFamily="34" charset="0"/>
                <a:cs typeface="Arial" panose="020B0604020202020204" pitchFamily="34" charset="0"/>
              </a:rPr>
              <a:t>4</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5</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77476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6: India Agrochemicals 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3908291157"/>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10</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15</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21</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95216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7: India Agrochemicals Market, By </a:t>
            </a:r>
            <a:r>
              <a:rPr lang="en-US" sz="1100" b="1" dirty="0">
                <a:latin typeface="Arial" panose="020B0604020202020204" pitchFamily="34" charset="0"/>
                <a:ea typeface="Verdana" panose="020B0604030504040204" pitchFamily="34" charset="0"/>
                <a:cs typeface="Arial" panose="020B0604020202020204" pitchFamily="34" charset="0"/>
              </a:rPr>
              <a:t>Region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9</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15</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r>
              <a:rPr lang="en-IN" sz="1000" b="1" dirty="0">
                <a:latin typeface="Arial" panose="020B0604020202020204" pitchFamily="34" charset="0"/>
                <a:cs typeface="Arial" panose="020B0604020202020204" pitchFamily="34" charset="0"/>
              </a:rPr>
              <a:t>4</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5</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18617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836597A6-AEB7-402A-A276-750D0AD59938}"/>
              </a:ext>
            </a:extLst>
          </p:cNvPr>
          <p:cNvSpPr>
            <a:spLocks noGrp="1"/>
          </p:cNvSpPr>
          <p:nvPr>
            <p:ph type="body" sz="quarter" idx="14"/>
          </p:nvPr>
        </p:nvSpPr>
        <p:spPr/>
        <p:txBody>
          <a:bodyPr>
            <a:normAutofit/>
          </a:bodyPr>
          <a:lstStyle/>
          <a:p>
            <a:pPr>
              <a:spcBef>
                <a:spcPts val="0"/>
              </a:spcBef>
            </a:pPr>
            <a:r>
              <a:rPr lang="en-IN" sz="1400" dirty="0">
                <a:solidFill>
                  <a:schemeClr val="tx1">
                    <a:lumMod val="85000"/>
                    <a:lumOff val="15000"/>
                  </a:schemeClr>
                </a:solidFill>
                <a:latin typeface="Arial" panose="020B0604020202020204" pitchFamily="34" charset="0"/>
                <a:ea typeface="Verdana" panose="020B0604030504040204" pitchFamily="34" charset="0"/>
              </a:rPr>
              <a:t>Report Content</a:t>
            </a:r>
            <a:endParaRPr lang="en-US" sz="1400" b="0" dirty="0">
              <a:solidFill>
                <a:schemeClr val="tx1">
                  <a:lumMod val="85000"/>
                  <a:lumOff val="15000"/>
                </a:schemeClr>
              </a:solidFill>
              <a:latin typeface="Arial" panose="020B0604020202020204" pitchFamily="34" charset="0"/>
              <a:ea typeface="Verdana" panose="020B0604030504040204" pitchFamily="34" charset="0"/>
            </a:endParaRPr>
          </a:p>
        </p:txBody>
      </p:sp>
      <p:grpSp>
        <p:nvGrpSpPr>
          <p:cNvPr id="66" name="Group 65">
            <a:extLst>
              <a:ext uri="{FF2B5EF4-FFF2-40B4-BE49-F238E27FC236}">
                <a16:creationId xmlns:a16="http://schemas.microsoft.com/office/drawing/2014/main" id="{38A2D368-8B5A-4D00-9E3E-E671A6E654CF}"/>
              </a:ext>
            </a:extLst>
          </p:cNvPr>
          <p:cNvGrpSpPr/>
          <p:nvPr/>
        </p:nvGrpSpPr>
        <p:grpSpPr>
          <a:xfrm>
            <a:off x="269629" y="2357779"/>
            <a:ext cx="8607156" cy="432000"/>
            <a:chOff x="269628" y="1428602"/>
            <a:chExt cx="8607156" cy="432000"/>
          </a:xfrm>
        </p:grpSpPr>
        <p:sp>
          <p:nvSpPr>
            <p:cNvPr id="13" name="Rectangle 12">
              <a:extLst>
                <a:ext uri="{FF2B5EF4-FFF2-40B4-BE49-F238E27FC236}">
                  <a16:creationId xmlns:a16="http://schemas.microsoft.com/office/drawing/2014/main" id="{85A58BBF-A1CF-4391-A7AB-A1734776E62C}"/>
                </a:ext>
              </a:extLst>
            </p:cNvPr>
            <p:cNvSpPr/>
            <p:nvPr/>
          </p:nvSpPr>
          <p:spPr>
            <a:xfrm>
              <a:off x="269628" y="1428602"/>
              <a:ext cx="760310"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rPr>
                <a:t>3</a:t>
              </a:r>
            </a:p>
          </p:txBody>
        </p:sp>
        <p:sp>
          <p:nvSpPr>
            <p:cNvPr id="14" name="Rectangle 13">
              <a:extLst>
                <a:ext uri="{FF2B5EF4-FFF2-40B4-BE49-F238E27FC236}">
                  <a16:creationId xmlns:a16="http://schemas.microsoft.com/office/drawing/2014/main" id="{7462E6A0-487A-4A47-9FA6-9A063D6BE947}"/>
                </a:ext>
              </a:extLst>
            </p:cNvPr>
            <p:cNvSpPr/>
            <p:nvPr/>
          </p:nvSpPr>
          <p:spPr>
            <a:xfrm>
              <a:off x="1260425" y="1428602"/>
              <a:ext cx="6505515"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rPr>
                <a:t>EXECUTIVE SUMMARY</a:t>
              </a:r>
            </a:p>
          </p:txBody>
        </p:sp>
        <p:sp>
          <p:nvSpPr>
            <p:cNvPr id="15" name="Rectangle 14">
              <a:extLst>
                <a:ext uri="{FF2B5EF4-FFF2-40B4-BE49-F238E27FC236}">
                  <a16:creationId xmlns:a16="http://schemas.microsoft.com/office/drawing/2014/main" id="{EC795056-BC3B-423B-A654-DED756A687AF}"/>
                </a:ext>
              </a:extLst>
            </p:cNvPr>
            <p:cNvSpPr/>
            <p:nvPr/>
          </p:nvSpPr>
          <p:spPr>
            <a:xfrm>
              <a:off x="8005638" y="1428602"/>
              <a:ext cx="871146"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8</a:t>
              </a:r>
              <a:endPar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65" name="Group 64">
            <a:extLst>
              <a:ext uri="{FF2B5EF4-FFF2-40B4-BE49-F238E27FC236}">
                <a16:creationId xmlns:a16="http://schemas.microsoft.com/office/drawing/2014/main" id="{B684E558-C713-48F3-8AA5-8A21449119E0}"/>
              </a:ext>
            </a:extLst>
          </p:cNvPr>
          <p:cNvGrpSpPr/>
          <p:nvPr/>
        </p:nvGrpSpPr>
        <p:grpSpPr>
          <a:xfrm>
            <a:off x="269628" y="940744"/>
            <a:ext cx="8597944" cy="366059"/>
            <a:chOff x="269628" y="940731"/>
            <a:chExt cx="8597944" cy="366059"/>
          </a:xfrm>
        </p:grpSpPr>
        <p:sp>
          <p:nvSpPr>
            <p:cNvPr id="18" name="Rectangle 17">
              <a:extLst>
                <a:ext uri="{FF2B5EF4-FFF2-40B4-BE49-F238E27FC236}">
                  <a16:creationId xmlns:a16="http://schemas.microsoft.com/office/drawing/2014/main" id="{F809A87C-BC0A-40D9-A062-32606D225CFA}"/>
                </a:ext>
              </a:extLst>
            </p:cNvPr>
            <p:cNvSpPr/>
            <p:nvPr/>
          </p:nvSpPr>
          <p:spPr>
            <a:xfrm>
              <a:off x="269628" y="940731"/>
              <a:ext cx="760310" cy="3660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IN" sz="1200" b="1" dirty="0">
                  <a:solidFill>
                    <a:prstClr val="white"/>
                  </a:solidFill>
                  <a:latin typeface="Arial" panose="020B0604020202020204" pitchFamily="34" charset="0"/>
                  <a:ea typeface="Verdana" panose="020B0604030504040204" pitchFamily="34" charset="0"/>
                  <a:cs typeface="Arial" panose="020B0604020202020204" pitchFamily="34" charset="0"/>
                </a:rPr>
                <a:t>Sl. No.</a:t>
              </a:r>
            </a:p>
          </p:txBody>
        </p:sp>
        <p:sp>
          <p:nvSpPr>
            <p:cNvPr id="17" name="Rectangle 16">
              <a:extLst>
                <a:ext uri="{FF2B5EF4-FFF2-40B4-BE49-F238E27FC236}">
                  <a16:creationId xmlns:a16="http://schemas.microsoft.com/office/drawing/2014/main" id="{A64D4178-B3F5-427E-8756-98039D1D51A1}"/>
                </a:ext>
              </a:extLst>
            </p:cNvPr>
            <p:cNvSpPr/>
            <p:nvPr/>
          </p:nvSpPr>
          <p:spPr>
            <a:xfrm>
              <a:off x="1260424" y="940731"/>
              <a:ext cx="6505515" cy="3660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IN" sz="1200" b="1" dirty="0">
                  <a:solidFill>
                    <a:prstClr val="white"/>
                  </a:solidFill>
                  <a:latin typeface="Arial" panose="020B0604020202020204" pitchFamily="34" charset="0"/>
                  <a:ea typeface="Verdana" panose="020B0604030504040204" pitchFamily="34" charset="0"/>
                  <a:cs typeface="Arial" panose="020B0604020202020204" pitchFamily="34" charset="0"/>
                </a:rPr>
                <a:t>Report Content</a:t>
              </a:r>
            </a:p>
          </p:txBody>
        </p:sp>
        <p:sp>
          <p:nvSpPr>
            <p:cNvPr id="19" name="Rectangle 18">
              <a:extLst>
                <a:ext uri="{FF2B5EF4-FFF2-40B4-BE49-F238E27FC236}">
                  <a16:creationId xmlns:a16="http://schemas.microsoft.com/office/drawing/2014/main" id="{472BE265-1A4F-4B6A-B72B-C9D1F1A25D5E}"/>
                </a:ext>
              </a:extLst>
            </p:cNvPr>
            <p:cNvSpPr/>
            <p:nvPr/>
          </p:nvSpPr>
          <p:spPr>
            <a:xfrm>
              <a:off x="7996426" y="940731"/>
              <a:ext cx="871146" cy="3660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IN" sz="1200" b="1" dirty="0">
                  <a:solidFill>
                    <a:schemeClr val="bg1"/>
                  </a:solidFill>
                  <a:latin typeface="Arial" panose="020B0604020202020204" pitchFamily="34" charset="0"/>
                  <a:ea typeface="Verdana" panose="020B0604030504040204" pitchFamily="34" charset="0"/>
                  <a:cs typeface="Arial" panose="020B0604020202020204" pitchFamily="34" charset="0"/>
                </a:rPr>
                <a:t>Page No.</a:t>
              </a:r>
            </a:p>
          </p:txBody>
        </p:sp>
      </p:grpSp>
      <p:sp>
        <p:nvSpPr>
          <p:cNvPr id="56" name="Rectangle 55">
            <a:extLst>
              <a:ext uri="{FF2B5EF4-FFF2-40B4-BE49-F238E27FC236}">
                <a16:creationId xmlns:a16="http://schemas.microsoft.com/office/drawing/2014/main" id="{C515920A-47CD-4222-8A98-3DF6654D58B4}"/>
              </a:ext>
            </a:extLst>
          </p:cNvPr>
          <p:cNvSpPr/>
          <p:nvPr/>
        </p:nvSpPr>
        <p:spPr>
          <a:xfrm>
            <a:off x="179402" y="814167"/>
            <a:ext cx="8785225" cy="5732408"/>
          </a:xfrm>
          <a:prstGeom prst="rect">
            <a:avLst/>
          </a:pr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latin typeface="Arial" panose="020B0604020202020204" pitchFamily="34" charset="0"/>
              <a:cs typeface="Arial" panose="020B0604020202020204" pitchFamily="34" charset="0"/>
            </a:endParaRPr>
          </a:p>
        </p:txBody>
      </p:sp>
      <p:grpSp>
        <p:nvGrpSpPr>
          <p:cNvPr id="50" name="Group 49">
            <a:extLst>
              <a:ext uri="{FF2B5EF4-FFF2-40B4-BE49-F238E27FC236}">
                <a16:creationId xmlns:a16="http://schemas.microsoft.com/office/drawing/2014/main" id="{2C38A76E-819B-4630-8DB3-2EF4B7CD1271}"/>
              </a:ext>
            </a:extLst>
          </p:cNvPr>
          <p:cNvGrpSpPr/>
          <p:nvPr/>
        </p:nvGrpSpPr>
        <p:grpSpPr>
          <a:xfrm>
            <a:off x="271903" y="1345838"/>
            <a:ext cx="8607156" cy="432000"/>
            <a:chOff x="269628" y="1356032"/>
            <a:chExt cx="8607156" cy="432000"/>
          </a:xfrm>
        </p:grpSpPr>
        <p:sp>
          <p:nvSpPr>
            <p:cNvPr id="51" name="Rectangle 50">
              <a:extLst>
                <a:ext uri="{FF2B5EF4-FFF2-40B4-BE49-F238E27FC236}">
                  <a16:creationId xmlns:a16="http://schemas.microsoft.com/office/drawing/2014/main" id="{035EDABA-6EE8-4099-B834-7EC1895840F6}"/>
                </a:ext>
              </a:extLst>
            </p:cNvPr>
            <p:cNvSpPr/>
            <p:nvPr/>
          </p:nvSpPr>
          <p:spPr>
            <a:xfrm>
              <a:off x="269628" y="1356032"/>
              <a:ext cx="760310"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rPr>
                <a:t>1</a:t>
              </a:r>
            </a:p>
          </p:txBody>
        </p:sp>
        <p:sp>
          <p:nvSpPr>
            <p:cNvPr id="52" name="Rectangle 51">
              <a:extLst>
                <a:ext uri="{FF2B5EF4-FFF2-40B4-BE49-F238E27FC236}">
                  <a16:creationId xmlns:a16="http://schemas.microsoft.com/office/drawing/2014/main" id="{997CB4A2-88F5-4263-98D3-814815D5F030}"/>
                </a:ext>
              </a:extLst>
            </p:cNvPr>
            <p:cNvSpPr/>
            <p:nvPr/>
          </p:nvSpPr>
          <p:spPr>
            <a:xfrm>
              <a:off x="1260425" y="1356032"/>
              <a:ext cx="6505515"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200" b="1" dirty="0">
                  <a:solidFill>
                    <a:prstClr val="black"/>
                  </a:solidFill>
                  <a:latin typeface="Arial" panose="020B0604020202020204" pitchFamily="34" charset="0"/>
                  <a:ea typeface="Verdana" panose="020B0604030504040204" pitchFamily="34" charset="0"/>
                  <a:cs typeface="Arial" panose="020B0604020202020204" pitchFamily="34" charset="0"/>
                </a:rPr>
                <a:t>PRODUCT OVERVIEW</a:t>
              </a:r>
            </a:p>
          </p:txBody>
        </p:sp>
        <p:sp>
          <p:nvSpPr>
            <p:cNvPr id="53" name="Rectangle 52">
              <a:extLst>
                <a:ext uri="{FF2B5EF4-FFF2-40B4-BE49-F238E27FC236}">
                  <a16:creationId xmlns:a16="http://schemas.microsoft.com/office/drawing/2014/main" id="{4BC16F19-2378-449D-92F3-CA67AB4B3CB9}"/>
                </a:ext>
              </a:extLst>
            </p:cNvPr>
            <p:cNvSpPr/>
            <p:nvPr/>
          </p:nvSpPr>
          <p:spPr>
            <a:xfrm>
              <a:off x="8005638" y="1356032"/>
              <a:ext cx="871146"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4</a:t>
              </a:r>
              <a:endPar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63" name="Group 62">
            <a:extLst>
              <a:ext uri="{FF2B5EF4-FFF2-40B4-BE49-F238E27FC236}">
                <a16:creationId xmlns:a16="http://schemas.microsoft.com/office/drawing/2014/main" id="{90DEDDE7-18DC-450E-8003-90E64BE31D41}"/>
              </a:ext>
            </a:extLst>
          </p:cNvPr>
          <p:cNvGrpSpPr/>
          <p:nvPr/>
        </p:nvGrpSpPr>
        <p:grpSpPr>
          <a:xfrm>
            <a:off x="269629" y="1840592"/>
            <a:ext cx="8607156" cy="432000"/>
            <a:chOff x="269628" y="2069636"/>
            <a:chExt cx="8607156" cy="432000"/>
          </a:xfrm>
        </p:grpSpPr>
        <p:sp>
          <p:nvSpPr>
            <p:cNvPr id="64" name="Rectangle 63">
              <a:extLst>
                <a:ext uri="{FF2B5EF4-FFF2-40B4-BE49-F238E27FC236}">
                  <a16:creationId xmlns:a16="http://schemas.microsoft.com/office/drawing/2014/main" id="{C311D55B-4FF5-467C-9EE0-261071B6ED81}"/>
                </a:ext>
              </a:extLst>
            </p:cNvPr>
            <p:cNvSpPr/>
            <p:nvPr/>
          </p:nvSpPr>
          <p:spPr>
            <a:xfrm>
              <a:off x="269628" y="2069636"/>
              <a:ext cx="760310"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2</a:t>
              </a:r>
              <a:endPar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0956DFAA-E9C5-49D6-9D38-DE6868BC8049}"/>
                </a:ext>
              </a:extLst>
            </p:cNvPr>
            <p:cNvSpPr/>
            <p:nvPr/>
          </p:nvSpPr>
          <p:spPr>
            <a:xfrm>
              <a:off x="1260425" y="2069636"/>
              <a:ext cx="6505515"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200" b="1" dirty="0">
                  <a:solidFill>
                    <a:prstClr val="black"/>
                  </a:solidFill>
                  <a:latin typeface="Arial" panose="020B0604020202020204" pitchFamily="34" charset="0"/>
                  <a:ea typeface="Verdana" panose="020B0604030504040204" pitchFamily="34" charset="0"/>
                  <a:cs typeface="Arial" panose="020B0604020202020204" pitchFamily="34" charset="0"/>
                </a:rPr>
                <a:t>RESEARCH METHODOLOGY</a:t>
              </a:r>
            </a:p>
          </p:txBody>
        </p:sp>
        <p:sp>
          <p:nvSpPr>
            <p:cNvPr id="70" name="Rectangle 69">
              <a:extLst>
                <a:ext uri="{FF2B5EF4-FFF2-40B4-BE49-F238E27FC236}">
                  <a16:creationId xmlns:a16="http://schemas.microsoft.com/office/drawing/2014/main" id="{33FF7E41-E009-4306-941F-C6604F16315A}"/>
                </a:ext>
              </a:extLst>
            </p:cNvPr>
            <p:cNvSpPr/>
            <p:nvPr/>
          </p:nvSpPr>
          <p:spPr>
            <a:xfrm>
              <a:off x="8005638" y="2069636"/>
              <a:ext cx="871146"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6</a:t>
              </a:r>
              <a:endPar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grpSp>
      <p:sp>
        <p:nvSpPr>
          <p:cNvPr id="2" name="Rectangle 1">
            <a:extLst>
              <a:ext uri="{FF2B5EF4-FFF2-40B4-BE49-F238E27FC236}">
                <a16:creationId xmlns:a16="http://schemas.microsoft.com/office/drawing/2014/main" id="{0D00F030-E22A-D41C-02F1-141FCFCE122E}"/>
              </a:ext>
            </a:extLst>
          </p:cNvPr>
          <p:cNvSpPr/>
          <p:nvPr/>
        </p:nvSpPr>
        <p:spPr>
          <a:xfrm>
            <a:off x="269627" y="3362833"/>
            <a:ext cx="760311"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5</a:t>
            </a:r>
            <a:endPar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C9ED302-E670-DA48-152E-0D2A42348E96}"/>
              </a:ext>
            </a:extLst>
          </p:cNvPr>
          <p:cNvSpPr/>
          <p:nvPr/>
        </p:nvSpPr>
        <p:spPr>
          <a:xfrm>
            <a:off x="1260423" y="3362833"/>
            <a:ext cx="6505515"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rPr>
              <a:t>INDIA AGROCHEMICALS MARKET OUTLOOK</a:t>
            </a:r>
          </a:p>
        </p:txBody>
      </p:sp>
      <p:sp>
        <p:nvSpPr>
          <p:cNvPr id="5" name="Rectangle 4">
            <a:extLst>
              <a:ext uri="{FF2B5EF4-FFF2-40B4-BE49-F238E27FC236}">
                <a16:creationId xmlns:a16="http://schemas.microsoft.com/office/drawing/2014/main" id="{EE9E1390-A2AE-2FCE-769B-529A47484487}"/>
              </a:ext>
            </a:extLst>
          </p:cNvPr>
          <p:cNvSpPr/>
          <p:nvPr/>
        </p:nvSpPr>
        <p:spPr>
          <a:xfrm>
            <a:off x="8004432" y="3363952"/>
            <a:ext cx="871147"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1</a:t>
            </a:r>
            <a:r>
              <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rPr>
              <a:t>6</a:t>
            </a:r>
          </a:p>
        </p:txBody>
      </p:sp>
      <p:sp>
        <p:nvSpPr>
          <p:cNvPr id="7" name="Rectangle 6">
            <a:extLst>
              <a:ext uri="{FF2B5EF4-FFF2-40B4-BE49-F238E27FC236}">
                <a16:creationId xmlns:a16="http://schemas.microsoft.com/office/drawing/2014/main" id="{FE0FE7E2-6A61-5C2B-1574-89169B3B2067}"/>
              </a:ext>
            </a:extLst>
          </p:cNvPr>
          <p:cNvSpPr/>
          <p:nvPr/>
        </p:nvSpPr>
        <p:spPr>
          <a:xfrm>
            <a:off x="268421" y="3878687"/>
            <a:ext cx="760311"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rPr>
              <a:t>6</a:t>
            </a:r>
          </a:p>
        </p:txBody>
      </p:sp>
      <p:sp>
        <p:nvSpPr>
          <p:cNvPr id="8" name="Rectangle 7">
            <a:extLst>
              <a:ext uri="{FF2B5EF4-FFF2-40B4-BE49-F238E27FC236}">
                <a16:creationId xmlns:a16="http://schemas.microsoft.com/office/drawing/2014/main" id="{5552C761-573F-C91C-F03F-FC62B63F01B4}"/>
              </a:ext>
            </a:extLst>
          </p:cNvPr>
          <p:cNvSpPr/>
          <p:nvPr/>
        </p:nvSpPr>
        <p:spPr>
          <a:xfrm>
            <a:off x="1259218" y="3878687"/>
            <a:ext cx="6505515"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1200" b="1" i="0" u="none" strike="noStrike" kern="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rPr>
              <a:t>SUPPLY AND DEMAND ANALYSIS </a:t>
            </a:r>
          </a:p>
        </p:txBody>
      </p:sp>
      <p:sp>
        <p:nvSpPr>
          <p:cNvPr id="9" name="Rectangle 8">
            <a:extLst>
              <a:ext uri="{FF2B5EF4-FFF2-40B4-BE49-F238E27FC236}">
                <a16:creationId xmlns:a16="http://schemas.microsoft.com/office/drawing/2014/main" id="{68B7EA66-4BA5-EDB6-B928-2EB376083C7C}"/>
              </a:ext>
            </a:extLst>
          </p:cNvPr>
          <p:cNvSpPr/>
          <p:nvPr/>
        </p:nvSpPr>
        <p:spPr>
          <a:xfrm>
            <a:off x="8004432" y="3878687"/>
            <a:ext cx="871147"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38</a:t>
            </a:r>
            <a:endPar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E6DFC62-A6BE-91BB-7093-3B8C87FAA5E2}"/>
              </a:ext>
            </a:extLst>
          </p:cNvPr>
          <p:cNvGrpSpPr/>
          <p:nvPr/>
        </p:nvGrpSpPr>
        <p:grpSpPr>
          <a:xfrm>
            <a:off x="268422" y="2866142"/>
            <a:ext cx="8607156" cy="432000"/>
            <a:chOff x="269628" y="1428602"/>
            <a:chExt cx="8607156" cy="432000"/>
          </a:xfrm>
        </p:grpSpPr>
        <p:sp>
          <p:nvSpPr>
            <p:cNvPr id="6" name="Rectangle 5">
              <a:extLst>
                <a:ext uri="{FF2B5EF4-FFF2-40B4-BE49-F238E27FC236}">
                  <a16:creationId xmlns:a16="http://schemas.microsoft.com/office/drawing/2014/main" id="{08E18DD8-321D-D3DF-600B-5A4FAB333E90}"/>
                </a:ext>
              </a:extLst>
            </p:cNvPr>
            <p:cNvSpPr/>
            <p:nvPr/>
          </p:nvSpPr>
          <p:spPr>
            <a:xfrm>
              <a:off x="269628" y="1428602"/>
              <a:ext cx="760310"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rPr>
                <a:t>4</a:t>
              </a:r>
            </a:p>
          </p:txBody>
        </p:sp>
        <p:sp>
          <p:nvSpPr>
            <p:cNvPr id="10" name="Rectangle 9">
              <a:extLst>
                <a:ext uri="{FF2B5EF4-FFF2-40B4-BE49-F238E27FC236}">
                  <a16:creationId xmlns:a16="http://schemas.microsoft.com/office/drawing/2014/main" id="{8E9CE344-26DF-D0B0-3E9B-B1DA0C9AEE79}"/>
                </a:ext>
              </a:extLst>
            </p:cNvPr>
            <p:cNvSpPr/>
            <p:nvPr/>
          </p:nvSpPr>
          <p:spPr>
            <a:xfrm>
              <a:off x="1260425" y="1428602"/>
              <a:ext cx="6505515"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rPr>
                <a:t>GLOBAL AGROCHEMICALS MARKET OUTLOOK</a:t>
              </a:r>
            </a:p>
          </p:txBody>
        </p:sp>
        <p:sp>
          <p:nvSpPr>
            <p:cNvPr id="12" name="Rectangle 11">
              <a:extLst>
                <a:ext uri="{FF2B5EF4-FFF2-40B4-BE49-F238E27FC236}">
                  <a16:creationId xmlns:a16="http://schemas.microsoft.com/office/drawing/2014/main" id="{5F1B604A-DBD6-ED5E-B835-47E1DB742BF1}"/>
                </a:ext>
              </a:extLst>
            </p:cNvPr>
            <p:cNvSpPr/>
            <p:nvPr/>
          </p:nvSpPr>
          <p:spPr>
            <a:xfrm>
              <a:off x="8005638" y="1428602"/>
              <a:ext cx="871146"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1</a:t>
              </a:r>
              <a:r>
                <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rPr>
                <a:t>1</a:t>
              </a:r>
            </a:p>
          </p:txBody>
        </p:sp>
      </p:grpSp>
      <p:sp>
        <p:nvSpPr>
          <p:cNvPr id="16" name="Rectangle 15">
            <a:extLst>
              <a:ext uri="{FF2B5EF4-FFF2-40B4-BE49-F238E27FC236}">
                <a16:creationId xmlns:a16="http://schemas.microsoft.com/office/drawing/2014/main" id="{85C7197D-6B83-326A-53B2-B2AF276C2BD3}"/>
              </a:ext>
            </a:extLst>
          </p:cNvPr>
          <p:cNvSpPr/>
          <p:nvPr/>
        </p:nvSpPr>
        <p:spPr>
          <a:xfrm>
            <a:off x="271397" y="4381045"/>
            <a:ext cx="760311"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7</a:t>
            </a:r>
            <a:endPar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E5FBD343-2C9B-E58B-70FB-65E6D2387B0B}"/>
              </a:ext>
            </a:extLst>
          </p:cNvPr>
          <p:cNvSpPr/>
          <p:nvPr/>
        </p:nvSpPr>
        <p:spPr>
          <a:xfrm>
            <a:off x="1262194" y="4381045"/>
            <a:ext cx="6505515"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rPr>
              <a:t>IMPORT &amp; EXPORT</a:t>
            </a:r>
          </a:p>
        </p:txBody>
      </p:sp>
      <p:sp>
        <p:nvSpPr>
          <p:cNvPr id="21" name="Rectangle 20">
            <a:extLst>
              <a:ext uri="{FF2B5EF4-FFF2-40B4-BE49-F238E27FC236}">
                <a16:creationId xmlns:a16="http://schemas.microsoft.com/office/drawing/2014/main" id="{2AE60425-DDE1-0848-6BD4-904E4E4888B1}"/>
              </a:ext>
            </a:extLst>
          </p:cNvPr>
          <p:cNvSpPr/>
          <p:nvPr/>
        </p:nvSpPr>
        <p:spPr>
          <a:xfrm>
            <a:off x="8007408" y="4381045"/>
            <a:ext cx="871147"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39</a:t>
            </a:r>
            <a:endPar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BA29FB32-1F6B-5B89-8602-E9CD6373E757}"/>
              </a:ext>
            </a:extLst>
          </p:cNvPr>
          <p:cNvSpPr/>
          <p:nvPr/>
        </p:nvSpPr>
        <p:spPr>
          <a:xfrm>
            <a:off x="284903" y="4914852"/>
            <a:ext cx="760311"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8</a:t>
            </a:r>
            <a:endPar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CCC49951-ECA5-C448-03BE-BE589AE585F9}"/>
              </a:ext>
            </a:extLst>
          </p:cNvPr>
          <p:cNvSpPr/>
          <p:nvPr/>
        </p:nvSpPr>
        <p:spPr>
          <a:xfrm>
            <a:off x="1277183" y="4914852"/>
            <a:ext cx="6505515"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200" b="1" dirty="0">
                <a:solidFill>
                  <a:schemeClr val="tx1"/>
                </a:solidFill>
                <a:latin typeface="Arial" panose="020B0604020202020204" pitchFamily="34" charset="0"/>
              </a:rPr>
              <a:t>VALUE CHAIN ANALYSIS</a:t>
            </a:r>
            <a:endParaRPr kumimoji="0" lang="en-IN" sz="1200" b="1" i="0" u="none" strike="noStrike" kern="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endParaRPr>
          </a:p>
        </p:txBody>
      </p:sp>
      <p:sp>
        <p:nvSpPr>
          <p:cNvPr id="27" name="Rectangle 26">
            <a:extLst>
              <a:ext uri="{FF2B5EF4-FFF2-40B4-BE49-F238E27FC236}">
                <a16:creationId xmlns:a16="http://schemas.microsoft.com/office/drawing/2014/main" id="{9F4A0298-D5DA-401F-A8E0-B09714D77839}"/>
              </a:ext>
            </a:extLst>
          </p:cNvPr>
          <p:cNvSpPr/>
          <p:nvPr/>
        </p:nvSpPr>
        <p:spPr>
          <a:xfrm>
            <a:off x="8014668" y="4914852"/>
            <a:ext cx="871147"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40</a:t>
            </a:r>
            <a:endPar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DA28E309-F90C-F1DA-02CD-8B6A273A711E}"/>
              </a:ext>
            </a:extLst>
          </p:cNvPr>
          <p:cNvSpPr/>
          <p:nvPr/>
        </p:nvSpPr>
        <p:spPr>
          <a:xfrm>
            <a:off x="277649" y="5430102"/>
            <a:ext cx="760311"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9</a:t>
            </a:r>
            <a:endPar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8ABDC08-F66C-F713-F1CC-E884314144A3}"/>
              </a:ext>
            </a:extLst>
          </p:cNvPr>
          <p:cNvSpPr/>
          <p:nvPr/>
        </p:nvSpPr>
        <p:spPr>
          <a:xfrm>
            <a:off x="1269929" y="5430102"/>
            <a:ext cx="6505515"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IN" sz="1200" b="1" kern="0" dirty="0">
                <a:solidFill>
                  <a:srgbClr val="44546A">
                    <a:lumMod val="25000"/>
                  </a:srgbClr>
                </a:solidFill>
                <a:latin typeface="Arial" panose="020B0604020202020204" pitchFamily="34" charset="0"/>
                <a:cs typeface="Arial" panose="020B0604020202020204" pitchFamily="34" charset="0"/>
              </a:rPr>
              <a:t>COMPETITIVE LANDSCAPE</a:t>
            </a:r>
          </a:p>
        </p:txBody>
      </p:sp>
      <p:sp>
        <p:nvSpPr>
          <p:cNvPr id="30" name="Rectangle 29">
            <a:extLst>
              <a:ext uri="{FF2B5EF4-FFF2-40B4-BE49-F238E27FC236}">
                <a16:creationId xmlns:a16="http://schemas.microsoft.com/office/drawing/2014/main" id="{8EEE1EF5-191A-D881-5827-D425C4A3D9F4}"/>
              </a:ext>
            </a:extLst>
          </p:cNvPr>
          <p:cNvSpPr/>
          <p:nvPr/>
        </p:nvSpPr>
        <p:spPr>
          <a:xfrm>
            <a:off x="8007414" y="5430102"/>
            <a:ext cx="871147" cy="432000"/>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b="1" dirty="0">
                <a:solidFill>
                  <a:schemeClr val="tx1"/>
                </a:solidFill>
                <a:latin typeface="Arial" panose="020B0604020202020204" pitchFamily="34" charset="0"/>
                <a:ea typeface="Verdana" panose="020B0604030504040204" pitchFamily="34" charset="0"/>
                <a:cs typeface="Arial" panose="020B0604020202020204" pitchFamily="34" charset="0"/>
              </a:rPr>
              <a:t>43</a:t>
            </a:r>
            <a:endParaRPr lang="en-IN" sz="1200" b="1"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830105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a:t>
            </a:r>
            <a:r>
              <a:rPr lang="en-US" sz="1100" b="1" dirty="0">
                <a:latin typeface="Arial" panose="020B0604020202020204" pitchFamily="34" charset="0"/>
                <a:ea typeface="Verdana" panose="020B0604030504040204" pitchFamily="34" charset="0"/>
                <a:cs typeface="Arial" panose="020B0604020202020204" pitchFamily="34" charset="0"/>
              </a:rPr>
              <a:t>8</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India Agrochemicals Market, By </a:t>
            </a:r>
            <a:r>
              <a:rPr lang="en-US" sz="1100" b="1" dirty="0">
                <a:latin typeface="Arial" panose="020B0604020202020204" pitchFamily="34" charset="0"/>
                <a:ea typeface="Verdana" panose="020B0604030504040204" pitchFamily="34" charset="0"/>
                <a:cs typeface="Arial" panose="020B0604020202020204" pitchFamily="34" charset="0"/>
              </a:rPr>
              <a:t>Region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10</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15</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21</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3BCE6D17-1608-33B3-28F0-EB5BDF8E81AA}"/>
              </a:ext>
            </a:extLst>
          </p:cNvPr>
          <p:cNvGraphicFramePr/>
          <p:nvPr>
            <p:extLst>
              <p:ext uri="{D42A27DB-BD31-4B8C-83A1-F6EECF244321}">
                <p14:modId xmlns:p14="http://schemas.microsoft.com/office/powerpoint/2010/main" val="2480441983"/>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7723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Share, By Company, By Volume, FY 2021</a:t>
            </a:r>
          </a:p>
        </p:txBody>
      </p:sp>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D9B67669-4B06-A512-2B38-971F1259C3E0}"/>
              </a:ext>
            </a:extLst>
          </p:cNvPr>
          <p:cNvGraphicFramePr/>
          <p:nvPr>
            <p:extLst>
              <p:ext uri="{D42A27DB-BD31-4B8C-83A1-F6EECF244321}">
                <p14:modId xmlns:p14="http://schemas.microsoft.com/office/powerpoint/2010/main" val="717474851"/>
              </p:ext>
            </p:extLst>
          </p:nvPr>
        </p:nvGraphicFramePr>
        <p:xfrm>
          <a:off x="1494970" y="1291770"/>
          <a:ext cx="6139543" cy="3207659"/>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247240F3-ECF5-6BDB-1908-731800ACCF39}"/>
              </a:ext>
            </a:extLst>
          </p:cNvPr>
          <p:cNvSpPr/>
          <p:nvPr/>
        </p:nvSpPr>
        <p:spPr>
          <a:xfrm>
            <a:off x="132586" y="5297975"/>
            <a:ext cx="8790534" cy="839682"/>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Agrochemicals market in India is dominated by UPL Limited with 11.4% market share, followed by PI Industries Limited constituting around 10.3% market share. </a:t>
            </a:r>
          </a:p>
        </p:txBody>
      </p:sp>
    </p:spTree>
    <p:extLst>
      <p:ext uri="{BB962C8B-B14F-4D97-AF65-F5344CB8AC3E}">
        <p14:creationId xmlns:p14="http://schemas.microsoft.com/office/powerpoint/2010/main" val="2189212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2D83CFD0-ED6C-C743-0823-342C2F2F0D07}"/>
              </a:ext>
            </a:extLst>
          </p:cNvPr>
          <p:cNvSpPr txBox="1"/>
          <p:nvPr/>
        </p:nvSpPr>
        <p:spPr>
          <a:xfrm>
            <a:off x="495030" y="2767106"/>
            <a:ext cx="2533922" cy="188510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000" b="1" kern="1200" dirty="0">
                <a:solidFill>
                  <a:srgbClr val="FFFFFF"/>
                </a:solidFill>
                <a:latin typeface="+mj-lt"/>
                <a:ea typeface="+mj-ea"/>
                <a:cs typeface="+mj-cs"/>
              </a:rPr>
              <a:t>North India Agro</a:t>
            </a:r>
            <a:r>
              <a:rPr lang="en-US" sz="3000" b="1" dirty="0">
                <a:solidFill>
                  <a:srgbClr val="FFFFFF"/>
                </a:solidFill>
                <a:latin typeface="+mj-lt"/>
                <a:ea typeface="+mj-ea"/>
                <a:cs typeface="+mj-cs"/>
              </a:rPr>
              <a:t>chemicals </a:t>
            </a:r>
            <a:r>
              <a:rPr lang="en-US" sz="3000" b="1" kern="1200" dirty="0">
                <a:solidFill>
                  <a:srgbClr val="FFFFFF"/>
                </a:solidFill>
                <a:latin typeface="+mj-lt"/>
                <a:ea typeface="+mj-ea"/>
                <a:cs typeface="+mj-cs"/>
              </a:rPr>
              <a:t>Market Outlook</a:t>
            </a:r>
          </a:p>
        </p:txBody>
      </p:sp>
      <p:pic>
        <p:nvPicPr>
          <p:cNvPr id="5" name="Picture 4" descr="Map&#10;&#10;Description automatically generated">
            <a:extLst>
              <a:ext uri="{FF2B5EF4-FFF2-40B4-BE49-F238E27FC236}">
                <a16:creationId xmlns:a16="http://schemas.microsoft.com/office/drawing/2014/main" id="{D3AC98C1-0947-4F4B-AE09-57CEB7231F04}"/>
              </a:ext>
            </a:extLst>
          </p:cNvPr>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691" b="8360"/>
          <a:stretch/>
        </p:blipFill>
        <p:spPr>
          <a:xfrm>
            <a:off x="3376821" y="640554"/>
            <a:ext cx="5419311" cy="5576891"/>
          </a:xfrm>
          <a:prstGeom prst="rect">
            <a:avLst/>
          </a:prstGeom>
        </p:spPr>
      </p:pic>
      <p:sp>
        <p:nvSpPr>
          <p:cNvPr id="3" name="TextBox 2">
            <a:extLst>
              <a:ext uri="{FF2B5EF4-FFF2-40B4-BE49-F238E27FC236}">
                <a16:creationId xmlns:a16="http://schemas.microsoft.com/office/drawing/2014/main" id="{BEFF561C-17D9-5171-0DD5-ECF24EF46559}"/>
              </a:ext>
            </a:extLst>
          </p:cNvPr>
          <p:cNvSpPr txBox="1"/>
          <p:nvPr/>
        </p:nvSpPr>
        <p:spPr>
          <a:xfrm>
            <a:off x="7170821" y="1860884"/>
            <a:ext cx="1299411" cy="90622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375815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nvGraphicFramePr>
        <p:xfrm>
          <a:off x="132586" y="125606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9: North India Agrochemicals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a:xfrm>
            <a:off x="156217" y="218685"/>
            <a:ext cx="7417745" cy="457200"/>
          </a:xfrm>
        </p:spPr>
        <p:txBody>
          <a:bodyPr>
            <a:normAutofit/>
          </a:bodyPr>
          <a:lstStyle/>
          <a:p>
            <a:pPr>
              <a:spcBef>
                <a:spcPts val="0"/>
              </a:spcBef>
              <a:defRPr/>
            </a:pPr>
            <a:r>
              <a:rPr lang="en-US" sz="1400" dirty="0">
                <a:solidFill>
                  <a:schemeClr val="tx1"/>
                </a:solidFill>
                <a:latin typeface="Arial" panose="020B0604020202020204" pitchFamily="34" charset="0"/>
              </a:rPr>
              <a:t>North India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698055"/>
            <a:ext cx="8790534" cy="1817529"/>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North India Agrochemicals market stood at USD 1.9 billion and is expected to reach USD 4.6 billion at a CAGR of 9.83% by 2030 and 10.4 billion by the end of 2040 at a CAGR of 8.32%.</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main factors propelling the India insecticide segment growth are capabilities for low-cost manufacture, the availability of technically skilled resources, seasonal domestic demand, overcapacity, greater price realization, and a significant presence in generic pesticide manufacturing.</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Specialty chemicals have emerged as an appealing new market that has seen significant growth, fresh investment, and capacity expansion among Indian businesses in the agrochemical industry.</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8280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10.31</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8.58</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nvGraphicFramePr>
        <p:xfrm>
          <a:off x="132586" y="310199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24507"/>
            <a:ext cx="133092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7.98%</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0951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9.83%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0951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8.32</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26535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North 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10: North India Agrochemicals Market, By Type,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2545652350"/>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7</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10</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204505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North 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11: North India Agrochemicals 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337541653"/>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609316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2D83CFD0-ED6C-C743-0823-342C2F2F0D07}"/>
              </a:ext>
            </a:extLst>
          </p:cNvPr>
          <p:cNvSpPr txBox="1"/>
          <p:nvPr/>
        </p:nvSpPr>
        <p:spPr>
          <a:xfrm>
            <a:off x="495030" y="2767106"/>
            <a:ext cx="2533922" cy="188510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000" b="1" dirty="0">
                <a:solidFill>
                  <a:srgbClr val="FFFFFF"/>
                </a:solidFill>
                <a:latin typeface="+mj-lt"/>
                <a:ea typeface="+mj-ea"/>
                <a:cs typeface="+mj-cs"/>
              </a:rPr>
              <a:t>West</a:t>
            </a:r>
            <a:r>
              <a:rPr lang="en-US" sz="3000" b="1" kern="1200" dirty="0">
                <a:solidFill>
                  <a:srgbClr val="FFFFFF"/>
                </a:solidFill>
                <a:latin typeface="+mj-lt"/>
                <a:ea typeface="+mj-ea"/>
                <a:cs typeface="+mj-cs"/>
              </a:rPr>
              <a:t> India Agro</a:t>
            </a:r>
            <a:r>
              <a:rPr lang="en-US" sz="3000" b="1" dirty="0">
                <a:solidFill>
                  <a:srgbClr val="FFFFFF"/>
                </a:solidFill>
                <a:latin typeface="+mj-lt"/>
                <a:ea typeface="+mj-ea"/>
                <a:cs typeface="+mj-cs"/>
              </a:rPr>
              <a:t>chemicals </a:t>
            </a:r>
            <a:r>
              <a:rPr lang="en-US" sz="3000" b="1" kern="1200" dirty="0">
                <a:solidFill>
                  <a:srgbClr val="FFFFFF"/>
                </a:solidFill>
                <a:latin typeface="+mj-lt"/>
                <a:ea typeface="+mj-ea"/>
                <a:cs typeface="+mj-cs"/>
              </a:rPr>
              <a:t>Market Outlook</a:t>
            </a:r>
          </a:p>
        </p:txBody>
      </p:sp>
      <p:pic>
        <p:nvPicPr>
          <p:cNvPr id="2" name="Picture 1" descr="Map&#10;&#10;Description automatically generated">
            <a:extLst>
              <a:ext uri="{FF2B5EF4-FFF2-40B4-BE49-F238E27FC236}">
                <a16:creationId xmlns:a16="http://schemas.microsoft.com/office/drawing/2014/main" id="{C20F4142-95C1-F830-53D3-9C29DDA12A6F}"/>
              </a:ext>
            </a:extLst>
          </p:cNvPr>
          <p:cNvPicPr>
            <a:picLocks noChangeAspect="1"/>
          </p:cNvPicPr>
          <p:nvPr/>
        </p:nvPicPr>
        <p:blipFill rotWithShape="1">
          <a:blip r:embed="rId3">
            <a:biLevel thresh="75000"/>
            <a:extLst>
              <a:ext uri="{28A0092B-C50C-407E-A947-70E740481C1C}">
                <a14:useLocalDpi xmlns:a14="http://schemas.microsoft.com/office/drawing/2010/main" val="0"/>
              </a:ext>
            </a:extLst>
          </a:blip>
          <a:srcRect b="9425"/>
          <a:stretch/>
        </p:blipFill>
        <p:spPr>
          <a:xfrm>
            <a:off x="3283562" y="509264"/>
            <a:ext cx="5517536" cy="5388168"/>
          </a:xfrm>
          <a:prstGeom prst="rect">
            <a:avLst/>
          </a:prstGeom>
        </p:spPr>
      </p:pic>
      <p:sp>
        <p:nvSpPr>
          <p:cNvPr id="3" name="TextBox 2">
            <a:extLst>
              <a:ext uri="{FF2B5EF4-FFF2-40B4-BE49-F238E27FC236}">
                <a16:creationId xmlns:a16="http://schemas.microsoft.com/office/drawing/2014/main" id="{BEFF561C-17D9-5171-0DD5-ECF24EF46559}"/>
              </a:ext>
            </a:extLst>
          </p:cNvPr>
          <p:cNvSpPr txBox="1"/>
          <p:nvPr/>
        </p:nvSpPr>
        <p:spPr>
          <a:xfrm>
            <a:off x="6042330" y="581748"/>
            <a:ext cx="2508112" cy="90622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157631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nvGraphicFramePr>
        <p:xfrm>
          <a:off x="132586" y="125606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12: West India Agrochemicals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West India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799653"/>
            <a:ext cx="8790534" cy="166833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West India Agrochemicals market stood at USD 1.2 billion and is expected to reach USD 2.8 billion at a CAGR of 9.9% by 2030 and 6.5 billion by the end of 2040 at a CAGR of 8.3%.</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decline in arable land, shrinking farms, rise in insect attacks, and low per hectare yield position that the Indian agriculture industry is currently experiencing are having a favorable effect on the country's agrochemical business.</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Due to the seasonal nature of the agrochemical market in India, which can meet international demand during the off-peak seasons, these factors are likely to make India a global manufacturing hub.</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53776"/>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10.4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8.6</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nvGraphicFramePr>
        <p:xfrm>
          <a:off x="132586" y="3145532"/>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8.1</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9.9%</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63196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West 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13: West India Agrochemicals Market, By Type,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4138483836"/>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4</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694943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West 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14: West India Agrochemicals 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585901723"/>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9402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3"/>
          <p:cNvPicPr/>
          <p:nvPr/>
        </p:nvPicPr>
        <p:blipFill>
          <a:blip r:embed="rId2" cstate="print"/>
          <a:stretch>
            <a:fillRect/>
          </a:stretch>
        </p:blipFill>
        <p:spPr>
          <a:xfrm>
            <a:off x="2536797" y="1"/>
            <a:ext cx="6607203" cy="6858000"/>
          </a:xfrm>
          <a:prstGeom prst="rect">
            <a:avLst/>
          </a:prstGeom>
        </p:spPr>
      </p:pic>
      <p:sp>
        <p:nvSpPr>
          <p:cNvPr id="14" name="TextBox 13">
            <a:extLst>
              <a:ext uri="{FF2B5EF4-FFF2-40B4-BE49-F238E27FC236}">
                <a16:creationId xmlns:a16="http://schemas.microsoft.com/office/drawing/2014/main" id="{6A5A4ADC-92EB-067B-C3EA-86AF16A95C74}"/>
              </a:ext>
            </a:extLst>
          </p:cNvPr>
          <p:cNvSpPr txBox="1"/>
          <p:nvPr/>
        </p:nvSpPr>
        <p:spPr>
          <a:xfrm>
            <a:off x="120316" y="3198167"/>
            <a:ext cx="4572000" cy="461665"/>
          </a:xfrm>
          <a:prstGeom prst="rect">
            <a:avLst/>
          </a:prstGeom>
          <a:noFill/>
        </p:spPr>
        <p:txBody>
          <a:bodyPr wrap="square">
            <a:spAutoFit/>
          </a:bodyPr>
          <a:lstStyle/>
          <a:p>
            <a:r>
              <a:rPr lang="en-IN" sz="2400" b="1" dirty="0">
                <a:solidFill>
                  <a:schemeClr val="tx1">
                    <a:lumMod val="85000"/>
                    <a:lumOff val="15000"/>
                  </a:schemeClr>
                </a:solidFill>
                <a:latin typeface="Arial" panose="020B0604020202020204" pitchFamily="34" charset="0"/>
                <a:ea typeface="Verdana" panose="020B0604030504040204" pitchFamily="34" charset="0"/>
              </a:rPr>
              <a:t>Agrochemicals</a:t>
            </a:r>
            <a:endParaRPr lang="en-IN" sz="2400" b="1" dirty="0"/>
          </a:p>
        </p:txBody>
      </p:sp>
    </p:spTree>
    <p:extLst>
      <p:ext uri="{BB962C8B-B14F-4D97-AF65-F5344CB8AC3E}">
        <p14:creationId xmlns:p14="http://schemas.microsoft.com/office/powerpoint/2010/main" val="9343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2D83CFD0-ED6C-C743-0823-342C2F2F0D07}"/>
              </a:ext>
            </a:extLst>
          </p:cNvPr>
          <p:cNvSpPr txBox="1"/>
          <p:nvPr/>
        </p:nvSpPr>
        <p:spPr>
          <a:xfrm>
            <a:off x="495030" y="2767106"/>
            <a:ext cx="2533922" cy="188510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000" b="1" kern="1200" dirty="0">
                <a:solidFill>
                  <a:srgbClr val="FFFFFF"/>
                </a:solidFill>
                <a:latin typeface="+mj-lt"/>
                <a:ea typeface="+mj-ea"/>
                <a:cs typeface="+mj-cs"/>
              </a:rPr>
              <a:t>South India Agro</a:t>
            </a:r>
            <a:r>
              <a:rPr lang="en-US" sz="3000" b="1" dirty="0">
                <a:solidFill>
                  <a:srgbClr val="FFFFFF"/>
                </a:solidFill>
                <a:latin typeface="+mj-lt"/>
                <a:ea typeface="+mj-ea"/>
                <a:cs typeface="+mj-cs"/>
              </a:rPr>
              <a:t>chemicals </a:t>
            </a:r>
            <a:r>
              <a:rPr lang="en-US" sz="3000" b="1" kern="1200" dirty="0">
                <a:solidFill>
                  <a:srgbClr val="FFFFFF"/>
                </a:solidFill>
                <a:latin typeface="+mj-lt"/>
                <a:ea typeface="+mj-ea"/>
                <a:cs typeface="+mj-cs"/>
              </a:rPr>
              <a:t>Market Outlook</a:t>
            </a:r>
          </a:p>
        </p:txBody>
      </p:sp>
      <p:sp>
        <p:nvSpPr>
          <p:cNvPr id="3" name="TextBox 2">
            <a:extLst>
              <a:ext uri="{FF2B5EF4-FFF2-40B4-BE49-F238E27FC236}">
                <a16:creationId xmlns:a16="http://schemas.microsoft.com/office/drawing/2014/main" id="{BEFF561C-17D9-5171-0DD5-ECF24EF46559}"/>
              </a:ext>
            </a:extLst>
          </p:cNvPr>
          <p:cNvSpPr txBox="1"/>
          <p:nvPr/>
        </p:nvSpPr>
        <p:spPr>
          <a:xfrm>
            <a:off x="6042330" y="581748"/>
            <a:ext cx="2508112" cy="906222"/>
          </a:xfrm>
          <a:prstGeom prst="rect">
            <a:avLst/>
          </a:prstGeom>
          <a:solidFill>
            <a:schemeClr val="bg1"/>
          </a:solidFill>
        </p:spPr>
        <p:txBody>
          <a:bodyPr wrap="square" rtlCol="0">
            <a:spAutoFit/>
          </a:bodyPr>
          <a:lstStyle/>
          <a:p>
            <a:endParaRPr lang="en-IN" dirty="0"/>
          </a:p>
        </p:txBody>
      </p:sp>
      <p:sp>
        <p:nvSpPr>
          <p:cNvPr id="4" name="Rectangle 3">
            <a:extLst>
              <a:ext uri="{FF2B5EF4-FFF2-40B4-BE49-F238E27FC236}">
                <a16:creationId xmlns:a16="http://schemas.microsoft.com/office/drawing/2014/main" id="{6BC1CC4E-44B9-315E-9273-EFFA25132C04}"/>
              </a:ext>
            </a:extLst>
          </p:cNvPr>
          <p:cNvSpPr/>
          <p:nvPr/>
        </p:nvSpPr>
        <p:spPr>
          <a:xfrm>
            <a:off x="7232182" y="2121501"/>
            <a:ext cx="1310952" cy="7452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Map&#10;&#10;Description automatically generated">
            <a:extLst>
              <a:ext uri="{FF2B5EF4-FFF2-40B4-BE49-F238E27FC236}">
                <a16:creationId xmlns:a16="http://schemas.microsoft.com/office/drawing/2014/main" id="{3F6FEE90-3AF4-CBE6-A331-388BB7D62AAF}"/>
              </a:ext>
            </a:extLst>
          </p:cNvPr>
          <p:cNvPicPr>
            <a:picLocks noChangeAspect="1"/>
          </p:cNvPicPr>
          <p:nvPr/>
        </p:nvPicPr>
        <p:blipFill rotWithShape="1">
          <a:blip r:embed="rId3">
            <a:biLevel thresh="75000"/>
            <a:extLst>
              <a:ext uri="{28A0092B-C50C-407E-A947-70E740481C1C}">
                <a14:useLocalDpi xmlns:a14="http://schemas.microsoft.com/office/drawing/2010/main" val="0"/>
              </a:ext>
            </a:extLst>
          </a:blip>
          <a:srcRect b="8359"/>
          <a:stretch/>
        </p:blipFill>
        <p:spPr>
          <a:xfrm>
            <a:off x="3657600" y="765628"/>
            <a:ext cx="5225143" cy="5326743"/>
          </a:xfrm>
          <a:prstGeom prst="rect">
            <a:avLst/>
          </a:prstGeom>
        </p:spPr>
      </p:pic>
      <p:sp>
        <p:nvSpPr>
          <p:cNvPr id="7" name="Rectangle 6">
            <a:extLst>
              <a:ext uri="{FF2B5EF4-FFF2-40B4-BE49-F238E27FC236}">
                <a16:creationId xmlns:a16="http://schemas.microsoft.com/office/drawing/2014/main" id="{64A8961A-5C9B-FF51-CD05-EDAA01F87A59}"/>
              </a:ext>
            </a:extLst>
          </p:cNvPr>
          <p:cNvSpPr/>
          <p:nvPr/>
        </p:nvSpPr>
        <p:spPr>
          <a:xfrm>
            <a:off x="7240916" y="3056398"/>
            <a:ext cx="1310952" cy="7452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9798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nvGraphicFramePr>
        <p:xfrm>
          <a:off x="132586" y="1270577"/>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15: South India Agrochemicals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South India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32585" y="4564797"/>
            <a:ext cx="8790534" cy="1925239"/>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South India Agrochemicals market stood at USD 2.0 billion and is expected to reach USD 4.9 billion at a CAGR of 9.8% by 2030 and 11.1 billion by the end of 2040 at a CAGR of 8.3%.</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To raise the output of agriculture, it is necessary to increase crop production with pest control and weed management techniques. And crucial game-changers for achieving this objective are the sourcing of raw materials for manufacturing and the distribution of agrochemicals to the consumption sites.</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Weather conditions and rainfall patterns have a big impact on consumption. Higher temperatures and humidity cause pest infestations to be more severe, which increases the need for pesticides.</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68288"/>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10.4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8.6</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nvGraphicFramePr>
        <p:xfrm>
          <a:off x="132586" y="3000696"/>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0999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8.0</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299500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9.8%</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299500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38068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South 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16: South India Agrochemicals Market, By Type,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3103130956"/>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8</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11</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276335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South 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17: South India Agrochemicals 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13123220"/>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2509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2D83CFD0-ED6C-C743-0823-342C2F2F0D07}"/>
              </a:ext>
            </a:extLst>
          </p:cNvPr>
          <p:cNvSpPr txBox="1"/>
          <p:nvPr/>
        </p:nvSpPr>
        <p:spPr>
          <a:xfrm>
            <a:off x="495030" y="2767106"/>
            <a:ext cx="2533922" cy="188510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000" b="1" dirty="0">
                <a:solidFill>
                  <a:srgbClr val="FFFFFF"/>
                </a:solidFill>
                <a:latin typeface="+mj-lt"/>
                <a:ea typeface="+mj-ea"/>
                <a:cs typeface="+mj-cs"/>
              </a:rPr>
              <a:t>East</a:t>
            </a:r>
            <a:r>
              <a:rPr lang="en-US" sz="3000" b="1" kern="1200" dirty="0">
                <a:solidFill>
                  <a:srgbClr val="FFFFFF"/>
                </a:solidFill>
                <a:latin typeface="+mj-lt"/>
                <a:ea typeface="+mj-ea"/>
                <a:cs typeface="+mj-cs"/>
              </a:rPr>
              <a:t> India Agro</a:t>
            </a:r>
            <a:r>
              <a:rPr lang="en-US" sz="3000" b="1" dirty="0">
                <a:solidFill>
                  <a:srgbClr val="FFFFFF"/>
                </a:solidFill>
                <a:latin typeface="+mj-lt"/>
                <a:ea typeface="+mj-ea"/>
                <a:cs typeface="+mj-cs"/>
              </a:rPr>
              <a:t>chemicals </a:t>
            </a:r>
            <a:r>
              <a:rPr lang="en-US" sz="3000" b="1" kern="1200" dirty="0">
                <a:solidFill>
                  <a:srgbClr val="FFFFFF"/>
                </a:solidFill>
                <a:latin typeface="+mj-lt"/>
                <a:ea typeface="+mj-ea"/>
                <a:cs typeface="+mj-cs"/>
              </a:rPr>
              <a:t>Market Outlook</a:t>
            </a:r>
          </a:p>
        </p:txBody>
      </p:sp>
      <p:pic>
        <p:nvPicPr>
          <p:cNvPr id="2" name="Picture 1" descr="Map&#10;&#10;Description automatically generated">
            <a:extLst>
              <a:ext uri="{FF2B5EF4-FFF2-40B4-BE49-F238E27FC236}">
                <a16:creationId xmlns:a16="http://schemas.microsoft.com/office/drawing/2014/main" id="{D29466EC-FA70-18F4-4C98-1A0BCB7D98C1}"/>
              </a:ext>
            </a:extLst>
          </p:cNvPr>
          <p:cNvPicPr>
            <a:picLocks noChangeAspect="1"/>
          </p:cNvPicPr>
          <p:nvPr/>
        </p:nvPicPr>
        <p:blipFill rotWithShape="1">
          <a:blip r:embed="rId3">
            <a:biLevel thresh="75000"/>
            <a:extLst>
              <a:ext uri="{28A0092B-C50C-407E-A947-70E740481C1C}">
                <a14:useLocalDpi xmlns:a14="http://schemas.microsoft.com/office/drawing/2010/main" val="0"/>
              </a:ext>
            </a:extLst>
          </a:blip>
          <a:srcRect b="9277"/>
          <a:stretch/>
        </p:blipFill>
        <p:spPr>
          <a:xfrm>
            <a:off x="3229052" y="184310"/>
            <a:ext cx="4870450" cy="6221747"/>
          </a:xfrm>
          <a:prstGeom prst="rect">
            <a:avLst/>
          </a:prstGeom>
        </p:spPr>
      </p:pic>
      <p:sp>
        <p:nvSpPr>
          <p:cNvPr id="8" name="Rectangle 7">
            <a:extLst>
              <a:ext uri="{FF2B5EF4-FFF2-40B4-BE49-F238E27FC236}">
                <a16:creationId xmlns:a16="http://schemas.microsoft.com/office/drawing/2014/main" id="{AB5DDC91-FF77-D0E8-B3DD-7A184B76BF2C}"/>
              </a:ext>
            </a:extLst>
          </p:cNvPr>
          <p:cNvSpPr/>
          <p:nvPr/>
        </p:nvSpPr>
        <p:spPr>
          <a:xfrm>
            <a:off x="5791201" y="5288253"/>
            <a:ext cx="1799770" cy="7452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4616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nvGraphicFramePr>
        <p:xfrm>
          <a:off x="132586" y="1241549"/>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18: East India Agrochemicals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East India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8.2</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32586" y="4642768"/>
            <a:ext cx="8790534" cy="1876297"/>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East India Agrochemicals market stood at USD 1.2 billion and is expected to reach USD 3.0 billion at a CAGR of 9.6% by 2030 and 6.7 billion by the end of 2040 at a CAGR of 8.2%.</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Indian government has named the agrochemical industry as one of the 12 industries with the potential to assume a leadership position in the world, which must be a significant component in the overall expansion of the agrochemical industry in India.</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entire agrochemicals ecosystem in India is being impacted by evolving models including direct selling through FPOs and direct-to-consumer (D2C) channels like e-commerce.</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8280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10.1</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8.5</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nvGraphicFramePr>
        <p:xfrm>
          <a:off x="132586" y="3071631"/>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827315" y="2995479"/>
            <a:ext cx="1376242"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7.9%</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2980489"/>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9.6%</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2980489"/>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8.2</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39385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East 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19: East India Agrochemicals Market, By Type,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854491796"/>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5</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063475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East 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a:t>
            </a:r>
            <a:r>
              <a:rPr lang="en-US" sz="1100" b="1" dirty="0">
                <a:latin typeface="Arial" panose="020B0604020202020204" pitchFamily="34" charset="0"/>
                <a:ea typeface="Verdana" panose="020B0604030504040204" pitchFamily="34" charset="0"/>
                <a:cs typeface="Arial" panose="020B0604020202020204" pitchFamily="34" charset="0"/>
              </a:rPr>
              <a:t>20</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East India Agrochemicals 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103E7176-4EB6-B3C4-02F3-E4313D494548}"/>
              </a:ext>
            </a:extLst>
          </p:cNvPr>
          <p:cNvGraphicFramePr/>
          <p:nvPr>
            <p:extLst>
              <p:ext uri="{D42A27DB-BD31-4B8C-83A1-F6EECF244321}">
                <p14:modId xmlns:p14="http://schemas.microsoft.com/office/powerpoint/2010/main" val="3305356324"/>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7AA1C582-BEDE-9906-6CA5-4A8331CDCF60}"/>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0813551-27BA-A06C-869F-F9CD0EFCC951}"/>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B4B3D3A-0787-593F-DF4A-676141C82000}"/>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endParaRPr lang="en-IN" sz="10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02EC253A-E3C2-FC4E-F13E-24BAD68B7C41}"/>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5E9D52D-CE62-8113-F64C-F03F38436191}"/>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1D6AACC-3B02-BC98-4195-5450387C509C}"/>
              </a:ext>
            </a:extLst>
          </p:cNvPr>
          <p:cNvSpPr txBox="1"/>
          <p:nvPr/>
        </p:nvSpPr>
        <p:spPr>
          <a:xfrm>
            <a:off x="79972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18C94A5C-4491-CB8E-B55D-B2BBC6A30CC3}"/>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Tree>
    <p:extLst>
      <p:ext uri="{BB962C8B-B14F-4D97-AF65-F5344CB8AC3E}">
        <p14:creationId xmlns:p14="http://schemas.microsoft.com/office/powerpoint/2010/main" val="2405901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a:xfrm>
            <a:off x="159091" y="167291"/>
            <a:ext cx="7328388" cy="457200"/>
          </a:xfrm>
        </p:spPr>
        <p:txBody>
          <a:bodyPr>
            <a:normAutofit/>
          </a:bodyPr>
          <a:lstStyle/>
          <a:p>
            <a:pPr>
              <a:spcBef>
                <a:spcPts val="0"/>
              </a:spcBef>
            </a:pPr>
            <a:r>
              <a:rPr lang="en-US" sz="1400" dirty="0">
                <a:solidFill>
                  <a:schemeClr val="tx1"/>
                </a:solidFill>
                <a:latin typeface="Arial" panose="020B0604020202020204" pitchFamily="34" charset="0"/>
                <a:ea typeface="Verdana" panose="020B0604030504040204" pitchFamily="34" charset="0"/>
              </a:rPr>
              <a:t>Supply and Demand Analysis (MMT), Planned Investment</a:t>
            </a:r>
            <a:endParaRPr lang="en-US" sz="1400" b="0" dirty="0">
              <a:solidFill>
                <a:schemeClr val="tx1"/>
              </a:solidFill>
              <a:latin typeface="Arial" panose="020B0604020202020204" pitchFamily="34" charset="0"/>
              <a:ea typeface="Verdana" panose="020B0604030504040204" pitchFamily="34" charset="0"/>
            </a:endParaRPr>
          </a:p>
        </p:txBody>
      </p:sp>
      <p:graphicFrame>
        <p:nvGraphicFramePr>
          <p:cNvPr id="2" name="Table 1">
            <a:extLst>
              <a:ext uri="{FF2B5EF4-FFF2-40B4-BE49-F238E27FC236}">
                <a16:creationId xmlns:a16="http://schemas.microsoft.com/office/drawing/2014/main" id="{893B3CE8-293D-7748-EB66-C4C90A8BD80C}"/>
              </a:ext>
            </a:extLst>
          </p:cNvPr>
          <p:cNvGraphicFramePr>
            <a:graphicFrameLocks noGrp="1"/>
          </p:cNvGraphicFramePr>
          <p:nvPr>
            <p:extLst>
              <p:ext uri="{D42A27DB-BD31-4B8C-83A1-F6EECF244321}">
                <p14:modId xmlns:p14="http://schemas.microsoft.com/office/powerpoint/2010/main" val="3842950451"/>
              </p:ext>
            </p:extLst>
          </p:nvPr>
        </p:nvGraphicFramePr>
        <p:xfrm>
          <a:off x="100620" y="800102"/>
          <a:ext cx="8823040" cy="2973611"/>
        </p:xfrm>
        <a:graphic>
          <a:graphicData uri="http://schemas.openxmlformats.org/drawingml/2006/table">
            <a:tbl>
              <a:tblPr firstRow="1" bandRow="1">
                <a:tableStyleId>{073A0DAA-6AF3-43AB-8588-CEC1D06C72B9}</a:tableStyleId>
              </a:tblPr>
              <a:tblGrid>
                <a:gridCol w="2179910">
                  <a:extLst>
                    <a:ext uri="{9D8B030D-6E8A-4147-A177-3AD203B41FA5}">
                      <a16:colId xmlns:a16="http://schemas.microsoft.com/office/drawing/2014/main" val="3591574216"/>
                    </a:ext>
                  </a:extLst>
                </a:gridCol>
                <a:gridCol w="966745">
                  <a:extLst>
                    <a:ext uri="{9D8B030D-6E8A-4147-A177-3AD203B41FA5}">
                      <a16:colId xmlns:a16="http://schemas.microsoft.com/office/drawing/2014/main" val="1546620715"/>
                    </a:ext>
                  </a:extLst>
                </a:gridCol>
                <a:gridCol w="966745">
                  <a:extLst>
                    <a:ext uri="{9D8B030D-6E8A-4147-A177-3AD203B41FA5}">
                      <a16:colId xmlns:a16="http://schemas.microsoft.com/office/drawing/2014/main" val="4074677273"/>
                    </a:ext>
                  </a:extLst>
                </a:gridCol>
                <a:gridCol w="941928">
                  <a:extLst>
                    <a:ext uri="{9D8B030D-6E8A-4147-A177-3AD203B41FA5}">
                      <a16:colId xmlns:a16="http://schemas.microsoft.com/office/drawing/2014/main" val="3978621162"/>
                    </a:ext>
                  </a:extLst>
                </a:gridCol>
                <a:gridCol w="941928">
                  <a:extLst>
                    <a:ext uri="{9D8B030D-6E8A-4147-A177-3AD203B41FA5}">
                      <a16:colId xmlns:a16="http://schemas.microsoft.com/office/drawing/2014/main" val="496985690"/>
                    </a:ext>
                  </a:extLst>
                </a:gridCol>
                <a:gridCol w="941928">
                  <a:extLst>
                    <a:ext uri="{9D8B030D-6E8A-4147-A177-3AD203B41FA5}">
                      <a16:colId xmlns:a16="http://schemas.microsoft.com/office/drawing/2014/main" val="2444513505"/>
                    </a:ext>
                  </a:extLst>
                </a:gridCol>
                <a:gridCol w="941928">
                  <a:extLst>
                    <a:ext uri="{9D8B030D-6E8A-4147-A177-3AD203B41FA5}">
                      <a16:colId xmlns:a16="http://schemas.microsoft.com/office/drawing/2014/main" val="3201802740"/>
                    </a:ext>
                  </a:extLst>
                </a:gridCol>
                <a:gridCol w="941928">
                  <a:extLst>
                    <a:ext uri="{9D8B030D-6E8A-4147-A177-3AD203B41FA5}">
                      <a16:colId xmlns:a16="http://schemas.microsoft.com/office/drawing/2014/main" val="4136406484"/>
                    </a:ext>
                  </a:extLst>
                </a:gridCol>
              </a:tblGrid>
              <a:tr h="655354">
                <a:tc>
                  <a:txBody>
                    <a:bodyPr/>
                    <a:lstStyle/>
                    <a:p>
                      <a:pPr algn="ctr">
                        <a:lnSpc>
                          <a:spcPct val="150000"/>
                        </a:lnSpc>
                      </a:pPr>
                      <a:r>
                        <a:rPr lang="en-US" sz="1100" dirty="0">
                          <a:latin typeface="Arial" panose="020B0604020202020204" pitchFamily="34" charset="0"/>
                          <a:ea typeface="Verdana" panose="020B0604030504040204" pitchFamily="34" charset="0"/>
                          <a:cs typeface="Arial" panose="020B0604020202020204" pitchFamily="34" charset="0"/>
                        </a:rPr>
                        <a:t>P</a:t>
                      </a:r>
                      <a:r>
                        <a:rPr lang="en-IN" sz="1100" dirty="0" err="1">
                          <a:latin typeface="Arial" panose="020B0604020202020204" pitchFamily="34" charset="0"/>
                          <a:ea typeface="Verdana" panose="020B0604030504040204" pitchFamily="34" charset="0"/>
                          <a:cs typeface="Arial" panose="020B0604020202020204" pitchFamily="34" charset="0"/>
                        </a:rPr>
                        <a:t>arameters</a:t>
                      </a:r>
                      <a:endParaRPr lang="en-IN" sz="1100" dirty="0">
                        <a:latin typeface="Arial" panose="020B0604020202020204" pitchFamily="34" charset="0"/>
                        <a:ea typeface="Verdana" panose="020B0604030504040204" pitchFamily="34" charset="0"/>
                        <a:cs typeface="Arial" panose="020B0604020202020204" pitchFamily="34" charset="0"/>
                      </a:endParaRPr>
                    </a:p>
                  </a:txBody>
                  <a:tcPr marL="72000" marR="72000" marT="36000" marB="36000" anchor="ctr">
                    <a:solidFill>
                      <a:schemeClr val="accent5">
                        <a:lumMod val="50000"/>
                      </a:schemeClr>
                    </a:solidFill>
                  </a:tcPr>
                </a:tc>
                <a:tc>
                  <a:txBody>
                    <a:bodyPr/>
                    <a:lstStyle/>
                    <a:p>
                      <a:pPr algn="ctr" fontAlgn="ctr">
                        <a:lnSpc>
                          <a:spcPct val="150000"/>
                        </a:lnSpc>
                      </a:pPr>
                      <a:r>
                        <a:rPr lang="en-US" sz="1100" b="1" u="none" strike="noStrike" dirty="0">
                          <a:solidFill>
                            <a:schemeClr val="bg1"/>
                          </a:solidFill>
                          <a:effectLst/>
                          <a:latin typeface="Arial" panose="020B0604020202020204" pitchFamily="34" charset="0"/>
                          <a:cs typeface="Arial" panose="020B0604020202020204" pitchFamily="34" charset="0"/>
                        </a:rPr>
                        <a:t>FY2017</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5">
                        <a:lumMod val="50000"/>
                      </a:schemeClr>
                    </a:solidFill>
                  </a:tcPr>
                </a:tc>
                <a:tc>
                  <a:txBody>
                    <a:bodyPr/>
                    <a:lstStyle/>
                    <a:p>
                      <a:pPr algn="ctr" fontAlgn="ctr">
                        <a:lnSpc>
                          <a:spcPct val="150000"/>
                        </a:lnSpc>
                      </a:pPr>
                      <a:r>
                        <a:rPr lang="en-US" sz="1100" b="1" i="0" u="none" strike="noStrike" dirty="0">
                          <a:solidFill>
                            <a:schemeClr val="bg1"/>
                          </a:solidFill>
                          <a:effectLst/>
                          <a:latin typeface="Arial" panose="020B0604020202020204" pitchFamily="34" charset="0"/>
                          <a:cs typeface="Arial" panose="020B0604020202020204" pitchFamily="34" charset="0"/>
                        </a:rPr>
                        <a:t>FY2019</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5">
                        <a:lumMod val="50000"/>
                      </a:schemeClr>
                    </a:solidFill>
                  </a:tcPr>
                </a:tc>
                <a:tc>
                  <a:txBody>
                    <a:bodyPr/>
                    <a:lstStyle/>
                    <a:p>
                      <a:pPr algn="ctr" fontAlgn="ctr">
                        <a:lnSpc>
                          <a:spcPct val="150000"/>
                        </a:lnSpc>
                      </a:pPr>
                      <a:r>
                        <a:rPr lang="en-IN" sz="1100" b="1" u="none" strike="noStrike" dirty="0">
                          <a:solidFill>
                            <a:schemeClr val="bg1"/>
                          </a:solidFill>
                          <a:effectLst/>
                          <a:latin typeface="Arial" panose="020B0604020202020204" pitchFamily="34" charset="0"/>
                          <a:cs typeface="Arial" panose="020B0604020202020204" pitchFamily="34" charset="0"/>
                        </a:rPr>
                        <a:t>FY2021</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5">
                        <a:lumMod val="50000"/>
                      </a:schemeClr>
                    </a:solidFill>
                  </a:tcPr>
                </a:tc>
                <a:tc>
                  <a:txBody>
                    <a:bodyPr/>
                    <a:lstStyle/>
                    <a:p>
                      <a:pPr marL="0" algn="ctr" defTabSz="914400" rtl="0" eaLnBrk="1" fontAlgn="ctr" latinLnBrk="0" hangingPunct="1">
                        <a:lnSpc>
                          <a:spcPct val="150000"/>
                        </a:lnSpc>
                      </a:pPr>
                      <a:r>
                        <a:rPr lang="en-IN" sz="1100" b="1" u="none" strike="noStrike" kern="1200" dirty="0">
                          <a:solidFill>
                            <a:schemeClr val="bg1"/>
                          </a:solidFill>
                          <a:effectLst/>
                          <a:latin typeface="Arial" panose="020B0604020202020204" pitchFamily="34" charset="0"/>
                          <a:ea typeface="+mn-ea"/>
                          <a:cs typeface="Arial" panose="020B0604020202020204" pitchFamily="34" charset="0"/>
                        </a:rPr>
                        <a:t>FY2025</a:t>
                      </a:r>
                    </a:p>
                  </a:txBody>
                  <a:tcPr marL="9525" marR="9525" marT="9525" marB="0" anchor="ctr">
                    <a:solidFill>
                      <a:schemeClr val="accent5">
                        <a:lumMod val="50000"/>
                      </a:schemeClr>
                    </a:solidFill>
                  </a:tcPr>
                </a:tc>
                <a:tc>
                  <a:txBody>
                    <a:bodyPr/>
                    <a:lstStyle/>
                    <a:p>
                      <a:pPr marL="0" algn="ctr" defTabSz="914400" rtl="0" eaLnBrk="1" fontAlgn="ctr" latinLnBrk="0" hangingPunct="1">
                        <a:lnSpc>
                          <a:spcPct val="150000"/>
                        </a:lnSpc>
                      </a:pPr>
                      <a:r>
                        <a:rPr lang="en-IN" sz="1100" b="1" u="none" strike="noStrike" kern="1200" dirty="0">
                          <a:solidFill>
                            <a:schemeClr val="bg1"/>
                          </a:solidFill>
                          <a:effectLst/>
                          <a:latin typeface="Arial" panose="020B0604020202020204" pitchFamily="34" charset="0"/>
                          <a:ea typeface="+mn-ea"/>
                          <a:cs typeface="Arial" panose="020B0604020202020204" pitchFamily="34" charset="0"/>
                        </a:rPr>
                        <a:t>FY2030</a:t>
                      </a:r>
                    </a:p>
                  </a:txBody>
                  <a:tcPr marL="9525" marR="9525" marT="9525" marB="0" anchor="ctr">
                    <a:solidFill>
                      <a:schemeClr val="accent5">
                        <a:lumMod val="50000"/>
                      </a:schemeClr>
                    </a:solidFill>
                  </a:tcPr>
                </a:tc>
                <a:tc>
                  <a:txBody>
                    <a:bodyPr/>
                    <a:lstStyle/>
                    <a:p>
                      <a:pPr marL="0" algn="ctr" defTabSz="914400" rtl="0" eaLnBrk="1" fontAlgn="ctr" latinLnBrk="0" hangingPunct="1">
                        <a:lnSpc>
                          <a:spcPct val="150000"/>
                        </a:lnSpc>
                      </a:pPr>
                      <a:r>
                        <a:rPr lang="en-IN" sz="1100" b="1" u="none" strike="noStrike" kern="1200" dirty="0">
                          <a:solidFill>
                            <a:schemeClr val="bg1"/>
                          </a:solidFill>
                          <a:effectLst/>
                          <a:latin typeface="Arial" panose="020B0604020202020204" pitchFamily="34" charset="0"/>
                          <a:ea typeface="+mn-ea"/>
                          <a:cs typeface="Arial" panose="020B0604020202020204" pitchFamily="34" charset="0"/>
                        </a:rPr>
                        <a:t>FY2035</a:t>
                      </a:r>
                    </a:p>
                  </a:txBody>
                  <a:tcPr marL="9525" marR="9525" marT="9525" marB="0" anchor="ctr">
                    <a:solidFill>
                      <a:schemeClr val="accent5">
                        <a:lumMod val="50000"/>
                      </a:schemeClr>
                    </a:solidFill>
                  </a:tcPr>
                </a:tc>
                <a:tc>
                  <a:txBody>
                    <a:bodyPr/>
                    <a:lstStyle/>
                    <a:p>
                      <a:pPr marL="0" algn="ctr" defTabSz="914400" rtl="0" eaLnBrk="1" fontAlgn="ctr" latinLnBrk="0" hangingPunct="1">
                        <a:lnSpc>
                          <a:spcPct val="150000"/>
                        </a:lnSpc>
                      </a:pPr>
                      <a:r>
                        <a:rPr lang="en-IN" sz="1100" b="1" u="none" strike="noStrike" kern="1200" dirty="0">
                          <a:solidFill>
                            <a:schemeClr val="bg1"/>
                          </a:solidFill>
                          <a:effectLst/>
                          <a:latin typeface="Arial" panose="020B0604020202020204" pitchFamily="34" charset="0"/>
                          <a:ea typeface="+mn-ea"/>
                          <a:cs typeface="Arial" panose="020B0604020202020204" pitchFamily="34" charset="0"/>
                        </a:rPr>
                        <a:t>FY2040</a:t>
                      </a:r>
                    </a:p>
                  </a:txBody>
                  <a:tcPr marL="9525" marR="9525" marT="9525" marB="0" anchor="ctr">
                    <a:solidFill>
                      <a:schemeClr val="accent5">
                        <a:lumMod val="50000"/>
                      </a:schemeClr>
                    </a:solidFill>
                  </a:tcPr>
                </a:tc>
                <a:extLst>
                  <a:ext uri="{0D108BD9-81ED-4DB2-BD59-A6C34878D82A}">
                    <a16:rowId xmlns:a16="http://schemas.microsoft.com/office/drawing/2014/main" val="1023187112"/>
                  </a:ext>
                </a:extLst>
              </a:tr>
              <a:tr h="397070">
                <a:tc>
                  <a:txBody>
                    <a:bodyPr/>
                    <a:lstStyle/>
                    <a:p>
                      <a:pPr algn="ctr" fontAlgn="ctr"/>
                      <a:r>
                        <a:rPr lang="en-IN" sz="1100" b="1" i="0" u="none" strike="noStrike" dirty="0">
                          <a:solidFill>
                            <a:srgbClr val="000000"/>
                          </a:solidFill>
                          <a:effectLst/>
                          <a:latin typeface="Arial" panose="020B0604020202020204" pitchFamily="34" charset="0"/>
                          <a:cs typeface="Arial" panose="020B0604020202020204" pitchFamily="34" charset="0"/>
                        </a:rPr>
                        <a:t> Production</a:t>
                      </a:r>
                    </a:p>
                  </a:txBody>
                  <a:tcPr marL="9525" marR="9525" marT="9525"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3.6</a:t>
                      </a:r>
                    </a:p>
                  </a:txBody>
                  <a:tcPr marL="0" marR="0" marT="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4.4</a:t>
                      </a:r>
                    </a:p>
                  </a:txBody>
                  <a:tcPr marL="0" marR="0" marT="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5.1</a:t>
                      </a:r>
                    </a:p>
                  </a:txBody>
                  <a:tcPr marL="0" marR="0" marT="0" marB="0" anchor="ctr"/>
                </a:tc>
                <a:tc>
                  <a:txBody>
                    <a:bodyPr/>
                    <a:lstStyle/>
                    <a:p>
                      <a:pPr marL="0" algn="ctr" defTabSz="914400" rtl="0" eaLnBrk="1" fontAlgn="b" latinLnBrk="0" hangingPunct="1"/>
                      <a:r>
                        <a:rPr lang="en-IN" sz="1100" b="0" i="0" u="none" strike="noStrike" kern="1200" dirty="0">
                          <a:solidFill>
                            <a:srgbClr val="000000"/>
                          </a:solidFill>
                          <a:effectLst/>
                          <a:latin typeface="Arial" panose="020B0604020202020204" pitchFamily="34" charset="0"/>
                          <a:ea typeface="+mn-ea"/>
                          <a:cs typeface="Arial" panose="020B0604020202020204" pitchFamily="34" charset="0"/>
                        </a:rPr>
                        <a:t>5.7</a:t>
                      </a:r>
                    </a:p>
                  </a:txBody>
                  <a:tcPr marL="9525" marR="9525" marT="9525"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6.0</a:t>
                      </a:r>
                    </a:p>
                  </a:txBody>
                  <a:tcPr marL="9525" marR="9525" marT="9525"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6.3</a:t>
                      </a:r>
                    </a:p>
                  </a:txBody>
                  <a:tcPr marL="9525" marR="9525" marT="9525"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6.5</a:t>
                      </a:r>
                    </a:p>
                  </a:txBody>
                  <a:tcPr marL="9525" marR="9525" marT="9525" marB="0" anchor="ctr"/>
                </a:tc>
                <a:extLst>
                  <a:ext uri="{0D108BD9-81ED-4DB2-BD59-A6C34878D82A}">
                    <a16:rowId xmlns:a16="http://schemas.microsoft.com/office/drawing/2014/main" val="447295565"/>
                  </a:ext>
                </a:extLst>
              </a:tr>
              <a:tr h="373788">
                <a:tc>
                  <a:txBody>
                    <a:bodyPr/>
                    <a:lstStyle/>
                    <a:p>
                      <a:pPr algn="ctr" fontAlgn="ctr"/>
                      <a:r>
                        <a:rPr lang="en-US" sz="1100" b="1" i="0" u="none" strike="noStrike" dirty="0">
                          <a:solidFill>
                            <a:srgbClr val="000000"/>
                          </a:solidFill>
                          <a:effectLst/>
                          <a:latin typeface="Arial" panose="020B0604020202020204" pitchFamily="34" charset="0"/>
                          <a:cs typeface="Arial" panose="020B0604020202020204" pitchFamily="34" charset="0"/>
                        </a:rPr>
                        <a:t>I</a:t>
                      </a:r>
                      <a:r>
                        <a:rPr lang="en-IN" sz="1100" b="1" i="0" u="none" strike="noStrike" dirty="0">
                          <a:solidFill>
                            <a:srgbClr val="000000"/>
                          </a:solidFill>
                          <a:effectLst/>
                          <a:latin typeface="Arial" panose="020B0604020202020204" pitchFamily="34" charset="0"/>
                          <a:cs typeface="Arial" panose="020B0604020202020204" pitchFamily="34" charset="0"/>
                        </a:rPr>
                        <a:t>mport</a:t>
                      </a:r>
                    </a:p>
                  </a:txBody>
                  <a:tcPr marL="9525" marR="9525" marT="9525"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0.7</a:t>
                      </a:r>
                    </a:p>
                  </a:txBody>
                  <a:tcPr marL="0" marR="0" marT="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0.9</a:t>
                      </a:r>
                    </a:p>
                  </a:txBody>
                  <a:tcPr marL="0" marR="0" marT="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1.1</a:t>
                      </a:r>
                    </a:p>
                  </a:txBody>
                  <a:tcPr marL="0" marR="0" marT="0"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tc>
                <a:tc>
                  <a:txBody>
                    <a:bodyPr/>
                    <a:lstStyle/>
                    <a:p>
                      <a:pPr marL="0" algn="ctr" defTabSz="914400" rtl="0" eaLnBrk="1" fontAlgn="b" latinLnBrk="0" hangingPunct="1"/>
                      <a:r>
                        <a:rPr lang="en-IN" sz="1100" b="0" i="0" u="none" strike="noStrike" kern="1200" dirty="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tc>
                <a:tc>
                  <a:txBody>
                    <a:bodyPr/>
                    <a:lstStyle/>
                    <a:p>
                      <a:pPr marL="0" algn="ctr" defTabSz="914400" rtl="0" eaLnBrk="1" fontAlgn="b" latinLnBrk="0" hangingPunct="1"/>
                      <a:r>
                        <a:rPr lang="en-IN" sz="1100" b="0" i="0" u="none" strike="noStrike" kern="1200" dirty="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tc>
                <a:extLst>
                  <a:ext uri="{0D108BD9-81ED-4DB2-BD59-A6C34878D82A}">
                    <a16:rowId xmlns:a16="http://schemas.microsoft.com/office/drawing/2014/main" val="1790596740"/>
                  </a:ext>
                </a:extLst>
              </a:tr>
              <a:tr h="397070">
                <a:tc>
                  <a:txBody>
                    <a:bodyPr/>
                    <a:lstStyle/>
                    <a:p>
                      <a:pPr algn="ctr" fontAlgn="ctr"/>
                      <a:r>
                        <a:rPr lang="en-IN" sz="1100" b="1" i="0" u="none" strike="noStrike" dirty="0">
                          <a:solidFill>
                            <a:srgbClr val="000000"/>
                          </a:solidFill>
                          <a:effectLst/>
                          <a:latin typeface="Arial" panose="020B0604020202020204" pitchFamily="34" charset="0"/>
                          <a:cs typeface="Arial" panose="020B0604020202020204" pitchFamily="34" charset="0"/>
                        </a:rPr>
                        <a:t>Export</a:t>
                      </a:r>
                    </a:p>
                  </a:txBody>
                  <a:tcPr marL="9525" marR="9525" marT="9525"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1.2</a:t>
                      </a:r>
                    </a:p>
                  </a:txBody>
                  <a:tcPr marL="0" marR="0" marT="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1.7</a:t>
                      </a:r>
                    </a:p>
                  </a:txBody>
                  <a:tcPr marL="0" marR="0" marT="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2.0</a:t>
                      </a:r>
                    </a:p>
                  </a:txBody>
                  <a:tcPr marL="0" marR="0" marT="0"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tc>
                <a:tc>
                  <a:txBody>
                    <a:bodyPr/>
                    <a:lstStyle/>
                    <a:p>
                      <a:pPr marL="0" algn="ctr" defTabSz="914400" rtl="0" eaLnBrk="1" fontAlgn="b" latinLnBrk="0" hangingPunct="1"/>
                      <a:r>
                        <a:rPr lang="en-IN" sz="1100" b="0" i="0" u="none" strike="noStrike" kern="1200" dirty="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tc>
                <a:extLst>
                  <a:ext uri="{0D108BD9-81ED-4DB2-BD59-A6C34878D82A}">
                    <a16:rowId xmlns:a16="http://schemas.microsoft.com/office/drawing/2014/main" val="632389635"/>
                  </a:ext>
                </a:extLst>
              </a:tr>
              <a:tr h="397070">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Demand</a:t>
                      </a:r>
                    </a:p>
                  </a:txBody>
                  <a:tcPr marL="9525" marR="9525" marT="9525"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3.0</a:t>
                      </a:r>
                    </a:p>
                  </a:txBody>
                  <a:tcPr marL="0" marR="0" marT="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3.6</a:t>
                      </a:r>
                    </a:p>
                  </a:txBody>
                  <a:tcPr marL="0" marR="0" marT="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4.2</a:t>
                      </a:r>
                    </a:p>
                  </a:txBody>
                  <a:tcPr marL="0" marR="0" marT="0"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6.0</a:t>
                      </a:r>
                    </a:p>
                  </a:txBody>
                  <a:tcPr marL="9525" marR="9525" marT="9525"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9.6</a:t>
                      </a:r>
                    </a:p>
                  </a:txBody>
                  <a:tcPr marL="9525" marR="9525" marT="9525" marB="0" anchor="ctr"/>
                </a:tc>
                <a:tc>
                  <a:txBody>
                    <a:bodyPr/>
                    <a:lstStyle/>
                    <a:p>
                      <a:pPr marL="0" algn="ctr" defTabSz="914400" rtl="0" eaLnBrk="1" fontAlgn="b" latinLnBrk="0" hangingPunct="1"/>
                      <a:r>
                        <a:rPr lang="en-IN" sz="1100" b="0" i="0" u="none" strike="noStrike" kern="1200" dirty="0">
                          <a:solidFill>
                            <a:srgbClr val="000000"/>
                          </a:solidFill>
                          <a:effectLst/>
                          <a:latin typeface="Arial" panose="020B0604020202020204" pitchFamily="34" charset="0"/>
                          <a:ea typeface="+mn-ea"/>
                          <a:cs typeface="Arial" panose="020B0604020202020204" pitchFamily="34" charset="0"/>
                        </a:rPr>
                        <a:t>14.8</a:t>
                      </a:r>
                    </a:p>
                  </a:txBody>
                  <a:tcPr marL="9525" marR="9525" marT="9525"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21.4</a:t>
                      </a:r>
                    </a:p>
                  </a:txBody>
                  <a:tcPr marL="9525" marR="9525" marT="9525" marB="0" anchor="ctr"/>
                </a:tc>
                <a:extLst>
                  <a:ext uri="{0D108BD9-81ED-4DB2-BD59-A6C34878D82A}">
                    <a16:rowId xmlns:a16="http://schemas.microsoft.com/office/drawing/2014/main" val="1830817670"/>
                  </a:ext>
                </a:extLst>
              </a:tr>
              <a:tr h="356189">
                <a:tc>
                  <a:txBody>
                    <a:bodyPr/>
                    <a:lstStyle/>
                    <a:p>
                      <a:pPr algn="ctr" fontAlgn="b"/>
                      <a:r>
                        <a:rPr lang="en-US" sz="1100" b="1" i="0" u="none" strike="noStrike" dirty="0">
                          <a:solidFill>
                            <a:srgbClr val="000000"/>
                          </a:solidFill>
                          <a:effectLst/>
                          <a:latin typeface="Arial" panose="020B0604020202020204" pitchFamily="34" charset="0"/>
                          <a:cs typeface="Arial" panose="020B0604020202020204" pitchFamily="34" charset="0"/>
                        </a:rPr>
                        <a:t>S</a:t>
                      </a:r>
                      <a:r>
                        <a:rPr lang="en-IN" sz="1100" b="1" i="0" u="none" strike="noStrike" dirty="0">
                          <a:solidFill>
                            <a:srgbClr val="000000"/>
                          </a:solidFill>
                          <a:effectLst/>
                          <a:latin typeface="Arial" panose="020B0604020202020204" pitchFamily="34" charset="0"/>
                          <a:cs typeface="Arial" panose="020B0604020202020204" pitchFamily="34" charset="0"/>
                        </a:rPr>
                        <a:t>urplus/Gap</a:t>
                      </a:r>
                    </a:p>
                  </a:txBody>
                  <a:tcPr marL="9525" marR="9525" marT="9525"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-0.3</a:t>
                      </a:r>
                    </a:p>
                  </a:txBody>
                  <a:tcPr marL="9525" marR="9525" marT="9525"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-3.6</a:t>
                      </a:r>
                    </a:p>
                  </a:txBody>
                  <a:tcPr marL="9525" marR="9525" marT="9525" marB="0" anchor="ctr"/>
                </a:tc>
                <a:tc>
                  <a:txBody>
                    <a:bodyPr/>
                    <a:lstStyle/>
                    <a:p>
                      <a:pPr marL="0" algn="ctr" defTabSz="914400" rtl="0" eaLnBrk="1" fontAlgn="b" latinLnBrk="0" hangingPunct="1"/>
                      <a:r>
                        <a:rPr lang="en-IN" sz="1100" b="0" i="0" u="none" strike="noStrike" kern="1200" dirty="0">
                          <a:solidFill>
                            <a:srgbClr val="000000"/>
                          </a:solidFill>
                          <a:effectLst/>
                          <a:latin typeface="Arial" panose="020B0604020202020204" pitchFamily="34" charset="0"/>
                          <a:ea typeface="+mn-ea"/>
                          <a:cs typeface="Arial" panose="020B0604020202020204" pitchFamily="34" charset="0"/>
                        </a:rPr>
                        <a:t>-8.5</a:t>
                      </a:r>
                    </a:p>
                  </a:txBody>
                  <a:tcPr marL="9525" marR="9525" marT="9525" marB="0" anchor="ctr"/>
                </a:tc>
                <a:tc>
                  <a:txBody>
                    <a:bodyPr/>
                    <a:lstStyle/>
                    <a:p>
                      <a:pPr marL="0" algn="ctr" defTabSz="914400" rtl="0" eaLnBrk="1" fontAlgn="b" latinLnBrk="0" hangingPunct="1"/>
                      <a:r>
                        <a:rPr lang="en-IN" sz="1100" b="0" i="0" u="none" strike="noStrike" kern="1200" dirty="0">
                          <a:solidFill>
                            <a:srgbClr val="000000"/>
                          </a:solidFill>
                          <a:effectLst/>
                          <a:latin typeface="Arial" panose="020B0604020202020204" pitchFamily="34" charset="0"/>
                          <a:ea typeface="+mn-ea"/>
                          <a:cs typeface="Arial" panose="020B0604020202020204" pitchFamily="34" charset="0"/>
                        </a:rPr>
                        <a:t>-14.9</a:t>
                      </a:r>
                    </a:p>
                  </a:txBody>
                  <a:tcPr marL="9525" marR="9525" marT="9525" marB="0" anchor="ctr"/>
                </a:tc>
                <a:extLst>
                  <a:ext uri="{0D108BD9-81ED-4DB2-BD59-A6C34878D82A}">
                    <a16:rowId xmlns:a16="http://schemas.microsoft.com/office/drawing/2014/main" val="3888421247"/>
                  </a:ext>
                </a:extLst>
              </a:tr>
              <a:tr h="397070">
                <a:tc>
                  <a:txBody>
                    <a:bodyPr/>
                    <a:lstStyle/>
                    <a:p>
                      <a:pPr algn="ctr" fontAlgn="b"/>
                      <a:r>
                        <a:rPr lang="en-IN" sz="1100" b="1" i="0" u="none" strike="noStrike" dirty="0">
                          <a:solidFill>
                            <a:srgbClr val="000000"/>
                          </a:solidFill>
                          <a:effectLst/>
                          <a:latin typeface="Arial" panose="020B0604020202020204" pitchFamily="34" charset="0"/>
                          <a:cs typeface="Arial" panose="020B0604020202020204" pitchFamily="34" charset="0"/>
                        </a:rPr>
                        <a:t>Existing Capacity</a:t>
                      </a:r>
                    </a:p>
                  </a:txBody>
                  <a:tcPr marL="9525" marR="9525" marT="9525" marB="0" anchor="ctr"/>
                </a:tc>
                <a:tc>
                  <a:txBody>
                    <a:bodyPr/>
                    <a:lstStyle/>
                    <a:p>
                      <a:pPr algn="ctr" fontAlgn="b"/>
                      <a:r>
                        <a:rPr lang="en-IN" sz="1100" b="0" i="0" u="none" strike="noStrike">
                          <a:solidFill>
                            <a:srgbClr val="000000"/>
                          </a:solidFill>
                          <a:effectLst/>
                          <a:latin typeface="Arial" panose="020B0604020202020204" pitchFamily="34" charset="0"/>
                          <a:cs typeface="Arial" panose="020B0604020202020204" pitchFamily="34" charset="0"/>
                        </a:rPr>
                        <a:t>4.5</a:t>
                      </a:r>
                    </a:p>
                  </a:txBody>
                  <a:tcPr marL="0" marR="0" marT="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5.0</a:t>
                      </a:r>
                    </a:p>
                  </a:txBody>
                  <a:tcPr marL="0" marR="0" marT="0" marB="0" anchor="ctr"/>
                </a:tc>
                <a:tc>
                  <a:txBody>
                    <a:bodyPr/>
                    <a:lstStyle/>
                    <a:p>
                      <a:pPr algn="ctr" fontAlgn="b"/>
                      <a:r>
                        <a:rPr lang="en-IN" sz="1100" b="0" i="0" u="none" strike="noStrike" dirty="0">
                          <a:solidFill>
                            <a:srgbClr val="000000"/>
                          </a:solidFill>
                          <a:effectLst/>
                          <a:latin typeface="Arial" panose="020B0604020202020204" pitchFamily="34" charset="0"/>
                          <a:cs typeface="Arial" panose="020B0604020202020204" pitchFamily="34" charset="0"/>
                        </a:rPr>
                        <a:t>6.3</a:t>
                      </a:r>
                    </a:p>
                  </a:txBody>
                  <a:tcPr marL="0" marR="0" marT="0"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7.0</a:t>
                      </a:r>
                    </a:p>
                  </a:txBody>
                  <a:tcPr marL="9525" marR="9525" marT="9525"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7.0</a:t>
                      </a:r>
                    </a:p>
                  </a:txBody>
                  <a:tcPr marL="9525" marR="9525" marT="9525" marB="0" anchor="ctr"/>
                </a:tc>
                <a:tc>
                  <a:txBody>
                    <a:bodyPr/>
                    <a:lstStyle/>
                    <a:p>
                      <a:pPr marL="0" algn="ctr" defTabSz="914400" rtl="0" eaLnBrk="1" fontAlgn="b" latinLnBrk="0" hangingPunct="1"/>
                      <a:r>
                        <a:rPr lang="en-IN" sz="1100" b="0" i="0" u="none" strike="noStrike" kern="1200">
                          <a:solidFill>
                            <a:srgbClr val="000000"/>
                          </a:solidFill>
                          <a:effectLst/>
                          <a:latin typeface="Arial" panose="020B0604020202020204" pitchFamily="34" charset="0"/>
                          <a:ea typeface="+mn-ea"/>
                          <a:cs typeface="Arial" panose="020B0604020202020204" pitchFamily="34" charset="0"/>
                        </a:rPr>
                        <a:t>7.0</a:t>
                      </a:r>
                    </a:p>
                  </a:txBody>
                  <a:tcPr marL="9525" marR="9525" marT="9525" marB="0" anchor="ctr"/>
                </a:tc>
                <a:tc>
                  <a:txBody>
                    <a:bodyPr/>
                    <a:lstStyle/>
                    <a:p>
                      <a:pPr marL="0" algn="ctr" defTabSz="914400" rtl="0" eaLnBrk="1" fontAlgn="b" latinLnBrk="0" hangingPunct="1"/>
                      <a:r>
                        <a:rPr lang="en-IN" sz="1100" b="0" i="0" u="none" strike="noStrike" kern="1200" dirty="0">
                          <a:solidFill>
                            <a:srgbClr val="000000"/>
                          </a:solidFill>
                          <a:effectLst/>
                          <a:latin typeface="Arial" panose="020B0604020202020204" pitchFamily="34" charset="0"/>
                          <a:ea typeface="+mn-ea"/>
                          <a:cs typeface="Arial" panose="020B0604020202020204" pitchFamily="34" charset="0"/>
                        </a:rPr>
                        <a:t>7.0</a:t>
                      </a:r>
                    </a:p>
                  </a:txBody>
                  <a:tcPr marL="9525" marR="9525" marT="9525" marB="0" anchor="ctr"/>
                </a:tc>
                <a:extLst>
                  <a:ext uri="{0D108BD9-81ED-4DB2-BD59-A6C34878D82A}">
                    <a16:rowId xmlns:a16="http://schemas.microsoft.com/office/drawing/2014/main" val="1049688395"/>
                  </a:ext>
                </a:extLst>
              </a:tr>
            </a:tbl>
          </a:graphicData>
        </a:graphic>
      </p:graphicFrame>
      <p:sp>
        <p:nvSpPr>
          <p:cNvPr id="3" name="Rectangle 2">
            <a:extLst>
              <a:ext uri="{FF2B5EF4-FFF2-40B4-BE49-F238E27FC236}">
                <a16:creationId xmlns:a16="http://schemas.microsoft.com/office/drawing/2014/main" id="{BF3CF5FA-4A60-3CE3-7841-CB77116ACE70}"/>
              </a:ext>
            </a:extLst>
          </p:cNvPr>
          <p:cNvSpPr/>
          <p:nvPr/>
        </p:nvSpPr>
        <p:spPr>
          <a:xfrm>
            <a:off x="100620" y="3905782"/>
            <a:ext cx="8823038" cy="700315"/>
          </a:xfrm>
          <a:prstGeom prst="rect">
            <a:avLst/>
          </a:prstGeom>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171446" indent="-171446" algn="just">
              <a:lnSpc>
                <a:spcPct val="150000"/>
              </a:lnSpc>
              <a:buFont typeface="Arial" panose="020B0604020202020204" pitchFamily="34" charset="0"/>
              <a:buChar char="•"/>
              <a:defRP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 2021, the overall production of agrochemicals in India stood at 5.1 MMT and had an existing capacity of 6.3 MMT.</a:t>
            </a:r>
          </a:p>
          <a:p>
            <a:pPr marL="171446" indent="-171446" algn="just">
              <a:lnSpc>
                <a:spcPct val="150000"/>
              </a:lnSpc>
              <a:buFont typeface="Arial" panose="020B0604020202020204" pitchFamily="34" charset="0"/>
              <a:buChar char="•"/>
              <a:defRP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Till now industry is operating at approximately 80% of the overall existing capacity.</a:t>
            </a:r>
          </a:p>
        </p:txBody>
      </p:sp>
      <p:graphicFrame>
        <p:nvGraphicFramePr>
          <p:cNvPr id="4" name="Table 3">
            <a:extLst>
              <a:ext uri="{FF2B5EF4-FFF2-40B4-BE49-F238E27FC236}">
                <a16:creationId xmlns:a16="http://schemas.microsoft.com/office/drawing/2014/main" id="{FA76C6F7-DC27-7FE4-5DA5-0232848A98BA}"/>
              </a:ext>
            </a:extLst>
          </p:cNvPr>
          <p:cNvGraphicFramePr>
            <a:graphicFrameLocks noGrp="1"/>
          </p:cNvGraphicFramePr>
          <p:nvPr>
            <p:extLst>
              <p:ext uri="{D42A27DB-BD31-4B8C-83A1-F6EECF244321}">
                <p14:modId xmlns:p14="http://schemas.microsoft.com/office/powerpoint/2010/main" val="1745495227"/>
              </p:ext>
            </p:extLst>
          </p:nvPr>
        </p:nvGraphicFramePr>
        <p:xfrm>
          <a:off x="100619" y="4665595"/>
          <a:ext cx="8823039" cy="1972044"/>
        </p:xfrm>
        <a:graphic>
          <a:graphicData uri="http://schemas.openxmlformats.org/drawingml/2006/table">
            <a:tbl>
              <a:tblPr>
                <a:tableStyleId>{69C7853C-536D-4A76-A0AE-DD22124D55A5}</a:tableStyleId>
              </a:tblPr>
              <a:tblGrid>
                <a:gridCol w="3348678">
                  <a:extLst>
                    <a:ext uri="{9D8B030D-6E8A-4147-A177-3AD203B41FA5}">
                      <a16:colId xmlns:a16="http://schemas.microsoft.com/office/drawing/2014/main" val="3455805242"/>
                    </a:ext>
                  </a:extLst>
                </a:gridCol>
                <a:gridCol w="5474361">
                  <a:extLst>
                    <a:ext uri="{9D8B030D-6E8A-4147-A177-3AD203B41FA5}">
                      <a16:colId xmlns:a16="http://schemas.microsoft.com/office/drawing/2014/main" val="624749915"/>
                    </a:ext>
                  </a:extLst>
                </a:gridCol>
              </a:tblGrid>
              <a:tr h="283778">
                <a:tc gridSpan="2">
                  <a:txBody>
                    <a:bodyPr/>
                    <a:lstStyle/>
                    <a:p>
                      <a:pPr algn="ctr" fontAlgn="ctr"/>
                      <a:r>
                        <a:rPr lang="en-IN" sz="1000" b="1" u="none" strike="noStrike" dirty="0">
                          <a:solidFill>
                            <a:schemeClr val="bg1"/>
                          </a:solidFill>
                          <a:effectLst/>
                          <a:latin typeface="Arial" panose="020B0604020202020204" pitchFamily="34" charset="0"/>
                          <a:cs typeface="Arial" panose="020B0604020202020204" pitchFamily="34" charset="0"/>
                        </a:rPr>
                        <a:t>Planned Investment</a:t>
                      </a:r>
                      <a:endParaRPr lang="en-IN" sz="1000" b="1" i="0" u="none" strike="noStrike" dirty="0">
                        <a:solidFill>
                          <a:schemeClr val="bg1"/>
                        </a:solidFill>
                        <a:effectLst/>
                        <a:latin typeface="Arial" panose="020B0604020202020204" pitchFamily="34" charset="0"/>
                        <a:cs typeface="Arial" panose="020B0604020202020204" pitchFamily="34" charset="0"/>
                      </a:endParaRPr>
                    </a:p>
                  </a:txBody>
                  <a:tcPr marL="8673" marR="8673" marT="8673" marB="0" anchor="ctr">
                    <a:solidFill>
                      <a:schemeClr val="accent1">
                        <a:lumMod val="50000"/>
                      </a:schemeClr>
                    </a:solidFill>
                  </a:tcPr>
                </a:tc>
                <a:tc hMerge="1">
                  <a:txBody>
                    <a:bodyPr/>
                    <a:lstStyle/>
                    <a:p>
                      <a:endParaRPr lang="en-IN"/>
                    </a:p>
                  </a:txBody>
                  <a:tcPr/>
                </a:tc>
                <a:extLst>
                  <a:ext uri="{0D108BD9-81ED-4DB2-BD59-A6C34878D82A}">
                    <a16:rowId xmlns:a16="http://schemas.microsoft.com/office/drawing/2014/main" val="1401916117"/>
                  </a:ext>
                </a:extLst>
              </a:tr>
              <a:tr h="204638">
                <a:tc>
                  <a:txBody>
                    <a:bodyPr/>
                    <a:lstStyle/>
                    <a:p>
                      <a:pPr algn="ctr" fontAlgn="ctr"/>
                      <a:r>
                        <a:rPr lang="en-IN" sz="1000" b="1" u="none" strike="noStrike" dirty="0">
                          <a:effectLst/>
                          <a:latin typeface="Arial" panose="020B0604020202020204" pitchFamily="34" charset="0"/>
                          <a:cs typeface="Arial" panose="020B0604020202020204" pitchFamily="34" charset="0"/>
                        </a:rPr>
                        <a:t>PI INDUSTRIES LIMITED</a:t>
                      </a:r>
                      <a:endParaRPr lang="en-IN" sz="1000" b="1" i="0" u="none" strike="noStrike" dirty="0">
                        <a:solidFill>
                          <a:srgbClr val="000000"/>
                        </a:solidFill>
                        <a:effectLst/>
                        <a:latin typeface="Arial" panose="020B0604020202020204" pitchFamily="34" charset="0"/>
                        <a:cs typeface="Arial" panose="020B0604020202020204" pitchFamily="34" charset="0"/>
                      </a:endParaRPr>
                    </a:p>
                  </a:txBody>
                  <a:tcPr marL="8673" marR="8673" marT="8673" marB="0" anchor="ctr"/>
                </a:tc>
                <a:tc>
                  <a:txBody>
                    <a:bodyPr/>
                    <a:lstStyle/>
                    <a:p>
                      <a:pPr algn="ctr" fontAlgn="ctr"/>
                      <a:r>
                        <a:rPr lang="en-US" sz="1000" u="none" strike="noStrike">
                          <a:effectLst/>
                          <a:latin typeface="Arial" panose="020B0604020202020204" pitchFamily="34" charset="0"/>
                          <a:cs typeface="Arial" panose="020B0604020202020204" pitchFamily="34" charset="0"/>
                        </a:rPr>
                        <a:t>Brownfield expansion of Panoli plant for manufacturing pesticides and pharma</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8673" marR="8673" marT="8673" marB="0" anchor="ctr"/>
                </a:tc>
                <a:extLst>
                  <a:ext uri="{0D108BD9-81ED-4DB2-BD59-A6C34878D82A}">
                    <a16:rowId xmlns:a16="http://schemas.microsoft.com/office/drawing/2014/main" val="3207600185"/>
                  </a:ext>
                </a:extLst>
              </a:tr>
              <a:tr h="409277">
                <a:tc>
                  <a:txBody>
                    <a:bodyPr/>
                    <a:lstStyle/>
                    <a:p>
                      <a:pPr algn="ctr" fontAlgn="ctr"/>
                      <a:r>
                        <a:rPr lang="en-IN" sz="1000" b="1" u="none" strike="noStrike" dirty="0">
                          <a:effectLst/>
                          <a:latin typeface="Arial" panose="020B0604020202020204" pitchFamily="34" charset="0"/>
                          <a:cs typeface="Arial" panose="020B0604020202020204" pitchFamily="34" charset="0"/>
                        </a:rPr>
                        <a:t>GHARDA CHEMICALS LIMITED</a:t>
                      </a:r>
                      <a:endParaRPr lang="en-IN" sz="1000" b="1" i="0" u="none" strike="noStrike" dirty="0">
                        <a:solidFill>
                          <a:srgbClr val="000000"/>
                        </a:solidFill>
                        <a:effectLst/>
                        <a:latin typeface="Arial" panose="020B0604020202020204" pitchFamily="34" charset="0"/>
                        <a:cs typeface="Arial" panose="020B0604020202020204" pitchFamily="34" charset="0"/>
                      </a:endParaRPr>
                    </a:p>
                  </a:txBody>
                  <a:tcPr marL="8673" marR="8673" marT="8673" marB="0" anchor="ctr"/>
                </a:tc>
                <a:tc>
                  <a:txBody>
                    <a:bodyPr/>
                    <a:lstStyle/>
                    <a:p>
                      <a:pPr algn="ctr" fontAlgn="ctr"/>
                      <a:r>
                        <a:rPr lang="en-US" sz="1000" u="none" strike="noStrike" dirty="0" err="1">
                          <a:effectLst/>
                          <a:latin typeface="Arial" panose="020B0604020202020204" pitchFamily="34" charset="0"/>
                          <a:cs typeface="Arial" panose="020B0604020202020204" pitchFamily="34" charset="0"/>
                        </a:rPr>
                        <a:t>Gharda</a:t>
                      </a:r>
                      <a:r>
                        <a:rPr lang="en-US" sz="1000" u="none" strike="noStrike" dirty="0">
                          <a:effectLst/>
                          <a:latin typeface="Arial" panose="020B0604020202020204" pitchFamily="34" charset="0"/>
                          <a:cs typeface="Arial" panose="020B0604020202020204" pitchFamily="34" charset="0"/>
                        </a:rPr>
                        <a:t> chemicals plans to setup a 4,36,070 TPA pesticides and organic </a:t>
                      </a:r>
                      <a:r>
                        <a:rPr lang="en-US" sz="1000" u="none" strike="noStrike" dirty="0" err="1">
                          <a:effectLst/>
                          <a:latin typeface="Arial" panose="020B0604020202020204" pitchFamily="34" charset="0"/>
                          <a:cs typeface="Arial" panose="020B0604020202020204" pitchFamily="34" charset="0"/>
                        </a:rPr>
                        <a:t>chemcials</a:t>
                      </a:r>
                      <a:r>
                        <a:rPr lang="en-US" sz="1000" u="none" strike="noStrike" dirty="0">
                          <a:effectLst/>
                          <a:latin typeface="Arial" panose="020B0604020202020204" pitchFamily="34" charset="0"/>
                          <a:cs typeface="Arial" panose="020B0604020202020204" pitchFamily="34" charset="0"/>
                        </a:rPr>
                        <a:t> manufacturing plant in Pune.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73" marR="8673" marT="8673" marB="0" anchor="ctr"/>
                </a:tc>
                <a:extLst>
                  <a:ext uri="{0D108BD9-81ED-4DB2-BD59-A6C34878D82A}">
                    <a16:rowId xmlns:a16="http://schemas.microsoft.com/office/drawing/2014/main" val="4126006802"/>
                  </a:ext>
                </a:extLst>
              </a:tr>
              <a:tr h="665074">
                <a:tc>
                  <a:txBody>
                    <a:bodyPr/>
                    <a:lstStyle/>
                    <a:p>
                      <a:pPr algn="ctr" fontAlgn="ctr"/>
                      <a:r>
                        <a:rPr lang="en-IN" sz="1000" b="1" u="none" strike="noStrike" dirty="0">
                          <a:effectLst/>
                          <a:latin typeface="Arial" panose="020B0604020202020204" pitchFamily="34" charset="0"/>
                          <a:cs typeface="Arial" panose="020B0604020202020204" pitchFamily="34" charset="0"/>
                        </a:rPr>
                        <a:t>TAGROS CHEMICALS INDIA PVT. LIMITED</a:t>
                      </a:r>
                      <a:endParaRPr lang="en-IN" sz="1000" b="1" i="0" u="none" strike="noStrike" dirty="0">
                        <a:solidFill>
                          <a:srgbClr val="000000"/>
                        </a:solidFill>
                        <a:effectLst/>
                        <a:latin typeface="Arial" panose="020B0604020202020204" pitchFamily="34" charset="0"/>
                        <a:cs typeface="Arial" panose="020B0604020202020204" pitchFamily="34" charset="0"/>
                      </a:endParaRPr>
                    </a:p>
                  </a:txBody>
                  <a:tcPr marL="8673" marR="8673" marT="8673" marB="0" anchor="ctr"/>
                </a:tc>
                <a:tc>
                  <a:txBody>
                    <a:bodyPr/>
                    <a:lstStyle/>
                    <a:p>
                      <a:pPr algn="ctr" fontAlgn="ctr"/>
                      <a:r>
                        <a:rPr lang="en-US" sz="1000" u="none" strike="noStrike" dirty="0" err="1">
                          <a:effectLst/>
                          <a:latin typeface="Arial" panose="020B0604020202020204" pitchFamily="34" charset="0"/>
                          <a:cs typeface="Arial" panose="020B0604020202020204" pitchFamily="34" charset="0"/>
                        </a:rPr>
                        <a:t>Tagros</a:t>
                      </a:r>
                      <a:r>
                        <a:rPr lang="en-US" sz="1000" u="none" strike="noStrike" dirty="0">
                          <a:effectLst/>
                          <a:latin typeface="Arial" panose="020B0604020202020204" pitchFamily="34" charset="0"/>
                          <a:cs typeface="Arial" panose="020B0604020202020204" pitchFamily="34" charset="0"/>
                        </a:rPr>
                        <a:t> proposed amalgamation and expansion of Pesticide Intermediates &amp; Technical production capacity from 1195 Ton/Month to 2193 Ton/Month along with synthetic organic chemical existing production capacity of 1000 Ton/Month in </a:t>
                      </a:r>
                      <a:r>
                        <a:rPr lang="en-US" sz="1000" u="none" strike="noStrike" dirty="0" err="1">
                          <a:effectLst/>
                          <a:latin typeface="Arial" panose="020B0604020202020204" pitchFamily="34" charset="0"/>
                          <a:cs typeface="Arial" panose="020B0604020202020204" pitchFamily="34" charset="0"/>
                        </a:rPr>
                        <a:t>Panoli</a:t>
                      </a:r>
                      <a:r>
                        <a:rPr lang="en-US" sz="1000" u="none" strike="noStrike" dirty="0">
                          <a:effectLst/>
                          <a:latin typeface="Arial" panose="020B0604020202020204" pitchFamily="34" charset="0"/>
                          <a:cs typeface="Arial" panose="020B0604020202020204" pitchFamily="34" charset="0"/>
                        </a:rPr>
                        <a:t>, Gujarat location.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73" marR="8673" marT="8673" marB="0" anchor="ctr"/>
                </a:tc>
                <a:extLst>
                  <a:ext uri="{0D108BD9-81ED-4DB2-BD59-A6C34878D82A}">
                    <a16:rowId xmlns:a16="http://schemas.microsoft.com/office/drawing/2014/main" val="2139120771"/>
                  </a:ext>
                </a:extLst>
              </a:tr>
              <a:tr h="409277">
                <a:tc>
                  <a:txBody>
                    <a:bodyPr/>
                    <a:lstStyle/>
                    <a:p>
                      <a:pPr algn="ctr" fontAlgn="ctr"/>
                      <a:r>
                        <a:rPr lang="en-IN" sz="1000" b="1" u="none" strike="noStrike" dirty="0">
                          <a:effectLst/>
                          <a:latin typeface="Arial" panose="020B0604020202020204" pitchFamily="34" charset="0"/>
                          <a:cs typeface="Arial" panose="020B0604020202020204" pitchFamily="34" charset="0"/>
                        </a:rPr>
                        <a:t>COROMANDEL INTERNATIONAL</a:t>
                      </a:r>
                      <a:endParaRPr lang="en-IN" sz="1000" b="1" i="0" u="none" strike="noStrike" dirty="0">
                        <a:solidFill>
                          <a:srgbClr val="000000"/>
                        </a:solidFill>
                        <a:effectLst/>
                        <a:latin typeface="Arial" panose="020B0604020202020204" pitchFamily="34" charset="0"/>
                        <a:cs typeface="Arial" panose="020B0604020202020204" pitchFamily="34" charset="0"/>
                      </a:endParaRPr>
                    </a:p>
                  </a:txBody>
                  <a:tcPr marL="8673" marR="8673" marT="8673" marB="0" anchor="ctr"/>
                </a:tc>
                <a:tc>
                  <a:txBody>
                    <a:bodyPr/>
                    <a:lstStyle/>
                    <a:p>
                      <a:pPr algn="ctr" fontAlgn="ctr"/>
                      <a:r>
                        <a:rPr lang="en-US" sz="1000" u="none" strike="noStrike" dirty="0">
                          <a:effectLst/>
                          <a:latin typeface="Arial" panose="020B0604020202020204" pitchFamily="34" charset="0"/>
                          <a:cs typeface="Arial" panose="020B0604020202020204" pitchFamily="34" charset="0"/>
                        </a:rPr>
                        <a:t>Proposed Expansion of Pesticide and Pesticide Intermediate 49300 to 79316 MT Per Annum at Bharuch, Gujarat Manufacturing Plant.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673" marR="8673" marT="8673" marB="0" anchor="ctr"/>
                </a:tc>
                <a:extLst>
                  <a:ext uri="{0D108BD9-81ED-4DB2-BD59-A6C34878D82A}">
                    <a16:rowId xmlns:a16="http://schemas.microsoft.com/office/drawing/2014/main" val="2812112274"/>
                  </a:ext>
                </a:extLst>
              </a:tr>
            </a:tbl>
          </a:graphicData>
        </a:graphic>
      </p:graphicFrame>
    </p:spTree>
    <p:extLst>
      <p:ext uri="{BB962C8B-B14F-4D97-AF65-F5344CB8AC3E}">
        <p14:creationId xmlns:p14="http://schemas.microsoft.com/office/powerpoint/2010/main" val="1980796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a:xfrm>
            <a:off x="159091" y="167291"/>
            <a:ext cx="7328388" cy="457200"/>
          </a:xfrm>
        </p:spPr>
        <p:txBody>
          <a:bodyPr>
            <a:normAutofit/>
          </a:bodyPr>
          <a:lstStyle/>
          <a:p>
            <a:pPr>
              <a:spcBef>
                <a:spcPts val="0"/>
              </a:spcBef>
            </a:pPr>
            <a:r>
              <a:rPr lang="en-US" sz="1400" dirty="0">
                <a:solidFill>
                  <a:schemeClr val="tx1"/>
                </a:solidFill>
                <a:latin typeface="Arial" panose="020B0604020202020204" pitchFamily="34" charset="0"/>
                <a:ea typeface="Verdana" panose="020B0604030504040204" pitchFamily="34" charset="0"/>
              </a:rPr>
              <a:t>Import &amp; Export, By Volume</a:t>
            </a:r>
            <a:endParaRPr lang="en-US" sz="1400" b="0" dirty="0">
              <a:solidFill>
                <a:schemeClr val="tx1"/>
              </a:solidFill>
              <a:latin typeface="Arial" panose="020B0604020202020204" pitchFamily="34" charset="0"/>
              <a:ea typeface="Verdana" panose="020B0604030504040204" pitchFamily="34" charset="0"/>
            </a:endParaRPr>
          </a:p>
        </p:txBody>
      </p:sp>
      <p:graphicFrame>
        <p:nvGraphicFramePr>
          <p:cNvPr id="3" name="Chart 2">
            <a:extLst>
              <a:ext uri="{FF2B5EF4-FFF2-40B4-BE49-F238E27FC236}">
                <a16:creationId xmlns:a16="http://schemas.microsoft.com/office/drawing/2014/main" id="{5F742463-49B0-7BB2-31A8-3A16D78EDD2F}"/>
              </a:ext>
            </a:extLst>
          </p:cNvPr>
          <p:cNvGraphicFramePr/>
          <p:nvPr>
            <p:extLst>
              <p:ext uri="{D42A27DB-BD31-4B8C-83A1-F6EECF244321}">
                <p14:modId xmlns:p14="http://schemas.microsoft.com/office/powerpoint/2010/main" val="1626699265"/>
              </p:ext>
            </p:extLst>
          </p:nvPr>
        </p:nvGraphicFramePr>
        <p:xfrm>
          <a:off x="42977" y="901562"/>
          <a:ext cx="4558052" cy="3394504"/>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4F0CC52C-1626-EC7F-D839-3028AC17AB9F}"/>
              </a:ext>
            </a:extLst>
          </p:cNvPr>
          <p:cNvSpPr/>
          <p:nvPr/>
        </p:nvSpPr>
        <p:spPr>
          <a:xfrm>
            <a:off x="159091" y="4850789"/>
            <a:ext cx="4558052" cy="1111764"/>
          </a:xfrm>
          <a:prstGeom prst="rect">
            <a:avLst/>
          </a:prstGeom>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171446" indent="-171446" algn="just">
              <a:lnSpc>
                <a:spcPct val="150000"/>
              </a:lnSpc>
              <a:buFont typeface="Arial" panose="020B0604020202020204" pitchFamily="34" charset="0"/>
              <a:buChar char="•"/>
              <a:defRP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exported 2035.7 Kilo tons of agrochemicals in FY 2021.</a:t>
            </a:r>
          </a:p>
          <a:p>
            <a:pPr marL="171446" indent="-171446" algn="just">
              <a:lnSpc>
                <a:spcPct val="150000"/>
              </a:lnSpc>
              <a:buFont typeface="Arial" panose="020B0604020202020204" pitchFamily="34" charset="0"/>
              <a:buChar char="•"/>
              <a:defRP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exported majorly to Brazil, USA, Bangladesh and Vietnam nations. </a:t>
            </a:r>
          </a:p>
        </p:txBody>
      </p:sp>
      <p:graphicFrame>
        <p:nvGraphicFramePr>
          <p:cNvPr id="8" name="Chart 7">
            <a:extLst>
              <a:ext uri="{FF2B5EF4-FFF2-40B4-BE49-F238E27FC236}">
                <a16:creationId xmlns:a16="http://schemas.microsoft.com/office/drawing/2014/main" id="{0BFD62A2-2776-B389-AD75-5BD26E852234}"/>
              </a:ext>
            </a:extLst>
          </p:cNvPr>
          <p:cNvGraphicFramePr/>
          <p:nvPr>
            <p:extLst>
              <p:ext uri="{D42A27DB-BD31-4B8C-83A1-F6EECF244321}">
                <p14:modId xmlns:p14="http://schemas.microsoft.com/office/powerpoint/2010/main" val="2667096419"/>
              </p:ext>
            </p:extLst>
          </p:nvPr>
        </p:nvGraphicFramePr>
        <p:xfrm>
          <a:off x="4824197" y="895446"/>
          <a:ext cx="4160711" cy="3400620"/>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D109EA77-B2E7-8BDE-D560-7676F14B5131}"/>
              </a:ext>
            </a:extLst>
          </p:cNvPr>
          <p:cNvSpPr/>
          <p:nvPr/>
        </p:nvSpPr>
        <p:spPr>
          <a:xfrm>
            <a:off x="4824197" y="4837563"/>
            <a:ext cx="4160711" cy="1124991"/>
          </a:xfrm>
          <a:prstGeom prst="rect">
            <a:avLst/>
          </a:prstGeom>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171446" indent="-171446" algn="just">
              <a:lnSpc>
                <a:spcPct val="150000"/>
              </a:lnSpc>
              <a:buFont typeface="Arial" panose="020B0604020202020204" pitchFamily="34" charset="0"/>
              <a:buChar char="•"/>
              <a:defRP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imported 1132.0 Kilo tons of agrochemicals in FY 2021.</a:t>
            </a:r>
          </a:p>
          <a:p>
            <a:pPr marL="171446" indent="-171446" algn="just">
              <a:lnSpc>
                <a:spcPct val="150000"/>
              </a:lnSpc>
              <a:buFont typeface="Arial" panose="020B0604020202020204" pitchFamily="34" charset="0"/>
              <a:buChar char="•"/>
              <a:defRP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Imports of agrochemicals majorly came from China, USA and Israel.</a:t>
            </a:r>
          </a:p>
        </p:txBody>
      </p:sp>
      <p:sp>
        <p:nvSpPr>
          <p:cNvPr id="12" name="TextBox 11">
            <a:extLst>
              <a:ext uri="{FF2B5EF4-FFF2-40B4-BE49-F238E27FC236}">
                <a16:creationId xmlns:a16="http://schemas.microsoft.com/office/drawing/2014/main" id="{C24CCE57-5DBF-105D-A796-4C6E8040E7C6}"/>
              </a:ext>
            </a:extLst>
          </p:cNvPr>
          <p:cNvSpPr txBox="1"/>
          <p:nvPr/>
        </p:nvSpPr>
        <p:spPr>
          <a:xfrm>
            <a:off x="508002" y="4529957"/>
            <a:ext cx="3381827"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Export Top 5 Countries, By Volume (Kilo Tons)</a:t>
            </a:r>
            <a:endParaRPr lang="en-IN" sz="10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CDB51F11-44B8-729C-CFF3-568355085B4D}"/>
              </a:ext>
            </a:extLst>
          </p:cNvPr>
          <p:cNvSpPr txBox="1"/>
          <p:nvPr/>
        </p:nvSpPr>
        <p:spPr>
          <a:xfrm>
            <a:off x="5466621" y="4529957"/>
            <a:ext cx="3518287"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Import Top 5 Countries, By Volume (Kilo Tons)</a:t>
            </a:r>
            <a:endParaRPr lang="en-IN"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661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p:txBody>
          <a:bodyPr>
            <a:normAutofit/>
          </a:bodyPr>
          <a:lstStyle/>
          <a:p>
            <a:pPr>
              <a:spcBef>
                <a:spcPts val="0"/>
              </a:spcBef>
            </a:pPr>
            <a:r>
              <a:rPr lang="en-IN" sz="1400" dirty="0">
                <a:solidFill>
                  <a:schemeClr val="tx1">
                    <a:lumMod val="85000"/>
                    <a:lumOff val="15000"/>
                  </a:schemeClr>
                </a:solidFill>
                <a:latin typeface="Arial" panose="020B0604020202020204" pitchFamily="34" charset="0"/>
                <a:ea typeface="Verdana" panose="020B0604030504040204" pitchFamily="34" charset="0"/>
              </a:rPr>
              <a:t>Product Overview- Agrochemicals</a:t>
            </a:r>
            <a:endParaRPr lang="en-US" sz="1400" b="0" dirty="0">
              <a:solidFill>
                <a:schemeClr val="tx1">
                  <a:lumMod val="85000"/>
                  <a:lumOff val="15000"/>
                </a:schemeClr>
              </a:solidFill>
              <a:latin typeface="Arial" panose="020B060402020202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6B126A8-45C8-4E1E-B9B6-B2C87C752A87}"/>
              </a:ext>
            </a:extLst>
          </p:cNvPr>
          <p:cNvSpPr txBox="1"/>
          <p:nvPr/>
        </p:nvSpPr>
        <p:spPr>
          <a:xfrm>
            <a:off x="3026229" y="952477"/>
            <a:ext cx="6052457" cy="5446281"/>
          </a:xfrm>
          <a:prstGeom prst="rect">
            <a:avLst/>
          </a:prstGeom>
          <a:solidFill>
            <a:schemeClr val="bg1">
              <a:lumMod val="95000"/>
            </a:schemeClr>
          </a:solidFill>
          <a:ln w="28575">
            <a:solidFill>
              <a:schemeClr val="tx2">
                <a:lumMod val="75000"/>
              </a:schemeClr>
            </a:solidFill>
          </a:ln>
        </p:spPr>
        <p:txBody>
          <a:bodyPr wrap="square" lIns="144000" tIns="72000" rIns="144000" bIns="72000">
            <a:spAutoFit/>
          </a:bodyPr>
          <a:lstStyle/>
          <a:p>
            <a:pPr algn="just">
              <a:lnSpc>
                <a:spcPct val="150000"/>
              </a:lnSpc>
            </a:pPr>
            <a:r>
              <a:rPr lang="en-US" sz="1100" dirty="0">
                <a:solidFill>
                  <a:schemeClr val="tx1"/>
                </a:solidFill>
                <a:latin typeface="Arial" panose="020B0604020202020204" pitchFamily="34" charset="0"/>
                <a:cs typeface="Arial" panose="020B0604020202020204" pitchFamily="34" charset="0"/>
              </a:rPr>
              <a:t>Agrochemicals are pesticides, herbicides, or fertilizers used for the management of ecosystems in agricultural sectors. Rudimentary variations on agrochemicals have been used for millennia to improve crop yields and control the populations of agricultural pests.</a:t>
            </a:r>
          </a:p>
          <a:p>
            <a:pPr algn="just">
              <a:lnSpc>
                <a:spcPct val="150000"/>
              </a:lnSpc>
            </a:pPr>
            <a:r>
              <a:rPr lang="en-US" sz="1100" dirty="0">
                <a:solidFill>
                  <a:schemeClr val="tx1"/>
                </a:solidFill>
                <a:latin typeface="Arial" panose="020B0604020202020204" pitchFamily="34" charset="0"/>
                <a:cs typeface="Arial" panose="020B0604020202020204" pitchFamily="34" charset="0"/>
              </a:rPr>
              <a:t>The earliest known use of agrochemicals dates to roughly 2500 B.C. when Sumerian farmers relied on Sulphur (S) compounds to reduce insect populations and the subsequent risk of pest-related famine.</a:t>
            </a:r>
          </a:p>
          <a:p>
            <a:pPr algn="just">
              <a:lnSpc>
                <a:spcPct val="150000"/>
              </a:lnSpc>
            </a:pPr>
            <a:r>
              <a:rPr lang="en-US" sz="1100" dirty="0">
                <a:solidFill>
                  <a:schemeClr val="tx1"/>
                </a:solidFill>
                <a:latin typeface="Arial" panose="020B0604020202020204" pitchFamily="34" charset="0"/>
                <a:cs typeface="Arial" panose="020B0604020202020204" pitchFamily="34" charset="0"/>
              </a:rPr>
              <a:t> </a:t>
            </a:r>
          </a:p>
          <a:p>
            <a:pPr algn="just">
              <a:lnSpc>
                <a:spcPct val="150000"/>
              </a:lnSpc>
            </a:pPr>
            <a:r>
              <a:rPr lang="en-US" sz="1100" dirty="0">
                <a:latin typeface="Arial" panose="020B0604020202020204" pitchFamily="34" charset="0"/>
                <a:cs typeface="Arial" panose="020B0604020202020204" pitchFamily="34" charset="0"/>
              </a:rPr>
              <a:t>Types of Agrochemicals-</a:t>
            </a:r>
          </a:p>
          <a:p>
            <a:pPr algn="just">
              <a:lnSpc>
                <a:spcPct val="150000"/>
              </a:lnSpc>
            </a:pPr>
            <a:r>
              <a:rPr lang="en-US" sz="1100" dirty="0">
                <a:solidFill>
                  <a:schemeClr val="tx1"/>
                </a:solidFill>
                <a:latin typeface="Arial" panose="020B0604020202020204" pitchFamily="34" charset="0"/>
                <a:cs typeface="Arial" panose="020B0604020202020204" pitchFamily="34" charset="0"/>
              </a:rPr>
              <a:t>There is a concerted effort to actively and conscientiously implement a broad range of agrochemicals to safely maintain and control the global food supply to ensure consistently high quality for widespread consumption. Types of agrochemicals include:</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Pesticides, or chemicals engineered to destroy insects and other organisms, weeds, and funguses that could spoil crop yields;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Synthetic fertilizers, for example ammonium nitrate (NH4NO3), which is designed to encourage crop growth by saturating soils with nutrients;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Acidifiers and liming agents, engineered to alter the pH levels of soils to suit the planting properties of given crops;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Soil conditioners, for example gypsum (CaSO4·2H2O), which is designed to condition soils with high sodium (Na) contents to improve planting conditions;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Growth hormones, or synthetic chemicals designed to increase growth rates in animals and crops.</a:t>
            </a:r>
          </a:p>
        </p:txBody>
      </p:sp>
      <p:sp>
        <p:nvSpPr>
          <p:cNvPr id="19" name="Isosceles Triangle 18">
            <a:extLst>
              <a:ext uri="{FF2B5EF4-FFF2-40B4-BE49-F238E27FC236}">
                <a16:creationId xmlns:a16="http://schemas.microsoft.com/office/drawing/2014/main" id="{434C4581-9B5A-A2C9-61AD-4431BB99B232}"/>
              </a:ext>
            </a:extLst>
          </p:cNvPr>
          <p:cNvSpPr/>
          <p:nvPr/>
        </p:nvSpPr>
        <p:spPr>
          <a:xfrm rot="5400000">
            <a:off x="-41298" y="3376064"/>
            <a:ext cx="5643512" cy="622170"/>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Opportunity for India becoming a global agro-chemical manufacturing hub">
            <a:extLst>
              <a:ext uri="{FF2B5EF4-FFF2-40B4-BE49-F238E27FC236}">
                <a16:creationId xmlns:a16="http://schemas.microsoft.com/office/drawing/2014/main" id="{B2E676EF-BA6E-87B6-285B-E74DB5210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47750"/>
            <a:ext cx="2469373" cy="21068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grochemicals: Types and their Effects - WorldOfChemicals">
            <a:extLst>
              <a:ext uri="{FF2B5EF4-FFF2-40B4-BE49-F238E27FC236}">
                <a16:creationId xmlns:a16="http://schemas.microsoft.com/office/drawing/2014/main" id="{56FCDC1B-B707-6C31-ED7E-84A7B9FF4B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703382"/>
            <a:ext cx="2469373" cy="22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772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FA0403-07EA-8DD6-A8C3-6737437A0FE5}"/>
              </a:ext>
            </a:extLst>
          </p:cNvPr>
          <p:cNvSpPr>
            <a:spLocks noGrp="1"/>
          </p:cNvSpPr>
          <p:nvPr>
            <p:ph type="body" sz="quarter" idx="14"/>
          </p:nvPr>
        </p:nvSpPr>
        <p:spPr/>
        <p:txBody>
          <a:bodyPr>
            <a:normAutofit/>
          </a:bodyPr>
          <a:lstStyle/>
          <a:p>
            <a:r>
              <a:rPr lang="en-US" sz="1400" dirty="0">
                <a:solidFill>
                  <a:schemeClr val="tx1"/>
                </a:solidFill>
                <a:latin typeface="Arial" panose="020B0604020202020204" pitchFamily="34" charset="0"/>
              </a:rPr>
              <a:t>Value Chain- Agrochemicals </a:t>
            </a:r>
          </a:p>
        </p:txBody>
      </p:sp>
      <p:sp>
        <p:nvSpPr>
          <p:cNvPr id="9" name="Rectangle 8">
            <a:extLst>
              <a:ext uri="{FF2B5EF4-FFF2-40B4-BE49-F238E27FC236}">
                <a16:creationId xmlns:a16="http://schemas.microsoft.com/office/drawing/2014/main" id="{A213EBE8-8CC1-B17D-7524-B3BD822D106E}"/>
              </a:ext>
            </a:extLst>
          </p:cNvPr>
          <p:cNvSpPr/>
          <p:nvPr/>
        </p:nvSpPr>
        <p:spPr>
          <a:xfrm>
            <a:off x="154659" y="5017459"/>
            <a:ext cx="8834681" cy="1597958"/>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The profit margin for agrochemicals manufacture is ranging from 5% to 7%. Whereas Distributor/Agents margin is between 1.5% to 3% .</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Manufacturer while dealing directly with the end user take profit ranging from 8% to 15% depending upon the nature of contract that depends upon quantity, payment terms etc.</a:t>
            </a:r>
            <a:endParaRPr lang="en-IN" sz="12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67566AA-C3F0-E51D-22C1-F3B0E61AD7C1}"/>
              </a:ext>
            </a:extLst>
          </p:cNvPr>
          <p:cNvSpPr txBox="1"/>
          <p:nvPr/>
        </p:nvSpPr>
        <p:spPr>
          <a:xfrm>
            <a:off x="163012" y="4228380"/>
            <a:ext cx="2348175" cy="246221"/>
          </a:xfrm>
          <a:prstGeom prst="rect">
            <a:avLst/>
          </a:prstGeom>
          <a:noFill/>
        </p:spPr>
        <p:txBody>
          <a:bodyPr wrap="square" rtlCol="0">
            <a:spAutoFit/>
          </a:bodyPr>
          <a:lstStyle/>
          <a:p>
            <a:r>
              <a:rPr lang="en-US" sz="1000" i="1" dirty="0">
                <a:latin typeface="Arial" panose="020B0604020202020204" pitchFamily="34" charset="0"/>
                <a:cs typeface="Arial" panose="020B0604020202020204" pitchFamily="34" charset="0"/>
              </a:rPr>
              <a:t>Custom Duty: 10% , GST: 18% </a:t>
            </a:r>
          </a:p>
        </p:txBody>
      </p:sp>
      <p:grpSp>
        <p:nvGrpSpPr>
          <p:cNvPr id="10" name="Group 9">
            <a:extLst>
              <a:ext uri="{FF2B5EF4-FFF2-40B4-BE49-F238E27FC236}">
                <a16:creationId xmlns:a16="http://schemas.microsoft.com/office/drawing/2014/main" id="{49CB8FA4-DDCB-9693-51CA-96895F938425}"/>
              </a:ext>
            </a:extLst>
          </p:cNvPr>
          <p:cNvGrpSpPr/>
          <p:nvPr/>
        </p:nvGrpSpPr>
        <p:grpSpPr>
          <a:xfrm>
            <a:off x="1465943" y="911812"/>
            <a:ext cx="7213531" cy="3957731"/>
            <a:chOff x="5110514" y="844608"/>
            <a:chExt cx="4015343" cy="3820448"/>
          </a:xfrm>
        </p:grpSpPr>
        <p:grpSp>
          <p:nvGrpSpPr>
            <p:cNvPr id="11" name="Group 10">
              <a:extLst>
                <a:ext uri="{FF2B5EF4-FFF2-40B4-BE49-F238E27FC236}">
                  <a16:creationId xmlns:a16="http://schemas.microsoft.com/office/drawing/2014/main" id="{A164C1B8-B5B8-AFF8-D7CE-0AEE7D954354}"/>
                </a:ext>
              </a:extLst>
            </p:cNvPr>
            <p:cNvGrpSpPr/>
            <p:nvPr/>
          </p:nvGrpSpPr>
          <p:grpSpPr>
            <a:xfrm>
              <a:off x="5110514" y="2817500"/>
              <a:ext cx="3926130" cy="1847556"/>
              <a:chOff x="4025384" y="2549234"/>
              <a:chExt cx="5023037" cy="2038857"/>
            </a:xfrm>
          </p:grpSpPr>
          <p:sp>
            <p:nvSpPr>
              <p:cNvPr id="20" name="TextBox 19">
                <a:extLst>
                  <a:ext uri="{FF2B5EF4-FFF2-40B4-BE49-F238E27FC236}">
                    <a16:creationId xmlns:a16="http://schemas.microsoft.com/office/drawing/2014/main" id="{96668E12-0B33-17D8-423F-27D2A1E2E8CA}"/>
                  </a:ext>
                </a:extLst>
              </p:cNvPr>
              <p:cNvSpPr txBox="1"/>
              <p:nvPr/>
            </p:nvSpPr>
            <p:spPr>
              <a:xfrm>
                <a:off x="4025384" y="2549234"/>
                <a:ext cx="3488041" cy="295077"/>
              </a:xfrm>
              <a:prstGeom prst="rect">
                <a:avLst/>
              </a:prstGeom>
              <a:solidFill>
                <a:schemeClr val="tx1"/>
              </a:solidFill>
            </p:spPr>
            <p:txBody>
              <a:bodyPr wrap="square" rtlCol="0">
                <a:spAutoFit/>
              </a:bodyPr>
              <a:lstStyle/>
              <a:p>
                <a:pPr algn="ctr"/>
                <a:r>
                  <a:rPr lang="en-US" sz="1200" dirty="0">
                    <a:solidFill>
                      <a:schemeClr val="bg1"/>
                    </a:solidFill>
                    <a:latin typeface="Arial" panose="020B0604020202020204" pitchFamily="34" charset="0"/>
                    <a:cs typeface="Arial" panose="020B0604020202020204" pitchFamily="34" charset="0"/>
                  </a:rPr>
                  <a:t>Distributor/Agents </a:t>
                </a:r>
                <a:endParaRPr lang="en-IN" sz="120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06266E1-A320-D887-6F13-87A23CE5D920}"/>
                  </a:ext>
                </a:extLst>
              </p:cNvPr>
              <p:cNvSpPr txBox="1"/>
              <p:nvPr/>
            </p:nvSpPr>
            <p:spPr>
              <a:xfrm>
                <a:off x="5429738" y="4293014"/>
                <a:ext cx="3618683" cy="295077"/>
              </a:xfrm>
              <a:prstGeom prst="rect">
                <a:avLst/>
              </a:prstGeom>
              <a:solidFill>
                <a:schemeClr val="tx1"/>
              </a:solidFill>
            </p:spPr>
            <p:txBody>
              <a:bodyPr wrap="square" rtlCol="0">
                <a:spAutoFit/>
              </a:bodyPr>
              <a:lstStyle/>
              <a:p>
                <a:pPr algn="ctr"/>
                <a:r>
                  <a:rPr lang="en-US" sz="1200" dirty="0">
                    <a:solidFill>
                      <a:schemeClr val="bg1"/>
                    </a:solidFill>
                    <a:latin typeface="Arial" panose="020B0604020202020204" pitchFamily="34" charset="0"/>
                    <a:cs typeface="Arial" panose="020B0604020202020204" pitchFamily="34" charset="0"/>
                  </a:rPr>
                  <a:t>End User  </a:t>
                </a:r>
                <a:endParaRPr lang="en-IN" sz="1200" dirty="0">
                  <a:solidFill>
                    <a:schemeClr val="bg1"/>
                  </a:solidFill>
                  <a:latin typeface="Arial" panose="020B0604020202020204" pitchFamily="34" charset="0"/>
                  <a:cs typeface="Arial" panose="020B0604020202020204" pitchFamily="34" charset="0"/>
                </a:endParaRPr>
              </a:p>
            </p:txBody>
          </p:sp>
        </p:grpSp>
        <p:sp>
          <p:nvSpPr>
            <p:cNvPr id="12" name="TextBox 11">
              <a:extLst>
                <a:ext uri="{FF2B5EF4-FFF2-40B4-BE49-F238E27FC236}">
                  <a16:creationId xmlns:a16="http://schemas.microsoft.com/office/drawing/2014/main" id="{31CB1CDB-AD4C-A5D6-A897-F0D6344A459E}"/>
                </a:ext>
              </a:extLst>
            </p:cNvPr>
            <p:cNvSpPr txBox="1"/>
            <p:nvPr/>
          </p:nvSpPr>
          <p:spPr>
            <a:xfrm>
              <a:off x="5239657" y="844608"/>
              <a:ext cx="3886200" cy="267391"/>
            </a:xfrm>
            <a:prstGeom prst="rect">
              <a:avLst/>
            </a:prstGeom>
            <a:solidFill>
              <a:schemeClr val="tx1"/>
            </a:solidFill>
          </p:spPr>
          <p:txBody>
            <a:bodyPr wrap="square" rtlCol="0">
              <a:spAutoFit/>
            </a:bodyPr>
            <a:lstStyle/>
            <a:p>
              <a:pPr algn="ctr"/>
              <a:r>
                <a:rPr lang="en-US" sz="1200" dirty="0">
                  <a:solidFill>
                    <a:schemeClr val="bg1"/>
                  </a:solidFill>
                  <a:latin typeface="Arial" panose="020B0604020202020204" pitchFamily="34" charset="0"/>
                  <a:cs typeface="Arial" panose="020B0604020202020204" pitchFamily="34" charset="0"/>
                </a:rPr>
                <a:t> Manufacturer/Producer </a:t>
              </a:r>
              <a:endParaRPr lang="en-IN" sz="1200" dirty="0">
                <a:solidFill>
                  <a:schemeClr val="bg1"/>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A9432270-6FA8-DF69-5D00-F63513B1B636}"/>
                </a:ext>
              </a:extLst>
            </p:cNvPr>
            <p:cNvCxnSpPr>
              <a:cxnSpLocks/>
            </p:cNvCxnSpPr>
            <p:nvPr/>
          </p:nvCxnSpPr>
          <p:spPr>
            <a:xfrm>
              <a:off x="8305800" y="1140761"/>
              <a:ext cx="0" cy="211297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7761D1B-2870-5200-6DA1-5730CC935A09}"/>
                </a:ext>
              </a:extLst>
            </p:cNvPr>
            <p:cNvCxnSpPr>
              <a:cxnSpLocks/>
            </p:cNvCxnSpPr>
            <p:nvPr/>
          </p:nvCxnSpPr>
          <p:spPr>
            <a:xfrm>
              <a:off x="8305800" y="3253737"/>
              <a:ext cx="0" cy="1143928"/>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2D9F276-E349-1020-3F06-A351597CF543}"/>
                </a:ext>
              </a:extLst>
            </p:cNvPr>
            <p:cNvSpPr txBox="1"/>
            <p:nvPr/>
          </p:nvSpPr>
          <p:spPr>
            <a:xfrm>
              <a:off x="7372340" y="2268466"/>
              <a:ext cx="1074718" cy="237680"/>
            </a:xfrm>
            <a:prstGeom prst="rect">
              <a:avLst/>
            </a:prstGeom>
            <a:noFill/>
          </p:spPr>
          <p:txBody>
            <a:bodyPr wrap="square" rtlCol="0">
              <a:spAutoFit/>
            </a:bodyPr>
            <a:lstStyle/>
            <a:p>
              <a:pPr algn="ctr"/>
              <a:r>
                <a:rPr lang="en-US" sz="1000" dirty="0">
                  <a:latin typeface="Arial" panose="020B0604020202020204" pitchFamily="34" charset="0"/>
                  <a:cs typeface="Arial" panose="020B0604020202020204" pitchFamily="34" charset="0"/>
                </a:rPr>
                <a:t>Margin: 8% to 15%</a:t>
              </a:r>
              <a:endParaRPr lang="en-IN" sz="10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94D4B25-5680-872D-8944-EA3C847FCCA4}"/>
                </a:ext>
              </a:extLst>
            </p:cNvPr>
            <p:cNvSpPr txBox="1"/>
            <p:nvPr/>
          </p:nvSpPr>
          <p:spPr>
            <a:xfrm>
              <a:off x="5303260" y="2099914"/>
              <a:ext cx="1074718" cy="237680"/>
            </a:xfrm>
            <a:prstGeom prst="rect">
              <a:avLst/>
            </a:prstGeom>
            <a:noFill/>
          </p:spPr>
          <p:txBody>
            <a:bodyPr wrap="square" rtlCol="0">
              <a:spAutoFit/>
            </a:bodyPr>
            <a:lstStyle/>
            <a:p>
              <a:pPr algn="ctr"/>
              <a:r>
                <a:rPr lang="en-US" sz="1000" dirty="0">
                  <a:latin typeface="Arial" panose="020B0604020202020204" pitchFamily="34" charset="0"/>
                  <a:cs typeface="Arial" panose="020B0604020202020204" pitchFamily="34" charset="0"/>
                </a:rPr>
                <a:t>Margin: 5% to 7%</a:t>
              </a:r>
              <a:endParaRPr lang="en-IN" sz="10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94617C7A-9B54-8E06-A0E8-0D53057029E8}"/>
                </a:ext>
              </a:extLst>
            </p:cNvPr>
            <p:cNvSpPr txBox="1"/>
            <p:nvPr/>
          </p:nvSpPr>
          <p:spPr>
            <a:xfrm>
              <a:off x="5398965" y="3531720"/>
              <a:ext cx="1074718" cy="237680"/>
            </a:xfrm>
            <a:prstGeom prst="rect">
              <a:avLst/>
            </a:prstGeom>
            <a:noFill/>
          </p:spPr>
          <p:txBody>
            <a:bodyPr wrap="square" rtlCol="0">
              <a:spAutoFit/>
            </a:bodyPr>
            <a:lstStyle/>
            <a:p>
              <a:pPr algn="ctr"/>
              <a:r>
                <a:rPr lang="en-US" sz="1000" dirty="0">
                  <a:latin typeface="Arial" panose="020B0604020202020204" pitchFamily="34" charset="0"/>
                  <a:cs typeface="Arial" panose="020B0604020202020204" pitchFamily="34" charset="0"/>
                </a:rPr>
                <a:t>Margin: 1.5% to 3%</a:t>
              </a:r>
              <a:endParaRPr lang="en-IN" sz="1000" dirty="0">
                <a:latin typeface="Arial" panose="020B0604020202020204" pitchFamily="34" charset="0"/>
                <a:cs typeface="Arial" panose="020B0604020202020204" pitchFamily="34" charset="0"/>
              </a:endParaRPr>
            </a:p>
          </p:txBody>
        </p:sp>
      </p:grpSp>
      <p:cxnSp>
        <p:nvCxnSpPr>
          <p:cNvPr id="22" name="Straight Arrow Connector 21">
            <a:extLst>
              <a:ext uri="{FF2B5EF4-FFF2-40B4-BE49-F238E27FC236}">
                <a16:creationId xmlns:a16="http://schemas.microsoft.com/office/drawing/2014/main" id="{DEE550C9-C88B-06FC-72CB-12A9F488536F}"/>
              </a:ext>
            </a:extLst>
          </p:cNvPr>
          <p:cNvCxnSpPr>
            <a:cxnSpLocks/>
          </p:cNvCxnSpPr>
          <p:nvPr/>
        </p:nvCxnSpPr>
        <p:spPr>
          <a:xfrm>
            <a:off x="3787994" y="3198530"/>
            <a:ext cx="0" cy="139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0DFDFFB-F403-A4EA-782D-243D7EBE5D32}"/>
              </a:ext>
            </a:extLst>
          </p:cNvPr>
          <p:cNvCxnSpPr/>
          <p:nvPr/>
        </p:nvCxnSpPr>
        <p:spPr>
          <a:xfrm>
            <a:off x="3787994" y="1218607"/>
            <a:ext cx="0" cy="1716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4262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4">
            <a:extLst>
              <a:ext uri="{FF2B5EF4-FFF2-40B4-BE49-F238E27FC236}">
                <a16:creationId xmlns:a16="http://schemas.microsoft.com/office/drawing/2014/main" id="{871D0B0A-314A-49E5-8C98-CAF430E2C258}"/>
              </a:ext>
            </a:extLst>
          </p:cNvPr>
          <p:cNvSpPr txBox="1"/>
          <p:nvPr/>
        </p:nvSpPr>
        <p:spPr>
          <a:xfrm>
            <a:off x="245945" y="1322605"/>
            <a:ext cx="8652110" cy="24044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marR="0" lvl="0" indent="-171450" algn="just" defTabSz="444500" rtl="0" eaLnBrk="1" fontAlgn="auto" latinLnBrk="0" hangingPunct="1">
              <a:lnSpc>
                <a:spcPct val="150000"/>
              </a:lnSpc>
              <a:spcBef>
                <a:spcPct val="0"/>
              </a:spcBef>
              <a:spcAft>
                <a:spcPct val="150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With increase in population, the nutritional demand also increases, and agrochemicals is one of the key chemical help </a:t>
            </a:r>
            <a:r>
              <a:rPr lang="en-IN" sz="1200" dirty="0">
                <a:solidFill>
                  <a:prstClr val="black"/>
                </a:solidFill>
                <a:latin typeface="Arial" panose="020B0604020202020204" pitchFamily="34" charset="0"/>
                <a:ea typeface="Verdana" panose="020B0604030504040204" pitchFamily="34" charset="0"/>
                <a:cs typeface="Arial" panose="020B0604020202020204" pitchFamily="34" charset="0"/>
              </a:rPr>
              <a:t>to satisfy the increasing nutritional demand.</a:t>
            </a:r>
          </a:p>
          <a:p>
            <a:pPr marL="171450" marR="0" lvl="0" indent="-171450" algn="just" defTabSz="444500" rtl="0" eaLnBrk="1" fontAlgn="auto" latinLnBrk="0" hangingPunct="1">
              <a:lnSpc>
                <a:spcPct val="150000"/>
              </a:lnSpc>
              <a:spcBef>
                <a:spcPct val="0"/>
              </a:spcBef>
              <a:spcAft>
                <a:spcPct val="15000"/>
              </a:spcAft>
              <a:buClrTx/>
              <a:buSzTx/>
              <a:buFont typeface="Arial" panose="020B0604020202020204" pitchFamily="34" charset="0"/>
              <a:buChar char="•"/>
              <a:tabLst/>
              <a:defRPr/>
            </a:pPr>
            <a:r>
              <a:rPr lang="en-US" sz="1200" dirty="0">
                <a:solidFill>
                  <a:prstClr val="black"/>
                </a:solidFill>
                <a:latin typeface="Arial" panose="020B0604020202020204" pitchFamily="34" charset="0"/>
                <a:ea typeface="Verdana" panose="020B0604030504040204" pitchFamily="34" charset="0"/>
                <a:cs typeface="Arial" panose="020B0604020202020204" pitchFamily="34" charset="0"/>
              </a:rPr>
              <a:t>T</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he lack of water and land, people are using fertilizers and pesticides to help them cultivate a variety of crops in constrained areas, which leads to the expansion of the agrochemicals market.</a:t>
            </a:r>
          </a:p>
          <a:p>
            <a:pPr marL="171450" marR="0" lvl="0" indent="-171450" algn="just" defTabSz="444500" rtl="0" eaLnBrk="1" fontAlgn="auto" latinLnBrk="0" hangingPunct="1">
              <a:lnSpc>
                <a:spcPct val="150000"/>
              </a:lnSpc>
              <a:spcBef>
                <a:spcPct val="0"/>
              </a:spcBef>
              <a:spcAft>
                <a:spcPct val="15000"/>
              </a:spcAft>
              <a:buClrTx/>
              <a:buSzTx/>
              <a:buFont typeface="Arial" panose="020B0604020202020204" pitchFamily="34" charset="0"/>
              <a:buChar char="•"/>
              <a:tabLst/>
              <a:defRPr/>
            </a:pPr>
            <a:r>
              <a:rPr lang="en-US" sz="1200" dirty="0">
                <a:solidFill>
                  <a:prstClr val="black"/>
                </a:solidFill>
                <a:latin typeface="Arial" panose="020B0604020202020204" pitchFamily="34" charset="0"/>
                <a:ea typeface="Verdana" panose="020B0604030504040204" pitchFamily="34" charset="0"/>
                <a:cs typeface="Arial" panose="020B0604020202020204" pitchFamily="34" charset="0"/>
              </a:rPr>
              <a:t>After COVID-19, to meet global demand Indian agrochemical companies increased backward integration which has a strong impact in the growth of agrochemical market.</a:t>
            </a:r>
          </a:p>
          <a:p>
            <a:pPr marL="171450" marR="0" lvl="0" indent="-171450" algn="just" defTabSz="444500" rtl="0" eaLnBrk="1" fontAlgn="auto" latinLnBrk="0" hangingPunct="1">
              <a:lnSpc>
                <a:spcPct val="150000"/>
              </a:lnSpc>
              <a:spcBef>
                <a:spcPct val="0"/>
              </a:spcBef>
              <a:spcAft>
                <a:spcPct val="150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One of </a:t>
            </a:r>
            <a:r>
              <a:rPr kumimoji="0" lang="en-US" sz="1200" b="0"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the top 12 industries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for achieving global leadership, according to the Indian government, is the agrochemical sector, which is expected to develop at an 8% to 10% rate through 2025</a:t>
            </a:r>
          </a:p>
        </p:txBody>
      </p:sp>
      <p:sp>
        <p:nvSpPr>
          <p:cNvPr id="21" name="Rectangle: Rounded Corners 20">
            <a:extLst>
              <a:ext uri="{FF2B5EF4-FFF2-40B4-BE49-F238E27FC236}">
                <a16:creationId xmlns:a16="http://schemas.microsoft.com/office/drawing/2014/main" id="{BC39ECDA-8D26-44A1-B8E0-DF08194633A6}"/>
              </a:ext>
            </a:extLst>
          </p:cNvPr>
          <p:cNvSpPr/>
          <p:nvPr/>
        </p:nvSpPr>
        <p:spPr>
          <a:xfrm>
            <a:off x="231431" y="846835"/>
            <a:ext cx="8666624" cy="352064"/>
          </a:xfrm>
          <a:prstGeom prst="roundRect">
            <a:avLst/>
          </a:prstGeom>
          <a:solidFill>
            <a:schemeClr val="accent1">
              <a:lumMod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Verdana" panose="020B0604030504040204" pitchFamily="34" charset="0"/>
                <a:cs typeface="Arial" panose="020B0604020202020204" pitchFamily="34" charset="0"/>
              </a:rPr>
              <a:t>Drivers</a:t>
            </a:r>
          </a:p>
        </p:txBody>
      </p:sp>
      <p:sp>
        <p:nvSpPr>
          <p:cNvPr id="3" name="TextBox 2">
            <a:extLst>
              <a:ext uri="{FF2B5EF4-FFF2-40B4-BE49-F238E27FC236}">
                <a16:creationId xmlns:a16="http://schemas.microsoft.com/office/drawing/2014/main" id="{D95A0090-52FE-44C0-B541-05944F88A112}"/>
              </a:ext>
            </a:extLst>
          </p:cNvPr>
          <p:cNvSpPr txBox="1"/>
          <p:nvPr/>
        </p:nvSpPr>
        <p:spPr>
          <a:xfrm>
            <a:off x="6457069" y="1547444"/>
            <a:ext cx="1744399"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 name="Title 1">
            <a:extLst>
              <a:ext uri="{FF2B5EF4-FFF2-40B4-BE49-F238E27FC236}">
                <a16:creationId xmlns:a16="http://schemas.microsoft.com/office/drawing/2014/main" id="{B03FCD8A-81D4-4684-8F55-539F9F4BAB7A}"/>
              </a:ext>
            </a:extLst>
          </p:cNvPr>
          <p:cNvSpPr txBox="1">
            <a:spLocks/>
          </p:cNvSpPr>
          <p:nvPr/>
        </p:nvSpPr>
        <p:spPr>
          <a:xfrm>
            <a:off x="236113" y="260608"/>
            <a:ext cx="7406640" cy="296684"/>
          </a:xfrm>
          <a:prstGeom prst="rect">
            <a:avLst/>
          </a:prstGeom>
          <a:noFill/>
          <a:ln>
            <a:noFill/>
          </a:ln>
        </p:spPr>
        <p:txBody>
          <a:bodyPr vert="horz" lIns="91440" tIns="45720" rIns="91440" bIns="45720" rtlCol="0" anchor="ctr">
            <a:normAutofit/>
          </a:bodyPr>
          <a:lstStyle>
            <a:lvl1pPr indent="0" defTabSz="914400">
              <a:lnSpc>
                <a:spcPct val="90000"/>
              </a:lnSpc>
              <a:spcBef>
                <a:spcPts val="1000"/>
              </a:spcBef>
              <a:buFont typeface="Arial" panose="020B0604020202020204" pitchFamily="34" charset="0"/>
              <a:buNone/>
              <a:defRPr lang="en-US" sz="1400" b="1" spc="0" dirty="0">
                <a:latin typeface="Arial" panose="020B0604020202020204" pitchFamily="34" charset="0"/>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Market Dynamics</a:t>
            </a:r>
          </a:p>
        </p:txBody>
      </p:sp>
      <p:sp>
        <p:nvSpPr>
          <p:cNvPr id="5" name="TextBox 4">
            <a:extLst>
              <a:ext uri="{FF2B5EF4-FFF2-40B4-BE49-F238E27FC236}">
                <a16:creationId xmlns:a16="http://schemas.microsoft.com/office/drawing/2014/main" id="{EB119615-26D0-58C1-F3D7-A7ACBF587302}"/>
              </a:ext>
            </a:extLst>
          </p:cNvPr>
          <p:cNvSpPr txBox="1"/>
          <p:nvPr/>
        </p:nvSpPr>
        <p:spPr>
          <a:xfrm>
            <a:off x="236113" y="4532703"/>
            <a:ext cx="8622385" cy="12584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marR="0" lvl="0" indent="-171450" algn="just" defTabSz="444500" rtl="0" eaLnBrk="1" fontAlgn="auto" latinLnBrk="0" hangingPunct="1">
              <a:lnSpc>
                <a:spcPct val="150000"/>
              </a:lnSpc>
              <a:spcBef>
                <a:spcPct val="0"/>
              </a:spcBef>
              <a:spcAft>
                <a:spcPct val="150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growth of the agrochemicals market may be constrained by rising environmental dangers from pesticides and fertilizers. Growing demand for organic food items and growing usage of biofertilizers are impeding the use of chemical fertilizers</a:t>
            </a:r>
            <a:r>
              <a:rPr lang="en-US" sz="1200" dirty="0">
                <a:solidFill>
                  <a:prstClr val="black"/>
                </a:solidFill>
                <a:latin typeface="Arial" panose="020B0604020202020204" pitchFamily="34" charset="0"/>
                <a:ea typeface="Verdana" panose="020B0604030504040204" pitchFamily="34" charset="0"/>
                <a:cs typeface="Arial" panose="020B0604020202020204" pitchFamily="34" charset="0"/>
              </a:rPr>
              <a:t>.</a:t>
            </a:r>
          </a:p>
          <a:p>
            <a:pPr marL="171450" marR="0" lvl="0" indent="-171450" algn="just" defTabSz="444500" rtl="0" eaLnBrk="1" fontAlgn="auto" latinLnBrk="0" hangingPunct="1">
              <a:lnSpc>
                <a:spcPct val="150000"/>
              </a:lnSpc>
              <a:spcBef>
                <a:spcPct val="0"/>
              </a:spcBef>
              <a:spcAft>
                <a:spcPct val="150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Higher concentrations of agrochemical use pollute surface waters and have negative environmental effects.</a:t>
            </a:r>
            <a:endPar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8E71A895-E2DE-6542-BF2A-8851F68963E7}"/>
              </a:ext>
            </a:extLst>
          </p:cNvPr>
          <p:cNvSpPr/>
          <p:nvPr/>
        </p:nvSpPr>
        <p:spPr>
          <a:xfrm>
            <a:off x="231431" y="3997396"/>
            <a:ext cx="8622384" cy="352064"/>
          </a:xfrm>
          <a:prstGeom prst="roundRect">
            <a:avLst/>
          </a:prstGeom>
          <a:solidFill>
            <a:schemeClr val="accent1">
              <a:lumMod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Verdana" panose="020B0604030504040204" pitchFamily="34" charset="0"/>
                <a:cs typeface="Arial" panose="020B0604020202020204" pitchFamily="34" charset="0"/>
              </a:rPr>
              <a:t>Challenges</a:t>
            </a:r>
          </a:p>
        </p:txBody>
      </p:sp>
    </p:spTree>
    <p:extLst>
      <p:ext uri="{BB962C8B-B14F-4D97-AF65-F5344CB8AC3E}">
        <p14:creationId xmlns:p14="http://schemas.microsoft.com/office/powerpoint/2010/main" val="4130198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object, person, table, light&#10;&#10;Description automatically generated">
            <a:extLst>
              <a:ext uri="{FF2B5EF4-FFF2-40B4-BE49-F238E27FC236}">
                <a16:creationId xmlns:a16="http://schemas.microsoft.com/office/drawing/2014/main" id="{8CFA8E39-5E75-48C6-B266-4378061580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21"/>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F888F908-0425-448A-9F48-E1135DF27EBA}"/>
              </a:ext>
            </a:extLst>
          </p:cNvPr>
          <p:cNvSpPr txBox="1">
            <a:spLocks/>
          </p:cNvSpPr>
          <p:nvPr/>
        </p:nvSpPr>
        <p:spPr>
          <a:xfrm>
            <a:off x="392906" y="5317240"/>
            <a:ext cx="8408194" cy="744836"/>
          </a:xfrm>
          <a:prstGeom prst="rect">
            <a:avLst/>
          </a:prstGeom>
        </p:spPr>
        <p:txBody>
          <a:bodyPr vert="horz" lIns="91440" tIns="45720" rIns="91440" bIns="45720" rtlCol="0" anchor="ctr">
            <a:normAutofit/>
          </a:bodyPr>
          <a:lst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marL="0" marR="0" lvl="0" indent="0" algn="ctr" defTabSz="914400" fontAlgn="auto">
              <a:spcBef>
                <a:spcPct val="0"/>
              </a:spcBef>
              <a:spcAft>
                <a:spcPts val="600"/>
              </a:spcAft>
              <a:buClrTx/>
              <a:buSzTx/>
              <a:buNone/>
              <a:tabLst/>
              <a:defRPr/>
            </a:pPr>
            <a:r>
              <a:rPr kumimoji="0" lang="en-US" sz="3100" b="1" i="0" u="none" strike="noStrike" cap="none" spc="-136" normalizeH="0" baseline="0" noProof="0" dirty="0">
                <a:ln>
                  <a:noFill/>
                </a:ln>
                <a:solidFill>
                  <a:schemeClr val="tx1">
                    <a:lumMod val="85000"/>
                    <a:lumOff val="15000"/>
                  </a:schemeClr>
                </a:solidFill>
                <a:effectLst>
                  <a:outerShdw blurRad="38100" dist="38100" dir="2700000" algn="tl">
                    <a:srgbClr val="000000">
                      <a:alpha val="43137"/>
                    </a:srgbClr>
                  </a:outerShdw>
                </a:effectLst>
                <a:uLnTx/>
                <a:uFillTx/>
                <a:latin typeface="+mj-lt"/>
                <a:ea typeface="+mj-ea"/>
                <a:cs typeface="+mj-cs"/>
              </a:rPr>
              <a:t>COMPETITIVE LANDSCAPE</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969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a:xfrm>
            <a:off x="159090" y="167291"/>
            <a:ext cx="7328388" cy="457200"/>
          </a:xfrm>
        </p:spPr>
        <p:txBody>
          <a:bodyPr>
            <a:normAutofit/>
          </a:bodyPr>
          <a:lstStyle/>
          <a:p>
            <a:pPr>
              <a:lnSpc>
                <a:spcPct val="100000"/>
              </a:lnSpc>
              <a:spcBef>
                <a:spcPts val="0"/>
              </a:spcBef>
            </a:pPr>
            <a:r>
              <a:rPr lang="en-US" sz="1400" dirty="0">
                <a:solidFill>
                  <a:schemeClr val="tx1"/>
                </a:solidFill>
                <a:latin typeface="Arial" panose="020B0604020202020204" pitchFamily="34" charset="0"/>
                <a:ea typeface="Verdana" panose="020B0604030504040204" pitchFamily="34" charset="0"/>
              </a:rPr>
              <a:t>UPL LIMITED</a:t>
            </a:r>
          </a:p>
        </p:txBody>
      </p:sp>
      <p:sp>
        <p:nvSpPr>
          <p:cNvPr id="9" name="TextBox 8">
            <a:extLst>
              <a:ext uri="{FF2B5EF4-FFF2-40B4-BE49-F238E27FC236}">
                <a16:creationId xmlns:a16="http://schemas.microsoft.com/office/drawing/2014/main" id="{40368394-201C-416C-83F4-11631F1841CF}"/>
              </a:ext>
            </a:extLst>
          </p:cNvPr>
          <p:cNvSpPr txBox="1"/>
          <p:nvPr/>
        </p:nvSpPr>
        <p:spPr>
          <a:xfrm>
            <a:off x="90487" y="848525"/>
            <a:ext cx="4590893" cy="5651209"/>
          </a:xfrm>
          <a:prstGeom prst="rect">
            <a:avLst/>
          </a:prstGeom>
          <a:solidFill>
            <a:schemeClr val="bg1"/>
          </a:solidFill>
          <a:ln w="28575">
            <a:solidFill>
              <a:schemeClr val="tx2">
                <a:lumMod val="75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UPL Limited, formerly known as Universal Phosphorus Limited, has established in 1969 in Mumbai and now serving globally.</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claims to be the number 1 and 5 in India and the world, respectively, in agrochemical production.</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offers various agrochemicals started with the production of Yellow Phosphorus in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Ankleshwar</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Gujarat.</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Since 1969, UPL has acquired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Arysta</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LifeScience</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Bioseen</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BioQuim</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Kudos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Chemie</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Limited, and product acquisition of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Surflan</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(USA).</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is India’s biggest exporter of agrochemicals.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has a presence in over 138 countries and is concentrating on developing a portfolio that adds value for growers across all the market sectors.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To make agriculture sustainable in India and global level, UPL is working on manufacturing and supply chain processes and a product portfolio. The company’s Indian business grew at 22% Y-O-Y basis, whereas North America and Latin America grew at 37% and 21% Y-O-Y basis, respectively.</a:t>
            </a:r>
            <a:endParaRPr lang="en-US" sz="1200" b="0" dirty="0">
              <a:solidFill>
                <a:prstClr val="black"/>
              </a:solidFill>
              <a:ea typeface="Verdana" panose="020B0604030504040204" pitchFamily="34" charset="0"/>
            </a:endParaRPr>
          </a:p>
        </p:txBody>
      </p:sp>
      <p:grpSp>
        <p:nvGrpSpPr>
          <p:cNvPr id="7" name="Group 6">
            <a:extLst>
              <a:ext uri="{FF2B5EF4-FFF2-40B4-BE49-F238E27FC236}">
                <a16:creationId xmlns:a16="http://schemas.microsoft.com/office/drawing/2014/main" id="{8B0574BA-0B4D-AFCE-B1D5-C1BB90CC4500}"/>
              </a:ext>
            </a:extLst>
          </p:cNvPr>
          <p:cNvGrpSpPr/>
          <p:nvPr/>
        </p:nvGrpSpPr>
        <p:grpSpPr>
          <a:xfrm>
            <a:off x="5235583" y="1009370"/>
            <a:ext cx="3749594" cy="2727743"/>
            <a:chOff x="26575" y="919977"/>
            <a:chExt cx="4728475" cy="5691231"/>
          </a:xfrm>
        </p:grpSpPr>
        <p:sp>
          <p:nvSpPr>
            <p:cNvPr id="11" name="Freeform 4">
              <a:extLst>
                <a:ext uri="{FF2B5EF4-FFF2-40B4-BE49-F238E27FC236}">
                  <a16:creationId xmlns:a16="http://schemas.microsoft.com/office/drawing/2014/main" id="{D9212ABE-6008-5AFF-D891-1C309B133319}"/>
                </a:ext>
              </a:extLst>
            </p:cNvPr>
            <p:cNvSpPr/>
            <p:nvPr/>
          </p:nvSpPr>
          <p:spPr bwMode="auto">
            <a:xfrm>
              <a:off x="770844" y="2630482"/>
              <a:ext cx="1249310" cy="1100833"/>
            </a:xfrm>
            <a:custGeom>
              <a:avLst/>
              <a:gdLst>
                <a:gd name="T0" fmla="*/ 0 w 4231"/>
                <a:gd name="T1" fmla="*/ 0 h 3825"/>
                <a:gd name="T2" fmla="*/ 0 w 4231"/>
                <a:gd name="T3" fmla="*/ 0 h 3825"/>
                <a:gd name="T4" fmla="*/ 0 w 4231"/>
                <a:gd name="T5" fmla="*/ 0 h 3825"/>
                <a:gd name="T6" fmla="*/ 0 w 4231"/>
                <a:gd name="T7" fmla="*/ 0 h 3825"/>
                <a:gd name="T8" fmla="*/ 0 w 4231"/>
                <a:gd name="T9" fmla="*/ 0 h 3825"/>
                <a:gd name="T10" fmla="*/ 0 w 4231"/>
                <a:gd name="T11" fmla="*/ 0 h 3825"/>
                <a:gd name="T12" fmla="*/ 0 w 4231"/>
                <a:gd name="T13" fmla="*/ 0 h 3825"/>
                <a:gd name="T14" fmla="*/ 0 w 4231"/>
                <a:gd name="T15" fmla="*/ 0 h 3825"/>
                <a:gd name="T16" fmla="*/ 0 w 4231"/>
                <a:gd name="T17" fmla="*/ 0 h 3825"/>
                <a:gd name="T18" fmla="*/ 0 w 4231"/>
                <a:gd name="T19" fmla="*/ 0 h 3825"/>
                <a:gd name="T20" fmla="*/ 0 w 4231"/>
                <a:gd name="T21" fmla="*/ 0 h 3825"/>
                <a:gd name="T22" fmla="*/ 0 w 4231"/>
                <a:gd name="T23" fmla="*/ 0 h 3825"/>
                <a:gd name="T24" fmla="*/ 0 w 4231"/>
                <a:gd name="T25" fmla="*/ 0 h 3825"/>
                <a:gd name="T26" fmla="*/ 0 w 4231"/>
                <a:gd name="T27" fmla="*/ 0 h 3825"/>
                <a:gd name="T28" fmla="*/ 0 w 4231"/>
                <a:gd name="T29" fmla="*/ 0 h 3825"/>
                <a:gd name="T30" fmla="*/ 0 w 4231"/>
                <a:gd name="T31" fmla="*/ 0 h 3825"/>
                <a:gd name="T32" fmla="*/ 0 w 4231"/>
                <a:gd name="T33" fmla="*/ 0 h 3825"/>
                <a:gd name="T34" fmla="*/ 0 w 4231"/>
                <a:gd name="T35" fmla="*/ 0 h 3825"/>
                <a:gd name="T36" fmla="*/ 0 w 4231"/>
                <a:gd name="T37" fmla="*/ 0 h 3825"/>
                <a:gd name="T38" fmla="*/ 0 w 4231"/>
                <a:gd name="T39" fmla="*/ 0 h 3825"/>
                <a:gd name="T40" fmla="*/ 0 w 4231"/>
                <a:gd name="T41" fmla="*/ 0 h 3825"/>
                <a:gd name="T42" fmla="*/ 0 w 4231"/>
                <a:gd name="T43" fmla="*/ 0 h 3825"/>
                <a:gd name="T44" fmla="*/ 0 w 4231"/>
                <a:gd name="T45" fmla="*/ 0 h 3825"/>
                <a:gd name="T46" fmla="*/ 0 w 4231"/>
                <a:gd name="T47" fmla="*/ 0 h 3825"/>
                <a:gd name="T48" fmla="*/ 0 w 4231"/>
                <a:gd name="T49" fmla="*/ 0 h 3825"/>
                <a:gd name="T50" fmla="*/ 0 w 4231"/>
                <a:gd name="T51" fmla="*/ 0 h 3825"/>
                <a:gd name="T52" fmla="*/ 0 w 4231"/>
                <a:gd name="T53" fmla="*/ 0 h 3825"/>
                <a:gd name="T54" fmla="*/ 0 w 4231"/>
                <a:gd name="T55" fmla="*/ 0 h 3825"/>
                <a:gd name="T56" fmla="*/ 0 w 4231"/>
                <a:gd name="T57" fmla="*/ 0 h 3825"/>
                <a:gd name="T58" fmla="*/ 0 w 4231"/>
                <a:gd name="T59" fmla="*/ 0 h 3825"/>
                <a:gd name="T60" fmla="*/ 0 w 4231"/>
                <a:gd name="T61" fmla="*/ 0 h 3825"/>
                <a:gd name="T62" fmla="*/ 0 w 4231"/>
                <a:gd name="T63" fmla="*/ 0 h 3825"/>
                <a:gd name="T64" fmla="*/ 0 w 4231"/>
                <a:gd name="T65" fmla="*/ 0 h 3825"/>
                <a:gd name="T66" fmla="*/ 0 w 4231"/>
                <a:gd name="T67" fmla="*/ 0 h 3825"/>
                <a:gd name="T68" fmla="*/ 0 w 4231"/>
                <a:gd name="T69" fmla="*/ 0 h 3825"/>
                <a:gd name="T70" fmla="*/ 0 w 4231"/>
                <a:gd name="T71" fmla="*/ 0 h 3825"/>
                <a:gd name="T72" fmla="*/ 0 w 4231"/>
                <a:gd name="T73" fmla="*/ 0 h 3825"/>
                <a:gd name="T74" fmla="*/ 0 w 4231"/>
                <a:gd name="T75" fmla="*/ 0 h 3825"/>
                <a:gd name="T76" fmla="*/ 0 w 4231"/>
                <a:gd name="T77" fmla="*/ 0 h 3825"/>
                <a:gd name="T78" fmla="*/ 0 w 4231"/>
                <a:gd name="T79" fmla="*/ 0 h 3825"/>
                <a:gd name="T80" fmla="*/ 0 w 4231"/>
                <a:gd name="T81" fmla="*/ 0 h 3825"/>
                <a:gd name="T82" fmla="*/ 0 w 4231"/>
                <a:gd name="T83" fmla="*/ 0 h 3825"/>
                <a:gd name="T84" fmla="*/ 0 w 4231"/>
                <a:gd name="T85" fmla="*/ 0 h 3825"/>
                <a:gd name="T86" fmla="*/ 0 w 4231"/>
                <a:gd name="T87" fmla="*/ 0 h 3825"/>
                <a:gd name="T88" fmla="*/ 0 w 4231"/>
                <a:gd name="T89" fmla="*/ 0 h 3825"/>
                <a:gd name="T90" fmla="*/ 0 w 4231"/>
                <a:gd name="T91" fmla="*/ 0 h 3825"/>
                <a:gd name="T92" fmla="*/ 0 w 4231"/>
                <a:gd name="T93" fmla="*/ 0 h 38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31" h="3825">
                  <a:moveTo>
                    <a:pt x="726" y="2859"/>
                  </a:moveTo>
                  <a:lnTo>
                    <a:pt x="646" y="2739"/>
                  </a:lnTo>
                  <a:lnTo>
                    <a:pt x="631" y="2649"/>
                  </a:lnTo>
                  <a:lnTo>
                    <a:pt x="545" y="2502"/>
                  </a:lnTo>
                  <a:lnTo>
                    <a:pt x="572" y="2430"/>
                  </a:lnTo>
                  <a:lnTo>
                    <a:pt x="500" y="2309"/>
                  </a:lnTo>
                  <a:lnTo>
                    <a:pt x="380" y="2319"/>
                  </a:lnTo>
                  <a:lnTo>
                    <a:pt x="256" y="2139"/>
                  </a:lnTo>
                  <a:lnTo>
                    <a:pt x="302" y="1994"/>
                  </a:lnTo>
                  <a:lnTo>
                    <a:pt x="336" y="1808"/>
                  </a:lnTo>
                  <a:lnTo>
                    <a:pt x="212" y="1800"/>
                  </a:lnTo>
                  <a:lnTo>
                    <a:pt x="45" y="1748"/>
                  </a:lnTo>
                  <a:lnTo>
                    <a:pt x="0" y="1662"/>
                  </a:lnTo>
                  <a:lnTo>
                    <a:pt x="18" y="1524"/>
                  </a:lnTo>
                  <a:lnTo>
                    <a:pt x="174" y="1380"/>
                  </a:lnTo>
                  <a:lnTo>
                    <a:pt x="323" y="1251"/>
                  </a:lnTo>
                  <a:lnTo>
                    <a:pt x="473" y="1032"/>
                  </a:lnTo>
                  <a:lnTo>
                    <a:pt x="542" y="1029"/>
                  </a:lnTo>
                  <a:lnTo>
                    <a:pt x="621" y="1064"/>
                  </a:lnTo>
                  <a:lnTo>
                    <a:pt x="617" y="1193"/>
                  </a:lnTo>
                  <a:lnTo>
                    <a:pt x="705" y="1229"/>
                  </a:lnTo>
                  <a:lnTo>
                    <a:pt x="915" y="1170"/>
                  </a:lnTo>
                  <a:lnTo>
                    <a:pt x="1163" y="1155"/>
                  </a:lnTo>
                  <a:lnTo>
                    <a:pt x="1250" y="999"/>
                  </a:lnTo>
                  <a:lnTo>
                    <a:pt x="1355" y="912"/>
                  </a:lnTo>
                  <a:lnTo>
                    <a:pt x="1416" y="763"/>
                  </a:lnTo>
                  <a:lnTo>
                    <a:pt x="1533" y="639"/>
                  </a:lnTo>
                  <a:lnTo>
                    <a:pt x="1659" y="624"/>
                  </a:lnTo>
                  <a:lnTo>
                    <a:pt x="1802" y="465"/>
                  </a:lnTo>
                  <a:lnTo>
                    <a:pt x="1904" y="300"/>
                  </a:lnTo>
                  <a:lnTo>
                    <a:pt x="2001" y="60"/>
                  </a:lnTo>
                  <a:lnTo>
                    <a:pt x="2211" y="0"/>
                  </a:lnTo>
                  <a:lnTo>
                    <a:pt x="2288" y="83"/>
                  </a:lnTo>
                  <a:lnTo>
                    <a:pt x="2523" y="114"/>
                  </a:lnTo>
                  <a:lnTo>
                    <a:pt x="2491" y="198"/>
                  </a:lnTo>
                  <a:lnTo>
                    <a:pt x="2550" y="285"/>
                  </a:lnTo>
                  <a:lnTo>
                    <a:pt x="2553" y="447"/>
                  </a:lnTo>
                  <a:lnTo>
                    <a:pt x="2658" y="458"/>
                  </a:lnTo>
                  <a:lnTo>
                    <a:pt x="2797" y="478"/>
                  </a:lnTo>
                  <a:lnTo>
                    <a:pt x="2931" y="453"/>
                  </a:lnTo>
                  <a:lnTo>
                    <a:pt x="2925" y="585"/>
                  </a:lnTo>
                  <a:lnTo>
                    <a:pt x="2986" y="661"/>
                  </a:lnTo>
                  <a:lnTo>
                    <a:pt x="2976" y="868"/>
                  </a:lnTo>
                  <a:lnTo>
                    <a:pt x="3124" y="976"/>
                  </a:lnTo>
                  <a:lnTo>
                    <a:pt x="3183" y="1110"/>
                  </a:lnTo>
                  <a:lnTo>
                    <a:pt x="3156" y="1255"/>
                  </a:lnTo>
                  <a:lnTo>
                    <a:pt x="3229" y="1276"/>
                  </a:lnTo>
                  <a:lnTo>
                    <a:pt x="3277" y="1139"/>
                  </a:lnTo>
                  <a:lnTo>
                    <a:pt x="3376" y="1113"/>
                  </a:lnTo>
                  <a:lnTo>
                    <a:pt x="3420" y="1200"/>
                  </a:lnTo>
                  <a:lnTo>
                    <a:pt x="3517" y="1158"/>
                  </a:lnTo>
                  <a:lnTo>
                    <a:pt x="3592" y="1059"/>
                  </a:lnTo>
                  <a:lnTo>
                    <a:pt x="3623" y="1198"/>
                  </a:lnTo>
                  <a:lnTo>
                    <a:pt x="3623" y="1358"/>
                  </a:lnTo>
                  <a:lnTo>
                    <a:pt x="3694" y="1305"/>
                  </a:lnTo>
                  <a:lnTo>
                    <a:pt x="3832" y="1320"/>
                  </a:lnTo>
                  <a:lnTo>
                    <a:pt x="3819" y="1429"/>
                  </a:lnTo>
                  <a:lnTo>
                    <a:pt x="3946" y="1594"/>
                  </a:lnTo>
                  <a:lnTo>
                    <a:pt x="3923" y="1733"/>
                  </a:lnTo>
                  <a:lnTo>
                    <a:pt x="3893" y="1828"/>
                  </a:lnTo>
                  <a:lnTo>
                    <a:pt x="3873" y="1888"/>
                  </a:lnTo>
                  <a:lnTo>
                    <a:pt x="4043" y="1813"/>
                  </a:lnTo>
                  <a:lnTo>
                    <a:pt x="4143" y="1828"/>
                  </a:lnTo>
                  <a:lnTo>
                    <a:pt x="4218" y="1783"/>
                  </a:lnTo>
                  <a:lnTo>
                    <a:pt x="4231" y="1856"/>
                  </a:lnTo>
                  <a:lnTo>
                    <a:pt x="4174" y="1956"/>
                  </a:lnTo>
                  <a:lnTo>
                    <a:pt x="4051" y="1944"/>
                  </a:lnTo>
                  <a:lnTo>
                    <a:pt x="3939" y="2078"/>
                  </a:lnTo>
                  <a:lnTo>
                    <a:pt x="3789" y="2084"/>
                  </a:lnTo>
                  <a:lnTo>
                    <a:pt x="3623" y="2214"/>
                  </a:lnTo>
                  <a:lnTo>
                    <a:pt x="3548" y="2319"/>
                  </a:lnTo>
                  <a:lnTo>
                    <a:pt x="3408" y="2379"/>
                  </a:lnTo>
                  <a:lnTo>
                    <a:pt x="3408" y="2519"/>
                  </a:lnTo>
                  <a:lnTo>
                    <a:pt x="3498" y="2664"/>
                  </a:lnTo>
                  <a:lnTo>
                    <a:pt x="3653" y="2679"/>
                  </a:lnTo>
                  <a:lnTo>
                    <a:pt x="3813" y="2609"/>
                  </a:lnTo>
                  <a:lnTo>
                    <a:pt x="3833" y="2774"/>
                  </a:lnTo>
                  <a:lnTo>
                    <a:pt x="3603" y="2804"/>
                  </a:lnTo>
                  <a:lnTo>
                    <a:pt x="3533" y="2859"/>
                  </a:lnTo>
                  <a:lnTo>
                    <a:pt x="3574" y="2907"/>
                  </a:lnTo>
                  <a:lnTo>
                    <a:pt x="3531" y="2943"/>
                  </a:lnTo>
                  <a:lnTo>
                    <a:pt x="3638" y="2999"/>
                  </a:lnTo>
                  <a:lnTo>
                    <a:pt x="3678" y="3105"/>
                  </a:lnTo>
                  <a:lnTo>
                    <a:pt x="3608" y="3119"/>
                  </a:lnTo>
                  <a:lnTo>
                    <a:pt x="3528" y="3104"/>
                  </a:lnTo>
                  <a:lnTo>
                    <a:pt x="3548" y="3219"/>
                  </a:lnTo>
                  <a:lnTo>
                    <a:pt x="3615" y="3282"/>
                  </a:lnTo>
                  <a:lnTo>
                    <a:pt x="3559" y="3328"/>
                  </a:lnTo>
                  <a:lnTo>
                    <a:pt x="3495" y="3298"/>
                  </a:lnTo>
                  <a:lnTo>
                    <a:pt x="3451" y="3220"/>
                  </a:lnTo>
                  <a:lnTo>
                    <a:pt x="3378" y="3269"/>
                  </a:lnTo>
                  <a:lnTo>
                    <a:pt x="3218" y="3219"/>
                  </a:lnTo>
                  <a:lnTo>
                    <a:pt x="3128" y="3299"/>
                  </a:lnTo>
                  <a:lnTo>
                    <a:pt x="3093" y="3414"/>
                  </a:lnTo>
                  <a:lnTo>
                    <a:pt x="2963" y="3494"/>
                  </a:lnTo>
                  <a:lnTo>
                    <a:pt x="2853" y="3414"/>
                  </a:lnTo>
                  <a:lnTo>
                    <a:pt x="2888" y="3354"/>
                  </a:lnTo>
                  <a:lnTo>
                    <a:pt x="3003" y="3333"/>
                  </a:lnTo>
                  <a:lnTo>
                    <a:pt x="3000" y="3240"/>
                  </a:lnTo>
                  <a:lnTo>
                    <a:pt x="2978" y="3149"/>
                  </a:lnTo>
                  <a:lnTo>
                    <a:pt x="3079" y="3120"/>
                  </a:lnTo>
                  <a:lnTo>
                    <a:pt x="3054" y="3016"/>
                  </a:lnTo>
                  <a:lnTo>
                    <a:pt x="2978" y="2954"/>
                  </a:lnTo>
                  <a:lnTo>
                    <a:pt x="2858" y="2994"/>
                  </a:lnTo>
                  <a:lnTo>
                    <a:pt x="2753" y="2954"/>
                  </a:lnTo>
                  <a:lnTo>
                    <a:pt x="2823" y="2829"/>
                  </a:lnTo>
                  <a:lnTo>
                    <a:pt x="2723" y="2814"/>
                  </a:lnTo>
                  <a:lnTo>
                    <a:pt x="2673" y="2894"/>
                  </a:lnTo>
                  <a:lnTo>
                    <a:pt x="2568" y="2859"/>
                  </a:lnTo>
                  <a:lnTo>
                    <a:pt x="2543" y="2994"/>
                  </a:lnTo>
                  <a:lnTo>
                    <a:pt x="2527" y="3072"/>
                  </a:lnTo>
                  <a:lnTo>
                    <a:pt x="2568" y="3128"/>
                  </a:lnTo>
                  <a:lnTo>
                    <a:pt x="2508" y="3189"/>
                  </a:lnTo>
                  <a:lnTo>
                    <a:pt x="2583" y="3224"/>
                  </a:lnTo>
                  <a:lnTo>
                    <a:pt x="2628" y="3329"/>
                  </a:lnTo>
                  <a:lnTo>
                    <a:pt x="2573" y="3419"/>
                  </a:lnTo>
                  <a:lnTo>
                    <a:pt x="2595" y="3540"/>
                  </a:lnTo>
                  <a:lnTo>
                    <a:pt x="2407" y="3644"/>
                  </a:lnTo>
                  <a:lnTo>
                    <a:pt x="2378" y="3714"/>
                  </a:lnTo>
                  <a:lnTo>
                    <a:pt x="2496" y="3779"/>
                  </a:lnTo>
                  <a:lnTo>
                    <a:pt x="2389" y="3825"/>
                  </a:lnTo>
                  <a:lnTo>
                    <a:pt x="2274" y="3825"/>
                  </a:lnTo>
                  <a:lnTo>
                    <a:pt x="2105" y="3689"/>
                  </a:lnTo>
                  <a:lnTo>
                    <a:pt x="1926" y="3599"/>
                  </a:lnTo>
                  <a:lnTo>
                    <a:pt x="1926" y="3524"/>
                  </a:lnTo>
                  <a:lnTo>
                    <a:pt x="1829" y="3477"/>
                  </a:lnTo>
                  <a:lnTo>
                    <a:pt x="1791" y="3419"/>
                  </a:lnTo>
                  <a:lnTo>
                    <a:pt x="1862" y="3327"/>
                  </a:lnTo>
                  <a:lnTo>
                    <a:pt x="1808" y="3263"/>
                  </a:lnTo>
                  <a:lnTo>
                    <a:pt x="1731" y="3267"/>
                  </a:lnTo>
                  <a:lnTo>
                    <a:pt x="1688" y="3164"/>
                  </a:lnTo>
                  <a:lnTo>
                    <a:pt x="1756" y="3099"/>
                  </a:lnTo>
                  <a:lnTo>
                    <a:pt x="1641" y="3039"/>
                  </a:lnTo>
                  <a:lnTo>
                    <a:pt x="1539" y="3068"/>
                  </a:lnTo>
                  <a:lnTo>
                    <a:pt x="1386" y="2994"/>
                  </a:lnTo>
                  <a:lnTo>
                    <a:pt x="1277" y="2967"/>
                  </a:lnTo>
                  <a:lnTo>
                    <a:pt x="1206" y="2877"/>
                  </a:lnTo>
                  <a:lnTo>
                    <a:pt x="1112" y="2918"/>
                  </a:lnTo>
                  <a:lnTo>
                    <a:pt x="972" y="2892"/>
                  </a:lnTo>
                  <a:lnTo>
                    <a:pt x="822" y="2894"/>
                  </a:lnTo>
                  <a:lnTo>
                    <a:pt x="726" y="2859"/>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 name="Freeform 5">
              <a:extLst>
                <a:ext uri="{FF2B5EF4-FFF2-40B4-BE49-F238E27FC236}">
                  <a16:creationId xmlns:a16="http://schemas.microsoft.com/office/drawing/2014/main" id="{F25FB85D-8390-556A-83C7-AF6166EB90C1}"/>
                </a:ext>
              </a:extLst>
            </p:cNvPr>
            <p:cNvSpPr/>
            <p:nvPr/>
          </p:nvSpPr>
          <p:spPr bwMode="auto">
            <a:xfrm>
              <a:off x="522754" y="3453588"/>
              <a:ext cx="922954" cy="723816"/>
            </a:xfrm>
            <a:custGeom>
              <a:avLst/>
              <a:gdLst>
                <a:gd name="T0" fmla="*/ 0 w 3126"/>
                <a:gd name="T1" fmla="*/ 0 h 2517"/>
                <a:gd name="T2" fmla="*/ 0 w 3126"/>
                <a:gd name="T3" fmla="*/ 0 h 2517"/>
                <a:gd name="T4" fmla="*/ 0 w 3126"/>
                <a:gd name="T5" fmla="*/ 0 h 2517"/>
                <a:gd name="T6" fmla="*/ 0 w 3126"/>
                <a:gd name="T7" fmla="*/ 0 h 2517"/>
                <a:gd name="T8" fmla="*/ 0 w 3126"/>
                <a:gd name="T9" fmla="*/ 0 h 2517"/>
                <a:gd name="T10" fmla="*/ 0 w 3126"/>
                <a:gd name="T11" fmla="*/ 0 h 2517"/>
                <a:gd name="T12" fmla="*/ 0 w 3126"/>
                <a:gd name="T13" fmla="*/ 0 h 2517"/>
                <a:gd name="T14" fmla="*/ 0 w 3126"/>
                <a:gd name="T15" fmla="*/ 0 h 2517"/>
                <a:gd name="T16" fmla="*/ 0 w 3126"/>
                <a:gd name="T17" fmla="*/ 0 h 2517"/>
                <a:gd name="T18" fmla="*/ 0 w 3126"/>
                <a:gd name="T19" fmla="*/ 0 h 2517"/>
                <a:gd name="T20" fmla="*/ 0 w 3126"/>
                <a:gd name="T21" fmla="*/ 0 h 2517"/>
                <a:gd name="T22" fmla="*/ 0 w 3126"/>
                <a:gd name="T23" fmla="*/ 0 h 2517"/>
                <a:gd name="T24" fmla="*/ 0 w 3126"/>
                <a:gd name="T25" fmla="*/ 0 h 2517"/>
                <a:gd name="T26" fmla="*/ 0 w 3126"/>
                <a:gd name="T27" fmla="*/ 0 h 2517"/>
                <a:gd name="T28" fmla="*/ 0 w 3126"/>
                <a:gd name="T29" fmla="*/ 0 h 2517"/>
                <a:gd name="T30" fmla="*/ 0 w 3126"/>
                <a:gd name="T31" fmla="*/ 0 h 2517"/>
                <a:gd name="T32" fmla="*/ 0 w 3126"/>
                <a:gd name="T33" fmla="*/ 0 h 2517"/>
                <a:gd name="T34" fmla="*/ 0 w 3126"/>
                <a:gd name="T35" fmla="*/ 0 h 2517"/>
                <a:gd name="T36" fmla="*/ 0 w 3126"/>
                <a:gd name="T37" fmla="*/ 0 h 2517"/>
                <a:gd name="T38" fmla="*/ 0 w 3126"/>
                <a:gd name="T39" fmla="*/ 0 h 2517"/>
                <a:gd name="T40" fmla="*/ 0 w 3126"/>
                <a:gd name="T41" fmla="*/ 0 h 2517"/>
                <a:gd name="T42" fmla="*/ 0 w 3126"/>
                <a:gd name="T43" fmla="*/ 0 h 2517"/>
                <a:gd name="T44" fmla="*/ 0 w 3126"/>
                <a:gd name="T45" fmla="*/ 0 h 2517"/>
                <a:gd name="T46" fmla="*/ 0 w 3126"/>
                <a:gd name="T47" fmla="*/ 0 h 2517"/>
                <a:gd name="T48" fmla="*/ 0 w 3126"/>
                <a:gd name="T49" fmla="*/ 0 h 2517"/>
                <a:gd name="T50" fmla="*/ 0 w 3126"/>
                <a:gd name="T51" fmla="*/ 0 h 2517"/>
                <a:gd name="T52" fmla="*/ 0 w 3126"/>
                <a:gd name="T53" fmla="*/ 0 h 2517"/>
                <a:gd name="T54" fmla="*/ 0 w 3126"/>
                <a:gd name="T55" fmla="*/ 0 h 2517"/>
                <a:gd name="T56" fmla="*/ 0 w 3126"/>
                <a:gd name="T57" fmla="*/ 0 h 2517"/>
                <a:gd name="T58" fmla="*/ 0 w 3126"/>
                <a:gd name="T59" fmla="*/ 0 h 2517"/>
                <a:gd name="T60" fmla="*/ 0 w 3126"/>
                <a:gd name="T61" fmla="*/ 0 h 2517"/>
                <a:gd name="T62" fmla="*/ 0 w 3126"/>
                <a:gd name="T63" fmla="*/ 0 h 2517"/>
                <a:gd name="T64" fmla="*/ 0 w 3126"/>
                <a:gd name="T65" fmla="*/ 0 h 2517"/>
                <a:gd name="T66" fmla="*/ 0 w 3126"/>
                <a:gd name="T67" fmla="*/ 0 h 2517"/>
                <a:gd name="T68" fmla="*/ 0 w 3126"/>
                <a:gd name="T69" fmla="*/ 0 h 2517"/>
                <a:gd name="T70" fmla="*/ 0 w 3126"/>
                <a:gd name="T71" fmla="*/ 0 h 2517"/>
                <a:gd name="T72" fmla="*/ 0 w 3126"/>
                <a:gd name="T73" fmla="*/ 0 h 2517"/>
                <a:gd name="T74" fmla="*/ 0 w 3126"/>
                <a:gd name="T75" fmla="*/ 0 h 2517"/>
                <a:gd name="T76" fmla="*/ 0 w 3126"/>
                <a:gd name="T77" fmla="*/ 0 h 2517"/>
                <a:gd name="T78" fmla="*/ 0 w 3126"/>
                <a:gd name="T79" fmla="*/ 0 h 2517"/>
                <a:gd name="T80" fmla="*/ 0 w 3126"/>
                <a:gd name="T81" fmla="*/ 0 h 2517"/>
                <a:gd name="T82" fmla="*/ 0 w 3126"/>
                <a:gd name="T83" fmla="*/ 0 h 2517"/>
                <a:gd name="T84" fmla="*/ 0 w 3126"/>
                <a:gd name="T85" fmla="*/ 0 h 2517"/>
                <a:gd name="T86" fmla="*/ 0 w 3126"/>
                <a:gd name="T87" fmla="*/ 0 h 2517"/>
                <a:gd name="T88" fmla="*/ 0 w 3126"/>
                <a:gd name="T89" fmla="*/ 0 h 2517"/>
                <a:gd name="T90" fmla="*/ 0 w 3126"/>
                <a:gd name="T91" fmla="*/ 0 h 2517"/>
                <a:gd name="T92" fmla="*/ 0 w 3126"/>
                <a:gd name="T93" fmla="*/ 0 h 2517"/>
                <a:gd name="T94" fmla="*/ 0 w 3126"/>
                <a:gd name="T95" fmla="*/ 0 h 2517"/>
                <a:gd name="T96" fmla="*/ 0 w 3126"/>
                <a:gd name="T97" fmla="*/ 0 h 2517"/>
                <a:gd name="T98" fmla="*/ 0 w 3126"/>
                <a:gd name="T99" fmla="*/ 0 h 2517"/>
                <a:gd name="T100" fmla="*/ 0 w 3126"/>
                <a:gd name="T101" fmla="*/ 0 h 2517"/>
                <a:gd name="T102" fmla="*/ 0 w 3126"/>
                <a:gd name="T103" fmla="*/ 0 h 2517"/>
                <a:gd name="T104" fmla="*/ 0 w 3126"/>
                <a:gd name="T105" fmla="*/ 0 h 25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126" h="2517">
                  <a:moveTo>
                    <a:pt x="195" y="563"/>
                  </a:moveTo>
                  <a:lnTo>
                    <a:pt x="215" y="682"/>
                  </a:lnTo>
                  <a:lnTo>
                    <a:pt x="405" y="877"/>
                  </a:lnTo>
                  <a:lnTo>
                    <a:pt x="570" y="977"/>
                  </a:lnTo>
                  <a:lnTo>
                    <a:pt x="735" y="997"/>
                  </a:lnTo>
                  <a:lnTo>
                    <a:pt x="869" y="937"/>
                  </a:lnTo>
                  <a:lnTo>
                    <a:pt x="1024" y="892"/>
                  </a:lnTo>
                  <a:lnTo>
                    <a:pt x="1099" y="797"/>
                  </a:lnTo>
                  <a:lnTo>
                    <a:pt x="1219" y="802"/>
                  </a:lnTo>
                  <a:lnTo>
                    <a:pt x="1236" y="850"/>
                  </a:lnTo>
                  <a:lnTo>
                    <a:pt x="1189" y="982"/>
                  </a:lnTo>
                  <a:lnTo>
                    <a:pt x="1084" y="1012"/>
                  </a:lnTo>
                  <a:lnTo>
                    <a:pt x="964" y="1157"/>
                  </a:lnTo>
                  <a:lnTo>
                    <a:pt x="889" y="1117"/>
                  </a:lnTo>
                  <a:lnTo>
                    <a:pt x="810" y="1202"/>
                  </a:lnTo>
                  <a:lnTo>
                    <a:pt x="725" y="1177"/>
                  </a:lnTo>
                  <a:lnTo>
                    <a:pt x="680" y="1267"/>
                  </a:lnTo>
                  <a:lnTo>
                    <a:pt x="495" y="1308"/>
                  </a:lnTo>
                  <a:lnTo>
                    <a:pt x="530" y="1187"/>
                  </a:lnTo>
                  <a:lnTo>
                    <a:pt x="435" y="1192"/>
                  </a:lnTo>
                  <a:lnTo>
                    <a:pt x="390" y="1262"/>
                  </a:lnTo>
                  <a:lnTo>
                    <a:pt x="500" y="1448"/>
                  </a:lnTo>
                  <a:lnTo>
                    <a:pt x="630" y="1538"/>
                  </a:lnTo>
                  <a:lnTo>
                    <a:pt x="795" y="1763"/>
                  </a:lnTo>
                  <a:lnTo>
                    <a:pt x="1034" y="2047"/>
                  </a:lnTo>
                  <a:lnTo>
                    <a:pt x="1184" y="2132"/>
                  </a:lnTo>
                  <a:lnTo>
                    <a:pt x="1326" y="2137"/>
                  </a:lnTo>
                  <a:lnTo>
                    <a:pt x="1377" y="2157"/>
                  </a:lnTo>
                  <a:lnTo>
                    <a:pt x="1404" y="2158"/>
                  </a:lnTo>
                  <a:lnTo>
                    <a:pt x="1431" y="2160"/>
                  </a:lnTo>
                  <a:lnTo>
                    <a:pt x="1481" y="2125"/>
                  </a:lnTo>
                  <a:lnTo>
                    <a:pt x="1550" y="2107"/>
                  </a:lnTo>
                  <a:lnTo>
                    <a:pt x="1640" y="2042"/>
                  </a:lnTo>
                  <a:lnTo>
                    <a:pt x="1805" y="2027"/>
                  </a:lnTo>
                  <a:lnTo>
                    <a:pt x="1955" y="1893"/>
                  </a:lnTo>
                  <a:lnTo>
                    <a:pt x="2082" y="1789"/>
                  </a:lnTo>
                  <a:lnTo>
                    <a:pt x="2106" y="1663"/>
                  </a:lnTo>
                  <a:lnTo>
                    <a:pt x="2082" y="1537"/>
                  </a:lnTo>
                  <a:lnTo>
                    <a:pt x="2088" y="1435"/>
                  </a:lnTo>
                  <a:lnTo>
                    <a:pt x="2130" y="1393"/>
                  </a:lnTo>
                  <a:lnTo>
                    <a:pt x="2208" y="1333"/>
                  </a:lnTo>
                  <a:lnTo>
                    <a:pt x="2345" y="1358"/>
                  </a:lnTo>
                  <a:lnTo>
                    <a:pt x="2360" y="1448"/>
                  </a:lnTo>
                  <a:lnTo>
                    <a:pt x="2205" y="1458"/>
                  </a:lnTo>
                  <a:lnTo>
                    <a:pt x="2195" y="1563"/>
                  </a:lnTo>
                  <a:lnTo>
                    <a:pt x="2315" y="1563"/>
                  </a:lnTo>
                  <a:lnTo>
                    <a:pt x="2220" y="1683"/>
                  </a:lnTo>
                  <a:lnTo>
                    <a:pt x="2345" y="1698"/>
                  </a:lnTo>
                  <a:lnTo>
                    <a:pt x="2235" y="1928"/>
                  </a:lnTo>
                  <a:lnTo>
                    <a:pt x="2325" y="2042"/>
                  </a:lnTo>
                  <a:lnTo>
                    <a:pt x="2361" y="2121"/>
                  </a:lnTo>
                  <a:lnTo>
                    <a:pt x="2343" y="2215"/>
                  </a:lnTo>
                  <a:lnTo>
                    <a:pt x="2340" y="2319"/>
                  </a:lnTo>
                  <a:lnTo>
                    <a:pt x="2348" y="2314"/>
                  </a:lnTo>
                  <a:lnTo>
                    <a:pt x="2366" y="2317"/>
                  </a:lnTo>
                  <a:lnTo>
                    <a:pt x="2364" y="2326"/>
                  </a:lnTo>
                  <a:lnTo>
                    <a:pt x="2352" y="2331"/>
                  </a:lnTo>
                  <a:lnTo>
                    <a:pt x="2351" y="2340"/>
                  </a:lnTo>
                  <a:lnTo>
                    <a:pt x="2364" y="2337"/>
                  </a:lnTo>
                  <a:lnTo>
                    <a:pt x="2373" y="2346"/>
                  </a:lnTo>
                  <a:lnTo>
                    <a:pt x="2366" y="2350"/>
                  </a:lnTo>
                  <a:lnTo>
                    <a:pt x="2364" y="2358"/>
                  </a:lnTo>
                  <a:lnTo>
                    <a:pt x="2367" y="2365"/>
                  </a:lnTo>
                  <a:lnTo>
                    <a:pt x="2360" y="2367"/>
                  </a:lnTo>
                  <a:lnTo>
                    <a:pt x="2342" y="2368"/>
                  </a:lnTo>
                  <a:lnTo>
                    <a:pt x="2325" y="2371"/>
                  </a:lnTo>
                  <a:lnTo>
                    <a:pt x="2250" y="2437"/>
                  </a:lnTo>
                  <a:lnTo>
                    <a:pt x="2321" y="2457"/>
                  </a:lnTo>
                  <a:lnTo>
                    <a:pt x="2313" y="2443"/>
                  </a:lnTo>
                  <a:lnTo>
                    <a:pt x="2325" y="2431"/>
                  </a:lnTo>
                  <a:lnTo>
                    <a:pt x="2346" y="2443"/>
                  </a:lnTo>
                  <a:lnTo>
                    <a:pt x="2345" y="2430"/>
                  </a:lnTo>
                  <a:lnTo>
                    <a:pt x="2382" y="2431"/>
                  </a:lnTo>
                  <a:lnTo>
                    <a:pt x="2391" y="2409"/>
                  </a:lnTo>
                  <a:lnTo>
                    <a:pt x="2408" y="2413"/>
                  </a:lnTo>
                  <a:lnTo>
                    <a:pt x="2412" y="2397"/>
                  </a:lnTo>
                  <a:lnTo>
                    <a:pt x="2418" y="2392"/>
                  </a:lnTo>
                  <a:lnTo>
                    <a:pt x="2421" y="2406"/>
                  </a:lnTo>
                  <a:lnTo>
                    <a:pt x="2420" y="2419"/>
                  </a:lnTo>
                  <a:lnTo>
                    <a:pt x="2424" y="2422"/>
                  </a:lnTo>
                  <a:lnTo>
                    <a:pt x="2439" y="2421"/>
                  </a:lnTo>
                  <a:lnTo>
                    <a:pt x="2459" y="2422"/>
                  </a:lnTo>
                  <a:lnTo>
                    <a:pt x="2457" y="2430"/>
                  </a:lnTo>
                  <a:lnTo>
                    <a:pt x="2444" y="2433"/>
                  </a:lnTo>
                  <a:lnTo>
                    <a:pt x="2424" y="2451"/>
                  </a:lnTo>
                  <a:lnTo>
                    <a:pt x="2418" y="2458"/>
                  </a:lnTo>
                  <a:lnTo>
                    <a:pt x="2408" y="2467"/>
                  </a:lnTo>
                  <a:lnTo>
                    <a:pt x="2394" y="2469"/>
                  </a:lnTo>
                  <a:lnTo>
                    <a:pt x="2388" y="2476"/>
                  </a:lnTo>
                  <a:lnTo>
                    <a:pt x="2388" y="2491"/>
                  </a:lnTo>
                  <a:lnTo>
                    <a:pt x="2394" y="2506"/>
                  </a:lnTo>
                  <a:lnTo>
                    <a:pt x="2402" y="2503"/>
                  </a:lnTo>
                  <a:lnTo>
                    <a:pt x="2409" y="2517"/>
                  </a:lnTo>
                  <a:lnTo>
                    <a:pt x="2415" y="2508"/>
                  </a:lnTo>
                  <a:lnTo>
                    <a:pt x="2426" y="2514"/>
                  </a:lnTo>
                  <a:lnTo>
                    <a:pt x="2445" y="2506"/>
                  </a:lnTo>
                  <a:lnTo>
                    <a:pt x="2444" y="2497"/>
                  </a:lnTo>
                  <a:lnTo>
                    <a:pt x="2456" y="2491"/>
                  </a:lnTo>
                  <a:lnTo>
                    <a:pt x="2499" y="2499"/>
                  </a:lnTo>
                  <a:lnTo>
                    <a:pt x="2534" y="2502"/>
                  </a:lnTo>
                  <a:lnTo>
                    <a:pt x="2614" y="2357"/>
                  </a:lnTo>
                  <a:lnTo>
                    <a:pt x="2594" y="2212"/>
                  </a:lnTo>
                  <a:lnTo>
                    <a:pt x="2744" y="2312"/>
                  </a:lnTo>
                  <a:lnTo>
                    <a:pt x="2869" y="2207"/>
                  </a:lnTo>
                  <a:lnTo>
                    <a:pt x="2849" y="2107"/>
                  </a:lnTo>
                  <a:lnTo>
                    <a:pt x="2729" y="2017"/>
                  </a:lnTo>
                  <a:lnTo>
                    <a:pt x="2882" y="1898"/>
                  </a:lnTo>
                  <a:lnTo>
                    <a:pt x="3033" y="1823"/>
                  </a:lnTo>
                  <a:lnTo>
                    <a:pt x="2897" y="1790"/>
                  </a:lnTo>
                  <a:lnTo>
                    <a:pt x="2826" y="1775"/>
                  </a:lnTo>
                  <a:lnTo>
                    <a:pt x="2822" y="1655"/>
                  </a:lnTo>
                  <a:lnTo>
                    <a:pt x="2939" y="1577"/>
                  </a:lnTo>
                  <a:lnTo>
                    <a:pt x="2928" y="1489"/>
                  </a:lnTo>
                  <a:lnTo>
                    <a:pt x="2892" y="1417"/>
                  </a:lnTo>
                  <a:lnTo>
                    <a:pt x="2916" y="1369"/>
                  </a:lnTo>
                  <a:lnTo>
                    <a:pt x="2988" y="1381"/>
                  </a:lnTo>
                  <a:lnTo>
                    <a:pt x="3018" y="1333"/>
                  </a:lnTo>
                  <a:lnTo>
                    <a:pt x="2934" y="1309"/>
                  </a:lnTo>
                  <a:lnTo>
                    <a:pt x="2898" y="1267"/>
                  </a:lnTo>
                  <a:lnTo>
                    <a:pt x="3096" y="1165"/>
                  </a:lnTo>
                  <a:lnTo>
                    <a:pt x="3126" y="1081"/>
                  </a:lnTo>
                  <a:lnTo>
                    <a:pt x="3048" y="1033"/>
                  </a:lnTo>
                  <a:lnTo>
                    <a:pt x="3109" y="967"/>
                  </a:lnTo>
                  <a:lnTo>
                    <a:pt x="3036" y="904"/>
                  </a:lnTo>
                  <a:lnTo>
                    <a:pt x="2942" y="828"/>
                  </a:lnTo>
                  <a:lnTo>
                    <a:pt x="2764" y="742"/>
                  </a:lnTo>
                  <a:lnTo>
                    <a:pt x="2764" y="667"/>
                  </a:lnTo>
                  <a:lnTo>
                    <a:pt x="2670" y="619"/>
                  </a:lnTo>
                  <a:lnTo>
                    <a:pt x="2631" y="561"/>
                  </a:lnTo>
                  <a:lnTo>
                    <a:pt x="2700" y="469"/>
                  </a:lnTo>
                  <a:lnTo>
                    <a:pt x="2646" y="406"/>
                  </a:lnTo>
                  <a:lnTo>
                    <a:pt x="2571" y="408"/>
                  </a:lnTo>
                  <a:lnTo>
                    <a:pt x="2528" y="306"/>
                  </a:lnTo>
                  <a:lnTo>
                    <a:pt x="2595" y="241"/>
                  </a:lnTo>
                  <a:lnTo>
                    <a:pt x="2480" y="181"/>
                  </a:lnTo>
                  <a:lnTo>
                    <a:pt x="2378" y="208"/>
                  </a:lnTo>
                  <a:lnTo>
                    <a:pt x="2231" y="139"/>
                  </a:lnTo>
                  <a:lnTo>
                    <a:pt x="2115" y="108"/>
                  </a:lnTo>
                  <a:lnTo>
                    <a:pt x="2046" y="21"/>
                  </a:lnTo>
                  <a:lnTo>
                    <a:pt x="1949" y="58"/>
                  </a:lnTo>
                  <a:lnTo>
                    <a:pt x="1814" y="34"/>
                  </a:lnTo>
                  <a:lnTo>
                    <a:pt x="1662" y="36"/>
                  </a:lnTo>
                  <a:lnTo>
                    <a:pt x="1566" y="0"/>
                  </a:lnTo>
                  <a:lnTo>
                    <a:pt x="1569" y="112"/>
                  </a:lnTo>
                  <a:lnTo>
                    <a:pt x="1644" y="106"/>
                  </a:lnTo>
                  <a:lnTo>
                    <a:pt x="1638" y="145"/>
                  </a:lnTo>
                  <a:lnTo>
                    <a:pt x="1536" y="171"/>
                  </a:lnTo>
                  <a:lnTo>
                    <a:pt x="1443" y="202"/>
                  </a:lnTo>
                  <a:lnTo>
                    <a:pt x="1356" y="205"/>
                  </a:lnTo>
                  <a:lnTo>
                    <a:pt x="1350" y="103"/>
                  </a:lnTo>
                  <a:lnTo>
                    <a:pt x="1248" y="106"/>
                  </a:lnTo>
                  <a:lnTo>
                    <a:pt x="1111" y="174"/>
                  </a:lnTo>
                  <a:lnTo>
                    <a:pt x="1014" y="226"/>
                  </a:lnTo>
                  <a:lnTo>
                    <a:pt x="894" y="214"/>
                  </a:lnTo>
                  <a:lnTo>
                    <a:pt x="810" y="121"/>
                  </a:lnTo>
                  <a:lnTo>
                    <a:pt x="710" y="169"/>
                  </a:lnTo>
                  <a:lnTo>
                    <a:pt x="537" y="124"/>
                  </a:lnTo>
                  <a:lnTo>
                    <a:pt x="425" y="139"/>
                  </a:lnTo>
                  <a:lnTo>
                    <a:pt x="380" y="261"/>
                  </a:lnTo>
                  <a:lnTo>
                    <a:pt x="303" y="277"/>
                  </a:lnTo>
                  <a:lnTo>
                    <a:pt x="258" y="283"/>
                  </a:lnTo>
                  <a:lnTo>
                    <a:pt x="185" y="294"/>
                  </a:lnTo>
                  <a:lnTo>
                    <a:pt x="123" y="274"/>
                  </a:lnTo>
                  <a:lnTo>
                    <a:pt x="74" y="324"/>
                  </a:lnTo>
                  <a:lnTo>
                    <a:pt x="0" y="403"/>
                  </a:lnTo>
                  <a:lnTo>
                    <a:pt x="105" y="453"/>
                  </a:lnTo>
                  <a:lnTo>
                    <a:pt x="180" y="409"/>
                  </a:lnTo>
                  <a:lnTo>
                    <a:pt x="335" y="355"/>
                  </a:lnTo>
                  <a:lnTo>
                    <a:pt x="324" y="394"/>
                  </a:lnTo>
                  <a:lnTo>
                    <a:pt x="186" y="493"/>
                  </a:lnTo>
                  <a:lnTo>
                    <a:pt x="195" y="563"/>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3" name="Freeform 6">
              <a:extLst>
                <a:ext uri="{FF2B5EF4-FFF2-40B4-BE49-F238E27FC236}">
                  <a16:creationId xmlns:a16="http://schemas.microsoft.com/office/drawing/2014/main" id="{3AF12550-57BB-6A80-3A83-FD65EC3F4EA0}"/>
                </a:ext>
              </a:extLst>
            </p:cNvPr>
            <p:cNvSpPr/>
            <p:nvPr/>
          </p:nvSpPr>
          <p:spPr bwMode="auto">
            <a:xfrm>
              <a:off x="1176944" y="3902555"/>
              <a:ext cx="1243403" cy="992908"/>
            </a:xfrm>
            <a:custGeom>
              <a:avLst/>
              <a:gdLst>
                <a:gd name="T0" fmla="*/ 0 w 4209"/>
                <a:gd name="T1" fmla="*/ 0 h 3450"/>
                <a:gd name="T2" fmla="*/ 0 w 4209"/>
                <a:gd name="T3" fmla="*/ 0 h 3450"/>
                <a:gd name="T4" fmla="*/ 0 w 4209"/>
                <a:gd name="T5" fmla="*/ 0 h 3450"/>
                <a:gd name="T6" fmla="*/ 0 w 4209"/>
                <a:gd name="T7" fmla="*/ 0 h 3450"/>
                <a:gd name="T8" fmla="*/ 0 w 4209"/>
                <a:gd name="T9" fmla="*/ 0 h 3450"/>
                <a:gd name="T10" fmla="*/ 0 w 4209"/>
                <a:gd name="T11" fmla="*/ 0 h 3450"/>
                <a:gd name="T12" fmla="*/ 0 w 4209"/>
                <a:gd name="T13" fmla="*/ 0 h 3450"/>
                <a:gd name="T14" fmla="*/ 0 w 4209"/>
                <a:gd name="T15" fmla="*/ 0 h 3450"/>
                <a:gd name="T16" fmla="*/ 0 w 4209"/>
                <a:gd name="T17" fmla="*/ 0 h 3450"/>
                <a:gd name="T18" fmla="*/ 0 w 4209"/>
                <a:gd name="T19" fmla="*/ 0 h 3450"/>
                <a:gd name="T20" fmla="*/ 0 w 4209"/>
                <a:gd name="T21" fmla="*/ 0 h 3450"/>
                <a:gd name="T22" fmla="*/ 0 w 4209"/>
                <a:gd name="T23" fmla="*/ 0 h 3450"/>
                <a:gd name="T24" fmla="*/ 0 w 4209"/>
                <a:gd name="T25" fmla="*/ 0 h 3450"/>
                <a:gd name="T26" fmla="*/ 0 w 4209"/>
                <a:gd name="T27" fmla="*/ 0 h 3450"/>
                <a:gd name="T28" fmla="*/ 0 w 4209"/>
                <a:gd name="T29" fmla="*/ 0 h 3450"/>
                <a:gd name="T30" fmla="*/ 0 w 4209"/>
                <a:gd name="T31" fmla="*/ 0 h 3450"/>
                <a:gd name="T32" fmla="*/ 0 w 4209"/>
                <a:gd name="T33" fmla="*/ 0 h 3450"/>
                <a:gd name="T34" fmla="*/ 0 w 4209"/>
                <a:gd name="T35" fmla="*/ 0 h 3450"/>
                <a:gd name="T36" fmla="*/ 0 w 4209"/>
                <a:gd name="T37" fmla="*/ 0 h 3450"/>
                <a:gd name="T38" fmla="*/ 0 w 4209"/>
                <a:gd name="T39" fmla="*/ 0 h 3450"/>
                <a:gd name="T40" fmla="*/ 0 w 4209"/>
                <a:gd name="T41" fmla="*/ 0 h 3450"/>
                <a:gd name="T42" fmla="*/ 0 w 4209"/>
                <a:gd name="T43" fmla="*/ 0 h 3450"/>
                <a:gd name="T44" fmla="*/ 0 w 4209"/>
                <a:gd name="T45" fmla="*/ 0 h 3450"/>
                <a:gd name="T46" fmla="*/ 0 w 4209"/>
                <a:gd name="T47" fmla="*/ 0 h 3450"/>
                <a:gd name="T48" fmla="*/ 0 w 4209"/>
                <a:gd name="T49" fmla="*/ 0 h 3450"/>
                <a:gd name="T50" fmla="*/ 0 w 4209"/>
                <a:gd name="T51" fmla="*/ 0 h 3450"/>
                <a:gd name="T52" fmla="*/ 0 w 4209"/>
                <a:gd name="T53" fmla="*/ 0 h 3450"/>
                <a:gd name="T54" fmla="*/ 0 w 4209"/>
                <a:gd name="T55" fmla="*/ 0 h 3450"/>
                <a:gd name="T56" fmla="*/ 0 w 4209"/>
                <a:gd name="T57" fmla="*/ 0 h 3450"/>
                <a:gd name="T58" fmla="*/ 0 w 4209"/>
                <a:gd name="T59" fmla="*/ 0 h 3450"/>
                <a:gd name="T60" fmla="*/ 0 w 4209"/>
                <a:gd name="T61" fmla="*/ 0 h 3450"/>
                <a:gd name="T62" fmla="*/ 0 w 4209"/>
                <a:gd name="T63" fmla="*/ 0 h 3450"/>
                <a:gd name="T64" fmla="*/ 0 w 4209"/>
                <a:gd name="T65" fmla="*/ 0 h 3450"/>
                <a:gd name="T66" fmla="*/ 0 w 4209"/>
                <a:gd name="T67" fmla="*/ 0 h 3450"/>
                <a:gd name="T68" fmla="*/ 0 w 4209"/>
                <a:gd name="T69" fmla="*/ 0 h 3450"/>
                <a:gd name="T70" fmla="*/ 0 w 4209"/>
                <a:gd name="T71" fmla="*/ 0 h 3450"/>
                <a:gd name="T72" fmla="*/ 0 w 4209"/>
                <a:gd name="T73" fmla="*/ 0 h 3450"/>
                <a:gd name="T74" fmla="*/ 0 w 4209"/>
                <a:gd name="T75" fmla="*/ 0 h 3450"/>
                <a:gd name="T76" fmla="*/ 0 w 4209"/>
                <a:gd name="T77" fmla="*/ 0 h 3450"/>
                <a:gd name="T78" fmla="*/ 0 w 4209"/>
                <a:gd name="T79" fmla="*/ 0 h 3450"/>
                <a:gd name="T80" fmla="*/ 0 w 4209"/>
                <a:gd name="T81" fmla="*/ 0 h 3450"/>
                <a:gd name="T82" fmla="*/ 0 w 4209"/>
                <a:gd name="T83" fmla="*/ 0 h 3450"/>
                <a:gd name="T84" fmla="*/ 0 w 4209"/>
                <a:gd name="T85" fmla="*/ 0 h 3450"/>
                <a:gd name="T86" fmla="*/ 0 w 4209"/>
                <a:gd name="T87" fmla="*/ 0 h 3450"/>
                <a:gd name="T88" fmla="*/ 0 w 4209"/>
                <a:gd name="T89" fmla="*/ 0 h 3450"/>
                <a:gd name="T90" fmla="*/ 0 w 4209"/>
                <a:gd name="T91" fmla="*/ 0 h 3450"/>
                <a:gd name="T92" fmla="*/ 0 w 4209"/>
                <a:gd name="T93" fmla="*/ 0 h 3450"/>
                <a:gd name="T94" fmla="*/ 0 w 4209"/>
                <a:gd name="T95" fmla="*/ 0 h 3450"/>
                <a:gd name="T96" fmla="*/ 0 w 4209"/>
                <a:gd name="T97" fmla="*/ 0 h 3450"/>
                <a:gd name="T98" fmla="*/ 0 w 4209"/>
                <a:gd name="T99" fmla="*/ 0 h 3450"/>
                <a:gd name="T100" fmla="*/ 0 w 4209"/>
                <a:gd name="T101" fmla="*/ 0 h 3450"/>
                <a:gd name="T102" fmla="*/ 0 w 4209"/>
                <a:gd name="T103" fmla="*/ 0 h 3450"/>
                <a:gd name="T104" fmla="*/ 0 w 4209"/>
                <a:gd name="T105" fmla="*/ 0 h 3450"/>
                <a:gd name="T106" fmla="*/ 0 w 4209"/>
                <a:gd name="T107" fmla="*/ 0 h 3450"/>
                <a:gd name="T108" fmla="*/ 0 w 4209"/>
                <a:gd name="T109" fmla="*/ 0 h 3450"/>
                <a:gd name="T110" fmla="*/ 0 w 4209"/>
                <a:gd name="T111" fmla="*/ 0 h 3450"/>
                <a:gd name="T112" fmla="*/ 0 w 4209"/>
                <a:gd name="T113" fmla="*/ 0 h 3450"/>
                <a:gd name="T114" fmla="*/ 0 w 4209"/>
                <a:gd name="T115" fmla="*/ 0 h 3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209" h="3450">
                  <a:moveTo>
                    <a:pt x="3729" y="1814"/>
                  </a:moveTo>
                  <a:lnTo>
                    <a:pt x="3699" y="1654"/>
                  </a:lnTo>
                  <a:lnTo>
                    <a:pt x="3724" y="1459"/>
                  </a:lnTo>
                  <a:lnTo>
                    <a:pt x="3609" y="1384"/>
                  </a:lnTo>
                  <a:lnTo>
                    <a:pt x="3489" y="1399"/>
                  </a:lnTo>
                  <a:lnTo>
                    <a:pt x="3354" y="1394"/>
                  </a:lnTo>
                  <a:lnTo>
                    <a:pt x="3334" y="1439"/>
                  </a:lnTo>
                  <a:lnTo>
                    <a:pt x="3169" y="1414"/>
                  </a:lnTo>
                  <a:lnTo>
                    <a:pt x="3109" y="1304"/>
                  </a:lnTo>
                  <a:lnTo>
                    <a:pt x="3019" y="1244"/>
                  </a:lnTo>
                  <a:lnTo>
                    <a:pt x="2884" y="1199"/>
                  </a:lnTo>
                  <a:lnTo>
                    <a:pt x="2874" y="1324"/>
                  </a:lnTo>
                  <a:lnTo>
                    <a:pt x="2854" y="1439"/>
                  </a:lnTo>
                  <a:lnTo>
                    <a:pt x="2769" y="1544"/>
                  </a:lnTo>
                  <a:lnTo>
                    <a:pt x="2644" y="1514"/>
                  </a:lnTo>
                  <a:lnTo>
                    <a:pt x="2619" y="1604"/>
                  </a:lnTo>
                  <a:lnTo>
                    <a:pt x="2559" y="1684"/>
                  </a:lnTo>
                  <a:lnTo>
                    <a:pt x="2629" y="1789"/>
                  </a:lnTo>
                  <a:lnTo>
                    <a:pt x="2574" y="1909"/>
                  </a:lnTo>
                  <a:lnTo>
                    <a:pt x="2454" y="1964"/>
                  </a:lnTo>
                  <a:lnTo>
                    <a:pt x="2480" y="2075"/>
                  </a:lnTo>
                  <a:lnTo>
                    <a:pt x="2305" y="2015"/>
                  </a:lnTo>
                  <a:lnTo>
                    <a:pt x="2269" y="2128"/>
                  </a:lnTo>
                  <a:lnTo>
                    <a:pt x="2125" y="2134"/>
                  </a:lnTo>
                  <a:lnTo>
                    <a:pt x="2138" y="2234"/>
                  </a:lnTo>
                  <a:lnTo>
                    <a:pt x="2044" y="2296"/>
                  </a:lnTo>
                  <a:lnTo>
                    <a:pt x="2013" y="2389"/>
                  </a:lnTo>
                  <a:lnTo>
                    <a:pt x="1924" y="2374"/>
                  </a:lnTo>
                  <a:lnTo>
                    <a:pt x="1809" y="2456"/>
                  </a:lnTo>
                  <a:lnTo>
                    <a:pt x="1824" y="2555"/>
                  </a:lnTo>
                  <a:lnTo>
                    <a:pt x="1707" y="2569"/>
                  </a:lnTo>
                  <a:lnTo>
                    <a:pt x="1598" y="2579"/>
                  </a:lnTo>
                  <a:lnTo>
                    <a:pt x="1443" y="2509"/>
                  </a:lnTo>
                  <a:lnTo>
                    <a:pt x="1443" y="2658"/>
                  </a:lnTo>
                  <a:lnTo>
                    <a:pt x="1489" y="2788"/>
                  </a:lnTo>
                  <a:lnTo>
                    <a:pt x="1345" y="2772"/>
                  </a:lnTo>
                  <a:lnTo>
                    <a:pt x="1224" y="2818"/>
                  </a:lnTo>
                  <a:lnTo>
                    <a:pt x="1072" y="2743"/>
                  </a:lnTo>
                  <a:lnTo>
                    <a:pt x="1053" y="2866"/>
                  </a:lnTo>
                  <a:lnTo>
                    <a:pt x="745" y="2968"/>
                  </a:lnTo>
                  <a:lnTo>
                    <a:pt x="757" y="3109"/>
                  </a:lnTo>
                  <a:lnTo>
                    <a:pt x="817" y="3196"/>
                  </a:lnTo>
                  <a:lnTo>
                    <a:pt x="768" y="3268"/>
                  </a:lnTo>
                  <a:lnTo>
                    <a:pt x="738" y="3418"/>
                  </a:lnTo>
                  <a:lnTo>
                    <a:pt x="655" y="3450"/>
                  </a:lnTo>
                  <a:lnTo>
                    <a:pt x="543" y="3448"/>
                  </a:lnTo>
                  <a:lnTo>
                    <a:pt x="488" y="3378"/>
                  </a:lnTo>
                  <a:lnTo>
                    <a:pt x="393" y="3403"/>
                  </a:lnTo>
                  <a:lnTo>
                    <a:pt x="288" y="3228"/>
                  </a:lnTo>
                  <a:lnTo>
                    <a:pt x="248" y="2983"/>
                  </a:lnTo>
                  <a:lnTo>
                    <a:pt x="203" y="2389"/>
                  </a:lnTo>
                  <a:lnTo>
                    <a:pt x="168" y="2239"/>
                  </a:lnTo>
                  <a:lnTo>
                    <a:pt x="173" y="2164"/>
                  </a:lnTo>
                  <a:lnTo>
                    <a:pt x="88" y="2069"/>
                  </a:lnTo>
                  <a:lnTo>
                    <a:pt x="53" y="1774"/>
                  </a:lnTo>
                  <a:lnTo>
                    <a:pt x="38" y="1634"/>
                  </a:lnTo>
                  <a:lnTo>
                    <a:pt x="3" y="1429"/>
                  </a:lnTo>
                  <a:lnTo>
                    <a:pt x="8" y="1109"/>
                  </a:lnTo>
                  <a:lnTo>
                    <a:pt x="0" y="910"/>
                  </a:lnTo>
                  <a:lnTo>
                    <a:pt x="34" y="874"/>
                  </a:lnTo>
                  <a:lnTo>
                    <a:pt x="103" y="893"/>
                  </a:lnTo>
                  <a:lnTo>
                    <a:pt x="120" y="901"/>
                  </a:lnTo>
                  <a:lnTo>
                    <a:pt x="129" y="917"/>
                  </a:lnTo>
                  <a:lnTo>
                    <a:pt x="132" y="941"/>
                  </a:lnTo>
                  <a:lnTo>
                    <a:pt x="124" y="965"/>
                  </a:lnTo>
                  <a:lnTo>
                    <a:pt x="133" y="973"/>
                  </a:lnTo>
                  <a:lnTo>
                    <a:pt x="144" y="968"/>
                  </a:lnTo>
                  <a:lnTo>
                    <a:pt x="153" y="982"/>
                  </a:lnTo>
                  <a:lnTo>
                    <a:pt x="159" y="994"/>
                  </a:lnTo>
                  <a:lnTo>
                    <a:pt x="169" y="1000"/>
                  </a:lnTo>
                  <a:lnTo>
                    <a:pt x="174" y="983"/>
                  </a:lnTo>
                  <a:lnTo>
                    <a:pt x="192" y="988"/>
                  </a:lnTo>
                  <a:lnTo>
                    <a:pt x="208" y="995"/>
                  </a:lnTo>
                  <a:lnTo>
                    <a:pt x="222" y="998"/>
                  </a:lnTo>
                  <a:lnTo>
                    <a:pt x="232" y="1004"/>
                  </a:lnTo>
                  <a:lnTo>
                    <a:pt x="243" y="1012"/>
                  </a:lnTo>
                  <a:lnTo>
                    <a:pt x="253" y="1006"/>
                  </a:lnTo>
                  <a:lnTo>
                    <a:pt x="252" y="994"/>
                  </a:lnTo>
                  <a:lnTo>
                    <a:pt x="264" y="982"/>
                  </a:lnTo>
                  <a:lnTo>
                    <a:pt x="270" y="961"/>
                  </a:lnTo>
                  <a:lnTo>
                    <a:pt x="261" y="949"/>
                  </a:lnTo>
                  <a:lnTo>
                    <a:pt x="246" y="946"/>
                  </a:lnTo>
                  <a:lnTo>
                    <a:pt x="240" y="931"/>
                  </a:lnTo>
                  <a:lnTo>
                    <a:pt x="318" y="938"/>
                  </a:lnTo>
                  <a:lnTo>
                    <a:pt x="398" y="795"/>
                  </a:lnTo>
                  <a:lnTo>
                    <a:pt x="379" y="653"/>
                  </a:lnTo>
                  <a:lnTo>
                    <a:pt x="531" y="750"/>
                  </a:lnTo>
                  <a:lnTo>
                    <a:pt x="652" y="647"/>
                  </a:lnTo>
                  <a:lnTo>
                    <a:pt x="634" y="548"/>
                  </a:lnTo>
                  <a:lnTo>
                    <a:pt x="514" y="455"/>
                  </a:lnTo>
                  <a:lnTo>
                    <a:pt x="668" y="335"/>
                  </a:lnTo>
                  <a:lnTo>
                    <a:pt x="818" y="260"/>
                  </a:lnTo>
                  <a:lnTo>
                    <a:pt x="610" y="212"/>
                  </a:lnTo>
                  <a:lnTo>
                    <a:pt x="608" y="90"/>
                  </a:lnTo>
                  <a:lnTo>
                    <a:pt x="724" y="11"/>
                  </a:lnTo>
                  <a:lnTo>
                    <a:pt x="833" y="15"/>
                  </a:lnTo>
                  <a:lnTo>
                    <a:pt x="933" y="0"/>
                  </a:lnTo>
                  <a:lnTo>
                    <a:pt x="968" y="65"/>
                  </a:lnTo>
                  <a:lnTo>
                    <a:pt x="968" y="165"/>
                  </a:lnTo>
                  <a:lnTo>
                    <a:pt x="1103" y="210"/>
                  </a:lnTo>
                  <a:lnTo>
                    <a:pt x="1208" y="245"/>
                  </a:lnTo>
                  <a:lnTo>
                    <a:pt x="1283" y="335"/>
                  </a:lnTo>
                  <a:lnTo>
                    <a:pt x="1743" y="365"/>
                  </a:lnTo>
                  <a:lnTo>
                    <a:pt x="1758" y="470"/>
                  </a:lnTo>
                  <a:lnTo>
                    <a:pt x="1838" y="540"/>
                  </a:lnTo>
                  <a:lnTo>
                    <a:pt x="1958" y="500"/>
                  </a:lnTo>
                  <a:lnTo>
                    <a:pt x="2048" y="440"/>
                  </a:lnTo>
                  <a:lnTo>
                    <a:pt x="2134" y="215"/>
                  </a:lnTo>
                  <a:lnTo>
                    <a:pt x="2319" y="170"/>
                  </a:lnTo>
                  <a:lnTo>
                    <a:pt x="2514" y="165"/>
                  </a:lnTo>
                  <a:lnTo>
                    <a:pt x="2439" y="305"/>
                  </a:lnTo>
                  <a:lnTo>
                    <a:pt x="2554" y="380"/>
                  </a:lnTo>
                  <a:lnTo>
                    <a:pt x="2709" y="375"/>
                  </a:lnTo>
                  <a:lnTo>
                    <a:pt x="2854" y="270"/>
                  </a:lnTo>
                  <a:lnTo>
                    <a:pt x="3129" y="345"/>
                  </a:lnTo>
                  <a:lnTo>
                    <a:pt x="3259" y="255"/>
                  </a:lnTo>
                  <a:lnTo>
                    <a:pt x="3394" y="225"/>
                  </a:lnTo>
                  <a:lnTo>
                    <a:pt x="3504" y="305"/>
                  </a:lnTo>
                  <a:lnTo>
                    <a:pt x="3624" y="290"/>
                  </a:lnTo>
                  <a:lnTo>
                    <a:pt x="3879" y="270"/>
                  </a:lnTo>
                  <a:lnTo>
                    <a:pt x="3956" y="374"/>
                  </a:lnTo>
                  <a:lnTo>
                    <a:pt x="4067" y="402"/>
                  </a:lnTo>
                  <a:lnTo>
                    <a:pt x="3984" y="500"/>
                  </a:lnTo>
                  <a:lnTo>
                    <a:pt x="3969" y="590"/>
                  </a:lnTo>
                  <a:lnTo>
                    <a:pt x="4044" y="740"/>
                  </a:lnTo>
                  <a:lnTo>
                    <a:pt x="4069" y="959"/>
                  </a:lnTo>
                  <a:lnTo>
                    <a:pt x="3964" y="979"/>
                  </a:lnTo>
                  <a:lnTo>
                    <a:pt x="3934" y="1049"/>
                  </a:lnTo>
                  <a:lnTo>
                    <a:pt x="4029" y="1109"/>
                  </a:lnTo>
                  <a:lnTo>
                    <a:pt x="3994" y="1199"/>
                  </a:lnTo>
                  <a:lnTo>
                    <a:pt x="4209" y="1429"/>
                  </a:lnTo>
                  <a:lnTo>
                    <a:pt x="4174" y="1519"/>
                  </a:lnTo>
                  <a:lnTo>
                    <a:pt x="4119" y="1549"/>
                  </a:lnTo>
                  <a:lnTo>
                    <a:pt x="4054" y="1499"/>
                  </a:lnTo>
                  <a:lnTo>
                    <a:pt x="3954" y="1579"/>
                  </a:lnTo>
                  <a:lnTo>
                    <a:pt x="3894" y="1699"/>
                  </a:lnTo>
                  <a:lnTo>
                    <a:pt x="3920" y="1783"/>
                  </a:lnTo>
                  <a:lnTo>
                    <a:pt x="3853" y="1843"/>
                  </a:lnTo>
                  <a:lnTo>
                    <a:pt x="3729" y="1814"/>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4" name="Freeform 7">
              <a:extLst>
                <a:ext uri="{FF2B5EF4-FFF2-40B4-BE49-F238E27FC236}">
                  <a16:creationId xmlns:a16="http://schemas.microsoft.com/office/drawing/2014/main" id="{0F0BFDD2-D42A-5529-3E64-AF585A8EFD1D}"/>
                </a:ext>
              </a:extLst>
            </p:cNvPr>
            <p:cNvSpPr/>
            <p:nvPr/>
          </p:nvSpPr>
          <p:spPr bwMode="auto">
            <a:xfrm>
              <a:off x="1365965" y="4482470"/>
              <a:ext cx="685201" cy="1070614"/>
            </a:xfrm>
            <a:custGeom>
              <a:avLst/>
              <a:gdLst>
                <a:gd name="T0" fmla="*/ 0 w 2321"/>
                <a:gd name="T1" fmla="*/ 0 h 3721"/>
                <a:gd name="T2" fmla="*/ 0 w 2321"/>
                <a:gd name="T3" fmla="*/ 0 h 3721"/>
                <a:gd name="T4" fmla="*/ 0 w 2321"/>
                <a:gd name="T5" fmla="*/ 0 h 3721"/>
                <a:gd name="T6" fmla="*/ 0 w 2321"/>
                <a:gd name="T7" fmla="*/ 0 h 3721"/>
                <a:gd name="T8" fmla="*/ 0 w 2321"/>
                <a:gd name="T9" fmla="*/ 0 h 3721"/>
                <a:gd name="T10" fmla="*/ 0 w 2321"/>
                <a:gd name="T11" fmla="*/ 0 h 3721"/>
                <a:gd name="T12" fmla="*/ 0 w 2321"/>
                <a:gd name="T13" fmla="*/ 0 h 3721"/>
                <a:gd name="T14" fmla="*/ 0 w 2321"/>
                <a:gd name="T15" fmla="*/ 0 h 3721"/>
                <a:gd name="T16" fmla="*/ 0 w 2321"/>
                <a:gd name="T17" fmla="*/ 0 h 3721"/>
                <a:gd name="T18" fmla="*/ 0 w 2321"/>
                <a:gd name="T19" fmla="*/ 0 h 3721"/>
                <a:gd name="T20" fmla="*/ 0 w 2321"/>
                <a:gd name="T21" fmla="*/ 0 h 3721"/>
                <a:gd name="T22" fmla="*/ 0 w 2321"/>
                <a:gd name="T23" fmla="*/ 0 h 3721"/>
                <a:gd name="T24" fmla="*/ 0 w 2321"/>
                <a:gd name="T25" fmla="*/ 0 h 3721"/>
                <a:gd name="T26" fmla="*/ 0 w 2321"/>
                <a:gd name="T27" fmla="*/ 0 h 3721"/>
                <a:gd name="T28" fmla="*/ 0 w 2321"/>
                <a:gd name="T29" fmla="*/ 0 h 3721"/>
                <a:gd name="T30" fmla="*/ 0 w 2321"/>
                <a:gd name="T31" fmla="*/ 0 h 3721"/>
                <a:gd name="T32" fmla="*/ 0 w 2321"/>
                <a:gd name="T33" fmla="*/ 0 h 3721"/>
                <a:gd name="T34" fmla="*/ 0 w 2321"/>
                <a:gd name="T35" fmla="*/ 0 h 3721"/>
                <a:gd name="T36" fmla="*/ 0 w 2321"/>
                <a:gd name="T37" fmla="*/ 0 h 3721"/>
                <a:gd name="T38" fmla="*/ 0 w 2321"/>
                <a:gd name="T39" fmla="*/ 0 h 3721"/>
                <a:gd name="T40" fmla="*/ 0 w 2321"/>
                <a:gd name="T41" fmla="*/ 0 h 3721"/>
                <a:gd name="T42" fmla="*/ 0 w 2321"/>
                <a:gd name="T43" fmla="*/ 0 h 3721"/>
                <a:gd name="T44" fmla="*/ 0 w 2321"/>
                <a:gd name="T45" fmla="*/ 0 h 3721"/>
                <a:gd name="T46" fmla="*/ 0 w 2321"/>
                <a:gd name="T47" fmla="*/ 0 h 3721"/>
                <a:gd name="T48" fmla="*/ 0 w 2321"/>
                <a:gd name="T49" fmla="*/ 0 h 3721"/>
                <a:gd name="T50" fmla="*/ 0 w 2321"/>
                <a:gd name="T51" fmla="*/ 0 h 3721"/>
                <a:gd name="T52" fmla="*/ 0 w 2321"/>
                <a:gd name="T53" fmla="*/ 0 h 3721"/>
                <a:gd name="T54" fmla="*/ 0 w 2321"/>
                <a:gd name="T55" fmla="*/ 0 h 3721"/>
                <a:gd name="T56" fmla="*/ 0 w 2321"/>
                <a:gd name="T57" fmla="*/ 0 h 3721"/>
                <a:gd name="T58" fmla="*/ 0 w 2321"/>
                <a:gd name="T59" fmla="*/ 0 h 3721"/>
                <a:gd name="T60" fmla="*/ 0 w 2321"/>
                <a:gd name="T61" fmla="*/ 0 h 3721"/>
                <a:gd name="T62" fmla="*/ 0 w 2321"/>
                <a:gd name="T63" fmla="*/ 0 h 3721"/>
                <a:gd name="T64" fmla="*/ 0 w 2321"/>
                <a:gd name="T65" fmla="*/ 0 h 3721"/>
                <a:gd name="T66" fmla="*/ 0 w 2321"/>
                <a:gd name="T67" fmla="*/ 0 h 3721"/>
                <a:gd name="T68" fmla="*/ 0 w 2321"/>
                <a:gd name="T69" fmla="*/ 0 h 3721"/>
                <a:gd name="T70" fmla="*/ 0 w 2321"/>
                <a:gd name="T71" fmla="*/ 0 h 3721"/>
                <a:gd name="T72" fmla="*/ 0 w 2321"/>
                <a:gd name="T73" fmla="*/ 0 h 3721"/>
                <a:gd name="T74" fmla="*/ 0 w 2321"/>
                <a:gd name="T75" fmla="*/ 0 h 3721"/>
                <a:gd name="T76" fmla="*/ 0 w 2321"/>
                <a:gd name="T77" fmla="*/ 0 h 3721"/>
                <a:gd name="T78" fmla="*/ 0 w 2321"/>
                <a:gd name="T79" fmla="*/ 0 h 3721"/>
                <a:gd name="T80" fmla="*/ 0 w 2321"/>
                <a:gd name="T81" fmla="*/ 0 h 3721"/>
                <a:gd name="T82" fmla="*/ 0 w 2321"/>
                <a:gd name="T83" fmla="*/ 0 h 3721"/>
                <a:gd name="T84" fmla="*/ 0 w 2321"/>
                <a:gd name="T85" fmla="*/ 0 h 3721"/>
                <a:gd name="T86" fmla="*/ 0 w 2321"/>
                <a:gd name="T87" fmla="*/ 0 h 3721"/>
                <a:gd name="T88" fmla="*/ 0 w 2321"/>
                <a:gd name="T89" fmla="*/ 0 h 3721"/>
                <a:gd name="T90" fmla="*/ 0 w 2321"/>
                <a:gd name="T91" fmla="*/ 0 h 3721"/>
                <a:gd name="T92" fmla="*/ 0 w 2321"/>
                <a:gd name="T93" fmla="*/ 0 h 3721"/>
                <a:gd name="T94" fmla="*/ 0 w 2321"/>
                <a:gd name="T95" fmla="*/ 0 h 372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21" h="3721">
                  <a:moveTo>
                    <a:pt x="880" y="3510"/>
                  </a:moveTo>
                  <a:lnTo>
                    <a:pt x="610" y="3325"/>
                  </a:lnTo>
                  <a:lnTo>
                    <a:pt x="479" y="3120"/>
                  </a:lnTo>
                  <a:lnTo>
                    <a:pt x="339" y="3070"/>
                  </a:lnTo>
                  <a:lnTo>
                    <a:pt x="239" y="2740"/>
                  </a:lnTo>
                  <a:lnTo>
                    <a:pt x="269" y="2625"/>
                  </a:lnTo>
                  <a:lnTo>
                    <a:pt x="249" y="2515"/>
                  </a:lnTo>
                  <a:lnTo>
                    <a:pt x="104" y="2100"/>
                  </a:lnTo>
                  <a:lnTo>
                    <a:pt x="0" y="1888"/>
                  </a:lnTo>
                  <a:lnTo>
                    <a:pt x="59" y="1770"/>
                  </a:lnTo>
                  <a:lnTo>
                    <a:pt x="69" y="1635"/>
                  </a:lnTo>
                  <a:lnTo>
                    <a:pt x="15" y="1437"/>
                  </a:lnTo>
                  <a:lnTo>
                    <a:pt x="99" y="1405"/>
                  </a:lnTo>
                  <a:lnTo>
                    <a:pt x="129" y="1255"/>
                  </a:lnTo>
                  <a:lnTo>
                    <a:pt x="179" y="1185"/>
                  </a:lnTo>
                  <a:lnTo>
                    <a:pt x="119" y="1095"/>
                  </a:lnTo>
                  <a:lnTo>
                    <a:pt x="104" y="955"/>
                  </a:lnTo>
                  <a:lnTo>
                    <a:pt x="415" y="852"/>
                  </a:lnTo>
                  <a:lnTo>
                    <a:pt x="434" y="730"/>
                  </a:lnTo>
                  <a:lnTo>
                    <a:pt x="585" y="805"/>
                  </a:lnTo>
                  <a:lnTo>
                    <a:pt x="705" y="760"/>
                  </a:lnTo>
                  <a:lnTo>
                    <a:pt x="850" y="775"/>
                  </a:lnTo>
                  <a:lnTo>
                    <a:pt x="805" y="640"/>
                  </a:lnTo>
                  <a:lnTo>
                    <a:pt x="805" y="495"/>
                  </a:lnTo>
                  <a:lnTo>
                    <a:pt x="960" y="565"/>
                  </a:lnTo>
                  <a:lnTo>
                    <a:pt x="1075" y="555"/>
                  </a:lnTo>
                  <a:lnTo>
                    <a:pt x="1185" y="540"/>
                  </a:lnTo>
                  <a:lnTo>
                    <a:pt x="1170" y="445"/>
                  </a:lnTo>
                  <a:lnTo>
                    <a:pt x="1285" y="360"/>
                  </a:lnTo>
                  <a:lnTo>
                    <a:pt x="1375" y="375"/>
                  </a:lnTo>
                  <a:lnTo>
                    <a:pt x="1405" y="285"/>
                  </a:lnTo>
                  <a:lnTo>
                    <a:pt x="1500" y="220"/>
                  </a:lnTo>
                  <a:lnTo>
                    <a:pt x="1485" y="120"/>
                  </a:lnTo>
                  <a:lnTo>
                    <a:pt x="1630" y="115"/>
                  </a:lnTo>
                  <a:lnTo>
                    <a:pt x="1665" y="0"/>
                  </a:lnTo>
                  <a:lnTo>
                    <a:pt x="1841" y="60"/>
                  </a:lnTo>
                  <a:lnTo>
                    <a:pt x="1831" y="195"/>
                  </a:lnTo>
                  <a:lnTo>
                    <a:pt x="1901" y="270"/>
                  </a:lnTo>
                  <a:lnTo>
                    <a:pt x="1811" y="345"/>
                  </a:lnTo>
                  <a:lnTo>
                    <a:pt x="1766" y="445"/>
                  </a:lnTo>
                  <a:lnTo>
                    <a:pt x="1856" y="495"/>
                  </a:lnTo>
                  <a:lnTo>
                    <a:pt x="1756" y="625"/>
                  </a:lnTo>
                  <a:lnTo>
                    <a:pt x="1725" y="675"/>
                  </a:lnTo>
                  <a:lnTo>
                    <a:pt x="1796" y="750"/>
                  </a:lnTo>
                  <a:lnTo>
                    <a:pt x="1771" y="865"/>
                  </a:lnTo>
                  <a:lnTo>
                    <a:pt x="1781" y="1030"/>
                  </a:lnTo>
                  <a:lnTo>
                    <a:pt x="1695" y="1110"/>
                  </a:lnTo>
                  <a:lnTo>
                    <a:pt x="1841" y="1150"/>
                  </a:lnTo>
                  <a:lnTo>
                    <a:pt x="1771" y="1230"/>
                  </a:lnTo>
                  <a:lnTo>
                    <a:pt x="1781" y="1315"/>
                  </a:lnTo>
                  <a:lnTo>
                    <a:pt x="1605" y="1320"/>
                  </a:lnTo>
                  <a:lnTo>
                    <a:pt x="1530" y="1395"/>
                  </a:lnTo>
                  <a:lnTo>
                    <a:pt x="1525" y="1530"/>
                  </a:lnTo>
                  <a:lnTo>
                    <a:pt x="1540" y="1630"/>
                  </a:lnTo>
                  <a:lnTo>
                    <a:pt x="1585" y="1740"/>
                  </a:lnTo>
                  <a:lnTo>
                    <a:pt x="1555" y="1860"/>
                  </a:lnTo>
                  <a:lnTo>
                    <a:pt x="1440" y="1860"/>
                  </a:lnTo>
                  <a:lnTo>
                    <a:pt x="1395" y="1950"/>
                  </a:lnTo>
                  <a:lnTo>
                    <a:pt x="1360" y="2080"/>
                  </a:lnTo>
                  <a:lnTo>
                    <a:pt x="1470" y="2175"/>
                  </a:lnTo>
                  <a:lnTo>
                    <a:pt x="1455" y="2265"/>
                  </a:lnTo>
                  <a:lnTo>
                    <a:pt x="1495" y="2325"/>
                  </a:lnTo>
                  <a:lnTo>
                    <a:pt x="1575" y="2215"/>
                  </a:lnTo>
                  <a:lnTo>
                    <a:pt x="1720" y="2250"/>
                  </a:lnTo>
                  <a:lnTo>
                    <a:pt x="1735" y="2340"/>
                  </a:lnTo>
                  <a:lnTo>
                    <a:pt x="1605" y="2400"/>
                  </a:lnTo>
                  <a:lnTo>
                    <a:pt x="1480" y="2365"/>
                  </a:lnTo>
                  <a:lnTo>
                    <a:pt x="1495" y="2455"/>
                  </a:lnTo>
                  <a:lnTo>
                    <a:pt x="1455" y="2530"/>
                  </a:lnTo>
                  <a:lnTo>
                    <a:pt x="1540" y="2545"/>
                  </a:lnTo>
                  <a:lnTo>
                    <a:pt x="1575" y="2500"/>
                  </a:lnTo>
                  <a:lnTo>
                    <a:pt x="1695" y="2485"/>
                  </a:lnTo>
                  <a:lnTo>
                    <a:pt x="1695" y="2560"/>
                  </a:lnTo>
                  <a:lnTo>
                    <a:pt x="1901" y="2530"/>
                  </a:lnTo>
                  <a:lnTo>
                    <a:pt x="1946" y="2460"/>
                  </a:lnTo>
                  <a:lnTo>
                    <a:pt x="2041" y="2475"/>
                  </a:lnTo>
                  <a:lnTo>
                    <a:pt x="2066" y="2590"/>
                  </a:lnTo>
                  <a:lnTo>
                    <a:pt x="2146" y="2655"/>
                  </a:lnTo>
                  <a:lnTo>
                    <a:pt x="2236" y="2665"/>
                  </a:lnTo>
                  <a:lnTo>
                    <a:pt x="2236" y="2785"/>
                  </a:lnTo>
                  <a:lnTo>
                    <a:pt x="2321" y="2815"/>
                  </a:lnTo>
                  <a:lnTo>
                    <a:pt x="2311" y="2910"/>
                  </a:lnTo>
                  <a:lnTo>
                    <a:pt x="2246" y="3000"/>
                  </a:lnTo>
                  <a:lnTo>
                    <a:pt x="2146" y="3075"/>
                  </a:lnTo>
                  <a:lnTo>
                    <a:pt x="1998" y="3060"/>
                  </a:lnTo>
                  <a:lnTo>
                    <a:pt x="1906" y="3015"/>
                  </a:lnTo>
                  <a:lnTo>
                    <a:pt x="1875" y="3120"/>
                  </a:lnTo>
                  <a:lnTo>
                    <a:pt x="1770" y="3207"/>
                  </a:lnTo>
                  <a:lnTo>
                    <a:pt x="1802" y="3310"/>
                  </a:lnTo>
                  <a:lnTo>
                    <a:pt x="1735" y="3390"/>
                  </a:lnTo>
                  <a:lnTo>
                    <a:pt x="1946" y="3460"/>
                  </a:lnTo>
                  <a:lnTo>
                    <a:pt x="1682" y="3630"/>
                  </a:lnTo>
                  <a:lnTo>
                    <a:pt x="1440" y="3625"/>
                  </a:lnTo>
                  <a:lnTo>
                    <a:pt x="1316" y="3721"/>
                  </a:lnTo>
                  <a:lnTo>
                    <a:pt x="1148" y="3691"/>
                  </a:lnTo>
                  <a:lnTo>
                    <a:pt x="990" y="3540"/>
                  </a:lnTo>
                  <a:lnTo>
                    <a:pt x="880" y="351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5" name="Freeform 9">
              <a:extLst>
                <a:ext uri="{FF2B5EF4-FFF2-40B4-BE49-F238E27FC236}">
                  <a16:creationId xmlns:a16="http://schemas.microsoft.com/office/drawing/2014/main" id="{D7C0480E-15D0-87E5-6287-99F32BA6DD39}"/>
                </a:ext>
              </a:extLst>
            </p:cNvPr>
            <p:cNvSpPr/>
            <p:nvPr/>
          </p:nvSpPr>
          <p:spPr bwMode="auto">
            <a:xfrm>
              <a:off x="1376301" y="3164349"/>
              <a:ext cx="1321670" cy="893618"/>
            </a:xfrm>
            <a:custGeom>
              <a:avLst/>
              <a:gdLst>
                <a:gd name="T0" fmla="*/ 0 w 4473"/>
                <a:gd name="T1" fmla="*/ 0 h 3106"/>
                <a:gd name="T2" fmla="*/ 0 w 4473"/>
                <a:gd name="T3" fmla="*/ 0 h 3106"/>
                <a:gd name="T4" fmla="*/ 0 w 4473"/>
                <a:gd name="T5" fmla="*/ 0 h 3106"/>
                <a:gd name="T6" fmla="*/ 0 w 4473"/>
                <a:gd name="T7" fmla="*/ 0 h 3106"/>
                <a:gd name="T8" fmla="*/ 0 w 4473"/>
                <a:gd name="T9" fmla="*/ 0 h 3106"/>
                <a:gd name="T10" fmla="*/ 0 w 4473"/>
                <a:gd name="T11" fmla="*/ 0 h 3106"/>
                <a:gd name="T12" fmla="*/ 0 w 4473"/>
                <a:gd name="T13" fmla="*/ 0 h 3106"/>
                <a:gd name="T14" fmla="*/ 0 w 4473"/>
                <a:gd name="T15" fmla="*/ 0 h 3106"/>
                <a:gd name="T16" fmla="*/ 0 w 4473"/>
                <a:gd name="T17" fmla="*/ 0 h 3106"/>
                <a:gd name="T18" fmla="*/ 0 w 4473"/>
                <a:gd name="T19" fmla="*/ 0 h 3106"/>
                <a:gd name="T20" fmla="*/ 0 w 4473"/>
                <a:gd name="T21" fmla="*/ 0 h 3106"/>
                <a:gd name="T22" fmla="*/ 0 w 4473"/>
                <a:gd name="T23" fmla="*/ 0 h 3106"/>
                <a:gd name="T24" fmla="*/ 0 w 4473"/>
                <a:gd name="T25" fmla="*/ 0 h 3106"/>
                <a:gd name="T26" fmla="*/ 0 w 4473"/>
                <a:gd name="T27" fmla="*/ 0 h 3106"/>
                <a:gd name="T28" fmla="*/ 0 w 4473"/>
                <a:gd name="T29" fmla="*/ 0 h 3106"/>
                <a:gd name="T30" fmla="*/ 0 w 4473"/>
                <a:gd name="T31" fmla="*/ 0 h 3106"/>
                <a:gd name="T32" fmla="*/ 0 w 4473"/>
                <a:gd name="T33" fmla="*/ 0 h 3106"/>
                <a:gd name="T34" fmla="*/ 0 w 4473"/>
                <a:gd name="T35" fmla="*/ 0 h 3106"/>
                <a:gd name="T36" fmla="*/ 0 w 4473"/>
                <a:gd name="T37" fmla="*/ 0 h 3106"/>
                <a:gd name="T38" fmla="*/ 0 w 4473"/>
                <a:gd name="T39" fmla="*/ 0 h 3106"/>
                <a:gd name="T40" fmla="*/ 0 w 4473"/>
                <a:gd name="T41" fmla="*/ 0 h 3106"/>
                <a:gd name="T42" fmla="*/ 0 w 4473"/>
                <a:gd name="T43" fmla="*/ 0 h 3106"/>
                <a:gd name="T44" fmla="*/ 0 w 4473"/>
                <a:gd name="T45" fmla="*/ 0 h 3106"/>
                <a:gd name="T46" fmla="*/ 0 w 4473"/>
                <a:gd name="T47" fmla="*/ 0 h 3106"/>
                <a:gd name="T48" fmla="*/ 0 w 4473"/>
                <a:gd name="T49" fmla="*/ 0 h 3106"/>
                <a:gd name="T50" fmla="*/ 0 w 4473"/>
                <a:gd name="T51" fmla="*/ 0 h 3106"/>
                <a:gd name="T52" fmla="*/ 0 w 4473"/>
                <a:gd name="T53" fmla="*/ 0 h 3106"/>
                <a:gd name="T54" fmla="*/ 0 w 4473"/>
                <a:gd name="T55" fmla="*/ 0 h 3106"/>
                <a:gd name="T56" fmla="*/ 0 w 4473"/>
                <a:gd name="T57" fmla="*/ 0 h 3106"/>
                <a:gd name="T58" fmla="*/ 0 w 4473"/>
                <a:gd name="T59" fmla="*/ 0 h 3106"/>
                <a:gd name="T60" fmla="*/ 0 w 4473"/>
                <a:gd name="T61" fmla="*/ 0 h 3106"/>
                <a:gd name="T62" fmla="*/ 0 w 4473"/>
                <a:gd name="T63" fmla="*/ 0 h 3106"/>
                <a:gd name="T64" fmla="*/ 0 w 4473"/>
                <a:gd name="T65" fmla="*/ 0 h 3106"/>
                <a:gd name="T66" fmla="*/ 0 w 4473"/>
                <a:gd name="T67" fmla="*/ 0 h 3106"/>
                <a:gd name="T68" fmla="*/ 0 w 4473"/>
                <a:gd name="T69" fmla="*/ 0 h 3106"/>
                <a:gd name="T70" fmla="*/ 0 w 4473"/>
                <a:gd name="T71" fmla="*/ 0 h 3106"/>
                <a:gd name="T72" fmla="*/ 0 w 4473"/>
                <a:gd name="T73" fmla="*/ 0 h 3106"/>
                <a:gd name="T74" fmla="*/ 0 w 4473"/>
                <a:gd name="T75" fmla="*/ 0 h 3106"/>
                <a:gd name="T76" fmla="*/ 0 w 4473"/>
                <a:gd name="T77" fmla="*/ 0 h 3106"/>
                <a:gd name="T78" fmla="*/ 0 w 4473"/>
                <a:gd name="T79" fmla="*/ 0 h 3106"/>
                <a:gd name="T80" fmla="*/ 0 w 4473"/>
                <a:gd name="T81" fmla="*/ 0 h 3106"/>
                <a:gd name="T82" fmla="*/ 0 w 4473"/>
                <a:gd name="T83" fmla="*/ 0 h 3106"/>
                <a:gd name="T84" fmla="*/ 0 w 4473"/>
                <a:gd name="T85" fmla="*/ 0 h 3106"/>
                <a:gd name="T86" fmla="*/ 0 w 4473"/>
                <a:gd name="T87" fmla="*/ 0 h 3106"/>
                <a:gd name="T88" fmla="*/ 0 w 4473"/>
                <a:gd name="T89" fmla="*/ 0 h 3106"/>
                <a:gd name="T90" fmla="*/ 0 w 4473"/>
                <a:gd name="T91" fmla="*/ 0 h 3106"/>
                <a:gd name="T92" fmla="*/ 0 w 4473"/>
                <a:gd name="T93" fmla="*/ 0 h 3106"/>
                <a:gd name="T94" fmla="*/ 0 w 4473"/>
                <a:gd name="T95" fmla="*/ 0 h 3106"/>
                <a:gd name="T96" fmla="*/ 0 w 4473"/>
                <a:gd name="T97" fmla="*/ 0 h 3106"/>
                <a:gd name="T98" fmla="*/ 0 w 4473"/>
                <a:gd name="T99" fmla="*/ 0 h 31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73" h="3106">
                  <a:moveTo>
                    <a:pt x="2177" y="0"/>
                  </a:moveTo>
                  <a:lnTo>
                    <a:pt x="2121" y="101"/>
                  </a:lnTo>
                  <a:lnTo>
                    <a:pt x="1997" y="90"/>
                  </a:lnTo>
                  <a:lnTo>
                    <a:pt x="1882" y="225"/>
                  </a:lnTo>
                  <a:lnTo>
                    <a:pt x="1732" y="230"/>
                  </a:lnTo>
                  <a:lnTo>
                    <a:pt x="1566" y="361"/>
                  </a:lnTo>
                  <a:lnTo>
                    <a:pt x="1493" y="466"/>
                  </a:lnTo>
                  <a:lnTo>
                    <a:pt x="1352" y="525"/>
                  </a:lnTo>
                  <a:lnTo>
                    <a:pt x="1353" y="667"/>
                  </a:lnTo>
                  <a:lnTo>
                    <a:pt x="1442" y="811"/>
                  </a:lnTo>
                  <a:lnTo>
                    <a:pt x="1598" y="826"/>
                  </a:lnTo>
                  <a:lnTo>
                    <a:pt x="1757" y="756"/>
                  </a:lnTo>
                  <a:lnTo>
                    <a:pt x="1777" y="920"/>
                  </a:lnTo>
                  <a:lnTo>
                    <a:pt x="1548" y="951"/>
                  </a:lnTo>
                  <a:lnTo>
                    <a:pt x="1479" y="1006"/>
                  </a:lnTo>
                  <a:lnTo>
                    <a:pt x="1520" y="1050"/>
                  </a:lnTo>
                  <a:lnTo>
                    <a:pt x="1478" y="1087"/>
                  </a:lnTo>
                  <a:lnTo>
                    <a:pt x="1584" y="1147"/>
                  </a:lnTo>
                  <a:lnTo>
                    <a:pt x="1625" y="1251"/>
                  </a:lnTo>
                  <a:lnTo>
                    <a:pt x="1554" y="1266"/>
                  </a:lnTo>
                  <a:lnTo>
                    <a:pt x="1473" y="1251"/>
                  </a:lnTo>
                  <a:lnTo>
                    <a:pt x="1493" y="1365"/>
                  </a:lnTo>
                  <a:lnTo>
                    <a:pt x="1563" y="1428"/>
                  </a:lnTo>
                  <a:lnTo>
                    <a:pt x="1506" y="1471"/>
                  </a:lnTo>
                  <a:lnTo>
                    <a:pt x="1445" y="1444"/>
                  </a:lnTo>
                  <a:lnTo>
                    <a:pt x="1397" y="1366"/>
                  </a:lnTo>
                  <a:lnTo>
                    <a:pt x="1323" y="1416"/>
                  </a:lnTo>
                  <a:lnTo>
                    <a:pt x="1161" y="1366"/>
                  </a:lnTo>
                  <a:lnTo>
                    <a:pt x="1071" y="1447"/>
                  </a:lnTo>
                  <a:lnTo>
                    <a:pt x="1037" y="1563"/>
                  </a:lnTo>
                  <a:lnTo>
                    <a:pt x="906" y="1641"/>
                  </a:lnTo>
                  <a:lnTo>
                    <a:pt x="798" y="1560"/>
                  </a:lnTo>
                  <a:lnTo>
                    <a:pt x="831" y="1503"/>
                  </a:lnTo>
                  <a:lnTo>
                    <a:pt x="951" y="1477"/>
                  </a:lnTo>
                  <a:lnTo>
                    <a:pt x="947" y="1390"/>
                  </a:lnTo>
                  <a:lnTo>
                    <a:pt x="924" y="1296"/>
                  </a:lnTo>
                  <a:lnTo>
                    <a:pt x="1027" y="1265"/>
                  </a:lnTo>
                  <a:lnTo>
                    <a:pt x="999" y="1158"/>
                  </a:lnTo>
                  <a:lnTo>
                    <a:pt x="924" y="1101"/>
                  </a:lnTo>
                  <a:lnTo>
                    <a:pt x="803" y="1141"/>
                  </a:lnTo>
                  <a:lnTo>
                    <a:pt x="697" y="1100"/>
                  </a:lnTo>
                  <a:lnTo>
                    <a:pt x="768" y="976"/>
                  </a:lnTo>
                  <a:lnTo>
                    <a:pt x="668" y="960"/>
                  </a:lnTo>
                  <a:lnTo>
                    <a:pt x="618" y="1042"/>
                  </a:lnTo>
                  <a:lnTo>
                    <a:pt x="512" y="1006"/>
                  </a:lnTo>
                  <a:lnTo>
                    <a:pt x="472" y="1220"/>
                  </a:lnTo>
                  <a:lnTo>
                    <a:pt x="512" y="1275"/>
                  </a:lnTo>
                  <a:lnTo>
                    <a:pt x="452" y="1335"/>
                  </a:lnTo>
                  <a:lnTo>
                    <a:pt x="527" y="1370"/>
                  </a:lnTo>
                  <a:lnTo>
                    <a:pt x="572" y="1475"/>
                  </a:lnTo>
                  <a:lnTo>
                    <a:pt x="518" y="1567"/>
                  </a:lnTo>
                  <a:lnTo>
                    <a:pt x="542" y="1686"/>
                  </a:lnTo>
                  <a:lnTo>
                    <a:pt x="352" y="1791"/>
                  </a:lnTo>
                  <a:lnTo>
                    <a:pt x="322" y="1861"/>
                  </a:lnTo>
                  <a:lnTo>
                    <a:pt x="442" y="1926"/>
                  </a:lnTo>
                  <a:lnTo>
                    <a:pt x="332" y="1971"/>
                  </a:lnTo>
                  <a:lnTo>
                    <a:pt x="217" y="1971"/>
                  </a:lnTo>
                  <a:lnTo>
                    <a:pt x="156" y="2036"/>
                  </a:lnTo>
                  <a:lnTo>
                    <a:pt x="234" y="2084"/>
                  </a:lnTo>
                  <a:lnTo>
                    <a:pt x="204" y="2168"/>
                  </a:lnTo>
                  <a:lnTo>
                    <a:pt x="6" y="2270"/>
                  </a:lnTo>
                  <a:lnTo>
                    <a:pt x="42" y="2315"/>
                  </a:lnTo>
                  <a:lnTo>
                    <a:pt x="125" y="2334"/>
                  </a:lnTo>
                  <a:lnTo>
                    <a:pt x="98" y="2384"/>
                  </a:lnTo>
                  <a:lnTo>
                    <a:pt x="23" y="2373"/>
                  </a:lnTo>
                  <a:lnTo>
                    <a:pt x="0" y="2424"/>
                  </a:lnTo>
                  <a:lnTo>
                    <a:pt x="38" y="2498"/>
                  </a:lnTo>
                  <a:lnTo>
                    <a:pt x="47" y="2578"/>
                  </a:lnTo>
                  <a:lnTo>
                    <a:pt x="162" y="2581"/>
                  </a:lnTo>
                  <a:lnTo>
                    <a:pt x="255" y="2566"/>
                  </a:lnTo>
                  <a:lnTo>
                    <a:pt x="291" y="2628"/>
                  </a:lnTo>
                  <a:lnTo>
                    <a:pt x="293" y="2731"/>
                  </a:lnTo>
                  <a:lnTo>
                    <a:pt x="530" y="2809"/>
                  </a:lnTo>
                  <a:lnTo>
                    <a:pt x="608" y="2901"/>
                  </a:lnTo>
                  <a:lnTo>
                    <a:pt x="1067" y="2932"/>
                  </a:lnTo>
                  <a:lnTo>
                    <a:pt x="1082" y="3037"/>
                  </a:lnTo>
                  <a:lnTo>
                    <a:pt x="1162" y="3106"/>
                  </a:lnTo>
                  <a:lnTo>
                    <a:pt x="1292" y="3061"/>
                  </a:lnTo>
                  <a:lnTo>
                    <a:pt x="1371" y="3007"/>
                  </a:lnTo>
                  <a:lnTo>
                    <a:pt x="1457" y="2779"/>
                  </a:lnTo>
                  <a:lnTo>
                    <a:pt x="1642" y="2736"/>
                  </a:lnTo>
                  <a:lnTo>
                    <a:pt x="1835" y="2731"/>
                  </a:lnTo>
                  <a:lnTo>
                    <a:pt x="1762" y="2871"/>
                  </a:lnTo>
                  <a:lnTo>
                    <a:pt x="1878" y="2946"/>
                  </a:lnTo>
                  <a:lnTo>
                    <a:pt x="2028" y="2943"/>
                  </a:lnTo>
                  <a:lnTo>
                    <a:pt x="2178" y="2835"/>
                  </a:lnTo>
                  <a:lnTo>
                    <a:pt x="2452" y="2910"/>
                  </a:lnTo>
                  <a:lnTo>
                    <a:pt x="2584" y="2820"/>
                  </a:lnTo>
                  <a:lnTo>
                    <a:pt x="2721" y="2791"/>
                  </a:lnTo>
                  <a:lnTo>
                    <a:pt x="2827" y="2869"/>
                  </a:lnTo>
                  <a:lnTo>
                    <a:pt x="2956" y="2856"/>
                  </a:lnTo>
                  <a:lnTo>
                    <a:pt x="3203" y="2836"/>
                  </a:lnTo>
                  <a:lnTo>
                    <a:pt x="3278" y="2941"/>
                  </a:lnTo>
                  <a:lnTo>
                    <a:pt x="3393" y="2968"/>
                  </a:lnTo>
                  <a:lnTo>
                    <a:pt x="3498" y="2781"/>
                  </a:lnTo>
                  <a:lnTo>
                    <a:pt x="3528" y="2566"/>
                  </a:lnTo>
                  <a:lnTo>
                    <a:pt x="3663" y="2346"/>
                  </a:lnTo>
                  <a:lnTo>
                    <a:pt x="3768" y="2361"/>
                  </a:lnTo>
                  <a:lnTo>
                    <a:pt x="3903" y="2281"/>
                  </a:lnTo>
                  <a:lnTo>
                    <a:pt x="4038" y="2061"/>
                  </a:lnTo>
                  <a:lnTo>
                    <a:pt x="4161" y="1942"/>
                  </a:lnTo>
                  <a:lnTo>
                    <a:pt x="4083" y="1851"/>
                  </a:lnTo>
                  <a:lnTo>
                    <a:pt x="3948" y="1786"/>
                  </a:lnTo>
                  <a:lnTo>
                    <a:pt x="3874" y="1791"/>
                  </a:lnTo>
                  <a:lnTo>
                    <a:pt x="3903" y="1696"/>
                  </a:lnTo>
                  <a:lnTo>
                    <a:pt x="3880" y="1605"/>
                  </a:lnTo>
                  <a:lnTo>
                    <a:pt x="4042" y="1620"/>
                  </a:lnTo>
                  <a:lnTo>
                    <a:pt x="4186" y="1605"/>
                  </a:lnTo>
                  <a:lnTo>
                    <a:pt x="4313" y="1636"/>
                  </a:lnTo>
                  <a:lnTo>
                    <a:pt x="4473" y="1550"/>
                  </a:lnTo>
                  <a:lnTo>
                    <a:pt x="4398" y="1455"/>
                  </a:lnTo>
                  <a:lnTo>
                    <a:pt x="4443" y="1335"/>
                  </a:lnTo>
                  <a:lnTo>
                    <a:pt x="4403" y="1295"/>
                  </a:lnTo>
                  <a:lnTo>
                    <a:pt x="4448" y="1215"/>
                  </a:lnTo>
                  <a:lnTo>
                    <a:pt x="4398" y="1140"/>
                  </a:lnTo>
                  <a:lnTo>
                    <a:pt x="4238" y="1205"/>
                  </a:lnTo>
                  <a:lnTo>
                    <a:pt x="4053" y="1020"/>
                  </a:lnTo>
                  <a:lnTo>
                    <a:pt x="3908" y="975"/>
                  </a:lnTo>
                  <a:lnTo>
                    <a:pt x="3843" y="875"/>
                  </a:lnTo>
                  <a:lnTo>
                    <a:pt x="3728" y="890"/>
                  </a:lnTo>
                  <a:lnTo>
                    <a:pt x="3653" y="1025"/>
                  </a:lnTo>
                  <a:lnTo>
                    <a:pt x="3513" y="1025"/>
                  </a:lnTo>
                  <a:lnTo>
                    <a:pt x="3503" y="885"/>
                  </a:lnTo>
                  <a:lnTo>
                    <a:pt x="3323" y="975"/>
                  </a:lnTo>
                  <a:lnTo>
                    <a:pt x="3233" y="950"/>
                  </a:lnTo>
                  <a:lnTo>
                    <a:pt x="3263" y="855"/>
                  </a:lnTo>
                  <a:lnTo>
                    <a:pt x="3213" y="765"/>
                  </a:lnTo>
                  <a:lnTo>
                    <a:pt x="3068" y="825"/>
                  </a:lnTo>
                  <a:lnTo>
                    <a:pt x="3003" y="905"/>
                  </a:lnTo>
                  <a:lnTo>
                    <a:pt x="2793" y="950"/>
                  </a:lnTo>
                  <a:lnTo>
                    <a:pt x="2808" y="830"/>
                  </a:lnTo>
                  <a:lnTo>
                    <a:pt x="2678" y="915"/>
                  </a:lnTo>
                  <a:lnTo>
                    <a:pt x="2538" y="825"/>
                  </a:lnTo>
                  <a:lnTo>
                    <a:pt x="2508" y="720"/>
                  </a:lnTo>
                  <a:lnTo>
                    <a:pt x="2393" y="740"/>
                  </a:lnTo>
                  <a:lnTo>
                    <a:pt x="2333" y="825"/>
                  </a:lnTo>
                  <a:lnTo>
                    <a:pt x="2422" y="970"/>
                  </a:lnTo>
                  <a:lnTo>
                    <a:pt x="2448" y="1095"/>
                  </a:lnTo>
                  <a:lnTo>
                    <a:pt x="2453" y="1205"/>
                  </a:lnTo>
                  <a:lnTo>
                    <a:pt x="2558" y="1230"/>
                  </a:lnTo>
                  <a:lnTo>
                    <a:pt x="2544" y="1381"/>
                  </a:lnTo>
                  <a:lnTo>
                    <a:pt x="2433" y="1410"/>
                  </a:lnTo>
                  <a:lnTo>
                    <a:pt x="2348" y="1325"/>
                  </a:lnTo>
                  <a:lnTo>
                    <a:pt x="2257" y="1350"/>
                  </a:lnTo>
                  <a:lnTo>
                    <a:pt x="2192" y="1230"/>
                  </a:lnTo>
                  <a:lnTo>
                    <a:pt x="2167" y="1050"/>
                  </a:lnTo>
                  <a:lnTo>
                    <a:pt x="2222" y="930"/>
                  </a:lnTo>
                  <a:lnTo>
                    <a:pt x="2212" y="755"/>
                  </a:lnTo>
                  <a:lnTo>
                    <a:pt x="2288" y="650"/>
                  </a:lnTo>
                  <a:lnTo>
                    <a:pt x="2423" y="675"/>
                  </a:lnTo>
                  <a:lnTo>
                    <a:pt x="2498" y="560"/>
                  </a:lnTo>
                  <a:lnTo>
                    <a:pt x="2558" y="425"/>
                  </a:lnTo>
                  <a:lnTo>
                    <a:pt x="2618" y="315"/>
                  </a:lnTo>
                  <a:lnTo>
                    <a:pt x="2603" y="170"/>
                  </a:lnTo>
                  <a:lnTo>
                    <a:pt x="2543" y="50"/>
                  </a:lnTo>
                  <a:lnTo>
                    <a:pt x="2363" y="0"/>
                  </a:lnTo>
                  <a:lnTo>
                    <a:pt x="2177" y="0"/>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6" name="Freeform 10">
              <a:extLst>
                <a:ext uri="{FF2B5EF4-FFF2-40B4-BE49-F238E27FC236}">
                  <a16:creationId xmlns:a16="http://schemas.microsoft.com/office/drawing/2014/main" id="{E925D704-F781-BC2C-3050-B0C06A2D1DC1}"/>
                </a:ext>
              </a:extLst>
            </p:cNvPr>
            <p:cNvSpPr/>
            <p:nvPr/>
          </p:nvSpPr>
          <p:spPr bwMode="auto">
            <a:xfrm>
              <a:off x="1866574" y="2607458"/>
              <a:ext cx="1083916" cy="1015932"/>
            </a:xfrm>
            <a:custGeom>
              <a:avLst/>
              <a:gdLst>
                <a:gd name="T0" fmla="*/ 0 w 3670"/>
                <a:gd name="T1" fmla="*/ 0 h 3530"/>
                <a:gd name="T2" fmla="*/ 0 w 3670"/>
                <a:gd name="T3" fmla="*/ 0 h 3530"/>
                <a:gd name="T4" fmla="*/ 0 w 3670"/>
                <a:gd name="T5" fmla="*/ 0 h 3530"/>
                <a:gd name="T6" fmla="*/ 0 w 3670"/>
                <a:gd name="T7" fmla="*/ 0 h 3530"/>
                <a:gd name="T8" fmla="*/ 0 w 3670"/>
                <a:gd name="T9" fmla="*/ 0 h 3530"/>
                <a:gd name="T10" fmla="*/ 0 w 3670"/>
                <a:gd name="T11" fmla="*/ 0 h 3530"/>
                <a:gd name="T12" fmla="*/ 0 w 3670"/>
                <a:gd name="T13" fmla="*/ 0 h 3530"/>
                <a:gd name="T14" fmla="*/ 0 w 3670"/>
                <a:gd name="T15" fmla="*/ 0 h 3530"/>
                <a:gd name="T16" fmla="*/ 0 w 3670"/>
                <a:gd name="T17" fmla="*/ 0 h 3530"/>
                <a:gd name="T18" fmla="*/ 0 w 3670"/>
                <a:gd name="T19" fmla="*/ 0 h 3530"/>
                <a:gd name="T20" fmla="*/ 0 w 3670"/>
                <a:gd name="T21" fmla="*/ 0 h 3530"/>
                <a:gd name="T22" fmla="*/ 0 w 3670"/>
                <a:gd name="T23" fmla="*/ 0 h 3530"/>
                <a:gd name="T24" fmla="*/ 0 w 3670"/>
                <a:gd name="T25" fmla="*/ 0 h 3530"/>
                <a:gd name="T26" fmla="*/ 0 w 3670"/>
                <a:gd name="T27" fmla="*/ 0 h 3530"/>
                <a:gd name="T28" fmla="*/ 0 w 3670"/>
                <a:gd name="T29" fmla="*/ 0 h 3530"/>
                <a:gd name="T30" fmla="*/ 0 w 3670"/>
                <a:gd name="T31" fmla="*/ 0 h 3530"/>
                <a:gd name="T32" fmla="*/ 0 w 3670"/>
                <a:gd name="T33" fmla="*/ 0 h 3530"/>
                <a:gd name="T34" fmla="*/ 0 w 3670"/>
                <a:gd name="T35" fmla="*/ 0 h 3530"/>
                <a:gd name="T36" fmla="*/ 0 w 3670"/>
                <a:gd name="T37" fmla="*/ 0 h 3530"/>
                <a:gd name="T38" fmla="*/ 0 w 3670"/>
                <a:gd name="T39" fmla="*/ 0 h 3530"/>
                <a:gd name="T40" fmla="*/ 0 w 3670"/>
                <a:gd name="T41" fmla="*/ 0 h 3530"/>
                <a:gd name="T42" fmla="*/ 0 w 3670"/>
                <a:gd name="T43" fmla="*/ 0 h 3530"/>
                <a:gd name="T44" fmla="*/ 0 w 3670"/>
                <a:gd name="T45" fmla="*/ 0 h 3530"/>
                <a:gd name="T46" fmla="*/ 0 w 3670"/>
                <a:gd name="T47" fmla="*/ 0 h 3530"/>
                <a:gd name="T48" fmla="*/ 0 w 3670"/>
                <a:gd name="T49" fmla="*/ 0 h 3530"/>
                <a:gd name="T50" fmla="*/ 0 w 3670"/>
                <a:gd name="T51" fmla="*/ 0 h 3530"/>
                <a:gd name="T52" fmla="*/ 0 w 3670"/>
                <a:gd name="T53" fmla="*/ 0 h 3530"/>
                <a:gd name="T54" fmla="*/ 0 w 3670"/>
                <a:gd name="T55" fmla="*/ 0 h 3530"/>
                <a:gd name="T56" fmla="*/ 0 w 3670"/>
                <a:gd name="T57" fmla="*/ 0 h 3530"/>
                <a:gd name="T58" fmla="*/ 0 w 3670"/>
                <a:gd name="T59" fmla="*/ 0 h 3530"/>
                <a:gd name="T60" fmla="*/ 0 w 3670"/>
                <a:gd name="T61" fmla="*/ 0 h 3530"/>
                <a:gd name="T62" fmla="*/ 0 w 3670"/>
                <a:gd name="T63" fmla="*/ 0 h 3530"/>
                <a:gd name="T64" fmla="*/ 0 w 3670"/>
                <a:gd name="T65" fmla="*/ 0 h 3530"/>
                <a:gd name="T66" fmla="*/ 0 w 3670"/>
                <a:gd name="T67" fmla="*/ 0 h 3530"/>
                <a:gd name="T68" fmla="*/ 0 w 3670"/>
                <a:gd name="T69" fmla="*/ 0 h 3530"/>
                <a:gd name="T70" fmla="*/ 0 w 3670"/>
                <a:gd name="T71" fmla="*/ 0 h 3530"/>
                <a:gd name="T72" fmla="*/ 0 w 3670"/>
                <a:gd name="T73" fmla="*/ 0 h 3530"/>
                <a:gd name="T74" fmla="*/ 0 w 3670"/>
                <a:gd name="T75" fmla="*/ 0 h 3530"/>
                <a:gd name="T76" fmla="*/ 0 w 3670"/>
                <a:gd name="T77" fmla="*/ 0 h 3530"/>
                <a:gd name="T78" fmla="*/ 0 w 3670"/>
                <a:gd name="T79" fmla="*/ 0 h 3530"/>
                <a:gd name="T80" fmla="*/ 0 w 3670"/>
                <a:gd name="T81" fmla="*/ 0 h 3530"/>
                <a:gd name="T82" fmla="*/ 0 w 3670"/>
                <a:gd name="T83" fmla="*/ 0 h 3530"/>
                <a:gd name="T84" fmla="*/ 0 w 3670"/>
                <a:gd name="T85" fmla="*/ 0 h 3530"/>
                <a:gd name="T86" fmla="*/ 0 w 3670"/>
                <a:gd name="T87" fmla="*/ 0 h 3530"/>
                <a:gd name="T88" fmla="*/ 0 w 3670"/>
                <a:gd name="T89" fmla="*/ 0 h 3530"/>
                <a:gd name="T90" fmla="*/ 0 w 3670"/>
                <a:gd name="T91" fmla="*/ 0 h 3530"/>
                <a:gd name="T92" fmla="*/ 0 w 3670"/>
                <a:gd name="T93" fmla="*/ 0 h 3530"/>
                <a:gd name="T94" fmla="*/ 0 w 3670"/>
                <a:gd name="T95" fmla="*/ 0 h 3530"/>
                <a:gd name="T96" fmla="*/ 0 w 3670"/>
                <a:gd name="T97" fmla="*/ 0 h 3530"/>
                <a:gd name="T98" fmla="*/ 0 w 3670"/>
                <a:gd name="T99" fmla="*/ 0 h 3530"/>
                <a:gd name="T100" fmla="*/ 0 w 3670"/>
                <a:gd name="T101" fmla="*/ 0 h 3530"/>
                <a:gd name="T102" fmla="*/ 0 w 3670"/>
                <a:gd name="T103" fmla="*/ 0 h 35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70" h="3530">
                  <a:moveTo>
                    <a:pt x="120" y="1401"/>
                  </a:moveTo>
                  <a:lnTo>
                    <a:pt x="105" y="1506"/>
                  </a:lnTo>
                  <a:lnTo>
                    <a:pt x="235" y="1673"/>
                  </a:lnTo>
                  <a:lnTo>
                    <a:pt x="211" y="1815"/>
                  </a:lnTo>
                  <a:lnTo>
                    <a:pt x="161" y="1968"/>
                  </a:lnTo>
                  <a:lnTo>
                    <a:pt x="331" y="1896"/>
                  </a:lnTo>
                  <a:lnTo>
                    <a:pt x="431" y="1909"/>
                  </a:lnTo>
                  <a:lnTo>
                    <a:pt x="506" y="1864"/>
                  </a:lnTo>
                  <a:lnTo>
                    <a:pt x="517" y="1936"/>
                  </a:lnTo>
                  <a:lnTo>
                    <a:pt x="705" y="1936"/>
                  </a:lnTo>
                  <a:lnTo>
                    <a:pt x="886" y="1984"/>
                  </a:lnTo>
                  <a:lnTo>
                    <a:pt x="946" y="2104"/>
                  </a:lnTo>
                  <a:lnTo>
                    <a:pt x="961" y="2248"/>
                  </a:lnTo>
                  <a:lnTo>
                    <a:pt x="898" y="2367"/>
                  </a:lnTo>
                  <a:lnTo>
                    <a:pt x="842" y="2493"/>
                  </a:lnTo>
                  <a:lnTo>
                    <a:pt x="767" y="2611"/>
                  </a:lnTo>
                  <a:lnTo>
                    <a:pt x="631" y="2584"/>
                  </a:lnTo>
                  <a:lnTo>
                    <a:pt x="554" y="2692"/>
                  </a:lnTo>
                  <a:lnTo>
                    <a:pt x="565" y="2866"/>
                  </a:lnTo>
                  <a:lnTo>
                    <a:pt x="510" y="2985"/>
                  </a:lnTo>
                  <a:lnTo>
                    <a:pt x="535" y="3164"/>
                  </a:lnTo>
                  <a:lnTo>
                    <a:pt x="599" y="3284"/>
                  </a:lnTo>
                  <a:lnTo>
                    <a:pt x="689" y="3258"/>
                  </a:lnTo>
                  <a:lnTo>
                    <a:pt x="776" y="3345"/>
                  </a:lnTo>
                  <a:lnTo>
                    <a:pt x="887" y="3314"/>
                  </a:lnTo>
                  <a:lnTo>
                    <a:pt x="901" y="3162"/>
                  </a:lnTo>
                  <a:lnTo>
                    <a:pt x="796" y="3140"/>
                  </a:lnTo>
                  <a:lnTo>
                    <a:pt x="791" y="3032"/>
                  </a:lnTo>
                  <a:lnTo>
                    <a:pt x="766" y="2908"/>
                  </a:lnTo>
                  <a:lnTo>
                    <a:pt x="677" y="2761"/>
                  </a:lnTo>
                  <a:lnTo>
                    <a:pt x="737" y="2673"/>
                  </a:lnTo>
                  <a:lnTo>
                    <a:pt x="848" y="2655"/>
                  </a:lnTo>
                  <a:lnTo>
                    <a:pt x="883" y="2763"/>
                  </a:lnTo>
                  <a:lnTo>
                    <a:pt x="1019" y="2851"/>
                  </a:lnTo>
                  <a:lnTo>
                    <a:pt x="1150" y="2766"/>
                  </a:lnTo>
                  <a:lnTo>
                    <a:pt x="1135" y="2883"/>
                  </a:lnTo>
                  <a:lnTo>
                    <a:pt x="1346" y="2841"/>
                  </a:lnTo>
                  <a:lnTo>
                    <a:pt x="1411" y="2760"/>
                  </a:lnTo>
                  <a:lnTo>
                    <a:pt x="1555" y="2701"/>
                  </a:lnTo>
                  <a:lnTo>
                    <a:pt x="1604" y="2791"/>
                  </a:lnTo>
                  <a:lnTo>
                    <a:pt x="1574" y="2887"/>
                  </a:lnTo>
                  <a:lnTo>
                    <a:pt x="1669" y="2910"/>
                  </a:lnTo>
                  <a:lnTo>
                    <a:pt x="1845" y="2821"/>
                  </a:lnTo>
                  <a:lnTo>
                    <a:pt x="1855" y="2958"/>
                  </a:lnTo>
                  <a:lnTo>
                    <a:pt x="1994" y="2960"/>
                  </a:lnTo>
                  <a:lnTo>
                    <a:pt x="2072" y="2824"/>
                  </a:lnTo>
                  <a:lnTo>
                    <a:pt x="2185" y="2811"/>
                  </a:lnTo>
                  <a:lnTo>
                    <a:pt x="2249" y="2908"/>
                  </a:lnTo>
                  <a:lnTo>
                    <a:pt x="2392" y="2952"/>
                  </a:lnTo>
                  <a:lnTo>
                    <a:pt x="2578" y="3138"/>
                  </a:lnTo>
                  <a:lnTo>
                    <a:pt x="2740" y="3075"/>
                  </a:lnTo>
                  <a:lnTo>
                    <a:pt x="2791" y="3150"/>
                  </a:lnTo>
                  <a:lnTo>
                    <a:pt x="2744" y="3230"/>
                  </a:lnTo>
                  <a:lnTo>
                    <a:pt x="2786" y="3270"/>
                  </a:lnTo>
                  <a:lnTo>
                    <a:pt x="2741" y="3387"/>
                  </a:lnTo>
                  <a:lnTo>
                    <a:pt x="2816" y="3485"/>
                  </a:lnTo>
                  <a:lnTo>
                    <a:pt x="2920" y="3530"/>
                  </a:lnTo>
                  <a:lnTo>
                    <a:pt x="3031" y="3485"/>
                  </a:lnTo>
                  <a:lnTo>
                    <a:pt x="3090" y="3405"/>
                  </a:lnTo>
                  <a:lnTo>
                    <a:pt x="3115" y="3215"/>
                  </a:lnTo>
                  <a:lnTo>
                    <a:pt x="3175" y="3150"/>
                  </a:lnTo>
                  <a:lnTo>
                    <a:pt x="3090" y="2990"/>
                  </a:lnTo>
                  <a:lnTo>
                    <a:pt x="3040" y="2881"/>
                  </a:lnTo>
                  <a:lnTo>
                    <a:pt x="3075" y="2761"/>
                  </a:lnTo>
                  <a:lnTo>
                    <a:pt x="3280" y="2641"/>
                  </a:lnTo>
                  <a:lnTo>
                    <a:pt x="3445" y="2491"/>
                  </a:lnTo>
                  <a:lnTo>
                    <a:pt x="3655" y="2491"/>
                  </a:lnTo>
                  <a:lnTo>
                    <a:pt x="3670" y="2406"/>
                  </a:lnTo>
                  <a:lnTo>
                    <a:pt x="3420" y="2316"/>
                  </a:lnTo>
                  <a:lnTo>
                    <a:pt x="3450" y="2151"/>
                  </a:lnTo>
                  <a:lnTo>
                    <a:pt x="3330" y="2116"/>
                  </a:lnTo>
                  <a:lnTo>
                    <a:pt x="3415" y="2026"/>
                  </a:lnTo>
                  <a:lnTo>
                    <a:pt x="3570" y="2011"/>
                  </a:lnTo>
                  <a:lnTo>
                    <a:pt x="3420" y="1881"/>
                  </a:lnTo>
                  <a:lnTo>
                    <a:pt x="3329" y="1732"/>
                  </a:lnTo>
                  <a:lnTo>
                    <a:pt x="3287" y="1579"/>
                  </a:lnTo>
                  <a:lnTo>
                    <a:pt x="3149" y="1546"/>
                  </a:lnTo>
                  <a:lnTo>
                    <a:pt x="3056" y="1625"/>
                  </a:lnTo>
                  <a:lnTo>
                    <a:pt x="2776" y="1522"/>
                  </a:lnTo>
                  <a:lnTo>
                    <a:pt x="2740" y="1430"/>
                  </a:lnTo>
                  <a:lnTo>
                    <a:pt x="2624" y="1447"/>
                  </a:lnTo>
                  <a:lnTo>
                    <a:pt x="2440" y="1326"/>
                  </a:lnTo>
                  <a:lnTo>
                    <a:pt x="2354" y="1381"/>
                  </a:lnTo>
                  <a:lnTo>
                    <a:pt x="1939" y="1067"/>
                  </a:lnTo>
                  <a:lnTo>
                    <a:pt x="1457" y="872"/>
                  </a:lnTo>
                  <a:lnTo>
                    <a:pt x="1185" y="811"/>
                  </a:lnTo>
                  <a:lnTo>
                    <a:pt x="970" y="706"/>
                  </a:lnTo>
                  <a:lnTo>
                    <a:pt x="825" y="601"/>
                  </a:lnTo>
                  <a:lnTo>
                    <a:pt x="882" y="509"/>
                  </a:lnTo>
                  <a:lnTo>
                    <a:pt x="735" y="452"/>
                  </a:lnTo>
                  <a:lnTo>
                    <a:pt x="645" y="352"/>
                  </a:lnTo>
                  <a:lnTo>
                    <a:pt x="475" y="447"/>
                  </a:lnTo>
                  <a:lnTo>
                    <a:pt x="355" y="352"/>
                  </a:lnTo>
                  <a:lnTo>
                    <a:pt x="355" y="257"/>
                  </a:lnTo>
                  <a:lnTo>
                    <a:pt x="402" y="80"/>
                  </a:lnTo>
                  <a:lnTo>
                    <a:pt x="247" y="0"/>
                  </a:lnTo>
                  <a:lnTo>
                    <a:pt x="195" y="112"/>
                  </a:lnTo>
                  <a:lnTo>
                    <a:pt x="75" y="217"/>
                  </a:lnTo>
                  <a:lnTo>
                    <a:pt x="0" y="397"/>
                  </a:lnTo>
                  <a:lnTo>
                    <a:pt x="30" y="577"/>
                  </a:lnTo>
                  <a:lnTo>
                    <a:pt x="60" y="751"/>
                  </a:lnTo>
                  <a:lnTo>
                    <a:pt x="48" y="798"/>
                  </a:lnTo>
                  <a:lnTo>
                    <a:pt x="91" y="848"/>
                  </a:lnTo>
                  <a:lnTo>
                    <a:pt x="117" y="902"/>
                  </a:lnTo>
                  <a:lnTo>
                    <a:pt x="127" y="977"/>
                  </a:lnTo>
                  <a:lnTo>
                    <a:pt x="210" y="1096"/>
                  </a:lnTo>
                  <a:lnTo>
                    <a:pt x="208" y="1220"/>
                  </a:lnTo>
                  <a:lnTo>
                    <a:pt x="120" y="1401"/>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7" name="Freeform 11">
              <a:extLst>
                <a:ext uri="{FF2B5EF4-FFF2-40B4-BE49-F238E27FC236}">
                  <a16:creationId xmlns:a16="http://schemas.microsoft.com/office/drawing/2014/main" id="{507BDCCD-FFF4-64AB-8724-A6DAF468E1B8}"/>
                </a:ext>
              </a:extLst>
            </p:cNvPr>
            <p:cNvSpPr/>
            <p:nvPr/>
          </p:nvSpPr>
          <p:spPr bwMode="auto">
            <a:xfrm>
              <a:off x="2314023" y="3587414"/>
              <a:ext cx="615795" cy="990030"/>
            </a:xfrm>
            <a:custGeom>
              <a:avLst/>
              <a:gdLst>
                <a:gd name="T0" fmla="*/ 0 w 2085"/>
                <a:gd name="T1" fmla="*/ 0 h 3441"/>
                <a:gd name="T2" fmla="*/ 0 w 2085"/>
                <a:gd name="T3" fmla="*/ 0 h 3441"/>
                <a:gd name="T4" fmla="*/ 0 w 2085"/>
                <a:gd name="T5" fmla="*/ 0 h 3441"/>
                <a:gd name="T6" fmla="*/ 0 w 2085"/>
                <a:gd name="T7" fmla="*/ 0 h 3441"/>
                <a:gd name="T8" fmla="*/ 0 w 2085"/>
                <a:gd name="T9" fmla="*/ 0 h 3441"/>
                <a:gd name="T10" fmla="*/ 0 w 2085"/>
                <a:gd name="T11" fmla="*/ 0 h 3441"/>
                <a:gd name="T12" fmla="*/ 0 w 2085"/>
                <a:gd name="T13" fmla="*/ 0 h 3441"/>
                <a:gd name="T14" fmla="*/ 0 w 2085"/>
                <a:gd name="T15" fmla="*/ 0 h 3441"/>
                <a:gd name="T16" fmla="*/ 0 w 2085"/>
                <a:gd name="T17" fmla="*/ 0 h 3441"/>
                <a:gd name="T18" fmla="*/ 0 w 2085"/>
                <a:gd name="T19" fmla="*/ 0 h 3441"/>
                <a:gd name="T20" fmla="*/ 0 w 2085"/>
                <a:gd name="T21" fmla="*/ 0 h 3441"/>
                <a:gd name="T22" fmla="*/ 0 w 2085"/>
                <a:gd name="T23" fmla="*/ 0 h 3441"/>
                <a:gd name="T24" fmla="*/ 0 w 2085"/>
                <a:gd name="T25" fmla="*/ 0 h 3441"/>
                <a:gd name="T26" fmla="*/ 0 w 2085"/>
                <a:gd name="T27" fmla="*/ 0 h 3441"/>
                <a:gd name="T28" fmla="*/ 0 w 2085"/>
                <a:gd name="T29" fmla="*/ 0 h 3441"/>
                <a:gd name="T30" fmla="*/ 0 w 2085"/>
                <a:gd name="T31" fmla="*/ 0 h 3441"/>
                <a:gd name="T32" fmla="*/ 0 w 2085"/>
                <a:gd name="T33" fmla="*/ 0 h 3441"/>
                <a:gd name="T34" fmla="*/ 0 w 2085"/>
                <a:gd name="T35" fmla="*/ 0 h 3441"/>
                <a:gd name="T36" fmla="*/ 0 w 2085"/>
                <a:gd name="T37" fmla="*/ 0 h 3441"/>
                <a:gd name="T38" fmla="*/ 0 w 2085"/>
                <a:gd name="T39" fmla="*/ 0 h 3441"/>
                <a:gd name="T40" fmla="*/ 0 w 2085"/>
                <a:gd name="T41" fmla="*/ 0 h 3441"/>
                <a:gd name="T42" fmla="*/ 0 w 2085"/>
                <a:gd name="T43" fmla="*/ 0 h 3441"/>
                <a:gd name="T44" fmla="*/ 0 w 2085"/>
                <a:gd name="T45" fmla="*/ 0 h 3441"/>
                <a:gd name="T46" fmla="*/ 0 w 2085"/>
                <a:gd name="T47" fmla="*/ 0 h 3441"/>
                <a:gd name="T48" fmla="*/ 0 w 2085"/>
                <a:gd name="T49" fmla="*/ 0 h 3441"/>
                <a:gd name="T50" fmla="*/ 0 w 2085"/>
                <a:gd name="T51" fmla="*/ 0 h 3441"/>
                <a:gd name="T52" fmla="*/ 0 w 2085"/>
                <a:gd name="T53" fmla="*/ 0 h 3441"/>
                <a:gd name="T54" fmla="*/ 0 w 2085"/>
                <a:gd name="T55" fmla="*/ 0 h 3441"/>
                <a:gd name="T56" fmla="*/ 0 w 2085"/>
                <a:gd name="T57" fmla="*/ 0 h 3441"/>
                <a:gd name="T58" fmla="*/ 0 w 2085"/>
                <a:gd name="T59" fmla="*/ 0 h 3441"/>
                <a:gd name="T60" fmla="*/ 0 w 2085"/>
                <a:gd name="T61" fmla="*/ 0 h 3441"/>
                <a:gd name="T62" fmla="*/ 0 w 2085"/>
                <a:gd name="T63" fmla="*/ 0 h 3441"/>
                <a:gd name="T64" fmla="*/ 0 w 2085"/>
                <a:gd name="T65" fmla="*/ 0 h 3441"/>
                <a:gd name="T66" fmla="*/ 0 w 2085"/>
                <a:gd name="T67" fmla="*/ 0 h 3441"/>
                <a:gd name="T68" fmla="*/ 0 w 2085"/>
                <a:gd name="T69" fmla="*/ 0 h 3441"/>
                <a:gd name="T70" fmla="*/ 0 w 2085"/>
                <a:gd name="T71" fmla="*/ 0 h 3441"/>
                <a:gd name="T72" fmla="*/ 0 w 2085"/>
                <a:gd name="T73" fmla="*/ 0 h 34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85" h="3441">
                  <a:moveTo>
                    <a:pt x="1575" y="0"/>
                  </a:moveTo>
                  <a:lnTo>
                    <a:pt x="1695" y="125"/>
                  </a:lnTo>
                  <a:lnTo>
                    <a:pt x="1800" y="260"/>
                  </a:lnTo>
                  <a:lnTo>
                    <a:pt x="1920" y="215"/>
                  </a:lnTo>
                  <a:lnTo>
                    <a:pt x="1905" y="425"/>
                  </a:lnTo>
                  <a:lnTo>
                    <a:pt x="1960" y="540"/>
                  </a:lnTo>
                  <a:lnTo>
                    <a:pt x="2080" y="570"/>
                  </a:lnTo>
                  <a:lnTo>
                    <a:pt x="2085" y="660"/>
                  </a:lnTo>
                  <a:lnTo>
                    <a:pt x="1930" y="815"/>
                  </a:lnTo>
                  <a:lnTo>
                    <a:pt x="1919" y="891"/>
                  </a:lnTo>
                  <a:lnTo>
                    <a:pt x="1711" y="1052"/>
                  </a:lnTo>
                  <a:lnTo>
                    <a:pt x="1710" y="1190"/>
                  </a:lnTo>
                  <a:lnTo>
                    <a:pt x="1615" y="1325"/>
                  </a:lnTo>
                  <a:lnTo>
                    <a:pt x="1606" y="1484"/>
                  </a:lnTo>
                  <a:lnTo>
                    <a:pt x="1469" y="1581"/>
                  </a:lnTo>
                  <a:lnTo>
                    <a:pt x="1271" y="1580"/>
                  </a:lnTo>
                  <a:lnTo>
                    <a:pt x="1213" y="1695"/>
                  </a:lnTo>
                  <a:lnTo>
                    <a:pt x="1110" y="1801"/>
                  </a:lnTo>
                  <a:lnTo>
                    <a:pt x="1139" y="2163"/>
                  </a:lnTo>
                  <a:lnTo>
                    <a:pt x="1240" y="2211"/>
                  </a:lnTo>
                  <a:lnTo>
                    <a:pt x="1349" y="2271"/>
                  </a:lnTo>
                  <a:lnTo>
                    <a:pt x="1225" y="2326"/>
                  </a:lnTo>
                  <a:lnTo>
                    <a:pt x="1070" y="2262"/>
                  </a:lnTo>
                  <a:lnTo>
                    <a:pt x="896" y="2176"/>
                  </a:lnTo>
                  <a:lnTo>
                    <a:pt x="841" y="2256"/>
                  </a:lnTo>
                  <a:lnTo>
                    <a:pt x="944" y="2355"/>
                  </a:lnTo>
                  <a:lnTo>
                    <a:pt x="941" y="2478"/>
                  </a:lnTo>
                  <a:lnTo>
                    <a:pt x="1005" y="2571"/>
                  </a:lnTo>
                  <a:lnTo>
                    <a:pt x="1020" y="2691"/>
                  </a:lnTo>
                  <a:lnTo>
                    <a:pt x="1050" y="2791"/>
                  </a:lnTo>
                  <a:lnTo>
                    <a:pt x="910" y="2986"/>
                  </a:lnTo>
                  <a:lnTo>
                    <a:pt x="810" y="3081"/>
                  </a:lnTo>
                  <a:lnTo>
                    <a:pt x="705" y="3151"/>
                  </a:lnTo>
                  <a:lnTo>
                    <a:pt x="630" y="3441"/>
                  </a:lnTo>
                  <a:lnTo>
                    <a:pt x="535" y="3396"/>
                  </a:lnTo>
                  <a:lnTo>
                    <a:pt x="430" y="3421"/>
                  </a:lnTo>
                  <a:lnTo>
                    <a:pt x="390" y="3226"/>
                  </a:lnTo>
                  <a:lnTo>
                    <a:pt x="310" y="3241"/>
                  </a:lnTo>
                  <a:lnTo>
                    <a:pt x="240" y="3046"/>
                  </a:lnTo>
                  <a:lnTo>
                    <a:pt x="0" y="2941"/>
                  </a:lnTo>
                  <a:lnTo>
                    <a:pt x="70" y="2881"/>
                  </a:lnTo>
                  <a:lnTo>
                    <a:pt x="45" y="2796"/>
                  </a:lnTo>
                  <a:lnTo>
                    <a:pt x="105" y="2676"/>
                  </a:lnTo>
                  <a:lnTo>
                    <a:pt x="205" y="2596"/>
                  </a:lnTo>
                  <a:lnTo>
                    <a:pt x="272" y="2646"/>
                  </a:lnTo>
                  <a:lnTo>
                    <a:pt x="323" y="2616"/>
                  </a:lnTo>
                  <a:lnTo>
                    <a:pt x="361" y="2527"/>
                  </a:lnTo>
                  <a:lnTo>
                    <a:pt x="146" y="2296"/>
                  </a:lnTo>
                  <a:lnTo>
                    <a:pt x="181" y="2206"/>
                  </a:lnTo>
                  <a:lnTo>
                    <a:pt x="86" y="2145"/>
                  </a:lnTo>
                  <a:lnTo>
                    <a:pt x="115" y="2076"/>
                  </a:lnTo>
                  <a:lnTo>
                    <a:pt x="220" y="2058"/>
                  </a:lnTo>
                  <a:lnTo>
                    <a:pt x="195" y="1836"/>
                  </a:lnTo>
                  <a:lnTo>
                    <a:pt x="121" y="1685"/>
                  </a:lnTo>
                  <a:lnTo>
                    <a:pt x="136" y="1595"/>
                  </a:lnTo>
                  <a:lnTo>
                    <a:pt x="218" y="1499"/>
                  </a:lnTo>
                  <a:lnTo>
                    <a:pt x="326" y="1307"/>
                  </a:lnTo>
                  <a:lnTo>
                    <a:pt x="356" y="1095"/>
                  </a:lnTo>
                  <a:lnTo>
                    <a:pt x="491" y="875"/>
                  </a:lnTo>
                  <a:lnTo>
                    <a:pt x="595" y="888"/>
                  </a:lnTo>
                  <a:lnTo>
                    <a:pt x="731" y="810"/>
                  </a:lnTo>
                  <a:lnTo>
                    <a:pt x="865" y="590"/>
                  </a:lnTo>
                  <a:lnTo>
                    <a:pt x="990" y="470"/>
                  </a:lnTo>
                  <a:lnTo>
                    <a:pt x="910" y="380"/>
                  </a:lnTo>
                  <a:lnTo>
                    <a:pt x="775" y="315"/>
                  </a:lnTo>
                  <a:lnTo>
                    <a:pt x="700" y="320"/>
                  </a:lnTo>
                  <a:lnTo>
                    <a:pt x="730" y="225"/>
                  </a:lnTo>
                  <a:lnTo>
                    <a:pt x="705" y="135"/>
                  </a:lnTo>
                  <a:lnTo>
                    <a:pt x="865" y="150"/>
                  </a:lnTo>
                  <a:lnTo>
                    <a:pt x="1015" y="135"/>
                  </a:lnTo>
                  <a:lnTo>
                    <a:pt x="1138" y="167"/>
                  </a:lnTo>
                  <a:lnTo>
                    <a:pt x="1300" y="80"/>
                  </a:lnTo>
                  <a:lnTo>
                    <a:pt x="1410" y="125"/>
                  </a:lnTo>
                  <a:lnTo>
                    <a:pt x="1515" y="80"/>
                  </a:lnTo>
                  <a:lnTo>
                    <a:pt x="1575" y="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8" name="Freeform 12">
              <a:extLst>
                <a:ext uri="{FF2B5EF4-FFF2-40B4-BE49-F238E27FC236}">
                  <a16:creationId xmlns:a16="http://schemas.microsoft.com/office/drawing/2014/main" id="{1CBAFB19-4F17-EC61-DCE8-E514BF4AC3D1}"/>
                </a:ext>
              </a:extLst>
            </p:cNvPr>
            <p:cNvSpPr/>
            <p:nvPr/>
          </p:nvSpPr>
          <p:spPr bwMode="auto">
            <a:xfrm>
              <a:off x="1938934" y="2433338"/>
              <a:ext cx="481413" cy="421627"/>
            </a:xfrm>
            <a:custGeom>
              <a:avLst/>
              <a:gdLst>
                <a:gd name="T0" fmla="*/ 0 w 1628"/>
                <a:gd name="T1" fmla="*/ 0 h 1466"/>
                <a:gd name="T2" fmla="*/ 0 w 1628"/>
                <a:gd name="T3" fmla="*/ 0 h 1466"/>
                <a:gd name="T4" fmla="*/ 0 w 1628"/>
                <a:gd name="T5" fmla="*/ 0 h 1466"/>
                <a:gd name="T6" fmla="*/ 0 w 1628"/>
                <a:gd name="T7" fmla="*/ 0 h 1466"/>
                <a:gd name="T8" fmla="*/ 0 w 1628"/>
                <a:gd name="T9" fmla="*/ 0 h 1466"/>
                <a:gd name="T10" fmla="*/ 0 w 1628"/>
                <a:gd name="T11" fmla="*/ 0 h 1466"/>
                <a:gd name="T12" fmla="*/ 0 w 1628"/>
                <a:gd name="T13" fmla="*/ 0 h 1466"/>
                <a:gd name="T14" fmla="*/ 0 w 1628"/>
                <a:gd name="T15" fmla="*/ 0 h 1466"/>
                <a:gd name="T16" fmla="*/ 0 w 1628"/>
                <a:gd name="T17" fmla="*/ 0 h 1466"/>
                <a:gd name="T18" fmla="*/ 0 w 1628"/>
                <a:gd name="T19" fmla="*/ 0 h 1466"/>
                <a:gd name="T20" fmla="*/ 0 w 1628"/>
                <a:gd name="T21" fmla="*/ 0 h 1466"/>
                <a:gd name="T22" fmla="*/ 0 w 1628"/>
                <a:gd name="T23" fmla="*/ 0 h 1466"/>
                <a:gd name="T24" fmla="*/ 0 w 1628"/>
                <a:gd name="T25" fmla="*/ 0 h 1466"/>
                <a:gd name="T26" fmla="*/ 0 w 1628"/>
                <a:gd name="T27" fmla="*/ 0 h 1466"/>
                <a:gd name="T28" fmla="*/ 0 w 1628"/>
                <a:gd name="T29" fmla="*/ 0 h 1466"/>
                <a:gd name="T30" fmla="*/ 0 w 1628"/>
                <a:gd name="T31" fmla="*/ 0 h 1466"/>
                <a:gd name="T32" fmla="*/ 0 w 1628"/>
                <a:gd name="T33" fmla="*/ 0 h 1466"/>
                <a:gd name="T34" fmla="*/ 0 w 1628"/>
                <a:gd name="T35" fmla="*/ 0 h 1466"/>
                <a:gd name="T36" fmla="*/ 0 w 1628"/>
                <a:gd name="T37" fmla="*/ 0 h 1466"/>
                <a:gd name="T38" fmla="*/ 0 w 1628"/>
                <a:gd name="T39" fmla="*/ 0 h 1466"/>
                <a:gd name="T40" fmla="*/ 0 w 1628"/>
                <a:gd name="T41" fmla="*/ 0 h 1466"/>
                <a:gd name="T42" fmla="*/ 0 w 1628"/>
                <a:gd name="T43" fmla="*/ 0 h 1466"/>
                <a:gd name="T44" fmla="*/ 0 w 1628"/>
                <a:gd name="T45" fmla="*/ 0 h 1466"/>
                <a:gd name="T46" fmla="*/ 0 w 1628"/>
                <a:gd name="T47" fmla="*/ 0 h 1466"/>
                <a:gd name="T48" fmla="*/ 0 w 1628"/>
                <a:gd name="T49" fmla="*/ 0 h 1466"/>
                <a:gd name="T50" fmla="*/ 0 w 1628"/>
                <a:gd name="T51" fmla="*/ 0 h 1466"/>
                <a:gd name="T52" fmla="*/ 0 w 1628"/>
                <a:gd name="T53" fmla="*/ 0 h 1466"/>
                <a:gd name="T54" fmla="*/ 0 w 1628"/>
                <a:gd name="T55" fmla="*/ 0 h 1466"/>
                <a:gd name="T56" fmla="*/ 0 w 1628"/>
                <a:gd name="T57" fmla="*/ 0 h 1466"/>
                <a:gd name="T58" fmla="*/ 0 w 1628"/>
                <a:gd name="T59" fmla="*/ 0 h 1466"/>
                <a:gd name="T60" fmla="*/ 0 w 1628"/>
                <a:gd name="T61" fmla="*/ 0 h 1466"/>
                <a:gd name="T62" fmla="*/ 0 w 1628"/>
                <a:gd name="T63" fmla="*/ 0 h 1466"/>
                <a:gd name="T64" fmla="*/ 0 w 1628"/>
                <a:gd name="T65" fmla="*/ 0 h 1466"/>
                <a:gd name="T66" fmla="*/ 0 w 1628"/>
                <a:gd name="T67" fmla="*/ 0 h 1466"/>
                <a:gd name="T68" fmla="*/ 0 w 1628"/>
                <a:gd name="T69" fmla="*/ 0 h 1466"/>
                <a:gd name="T70" fmla="*/ 0 w 1628"/>
                <a:gd name="T71" fmla="*/ 0 h 14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28" h="1466">
                  <a:moveTo>
                    <a:pt x="0" y="592"/>
                  </a:moveTo>
                  <a:lnTo>
                    <a:pt x="108" y="510"/>
                  </a:lnTo>
                  <a:lnTo>
                    <a:pt x="93" y="405"/>
                  </a:lnTo>
                  <a:lnTo>
                    <a:pt x="108" y="235"/>
                  </a:lnTo>
                  <a:lnTo>
                    <a:pt x="203" y="160"/>
                  </a:lnTo>
                  <a:lnTo>
                    <a:pt x="378" y="101"/>
                  </a:lnTo>
                  <a:lnTo>
                    <a:pt x="535" y="146"/>
                  </a:lnTo>
                  <a:lnTo>
                    <a:pt x="608" y="195"/>
                  </a:lnTo>
                  <a:lnTo>
                    <a:pt x="697" y="191"/>
                  </a:lnTo>
                  <a:lnTo>
                    <a:pt x="624" y="61"/>
                  </a:lnTo>
                  <a:lnTo>
                    <a:pt x="743" y="0"/>
                  </a:lnTo>
                  <a:lnTo>
                    <a:pt x="818" y="60"/>
                  </a:lnTo>
                  <a:lnTo>
                    <a:pt x="848" y="150"/>
                  </a:lnTo>
                  <a:lnTo>
                    <a:pt x="948" y="240"/>
                  </a:lnTo>
                  <a:lnTo>
                    <a:pt x="1143" y="280"/>
                  </a:lnTo>
                  <a:lnTo>
                    <a:pt x="1278" y="385"/>
                  </a:lnTo>
                  <a:lnTo>
                    <a:pt x="1278" y="505"/>
                  </a:lnTo>
                  <a:lnTo>
                    <a:pt x="1488" y="525"/>
                  </a:lnTo>
                  <a:lnTo>
                    <a:pt x="1628" y="660"/>
                  </a:lnTo>
                  <a:lnTo>
                    <a:pt x="1323" y="899"/>
                  </a:lnTo>
                  <a:lnTo>
                    <a:pt x="1312" y="1015"/>
                  </a:lnTo>
                  <a:lnTo>
                    <a:pt x="1278" y="1090"/>
                  </a:lnTo>
                  <a:lnTo>
                    <a:pt x="1329" y="1216"/>
                  </a:lnTo>
                  <a:lnTo>
                    <a:pt x="1207" y="1301"/>
                  </a:lnTo>
                  <a:lnTo>
                    <a:pt x="1209" y="1466"/>
                  </a:lnTo>
                  <a:lnTo>
                    <a:pt x="938" y="1405"/>
                  </a:lnTo>
                  <a:lnTo>
                    <a:pt x="723" y="1300"/>
                  </a:lnTo>
                  <a:lnTo>
                    <a:pt x="579" y="1196"/>
                  </a:lnTo>
                  <a:lnTo>
                    <a:pt x="637" y="1103"/>
                  </a:lnTo>
                  <a:lnTo>
                    <a:pt x="489" y="1046"/>
                  </a:lnTo>
                  <a:lnTo>
                    <a:pt x="399" y="946"/>
                  </a:lnTo>
                  <a:lnTo>
                    <a:pt x="231" y="1045"/>
                  </a:lnTo>
                  <a:lnTo>
                    <a:pt x="109" y="944"/>
                  </a:lnTo>
                  <a:lnTo>
                    <a:pt x="109" y="848"/>
                  </a:lnTo>
                  <a:lnTo>
                    <a:pt x="157" y="673"/>
                  </a:lnTo>
                  <a:lnTo>
                    <a:pt x="0" y="59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9" name="Freeform 13">
              <a:extLst>
                <a:ext uri="{FF2B5EF4-FFF2-40B4-BE49-F238E27FC236}">
                  <a16:creationId xmlns:a16="http://schemas.microsoft.com/office/drawing/2014/main" id="{0E86F4C6-56BE-BD81-E417-64C3AEE6BCA3}"/>
                </a:ext>
              </a:extLst>
            </p:cNvPr>
            <p:cNvSpPr/>
            <p:nvPr/>
          </p:nvSpPr>
          <p:spPr bwMode="auto">
            <a:xfrm>
              <a:off x="2764423" y="3052107"/>
              <a:ext cx="722119" cy="497893"/>
            </a:xfrm>
            <a:custGeom>
              <a:avLst/>
              <a:gdLst>
                <a:gd name="T0" fmla="*/ 0 w 2445"/>
                <a:gd name="T1" fmla="*/ 0 h 1731"/>
                <a:gd name="T2" fmla="*/ 0 w 2445"/>
                <a:gd name="T3" fmla="*/ 0 h 1731"/>
                <a:gd name="T4" fmla="*/ 0 w 2445"/>
                <a:gd name="T5" fmla="*/ 0 h 1731"/>
                <a:gd name="T6" fmla="*/ 0 w 2445"/>
                <a:gd name="T7" fmla="*/ 0 h 1731"/>
                <a:gd name="T8" fmla="*/ 0 w 2445"/>
                <a:gd name="T9" fmla="*/ 0 h 1731"/>
                <a:gd name="T10" fmla="*/ 0 w 2445"/>
                <a:gd name="T11" fmla="*/ 0 h 1731"/>
                <a:gd name="T12" fmla="*/ 0 w 2445"/>
                <a:gd name="T13" fmla="*/ 0 h 1731"/>
                <a:gd name="T14" fmla="*/ 0 w 2445"/>
                <a:gd name="T15" fmla="*/ 0 h 1731"/>
                <a:gd name="T16" fmla="*/ 0 w 2445"/>
                <a:gd name="T17" fmla="*/ 0 h 1731"/>
                <a:gd name="T18" fmla="*/ 0 w 2445"/>
                <a:gd name="T19" fmla="*/ 0 h 1731"/>
                <a:gd name="T20" fmla="*/ 0 w 2445"/>
                <a:gd name="T21" fmla="*/ 0 h 1731"/>
                <a:gd name="T22" fmla="*/ 0 w 2445"/>
                <a:gd name="T23" fmla="*/ 0 h 1731"/>
                <a:gd name="T24" fmla="*/ 0 w 2445"/>
                <a:gd name="T25" fmla="*/ 0 h 1731"/>
                <a:gd name="T26" fmla="*/ 0 w 2445"/>
                <a:gd name="T27" fmla="*/ 0 h 1731"/>
                <a:gd name="T28" fmla="*/ 0 w 2445"/>
                <a:gd name="T29" fmla="*/ 0 h 1731"/>
                <a:gd name="T30" fmla="*/ 0 w 2445"/>
                <a:gd name="T31" fmla="*/ 0 h 1731"/>
                <a:gd name="T32" fmla="*/ 0 w 2445"/>
                <a:gd name="T33" fmla="*/ 0 h 1731"/>
                <a:gd name="T34" fmla="*/ 0 w 2445"/>
                <a:gd name="T35" fmla="*/ 0 h 1731"/>
                <a:gd name="T36" fmla="*/ 0 w 2445"/>
                <a:gd name="T37" fmla="*/ 0 h 1731"/>
                <a:gd name="T38" fmla="*/ 0 w 2445"/>
                <a:gd name="T39" fmla="*/ 0 h 1731"/>
                <a:gd name="T40" fmla="*/ 0 w 2445"/>
                <a:gd name="T41" fmla="*/ 0 h 1731"/>
                <a:gd name="T42" fmla="*/ 0 w 2445"/>
                <a:gd name="T43" fmla="*/ 0 h 1731"/>
                <a:gd name="T44" fmla="*/ 0 w 2445"/>
                <a:gd name="T45" fmla="*/ 0 h 1731"/>
                <a:gd name="T46" fmla="*/ 0 w 2445"/>
                <a:gd name="T47" fmla="*/ 0 h 1731"/>
                <a:gd name="T48" fmla="*/ 0 w 2445"/>
                <a:gd name="T49" fmla="*/ 0 h 1731"/>
                <a:gd name="T50" fmla="*/ 0 w 2445"/>
                <a:gd name="T51" fmla="*/ 0 h 1731"/>
                <a:gd name="T52" fmla="*/ 0 w 2445"/>
                <a:gd name="T53" fmla="*/ 0 h 1731"/>
                <a:gd name="T54" fmla="*/ 0 w 2445"/>
                <a:gd name="T55" fmla="*/ 0 h 1731"/>
                <a:gd name="T56" fmla="*/ 0 w 2445"/>
                <a:gd name="T57" fmla="*/ 0 h 1731"/>
                <a:gd name="T58" fmla="*/ 0 w 2445"/>
                <a:gd name="T59" fmla="*/ 0 h 1731"/>
                <a:gd name="T60" fmla="*/ 0 w 2445"/>
                <a:gd name="T61" fmla="*/ 0 h 1731"/>
                <a:gd name="T62" fmla="*/ 0 w 2445"/>
                <a:gd name="T63" fmla="*/ 0 h 1731"/>
                <a:gd name="T64" fmla="*/ 0 w 2445"/>
                <a:gd name="T65" fmla="*/ 0 h 17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45" h="1731">
                  <a:moveTo>
                    <a:pt x="245" y="33"/>
                  </a:moveTo>
                  <a:lnTo>
                    <a:pt x="374" y="0"/>
                  </a:lnTo>
                  <a:lnTo>
                    <a:pt x="500" y="64"/>
                  </a:lnTo>
                  <a:lnTo>
                    <a:pt x="635" y="76"/>
                  </a:lnTo>
                  <a:lnTo>
                    <a:pt x="635" y="255"/>
                  </a:lnTo>
                  <a:lnTo>
                    <a:pt x="735" y="259"/>
                  </a:lnTo>
                  <a:lnTo>
                    <a:pt x="839" y="315"/>
                  </a:lnTo>
                  <a:lnTo>
                    <a:pt x="935" y="364"/>
                  </a:lnTo>
                  <a:lnTo>
                    <a:pt x="1099" y="300"/>
                  </a:lnTo>
                  <a:lnTo>
                    <a:pt x="1144" y="335"/>
                  </a:lnTo>
                  <a:lnTo>
                    <a:pt x="1184" y="435"/>
                  </a:lnTo>
                  <a:lnTo>
                    <a:pt x="1275" y="450"/>
                  </a:lnTo>
                  <a:lnTo>
                    <a:pt x="1370" y="390"/>
                  </a:lnTo>
                  <a:lnTo>
                    <a:pt x="1505" y="425"/>
                  </a:lnTo>
                  <a:lnTo>
                    <a:pt x="1640" y="495"/>
                  </a:lnTo>
                  <a:lnTo>
                    <a:pt x="1815" y="435"/>
                  </a:lnTo>
                  <a:lnTo>
                    <a:pt x="1880" y="540"/>
                  </a:lnTo>
                  <a:lnTo>
                    <a:pt x="2200" y="490"/>
                  </a:lnTo>
                  <a:lnTo>
                    <a:pt x="2355" y="424"/>
                  </a:lnTo>
                  <a:lnTo>
                    <a:pt x="2445" y="545"/>
                  </a:lnTo>
                  <a:lnTo>
                    <a:pt x="2255" y="649"/>
                  </a:lnTo>
                  <a:lnTo>
                    <a:pt x="2205" y="765"/>
                  </a:lnTo>
                  <a:lnTo>
                    <a:pt x="2313" y="892"/>
                  </a:lnTo>
                  <a:lnTo>
                    <a:pt x="2339" y="996"/>
                  </a:lnTo>
                  <a:lnTo>
                    <a:pt x="2256" y="1006"/>
                  </a:lnTo>
                  <a:lnTo>
                    <a:pt x="2235" y="1069"/>
                  </a:lnTo>
                  <a:lnTo>
                    <a:pt x="2247" y="1129"/>
                  </a:lnTo>
                  <a:lnTo>
                    <a:pt x="2135" y="1099"/>
                  </a:lnTo>
                  <a:lnTo>
                    <a:pt x="2016" y="1171"/>
                  </a:lnTo>
                  <a:lnTo>
                    <a:pt x="1940" y="1245"/>
                  </a:lnTo>
                  <a:lnTo>
                    <a:pt x="1911" y="1378"/>
                  </a:lnTo>
                  <a:lnTo>
                    <a:pt x="1893" y="1500"/>
                  </a:lnTo>
                  <a:lnTo>
                    <a:pt x="1760" y="1551"/>
                  </a:lnTo>
                  <a:lnTo>
                    <a:pt x="1635" y="1531"/>
                  </a:lnTo>
                  <a:lnTo>
                    <a:pt x="1610" y="1641"/>
                  </a:lnTo>
                  <a:lnTo>
                    <a:pt x="1520" y="1626"/>
                  </a:lnTo>
                  <a:lnTo>
                    <a:pt x="1500" y="1536"/>
                  </a:lnTo>
                  <a:lnTo>
                    <a:pt x="1395" y="1476"/>
                  </a:lnTo>
                  <a:lnTo>
                    <a:pt x="1219" y="1431"/>
                  </a:lnTo>
                  <a:lnTo>
                    <a:pt x="1184" y="1491"/>
                  </a:lnTo>
                  <a:lnTo>
                    <a:pt x="1124" y="1588"/>
                  </a:lnTo>
                  <a:lnTo>
                    <a:pt x="1025" y="1602"/>
                  </a:lnTo>
                  <a:lnTo>
                    <a:pt x="814" y="1666"/>
                  </a:lnTo>
                  <a:lnTo>
                    <a:pt x="734" y="1591"/>
                  </a:lnTo>
                  <a:lnTo>
                    <a:pt x="659" y="1651"/>
                  </a:lnTo>
                  <a:lnTo>
                    <a:pt x="629" y="1731"/>
                  </a:lnTo>
                  <a:lnTo>
                    <a:pt x="524" y="1671"/>
                  </a:lnTo>
                  <a:lnTo>
                    <a:pt x="524" y="1576"/>
                  </a:lnTo>
                  <a:lnTo>
                    <a:pt x="409" y="1636"/>
                  </a:lnTo>
                  <a:lnTo>
                    <a:pt x="359" y="1546"/>
                  </a:lnTo>
                  <a:lnTo>
                    <a:pt x="299" y="1606"/>
                  </a:lnTo>
                  <a:lnTo>
                    <a:pt x="134" y="1605"/>
                  </a:lnTo>
                  <a:lnTo>
                    <a:pt x="47" y="1441"/>
                  </a:lnTo>
                  <a:lnTo>
                    <a:pt x="0" y="1336"/>
                  </a:lnTo>
                  <a:lnTo>
                    <a:pt x="35" y="1215"/>
                  </a:lnTo>
                  <a:lnTo>
                    <a:pt x="240" y="1095"/>
                  </a:lnTo>
                  <a:lnTo>
                    <a:pt x="404" y="945"/>
                  </a:lnTo>
                  <a:lnTo>
                    <a:pt x="614" y="946"/>
                  </a:lnTo>
                  <a:lnTo>
                    <a:pt x="629" y="861"/>
                  </a:lnTo>
                  <a:lnTo>
                    <a:pt x="379" y="770"/>
                  </a:lnTo>
                  <a:lnTo>
                    <a:pt x="408" y="606"/>
                  </a:lnTo>
                  <a:lnTo>
                    <a:pt x="289" y="570"/>
                  </a:lnTo>
                  <a:lnTo>
                    <a:pt x="374" y="483"/>
                  </a:lnTo>
                  <a:lnTo>
                    <a:pt x="528" y="465"/>
                  </a:lnTo>
                  <a:lnTo>
                    <a:pt x="379" y="335"/>
                  </a:lnTo>
                  <a:lnTo>
                    <a:pt x="289" y="185"/>
                  </a:lnTo>
                  <a:lnTo>
                    <a:pt x="245" y="3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20" name="Freeform 14">
              <a:extLst>
                <a:ext uri="{FF2B5EF4-FFF2-40B4-BE49-F238E27FC236}">
                  <a16:creationId xmlns:a16="http://schemas.microsoft.com/office/drawing/2014/main" id="{F6EAAEF7-613D-9BFA-67BF-43275D2E1F2D}"/>
                </a:ext>
              </a:extLst>
            </p:cNvPr>
            <p:cNvSpPr/>
            <p:nvPr/>
          </p:nvSpPr>
          <p:spPr bwMode="auto">
            <a:xfrm>
              <a:off x="2500090" y="3816215"/>
              <a:ext cx="905233" cy="761230"/>
            </a:xfrm>
            <a:custGeom>
              <a:avLst/>
              <a:gdLst>
                <a:gd name="T0" fmla="*/ 0 w 3065"/>
                <a:gd name="T1" fmla="*/ 0 h 2646"/>
                <a:gd name="T2" fmla="*/ 0 w 3065"/>
                <a:gd name="T3" fmla="*/ 0 h 2646"/>
                <a:gd name="T4" fmla="*/ 0 w 3065"/>
                <a:gd name="T5" fmla="*/ 0 h 2646"/>
                <a:gd name="T6" fmla="*/ 0 w 3065"/>
                <a:gd name="T7" fmla="*/ 0 h 2646"/>
                <a:gd name="T8" fmla="*/ 0 w 3065"/>
                <a:gd name="T9" fmla="*/ 0 h 2646"/>
                <a:gd name="T10" fmla="*/ 0 w 3065"/>
                <a:gd name="T11" fmla="*/ 0 h 2646"/>
                <a:gd name="T12" fmla="*/ 0 w 3065"/>
                <a:gd name="T13" fmla="*/ 0 h 2646"/>
                <a:gd name="T14" fmla="*/ 0 w 3065"/>
                <a:gd name="T15" fmla="*/ 0 h 2646"/>
                <a:gd name="T16" fmla="*/ 0 w 3065"/>
                <a:gd name="T17" fmla="*/ 0 h 2646"/>
                <a:gd name="T18" fmla="*/ 0 w 3065"/>
                <a:gd name="T19" fmla="*/ 0 h 2646"/>
                <a:gd name="T20" fmla="*/ 0 w 3065"/>
                <a:gd name="T21" fmla="*/ 0 h 2646"/>
                <a:gd name="T22" fmla="*/ 0 w 3065"/>
                <a:gd name="T23" fmla="*/ 0 h 2646"/>
                <a:gd name="T24" fmla="*/ 0 w 3065"/>
                <a:gd name="T25" fmla="*/ 0 h 2646"/>
                <a:gd name="T26" fmla="*/ 0 w 3065"/>
                <a:gd name="T27" fmla="*/ 0 h 2646"/>
                <a:gd name="T28" fmla="*/ 0 w 3065"/>
                <a:gd name="T29" fmla="*/ 0 h 2646"/>
                <a:gd name="T30" fmla="*/ 0 w 3065"/>
                <a:gd name="T31" fmla="*/ 0 h 2646"/>
                <a:gd name="T32" fmla="*/ 0 w 3065"/>
                <a:gd name="T33" fmla="*/ 0 h 2646"/>
                <a:gd name="T34" fmla="*/ 0 w 3065"/>
                <a:gd name="T35" fmla="*/ 0 h 2646"/>
                <a:gd name="T36" fmla="*/ 0 w 3065"/>
                <a:gd name="T37" fmla="*/ 0 h 2646"/>
                <a:gd name="T38" fmla="*/ 0 w 3065"/>
                <a:gd name="T39" fmla="*/ 0 h 2646"/>
                <a:gd name="T40" fmla="*/ 0 w 3065"/>
                <a:gd name="T41" fmla="*/ 0 h 2646"/>
                <a:gd name="T42" fmla="*/ 0 w 3065"/>
                <a:gd name="T43" fmla="*/ 0 h 2646"/>
                <a:gd name="T44" fmla="*/ 0 w 3065"/>
                <a:gd name="T45" fmla="*/ 0 h 2646"/>
                <a:gd name="T46" fmla="*/ 0 w 3065"/>
                <a:gd name="T47" fmla="*/ 0 h 2646"/>
                <a:gd name="T48" fmla="*/ 0 w 3065"/>
                <a:gd name="T49" fmla="*/ 0 h 2646"/>
                <a:gd name="T50" fmla="*/ 0 w 3065"/>
                <a:gd name="T51" fmla="*/ 0 h 2646"/>
                <a:gd name="T52" fmla="*/ 0 w 3065"/>
                <a:gd name="T53" fmla="*/ 0 h 2646"/>
                <a:gd name="T54" fmla="*/ 0 w 3065"/>
                <a:gd name="T55" fmla="*/ 0 h 2646"/>
                <a:gd name="T56" fmla="*/ 0 w 3065"/>
                <a:gd name="T57" fmla="*/ 0 h 2646"/>
                <a:gd name="T58" fmla="*/ 0 w 3065"/>
                <a:gd name="T59" fmla="*/ 0 h 2646"/>
                <a:gd name="T60" fmla="*/ 0 w 3065"/>
                <a:gd name="T61" fmla="*/ 0 h 2646"/>
                <a:gd name="T62" fmla="*/ 0 w 3065"/>
                <a:gd name="T63" fmla="*/ 0 h 2646"/>
                <a:gd name="T64" fmla="*/ 0 w 3065"/>
                <a:gd name="T65" fmla="*/ 0 h 2646"/>
                <a:gd name="T66" fmla="*/ 0 w 3065"/>
                <a:gd name="T67" fmla="*/ 0 h 2646"/>
                <a:gd name="T68" fmla="*/ 0 w 3065"/>
                <a:gd name="T69" fmla="*/ 0 h 2646"/>
                <a:gd name="T70" fmla="*/ 0 w 3065"/>
                <a:gd name="T71" fmla="*/ 0 h 2646"/>
                <a:gd name="T72" fmla="*/ 0 w 3065"/>
                <a:gd name="T73" fmla="*/ 0 h 2646"/>
                <a:gd name="T74" fmla="*/ 0 w 3065"/>
                <a:gd name="T75" fmla="*/ 0 h 2646"/>
                <a:gd name="T76" fmla="*/ 0 w 3065"/>
                <a:gd name="T77" fmla="*/ 0 h 26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065" h="2646">
                  <a:moveTo>
                    <a:pt x="1288" y="95"/>
                  </a:moveTo>
                  <a:lnTo>
                    <a:pt x="1453" y="120"/>
                  </a:lnTo>
                  <a:lnTo>
                    <a:pt x="1598" y="60"/>
                  </a:lnTo>
                  <a:lnTo>
                    <a:pt x="1823" y="60"/>
                  </a:lnTo>
                  <a:lnTo>
                    <a:pt x="1853" y="165"/>
                  </a:lnTo>
                  <a:lnTo>
                    <a:pt x="1798" y="270"/>
                  </a:lnTo>
                  <a:lnTo>
                    <a:pt x="1918" y="275"/>
                  </a:lnTo>
                  <a:lnTo>
                    <a:pt x="1993" y="230"/>
                  </a:lnTo>
                  <a:lnTo>
                    <a:pt x="2153" y="255"/>
                  </a:lnTo>
                  <a:lnTo>
                    <a:pt x="2258" y="315"/>
                  </a:lnTo>
                  <a:lnTo>
                    <a:pt x="2323" y="215"/>
                  </a:lnTo>
                  <a:lnTo>
                    <a:pt x="2293" y="110"/>
                  </a:lnTo>
                  <a:lnTo>
                    <a:pt x="2273" y="5"/>
                  </a:lnTo>
                  <a:lnTo>
                    <a:pt x="2353" y="0"/>
                  </a:lnTo>
                  <a:lnTo>
                    <a:pt x="2483" y="65"/>
                  </a:lnTo>
                  <a:lnTo>
                    <a:pt x="2723" y="185"/>
                  </a:lnTo>
                  <a:lnTo>
                    <a:pt x="2818" y="320"/>
                  </a:lnTo>
                  <a:lnTo>
                    <a:pt x="2908" y="287"/>
                  </a:lnTo>
                  <a:lnTo>
                    <a:pt x="2960" y="389"/>
                  </a:lnTo>
                  <a:lnTo>
                    <a:pt x="3058" y="381"/>
                  </a:lnTo>
                  <a:lnTo>
                    <a:pt x="3065" y="495"/>
                  </a:lnTo>
                  <a:lnTo>
                    <a:pt x="2903" y="515"/>
                  </a:lnTo>
                  <a:lnTo>
                    <a:pt x="2728" y="705"/>
                  </a:lnTo>
                  <a:lnTo>
                    <a:pt x="2828" y="930"/>
                  </a:lnTo>
                  <a:lnTo>
                    <a:pt x="2843" y="1028"/>
                  </a:lnTo>
                  <a:lnTo>
                    <a:pt x="2738" y="1095"/>
                  </a:lnTo>
                  <a:lnTo>
                    <a:pt x="2768" y="1145"/>
                  </a:lnTo>
                  <a:lnTo>
                    <a:pt x="2608" y="1265"/>
                  </a:lnTo>
                  <a:lnTo>
                    <a:pt x="2503" y="1426"/>
                  </a:lnTo>
                  <a:lnTo>
                    <a:pt x="2075" y="1588"/>
                  </a:lnTo>
                  <a:lnTo>
                    <a:pt x="2093" y="1446"/>
                  </a:lnTo>
                  <a:lnTo>
                    <a:pt x="1958" y="1531"/>
                  </a:lnTo>
                  <a:lnTo>
                    <a:pt x="1918" y="1621"/>
                  </a:lnTo>
                  <a:lnTo>
                    <a:pt x="1933" y="1701"/>
                  </a:lnTo>
                  <a:lnTo>
                    <a:pt x="1819" y="1776"/>
                  </a:lnTo>
                  <a:lnTo>
                    <a:pt x="1739" y="1920"/>
                  </a:lnTo>
                  <a:lnTo>
                    <a:pt x="1688" y="1863"/>
                  </a:lnTo>
                  <a:lnTo>
                    <a:pt x="1558" y="1938"/>
                  </a:lnTo>
                  <a:lnTo>
                    <a:pt x="1491" y="2092"/>
                  </a:lnTo>
                  <a:lnTo>
                    <a:pt x="1356" y="2071"/>
                  </a:lnTo>
                  <a:lnTo>
                    <a:pt x="1223" y="1996"/>
                  </a:lnTo>
                  <a:lnTo>
                    <a:pt x="1137" y="1908"/>
                  </a:lnTo>
                  <a:lnTo>
                    <a:pt x="998" y="1983"/>
                  </a:lnTo>
                  <a:lnTo>
                    <a:pt x="989" y="2070"/>
                  </a:lnTo>
                  <a:lnTo>
                    <a:pt x="884" y="2100"/>
                  </a:lnTo>
                  <a:lnTo>
                    <a:pt x="822" y="2166"/>
                  </a:lnTo>
                  <a:lnTo>
                    <a:pt x="854" y="2317"/>
                  </a:lnTo>
                  <a:lnTo>
                    <a:pt x="743" y="2287"/>
                  </a:lnTo>
                  <a:lnTo>
                    <a:pt x="615" y="2391"/>
                  </a:lnTo>
                  <a:lnTo>
                    <a:pt x="553" y="2211"/>
                  </a:lnTo>
                  <a:lnTo>
                    <a:pt x="474" y="2280"/>
                  </a:lnTo>
                  <a:lnTo>
                    <a:pt x="494" y="2379"/>
                  </a:lnTo>
                  <a:lnTo>
                    <a:pt x="464" y="2481"/>
                  </a:lnTo>
                  <a:lnTo>
                    <a:pt x="163" y="2551"/>
                  </a:lnTo>
                  <a:lnTo>
                    <a:pt x="98" y="2626"/>
                  </a:lnTo>
                  <a:lnTo>
                    <a:pt x="0" y="2646"/>
                  </a:lnTo>
                  <a:lnTo>
                    <a:pt x="74" y="2355"/>
                  </a:lnTo>
                  <a:lnTo>
                    <a:pt x="182" y="2284"/>
                  </a:lnTo>
                  <a:lnTo>
                    <a:pt x="279" y="2188"/>
                  </a:lnTo>
                  <a:lnTo>
                    <a:pt x="419" y="1995"/>
                  </a:lnTo>
                  <a:lnTo>
                    <a:pt x="388" y="1896"/>
                  </a:lnTo>
                  <a:lnTo>
                    <a:pt x="374" y="1779"/>
                  </a:lnTo>
                  <a:lnTo>
                    <a:pt x="308" y="1681"/>
                  </a:lnTo>
                  <a:lnTo>
                    <a:pt x="313" y="1561"/>
                  </a:lnTo>
                  <a:lnTo>
                    <a:pt x="208" y="1461"/>
                  </a:lnTo>
                  <a:lnTo>
                    <a:pt x="263" y="1381"/>
                  </a:lnTo>
                  <a:lnTo>
                    <a:pt x="448" y="1471"/>
                  </a:lnTo>
                  <a:lnTo>
                    <a:pt x="593" y="1531"/>
                  </a:lnTo>
                  <a:lnTo>
                    <a:pt x="718" y="1476"/>
                  </a:lnTo>
                  <a:lnTo>
                    <a:pt x="608" y="1416"/>
                  </a:lnTo>
                  <a:lnTo>
                    <a:pt x="510" y="1370"/>
                  </a:lnTo>
                  <a:lnTo>
                    <a:pt x="493" y="1185"/>
                  </a:lnTo>
                  <a:lnTo>
                    <a:pt x="478" y="1005"/>
                  </a:lnTo>
                  <a:lnTo>
                    <a:pt x="583" y="900"/>
                  </a:lnTo>
                  <a:lnTo>
                    <a:pt x="638" y="785"/>
                  </a:lnTo>
                  <a:lnTo>
                    <a:pt x="838" y="785"/>
                  </a:lnTo>
                  <a:lnTo>
                    <a:pt x="973" y="690"/>
                  </a:lnTo>
                  <a:lnTo>
                    <a:pt x="983" y="530"/>
                  </a:lnTo>
                  <a:lnTo>
                    <a:pt x="1078" y="395"/>
                  </a:lnTo>
                  <a:lnTo>
                    <a:pt x="1078" y="260"/>
                  </a:lnTo>
                  <a:lnTo>
                    <a:pt x="1288" y="95"/>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1" name="Freeform 15">
              <a:extLst>
                <a:ext uri="{FF2B5EF4-FFF2-40B4-BE49-F238E27FC236}">
                  <a16:creationId xmlns:a16="http://schemas.microsoft.com/office/drawing/2014/main" id="{AD2BE265-B0D7-7C09-46C2-9E2A58A50001}"/>
                </a:ext>
              </a:extLst>
            </p:cNvPr>
            <p:cNvSpPr/>
            <p:nvPr/>
          </p:nvSpPr>
          <p:spPr bwMode="auto">
            <a:xfrm>
              <a:off x="2779191" y="3368687"/>
              <a:ext cx="664526" cy="538185"/>
            </a:xfrm>
            <a:custGeom>
              <a:avLst/>
              <a:gdLst>
                <a:gd name="T0" fmla="*/ 0 w 2251"/>
                <a:gd name="T1" fmla="*/ 0 h 1871"/>
                <a:gd name="T2" fmla="*/ 0 w 2251"/>
                <a:gd name="T3" fmla="*/ 0 h 1871"/>
                <a:gd name="T4" fmla="*/ 0 w 2251"/>
                <a:gd name="T5" fmla="*/ 0 h 1871"/>
                <a:gd name="T6" fmla="*/ 0 w 2251"/>
                <a:gd name="T7" fmla="*/ 0 h 1871"/>
                <a:gd name="T8" fmla="*/ 0 w 2251"/>
                <a:gd name="T9" fmla="*/ 0 h 1871"/>
                <a:gd name="T10" fmla="*/ 0 w 2251"/>
                <a:gd name="T11" fmla="*/ 0 h 1871"/>
                <a:gd name="T12" fmla="*/ 0 w 2251"/>
                <a:gd name="T13" fmla="*/ 0 h 1871"/>
                <a:gd name="T14" fmla="*/ 0 w 2251"/>
                <a:gd name="T15" fmla="*/ 0 h 1871"/>
                <a:gd name="T16" fmla="*/ 0 w 2251"/>
                <a:gd name="T17" fmla="*/ 0 h 1871"/>
                <a:gd name="T18" fmla="*/ 0 w 2251"/>
                <a:gd name="T19" fmla="*/ 0 h 1871"/>
                <a:gd name="T20" fmla="*/ 0 w 2251"/>
                <a:gd name="T21" fmla="*/ 0 h 1871"/>
                <a:gd name="T22" fmla="*/ 0 w 2251"/>
                <a:gd name="T23" fmla="*/ 0 h 1871"/>
                <a:gd name="T24" fmla="*/ 0 w 2251"/>
                <a:gd name="T25" fmla="*/ 0 h 1871"/>
                <a:gd name="T26" fmla="*/ 0 w 2251"/>
                <a:gd name="T27" fmla="*/ 0 h 1871"/>
                <a:gd name="T28" fmla="*/ 0 w 2251"/>
                <a:gd name="T29" fmla="*/ 0 h 1871"/>
                <a:gd name="T30" fmla="*/ 0 w 2251"/>
                <a:gd name="T31" fmla="*/ 0 h 1871"/>
                <a:gd name="T32" fmla="*/ 0 w 2251"/>
                <a:gd name="T33" fmla="*/ 0 h 1871"/>
                <a:gd name="T34" fmla="*/ 0 w 2251"/>
                <a:gd name="T35" fmla="*/ 0 h 1871"/>
                <a:gd name="T36" fmla="*/ 0 w 2251"/>
                <a:gd name="T37" fmla="*/ 0 h 1871"/>
                <a:gd name="T38" fmla="*/ 0 w 2251"/>
                <a:gd name="T39" fmla="*/ 0 h 1871"/>
                <a:gd name="T40" fmla="*/ 0 w 2251"/>
                <a:gd name="T41" fmla="*/ 0 h 1871"/>
                <a:gd name="T42" fmla="*/ 0 w 2251"/>
                <a:gd name="T43" fmla="*/ 0 h 1871"/>
                <a:gd name="T44" fmla="*/ 0 w 2251"/>
                <a:gd name="T45" fmla="*/ 0 h 1871"/>
                <a:gd name="T46" fmla="*/ 0 w 2251"/>
                <a:gd name="T47" fmla="*/ 0 h 1871"/>
                <a:gd name="T48" fmla="*/ 0 w 2251"/>
                <a:gd name="T49" fmla="*/ 0 h 1871"/>
                <a:gd name="T50" fmla="*/ 0 w 2251"/>
                <a:gd name="T51" fmla="*/ 0 h 1871"/>
                <a:gd name="T52" fmla="*/ 0 w 2251"/>
                <a:gd name="T53" fmla="*/ 0 h 1871"/>
                <a:gd name="T54" fmla="*/ 0 w 2251"/>
                <a:gd name="T55" fmla="*/ 0 h 1871"/>
                <a:gd name="T56" fmla="*/ 0 w 2251"/>
                <a:gd name="T57" fmla="*/ 0 h 1871"/>
                <a:gd name="T58" fmla="*/ 0 w 2251"/>
                <a:gd name="T59" fmla="*/ 0 h 1871"/>
                <a:gd name="T60" fmla="*/ 0 w 2251"/>
                <a:gd name="T61" fmla="*/ 0 h 1871"/>
                <a:gd name="T62" fmla="*/ 0 w 2251"/>
                <a:gd name="T63" fmla="*/ 0 h 1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51" h="1871">
                  <a:moveTo>
                    <a:pt x="2201" y="30"/>
                  </a:moveTo>
                  <a:lnTo>
                    <a:pt x="2221" y="175"/>
                  </a:lnTo>
                  <a:lnTo>
                    <a:pt x="2186" y="295"/>
                  </a:lnTo>
                  <a:lnTo>
                    <a:pt x="2251" y="375"/>
                  </a:lnTo>
                  <a:lnTo>
                    <a:pt x="2191" y="510"/>
                  </a:lnTo>
                  <a:lnTo>
                    <a:pt x="2096" y="645"/>
                  </a:lnTo>
                  <a:lnTo>
                    <a:pt x="1921" y="780"/>
                  </a:lnTo>
                  <a:lnTo>
                    <a:pt x="1766" y="790"/>
                  </a:lnTo>
                  <a:lnTo>
                    <a:pt x="1516" y="1047"/>
                  </a:lnTo>
                  <a:lnTo>
                    <a:pt x="1396" y="1007"/>
                  </a:lnTo>
                  <a:lnTo>
                    <a:pt x="1271" y="1047"/>
                  </a:lnTo>
                  <a:lnTo>
                    <a:pt x="1246" y="1207"/>
                  </a:lnTo>
                  <a:lnTo>
                    <a:pt x="1406" y="1262"/>
                  </a:lnTo>
                  <a:lnTo>
                    <a:pt x="1621" y="1452"/>
                  </a:lnTo>
                  <a:lnTo>
                    <a:pt x="1771" y="1592"/>
                  </a:lnTo>
                  <a:lnTo>
                    <a:pt x="1781" y="1742"/>
                  </a:lnTo>
                  <a:lnTo>
                    <a:pt x="1412" y="1557"/>
                  </a:lnTo>
                  <a:lnTo>
                    <a:pt x="1327" y="1563"/>
                  </a:lnTo>
                  <a:lnTo>
                    <a:pt x="1350" y="1666"/>
                  </a:lnTo>
                  <a:lnTo>
                    <a:pt x="1381" y="1773"/>
                  </a:lnTo>
                  <a:lnTo>
                    <a:pt x="1316" y="1871"/>
                  </a:lnTo>
                  <a:lnTo>
                    <a:pt x="1214" y="1812"/>
                  </a:lnTo>
                  <a:lnTo>
                    <a:pt x="1051" y="1788"/>
                  </a:lnTo>
                  <a:lnTo>
                    <a:pt x="973" y="1833"/>
                  </a:lnTo>
                  <a:lnTo>
                    <a:pt x="853" y="1828"/>
                  </a:lnTo>
                  <a:lnTo>
                    <a:pt x="909" y="1722"/>
                  </a:lnTo>
                  <a:lnTo>
                    <a:pt x="881" y="1617"/>
                  </a:lnTo>
                  <a:lnTo>
                    <a:pt x="659" y="1616"/>
                  </a:lnTo>
                  <a:lnTo>
                    <a:pt x="510" y="1677"/>
                  </a:lnTo>
                  <a:lnTo>
                    <a:pt x="345" y="1652"/>
                  </a:lnTo>
                  <a:lnTo>
                    <a:pt x="354" y="1577"/>
                  </a:lnTo>
                  <a:lnTo>
                    <a:pt x="510" y="1424"/>
                  </a:lnTo>
                  <a:lnTo>
                    <a:pt x="506" y="1331"/>
                  </a:lnTo>
                  <a:lnTo>
                    <a:pt x="386" y="1302"/>
                  </a:lnTo>
                  <a:lnTo>
                    <a:pt x="332" y="1188"/>
                  </a:lnTo>
                  <a:lnTo>
                    <a:pt x="346" y="977"/>
                  </a:lnTo>
                  <a:lnTo>
                    <a:pt x="227" y="1022"/>
                  </a:lnTo>
                  <a:lnTo>
                    <a:pt x="119" y="883"/>
                  </a:lnTo>
                  <a:lnTo>
                    <a:pt x="0" y="760"/>
                  </a:lnTo>
                  <a:lnTo>
                    <a:pt x="26" y="569"/>
                  </a:lnTo>
                  <a:lnTo>
                    <a:pt x="87" y="506"/>
                  </a:lnTo>
                  <a:lnTo>
                    <a:pt x="249" y="504"/>
                  </a:lnTo>
                  <a:lnTo>
                    <a:pt x="311" y="446"/>
                  </a:lnTo>
                  <a:lnTo>
                    <a:pt x="362" y="536"/>
                  </a:lnTo>
                  <a:lnTo>
                    <a:pt x="476" y="476"/>
                  </a:lnTo>
                  <a:lnTo>
                    <a:pt x="476" y="571"/>
                  </a:lnTo>
                  <a:lnTo>
                    <a:pt x="579" y="631"/>
                  </a:lnTo>
                  <a:lnTo>
                    <a:pt x="611" y="550"/>
                  </a:lnTo>
                  <a:lnTo>
                    <a:pt x="687" y="491"/>
                  </a:lnTo>
                  <a:lnTo>
                    <a:pt x="765" y="566"/>
                  </a:lnTo>
                  <a:lnTo>
                    <a:pt x="977" y="502"/>
                  </a:lnTo>
                  <a:lnTo>
                    <a:pt x="1077" y="487"/>
                  </a:lnTo>
                  <a:lnTo>
                    <a:pt x="1171" y="330"/>
                  </a:lnTo>
                  <a:lnTo>
                    <a:pt x="1345" y="377"/>
                  </a:lnTo>
                  <a:lnTo>
                    <a:pt x="1451" y="435"/>
                  </a:lnTo>
                  <a:lnTo>
                    <a:pt x="1471" y="527"/>
                  </a:lnTo>
                  <a:lnTo>
                    <a:pt x="1561" y="541"/>
                  </a:lnTo>
                  <a:lnTo>
                    <a:pt x="1586" y="430"/>
                  </a:lnTo>
                  <a:lnTo>
                    <a:pt x="1711" y="451"/>
                  </a:lnTo>
                  <a:lnTo>
                    <a:pt x="1846" y="400"/>
                  </a:lnTo>
                  <a:lnTo>
                    <a:pt x="1861" y="280"/>
                  </a:lnTo>
                  <a:lnTo>
                    <a:pt x="1891" y="145"/>
                  </a:lnTo>
                  <a:lnTo>
                    <a:pt x="1966" y="70"/>
                  </a:lnTo>
                  <a:lnTo>
                    <a:pt x="2086" y="0"/>
                  </a:lnTo>
                  <a:lnTo>
                    <a:pt x="2201" y="3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2" name="Freeform 16">
              <a:extLst>
                <a:ext uri="{FF2B5EF4-FFF2-40B4-BE49-F238E27FC236}">
                  <a16:creationId xmlns:a16="http://schemas.microsoft.com/office/drawing/2014/main" id="{523778B7-5309-AD0D-3D21-55E60FD397AD}"/>
                </a:ext>
              </a:extLst>
            </p:cNvPr>
            <p:cNvSpPr/>
            <p:nvPr/>
          </p:nvSpPr>
          <p:spPr bwMode="auto">
            <a:xfrm>
              <a:off x="3146896" y="3062181"/>
              <a:ext cx="558202" cy="896496"/>
            </a:xfrm>
            <a:custGeom>
              <a:avLst/>
              <a:gdLst>
                <a:gd name="T0" fmla="*/ 0 w 1891"/>
                <a:gd name="T1" fmla="*/ 0 h 3116"/>
                <a:gd name="T2" fmla="*/ 0 w 1891"/>
                <a:gd name="T3" fmla="*/ 0 h 3116"/>
                <a:gd name="T4" fmla="*/ 0 w 1891"/>
                <a:gd name="T5" fmla="*/ 0 h 3116"/>
                <a:gd name="T6" fmla="*/ 0 w 1891"/>
                <a:gd name="T7" fmla="*/ 0 h 3116"/>
                <a:gd name="T8" fmla="*/ 0 w 1891"/>
                <a:gd name="T9" fmla="*/ 0 h 3116"/>
                <a:gd name="T10" fmla="*/ 0 w 1891"/>
                <a:gd name="T11" fmla="*/ 0 h 3116"/>
                <a:gd name="T12" fmla="*/ 0 w 1891"/>
                <a:gd name="T13" fmla="*/ 0 h 3116"/>
                <a:gd name="T14" fmla="*/ 0 w 1891"/>
                <a:gd name="T15" fmla="*/ 0 h 3116"/>
                <a:gd name="T16" fmla="*/ 0 w 1891"/>
                <a:gd name="T17" fmla="*/ 0 h 3116"/>
                <a:gd name="T18" fmla="*/ 0 w 1891"/>
                <a:gd name="T19" fmla="*/ 0 h 3116"/>
                <a:gd name="T20" fmla="*/ 0 w 1891"/>
                <a:gd name="T21" fmla="*/ 0 h 3116"/>
                <a:gd name="T22" fmla="*/ 0 w 1891"/>
                <a:gd name="T23" fmla="*/ 0 h 3116"/>
                <a:gd name="T24" fmla="*/ 0 w 1891"/>
                <a:gd name="T25" fmla="*/ 0 h 3116"/>
                <a:gd name="T26" fmla="*/ 0 w 1891"/>
                <a:gd name="T27" fmla="*/ 0 h 3116"/>
                <a:gd name="T28" fmla="*/ 0 w 1891"/>
                <a:gd name="T29" fmla="*/ 0 h 3116"/>
                <a:gd name="T30" fmla="*/ 0 w 1891"/>
                <a:gd name="T31" fmla="*/ 0 h 3116"/>
                <a:gd name="T32" fmla="*/ 0 w 1891"/>
                <a:gd name="T33" fmla="*/ 0 h 3116"/>
                <a:gd name="T34" fmla="*/ 0 w 1891"/>
                <a:gd name="T35" fmla="*/ 0 h 3116"/>
                <a:gd name="T36" fmla="*/ 0 w 1891"/>
                <a:gd name="T37" fmla="*/ 0 h 3116"/>
                <a:gd name="T38" fmla="*/ 0 w 1891"/>
                <a:gd name="T39" fmla="*/ 0 h 3116"/>
                <a:gd name="T40" fmla="*/ 0 w 1891"/>
                <a:gd name="T41" fmla="*/ 0 h 3116"/>
                <a:gd name="T42" fmla="*/ 0 w 1891"/>
                <a:gd name="T43" fmla="*/ 0 h 3116"/>
                <a:gd name="T44" fmla="*/ 0 w 1891"/>
                <a:gd name="T45" fmla="*/ 0 h 3116"/>
                <a:gd name="T46" fmla="*/ 0 w 1891"/>
                <a:gd name="T47" fmla="*/ 0 h 3116"/>
                <a:gd name="T48" fmla="*/ 0 w 1891"/>
                <a:gd name="T49" fmla="*/ 0 h 3116"/>
                <a:gd name="T50" fmla="*/ 0 w 1891"/>
                <a:gd name="T51" fmla="*/ 0 h 3116"/>
                <a:gd name="T52" fmla="*/ 0 w 1891"/>
                <a:gd name="T53" fmla="*/ 0 h 3116"/>
                <a:gd name="T54" fmla="*/ 0 w 1891"/>
                <a:gd name="T55" fmla="*/ 0 h 3116"/>
                <a:gd name="T56" fmla="*/ 0 w 1891"/>
                <a:gd name="T57" fmla="*/ 0 h 3116"/>
                <a:gd name="T58" fmla="*/ 0 w 1891"/>
                <a:gd name="T59" fmla="*/ 0 h 3116"/>
                <a:gd name="T60" fmla="*/ 0 w 1891"/>
                <a:gd name="T61" fmla="*/ 0 h 3116"/>
                <a:gd name="T62" fmla="*/ 0 w 1891"/>
                <a:gd name="T63" fmla="*/ 0 h 3116"/>
                <a:gd name="T64" fmla="*/ 0 w 1891"/>
                <a:gd name="T65" fmla="*/ 0 h 3116"/>
                <a:gd name="T66" fmla="*/ 0 w 1891"/>
                <a:gd name="T67" fmla="*/ 0 h 3116"/>
                <a:gd name="T68" fmla="*/ 0 w 1891"/>
                <a:gd name="T69" fmla="*/ 0 h 3116"/>
                <a:gd name="T70" fmla="*/ 0 w 1891"/>
                <a:gd name="T71" fmla="*/ 0 h 3116"/>
                <a:gd name="T72" fmla="*/ 0 w 1891"/>
                <a:gd name="T73" fmla="*/ 0 h 3116"/>
                <a:gd name="T74" fmla="*/ 0 w 1891"/>
                <a:gd name="T75" fmla="*/ 0 h 3116"/>
                <a:gd name="T76" fmla="*/ 0 w 1891"/>
                <a:gd name="T77" fmla="*/ 0 h 3116"/>
                <a:gd name="T78" fmla="*/ 0 w 1891"/>
                <a:gd name="T79" fmla="*/ 0 h 3116"/>
                <a:gd name="T80" fmla="*/ 0 w 1891"/>
                <a:gd name="T81" fmla="*/ 0 h 3116"/>
                <a:gd name="T82" fmla="*/ 0 w 1891"/>
                <a:gd name="T83" fmla="*/ 0 h 3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91" h="3116">
                  <a:moveTo>
                    <a:pt x="879" y="3116"/>
                  </a:moveTo>
                  <a:lnTo>
                    <a:pt x="1050" y="3042"/>
                  </a:lnTo>
                  <a:lnTo>
                    <a:pt x="1150" y="2882"/>
                  </a:lnTo>
                  <a:lnTo>
                    <a:pt x="1495" y="2897"/>
                  </a:lnTo>
                  <a:lnTo>
                    <a:pt x="1680" y="2847"/>
                  </a:lnTo>
                  <a:lnTo>
                    <a:pt x="1590" y="2566"/>
                  </a:lnTo>
                  <a:lnTo>
                    <a:pt x="1588" y="2354"/>
                  </a:lnTo>
                  <a:lnTo>
                    <a:pt x="1545" y="2276"/>
                  </a:lnTo>
                  <a:lnTo>
                    <a:pt x="1605" y="2176"/>
                  </a:lnTo>
                  <a:lnTo>
                    <a:pt x="1464" y="2125"/>
                  </a:lnTo>
                  <a:lnTo>
                    <a:pt x="1465" y="2038"/>
                  </a:lnTo>
                  <a:lnTo>
                    <a:pt x="1359" y="1981"/>
                  </a:lnTo>
                  <a:lnTo>
                    <a:pt x="1345" y="1843"/>
                  </a:lnTo>
                  <a:lnTo>
                    <a:pt x="1410" y="1796"/>
                  </a:lnTo>
                  <a:lnTo>
                    <a:pt x="1440" y="1706"/>
                  </a:lnTo>
                  <a:lnTo>
                    <a:pt x="1360" y="1591"/>
                  </a:lnTo>
                  <a:lnTo>
                    <a:pt x="1150" y="1499"/>
                  </a:lnTo>
                  <a:lnTo>
                    <a:pt x="1060" y="1409"/>
                  </a:lnTo>
                  <a:lnTo>
                    <a:pt x="1120" y="1244"/>
                  </a:lnTo>
                  <a:lnTo>
                    <a:pt x="1215" y="1269"/>
                  </a:lnTo>
                  <a:lnTo>
                    <a:pt x="1270" y="1214"/>
                  </a:lnTo>
                  <a:lnTo>
                    <a:pt x="1230" y="1134"/>
                  </a:lnTo>
                  <a:lnTo>
                    <a:pt x="1320" y="1104"/>
                  </a:lnTo>
                  <a:lnTo>
                    <a:pt x="1450" y="1134"/>
                  </a:lnTo>
                  <a:lnTo>
                    <a:pt x="1495" y="1049"/>
                  </a:lnTo>
                  <a:lnTo>
                    <a:pt x="1396" y="924"/>
                  </a:lnTo>
                  <a:lnTo>
                    <a:pt x="1303" y="942"/>
                  </a:lnTo>
                  <a:lnTo>
                    <a:pt x="1150" y="774"/>
                  </a:lnTo>
                  <a:lnTo>
                    <a:pt x="1075" y="794"/>
                  </a:lnTo>
                  <a:lnTo>
                    <a:pt x="1065" y="704"/>
                  </a:lnTo>
                  <a:lnTo>
                    <a:pt x="1090" y="592"/>
                  </a:lnTo>
                  <a:lnTo>
                    <a:pt x="1260" y="493"/>
                  </a:lnTo>
                  <a:lnTo>
                    <a:pt x="1173" y="420"/>
                  </a:lnTo>
                  <a:lnTo>
                    <a:pt x="1215" y="358"/>
                  </a:lnTo>
                  <a:lnTo>
                    <a:pt x="1330" y="443"/>
                  </a:lnTo>
                  <a:lnTo>
                    <a:pt x="1305" y="524"/>
                  </a:lnTo>
                  <a:lnTo>
                    <a:pt x="1375" y="569"/>
                  </a:lnTo>
                  <a:lnTo>
                    <a:pt x="1495" y="493"/>
                  </a:lnTo>
                  <a:lnTo>
                    <a:pt x="1455" y="428"/>
                  </a:lnTo>
                  <a:lnTo>
                    <a:pt x="1545" y="428"/>
                  </a:lnTo>
                  <a:lnTo>
                    <a:pt x="1585" y="524"/>
                  </a:lnTo>
                  <a:lnTo>
                    <a:pt x="1635" y="599"/>
                  </a:lnTo>
                  <a:lnTo>
                    <a:pt x="1755" y="669"/>
                  </a:lnTo>
                  <a:lnTo>
                    <a:pt x="1770" y="539"/>
                  </a:lnTo>
                  <a:lnTo>
                    <a:pt x="1855" y="503"/>
                  </a:lnTo>
                  <a:lnTo>
                    <a:pt x="1891" y="234"/>
                  </a:lnTo>
                  <a:lnTo>
                    <a:pt x="1657" y="163"/>
                  </a:lnTo>
                  <a:lnTo>
                    <a:pt x="1584" y="205"/>
                  </a:lnTo>
                  <a:lnTo>
                    <a:pt x="1398" y="92"/>
                  </a:lnTo>
                  <a:lnTo>
                    <a:pt x="1359" y="6"/>
                  </a:lnTo>
                  <a:lnTo>
                    <a:pt x="1210" y="59"/>
                  </a:lnTo>
                  <a:lnTo>
                    <a:pt x="1075" y="68"/>
                  </a:lnTo>
                  <a:lnTo>
                    <a:pt x="990" y="0"/>
                  </a:lnTo>
                  <a:lnTo>
                    <a:pt x="949" y="70"/>
                  </a:lnTo>
                  <a:lnTo>
                    <a:pt x="1005" y="148"/>
                  </a:lnTo>
                  <a:lnTo>
                    <a:pt x="1090" y="268"/>
                  </a:lnTo>
                  <a:lnTo>
                    <a:pt x="1063" y="388"/>
                  </a:lnTo>
                  <a:lnTo>
                    <a:pt x="1149" y="509"/>
                  </a:lnTo>
                  <a:lnTo>
                    <a:pt x="960" y="614"/>
                  </a:lnTo>
                  <a:lnTo>
                    <a:pt x="909" y="729"/>
                  </a:lnTo>
                  <a:lnTo>
                    <a:pt x="1018" y="856"/>
                  </a:lnTo>
                  <a:lnTo>
                    <a:pt x="1045" y="959"/>
                  </a:lnTo>
                  <a:lnTo>
                    <a:pt x="960" y="969"/>
                  </a:lnTo>
                  <a:lnTo>
                    <a:pt x="939" y="1034"/>
                  </a:lnTo>
                  <a:lnTo>
                    <a:pt x="960" y="1119"/>
                  </a:lnTo>
                  <a:lnTo>
                    <a:pt x="975" y="1240"/>
                  </a:lnTo>
                  <a:lnTo>
                    <a:pt x="939" y="1359"/>
                  </a:lnTo>
                  <a:lnTo>
                    <a:pt x="1005" y="1438"/>
                  </a:lnTo>
                  <a:lnTo>
                    <a:pt x="944" y="1576"/>
                  </a:lnTo>
                  <a:lnTo>
                    <a:pt x="853" y="1709"/>
                  </a:lnTo>
                  <a:lnTo>
                    <a:pt x="678" y="1844"/>
                  </a:lnTo>
                  <a:lnTo>
                    <a:pt x="519" y="1856"/>
                  </a:lnTo>
                  <a:lnTo>
                    <a:pt x="268" y="2111"/>
                  </a:lnTo>
                  <a:lnTo>
                    <a:pt x="151" y="2071"/>
                  </a:lnTo>
                  <a:lnTo>
                    <a:pt x="25" y="2111"/>
                  </a:lnTo>
                  <a:lnTo>
                    <a:pt x="0" y="2272"/>
                  </a:lnTo>
                  <a:lnTo>
                    <a:pt x="160" y="2326"/>
                  </a:lnTo>
                  <a:lnTo>
                    <a:pt x="355" y="2498"/>
                  </a:lnTo>
                  <a:lnTo>
                    <a:pt x="526" y="2658"/>
                  </a:lnTo>
                  <a:lnTo>
                    <a:pt x="534" y="2807"/>
                  </a:lnTo>
                  <a:lnTo>
                    <a:pt x="629" y="2942"/>
                  </a:lnTo>
                  <a:lnTo>
                    <a:pt x="719" y="2907"/>
                  </a:lnTo>
                  <a:lnTo>
                    <a:pt x="774" y="3012"/>
                  </a:lnTo>
                  <a:lnTo>
                    <a:pt x="869" y="3002"/>
                  </a:lnTo>
                  <a:lnTo>
                    <a:pt x="879" y="31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3" name="Freeform 17">
              <a:extLst>
                <a:ext uri="{FF2B5EF4-FFF2-40B4-BE49-F238E27FC236}">
                  <a16:creationId xmlns:a16="http://schemas.microsoft.com/office/drawing/2014/main" id="{E3D0F31A-E6F5-43C0-9192-7C590632B2D3}"/>
                </a:ext>
              </a:extLst>
            </p:cNvPr>
            <p:cNvSpPr/>
            <p:nvPr/>
          </p:nvSpPr>
          <p:spPr bwMode="auto">
            <a:xfrm>
              <a:off x="1506253" y="2506728"/>
              <a:ext cx="434157" cy="515161"/>
            </a:xfrm>
            <a:custGeom>
              <a:avLst/>
              <a:gdLst>
                <a:gd name="T0" fmla="*/ 0 w 1471"/>
                <a:gd name="T1" fmla="*/ 0 h 1788"/>
                <a:gd name="T2" fmla="*/ 0 w 1471"/>
                <a:gd name="T3" fmla="*/ 0 h 1788"/>
                <a:gd name="T4" fmla="*/ 0 w 1471"/>
                <a:gd name="T5" fmla="*/ 0 h 1788"/>
                <a:gd name="T6" fmla="*/ 0 w 1471"/>
                <a:gd name="T7" fmla="*/ 0 h 1788"/>
                <a:gd name="T8" fmla="*/ 0 w 1471"/>
                <a:gd name="T9" fmla="*/ 0 h 1788"/>
                <a:gd name="T10" fmla="*/ 0 w 1471"/>
                <a:gd name="T11" fmla="*/ 0 h 1788"/>
                <a:gd name="T12" fmla="*/ 0 w 1471"/>
                <a:gd name="T13" fmla="*/ 0 h 1788"/>
                <a:gd name="T14" fmla="*/ 0 w 1471"/>
                <a:gd name="T15" fmla="*/ 0 h 1788"/>
                <a:gd name="T16" fmla="*/ 0 w 1471"/>
                <a:gd name="T17" fmla="*/ 0 h 1788"/>
                <a:gd name="T18" fmla="*/ 0 w 1471"/>
                <a:gd name="T19" fmla="*/ 0 h 1788"/>
                <a:gd name="T20" fmla="*/ 0 w 1471"/>
                <a:gd name="T21" fmla="*/ 0 h 1788"/>
                <a:gd name="T22" fmla="*/ 0 w 1471"/>
                <a:gd name="T23" fmla="*/ 0 h 1788"/>
                <a:gd name="T24" fmla="*/ 0 w 1471"/>
                <a:gd name="T25" fmla="*/ 0 h 1788"/>
                <a:gd name="T26" fmla="*/ 0 w 1471"/>
                <a:gd name="T27" fmla="*/ 0 h 1788"/>
                <a:gd name="T28" fmla="*/ 0 w 1471"/>
                <a:gd name="T29" fmla="*/ 0 h 1788"/>
                <a:gd name="T30" fmla="*/ 0 w 1471"/>
                <a:gd name="T31" fmla="*/ 0 h 1788"/>
                <a:gd name="T32" fmla="*/ 0 w 1471"/>
                <a:gd name="T33" fmla="*/ 0 h 1788"/>
                <a:gd name="T34" fmla="*/ 0 w 1471"/>
                <a:gd name="T35" fmla="*/ 0 h 1788"/>
                <a:gd name="T36" fmla="*/ 0 w 1471"/>
                <a:gd name="T37" fmla="*/ 0 h 1788"/>
                <a:gd name="T38" fmla="*/ 0 w 1471"/>
                <a:gd name="T39" fmla="*/ 0 h 1788"/>
                <a:gd name="T40" fmla="*/ 0 w 1471"/>
                <a:gd name="T41" fmla="*/ 0 h 1788"/>
                <a:gd name="T42" fmla="*/ 0 w 1471"/>
                <a:gd name="T43" fmla="*/ 0 h 1788"/>
                <a:gd name="T44" fmla="*/ 0 w 1471"/>
                <a:gd name="T45" fmla="*/ 0 h 1788"/>
                <a:gd name="T46" fmla="*/ 0 w 1471"/>
                <a:gd name="T47" fmla="*/ 0 h 1788"/>
                <a:gd name="T48" fmla="*/ 0 w 1471"/>
                <a:gd name="T49" fmla="*/ 0 h 1788"/>
                <a:gd name="T50" fmla="*/ 0 w 1471"/>
                <a:gd name="T51" fmla="*/ 0 h 1788"/>
                <a:gd name="T52" fmla="*/ 0 w 1471"/>
                <a:gd name="T53" fmla="*/ 0 h 1788"/>
                <a:gd name="T54" fmla="*/ 0 w 1471"/>
                <a:gd name="T55" fmla="*/ 0 h 1788"/>
                <a:gd name="T56" fmla="*/ 0 w 1471"/>
                <a:gd name="T57" fmla="*/ 0 h 1788"/>
                <a:gd name="T58" fmla="*/ 0 w 1471"/>
                <a:gd name="T59" fmla="*/ 0 h 1788"/>
                <a:gd name="T60" fmla="*/ 0 w 1471"/>
                <a:gd name="T61" fmla="*/ 0 h 1788"/>
                <a:gd name="T62" fmla="*/ 0 w 1471"/>
                <a:gd name="T63" fmla="*/ 0 h 1788"/>
                <a:gd name="T64" fmla="*/ 0 w 1471"/>
                <a:gd name="T65" fmla="*/ 0 h 1788"/>
                <a:gd name="T66" fmla="*/ 0 w 1471"/>
                <a:gd name="T67" fmla="*/ 0 h 1788"/>
                <a:gd name="T68" fmla="*/ 0 w 1471"/>
                <a:gd name="T69" fmla="*/ 0 h 1788"/>
                <a:gd name="T70" fmla="*/ 0 w 1471"/>
                <a:gd name="T71" fmla="*/ 0 h 1788"/>
                <a:gd name="T72" fmla="*/ 0 w 1471"/>
                <a:gd name="T73" fmla="*/ 0 h 1788"/>
                <a:gd name="T74" fmla="*/ 0 w 1471"/>
                <a:gd name="T75" fmla="*/ 0 h 1788"/>
                <a:gd name="T76" fmla="*/ 0 w 1471"/>
                <a:gd name="T77" fmla="*/ 0 h 1788"/>
                <a:gd name="T78" fmla="*/ 0 w 1471"/>
                <a:gd name="T79" fmla="*/ 0 h 1788"/>
                <a:gd name="T80" fmla="*/ 0 w 1471"/>
                <a:gd name="T81" fmla="*/ 0 h 1788"/>
                <a:gd name="T82" fmla="*/ 0 w 1471"/>
                <a:gd name="T83" fmla="*/ 0 h 1788"/>
                <a:gd name="T84" fmla="*/ 0 w 1471"/>
                <a:gd name="T85" fmla="*/ 0 h 1788"/>
                <a:gd name="T86" fmla="*/ 0 w 1471"/>
                <a:gd name="T87" fmla="*/ 0 h 1788"/>
                <a:gd name="T88" fmla="*/ 0 w 1471"/>
                <a:gd name="T89" fmla="*/ 0 h 17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71" h="1788">
                  <a:moveTo>
                    <a:pt x="33" y="543"/>
                  </a:moveTo>
                  <a:lnTo>
                    <a:pt x="196" y="498"/>
                  </a:lnTo>
                  <a:lnTo>
                    <a:pt x="332" y="574"/>
                  </a:lnTo>
                  <a:lnTo>
                    <a:pt x="347" y="711"/>
                  </a:lnTo>
                  <a:lnTo>
                    <a:pt x="514" y="619"/>
                  </a:lnTo>
                  <a:lnTo>
                    <a:pt x="646" y="624"/>
                  </a:lnTo>
                  <a:lnTo>
                    <a:pt x="740" y="679"/>
                  </a:lnTo>
                  <a:lnTo>
                    <a:pt x="816" y="573"/>
                  </a:lnTo>
                  <a:lnTo>
                    <a:pt x="828" y="456"/>
                  </a:lnTo>
                  <a:lnTo>
                    <a:pt x="997" y="468"/>
                  </a:lnTo>
                  <a:lnTo>
                    <a:pt x="1022" y="368"/>
                  </a:lnTo>
                  <a:lnTo>
                    <a:pt x="1087" y="262"/>
                  </a:lnTo>
                  <a:lnTo>
                    <a:pt x="1172" y="292"/>
                  </a:lnTo>
                  <a:lnTo>
                    <a:pt x="1221" y="290"/>
                  </a:lnTo>
                  <a:lnTo>
                    <a:pt x="1206" y="137"/>
                  </a:lnTo>
                  <a:lnTo>
                    <a:pt x="1143" y="111"/>
                  </a:lnTo>
                  <a:lnTo>
                    <a:pt x="1113" y="65"/>
                  </a:lnTo>
                  <a:lnTo>
                    <a:pt x="1110" y="42"/>
                  </a:lnTo>
                  <a:lnTo>
                    <a:pt x="1141" y="38"/>
                  </a:lnTo>
                  <a:lnTo>
                    <a:pt x="1147" y="18"/>
                  </a:lnTo>
                  <a:lnTo>
                    <a:pt x="1153" y="2"/>
                  </a:lnTo>
                  <a:lnTo>
                    <a:pt x="1170" y="0"/>
                  </a:lnTo>
                  <a:lnTo>
                    <a:pt x="1206" y="39"/>
                  </a:lnTo>
                  <a:lnTo>
                    <a:pt x="1339" y="149"/>
                  </a:lnTo>
                  <a:lnTo>
                    <a:pt x="1317" y="197"/>
                  </a:lnTo>
                  <a:lnTo>
                    <a:pt x="1298" y="242"/>
                  </a:lnTo>
                  <a:lnTo>
                    <a:pt x="1471" y="346"/>
                  </a:lnTo>
                  <a:lnTo>
                    <a:pt x="1417" y="460"/>
                  </a:lnTo>
                  <a:lnTo>
                    <a:pt x="1299" y="562"/>
                  </a:lnTo>
                  <a:lnTo>
                    <a:pt x="1221" y="744"/>
                  </a:lnTo>
                  <a:lnTo>
                    <a:pt x="1283" y="1099"/>
                  </a:lnTo>
                  <a:lnTo>
                    <a:pt x="1266" y="1151"/>
                  </a:lnTo>
                  <a:lnTo>
                    <a:pt x="1194" y="1181"/>
                  </a:lnTo>
                  <a:lnTo>
                    <a:pt x="1206" y="1263"/>
                  </a:lnTo>
                  <a:lnTo>
                    <a:pt x="1159" y="1296"/>
                  </a:lnTo>
                  <a:lnTo>
                    <a:pt x="1197" y="1329"/>
                  </a:lnTo>
                  <a:lnTo>
                    <a:pt x="1249" y="1304"/>
                  </a:lnTo>
                  <a:lnTo>
                    <a:pt x="1296" y="1373"/>
                  </a:lnTo>
                  <a:lnTo>
                    <a:pt x="1351" y="1328"/>
                  </a:lnTo>
                  <a:lnTo>
                    <a:pt x="1433" y="1449"/>
                  </a:lnTo>
                  <a:lnTo>
                    <a:pt x="1429" y="1568"/>
                  </a:lnTo>
                  <a:lnTo>
                    <a:pt x="1342" y="1748"/>
                  </a:lnTo>
                  <a:lnTo>
                    <a:pt x="1205" y="1734"/>
                  </a:lnTo>
                  <a:lnTo>
                    <a:pt x="1133" y="1788"/>
                  </a:lnTo>
                  <a:lnTo>
                    <a:pt x="1132" y="1625"/>
                  </a:lnTo>
                  <a:lnTo>
                    <a:pt x="1102" y="1489"/>
                  </a:lnTo>
                  <a:lnTo>
                    <a:pt x="1027" y="1585"/>
                  </a:lnTo>
                  <a:lnTo>
                    <a:pt x="932" y="1630"/>
                  </a:lnTo>
                  <a:lnTo>
                    <a:pt x="887" y="1540"/>
                  </a:lnTo>
                  <a:lnTo>
                    <a:pt x="787" y="1570"/>
                  </a:lnTo>
                  <a:lnTo>
                    <a:pt x="740" y="1704"/>
                  </a:lnTo>
                  <a:lnTo>
                    <a:pt x="667" y="1685"/>
                  </a:lnTo>
                  <a:lnTo>
                    <a:pt x="691" y="1535"/>
                  </a:lnTo>
                  <a:lnTo>
                    <a:pt x="631" y="1400"/>
                  </a:lnTo>
                  <a:lnTo>
                    <a:pt x="485" y="1295"/>
                  </a:lnTo>
                  <a:lnTo>
                    <a:pt x="497" y="1090"/>
                  </a:lnTo>
                  <a:lnTo>
                    <a:pt x="436" y="1012"/>
                  </a:lnTo>
                  <a:lnTo>
                    <a:pt x="440" y="880"/>
                  </a:lnTo>
                  <a:lnTo>
                    <a:pt x="307" y="904"/>
                  </a:lnTo>
                  <a:lnTo>
                    <a:pt x="63" y="874"/>
                  </a:lnTo>
                  <a:lnTo>
                    <a:pt x="60" y="715"/>
                  </a:lnTo>
                  <a:lnTo>
                    <a:pt x="0" y="624"/>
                  </a:lnTo>
                  <a:lnTo>
                    <a:pt x="33" y="543"/>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4" name="Freeform 18">
              <a:extLst>
                <a:ext uri="{FF2B5EF4-FFF2-40B4-BE49-F238E27FC236}">
                  <a16:creationId xmlns:a16="http://schemas.microsoft.com/office/drawing/2014/main" id="{63EBBA0F-966C-0D5C-6611-597A4CDE6B6A}"/>
                </a:ext>
              </a:extLst>
            </p:cNvPr>
            <p:cNvSpPr/>
            <p:nvPr/>
          </p:nvSpPr>
          <p:spPr bwMode="auto">
            <a:xfrm>
              <a:off x="1674600" y="5246578"/>
              <a:ext cx="655666" cy="864838"/>
            </a:xfrm>
            <a:custGeom>
              <a:avLst/>
              <a:gdLst>
                <a:gd name="T0" fmla="*/ 0 w 2218"/>
                <a:gd name="T1" fmla="*/ 0 h 3005"/>
                <a:gd name="T2" fmla="*/ 0 w 2218"/>
                <a:gd name="T3" fmla="*/ 0 h 3005"/>
                <a:gd name="T4" fmla="*/ 0 w 2218"/>
                <a:gd name="T5" fmla="*/ 0 h 3005"/>
                <a:gd name="T6" fmla="*/ 0 w 2218"/>
                <a:gd name="T7" fmla="*/ 0 h 3005"/>
                <a:gd name="T8" fmla="*/ 0 w 2218"/>
                <a:gd name="T9" fmla="*/ 0 h 3005"/>
                <a:gd name="T10" fmla="*/ 0 w 2218"/>
                <a:gd name="T11" fmla="*/ 0 h 3005"/>
                <a:gd name="T12" fmla="*/ 0 w 2218"/>
                <a:gd name="T13" fmla="*/ 0 h 3005"/>
                <a:gd name="T14" fmla="*/ 0 w 2218"/>
                <a:gd name="T15" fmla="*/ 0 h 3005"/>
                <a:gd name="T16" fmla="*/ 0 w 2218"/>
                <a:gd name="T17" fmla="*/ 0 h 3005"/>
                <a:gd name="T18" fmla="*/ 0 w 2218"/>
                <a:gd name="T19" fmla="*/ 0 h 3005"/>
                <a:gd name="T20" fmla="*/ 0 w 2218"/>
                <a:gd name="T21" fmla="*/ 0 h 3005"/>
                <a:gd name="T22" fmla="*/ 0 w 2218"/>
                <a:gd name="T23" fmla="*/ 0 h 3005"/>
                <a:gd name="T24" fmla="*/ 0 w 2218"/>
                <a:gd name="T25" fmla="*/ 0 h 3005"/>
                <a:gd name="T26" fmla="*/ 0 w 2218"/>
                <a:gd name="T27" fmla="*/ 0 h 3005"/>
                <a:gd name="T28" fmla="*/ 0 w 2218"/>
                <a:gd name="T29" fmla="*/ 0 h 3005"/>
                <a:gd name="T30" fmla="*/ 0 w 2218"/>
                <a:gd name="T31" fmla="*/ 0 h 3005"/>
                <a:gd name="T32" fmla="*/ 0 w 2218"/>
                <a:gd name="T33" fmla="*/ 0 h 3005"/>
                <a:gd name="T34" fmla="*/ 0 w 2218"/>
                <a:gd name="T35" fmla="*/ 0 h 3005"/>
                <a:gd name="T36" fmla="*/ 0 w 2218"/>
                <a:gd name="T37" fmla="*/ 0 h 3005"/>
                <a:gd name="T38" fmla="*/ 0 w 2218"/>
                <a:gd name="T39" fmla="*/ 0 h 3005"/>
                <a:gd name="T40" fmla="*/ 0 w 2218"/>
                <a:gd name="T41" fmla="*/ 0 h 3005"/>
                <a:gd name="T42" fmla="*/ 0 w 2218"/>
                <a:gd name="T43" fmla="*/ 0 h 3005"/>
                <a:gd name="T44" fmla="*/ 0 w 2218"/>
                <a:gd name="T45" fmla="*/ 0 h 3005"/>
                <a:gd name="T46" fmla="*/ 0 w 2218"/>
                <a:gd name="T47" fmla="*/ 0 h 3005"/>
                <a:gd name="T48" fmla="*/ 0 w 2218"/>
                <a:gd name="T49" fmla="*/ 0 h 3005"/>
                <a:gd name="T50" fmla="*/ 0 w 2218"/>
                <a:gd name="T51" fmla="*/ 0 h 3005"/>
                <a:gd name="T52" fmla="*/ 0 w 2218"/>
                <a:gd name="T53" fmla="*/ 0 h 3005"/>
                <a:gd name="T54" fmla="*/ 0 w 2218"/>
                <a:gd name="T55" fmla="*/ 0 h 3005"/>
                <a:gd name="T56" fmla="*/ 0 w 2218"/>
                <a:gd name="T57" fmla="*/ 0 h 3005"/>
                <a:gd name="T58" fmla="*/ 0 w 2218"/>
                <a:gd name="T59" fmla="*/ 0 h 3005"/>
                <a:gd name="T60" fmla="*/ 0 w 2218"/>
                <a:gd name="T61" fmla="*/ 0 h 3005"/>
                <a:gd name="T62" fmla="*/ 0 w 2218"/>
                <a:gd name="T63" fmla="*/ 0 h 3005"/>
                <a:gd name="T64" fmla="*/ 0 w 2218"/>
                <a:gd name="T65" fmla="*/ 0 h 3005"/>
                <a:gd name="T66" fmla="*/ 0 w 2218"/>
                <a:gd name="T67" fmla="*/ 0 h 3005"/>
                <a:gd name="T68" fmla="*/ 0 w 2218"/>
                <a:gd name="T69" fmla="*/ 0 h 30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8" h="3005">
                  <a:moveTo>
                    <a:pt x="0" y="1120"/>
                  </a:moveTo>
                  <a:lnTo>
                    <a:pt x="120" y="1210"/>
                  </a:lnTo>
                  <a:lnTo>
                    <a:pt x="120" y="1315"/>
                  </a:lnTo>
                  <a:lnTo>
                    <a:pt x="215" y="1305"/>
                  </a:lnTo>
                  <a:lnTo>
                    <a:pt x="275" y="1395"/>
                  </a:lnTo>
                  <a:lnTo>
                    <a:pt x="210" y="1455"/>
                  </a:lnTo>
                  <a:lnTo>
                    <a:pt x="345" y="1561"/>
                  </a:lnTo>
                  <a:lnTo>
                    <a:pt x="285" y="1646"/>
                  </a:lnTo>
                  <a:lnTo>
                    <a:pt x="305" y="1831"/>
                  </a:lnTo>
                  <a:lnTo>
                    <a:pt x="375" y="1856"/>
                  </a:lnTo>
                  <a:lnTo>
                    <a:pt x="495" y="1796"/>
                  </a:lnTo>
                  <a:lnTo>
                    <a:pt x="540" y="1891"/>
                  </a:lnTo>
                  <a:lnTo>
                    <a:pt x="510" y="1981"/>
                  </a:lnTo>
                  <a:lnTo>
                    <a:pt x="530" y="2111"/>
                  </a:lnTo>
                  <a:lnTo>
                    <a:pt x="450" y="2166"/>
                  </a:lnTo>
                  <a:lnTo>
                    <a:pt x="545" y="2191"/>
                  </a:lnTo>
                  <a:lnTo>
                    <a:pt x="630" y="2261"/>
                  </a:lnTo>
                  <a:lnTo>
                    <a:pt x="570" y="2351"/>
                  </a:lnTo>
                  <a:lnTo>
                    <a:pt x="470" y="2501"/>
                  </a:lnTo>
                  <a:lnTo>
                    <a:pt x="495" y="2607"/>
                  </a:lnTo>
                  <a:lnTo>
                    <a:pt x="481" y="2695"/>
                  </a:lnTo>
                  <a:lnTo>
                    <a:pt x="514" y="2800"/>
                  </a:lnTo>
                  <a:lnTo>
                    <a:pt x="465" y="2953"/>
                  </a:lnTo>
                  <a:lnTo>
                    <a:pt x="562" y="2993"/>
                  </a:lnTo>
                  <a:lnTo>
                    <a:pt x="670" y="3005"/>
                  </a:lnTo>
                  <a:lnTo>
                    <a:pt x="750" y="2937"/>
                  </a:lnTo>
                  <a:lnTo>
                    <a:pt x="930" y="2833"/>
                  </a:lnTo>
                  <a:lnTo>
                    <a:pt x="1010" y="2746"/>
                  </a:lnTo>
                  <a:lnTo>
                    <a:pt x="1026" y="2632"/>
                  </a:lnTo>
                  <a:lnTo>
                    <a:pt x="1018" y="2541"/>
                  </a:lnTo>
                  <a:lnTo>
                    <a:pt x="1086" y="2461"/>
                  </a:lnTo>
                  <a:lnTo>
                    <a:pt x="1186" y="2401"/>
                  </a:lnTo>
                  <a:lnTo>
                    <a:pt x="1334" y="2349"/>
                  </a:lnTo>
                  <a:lnTo>
                    <a:pt x="1542" y="2329"/>
                  </a:lnTo>
                  <a:lnTo>
                    <a:pt x="1498" y="2289"/>
                  </a:lnTo>
                  <a:lnTo>
                    <a:pt x="1422" y="2205"/>
                  </a:lnTo>
                  <a:lnTo>
                    <a:pt x="1486" y="2089"/>
                  </a:lnTo>
                  <a:lnTo>
                    <a:pt x="1554" y="1981"/>
                  </a:lnTo>
                  <a:lnTo>
                    <a:pt x="1650" y="1861"/>
                  </a:lnTo>
                  <a:lnTo>
                    <a:pt x="1682" y="1753"/>
                  </a:lnTo>
                  <a:lnTo>
                    <a:pt x="1810" y="1741"/>
                  </a:lnTo>
                  <a:lnTo>
                    <a:pt x="1950" y="1793"/>
                  </a:lnTo>
                  <a:lnTo>
                    <a:pt x="1966" y="1677"/>
                  </a:lnTo>
                  <a:lnTo>
                    <a:pt x="1970" y="1470"/>
                  </a:lnTo>
                  <a:lnTo>
                    <a:pt x="1902" y="1441"/>
                  </a:lnTo>
                  <a:lnTo>
                    <a:pt x="1842" y="1397"/>
                  </a:lnTo>
                  <a:lnTo>
                    <a:pt x="1874" y="1353"/>
                  </a:lnTo>
                  <a:lnTo>
                    <a:pt x="1958" y="1349"/>
                  </a:lnTo>
                  <a:lnTo>
                    <a:pt x="1954" y="1257"/>
                  </a:lnTo>
                  <a:lnTo>
                    <a:pt x="1925" y="1135"/>
                  </a:lnTo>
                  <a:lnTo>
                    <a:pt x="1893" y="945"/>
                  </a:lnTo>
                  <a:lnTo>
                    <a:pt x="1854" y="942"/>
                  </a:lnTo>
                  <a:lnTo>
                    <a:pt x="1821" y="918"/>
                  </a:lnTo>
                  <a:lnTo>
                    <a:pt x="1806" y="873"/>
                  </a:lnTo>
                  <a:lnTo>
                    <a:pt x="1830" y="834"/>
                  </a:lnTo>
                  <a:lnTo>
                    <a:pt x="1842" y="792"/>
                  </a:lnTo>
                  <a:lnTo>
                    <a:pt x="1887" y="807"/>
                  </a:lnTo>
                  <a:lnTo>
                    <a:pt x="1932" y="843"/>
                  </a:lnTo>
                  <a:lnTo>
                    <a:pt x="1947" y="750"/>
                  </a:lnTo>
                  <a:lnTo>
                    <a:pt x="2105" y="645"/>
                  </a:lnTo>
                  <a:lnTo>
                    <a:pt x="2138" y="485"/>
                  </a:lnTo>
                  <a:lnTo>
                    <a:pt x="2190" y="321"/>
                  </a:lnTo>
                  <a:lnTo>
                    <a:pt x="2218" y="161"/>
                  </a:lnTo>
                  <a:lnTo>
                    <a:pt x="2182" y="45"/>
                  </a:lnTo>
                  <a:lnTo>
                    <a:pt x="2115" y="0"/>
                  </a:lnTo>
                  <a:lnTo>
                    <a:pt x="1978" y="130"/>
                  </a:lnTo>
                  <a:lnTo>
                    <a:pt x="1798" y="120"/>
                  </a:lnTo>
                  <a:lnTo>
                    <a:pt x="1638" y="268"/>
                  </a:lnTo>
                  <a:lnTo>
                    <a:pt x="1485" y="280"/>
                  </a:lnTo>
                  <a:lnTo>
                    <a:pt x="1355" y="265"/>
                  </a:lnTo>
                  <a:lnTo>
                    <a:pt x="1205" y="495"/>
                  </a:lnTo>
                  <a:lnTo>
                    <a:pt x="1115" y="490"/>
                  </a:lnTo>
                  <a:lnTo>
                    <a:pt x="1104" y="421"/>
                  </a:lnTo>
                  <a:lnTo>
                    <a:pt x="950" y="405"/>
                  </a:lnTo>
                  <a:lnTo>
                    <a:pt x="860" y="360"/>
                  </a:lnTo>
                  <a:lnTo>
                    <a:pt x="830" y="465"/>
                  </a:lnTo>
                  <a:lnTo>
                    <a:pt x="725" y="550"/>
                  </a:lnTo>
                  <a:lnTo>
                    <a:pt x="755" y="655"/>
                  </a:lnTo>
                  <a:lnTo>
                    <a:pt x="690" y="735"/>
                  </a:lnTo>
                  <a:lnTo>
                    <a:pt x="900" y="805"/>
                  </a:lnTo>
                  <a:lnTo>
                    <a:pt x="635" y="975"/>
                  </a:lnTo>
                  <a:lnTo>
                    <a:pt x="395" y="970"/>
                  </a:lnTo>
                  <a:lnTo>
                    <a:pt x="270" y="1065"/>
                  </a:lnTo>
                  <a:lnTo>
                    <a:pt x="105" y="1035"/>
                  </a:lnTo>
                  <a:lnTo>
                    <a:pt x="0" y="112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5" name="Freeform 19">
              <a:extLst>
                <a:ext uri="{FF2B5EF4-FFF2-40B4-BE49-F238E27FC236}">
                  <a16:creationId xmlns:a16="http://schemas.microsoft.com/office/drawing/2014/main" id="{B0F26172-13AE-792D-1320-5EA196A9705C}"/>
                </a:ext>
              </a:extLst>
            </p:cNvPr>
            <p:cNvSpPr/>
            <p:nvPr/>
          </p:nvSpPr>
          <p:spPr bwMode="auto">
            <a:xfrm>
              <a:off x="1466382" y="5366014"/>
              <a:ext cx="394286" cy="729572"/>
            </a:xfrm>
            <a:custGeom>
              <a:avLst/>
              <a:gdLst>
                <a:gd name="T0" fmla="*/ 0 w 1336"/>
                <a:gd name="T1" fmla="*/ 0 h 2535"/>
                <a:gd name="T2" fmla="*/ 0 w 1336"/>
                <a:gd name="T3" fmla="*/ 0 h 2535"/>
                <a:gd name="T4" fmla="*/ 0 w 1336"/>
                <a:gd name="T5" fmla="*/ 0 h 2535"/>
                <a:gd name="T6" fmla="*/ 0 w 1336"/>
                <a:gd name="T7" fmla="*/ 0 h 2535"/>
                <a:gd name="T8" fmla="*/ 0 w 1336"/>
                <a:gd name="T9" fmla="*/ 0 h 2535"/>
                <a:gd name="T10" fmla="*/ 0 w 1336"/>
                <a:gd name="T11" fmla="*/ 0 h 2535"/>
                <a:gd name="T12" fmla="*/ 0 w 1336"/>
                <a:gd name="T13" fmla="*/ 0 h 2535"/>
                <a:gd name="T14" fmla="*/ 0 w 1336"/>
                <a:gd name="T15" fmla="*/ 0 h 2535"/>
                <a:gd name="T16" fmla="*/ 0 w 1336"/>
                <a:gd name="T17" fmla="*/ 0 h 2535"/>
                <a:gd name="T18" fmla="*/ 0 w 1336"/>
                <a:gd name="T19" fmla="*/ 0 h 2535"/>
                <a:gd name="T20" fmla="*/ 0 w 1336"/>
                <a:gd name="T21" fmla="*/ 0 h 2535"/>
                <a:gd name="T22" fmla="*/ 0 w 1336"/>
                <a:gd name="T23" fmla="*/ 0 h 2535"/>
                <a:gd name="T24" fmla="*/ 0 w 1336"/>
                <a:gd name="T25" fmla="*/ 0 h 2535"/>
                <a:gd name="T26" fmla="*/ 0 w 1336"/>
                <a:gd name="T27" fmla="*/ 0 h 2535"/>
                <a:gd name="T28" fmla="*/ 0 w 1336"/>
                <a:gd name="T29" fmla="*/ 0 h 2535"/>
                <a:gd name="T30" fmla="*/ 0 w 1336"/>
                <a:gd name="T31" fmla="*/ 0 h 2535"/>
                <a:gd name="T32" fmla="*/ 0 w 1336"/>
                <a:gd name="T33" fmla="*/ 0 h 2535"/>
                <a:gd name="T34" fmla="*/ 0 w 1336"/>
                <a:gd name="T35" fmla="*/ 0 h 2535"/>
                <a:gd name="T36" fmla="*/ 0 w 1336"/>
                <a:gd name="T37" fmla="*/ 0 h 2535"/>
                <a:gd name="T38" fmla="*/ 0 w 1336"/>
                <a:gd name="T39" fmla="*/ 0 h 2535"/>
                <a:gd name="T40" fmla="*/ 0 w 1336"/>
                <a:gd name="T41" fmla="*/ 0 h 2535"/>
                <a:gd name="T42" fmla="*/ 0 w 1336"/>
                <a:gd name="T43" fmla="*/ 0 h 2535"/>
                <a:gd name="T44" fmla="*/ 0 w 1336"/>
                <a:gd name="T45" fmla="*/ 0 h 2535"/>
                <a:gd name="T46" fmla="*/ 0 w 1336"/>
                <a:gd name="T47" fmla="*/ 0 h 2535"/>
                <a:gd name="T48" fmla="*/ 0 w 1336"/>
                <a:gd name="T49" fmla="*/ 0 h 2535"/>
                <a:gd name="T50" fmla="*/ 0 w 1336"/>
                <a:gd name="T51" fmla="*/ 0 h 2535"/>
                <a:gd name="T52" fmla="*/ 0 w 1336"/>
                <a:gd name="T53" fmla="*/ 0 h 2535"/>
                <a:gd name="T54" fmla="*/ 0 w 1336"/>
                <a:gd name="T55" fmla="*/ 0 h 2535"/>
                <a:gd name="T56" fmla="*/ 0 w 1336"/>
                <a:gd name="T57" fmla="*/ 0 h 2535"/>
                <a:gd name="T58" fmla="*/ 0 w 1336"/>
                <a:gd name="T59" fmla="*/ 0 h 2535"/>
                <a:gd name="T60" fmla="*/ 0 w 1336"/>
                <a:gd name="T61" fmla="*/ 0 h 2535"/>
                <a:gd name="T62" fmla="*/ 0 w 1336"/>
                <a:gd name="T63" fmla="*/ 0 h 2535"/>
                <a:gd name="T64" fmla="*/ 0 w 1336"/>
                <a:gd name="T65" fmla="*/ 0 h 2535"/>
                <a:gd name="T66" fmla="*/ 0 w 1336"/>
                <a:gd name="T67" fmla="*/ 0 h 2535"/>
                <a:gd name="T68" fmla="*/ 0 w 1336"/>
                <a:gd name="T69" fmla="*/ 0 h 2535"/>
                <a:gd name="T70" fmla="*/ 0 w 1336"/>
                <a:gd name="T71" fmla="*/ 0 h 2535"/>
                <a:gd name="T72" fmla="*/ 0 w 1336"/>
                <a:gd name="T73" fmla="*/ 0 h 2535"/>
                <a:gd name="T74" fmla="*/ 0 w 1336"/>
                <a:gd name="T75" fmla="*/ 0 h 2535"/>
                <a:gd name="T76" fmla="*/ 0 w 1336"/>
                <a:gd name="T77" fmla="*/ 0 h 2535"/>
                <a:gd name="T78" fmla="*/ 0 w 1336"/>
                <a:gd name="T79" fmla="*/ 0 h 2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36" h="2535">
                  <a:moveTo>
                    <a:pt x="0" y="0"/>
                  </a:moveTo>
                  <a:lnTo>
                    <a:pt x="135" y="391"/>
                  </a:lnTo>
                  <a:lnTo>
                    <a:pt x="225" y="457"/>
                  </a:lnTo>
                  <a:lnTo>
                    <a:pt x="273" y="492"/>
                  </a:lnTo>
                  <a:lnTo>
                    <a:pt x="301" y="478"/>
                  </a:lnTo>
                  <a:lnTo>
                    <a:pt x="333" y="487"/>
                  </a:lnTo>
                  <a:lnTo>
                    <a:pt x="339" y="531"/>
                  </a:lnTo>
                  <a:lnTo>
                    <a:pt x="301" y="547"/>
                  </a:lnTo>
                  <a:lnTo>
                    <a:pt x="320" y="635"/>
                  </a:lnTo>
                  <a:lnTo>
                    <a:pt x="454" y="860"/>
                  </a:lnTo>
                  <a:lnTo>
                    <a:pt x="510" y="1145"/>
                  </a:lnTo>
                  <a:lnTo>
                    <a:pt x="683" y="1491"/>
                  </a:lnTo>
                  <a:lnTo>
                    <a:pt x="707" y="1668"/>
                  </a:lnTo>
                  <a:lnTo>
                    <a:pt x="766" y="1793"/>
                  </a:lnTo>
                  <a:lnTo>
                    <a:pt x="741" y="1881"/>
                  </a:lnTo>
                  <a:lnTo>
                    <a:pt x="861" y="2180"/>
                  </a:lnTo>
                  <a:lnTo>
                    <a:pt x="966" y="2360"/>
                  </a:lnTo>
                  <a:lnTo>
                    <a:pt x="981" y="2430"/>
                  </a:lnTo>
                  <a:lnTo>
                    <a:pt x="1171" y="2535"/>
                  </a:lnTo>
                  <a:lnTo>
                    <a:pt x="1221" y="2385"/>
                  </a:lnTo>
                  <a:lnTo>
                    <a:pt x="1186" y="2280"/>
                  </a:lnTo>
                  <a:lnTo>
                    <a:pt x="1201" y="2190"/>
                  </a:lnTo>
                  <a:lnTo>
                    <a:pt x="1176" y="2085"/>
                  </a:lnTo>
                  <a:lnTo>
                    <a:pt x="1336" y="1845"/>
                  </a:lnTo>
                  <a:lnTo>
                    <a:pt x="1252" y="1776"/>
                  </a:lnTo>
                  <a:lnTo>
                    <a:pt x="1154" y="1752"/>
                  </a:lnTo>
                  <a:lnTo>
                    <a:pt x="1236" y="1696"/>
                  </a:lnTo>
                  <a:lnTo>
                    <a:pt x="1216" y="1569"/>
                  </a:lnTo>
                  <a:lnTo>
                    <a:pt x="1246" y="1475"/>
                  </a:lnTo>
                  <a:lnTo>
                    <a:pt x="1201" y="1380"/>
                  </a:lnTo>
                  <a:lnTo>
                    <a:pt x="1081" y="1440"/>
                  </a:lnTo>
                  <a:lnTo>
                    <a:pt x="1013" y="1418"/>
                  </a:lnTo>
                  <a:lnTo>
                    <a:pt x="992" y="1232"/>
                  </a:lnTo>
                  <a:lnTo>
                    <a:pt x="1052" y="1146"/>
                  </a:lnTo>
                  <a:lnTo>
                    <a:pt x="917" y="1040"/>
                  </a:lnTo>
                  <a:lnTo>
                    <a:pt x="981" y="980"/>
                  </a:lnTo>
                  <a:lnTo>
                    <a:pt x="920" y="890"/>
                  </a:lnTo>
                  <a:lnTo>
                    <a:pt x="824" y="899"/>
                  </a:lnTo>
                  <a:lnTo>
                    <a:pt x="827" y="794"/>
                  </a:lnTo>
                  <a:lnTo>
                    <a:pt x="707" y="704"/>
                  </a:lnTo>
                  <a:lnTo>
                    <a:pt x="808" y="622"/>
                  </a:lnTo>
                  <a:lnTo>
                    <a:pt x="650" y="471"/>
                  </a:lnTo>
                  <a:lnTo>
                    <a:pt x="541" y="442"/>
                  </a:lnTo>
                  <a:lnTo>
                    <a:pt x="270" y="255"/>
                  </a:lnTo>
                  <a:lnTo>
                    <a:pt x="138" y="49"/>
                  </a:lnTo>
                  <a:lnTo>
                    <a:pt x="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6" name="Freeform 20">
              <a:extLst>
                <a:ext uri="{FF2B5EF4-FFF2-40B4-BE49-F238E27FC236}">
                  <a16:creationId xmlns:a16="http://schemas.microsoft.com/office/drawing/2014/main" id="{2DC992F0-6A29-CDF4-C8DB-F3F4EABE1267}"/>
                </a:ext>
              </a:extLst>
            </p:cNvPr>
            <p:cNvSpPr/>
            <p:nvPr/>
          </p:nvSpPr>
          <p:spPr bwMode="auto">
            <a:xfrm>
              <a:off x="1680507" y="2148417"/>
              <a:ext cx="465169" cy="457601"/>
            </a:xfrm>
            <a:custGeom>
              <a:avLst/>
              <a:gdLst>
                <a:gd name="T0" fmla="*/ 0 w 1575"/>
                <a:gd name="T1" fmla="*/ 0 h 1591"/>
                <a:gd name="T2" fmla="*/ 0 w 1575"/>
                <a:gd name="T3" fmla="*/ 0 h 1591"/>
                <a:gd name="T4" fmla="*/ 0 w 1575"/>
                <a:gd name="T5" fmla="*/ 0 h 1591"/>
                <a:gd name="T6" fmla="*/ 0 w 1575"/>
                <a:gd name="T7" fmla="*/ 0 h 1591"/>
                <a:gd name="T8" fmla="*/ 0 w 1575"/>
                <a:gd name="T9" fmla="*/ 0 h 1591"/>
                <a:gd name="T10" fmla="*/ 0 w 1575"/>
                <a:gd name="T11" fmla="*/ 0 h 1591"/>
                <a:gd name="T12" fmla="*/ 0 w 1575"/>
                <a:gd name="T13" fmla="*/ 0 h 1591"/>
                <a:gd name="T14" fmla="*/ 0 w 1575"/>
                <a:gd name="T15" fmla="*/ 0 h 1591"/>
                <a:gd name="T16" fmla="*/ 0 w 1575"/>
                <a:gd name="T17" fmla="*/ 0 h 1591"/>
                <a:gd name="T18" fmla="*/ 0 w 1575"/>
                <a:gd name="T19" fmla="*/ 0 h 1591"/>
                <a:gd name="T20" fmla="*/ 0 w 1575"/>
                <a:gd name="T21" fmla="*/ 0 h 1591"/>
                <a:gd name="T22" fmla="*/ 0 w 1575"/>
                <a:gd name="T23" fmla="*/ 0 h 1591"/>
                <a:gd name="T24" fmla="*/ 0 w 1575"/>
                <a:gd name="T25" fmla="*/ 0 h 1591"/>
                <a:gd name="T26" fmla="*/ 0 w 1575"/>
                <a:gd name="T27" fmla="*/ 0 h 1591"/>
                <a:gd name="T28" fmla="*/ 0 w 1575"/>
                <a:gd name="T29" fmla="*/ 0 h 1591"/>
                <a:gd name="T30" fmla="*/ 0 w 1575"/>
                <a:gd name="T31" fmla="*/ 0 h 1591"/>
                <a:gd name="T32" fmla="*/ 0 w 1575"/>
                <a:gd name="T33" fmla="*/ 0 h 1591"/>
                <a:gd name="T34" fmla="*/ 0 w 1575"/>
                <a:gd name="T35" fmla="*/ 0 h 1591"/>
                <a:gd name="T36" fmla="*/ 0 w 1575"/>
                <a:gd name="T37" fmla="*/ 0 h 1591"/>
                <a:gd name="T38" fmla="*/ 0 w 1575"/>
                <a:gd name="T39" fmla="*/ 0 h 1591"/>
                <a:gd name="T40" fmla="*/ 0 w 1575"/>
                <a:gd name="T41" fmla="*/ 0 h 1591"/>
                <a:gd name="T42" fmla="*/ 0 w 1575"/>
                <a:gd name="T43" fmla="*/ 0 h 1591"/>
                <a:gd name="T44" fmla="*/ 0 w 1575"/>
                <a:gd name="T45" fmla="*/ 0 h 1591"/>
                <a:gd name="T46" fmla="*/ 0 w 1575"/>
                <a:gd name="T47" fmla="*/ 0 h 1591"/>
                <a:gd name="T48" fmla="*/ 0 w 1575"/>
                <a:gd name="T49" fmla="*/ 0 h 1591"/>
                <a:gd name="T50" fmla="*/ 0 w 1575"/>
                <a:gd name="T51" fmla="*/ 0 h 1591"/>
                <a:gd name="T52" fmla="*/ 0 w 1575"/>
                <a:gd name="T53" fmla="*/ 0 h 1591"/>
                <a:gd name="T54" fmla="*/ 0 w 1575"/>
                <a:gd name="T55" fmla="*/ 0 h 1591"/>
                <a:gd name="T56" fmla="*/ 0 w 1575"/>
                <a:gd name="T57" fmla="*/ 0 h 1591"/>
                <a:gd name="T58" fmla="*/ 0 w 1575"/>
                <a:gd name="T59" fmla="*/ 0 h 1591"/>
                <a:gd name="T60" fmla="*/ 0 w 1575"/>
                <a:gd name="T61" fmla="*/ 0 h 1591"/>
                <a:gd name="T62" fmla="*/ 0 w 1575"/>
                <a:gd name="T63" fmla="*/ 0 h 1591"/>
                <a:gd name="T64" fmla="*/ 0 w 1575"/>
                <a:gd name="T65" fmla="*/ 0 h 1591"/>
                <a:gd name="T66" fmla="*/ 0 w 1575"/>
                <a:gd name="T67" fmla="*/ 0 h 1591"/>
                <a:gd name="T68" fmla="*/ 0 w 1575"/>
                <a:gd name="T69" fmla="*/ 0 h 1591"/>
                <a:gd name="T70" fmla="*/ 0 w 1575"/>
                <a:gd name="T71" fmla="*/ 0 h 1591"/>
                <a:gd name="T72" fmla="*/ 0 w 1575"/>
                <a:gd name="T73" fmla="*/ 0 h 1591"/>
                <a:gd name="T74" fmla="*/ 0 w 1575"/>
                <a:gd name="T75" fmla="*/ 0 h 1591"/>
                <a:gd name="T76" fmla="*/ 0 w 1575"/>
                <a:gd name="T77" fmla="*/ 0 h 1591"/>
                <a:gd name="T78" fmla="*/ 0 w 1575"/>
                <a:gd name="T79" fmla="*/ 0 h 1591"/>
                <a:gd name="T80" fmla="*/ 0 w 157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75" h="1591">
                  <a:moveTo>
                    <a:pt x="77" y="384"/>
                  </a:moveTo>
                  <a:lnTo>
                    <a:pt x="131" y="461"/>
                  </a:lnTo>
                  <a:lnTo>
                    <a:pt x="44" y="533"/>
                  </a:lnTo>
                  <a:lnTo>
                    <a:pt x="0" y="620"/>
                  </a:lnTo>
                  <a:lnTo>
                    <a:pt x="102" y="701"/>
                  </a:lnTo>
                  <a:lnTo>
                    <a:pt x="181" y="894"/>
                  </a:lnTo>
                  <a:lnTo>
                    <a:pt x="259" y="984"/>
                  </a:lnTo>
                  <a:lnTo>
                    <a:pt x="357" y="966"/>
                  </a:lnTo>
                  <a:lnTo>
                    <a:pt x="406" y="1019"/>
                  </a:lnTo>
                  <a:lnTo>
                    <a:pt x="459" y="1034"/>
                  </a:lnTo>
                  <a:lnTo>
                    <a:pt x="474" y="1091"/>
                  </a:lnTo>
                  <a:lnTo>
                    <a:pt x="496" y="1172"/>
                  </a:lnTo>
                  <a:lnTo>
                    <a:pt x="514" y="1181"/>
                  </a:lnTo>
                  <a:lnTo>
                    <a:pt x="513" y="1199"/>
                  </a:lnTo>
                  <a:lnTo>
                    <a:pt x="535" y="1190"/>
                  </a:lnTo>
                  <a:lnTo>
                    <a:pt x="538" y="1209"/>
                  </a:lnTo>
                  <a:lnTo>
                    <a:pt x="555" y="1224"/>
                  </a:lnTo>
                  <a:lnTo>
                    <a:pt x="562" y="1248"/>
                  </a:lnTo>
                  <a:lnTo>
                    <a:pt x="580" y="1248"/>
                  </a:lnTo>
                  <a:lnTo>
                    <a:pt x="613" y="1284"/>
                  </a:lnTo>
                  <a:lnTo>
                    <a:pt x="747" y="1394"/>
                  </a:lnTo>
                  <a:lnTo>
                    <a:pt x="708" y="1490"/>
                  </a:lnTo>
                  <a:lnTo>
                    <a:pt x="877" y="1591"/>
                  </a:lnTo>
                  <a:lnTo>
                    <a:pt x="984" y="1509"/>
                  </a:lnTo>
                  <a:lnTo>
                    <a:pt x="970" y="1399"/>
                  </a:lnTo>
                  <a:lnTo>
                    <a:pt x="986" y="1232"/>
                  </a:lnTo>
                  <a:lnTo>
                    <a:pt x="1080" y="1159"/>
                  </a:lnTo>
                  <a:lnTo>
                    <a:pt x="1255" y="1099"/>
                  </a:lnTo>
                  <a:lnTo>
                    <a:pt x="1410" y="1144"/>
                  </a:lnTo>
                  <a:lnTo>
                    <a:pt x="1485" y="1194"/>
                  </a:lnTo>
                  <a:lnTo>
                    <a:pt x="1575" y="1189"/>
                  </a:lnTo>
                  <a:lnTo>
                    <a:pt x="1500" y="1059"/>
                  </a:lnTo>
                  <a:lnTo>
                    <a:pt x="1465" y="979"/>
                  </a:lnTo>
                  <a:lnTo>
                    <a:pt x="1510" y="909"/>
                  </a:lnTo>
                  <a:lnTo>
                    <a:pt x="1465" y="814"/>
                  </a:lnTo>
                  <a:lnTo>
                    <a:pt x="1480" y="695"/>
                  </a:lnTo>
                  <a:lnTo>
                    <a:pt x="1410" y="610"/>
                  </a:lnTo>
                  <a:lnTo>
                    <a:pt x="1360" y="490"/>
                  </a:lnTo>
                  <a:lnTo>
                    <a:pt x="1285" y="425"/>
                  </a:lnTo>
                  <a:lnTo>
                    <a:pt x="1260" y="290"/>
                  </a:lnTo>
                  <a:lnTo>
                    <a:pt x="1110" y="335"/>
                  </a:lnTo>
                  <a:lnTo>
                    <a:pt x="1080" y="260"/>
                  </a:lnTo>
                  <a:lnTo>
                    <a:pt x="970" y="145"/>
                  </a:lnTo>
                  <a:lnTo>
                    <a:pt x="805" y="215"/>
                  </a:lnTo>
                  <a:lnTo>
                    <a:pt x="676" y="185"/>
                  </a:lnTo>
                  <a:lnTo>
                    <a:pt x="556" y="40"/>
                  </a:lnTo>
                  <a:lnTo>
                    <a:pt x="431" y="0"/>
                  </a:lnTo>
                  <a:lnTo>
                    <a:pt x="286" y="70"/>
                  </a:lnTo>
                  <a:lnTo>
                    <a:pt x="196" y="185"/>
                  </a:lnTo>
                  <a:lnTo>
                    <a:pt x="106" y="185"/>
                  </a:lnTo>
                  <a:lnTo>
                    <a:pt x="126" y="263"/>
                  </a:lnTo>
                  <a:lnTo>
                    <a:pt x="77" y="384"/>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7" name="Freeform 21">
              <a:extLst>
                <a:ext uri="{FF2B5EF4-FFF2-40B4-BE49-F238E27FC236}">
                  <a16:creationId xmlns:a16="http://schemas.microsoft.com/office/drawing/2014/main" id="{A754AC3C-8D16-FC43-5BF7-FDBE665454B3}"/>
                </a:ext>
              </a:extLst>
            </p:cNvPr>
            <p:cNvSpPr/>
            <p:nvPr/>
          </p:nvSpPr>
          <p:spPr bwMode="auto">
            <a:xfrm>
              <a:off x="1284744" y="1529648"/>
              <a:ext cx="1041092" cy="758352"/>
            </a:xfrm>
            <a:custGeom>
              <a:avLst/>
              <a:gdLst>
                <a:gd name="T0" fmla="*/ 0 w 3525"/>
                <a:gd name="T1" fmla="*/ 0 h 2636"/>
                <a:gd name="T2" fmla="*/ 0 w 3525"/>
                <a:gd name="T3" fmla="*/ 0 h 2636"/>
                <a:gd name="T4" fmla="*/ 0 w 3525"/>
                <a:gd name="T5" fmla="*/ 0 h 2636"/>
                <a:gd name="T6" fmla="*/ 0 w 3525"/>
                <a:gd name="T7" fmla="*/ 0 h 2636"/>
                <a:gd name="T8" fmla="*/ 0 w 3525"/>
                <a:gd name="T9" fmla="*/ 0 h 2636"/>
                <a:gd name="T10" fmla="*/ 0 w 3525"/>
                <a:gd name="T11" fmla="*/ 0 h 2636"/>
                <a:gd name="T12" fmla="*/ 0 w 3525"/>
                <a:gd name="T13" fmla="*/ 0 h 2636"/>
                <a:gd name="T14" fmla="*/ 0 w 3525"/>
                <a:gd name="T15" fmla="*/ 0 h 2636"/>
                <a:gd name="T16" fmla="*/ 0 w 3525"/>
                <a:gd name="T17" fmla="*/ 0 h 2636"/>
                <a:gd name="T18" fmla="*/ 0 w 3525"/>
                <a:gd name="T19" fmla="*/ 0 h 2636"/>
                <a:gd name="T20" fmla="*/ 0 w 3525"/>
                <a:gd name="T21" fmla="*/ 0 h 2636"/>
                <a:gd name="T22" fmla="*/ 0 w 3525"/>
                <a:gd name="T23" fmla="*/ 0 h 2636"/>
                <a:gd name="T24" fmla="*/ 0 w 3525"/>
                <a:gd name="T25" fmla="*/ 0 h 2636"/>
                <a:gd name="T26" fmla="*/ 0 w 3525"/>
                <a:gd name="T27" fmla="*/ 0 h 2636"/>
                <a:gd name="T28" fmla="*/ 0 w 3525"/>
                <a:gd name="T29" fmla="*/ 0 h 2636"/>
                <a:gd name="T30" fmla="*/ 0 w 3525"/>
                <a:gd name="T31" fmla="*/ 0 h 2636"/>
                <a:gd name="T32" fmla="*/ 0 w 3525"/>
                <a:gd name="T33" fmla="*/ 0 h 2636"/>
                <a:gd name="T34" fmla="*/ 0 w 3525"/>
                <a:gd name="T35" fmla="*/ 0 h 2636"/>
                <a:gd name="T36" fmla="*/ 0 w 3525"/>
                <a:gd name="T37" fmla="*/ 0 h 2636"/>
                <a:gd name="T38" fmla="*/ 0 w 3525"/>
                <a:gd name="T39" fmla="*/ 0 h 2636"/>
                <a:gd name="T40" fmla="*/ 0 w 3525"/>
                <a:gd name="T41" fmla="*/ 0 h 2636"/>
                <a:gd name="T42" fmla="*/ 0 w 3525"/>
                <a:gd name="T43" fmla="*/ 0 h 2636"/>
                <a:gd name="T44" fmla="*/ 0 w 3525"/>
                <a:gd name="T45" fmla="*/ 0 h 2636"/>
                <a:gd name="T46" fmla="*/ 0 w 3525"/>
                <a:gd name="T47" fmla="*/ 0 h 2636"/>
                <a:gd name="T48" fmla="*/ 0 w 3525"/>
                <a:gd name="T49" fmla="*/ 0 h 2636"/>
                <a:gd name="T50" fmla="*/ 0 w 3525"/>
                <a:gd name="T51" fmla="*/ 0 h 2636"/>
                <a:gd name="T52" fmla="*/ 0 w 3525"/>
                <a:gd name="T53" fmla="*/ 0 h 2636"/>
                <a:gd name="T54" fmla="*/ 0 w 3525"/>
                <a:gd name="T55" fmla="*/ 0 h 2636"/>
                <a:gd name="T56" fmla="*/ 0 w 3525"/>
                <a:gd name="T57" fmla="*/ 0 h 2636"/>
                <a:gd name="T58" fmla="*/ 0 w 3525"/>
                <a:gd name="T59" fmla="*/ 0 h 2636"/>
                <a:gd name="T60" fmla="*/ 0 w 3525"/>
                <a:gd name="T61" fmla="*/ 0 h 2636"/>
                <a:gd name="T62" fmla="*/ 0 w 3525"/>
                <a:gd name="T63" fmla="*/ 0 h 26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25" h="2636">
                  <a:moveTo>
                    <a:pt x="1242" y="2636"/>
                  </a:moveTo>
                  <a:lnTo>
                    <a:pt x="408" y="2156"/>
                  </a:lnTo>
                  <a:lnTo>
                    <a:pt x="440" y="1785"/>
                  </a:lnTo>
                  <a:lnTo>
                    <a:pt x="363" y="1427"/>
                  </a:lnTo>
                  <a:lnTo>
                    <a:pt x="576" y="1256"/>
                  </a:lnTo>
                  <a:lnTo>
                    <a:pt x="704" y="1096"/>
                  </a:lnTo>
                  <a:lnTo>
                    <a:pt x="560" y="1032"/>
                  </a:lnTo>
                  <a:lnTo>
                    <a:pt x="557" y="827"/>
                  </a:lnTo>
                  <a:lnTo>
                    <a:pt x="456" y="852"/>
                  </a:lnTo>
                  <a:lnTo>
                    <a:pt x="364" y="776"/>
                  </a:lnTo>
                  <a:lnTo>
                    <a:pt x="254" y="626"/>
                  </a:lnTo>
                  <a:lnTo>
                    <a:pt x="0" y="581"/>
                  </a:lnTo>
                  <a:lnTo>
                    <a:pt x="29" y="416"/>
                  </a:lnTo>
                  <a:lnTo>
                    <a:pt x="184" y="316"/>
                  </a:lnTo>
                  <a:lnTo>
                    <a:pt x="329" y="146"/>
                  </a:lnTo>
                  <a:lnTo>
                    <a:pt x="644" y="102"/>
                  </a:lnTo>
                  <a:lnTo>
                    <a:pt x="917" y="0"/>
                  </a:lnTo>
                  <a:lnTo>
                    <a:pt x="1115" y="41"/>
                  </a:lnTo>
                  <a:lnTo>
                    <a:pt x="1272" y="2"/>
                  </a:lnTo>
                  <a:lnTo>
                    <a:pt x="1311" y="119"/>
                  </a:lnTo>
                  <a:lnTo>
                    <a:pt x="1904" y="526"/>
                  </a:lnTo>
                  <a:lnTo>
                    <a:pt x="1934" y="672"/>
                  </a:lnTo>
                  <a:lnTo>
                    <a:pt x="2178" y="747"/>
                  </a:lnTo>
                  <a:lnTo>
                    <a:pt x="2209" y="886"/>
                  </a:lnTo>
                  <a:lnTo>
                    <a:pt x="2564" y="842"/>
                  </a:lnTo>
                  <a:lnTo>
                    <a:pt x="2675" y="705"/>
                  </a:lnTo>
                  <a:lnTo>
                    <a:pt x="2927" y="690"/>
                  </a:lnTo>
                  <a:lnTo>
                    <a:pt x="3104" y="602"/>
                  </a:lnTo>
                  <a:lnTo>
                    <a:pt x="3215" y="675"/>
                  </a:lnTo>
                  <a:lnTo>
                    <a:pt x="3410" y="722"/>
                  </a:lnTo>
                  <a:lnTo>
                    <a:pt x="3525" y="866"/>
                  </a:lnTo>
                  <a:lnTo>
                    <a:pt x="3440" y="1118"/>
                  </a:lnTo>
                  <a:lnTo>
                    <a:pt x="3423" y="1383"/>
                  </a:lnTo>
                  <a:lnTo>
                    <a:pt x="3315" y="1412"/>
                  </a:lnTo>
                  <a:lnTo>
                    <a:pt x="3200" y="1485"/>
                  </a:lnTo>
                  <a:lnTo>
                    <a:pt x="3210" y="1632"/>
                  </a:lnTo>
                  <a:lnTo>
                    <a:pt x="3108" y="1722"/>
                  </a:lnTo>
                  <a:lnTo>
                    <a:pt x="2999" y="1706"/>
                  </a:lnTo>
                  <a:lnTo>
                    <a:pt x="2869" y="1751"/>
                  </a:lnTo>
                  <a:lnTo>
                    <a:pt x="2959" y="1936"/>
                  </a:lnTo>
                  <a:lnTo>
                    <a:pt x="2879" y="1976"/>
                  </a:lnTo>
                  <a:lnTo>
                    <a:pt x="2894" y="2101"/>
                  </a:lnTo>
                  <a:lnTo>
                    <a:pt x="3109" y="2156"/>
                  </a:lnTo>
                  <a:lnTo>
                    <a:pt x="3104" y="2311"/>
                  </a:lnTo>
                  <a:lnTo>
                    <a:pt x="3194" y="2461"/>
                  </a:lnTo>
                  <a:lnTo>
                    <a:pt x="3004" y="2566"/>
                  </a:lnTo>
                  <a:lnTo>
                    <a:pt x="2909" y="2626"/>
                  </a:lnTo>
                  <a:lnTo>
                    <a:pt x="2834" y="2581"/>
                  </a:lnTo>
                  <a:lnTo>
                    <a:pt x="2804" y="2486"/>
                  </a:lnTo>
                  <a:lnTo>
                    <a:pt x="2719" y="2491"/>
                  </a:lnTo>
                  <a:lnTo>
                    <a:pt x="2624" y="2576"/>
                  </a:lnTo>
                  <a:lnTo>
                    <a:pt x="2600" y="2442"/>
                  </a:lnTo>
                  <a:lnTo>
                    <a:pt x="2450" y="2487"/>
                  </a:lnTo>
                  <a:lnTo>
                    <a:pt x="2418" y="2408"/>
                  </a:lnTo>
                  <a:lnTo>
                    <a:pt x="2309" y="2297"/>
                  </a:lnTo>
                  <a:lnTo>
                    <a:pt x="2141" y="2366"/>
                  </a:lnTo>
                  <a:lnTo>
                    <a:pt x="2013" y="2336"/>
                  </a:lnTo>
                  <a:lnTo>
                    <a:pt x="1895" y="2190"/>
                  </a:lnTo>
                  <a:lnTo>
                    <a:pt x="1770" y="2150"/>
                  </a:lnTo>
                  <a:lnTo>
                    <a:pt x="1625" y="2222"/>
                  </a:lnTo>
                  <a:lnTo>
                    <a:pt x="1536" y="2336"/>
                  </a:lnTo>
                  <a:lnTo>
                    <a:pt x="1446" y="2337"/>
                  </a:lnTo>
                  <a:lnTo>
                    <a:pt x="1469" y="2412"/>
                  </a:lnTo>
                  <a:lnTo>
                    <a:pt x="1416" y="2532"/>
                  </a:lnTo>
                  <a:lnTo>
                    <a:pt x="1242" y="2636"/>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8" name="Freeform 22">
              <a:extLst>
                <a:ext uri="{FF2B5EF4-FFF2-40B4-BE49-F238E27FC236}">
                  <a16:creationId xmlns:a16="http://schemas.microsoft.com/office/drawing/2014/main" id="{FDD6867B-E115-80C8-D104-9B5F8380E39C}"/>
                </a:ext>
              </a:extLst>
            </p:cNvPr>
            <p:cNvSpPr/>
            <p:nvPr/>
          </p:nvSpPr>
          <p:spPr bwMode="auto">
            <a:xfrm>
              <a:off x="1423557" y="2259220"/>
              <a:ext cx="443018" cy="453285"/>
            </a:xfrm>
            <a:custGeom>
              <a:avLst/>
              <a:gdLst>
                <a:gd name="T0" fmla="*/ 0 w 1502"/>
                <a:gd name="T1" fmla="*/ 0 h 1576"/>
                <a:gd name="T2" fmla="*/ 0 w 1502"/>
                <a:gd name="T3" fmla="*/ 0 h 1576"/>
                <a:gd name="T4" fmla="*/ 0 w 1502"/>
                <a:gd name="T5" fmla="*/ 0 h 1576"/>
                <a:gd name="T6" fmla="*/ 0 w 1502"/>
                <a:gd name="T7" fmla="*/ 0 h 1576"/>
                <a:gd name="T8" fmla="*/ 0 w 1502"/>
                <a:gd name="T9" fmla="*/ 0 h 1576"/>
                <a:gd name="T10" fmla="*/ 0 w 1502"/>
                <a:gd name="T11" fmla="*/ 0 h 1576"/>
                <a:gd name="T12" fmla="*/ 0 w 1502"/>
                <a:gd name="T13" fmla="*/ 0 h 1576"/>
                <a:gd name="T14" fmla="*/ 0 w 1502"/>
                <a:gd name="T15" fmla="*/ 0 h 1576"/>
                <a:gd name="T16" fmla="*/ 0 w 1502"/>
                <a:gd name="T17" fmla="*/ 0 h 1576"/>
                <a:gd name="T18" fmla="*/ 0 w 1502"/>
                <a:gd name="T19" fmla="*/ 0 h 1576"/>
                <a:gd name="T20" fmla="*/ 0 w 1502"/>
                <a:gd name="T21" fmla="*/ 0 h 1576"/>
                <a:gd name="T22" fmla="*/ 0 w 1502"/>
                <a:gd name="T23" fmla="*/ 0 h 1576"/>
                <a:gd name="T24" fmla="*/ 0 w 1502"/>
                <a:gd name="T25" fmla="*/ 0 h 1576"/>
                <a:gd name="T26" fmla="*/ 0 w 1502"/>
                <a:gd name="T27" fmla="*/ 0 h 1576"/>
                <a:gd name="T28" fmla="*/ 0 w 1502"/>
                <a:gd name="T29" fmla="*/ 0 h 1576"/>
                <a:gd name="T30" fmla="*/ 0 w 1502"/>
                <a:gd name="T31" fmla="*/ 0 h 1576"/>
                <a:gd name="T32" fmla="*/ 0 w 1502"/>
                <a:gd name="T33" fmla="*/ 0 h 1576"/>
                <a:gd name="T34" fmla="*/ 0 w 1502"/>
                <a:gd name="T35" fmla="*/ 0 h 1576"/>
                <a:gd name="T36" fmla="*/ 0 w 1502"/>
                <a:gd name="T37" fmla="*/ 0 h 1576"/>
                <a:gd name="T38" fmla="*/ 0 w 1502"/>
                <a:gd name="T39" fmla="*/ 0 h 1576"/>
                <a:gd name="T40" fmla="*/ 0 w 1502"/>
                <a:gd name="T41" fmla="*/ 0 h 1576"/>
                <a:gd name="T42" fmla="*/ 0 w 1502"/>
                <a:gd name="T43" fmla="*/ 0 h 1576"/>
                <a:gd name="T44" fmla="*/ 0 w 1502"/>
                <a:gd name="T45" fmla="*/ 0 h 1576"/>
                <a:gd name="T46" fmla="*/ 0 w 1502"/>
                <a:gd name="T47" fmla="*/ 0 h 1576"/>
                <a:gd name="T48" fmla="*/ 0 w 1502"/>
                <a:gd name="T49" fmla="*/ 0 h 1576"/>
                <a:gd name="T50" fmla="*/ 0 w 1502"/>
                <a:gd name="T51" fmla="*/ 0 h 1576"/>
                <a:gd name="T52" fmla="*/ 0 w 1502"/>
                <a:gd name="T53" fmla="*/ 0 h 1576"/>
                <a:gd name="T54" fmla="*/ 0 w 1502"/>
                <a:gd name="T55" fmla="*/ 0 h 1576"/>
                <a:gd name="T56" fmla="*/ 0 w 1502"/>
                <a:gd name="T57" fmla="*/ 0 h 1576"/>
                <a:gd name="T58" fmla="*/ 0 w 1502"/>
                <a:gd name="T59" fmla="*/ 0 h 1576"/>
                <a:gd name="T60" fmla="*/ 0 w 1502"/>
                <a:gd name="T61" fmla="*/ 0 h 1576"/>
                <a:gd name="T62" fmla="*/ 0 w 1502"/>
                <a:gd name="T63" fmla="*/ 0 h 1576"/>
                <a:gd name="T64" fmla="*/ 0 w 1502"/>
                <a:gd name="T65" fmla="*/ 0 h 1576"/>
                <a:gd name="T66" fmla="*/ 0 w 1502"/>
                <a:gd name="T67" fmla="*/ 0 h 1576"/>
                <a:gd name="T68" fmla="*/ 0 w 1502"/>
                <a:gd name="T69" fmla="*/ 0 h 15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02" h="1576">
                  <a:moveTo>
                    <a:pt x="556" y="242"/>
                  </a:moveTo>
                  <a:lnTo>
                    <a:pt x="431" y="312"/>
                  </a:lnTo>
                  <a:lnTo>
                    <a:pt x="346" y="417"/>
                  </a:lnTo>
                  <a:lnTo>
                    <a:pt x="391" y="537"/>
                  </a:lnTo>
                  <a:lnTo>
                    <a:pt x="326" y="657"/>
                  </a:lnTo>
                  <a:lnTo>
                    <a:pt x="376" y="767"/>
                  </a:lnTo>
                  <a:lnTo>
                    <a:pt x="241" y="811"/>
                  </a:lnTo>
                  <a:lnTo>
                    <a:pt x="76" y="1061"/>
                  </a:lnTo>
                  <a:lnTo>
                    <a:pt x="0" y="1292"/>
                  </a:lnTo>
                  <a:lnTo>
                    <a:pt x="76" y="1376"/>
                  </a:lnTo>
                  <a:lnTo>
                    <a:pt x="317" y="1406"/>
                  </a:lnTo>
                  <a:lnTo>
                    <a:pt x="476" y="1361"/>
                  </a:lnTo>
                  <a:lnTo>
                    <a:pt x="611" y="1436"/>
                  </a:lnTo>
                  <a:lnTo>
                    <a:pt x="626" y="1576"/>
                  </a:lnTo>
                  <a:lnTo>
                    <a:pt x="790" y="1481"/>
                  </a:lnTo>
                  <a:lnTo>
                    <a:pt x="925" y="1486"/>
                  </a:lnTo>
                  <a:lnTo>
                    <a:pt x="1020" y="1541"/>
                  </a:lnTo>
                  <a:lnTo>
                    <a:pt x="1095" y="1436"/>
                  </a:lnTo>
                  <a:lnTo>
                    <a:pt x="1106" y="1320"/>
                  </a:lnTo>
                  <a:lnTo>
                    <a:pt x="1274" y="1331"/>
                  </a:lnTo>
                  <a:lnTo>
                    <a:pt x="1300" y="1231"/>
                  </a:lnTo>
                  <a:lnTo>
                    <a:pt x="1364" y="1127"/>
                  </a:lnTo>
                  <a:lnTo>
                    <a:pt x="1451" y="1158"/>
                  </a:lnTo>
                  <a:lnTo>
                    <a:pt x="1502" y="1154"/>
                  </a:lnTo>
                  <a:lnTo>
                    <a:pt x="1484" y="998"/>
                  </a:lnTo>
                  <a:lnTo>
                    <a:pt x="1424" y="976"/>
                  </a:lnTo>
                  <a:lnTo>
                    <a:pt x="1394" y="926"/>
                  </a:lnTo>
                  <a:lnTo>
                    <a:pt x="1388" y="907"/>
                  </a:lnTo>
                  <a:lnTo>
                    <a:pt x="1357" y="899"/>
                  </a:lnTo>
                  <a:lnTo>
                    <a:pt x="1345" y="883"/>
                  </a:lnTo>
                  <a:lnTo>
                    <a:pt x="1339" y="865"/>
                  </a:lnTo>
                  <a:lnTo>
                    <a:pt x="1328" y="844"/>
                  </a:lnTo>
                  <a:lnTo>
                    <a:pt x="1313" y="850"/>
                  </a:lnTo>
                  <a:lnTo>
                    <a:pt x="1300" y="847"/>
                  </a:lnTo>
                  <a:lnTo>
                    <a:pt x="1297" y="818"/>
                  </a:lnTo>
                  <a:lnTo>
                    <a:pt x="1309" y="812"/>
                  </a:lnTo>
                  <a:lnTo>
                    <a:pt x="1334" y="808"/>
                  </a:lnTo>
                  <a:lnTo>
                    <a:pt x="1355" y="806"/>
                  </a:lnTo>
                  <a:lnTo>
                    <a:pt x="1364" y="788"/>
                  </a:lnTo>
                  <a:lnTo>
                    <a:pt x="1348" y="706"/>
                  </a:lnTo>
                  <a:lnTo>
                    <a:pt x="1330" y="650"/>
                  </a:lnTo>
                  <a:lnTo>
                    <a:pt x="1274" y="635"/>
                  </a:lnTo>
                  <a:lnTo>
                    <a:pt x="1226" y="583"/>
                  </a:lnTo>
                  <a:lnTo>
                    <a:pt x="1133" y="599"/>
                  </a:lnTo>
                  <a:lnTo>
                    <a:pt x="1045" y="499"/>
                  </a:lnTo>
                  <a:lnTo>
                    <a:pt x="970" y="317"/>
                  </a:lnTo>
                  <a:lnTo>
                    <a:pt x="870" y="237"/>
                  </a:lnTo>
                  <a:lnTo>
                    <a:pt x="910" y="152"/>
                  </a:lnTo>
                  <a:lnTo>
                    <a:pt x="1000" y="77"/>
                  </a:lnTo>
                  <a:lnTo>
                    <a:pt x="946" y="0"/>
                  </a:lnTo>
                  <a:lnTo>
                    <a:pt x="773" y="103"/>
                  </a:lnTo>
                  <a:lnTo>
                    <a:pt x="706" y="222"/>
                  </a:lnTo>
                  <a:lnTo>
                    <a:pt x="556" y="24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9" name="Freeform 23">
              <a:extLst>
                <a:ext uri="{FF2B5EF4-FFF2-40B4-BE49-F238E27FC236}">
                  <a16:creationId xmlns:a16="http://schemas.microsoft.com/office/drawing/2014/main" id="{E29BB453-C0F0-D8DE-D692-A855F6D8A04F}"/>
                </a:ext>
              </a:extLst>
            </p:cNvPr>
            <p:cNvSpPr/>
            <p:nvPr/>
          </p:nvSpPr>
          <p:spPr bwMode="auto">
            <a:xfrm>
              <a:off x="3694760" y="2854965"/>
              <a:ext cx="869792" cy="651866"/>
            </a:xfrm>
            <a:custGeom>
              <a:avLst/>
              <a:gdLst>
                <a:gd name="T0" fmla="*/ 0 w 2946"/>
                <a:gd name="T1" fmla="*/ 0 h 2265"/>
                <a:gd name="T2" fmla="*/ 0 w 2946"/>
                <a:gd name="T3" fmla="*/ 0 h 2265"/>
                <a:gd name="T4" fmla="*/ 0 w 2946"/>
                <a:gd name="T5" fmla="*/ 0 h 2265"/>
                <a:gd name="T6" fmla="*/ 0 w 2946"/>
                <a:gd name="T7" fmla="*/ 0 h 2265"/>
                <a:gd name="T8" fmla="*/ 0 w 2946"/>
                <a:gd name="T9" fmla="*/ 0 h 2265"/>
                <a:gd name="T10" fmla="*/ 0 w 2946"/>
                <a:gd name="T11" fmla="*/ 0 h 2265"/>
                <a:gd name="T12" fmla="*/ 0 w 2946"/>
                <a:gd name="T13" fmla="*/ 0 h 2265"/>
                <a:gd name="T14" fmla="*/ 0 w 2946"/>
                <a:gd name="T15" fmla="*/ 0 h 2265"/>
                <a:gd name="T16" fmla="*/ 0 w 2946"/>
                <a:gd name="T17" fmla="*/ 0 h 2265"/>
                <a:gd name="T18" fmla="*/ 0 w 2946"/>
                <a:gd name="T19" fmla="*/ 0 h 2265"/>
                <a:gd name="T20" fmla="*/ 0 w 2946"/>
                <a:gd name="T21" fmla="*/ 0 h 2265"/>
                <a:gd name="T22" fmla="*/ 0 w 2946"/>
                <a:gd name="T23" fmla="*/ 0 h 2265"/>
                <a:gd name="T24" fmla="*/ 0 w 2946"/>
                <a:gd name="T25" fmla="*/ 0 h 2265"/>
                <a:gd name="T26" fmla="*/ 0 w 2946"/>
                <a:gd name="T27" fmla="*/ 0 h 2265"/>
                <a:gd name="T28" fmla="*/ 0 w 2946"/>
                <a:gd name="T29" fmla="*/ 0 h 2265"/>
                <a:gd name="T30" fmla="*/ 0 w 2946"/>
                <a:gd name="T31" fmla="*/ 0 h 2265"/>
                <a:gd name="T32" fmla="*/ 0 w 2946"/>
                <a:gd name="T33" fmla="*/ 0 h 2265"/>
                <a:gd name="T34" fmla="*/ 0 w 2946"/>
                <a:gd name="T35" fmla="*/ 0 h 2265"/>
                <a:gd name="T36" fmla="*/ 0 w 2946"/>
                <a:gd name="T37" fmla="*/ 0 h 2265"/>
                <a:gd name="T38" fmla="*/ 0 w 2946"/>
                <a:gd name="T39" fmla="*/ 0 h 2265"/>
                <a:gd name="T40" fmla="*/ 0 w 2946"/>
                <a:gd name="T41" fmla="*/ 0 h 2265"/>
                <a:gd name="T42" fmla="*/ 0 w 2946"/>
                <a:gd name="T43" fmla="*/ 0 h 2265"/>
                <a:gd name="T44" fmla="*/ 0 w 2946"/>
                <a:gd name="T45" fmla="*/ 0 h 2265"/>
                <a:gd name="T46" fmla="*/ 0 w 2946"/>
                <a:gd name="T47" fmla="*/ 0 h 2265"/>
                <a:gd name="T48" fmla="*/ 0 w 2946"/>
                <a:gd name="T49" fmla="*/ 0 h 2265"/>
                <a:gd name="T50" fmla="*/ 0 w 2946"/>
                <a:gd name="T51" fmla="*/ 0 h 2265"/>
                <a:gd name="T52" fmla="*/ 0 w 2946"/>
                <a:gd name="T53" fmla="*/ 0 h 2265"/>
                <a:gd name="T54" fmla="*/ 0 w 2946"/>
                <a:gd name="T55" fmla="*/ 0 h 2265"/>
                <a:gd name="T56" fmla="*/ 0 w 2946"/>
                <a:gd name="T57" fmla="*/ 0 h 2265"/>
                <a:gd name="T58" fmla="*/ 0 w 2946"/>
                <a:gd name="T59" fmla="*/ 0 h 2265"/>
                <a:gd name="T60" fmla="*/ 0 w 2946"/>
                <a:gd name="T61" fmla="*/ 0 h 2265"/>
                <a:gd name="T62" fmla="*/ 0 w 2946"/>
                <a:gd name="T63" fmla="*/ 0 h 2265"/>
                <a:gd name="T64" fmla="*/ 0 w 2946"/>
                <a:gd name="T65" fmla="*/ 0 h 2265"/>
                <a:gd name="T66" fmla="*/ 0 w 2946"/>
                <a:gd name="T67" fmla="*/ 0 h 2265"/>
                <a:gd name="T68" fmla="*/ 0 w 2946"/>
                <a:gd name="T69" fmla="*/ 0 h 2265"/>
                <a:gd name="T70" fmla="*/ 0 w 2946"/>
                <a:gd name="T71" fmla="*/ 0 h 2265"/>
                <a:gd name="T72" fmla="*/ 0 w 2946"/>
                <a:gd name="T73" fmla="*/ 0 h 2265"/>
                <a:gd name="T74" fmla="*/ 0 w 2946"/>
                <a:gd name="T75" fmla="*/ 0 h 2265"/>
                <a:gd name="T76" fmla="*/ 0 w 2946"/>
                <a:gd name="T77" fmla="*/ 0 h 2265"/>
                <a:gd name="T78" fmla="*/ 0 w 2946"/>
                <a:gd name="T79" fmla="*/ 0 h 2265"/>
                <a:gd name="T80" fmla="*/ 0 w 2946"/>
                <a:gd name="T81" fmla="*/ 0 h 2265"/>
                <a:gd name="T82" fmla="*/ 0 w 2946"/>
                <a:gd name="T83" fmla="*/ 0 h 2265"/>
                <a:gd name="T84" fmla="*/ 0 w 2946"/>
                <a:gd name="T85" fmla="*/ 0 h 2265"/>
                <a:gd name="T86" fmla="*/ 0 w 2946"/>
                <a:gd name="T87" fmla="*/ 0 h 2265"/>
                <a:gd name="T88" fmla="*/ 0 w 2946"/>
                <a:gd name="T89" fmla="*/ 0 h 2265"/>
                <a:gd name="T90" fmla="*/ 0 w 2946"/>
                <a:gd name="T91" fmla="*/ 0 h 2265"/>
                <a:gd name="T92" fmla="*/ 0 w 2946"/>
                <a:gd name="T93" fmla="*/ 0 h 2265"/>
                <a:gd name="T94" fmla="*/ 0 w 2946"/>
                <a:gd name="T95" fmla="*/ 0 h 2265"/>
                <a:gd name="T96" fmla="*/ 0 w 2946"/>
                <a:gd name="T97" fmla="*/ 0 h 2265"/>
                <a:gd name="T98" fmla="*/ 0 w 2946"/>
                <a:gd name="T99" fmla="*/ 0 h 2265"/>
                <a:gd name="T100" fmla="*/ 0 w 2946"/>
                <a:gd name="T101" fmla="*/ 0 h 2265"/>
                <a:gd name="T102" fmla="*/ 0 w 2946"/>
                <a:gd name="T103" fmla="*/ 0 h 2265"/>
                <a:gd name="T104" fmla="*/ 0 w 2946"/>
                <a:gd name="T105" fmla="*/ 0 h 2265"/>
                <a:gd name="T106" fmla="*/ 0 w 2946"/>
                <a:gd name="T107" fmla="*/ 0 h 2265"/>
                <a:gd name="T108" fmla="*/ 0 w 2946"/>
                <a:gd name="T109" fmla="*/ 0 h 2265"/>
                <a:gd name="T110" fmla="*/ 0 w 2946"/>
                <a:gd name="T111" fmla="*/ 0 h 2265"/>
                <a:gd name="T112" fmla="*/ 0 w 2946"/>
                <a:gd name="T113" fmla="*/ 0 h 22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6" h="2265">
                  <a:moveTo>
                    <a:pt x="95" y="1614"/>
                  </a:moveTo>
                  <a:lnTo>
                    <a:pt x="0" y="1224"/>
                  </a:lnTo>
                  <a:lnTo>
                    <a:pt x="36" y="955"/>
                  </a:lnTo>
                  <a:lnTo>
                    <a:pt x="140" y="900"/>
                  </a:lnTo>
                  <a:lnTo>
                    <a:pt x="275" y="825"/>
                  </a:lnTo>
                  <a:lnTo>
                    <a:pt x="380" y="895"/>
                  </a:lnTo>
                  <a:lnTo>
                    <a:pt x="575" y="880"/>
                  </a:lnTo>
                  <a:lnTo>
                    <a:pt x="770" y="850"/>
                  </a:lnTo>
                  <a:lnTo>
                    <a:pt x="980" y="780"/>
                  </a:lnTo>
                  <a:lnTo>
                    <a:pt x="1115" y="790"/>
                  </a:lnTo>
                  <a:lnTo>
                    <a:pt x="1400" y="670"/>
                  </a:lnTo>
                  <a:lnTo>
                    <a:pt x="1566" y="715"/>
                  </a:lnTo>
                  <a:lnTo>
                    <a:pt x="1696" y="655"/>
                  </a:lnTo>
                  <a:lnTo>
                    <a:pt x="1846" y="690"/>
                  </a:lnTo>
                  <a:lnTo>
                    <a:pt x="1951" y="540"/>
                  </a:lnTo>
                  <a:lnTo>
                    <a:pt x="2041" y="400"/>
                  </a:lnTo>
                  <a:lnTo>
                    <a:pt x="2166" y="285"/>
                  </a:lnTo>
                  <a:lnTo>
                    <a:pt x="2359" y="202"/>
                  </a:lnTo>
                  <a:lnTo>
                    <a:pt x="2556" y="85"/>
                  </a:lnTo>
                  <a:lnTo>
                    <a:pt x="2746" y="40"/>
                  </a:lnTo>
                  <a:lnTo>
                    <a:pt x="2901" y="0"/>
                  </a:lnTo>
                  <a:lnTo>
                    <a:pt x="2851" y="175"/>
                  </a:lnTo>
                  <a:lnTo>
                    <a:pt x="2946" y="374"/>
                  </a:lnTo>
                  <a:lnTo>
                    <a:pt x="2731" y="430"/>
                  </a:lnTo>
                  <a:lnTo>
                    <a:pt x="2626" y="584"/>
                  </a:lnTo>
                  <a:lnTo>
                    <a:pt x="2463" y="640"/>
                  </a:lnTo>
                  <a:lnTo>
                    <a:pt x="2301" y="795"/>
                  </a:lnTo>
                  <a:lnTo>
                    <a:pt x="2291" y="870"/>
                  </a:lnTo>
                  <a:lnTo>
                    <a:pt x="2244" y="951"/>
                  </a:lnTo>
                  <a:lnTo>
                    <a:pt x="2195" y="910"/>
                  </a:lnTo>
                  <a:lnTo>
                    <a:pt x="2077" y="1066"/>
                  </a:lnTo>
                  <a:lnTo>
                    <a:pt x="2076" y="1240"/>
                  </a:lnTo>
                  <a:lnTo>
                    <a:pt x="1876" y="1304"/>
                  </a:lnTo>
                  <a:lnTo>
                    <a:pt x="1761" y="1449"/>
                  </a:lnTo>
                  <a:lnTo>
                    <a:pt x="1836" y="1599"/>
                  </a:lnTo>
                  <a:lnTo>
                    <a:pt x="1764" y="1776"/>
                  </a:lnTo>
                  <a:lnTo>
                    <a:pt x="1665" y="1945"/>
                  </a:lnTo>
                  <a:lnTo>
                    <a:pt x="1681" y="2124"/>
                  </a:lnTo>
                  <a:lnTo>
                    <a:pt x="1551" y="2109"/>
                  </a:lnTo>
                  <a:lnTo>
                    <a:pt x="1486" y="2204"/>
                  </a:lnTo>
                  <a:lnTo>
                    <a:pt x="1356" y="2265"/>
                  </a:lnTo>
                  <a:lnTo>
                    <a:pt x="1269" y="2079"/>
                  </a:lnTo>
                  <a:lnTo>
                    <a:pt x="1289" y="1932"/>
                  </a:lnTo>
                  <a:lnTo>
                    <a:pt x="1320" y="1906"/>
                  </a:lnTo>
                  <a:lnTo>
                    <a:pt x="1389" y="1954"/>
                  </a:lnTo>
                  <a:lnTo>
                    <a:pt x="1422" y="1945"/>
                  </a:lnTo>
                  <a:lnTo>
                    <a:pt x="1437" y="1882"/>
                  </a:lnTo>
                  <a:lnTo>
                    <a:pt x="1365" y="1844"/>
                  </a:lnTo>
                  <a:lnTo>
                    <a:pt x="1380" y="1734"/>
                  </a:lnTo>
                  <a:lnTo>
                    <a:pt x="1470" y="1644"/>
                  </a:lnTo>
                  <a:lnTo>
                    <a:pt x="1425" y="1464"/>
                  </a:lnTo>
                  <a:lnTo>
                    <a:pt x="1320" y="1404"/>
                  </a:lnTo>
                  <a:lnTo>
                    <a:pt x="1185" y="1404"/>
                  </a:lnTo>
                  <a:lnTo>
                    <a:pt x="1155" y="1239"/>
                  </a:lnTo>
                  <a:lnTo>
                    <a:pt x="1040" y="1229"/>
                  </a:lnTo>
                  <a:lnTo>
                    <a:pt x="900" y="1314"/>
                  </a:lnTo>
                  <a:lnTo>
                    <a:pt x="865" y="1404"/>
                  </a:lnTo>
                  <a:lnTo>
                    <a:pt x="495" y="1374"/>
                  </a:lnTo>
                  <a:lnTo>
                    <a:pt x="270" y="1334"/>
                  </a:lnTo>
                  <a:lnTo>
                    <a:pt x="120" y="1464"/>
                  </a:lnTo>
                  <a:lnTo>
                    <a:pt x="165" y="1559"/>
                  </a:lnTo>
                  <a:lnTo>
                    <a:pt x="95" y="161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0" name="Freeform 24">
              <a:extLst>
                <a:ext uri="{FF2B5EF4-FFF2-40B4-BE49-F238E27FC236}">
                  <a16:creationId xmlns:a16="http://schemas.microsoft.com/office/drawing/2014/main" id="{4FD23D08-FF07-71DE-43D3-C9682A6A0C55}"/>
                </a:ext>
              </a:extLst>
            </p:cNvPr>
            <p:cNvSpPr/>
            <p:nvPr/>
          </p:nvSpPr>
          <p:spPr bwMode="auto">
            <a:xfrm>
              <a:off x="3941374" y="2620408"/>
              <a:ext cx="813676" cy="503649"/>
            </a:xfrm>
            <a:custGeom>
              <a:avLst/>
              <a:gdLst>
                <a:gd name="T0" fmla="*/ 0 w 2753"/>
                <a:gd name="T1" fmla="*/ 0 h 1749"/>
                <a:gd name="T2" fmla="*/ 0 w 2753"/>
                <a:gd name="T3" fmla="*/ 0 h 1749"/>
                <a:gd name="T4" fmla="*/ 0 w 2753"/>
                <a:gd name="T5" fmla="*/ 0 h 1749"/>
                <a:gd name="T6" fmla="*/ 0 w 2753"/>
                <a:gd name="T7" fmla="*/ 0 h 1749"/>
                <a:gd name="T8" fmla="*/ 0 w 2753"/>
                <a:gd name="T9" fmla="*/ 0 h 1749"/>
                <a:gd name="T10" fmla="*/ 0 w 2753"/>
                <a:gd name="T11" fmla="*/ 0 h 1749"/>
                <a:gd name="T12" fmla="*/ 0 w 2753"/>
                <a:gd name="T13" fmla="*/ 0 h 1749"/>
                <a:gd name="T14" fmla="*/ 0 w 2753"/>
                <a:gd name="T15" fmla="*/ 0 h 1749"/>
                <a:gd name="T16" fmla="*/ 0 w 2753"/>
                <a:gd name="T17" fmla="*/ 0 h 1749"/>
                <a:gd name="T18" fmla="*/ 0 w 2753"/>
                <a:gd name="T19" fmla="*/ 0 h 1749"/>
                <a:gd name="T20" fmla="*/ 0 w 2753"/>
                <a:gd name="T21" fmla="*/ 0 h 1749"/>
                <a:gd name="T22" fmla="*/ 0 w 2753"/>
                <a:gd name="T23" fmla="*/ 0 h 1749"/>
                <a:gd name="T24" fmla="*/ 0 w 2753"/>
                <a:gd name="T25" fmla="*/ 0 h 1749"/>
                <a:gd name="T26" fmla="*/ 0 w 2753"/>
                <a:gd name="T27" fmla="*/ 0 h 1749"/>
                <a:gd name="T28" fmla="*/ 0 w 2753"/>
                <a:gd name="T29" fmla="*/ 0 h 1749"/>
                <a:gd name="T30" fmla="*/ 0 w 2753"/>
                <a:gd name="T31" fmla="*/ 0 h 1749"/>
                <a:gd name="T32" fmla="*/ 0 w 2753"/>
                <a:gd name="T33" fmla="*/ 0 h 1749"/>
                <a:gd name="T34" fmla="*/ 0 w 2753"/>
                <a:gd name="T35" fmla="*/ 0 h 1749"/>
                <a:gd name="T36" fmla="*/ 0 w 2753"/>
                <a:gd name="T37" fmla="*/ 0 h 1749"/>
                <a:gd name="T38" fmla="*/ 0 w 2753"/>
                <a:gd name="T39" fmla="*/ 0 h 1749"/>
                <a:gd name="T40" fmla="*/ 0 w 2753"/>
                <a:gd name="T41" fmla="*/ 0 h 1749"/>
                <a:gd name="T42" fmla="*/ 0 w 2753"/>
                <a:gd name="T43" fmla="*/ 0 h 1749"/>
                <a:gd name="T44" fmla="*/ 0 w 2753"/>
                <a:gd name="T45" fmla="*/ 0 h 1749"/>
                <a:gd name="T46" fmla="*/ 0 w 2753"/>
                <a:gd name="T47" fmla="*/ 0 h 1749"/>
                <a:gd name="T48" fmla="*/ 0 w 2753"/>
                <a:gd name="T49" fmla="*/ 0 h 1749"/>
                <a:gd name="T50" fmla="*/ 0 w 2753"/>
                <a:gd name="T51" fmla="*/ 0 h 1749"/>
                <a:gd name="T52" fmla="*/ 0 w 2753"/>
                <a:gd name="T53" fmla="*/ 0 h 1749"/>
                <a:gd name="T54" fmla="*/ 0 w 2753"/>
                <a:gd name="T55" fmla="*/ 0 h 1749"/>
                <a:gd name="T56" fmla="*/ 0 w 2753"/>
                <a:gd name="T57" fmla="*/ 0 h 1749"/>
                <a:gd name="T58" fmla="*/ 0 w 2753"/>
                <a:gd name="T59" fmla="*/ 0 h 1749"/>
                <a:gd name="T60" fmla="*/ 0 w 2753"/>
                <a:gd name="T61" fmla="*/ 0 h 1749"/>
                <a:gd name="T62" fmla="*/ 0 w 2753"/>
                <a:gd name="T63" fmla="*/ 0 h 1749"/>
                <a:gd name="T64" fmla="*/ 0 w 2753"/>
                <a:gd name="T65" fmla="*/ 0 h 1749"/>
                <a:gd name="T66" fmla="*/ 0 w 2753"/>
                <a:gd name="T67" fmla="*/ 0 h 1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53" h="1749">
                  <a:moveTo>
                    <a:pt x="0" y="1100"/>
                  </a:moveTo>
                  <a:lnTo>
                    <a:pt x="0" y="1235"/>
                  </a:lnTo>
                  <a:lnTo>
                    <a:pt x="80" y="1280"/>
                  </a:lnTo>
                  <a:lnTo>
                    <a:pt x="185" y="1265"/>
                  </a:lnTo>
                  <a:lnTo>
                    <a:pt x="245" y="1350"/>
                  </a:lnTo>
                  <a:lnTo>
                    <a:pt x="225" y="1470"/>
                  </a:lnTo>
                  <a:lnTo>
                    <a:pt x="270" y="1605"/>
                  </a:lnTo>
                  <a:lnTo>
                    <a:pt x="560" y="1486"/>
                  </a:lnTo>
                  <a:lnTo>
                    <a:pt x="721" y="1530"/>
                  </a:lnTo>
                  <a:lnTo>
                    <a:pt x="856" y="1470"/>
                  </a:lnTo>
                  <a:lnTo>
                    <a:pt x="1006" y="1504"/>
                  </a:lnTo>
                  <a:lnTo>
                    <a:pt x="1117" y="1348"/>
                  </a:lnTo>
                  <a:lnTo>
                    <a:pt x="1201" y="1213"/>
                  </a:lnTo>
                  <a:lnTo>
                    <a:pt x="1329" y="1099"/>
                  </a:lnTo>
                  <a:lnTo>
                    <a:pt x="1517" y="1020"/>
                  </a:lnTo>
                  <a:lnTo>
                    <a:pt x="1717" y="900"/>
                  </a:lnTo>
                  <a:lnTo>
                    <a:pt x="2063" y="815"/>
                  </a:lnTo>
                  <a:lnTo>
                    <a:pt x="2012" y="990"/>
                  </a:lnTo>
                  <a:lnTo>
                    <a:pt x="2108" y="1190"/>
                  </a:lnTo>
                  <a:lnTo>
                    <a:pt x="1892" y="1245"/>
                  </a:lnTo>
                  <a:lnTo>
                    <a:pt x="1787" y="1399"/>
                  </a:lnTo>
                  <a:lnTo>
                    <a:pt x="1625" y="1455"/>
                  </a:lnTo>
                  <a:lnTo>
                    <a:pt x="1462" y="1610"/>
                  </a:lnTo>
                  <a:lnTo>
                    <a:pt x="1456" y="1682"/>
                  </a:lnTo>
                  <a:lnTo>
                    <a:pt x="1585" y="1682"/>
                  </a:lnTo>
                  <a:lnTo>
                    <a:pt x="1649" y="1731"/>
                  </a:lnTo>
                  <a:lnTo>
                    <a:pt x="1742" y="1749"/>
                  </a:lnTo>
                  <a:lnTo>
                    <a:pt x="1808" y="1651"/>
                  </a:lnTo>
                  <a:lnTo>
                    <a:pt x="1896" y="1579"/>
                  </a:lnTo>
                  <a:lnTo>
                    <a:pt x="1976" y="1507"/>
                  </a:lnTo>
                  <a:lnTo>
                    <a:pt x="2096" y="1403"/>
                  </a:lnTo>
                  <a:lnTo>
                    <a:pt x="2216" y="1259"/>
                  </a:lnTo>
                  <a:lnTo>
                    <a:pt x="2336" y="1195"/>
                  </a:lnTo>
                  <a:lnTo>
                    <a:pt x="2424" y="1179"/>
                  </a:lnTo>
                  <a:lnTo>
                    <a:pt x="2543" y="1140"/>
                  </a:lnTo>
                  <a:lnTo>
                    <a:pt x="2588" y="1220"/>
                  </a:lnTo>
                  <a:lnTo>
                    <a:pt x="2672" y="1299"/>
                  </a:lnTo>
                  <a:lnTo>
                    <a:pt x="2720" y="1267"/>
                  </a:lnTo>
                  <a:lnTo>
                    <a:pt x="2693" y="1190"/>
                  </a:lnTo>
                  <a:lnTo>
                    <a:pt x="2648" y="1140"/>
                  </a:lnTo>
                  <a:lnTo>
                    <a:pt x="2573" y="1040"/>
                  </a:lnTo>
                  <a:lnTo>
                    <a:pt x="2543" y="935"/>
                  </a:lnTo>
                  <a:lnTo>
                    <a:pt x="2733" y="795"/>
                  </a:lnTo>
                  <a:lnTo>
                    <a:pt x="2753" y="630"/>
                  </a:lnTo>
                  <a:lnTo>
                    <a:pt x="2618" y="560"/>
                  </a:lnTo>
                  <a:lnTo>
                    <a:pt x="2363" y="530"/>
                  </a:lnTo>
                  <a:lnTo>
                    <a:pt x="2268" y="585"/>
                  </a:lnTo>
                  <a:lnTo>
                    <a:pt x="2213" y="555"/>
                  </a:lnTo>
                  <a:lnTo>
                    <a:pt x="2198" y="485"/>
                  </a:lnTo>
                  <a:lnTo>
                    <a:pt x="2313" y="350"/>
                  </a:lnTo>
                  <a:lnTo>
                    <a:pt x="2283" y="195"/>
                  </a:lnTo>
                  <a:lnTo>
                    <a:pt x="2193" y="195"/>
                  </a:lnTo>
                  <a:lnTo>
                    <a:pt x="2078" y="255"/>
                  </a:lnTo>
                  <a:lnTo>
                    <a:pt x="2093" y="165"/>
                  </a:lnTo>
                  <a:lnTo>
                    <a:pt x="2193" y="105"/>
                  </a:lnTo>
                  <a:lnTo>
                    <a:pt x="2103" y="65"/>
                  </a:lnTo>
                  <a:lnTo>
                    <a:pt x="2073" y="0"/>
                  </a:lnTo>
                  <a:lnTo>
                    <a:pt x="1907" y="75"/>
                  </a:lnTo>
                  <a:lnTo>
                    <a:pt x="1802" y="135"/>
                  </a:lnTo>
                  <a:lnTo>
                    <a:pt x="1732" y="230"/>
                  </a:lnTo>
                  <a:lnTo>
                    <a:pt x="1522" y="225"/>
                  </a:lnTo>
                  <a:lnTo>
                    <a:pt x="1356" y="120"/>
                  </a:lnTo>
                  <a:lnTo>
                    <a:pt x="1201" y="255"/>
                  </a:lnTo>
                  <a:lnTo>
                    <a:pt x="1066" y="485"/>
                  </a:lnTo>
                  <a:lnTo>
                    <a:pt x="946" y="545"/>
                  </a:lnTo>
                  <a:lnTo>
                    <a:pt x="786" y="560"/>
                  </a:lnTo>
                  <a:lnTo>
                    <a:pt x="691" y="705"/>
                  </a:lnTo>
                  <a:lnTo>
                    <a:pt x="630" y="765"/>
                  </a:lnTo>
                  <a:lnTo>
                    <a:pt x="485" y="860"/>
                  </a:lnTo>
                  <a:lnTo>
                    <a:pt x="455" y="990"/>
                  </a:lnTo>
                  <a:lnTo>
                    <a:pt x="380" y="1070"/>
                  </a:lnTo>
                  <a:lnTo>
                    <a:pt x="260" y="1020"/>
                  </a:lnTo>
                  <a:lnTo>
                    <a:pt x="150" y="1110"/>
                  </a:lnTo>
                  <a:lnTo>
                    <a:pt x="65" y="1085"/>
                  </a:lnTo>
                  <a:lnTo>
                    <a:pt x="0" y="110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1" name="Freeform 25">
              <a:extLst>
                <a:ext uri="{FF2B5EF4-FFF2-40B4-BE49-F238E27FC236}">
                  <a16:creationId xmlns:a16="http://schemas.microsoft.com/office/drawing/2014/main" id="{2FD5E7FE-B7F2-7717-B3B3-80010E65C7AE}"/>
                </a:ext>
              </a:extLst>
            </p:cNvPr>
            <p:cNvSpPr/>
            <p:nvPr/>
          </p:nvSpPr>
          <p:spPr bwMode="auto">
            <a:xfrm>
              <a:off x="4214568" y="3105351"/>
              <a:ext cx="268764" cy="210094"/>
            </a:xfrm>
            <a:custGeom>
              <a:avLst/>
              <a:gdLst>
                <a:gd name="T0" fmla="*/ 0 w 912"/>
                <a:gd name="T1" fmla="*/ 0 h 732"/>
                <a:gd name="T2" fmla="*/ 0 w 912"/>
                <a:gd name="T3" fmla="*/ 0 h 732"/>
                <a:gd name="T4" fmla="*/ 0 w 912"/>
                <a:gd name="T5" fmla="*/ 0 h 732"/>
                <a:gd name="T6" fmla="*/ 0 w 912"/>
                <a:gd name="T7" fmla="*/ 0 h 732"/>
                <a:gd name="T8" fmla="*/ 0 w 912"/>
                <a:gd name="T9" fmla="*/ 0 h 732"/>
                <a:gd name="T10" fmla="*/ 0 w 912"/>
                <a:gd name="T11" fmla="*/ 0 h 732"/>
                <a:gd name="T12" fmla="*/ 0 w 912"/>
                <a:gd name="T13" fmla="*/ 0 h 732"/>
                <a:gd name="T14" fmla="*/ 0 w 912"/>
                <a:gd name="T15" fmla="*/ 0 h 732"/>
                <a:gd name="T16" fmla="*/ 0 w 912"/>
                <a:gd name="T17" fmla="*/ 0 h 732"/>
                <a:gd name="T18" fmla="*/ 0 w 912"/>
                <a:gd name="T19" fmla="*/ 0 h 732"/>
                <a:gd name="T20" fmla="*/ 0 w 912"/>
                <a:gd name="T21" fmla="*/ 0 h 732"/>
                <a:gd name="T22" fmla="*/ 0 w 912"/>
                <a:gd name="T23" fmla="*/ 0 h 732"/>
                <a:gd name="T24" fmla="*/ 0 w 912"/>
                <a:gd name="T25" fmla="*/ 0 h 732"/>
                <a:gd name="T26" fmla="*/ 0 w 912"/>
                <a:gd name="T27" fmla="*/ 0 h 732"/>
                <a:gd name="T28" fmla="*/ 0 w 912"/>
                <a:gd name="T29" fmla="*/ 0 h 732"/>
                <a:gd name="T30" fmla="*/ 0 w 912"/>
                <a:gd name="T31" fmla="*/ 0 h 732"/>
                <a:gd name="T32" fmla="*/ 0 w 912"/>
                <a:gd name="T33" fmla="*/ 0 h 732"/>
                <a:gd name="T34" fmla="*/ 0 w 912"/>
                <a:gd name="T35" fmla="*/ 0 h 732"/>
                <a:gd name="T36" fmla="*/ 0 w 912"/>
                <a:gd name="T37" fmla="*/ 0 h 732"/>
                <a:gd name="T38" fmla="*/ 0 w 912"/>
                <a:gd name="T39" fmla="*/ 0 h 732"/>
                <a:gd name="T40" fmla="*/ 0 w 912"/>
                <a:gd name="T41" fmla="*/ 0 h 732"/>
                <a:gd name="T42" fmla="*/ 0 w 912"/>
                <a:gd name="T43" fmla="*/ 0 h 732"/>
                <a:gd name="T44" fmla="*/ 0 w 912"/>
                <a:gd name="T45" fmla="*/ 0 h 732"/>
                <a:gd name="T46" fmla="*/ 0 w 912"/>
                <a:gd name="T47" fmla="*/ 0 h 7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12" h="732">
                  <a:moveTo>
                    <a:pt x="656" y="582"/>
                  </a:moveTo>
                  <a:lnTo>
                    <a:pt x="653" y="482"/>
                  </a:lnTo>
                  <a:lnTo>
                    <a:pt x="564" y="512"/>
                  </a:lnTo>
                  <a:lnTo>
                    <a:pt x="533" y="593"/>
                  </a:lnTo>
                  <a:lnTo>
                    <a:pt x="401" y="582"/>
                  </a:lnTo>
                  <a:lnTo>
                    <a:pt x="341" y="537"/>
                  </a:lnTo>
                  <a:lnTo>
                    <a:pt x="226" y="580"/>
                  </a:lnTo>
                  <a:lnTo>
                    <a:pt x="250" y="658"/>
                  </a:lnTo>
                  <a:lnTo>
                    <a:pt x="166" y="721"/>
                  </a:lnTo>
                  <a:lnTo>
                    <a:pt x="75" y="732"/>
                  </a:lnTo>
                  <a:lnTo>
                    <a:pt x="0" y="583"/>
                  </a:lnTo>
                  <a:lnTo>
                    <a:pt x="115" y="437"/>
                  </a:lnTo>
                  <a:lnTo>
                    <a:pt x="316" y="372"/>
                  </a:lnTo>
                  <a:lnTo>
                    <a:pt x="316" y="196"/>
                  </a:lnTo>
                  <a:lnTo>
                    <a:pt x="432" y="44"/>
                  </a:lnTo>
                  <a:lnTo>
                    <a:pt x="485" y="80"/>
                  </a:lnTo>
                  <a:lnTo>
                    <a:pt x="533" y="0"/>
                  </a:lnTo>
                  <a:lnTo>
                    <a:pt x="661" y="0"/>
                  </a:lnTo>
                  <a:lnTo>
                    <a:pt x="725" y="48"/>
                  </a:lnTo>
                  <a:lnTo>
                    <a:pt x="821" y="64"/>
                  </a:lnTo>
                  <a:lnTo>
                    <a:pt x="861" y="136"/>
                  </a:lnTo>
                  <a:lnTo>
                    <a:pt x="912" y="206"/>
                  </a:lnTo>
                  <a:lnTo>
                    <a:pt x="855" y="320"/>
                  </a:lnTo>
                  <a:lnTo>
                    <a:pt x="767" y="450"/>
                  </a:lnTo>
                  <a:lnTo>
                    <a:pt x="752" y="591"/>
                  </a:lnTo>
                  <a:lnTo>
                    <a:pt x="656" y="58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2" name="Freeform 26">
              <a:extLst>
                <a:ext uri="{FF2B5EF4-FFF2-40B4-BE49-F238E27FC236}">
                  <a16:creationId xmlns:a16="http://schemas.microsoft.com/office/drawing/2014/main" id="{D98A9D42-3643-5C58-731D-C867B027F58F}"/>
                </a:ext>
              </a:extLst>
            </p:cNvPr>
            <p:cNvSpPr/>
            <p:nvPr/>
          </p:nvSpPr>
          <p:spPr bwMode="auto">
            <a:xfrm>
              <a:off x="4186510" y="3243494"/>
              <a:ext cx="261381" cy="276287"/>
            </a:xfrm>
            <a:custGeom>
              <a:avLst/>
              <a:gdLst>
                <a:gd name="T0" fmla="*/ 0 w 884"/>
                <a:gd name="T1" fmla="*/ 0 h 962"/>
                <a:gd name="T2" fmla="*/ 0 w 884"/>
                <a:gd name="T3" fmla="*/ 0 h 962"/>
                <a:gd name="T4" fmla="*/ 0 w 884"/>
                <a:gd name="T5" fmla="*/ 0 h 962"/>
                <a:gd name="T6" fmla="*/ 0 w 884"/>
                <a:gd name="T7" fmla="*/ 0 h 962"/>
                <a:gd name="T8" fmla="*/ 0 w 884"/>
                <a:gd name="T9" fmla="*/ 0 h 962"/>
                <a:gd name="T10" fmla="*/ 0 w 884"/>
                <a:gd name="T11" fmla="*/ 0 h 962"/>
                <a:gd name="T12" fmla="*/ 0 w 884"/>
                <a:gd name="T13" fmla="*/ 0 h 962"/>
                <a:gd name="T14" fmla="*/ 0 w 884"/>
                <a:gd name="T15" fmla="*/ 0 h 962"/>
                <a:gd name="T16" fmla="*/ 0 w 884"/>
                <a:gd name="T17" fmla="*/ 0 h 962"/>
                <a:gd name="T18" fmla="*/ 0 w 884"/>
                <a:gd name="T19" fmla="*/ 0 h 962"/>
                <a:gd name="T20" fmla="*/ 0 w 884"/>
                <a:gd name="T21" fmla="*/ 0 h 962"/>
                <a:gd name="T22" fmla="*/ 0 w 884"/>
                <a:gd name="T23" fmla="*/ 0 h 962"/>
                <a:gd name="T24" fmla="*/ 0 w 884"/>
                <a:gd name="T25" fmla="*/ 0 h 962"/>
                <a:gd name="T26" fmla="*/ 0 w 884"/>
                <a:gd name="T27" fmla="*/ 0 h 962"/>
                <a:gd name="T28" fmla="*/ 0 w 884"/>
                <a:gd name="T29" fmla="*/ 0 h 962"/>
                <a:gd name="T30" fmla="*/ 0 w 884"/>
                <a:gd name="T31" fmla="*/ 0 h 962"/>
                <a:gd name="T32" fmla="*/ 0 w 884"/>
                <a:gd name="T33" fmla="*/ 0 h 962"/>
                <a:gd name="T34" fmla="*/ 0 w 884"/>
                <a:gd name="T35" fmla="*/ 0 h 962"/>
                <a:gd name="T36" fmla="*/ 0 w 884"/>
                <a:gd name="T37" fmla="*/ 0 h 962"/>
                <a:gd name="T38" fmla="*/ 0 w 884"/>
                <a:gd name="T39" fmla="*/ 0 h 962"/>
                <a:gd name="T40" fmla="*/ 0 w 884"/>
                <a:gd name="T41" fmla="*/ 0 h 962"/>
                <a:gd name="T42" fmla="*/ 0 w 884"/>
                <a:gd name="T43" fmla="*/ 0 h 962"/>
                <a:gd name="T44" fmla="*/ 0 w 884"/>
                <a:gd name="T45" fmla="*/ 0 h 9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4" h="962">
                  <a:moveTo>
                    <a:pt x="752" y="102"/>
                  </a:moveTo>
                  <a:lnTo>
                    <a:pt x="748" y="0"/>
                  </a:lnTo>
                  <a:lnTo>
                    <a:pt x="660" y="32"/>
                  </a:lnTo>
                  <a:lnTo>
                    <a:pt x="628" y="112"/>
                  </a:lnTo>
                  <a:lnTo>
                    <a:pt x="495" y="101"/>
                  </a:lnTo>
                  <a:lnTo>
                    <a:pt x="435" y="56"/>
                  </a:lnTo>
                  <a:lnTo>
                    <a:pt x="320" y="101"/>
                  </a:lnTo>
                  <a:lnTo>
                    <a:pt x="345" y="176"/>
                  </a:lnTo>
                  <a:lnTo>
                    <a:pt x="260" y="241"/>
                  </a:lnTo>
                  <a:lnTo>
                    <a:pt x="170" y="251"/>
                  </a:lnTo>
                  <a:lnTo>
                    <a:pt x="95" y="431"/>
                  </a:lnTo>
                  <a:lnTo>
                    <a:pt x="0" y="597"/>
                  </a:lnTo>
                  <a:lnTo>
                    <a:pt x="15" y="777"/>
                  </a:lnTo>
                  <a:lnTo>
                    <a:pt x="20" y="872"/>
                  </a:lnTo>
                  <a:lnTo>
                    <a:pt x="80" y="932"/>
                  </a:lnTo>
                  <a:lnTo>
                    <a:pt x="165" y="932"/>
                  </a:lnTo>
                  <a:lnTo>
                    <a:pt x="300" y="957"/>
                  </a:lnTo>
                  <a:lnTo>
                    <a:pt x="380" y="927"/>
                  </a:lnTo>
                  <a:lnTo>
                    <a:pt x="560" y="962"/>
                  </a:lnTo>
                  <a:lnTo>
                    <a:pt x="620" y="872"/>
                  </a:lnTo>
                  <a:lnTo>
                    <a:pt x="700" y="696"/>
                  </a:lnTo>
                  <a:lnTo>
                    <a:pt x="740" y="560"/>
                  </a:lnTo>
                  <a:lnTo>
                    <a:pt x="812" y="464"/>
                  </a:lnTo>
                  <a:lnTo>
                    <a:pt x="884" y="392"/>
                  </a:lnTo>
                  <a:lnTo>
                    <a:pt x="815" y="286"/>
                  </a:lnTo>
                  <a:lnTo>
                    <a:pt x="735" y="221"/>
                  </a:lnTo>
                  <a:lnTo>
                    <a:pt x="752" y="10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3" name="Freeform 27">
              <a:extLst>
                <a:ext uri="{FF2B5EF4-FFF2-40B4-BE49-F238E27FC236}">
                  <a16:creationId xmlns:a16="http://schemas.microsoft.com/office/drawing/2014/main" id="{B7C14142-BEBC-14D3-6F59-FB31A30DCBAC}"/>
                </a:ext>
              </a:extLst>
            </p:cNvPr>
            <p:cNvSpPr/>
            <p:nvPr/>
          </p:nvSpPr>
          <p:spPr bwMode="auto">
            <a:xfrm>
              <a:off x="4084616" y="3462222"/>
              <a:ext cx="190498" cy="379895"/>
            </a:xfrm>
            <a:custGeom>
              <a:avLst/>
              <a:gdLst>
                <a:gd name="T0" fmla="*/ 0 w 645"/>
                <a:gd name="T1" fmla="*/ 0 h 1321"/>
                <a:gd name="T2" fmla="*/ 0 w 645"/>
                <a:gd name="T3" fmla="*/ 0 h 1321"/>
                <a:gd name="T4" fmla="*/ 0 w 645"/>
                <a:gd name="T5" fmla="*/ 0 h 1321"/>
                <a:gd name="T6" fmla="*/ 0 w 645"/>
                <a:gd name="T7" fmla="*/ 0 h 1321"/>
                <a:gd name="T8" fmla="*/ 0 w 645"/>
                <a:gd name="T9" fmla="*/ 0 h 1321"/>
                <a:gd name="T10" fmla="*/ 0 w 645"/>
                <a:gd name="T11" fmla="*/ 0 h 1321"/>
                <a:gd name="T12" fmla="*/ 0 w 645"/>
                <a:gd name="T13" fmla="*/ 0 h 1321"/>
                <a:gd name="T14" fmla="*/ 0 w 645"/>
                <a:gd name="T15" fmla="*/ 0 h 1321"/>
                <a:gd name="T16" fmla="*/ 0 w 645"/>
                <a:gd name="T17" fmla="*/ 0 h 1321"/>
                <a:gd name="T18" fmla="*/ 0 w 645"/>
                <a:gd name="T19" fmla="*/ 0 h 1321"/>
                <a:gd name="T20" fmla="*/ 0 w 645"/>
                <a:gd name="T21" fmla="*/ 0 h 1321"/>
                <a:gd name="T22" fmla="*/ 0 w 645"/>
                <a:gd name="T23" fmla="*/ 0 h 1321"/>
                <a:gd name="T24" fmla="*/ 0 w 645"/>
                <a:gd name="T25" fmla="*/ 0 h 1321"/>
                <a:gd name="T26" fmla="*/ 0 w 645"/>
                <a:gd name="T27" fmla="*/ 0 h 1321"/>
                <a:gd name="T28" fmla="*/ 0 w 645"/>
                <a:gd name="T29" fmla="*/ 0 h 1321"/>
                <a:gd name="T30" fmla="*/ 0 w 645"/>
                <a:gd name="T31" fmla="*/ 0 h 1321"/>
                <a:gd name="T32" fmla="*/ 0 w 645"/>
                <a:gd name="T33" fmla="*/ 0 h 1321"/>
                <a:gd name="T34" fmla="*/ 0 w 645"/>
                <a:gd name="T35" fmla="*/ 0 h 1321"/>
                <a:gd name="T36" fmla="*/ 0 w 645"/>
                <a:gd name="T37" fmla="*/ 0 h 1321"/>
                <a:gd name="T38" fmla="*/ 0 w 645"/>
                <a:gd name="T39" fmla="*/ 0 h 1321"/>
                <a:gd name="T40" fmla="*/ 0 w 645"/>
                <a:gd name="T41" fmla="*/ 0 h 1321"/>
                <a:gd name="T42" fmla="*/ 0 w 645"/>
                <a:gd name="T43" fmla="*/ 0 h 1321"/>
                <a:gd name="T44" fmla="*/ 0 w 645"/>
                <a:gd name="T45" fmla="*/ 0 h 1321"/>
                <a:gd name="T46" fmla="*/ 0 w 645"/>
                <a:gd name="T47" fmla="*/ 0 h 1321"/>
                <a:gd name="T48" fmla="*/ 0 w 645"/>
                <a:gd name="T49" fmla="*/ 0 h 13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5" h="1321">
                  <a:moveTo>
                    <a:pt x="36" y="153"/>
                  </a:moveTo>
                  <a:lnTo>
                    <a:pt x="0" y="375"/>
                  </a:lnTo>
                  <a:lnTo>
                    <a:pt x="63" y="489"/>
                  </a:lnTo>
                  <a:lnTo>
                    <a:pt x="95" y="600"/>
                  </a:lnTo>
                  <a:lnTo>
                    <a:pt x="60" y="665"/>
                  </a:lnTo>
                  <a:lnTo>
                    <a:pt x="132" y="856"/>
                  </a:lnTo>
                  <a:lnTo>
                    <a:pt x="231" y="1027"/>
                  </a:lnTo>
                  <a:lnTo>
                    <a:pt x="249" y="1195"/>
                  </a:lnTo>
                  <a:lnTo>
                    <a:pt x="260" y="1295"/>
                  </a:lnTo>
                  <a:lnTo>
                    <a:pt x="380" y="1234"/>
                  </a:lnTo>
                  <a:lnTo>
                    <a:pt x="440" y="1321"/>
                  </a:lnTo>
                  <a:lnTo>
                    <a:pt x="485" y="1259"/>
                  </a:lnTo>
                  <a:lnTo>
                    <a:pt x="525" y="1174"/>
                  </a:lnTo>
                  <a:lnTo>
                    <a:pt x="510" y="1039"/>
                  </a:lnTo>
                  <a:lnTo>
                    <a:pt x="480" y="884"/>
                  </a:lnTo>
                  <a:lnTo>
                    <a:pt x="453" y="790"/>
                  </a:lnTo>
                  <a:lnTo>
                    <a:pt x="549" y="790"/>
                  </a:lnTo>
                  <a:lnTo>
                    <a:pt x="597" y="678"/>
                  </a:lnTo>
                  <a:lnTo>
                    <a:pt x="645" y="550"/>
                  </a:lnTo>
                  <a:lnTo>
                    <a:pt x="605" y="359"/>
                  </a:lnTo>
                  <a:lnTo>
                    <a:pt x="515" y="169"/>
                  </a:lnTo>
                  <a:lnTo>
                    <a:pt x="428" y="170"/>
                  </a:lnTo>
                  <a:lnTo>
                    <a:pt x="365" y="113"/>
                  </a:lnTo>
                  <a:lnTo>
                    <a:pt x="359" y="14"/>
                  </a:lnTo>
                  <a:lnTo>
                    <a:pt x="230" y="0"/>
                  </a:lnTo>
                  <a:lnTo>
                    <a:pt x="165" y="95"/>
                  </a:lnTo>
                  <a:lnTo>
                    <a:pt x="36" y="15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4" name="Freeform 28">
              <a:extLst>
                <a:ext uri="{FF2B5EF4-FFF2-40B4-BE49-F238E27FC236}">
                  <a16:creationId xmlns:a16="http://schemas.microsoft.com/office/drawing/2014/main" id="{D95A1DB1-CD62-B198-AE0A-35AC0717027D}"/>
                </a:ext>
              </a:extLst>
            </p:cNvPr>
            <p:cNvSpPr/>
            <p:nvPr/>
          </p:nvSpPr>
          <p:spPr bwMode="auto">
            <a:xfrm>
              <a:off x="3434857" y="2915403"/>
              <a:ext cx="124045" cy="166924"/>
            </a:xfrm>
            <a:custGeom>
              <a:avLst/>
              <a:gdLst>
                <a:gd name="T0" fmla="*/ 0 w 420"/>
                <a:gd name="T1" fmla="*/ 0 h 580"/>
                <a:gd name="T2" fmla="*/ 0 w 420"/>
                <a:gd name="T3" fmla="*/ 0 h 580"/>
                <a:gd name="T4" fmla="*/ 0 w 420"/>
                <a:gd name="T5" fmla="*/ 0 h 580"/>
                <a:gd name="T6" fmla="*/ 0 w 420"/>
                <a:gd name="T7" fmla="*/ 0 h 580"/>
                <a:gd name="T8" fmla="*/ 0 w 420"/>
                <a:gd name="T9" fmla="*/ 0 h 580"/>
                <a:gd name="T10" fmla="*/ 0 w 420"/>
                <a:gd name="T11" fmla="*/ 0 h 580"/>
                <a:gd name="T12" fmla="*/ 0 w 420"/>
                <a:gd name="T13" fmla="*/ 0 h 580"/>
                <a:gd name="T14" fmla="*/ 0 w 420"/>
                <a:gd name="T15" fmla="*/ 0 h 580"/>
                <a:gd name="T16" fmla="*/ 0 w 420"/>
                <a:gd name="T17" fmla="*/ 0 h 580"/>
                <a:gd name="T18" fmla="*/ 0 w 420"/>
                <a:gd name="T19" fmla="*/ 0 h 580"/>
                <a:gd name="T20" fmla="*/ 0 w 420"/>
                <a:gd name="T21" fmla="*/ 0 h 580"/>
                <a:gd name="T22" fmla="*/ 0 w 420"/>
                <a:gd name="T23" fmla="*/ 0 h 580"/>
                <a:gd name="T24" fmla="*/ 0 w 420"/>
                <a:gd name="T25" fmla="*/ 0 h 580"/>
                <a:gd name="T26" fmla="*/ 0 w 420"/>
                <a:gd name="T27" fmla="*/ 0 h 5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580">
                  <a:moveTo>
                    <a:pt x="384" y="516"/>
                  </a:moveTo>
                  <a:lnTo>
                    <a:pt x="405" y="430"/>
                  </a:lnTo>
                  <a:lnTo>
                    <a:pt x="360" y="315"/>
                  </a:lnTo>
                  <a:lnTo>
                    <a:pt x="420" y="135"/>
                  </a:lnTo>
                  <a:lnTo>
                    <a:pt x="385" y="60"/>
                  </a:lnTo>
                  <a:lnTo>
                    <a:pt x="265" y="0"/>
                  </a:lnTo>
                  <a:lnTo>
                    <a:pt x="144" y="70"/>
                  </a:lnTo>
                  <a:lnTo>
                    <a:pt x="30" y="104"/>
                  </a:lnTo>
                  <a:lnTo>
                    <a:pt x="54" y="248"/>
                  </a:lnTo>
                  <a:lnTo>
                    <a:pt x="0" y="356"/>
                  </a:lnTo>
                  <a:lnTo>
                    <a:pt x="14" y="511"/>
                  </a:lnTo>
                  <a:lnTo>
                    <a:pt x="99" y="580"/>
                  </a:lnTo>
                  <a:lnTo>
                    <a:pt x="235" y="570"/>
                  </a:lnTo>
                  <a:lnTo>
                    <a:pt x="384" y="5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5" name="Freeform 29">
              <a:extLst>
                <a:ext uri="{FF2B5EF4-FFF2-40B4-BE49-F238E27FC236}">
                  <a16:creationId xmlns:a16="http://schemas.microsoft.com/office/drawing/2014/main" id="{007C47FC-A5D5-66DA-EA1C-67E397EA9B57}"/>
                </a:ext>
              </a:extLst>
            </p:cNvPr>
            <p:cNvSpPr/>
            <p:nvPr/>
          </p:nvSpPr>
          <p:spPr bwMode="auto">
            <a:xfrm>
              <a:off x="1293605" y="4875317"/>
              <a:ext cx="93034" cy="151095"/>
            </a:xfrm>
            <a:custGeom>
              <a:avLst/>
              <a:gdLst>
                <a:gd name="T0" fmla="*/ 0 w 315"/>
                <a:gd name="T1" fmla="*/ 0 h 525"/>
                <a:gd name="T2" fmla="*/ 0 w 315"/>
                <a:gd name="T3" fmla="*/ 0 h 525"/>
                <a:gd name="T4" fmla="*/ 0 w 315"/>
                <a:gd name="T5" fmla="*/ 0 h 525"/>
                <a:gd name="T6" fmla="*/ 0 w 315"/>
                <a:gd name="T7" fmla="*/ 0 h 525"/>
                <a:gd name="T8" fmla="*/ 0 w 315"/>
                <a:gd name="T9" fmla="*/ 0 h 525"/>
                <a:gd name="T10" fmla="*/ 0 w 315"/>
                <a:gd name="T11" fmla="*/ 0 h 525"/>
                <a:gd name="T12" fmla="*/ 0 w 315"/>
                <a:gd name="T13" fmla="*/ 0 h 525"/>
                <a:gd name="T14" fmla="*/ 0 w 315"/>
                <a:gd name="T15" fmla="*/ 0 h 525"/>
                <a:gd name="T16" fmla="*/ 0 w 315"/>
                <a:gd name="T17" fmla="*/ 0 h 525"/>
                <a:gd name="T18" fmla="*/ 0 w 315"/>
                <a:gd name="T19" fmla="*/ 0 h 525"/>
                <a:gd name="T20" fmla="*/ 0 w 315"/>
                <a:gd name="T21" fmla="*/ 0 h 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5" h="525">
                  <a:moveTo>
                    <a:pt x="244" y="525"/>
                  </a:moveTo>
                  <a:lnTo>
                    <a:pt x="124" y="430"/>
                  </a:lnTo>
                  <a:lnTo>
                    <a:pt x="109" y="295"/>
                  </a:lnTo>
                  <a:lnTo>
                    <a:pt x="44" y="205"/>
                  </a:lnTo>
                  <a:lnTo>
                    <a:pt x="0" y="24"/>
                  </a:lnTo>
                  <a:lnTo>
                    <a:pt x="93" y="0"/>
                  </a:lnTo>
                  <a:lnTo>
                    <a:pt x="149" y="70"/>
                  </a:lnTo>
                  <a:lnTo>
                    <a:pt x="260" y="72"/>
                  </a:lnTo>
                  <a:lnTo>
                    <a:pt x="315" y="274"/>
                  </a:lnTo>
                  <a:lnTo>
                    <a:pt x="303" y="406"/>
                  </a:lnTo>
                  <a:lnTo>
                    <a:pt x="244" y="525"/>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6" name="Freeform 30">
              <a:extLst>
                <a:ext uri="{FF2B5EF4-FFF2-40B4-BE49-F238E27FC236}">
                  <a16:creationId xmlns:a16="http://schemas.microsoft.com/office/drawing/2014/main" id="{B35D9695-FDAC-948D-1FE1-07CC96D3AB61}"/>
                </a:ext>
              </a:extLst>
            </p:cNvPr>
            <p:cNvSpPr/>
            <p:nvPr/>
          </p:nvSpPr>
          <p:spPr bwMode="auto">
            <a:xfrm>
              <a:off x="3935467" y="3453588"/>
              <a:ext cx="159486" cy="251825"/>
            </a:xfrm>
            <a:custGeom>
              <a:avLst/>
              <a:gdLst>
                <a:gd name="T0" fmla="*/ 0 w 540"/>
                <a:gd name="T1" fmla="*/ 0 h 876"/>
                <a:gd name="T2" fmla="*/ 0 w 540"/>
                <a:gd name="T3" fmla="*/ 0 h 876"/>
                <a:gd name="T4" fmla="*/ 0 w 540"/>
                <a:gd name="T5" fmla="*/ 0 h 876"/>
                <a:gd name="T6" fmla="*/ 0 w 540"/>
                <a:gd name="T7" fmla="*/ 0 h 876"/>
                <a:gd name="T8" fmla="*/ 0 w 540"/>
                <a:gd name="T9" fmla="*/ 0 h 876"/>
                <a:gd name="T10" fmla="*/ 0 w 540"/>
                <a:gd name="T11" fmla="*/ 0 h 876"/>
                <a:gd name="T12" fmla="*/ 0 w 540"/>
                <a:gd name="T13" fmla="*/ 0 h 876"/>
                <a:gd name="T14" fmla="*/ 0 w 540"/>
                <a:gd name="T15" fmla="*/ 0 h 876"/>
                <a:gd name="T16" fmla="*/ 0 w 540"/>
                <a:gd name="T17" fmla="*/ 0 h 876"/>
                <a:gd name="T18" fmla="*/ 0 w 540"/>
                <a:gd name="T19" fmla="*/ 0 h 876"/>
                <a:gd name="T20" fmla="*/ 0 w 540"/>
                <a:gd name="T21" fmla="*/ 0 h 876"/>
                <a:gd name="T22" fmla="*/ 0 w 540"/>
                <a:gd name="T23" fmla="*/ 0 h 876"/>
                <a:gd name="T24" fmla="*/ 0 w 540"/>
                <a:gd name="T25" fmla="*/ 0 h 876"/>
                <a:gd name="T26" fmla="*/ 0 w 540"/>
                <a:gd name="T27" fmla="*/ 0 h 876"/>
                <a:gd name="T28" fmla="*/ 0 w 540"/>
                <a:gd name="T29" fmla="*/ 0 h 876"/>
                <a:gd name="T30" fmla="*/ 0 w 540"/>
                <a:gd name="T31" fmla="*/ 0 h 8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0" h="876">
                  <a:moveTo>
                    <a:pt x="505" y="404"/>
                  </a:moveTo>
                  <a:lnTo>
                    <a:pt x="355" y="449"/>
                  </a:lnTo>
                  <a:lnTo>
                    <a:pt x="360" y="530"/>
                  </a:lnTo>
                  <a:lnTo>
                    <a:pt x="315" y="675"/>
                  </a:lnTo>
                  <a:lnTo>
                    <a:pt x="330" y="785"/>
                  </a:lnTo>
                  <a:lnTo>
                    <a:pt x="246" y="876"/>
                  </a:lnTo>
                  <a:lnTo>
                    <a:pt x="166" y="796"/>
                  </a:lnTo>
                  <a:lnTo>
                    <a:pt x="150" y="700"/>
                  </a:lnTo>
                  <a:lnTo>
                    <a:pt x="94" y="812"/>
                  </a:lnTo>
                  <a:lnTo>
                    <a:pt x="50" y="685"/>
                  </a:lnTo>
                  <a:lnTo>
                    <a:pt x="0" y="454"/>
                  </a:lnTo>
                  <a:lnTo>
                    <a:pt x="50" y="229"/>
                  </a:lnTo>
                  <a:lnTo>
                    <a:pt x="190" y="179"/>
                  </a:lnTo>
                  <a:lnTo>
                    <a:pt x="313" y="149"/>
                  </a:lnTo>
                  <a:lnTo>
                    <a:pt x="385" y="19"/>
                  </a:lnTo>
                  <a:lnTo>
                    <a:pt x="453" y="0"/>
                  </a:lnTo>
                  <a:lnTo>
                    <a:pt x="540" y="184"/>
                  </a:lnTo>
                  <a:lnTo>
                    <a:pt x="505" y="40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7" name="Freeform 31">
              <a:extLst>
                <a:ext uri="{FF2B5EF4-FFF2-40B4-BE49-F238E27FC236}">
                  <a16:creationId xmlns:a16="http://schemas.microsoft.com/office/drawing/2014/main" id="{D45ACFD0-A373-A5D8-9438-FEEC77C981D3}"/>
                </a:ext>
              </a:extLst>
            </p:cNvPr>
            <p:cNvSpPr/>
            <p:nvPr/>
          </p:nvSpPr>
          <p:spPr bwMode="auto">
            <a:xfrm>
              <a:off x="3705098" y="3208958"/>
              <a:ext cx="423821" cy="176997"/>
            </a:xfrm>
            <a:custGeom>
              <a:avLst/>
              <a:gdLst>
                <a:gd name="T0" fmla="*/ 0 w 1439"/>
                <a:gd name="T1" fmla="*/ 0 h 615"/>
                <a:gd name="T2" fmla="*/ 0 w 1439"/>
                <a:gd name="T3" fmla="*/ 0 h 615"/>
                <a:gd name="T4" fmla="*/ 0 w 1439"/>
                <a:gd name="T5" fmla="*/ 0 h 615"/>
                <a:gd name="T6" fmla="*/ 0 w 1439"/>
                <a:gd name="T7" fmla="*/ 0 h 615"/>
                <a:gd name="T8" fmla="*/ 0 w 1439"/>
                <a:gd name="T9" fmla="*/ 0 h 615"/>
                <a:gd name="T10" fmla="*/ 0 w 1439"/>
                <a:gd name="T11" fmla="*/ 0 h 615"/>
                <a:gd name="T12" fmla="*/ 0 w 1439"/>
                <a:gd name="T13" fmla="*/ 0 h 615"/>
                <a:gd name="T14" fmla="*/ 0 w 1439"/>
                <a:gd name="T15" fmla="*/ 0 h 615"/>
                <a:gd name="T16" fmla="*/ 0 w 1439"/>
                <a:gd name="T17" fmla="*/ 0 h 615"/>
                <a:gd name="T18" fmla="*/ 0 w 1439"/>
                <a:gd name="T19" fmla="*/ 0 h 615"/>
                <a:gd name="T20" fmla="*/ 0 w 1439"/>
                <a:gd name="T21" fmla="*/ 0 h 615"/>
                <a:gd name="T22" fmla="*/ 0 w 1439"/>
                <a:gd name="T23" fmla="*/ 0 h 615"/>
                <a:gd name="T24" fmla="*/ 0 w 1439"/>
                <a:gd name="T25" fmla="*/ 0 h 615"/>
                <a:gd name="T26" fmla="*/ 0 w 1439"/>
                <a:gd name="T27" fmla="*/ 0 h 615"/>
                <a:gd name="T28" fmla="*/ 0 w 1439"/>
                <a:gd name="T29" fmla="*/ 0 h 615"/>
                <a:gd name="T30" fmla="*/ 0 w 1439"/>
                <a:gd name="T31" fmla="*/ 0 h 615"/>
                <a:gd name="T32" fmla="*/ 0 w 1439"/>
                <a:gd name="T33" fmla="*/ 0 h 615"/>
                <a:gd name="T34" fmla="*/ 0 w 1439"/>
                <a:gd name="T35" fmla="*/ 0 h 615"/>
                <a:gd name="T36" fmla="*/ 0 w 1439"/>
                <a:gd name="T37" fmla="*/ 0 h 615"/>
                <a:gd name="T38" fmla="*/ 0 w 1439"/>
                <a:gd name="T39" fmla="*/ 0 h 615"/>
                <a:gd name="T40" fmla="*/ 0 w 1439"/>
                <a:gd name="T41" fmla="*/ 0 h 615"/>
                <a:gd name="T42" fmla="*/ 0 w 1439"/>
                <a:gd name="T43" fmla="*/ 0 h 6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39" h="615">
                  <a:moveTo>
                    <a:pt x="1238" y="584"/>
                  </a:moveTo>
                  <a:lnTo>
                    <a:pt x="912" y="506"/>
                  </a:lnTo>
                  <a:lnTo>
                    <a:pt x="692" y="511"/>
                  </a:lnTo>
                  <a:lnTo>
                    <a:pt x="455" y="509"/>
                  </a:lnTo>
                  <a:lnTo>
                    <a:pt x="374" y="557"/>
                  </a:lnTo>
                  <a:lnTo>
                    <a:pt x="42" y="521"/>
                  </a:lnTo>
                  <a:lnTo>
                    <a:pt x="0" y="435"/>
                  </a:lnTo>
                  <a:lnTo>
                    <a:pt x="131" y="330"/>
                  </a:lnTo>
                  <a:lnTo>
                    <a:pt x="86" y="236"/>
                  </a:lnTo>
                  <a:lnTo>
                    <a:pt x="237" y="105"/>
                  </a:lnTo>
                  <a:lnTo>
                    <a:pt x="467" y="147"/>
                  </a:lnTo>
                  <a:lnTo>
                    <a:pt x="833" y="177"/>
                  </a:lnTo>
                  <a:lnTo>
                    <a:pt x="867" y="84"/>
                  </a:lnTo>
                  <a:lnTo>
                    <a:pt x="1007" y="0"/>
                  </a:lnTo>
                  <a:lnTo>
                    <a:pt x="1122" y="11"/>
                  </a:lnTo>
                  <a:lnTo>
                    <a:pt x="1152" y="176"/>
                  </a:lnTo>
                  <a:lnTo>
                    <a:pt x="1289" y="177"/>
                  </a:lnTo>
                  <a:lnTo>
                    <a:pt x="1391" y="236"/>
                  </a:lnTo>
                  <a:lnTo>
                    <a:pt x="1439" y="417"/>
                  </a:lnTo>
                  <a:lnTo>
                    <a:pt x="1349" y="504"/>
                  </a:lnTo>
                  <a:lnTo>
                    <a:pt x="1332" y="615"/>
                  </a:lnTo>
                  <a:lnTo>
                    <a:pt x="1238" y="58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8" name="Freeform 41">
              <a:extLst>
                <a:ext uri="{FF2B5EF4-FFF2-40B4-BE49-F238E27FC236}">
                  <a16:creationId xmlns:a16="http://schemas.microsoft.com/office/drawing/2014/main" id="{81E3F5BC-87CF-1527-962E-CE9A448C9A46}"/>
                </a:ext>
              </a:extLst>
            </p:cNvPr>
            <p:cNvSpPr/>
            <p:nvPr/>
          </p:nvSpPr>
          <p:spPr bwMode="auto">
            <a:xfrm>
              <a:off x="1847377" y="2839136"/>
              <a:ext cx="57593" cy="64755"/>
            </a:xfrm>
            <a:custGeom>
              <a:avLst/>
              <a:gdLst>
                <a:gd name="T0" fmla="*/ 23 w 192"/>
                <a:gd name="T1" fmla="*/ 0 h 225"/>
                <a:gd name="T2" fmla="*/ 8 w 192"/>
                <a:gd name="T3" fmla="*/ 6 h 225"/>
                <a:gd name="T4" fmla="*/ 10 w 192"/>
                <a:gd name="T5" fmla="*/ 22 h 225"/>
                <a:gd name="T6" fmla="*/ 0 w 192"/>
                <a:gd name="T7" fmla="*/ 29 h 225"/>
                <a:gd name="T8" fmla="*/ 7 w 192"/>
                <a:gd name="T9" fmla="*/ 35 h 225"/>
                <a:gd name="T10" fmla="*/ 19 w 192"/>
                <a:gd name="T11" fmla="*/ 31 h 225"/>
                <a:gd name="T12" fmla="*/ 28 w 192"/>
                <a:gd name="T13" fmla="*/ 45 h 225"/>
                <a:gd name="T14" fmla="*/ 33 w 192"/>
                <a:gd name="T15" fmla="*/ 40 h 225"/>
                <a:gd name="T16" fmla="*/ 39 w 192"/>
                <a:gd name="T17" fmla="*/ 36 h 225"/>
                <a:gd name="T18" fmla="*/ 37 w 192"/>
                <a:gd name="T19" fmla="*/ 20 h 225"/>
                <a:gd name="T20" fmla="*/ 32 w 192"/>
                <a:gd name="T21" fmla="*/ 9 h 225"/>
                <a:gd name="T22" fmla="*/ 23 w 192"/>
                <a:gd name="T23" fmla="*/ 0 h 2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225">
                  <a:moveTo>
                    <a:pt x="111" y="0"/>
                  </a:moveTo>
                  <a:lnTo>
                    <a:pt x="40" y="31"/>
                  </a:lnTo>
                  <a:lnTo>
                    <a:pt x="49" y="111"/>
                  </a:lnTo>
                  <a:lnTo>
                    <a:pt x="0" y="146"/>
                  </a:lnTo>
                  <a:lnTo>
                    <a:pt x="36" y="175"/>
                  </a:lnTo>
                  <a:lnTo>
                    <a:pt x="93" y="153"/>
                  </a:lnTo>
                  <a:lnTo>
                    <a:pt x="136" y="225"/>
                  </a:lnTo>
                  <a:lnTo>
                    <a:pt x="162" y="201"/>
                  </a:lnTo>
                  <a:lnTo>
                    <a:pt x="192" y="180"/>
                  </a:lnTo>
                  <a:lnTo>
                    <a:pt x="180" y="99"/>
                  </a:lnTo>
                  <a:lnTo>
                    <a:pt x="156" y="45"/>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9" name="Freeform 42">
              <a:extLst>
                <a:ext uri="{FF2B5EF4-FFF2-40B4-BE49-F238E27FC236}">
                  <a16:creationId xmlns:a16="http://schemas.microsoft.com/office/drawing/2014/main" id="{9DC4A234-AD5D-E17C-504E-F2495EB1F1A4}"/>
                </a:ext>
              </a:extLst>
            </p:cNvPr>
            <p:cNvSpPr/>
            <p:nvPr/>
          </p:nvSpPr>
          <p:spPr bwMode="auto">
            <a:xfrm>
              <a:off x="2219512" y="5635107"/>
              <a:ext cx="36919" cy="34536"/>
            </a:xfrm>
            <a:custGeom>
              <a:avLst/>
              <a:gdLst>
                <a:gd name="T0" fmla="*/ 22 w 125"/>
                <a:gd name="T1" fmla="*/ 0 h 120"/>
                <a:gd name="T2" fmla="*/ 5 w 125"/>
                <a:gd name="T3" fmla="*/ 1 h 120"/>
                <a:gd name="T4" fmla="*/ 0 w 125"/>
                <a:gd name="T5" fmla="*/ 10 h 120"/>
                <a:gd name="T6" fmla="*/ 6 w 125"/>
                <a:gd name="T7" fmla="*/ 15 h 120"/>
                <a:gd name="T8" fmla="*/ 12 w 125"/>
                <a:gd name="T9" fmla="*/ 18 h 120"/>
                <a:gd name="T10" fmla="*/ 25 w 125"/>
                <a:gd name="T11" fmla="*/ 24 h 120"/>
                <a:gd name="T12" fmla="*/ 23 w 125"/>
                <a:gd name="T13" fmla="*/ 11 h 120"/>
                <a:gd name="T14" fmla="*/ 22 w 125"/>
                <a:gd name="T15" fmla="*/ 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5" h="120">
                  <a:moveTo>
                    <a:pt x="111" y="0"/>
                  </a:moveTo>
                  <a:lnTo>
                    <a:pt x="27" y="3"/>
                  </a:lnTo>
                  <a:lnTo>
                    <a:pt x="0" y="48"/>
                  </a:lnTo>
                  <a:lnTo>
                    <a:pt x="32" y="76"/>
                  </a:lnTo>
                  <a:lnTo>
                    <a:pt x="59" y="91"/>
                  </a:lnTo>
                  <a:lnTo>
                    <a:pt x="125" y="120"/>
                  </a:lnTo>
                  <a:lnTo>
                    <a:pt x="116" y="57"/>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0" name="Freeform 43">
              <a:extLst>
                <a:ext uri="{FF2B5EF4-FFF2-40B4-BE49-F238E27FC236}">
                  <a16:creationId xmlns:a16="http://schemas.microsoft.com/office/drawing/2014/main" id="{AFA6377B-94F5-4930-E31A-6D005DF7A990}"/>
                </a:ext>
              </a:extLst>
            </p:cNvPr>
            <p:cNvSpPr/>
            <p:nvPr/>
          </p:nvSpPr>
          <p:spPr bwMode="auto">
            <a:xfrm>
              <a:off x="2207698" y="5473940"/>
              <a:ext cx="36919" cy="44609"/>
            </a:xfrm>
            <a:custGeom>
              <a:avLst/>
              <a:gdLst>
                <a:gd name="T0" fmla="*/ 25 w 126"/>
                <a:gd name="T1" fmla="*/ 10 h 152"/>
                <a:gd name="T2" fmla="*/ 16 w 126"/>
                <a:gd name="T3" fmla="*/ 3 h 152"/>
                <a:gd name="T4" fmla="*/ 7 w 126"/>
                <a:gd name="T5" fmla="*/ 0 h 152"/>
                <a:gd name="T6" fmla="*/ 4 w 126"/>
                <a:gd name="T7" fmla="*/ 9 h 152"/>
                <a:gd name="T8" fmla="*/ 0 w 126"/>
                <a:gd name="T9" fmla="*/ 16 h 152"/>
                <a:gd name="T10" fmla="*/ 2 w 126"/>
                <a:gd name="T11" fmla="*/ 25 h 152"/>
                <a:gd name="T12" fmla="*/ 10 w 126"/>
                <a:gd name="T13" fmla="*/ 31 h 152"/>
                <a:gd name="T14" fmla="*/ 17 w 126"/>
                <a:gd name="T15" fmla="*/ 31 h 152"/>
                <a:gd name="T16" fmla="*/ 23 w 126"/>
                <a:gd name="T17" fmla="*/ 26 h 152"/>
                <a:gd name="T18" fmla="*/ 24 w 126"/>
                <a:gd name="T19" fmla="*/ 18 h 152"/>
                <a:gd name="T20" fmla="*/ 25 w 126"/>
                <a:gd name="T21" fmla="*/ 10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152">
                  <a:moveTo>
                    <a:pt x="126" y="50"/>
                  </a:moveTo>
                  <a:lnTo>
                    <a:pt x="80" y="15"/>
                  </a:lnTo>
                  <a:lnTo>
                    <a:pt x="33" y="0"/>
                  </a:lnTo>
                  <a:lnTo>
                    <a:pt x="21" y="42"/>
                  </a:lnTo>
                  <a:lnTo>
                    <a:pt x="0" y="80"/>
                  </a:lnTo>
                  <a:lnTo>
                    <a:pt x="12" y="125"/>
                  </a:lnTo>
                  <a:lnTo>
                    <a:pt x="48" y="152"/>
                  </a:lnTo>
                  <a:lnTo>
                    <a:pt x="86" y="152"/>
                  </a:lnTo>
                  <a:lnTo>
                    <a:pt x="114" y="126"/>
                  </a:lnTo>
                  <a:lnTo>
                    <a:pt x="122" y="87"/>
                  </a:lnTo>
                  <a:lnTo>
                    <a:pt x="126" y="5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6" name="Freeform 44">
              <a:extLst>
                <a:ext uri="{FF2B5EF4-FFF2-40B4-BE49-F238E27FC236}">
                  <a16:creationId xmlns:a16="http://schemas.microsoft.com/office/drawing/2014/main" id="{4BA44EB1-7869-0B3D-992B-773720EBFFFD}"/>
                </a:ext>
              </a:extLst>
            </p:cNvPr>
            <p:cNvSpPr/>
            <p:nvPr/>
          </p:nvSpPr>
          <p:spPr bwMode="auto">
            <a:xfrm>
              <a:off x="2615275" y="4728539"/>
              <a:ext cx="26581" cy="23024"/>
            </a:xfrm>
            <a:custGeom>
              <a:avLst/>
              <a:gdLst>
                <a:gd name="T0" fmla="*/ 0 w 92"/>
                <a:gd name="T1" fmla="*/ 6 h 80"/>
                <a:gd name="T2" fmla="*/ 9 w 92"/>
                <a:gd name="T3" fmla="*/ 16 h 80"/>
                <a:gd name="T4" fmla="*/ 18 w 92"/>
                <a:gd name="T5" fmla="*/ 7 h 80"/>
                <a:gd name="T6" fmla="*/ 7 w 92"/>
                <a:gd name="T7" fmla="*/ 0 h 80"/>
                <a:gd name="T8" fmla="*/ 0 w 92"/>
                <a:gd name="T9" fmla="*/ 6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80">
                  <a:moveTo>
                    <a:pt x="0" y="29"/>
                  </a:moveTo>
                  <a:lnTo>
                    <a:pt x="45" y="80"/>
                  </a:lnTo>
                  <a:lnTo>
                    <a:pt x="92" y="35"/>
                  </a:lnTo>
                  <a:lnTo>
                    <a:pt x="35" y="0"/>
                  </a:lnTo>
                  <a:lnTo>
                    <a:pt x="0" y="2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7" name="Freeform 45">
              <a:extLst>
                <a:ext uri="{FF2B5EF4-FFF2-40B4-BE49-F238E27FC236}">
                  <a16:creationId xmlns:a16="http://schemas.microsoft.com/office/drawing/2014/main" id="{E48D1DA1-E528-165A-23BE-D984CCAC5A14}"/>
                </a:ext>
              </a:extLst>
            </p:cNvPr>
            <p:cNvSpPr/>
            <p:nvPr/>
          </p:nvSpPr>
          <p:spPr bwMode="auto">
            <a:xfrm>
              <a:off x="1547602" y="5504158"/>
              <a:ext cx="19198" cy="18707"/>
            </a:xfrm>
            <a:custGeom>
              <a:avLst/>
              <a:gdLst>
                <a:gd name="T0" fmla="*/ 0 w 65"/>
                <a:gd name="T1" fmla="*/ 3 h 66"/>
                <a:gd name="T2" fmla="*/ 6 w 65"/>
                <a:gd name="T3" fmla="*/ 13 h 66"/>
                <a:gd name="T4" fmla="*/ 13 w 65"/>
                <a:gd name="T5" fmla="*/ 11 h 66"/>
                <a:gd name="T6" fmla="*/ 12 w 65"/>
                <a:gd name="T7" fmla="*/ 2 h 66"/>
                <a:gd name="T8" fmla="*/ 5 w 65"/>
                <a:gd name="T9" fmla="*/ 0 h 66"/>
                <a:gd name="T10" fmla="*/ 0 w 65"/>
                <a:gd name="T11" fmla="*/ 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66">
                  <a:moveTo>
                    <a:pt x="0" y="15"/>
                  </a:moveTo>
                  <a:lnTo>
                    <a:pt x="29" y="66"/>
                  </a:lnTo>
                  <a:lnTo>
                    <a:pt x="65" y="56"/>
                  </a:lnTo>
                  <a:lnTo>
                    <a:pt x="60" y="9"/>
                  </a:lnTo>
                  <a:lnTo>
                    <a:pt x="26" y="0"/>
                  </a:lnTo>
                  <a:lnTo>
                    <a:pt x="0" y="15"/>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8" name="Freeform 72">
              <a:extLst>
                <a:ext uri="{FF2B5EF4-FFF2-40B4-BE49-F238E27FC236}">
                  <a16:creationId xmlns:a16="http://schemas.microsoft.com/office/drawing/2014/main" id="{513A179F-D377-DDAA-036A-0178011ECEA5}"/>
                </a:ext>
              </a:extLst>
            </p:cNvPr>
            <p:cNvSpPr/>
            <p:nvPr/>
          </p:nvSpPr>
          <p:spPr bwMode="auto">
            <a:xfrm>
              <a:off x="1806029" y="2485142"/>
              <a:ext cx="39872" cy="34536"/>
            </a:xfrm>
            <a:custGeom>
              <a:avLst/>
              <a:gdLst>
                <a:gd name="T0" fmla="*/ 25 w 135"/>
                <a:gd name="T1" fmla="*/ 10 h 117"/>
                <a:gd name="T2" fmla="*/ 23 w 135"/>
                <a:gd name="T3" fmla="*/ 7 h 117"/>
                <a:gd name="T4" fmla="*/ 22 w 135"/>
                <a:gd name="T5" fmla="*/ 3 h 117"/>
                <a:gd name="T6" fmla="*/ 17 w 135"/>
                <a:gd name="T7" fmla="*/ 5 h 117"/>
                <a:gd name="T8" fmla="*/ 18 w 135"/>
                <a:gd name="T9" fmla="*/ 2 h 117"/>
                <a:gd name="T10" fmla="*/ 14 w 135"/>
                <a:gd name="T11" fmla="*/ 0 h 117"/>
                <a:gd name="T12" fmla="*/ 11 w 135"/>
                <a:gd name="T13" fmla="*/ 4 h 117"/>
                <a:gd name="T14" fmla="*/ 7 w 135"/>
                <a:gd name="T15" fmla="*/ 4 h 117"/>
                <a:gd name="T16" fmla="*/ 3 w 135"/>
                <a:gd name="T17" fmla="*/ 5 h 117"/>
                <a:gd name="T18" fmla="*/ 0 w 135"/>
                <a:gd name="T19" fmla="*/ 6 h 117"/>
                <a:gd name="T20" fmla="*/ 0 w 135"/>
                <a:gd name="T21" fmla="*/ 12 h 117"/>
                <a:gd name="T22" fmla="*/ 4 w 135"/>
                <a:gd name="T23" fmla="*/ 12 h 117"/>
                <a:gd name="T24" fmla="*/ 7 w 135"/>
                <a:gd name="T25" fmla="*/ 12 h 117"/>
                <a:gd name="T26" fmla="*/ 8 w 135"/>
                <a:gd name="T27" fmla="*/ 15 h 117"/>
                <a:gd name="T28" fmla="*/ 10 w 135"/>
                <a:gd name="T29" fmla="*/ 21 h 117"/>
                <a:gd name="T30" fmla="*/ 12 w 135"/>
                <a:gd name="T31" fmla="*/ 23 h 117"/>
                <a:gd name="T32" fmla="*/ 18 w 135"/>
                <a:gd name="T33" fmla="*/ 24 h 117"/>
                <a:gd name="T34" fmla="*/ 24 w 135"/>
                <a:gd name="T35" fmla="*/ 23 h 117"/>
                <a:gd name="T36" fmla="*/ 26 w 135"/>
                <a:gd name="T37" fmla="*/ 19 h 117"/>
                <a:gd name="T38" fmla="*/ 27 w 135"/>
                <a:gd name="T39" fmla="*/ 15 h 117"/>
                <a:gd name="T40" fmla="*/ 25 w 135"/>
                <a:gd name="T41" fmla="*/ 10 h 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5" h="117">
                  <a:moveTo>
                    <a:pt x="127" y="51"/>
                  </a:moveTo>
                  <a:lnTo>
                    <a:pt x="114" y="35"/>
                  </a:lnTo>
                  <a:lnTo>
                    <a:pt x="111" y="15"/>
                  </a:lnTo>
                  <a:lnTo>
                    <a:pt x="85" y="24"/>
                  </a:lnTo>
                  <a:lnTo>
                    <a:pt x="88" y="8"/>
                  </a:lnTo>
                  <a:lnTo>
                    <a:pt x="69" y="0"/>
                  </a:lnTo>
                  <a:lnTo>
                    <a:pt x="57" y="18"/>
                  </a:lnTo>
                  <a:lnTo>
                    <a:pt x="36" y="20"/>
                  </a:lnTo>
                  <a:lnTo>
                    <a:pt x="16" y="24"/>
                  </a:lnTo>
                  <a:lnTo>
                    <a:pt x="0" y="30"/>
                  </a:lnTo>
                  <a:lnTo>
                    <a:pt x="1" y="57"/>
                  </a:lnTo>
                  <a:lnTo>
                    <a:pt x="18" y="60"/>
                  </a:lnTo>
                  <a:lnTo>
                    <a:pt x="33" y="57"/>
                  </a:lnTo>
                  <a:lnTo>
                    <a:pt x="42" y="75"/>
                  </a:lnTo>
                  <a:lnTo>
                    <a:pt x="50" y="102"/>
                  </a:lnTo>
                  <a:lnTo>
                    <a:pt x="61" y="111"/>
                  </a:lnTo>
                  <a:lnTo>
                    <a:pt x="88" y="117"/>
                  </a:lnTo>
                  <a:lnTo>
                    <a:pt x="121" y="114"/>
                  </a:lnTo>
                  <a:lnTo>
                    <a:pt x="130" y="92"/>
                  </a:lnTo>
                  <a:lnTo>
                    <a:pt x="135" y="74"/>
                  </a:lnTo>
                  <a:lnTo>
                    <a:pt x="127" y="5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49" name="Group 78">
              <a:extLst>
                <a:ext uri="{FF2B5EF4-FFF2-40B4-BE49-F238E27FC236}">
                  <a16:creationId xmlns:a16="http://schemas.microsoft.com/office/drawing/2014/main" id="{921FE785-CC91-E204-0FB6-130CE74B2C9F}"/>
                </a:ext>
              </a:extLst>
            </p:cNvPr>
            <p:cNvGrpSpPr/>
            <p:nvPr/>
          </p:nvGrpSpPr>
          <p:grpSpPr bwMode="auto">
            <a:xfrm>
              <a:off x="1206478" y="4141428"/>
              <a:ext cx="50209" cy="51804"/>
              <a:chOff x="7728" y="10782"/>
              <a:chExt cx="2776" cy="2978"/>
            </a:xfrm>
          </p:grpSpPr>
          <p:sp>
            <p:nvSpPr>
              <p:cNvPr id="122" name="Freeform 79">
                <a:extLst>
                  <a:ext uri="{FF2B5EF4-FFF2-40B4-BE49-F238E27FC236}">
                    <a16:creationId xmlns:a16="http://schemas.microsoft.com/office/drawing/2014/main" id="{AE1CF149-DA27-B4DA-F8A7-0E11DFB0620D}"/>
                  </a:ext>
                </a:extLst>
              </p:cNvPr>
              <p:cNvSpPr/>
              <p:nvPr/>
            </p:nvSpPr>
            <p:spPr bwMode="auto">
              <a:xfrm>
                <a:off x="7728" y="10800"/>
                <a:ext cx="2776" cy="2960"/>
              </a:xfrm>
              <a:custGeom>
                <a:avLst/>
                <a:gdLst>
                  <a:gd name="T0" fmla="*/ 72 w 2776"/>
                  <a:gd name="T1" fmla="*/ 992 h 2960"/>
                  <a:gd name="T2" fmla="*/ 336 w 2776"/>
                  <a:gd name="T3" fmla="*/ 1144 h 2960"/>
                  <a:gd name="T4" fmla="*/ 432 w 2776"/>
                  <a:gd name="T5" fmla="*/ 1360 h 2960"/>
                  <a:gd name="T6" fmla="*/ 544 w 2776"/>
                  <a:gd name="T7" fmla="*/ 1568 h 2960"/>
                  <a:gd name="T8" fmla="*/ 520 w 2776"/>
                  <a:gd name="T9" fmla="*/ 2000 h 2960"/>
                  <a:gd name="T10" fmla="*/ 520 w 2776"/>
                  <a:gd name="T11" fmla="*/ 2288 h 2960"/>
                  <a:gd name="T12" fmla="*/ 696 w 2776"/>
                  <a:gd name="T13" fmla="*/ 2328 h 2960"/>
                  <a:gd name="T14" fmla="*/ 808 w 2776"/>
                  <a:gd name="T15" fmla="*/ 2448 h 2960"/>
                  <a:gd name="T16" fmla="*/ 968 w 2776"/>
                  <a:gd name="T17" fmla="*/ 2640 h 2960"/>
                  <a:gd name="T18" fmla="*/ 1184 w 2776"/>
                  <a:gd name="T19" fmla="*/ 2808 h 2960"/>
                  <a:gd name="T20" fmla="*/ 1216 w 2776"/>
                  <a:gd name="T21" fmla="*/ 2504 h 2960"/>
                  <a:gd name="T22" fmla="*/ 1544 w 2776"/>
                  <a:gd name="T23" fmla="*/ 2576 h 2960"/>
                  <a:gd name="T24" fmla="*/ 1776 w 2776"/>
                  <a:gd name="T25" fmla="*/ 2728 h 2960"/>
                  <a:gd name="T26" fmla="*/ 2200 w 2776"/>
                  <a:gd name="T27" fmla="*/ 2824 h 2960"/>
                  <a:gd name="T28" fmla="*/ 2504 w 2776"/>
                  <a:gd name="T29" fmla="*/ 2904 h 2960"/>
                  <a:gd name="T30" fmla="*/ 2608 w 2776"/>
                  <a:gd name="T31" fmla="*/ 2680 h 2960"/>
                  <a:gd name="T32" fmla="*/ 2728 w 2776"/>
                  <a:gd name="T33" fmla="*/ 2368 h 2960"/>
                  <a:gd name="T34" fmla="*/ 2776 w 2776"/>
                  <a:gd name="T35" fmla="*/ 2104 h 2960"/>
                  <a:gd name="T36" fmla="*/ 2592 w 2776"/>
                  <a:gd name="T37" fmla="*/ 1968 h 2960"/>
                  <a:gd name="T38" fmla="*/ 2360 w 2776"/>
                  <a:gd name="T39" fmla="*/ 1824 h 2960"/>
                  <a:gd name="T40" fmla="*/ 2120 w 2776"/>
                  <a:gd name="T41" fmla="*/ 1760 h 2960"/>
                  <a:gd name="T42" fmla="*/ 1992 w 2776"/>
                  <a:gd name="T43" fmla="*/ 1904 h 2960"/>
                  <a:gd name="T44" fmla="*/ 1680 w 2776"/>
                  <a:gd name="T45" fmla="*/ 1880 h 2960"/>
                  <a:gd name="T46" fmla="*/ 1664 w 2776"/>
                  <a:gd name="T47" fmla="*/ 2064 h 2960"/>
                  <a:gd name="T48" fmla="*/ 1432 w 2776"/>
                  <a:gd name="T49" fmla="*/ 1824 h 2960"/>
                  <a:gd name="T50" fmla="*/ 1256 w 2776"/>
                  <a:gd name="T51" fmla="*/ 1696 h 2960"/>
                  <a:gd name="T52" fmla="*/ 1184 w 2776"/>
                  <a:gd name="T53" fmla="*/ 1416 h 2960"/>
                  <a:gd name="T54" fmla="*/ 1488 w 2776"/>
                  <a:gd name="T55" fmla="*/ 1272 h 2960"/>
                  <a:gd name="T56" fmla="*/ 1752 w 2776"/>
                  <a:gd name="T57" fmla="*/ 1000 h 2960"/>
                  <a:gd name="T58" fmla="*/ 2000 w 2776"/>
                  <a:gd name="T59" fmla="*/ 824 h 2960"/>
                  <a:gd name="T60" fmla="*/ 2160 w 2776"/>
                  <a:gd name="T61" fmla="*/ 640 h 2960"/>
                  <a:gd name="T62" fmla="*/ 2336 w 2776"/>
                  <a:gd name="T63" fmla="*/ 640 h 2960"/>
                  <a:gd name="T64" fmla="*/ 2152 w 2776"/>
                  <a:gd name="T65" fmla="*/ 528 h 2960"/>
                  <a:gd name="T66" fmla="*/ 1768 w 2776"/>
                  <a:gd name="T67" fmla="*/ 528 h 2960"/>
                  <a:gd name="T68" fmla="*/ 1784 w 2776"/>
                  <a:gd name="T69" fmla="*/ 248 h 2960"/>
                  <a:gd name="T70" fmla="*/ 1624 w 2776"/>
                  <a:gd name="T71" fmla="*/ 64 h 2960"/>
                  <a:gd name="T72" fmla="*/ 1536 w 2776"/>
                  <a:gd name="T73" fmla="*/ 344 h 2960"/>
                  <a:gd name="T74" fmla="*/ 1192 w 2776"/>
                  <a:gd name="T75" fmla="*/ 336 h 2960"/>
                  <a:gd name="T76" fmla="*/ 1104 w 2776"/>
                  <a:gd name="T77" fmla="*/ 680 h 2960"/>
                  <a:gd name="T78" fmla="*/ 528 w 2776"/>
                  <a:gd name="T79" fmla="*/ 656 h 2960"/>
                  <a:gd name="T80" fmla="*/ 328 w 2776"/>
                  <a:gd name="T81" fmla="*/ 728 h 2960"/>
                  <a:gd name="T82" fmla="*/ 72 w 2776"/>
                  <a:gd name="T83" fmla="*/ 720 h 29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76" h="2960">
                    <a:moveTo>
                      <a:pt x="0" y="832"/>
                    </a:moveTo>
                    <a:lnTo>
                      <a:pt x="72" y="992"/>
                    </a:lnTo>
                    <a:lnTo>
                      <a:pt x="184" y="1088"/>
                    </a:lnTo>
                    <a:lnTo>
                      <a:pt x="336" y="1144"/>
                    </a:lnTo>
                    <a:lnTo>
                      <a:pt x="424" y="1256"/>
                    </a:lnTo>
                    <a:lnTo>
                      <a:pt x="432" y="1360"/>
                    </a:lnTo>
                    <a:lnTo>
                      <a:pt x="464" y="1464"/>
                    </a:lnTo>
                    <a:lnTo>
                      <a:pt x="544" y="1568"/>
                    </a:lnTo>
                    <a:lnTo>
                      <a:pt x="584" y="1816"/>
                    </a:lnTo>
                    <a:lnTo>
                      <a:pt x="520" y="2000"/>
                    </a:lnTo>
                    <a:lnTo>
                      <a:pt x="408" y="2184"/>
                    </a:lnTo>
                    <a:lnTo>
                      <a:pt x="520" y="2288"/>
                    </a:lnTo>
                    <a:lnTo>
                      <a:pt x="560" y="2368"/>
                    </a:lnTo>
                    <a:lnTo>
                      <a:pt x="696" y="2328"/>
                    </a:lnTo>
                    <a:lnTo>
                      <a:pt x="800" y="2312"/>
                    </a:lnTo>
                    <a:lnTo>
                      <a:pt x="808" y="2448"/>
                    </a:lnTo>
                    <a:lnTo>
                      <a:pt x="912" y="2496"/>
                    </a:lnTo>
                    <a:lnTo>
                      <a:pt x="968" y="2640"/>
                    </a:lnTo>
                    <a:lnTo>
                      <a:pt x="1072" y="2776"/>
                    </a:lnTo>
                    <a:lnTo>
                      <a:pt x="1184" y="2808"/>
                    </a:lnTo>
                    <a:lnTo>
                      <a:pt x="1192" y="2656"/>
                    </a:lnTo>
                    <a:lnTo>
                      <a:pt x="1216" y="2504"/>
                    </a:lnTo>
                    <a:lnTo>
                      <a:pt x="1392" y="2544"/>
                    </a:lnTo>
                    <a:lnTo>
                      <a:pt x="1544" y="2576"/>
                    </a:lnTo>
                    <a:lnTo>
                      <a:pt x="1704" y="2648"/>
                    </a:lnTo>
                    <a:lnTo>
                      <a:pt x="1776" y="2728"/>
                    </a:lnTo>
                    <a:lnTo>
                      <a:pt x="1960" y="2712"/>
                    </a:lnTo>
                    <a:lnTo>
                      <a:pt x="2200" y="2824"/>
                    </a:lnTo>
                    <a:lnTo>
                      <a:pt x="2392" y="2960"/>
                    </a:lnTo>
                    <a:lnTo>
                      <a:pt x="2504" y="2904"/>
                    </a:lnTo>
                    <a:lnTo>
                      <a:pt x="2504" y="2776"/>
                    </a:lnTo>
                    <a:lnTo>
                      <a:pt x="2608" y="2680"/>
                    </a:lnTo>
                    <a:lnTo>
                      <a:pt x="2712" y="2560"/>
                    </a:lnTo>
                    <a:lnTo>
                      <a:pt x="2728" y="2368"/>
                    </a:lnTo>
                    <a:lnTo>
                      <a:pt x="2768" y="2256"/>
                    </a:lnTo>
                    <a:lnTo>
                      <a:pt x="2776" y="2104"/>
                    </a:lnTo>
                    <a:lnTo>
                      <a:pt x="2664" y="2040"/>
                    </a:lnTo>
                    <a:lnTo>
                      <a:pt x="2592" y="1968"/>
                    </a:lnTo>
                    <a:lnTo>
                      <a:pt x="2424" y="1936"/>
                    </a:lnTo>
                    <a:lnTo>
                      <a:pt x="2360" y="1824"/>
                    </a:lnTo>
                    <a:lnTo>
                      <a:pt x="2320" y="1632"/>
                    </a:lnTo>
                    <a:lnTo>
                      <a:pt x="2120" y="1760"/>
                    </a:lnTo>
                    <a:lnTo>
                      <a:pt x="2192" y="1888"/>
                    </a:lnTo>
                    <a:lnTo>
                      <a:pt x="1992" y="1904"/>
                    </a:lnTo>
                    <a:lnTo>
                      <a:pt x="1816" y="2024"/>
                    </a:lnTo>
                    <a:lnTo>
                      <a:pt x="1680" y="1880"/>
                    </a:lnTo>
                    <a:lnTo>
                      <a:pt x="1576" y="1936"/>
                    </a:lnTo>
                    <a:lnTo>
                      <a:pt x="1664" y="2064"/>
                    </a:lnTo>
                    <a:lnTo>
                      <a:pt x="1552" y="2048"/>
                    </a:lnTo>
                    <a:lnTo>
                      <a:pt x="1432" y="1824"/>
                    </a:lnTo>
                    <a:lnTo>
                      <a:pt x="1296" y="1920"/>
                    </a:lnTo>
                    <a:lnTo>
                      <a:pt x="1256" y="1696"/>
                    </a:lnTo>
                    <a:lnTo>
                      <a:pt x="1200" y="1544"/>
                    </a:lnTo>
                    <a:lnTo>
                      <a:pt x="1184" y="1416"/>
                    </a:lnTo>
                    <a:lnTo>
                      <a:pt x="1304" y="1272"/>
                    </a:lnTo>
                    <a:lnTo>
                      <a:pt x="1488" y="1272"/>
                    </a:lnTo>
                    <a:lnTo>
                      <a:pt x="1656" y="1192"/>
                    </a:lnTo>
                    <a:lnTo>
                      <a:pt x="1752" y="1000"/>
                    </a:lnTo>
                    <a:lnTo>
                      <a:pt x="1904" y="944"/>
                    </a:lnTo>
                    <a:lnTo>
                      <a:pt x="2000" y="824"/>
                    </a:lnTo>
                    <a:lnTo>
                      <a:pt x="2080" y="728"/>
                    </a:lnTo>
                    <a:lnTo>
                      <a:pt x="2160" y="640"/>
                    </a:lnTo>
                    <a:lnTo>
                      <a:pt x="2272" y="704"/>
                    </a:lnTo>
                    <a:lnTo>
                      <a:pt x="2336" y="640"/>
                    </a:lnTo>
                    <a:lnTo>
                      <a:pt x="2312" y="488"/>
                    </a:lnTo>
                    <a:lnTo>
                      <a:pt x="2152" y="528"/>
                    </a:lnTo>
                    <a:lnTo>
                      <a:pt x="2040" y="472"/>
                    </a:lnTo>
                    <a:lnTo>
                      <a:pt x="1768" y="528"/>
                    </a:lnTo>
                    <a:lnTo>
                      <a:pt x="1688" y="464"/>
                    </a:lnTo>
                    <a:lnTo>
                      <a:pt x="1784" y="248"/>
                    </a:lnTo>
                    <a:lnTo>
                      <a:pt x="1696" y="0"/>
                    </a:lnTo>
                    <a:lnTo>
                      <a:pt x="1624" y="64"/>
                    </a:lnTo>
                    <a:lnTo>
                      <a:pt x="1608" y="200"/>
                    </a:lnTo>
                    <a:lnTo>
                      <a:pt x="1536" y="344"/>
                    </a:lnTo>
                    <a:lnTo>
                      <a:pt x="1432" y="304"/>
                    </a:lnTo>
                    <a:lnTo>
                      <a:pt x="1192" y="336"/>
                    </a:lnTo>
                    <a:lnTo>
                      <a:pt x="1168" y="528"/>
                    </a:lnTo>
                    <a:lnTo>
                      <a:pt x="1104" y="680"/>
                    </a:lnTo>
                    <a:lnTo>
                      <a:pt x="824" y="656"/>
                    </a:lnTo>
                    <a:lnTo>
                      <a:pt x="528" y="656"/>
                    </a:lnTo>
                    <a:lnTo>
                      <a:pt x="544" y="880"/>
                    </a:lnTo>
                    <a:lnTo>
                      <a:pt x="328" y="728"/>
                    </a:lnTo>
                    <a:lnTo>
                      <a:pt x="152" y="624"/>
                    </a:lnTo>
                    <a:lnTo>
                      <a:pt x="72" y="720"/>
                    </a:lnTo>
                    <a:lnTo>
                      <a:pt x="0" y="83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3" name="Freeform 80">
                <a:extLst>
                  <a:ext uri="{FF2B5EF4-FFF2-40B4-BE49-F238E27FC236}">
                    <a16:creationId xmlns:a16="http://schemas.microsoft.com/office/drawing/2014/main" id="{929183F1-D5EB-7F51-FE88-C1292818EE3C}"/>
                  </a:ext>
                </a:extLst>
              </p:cNvPr>
              <p:cNvSpPr/>
              <p:nvPr/>
            </p:nvSpPr>
            <p:spPr bwMode="auto">
              <a:xfrm>
                <a:off x="7825" y="10782"/>
                <a:ext cx="566" cy="459"/>
              </a:xfrm>
              <a:custGeom>
                <a:avLst/>
                <a:gdLst>
                  <a:gd name="T0" fmla="*/ 0 w 566"/>
                  <a:gd name="T1" fmla="*/ 292 h 459"/>
                  <a:gd name="T2" fmla="*/ 35 w 566"/>
                  <a:gd name="T3" fmla="*/ 189 h 459"/>
                  <a:gd name="T4" fmla="*/ 136 w 566"/>
                  <a:gd name="T5" fmla="*/ 65 h 459"/>
                  <a:gd name="T6" fmla="*/ 278 w 566"/>
                  <a:gd name="T7" fmla="*/ 87 h 459"/>
                  <a:gd name="T8" fmla="*/ 347 w 566"/>
                  <a:gd name="T9" fmla="*/ 0 h 459"/>
                  <a:gd name="T10" fmla="*/ 437 w 566"/>
                  <a:gd name="T11" fmla="*/ 57 h 459"/>
                  <a:gd name="T12" fmla="*/ 485 w 566"/>
                  <a:gd name="T13" fmla="*/ 192 h 459"/>
                  <a:gd name="T14" fmla="*/ 566 w 566"/>
                  <a:gd name="T15" fmla="*/ 192 h 459"/>
                  <a:gd name="T16" fmla="*/ 544 w 566"/>
                  <a:gd name="T17" fmla="*/ 292 h 459"/>
                  <a:gd name="T18" fmla="*/ 437 w 566"/>
                  <a:gd name="T19" fmla="*/ 399 h 459"/>
                  <a:gd name="T20" fmla="*/ 320 w 566"/>
                  <a:gd name="T21" fmla="*/ 441 h 459"/>
                  <a:gd name="T22" fmla="*/ 215 w 566"/>
                  <a:gd name="T23" fmla="*/ 459 h 459"/>
                  <a:gd name="T24" fmla="*/ 149 w 566"/>
                  <a:gd name="T25" fmla="*/ 396 h 459"/>
                  <a:gd name="T26" fmla="*/ 5 w 566"/>
                  <a:gd name="T27" fmla="*/ 375 h 459"/>
                  <a:gd name="T28" fmla="*/ 0 w 566"/>
                  <a:gd name="T29" fmla="*/ 292 h 4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6" h="459">
                    <a:moveTo>
                      <a:pt x="0" y="292"/>
                    </a:moveTo>
                    <a:lnTo>
                      <a:pt x="35" y="189"/>
                    </a:lnTo>
                    <a:lnTo>
                      <a:pt x="136" y="65"/>
                    </a:lnTo>
                    <a:lnTo>
                      <a:pt x="278" y="87"/>
                    </a:lnTo>
                    <a:lnTo>
                      <a:pt x="347" y="0"/>
                    </a:lnTo>
                    <a:lnTo>
                      <a:pt x="437" y="57"/>
                    </a:lnTo>
                    <a:lnTo>
                      <a:pt x="485" y="192"/>
                    </a:lnTo>
                    <a:lnTo>
                      <a:pt x="566" y="192"/>
                    </a:lnTo>
                    <a:lnTo>
                      <a:pt x="544" y="292"/>
                    </a:lnTo>
                    <a:lnTo>
                      <a:pt x="437" y="399"/>
                    </a:lnTo>
                    <a:lnTo>
                      <a:pt x="320" y="441"/>
                    </a:lnTo>
                    <a:lnTo>
                      <a:pt x="215" y="459"/>
                    </a:lnTo>
                    <a:lnTo>
                      <a:pt x="149" y="396"/>
                    </a:lnTo>
                    <a:lnTo>
                      <a:pt x="5" y="375"/>
                    </a:lnTo>
                    <a:lnTo>
                      <a:pt x="0" y="29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nvGrpSpPr>
            <p:cNvPr id="50" name="Group 313">
              <a:extLst>
                <a:ext uri="{FF2B5EF4-FFF2-40B4-BE49-F238E27FC236}">
                  <a16:creationId xmlns:a16="http://schemas.microsoft.com/office/drawing/2014/main" id="{1809BDBC-48C5-DB15-1904-5C2D688AA6AD}"/>
                </a:ext>
              </a:extLst>
            </p:cNvPr>
            <p:cNvGrpSpPr/>
            <p:nvPr/>
          </p:nvGrpSpPr>
          <p:grpSpPr bwMode="auto">
            <a:xfrm>
              <a:off x="922947" y="4076673"/>
              <a:ext cx="301252" cy="58999"/>
              <a:chOff x="512" y="2456"/>
              <a:chExt cx="204" cy="41"/>
            </a:xfrm>
          </p:grpSpPr>
          <p:sp>
            <p:nvSpPr>
              <p:cNvPr id="118" name="Freeform 77">
                <a:extLst>
                  <a:ext uri="{FF2B5EF4-FFF2-40B4-BE49-F238E27FC236}">
                    <a16:creationId xmlns:a16="http://schemas.microsoft.com/office/drawing/2014/main" id="{8680865D-4417-C510-0F75-F37778BAB946}"/>
                  </a:ext>
                </a:extLst>
              </p:cNvPr>
              <p:cNvSpPr/>
              <p:nvPr/>
            </p:nvSpPr>
            <p:spPr bwMode="auto">
              <a:xfrm>
                <a:off x="707" y="2485"/>
                <a:ext cx="9" cy="12"/>
              </a:xfrm>
              <a:custGeom>
                <a:avLst/>
                <a:gdLst>
                  <a:gd name="T0" fmla="*/ 0 w 740"/>
                  <a:gd name="T1" fmla="*/ 1 h 922"/>
                  <a:gd name="T2" fmla="*/ 0 w 740"/>
                  <a:gd name="T3" fmla="*/ 1 h 922"/>
                  <a:gd name="T4" fmla="*/ 0 w 740"/>
                  <a:gd name="T5" fmla="*/ 1 h 922"/>
                  <a:gd name="T6" fmla="*/ 0 w 740"/>
                  <a:gd name="T7" fmla="*/ 1 h 922"/>
                  <a:gd name="T8" fmla="*/ 0 w 740"/>
                  <a:gd name="T9" fmla="*/ 1 h 922"/>
                  <a:gd name="T10" fmla="*/ 0 w 740"/>
                  <a:gd name="T11" fmla="*/ 1 h 922"/>
                  <a:gd name="T12" fmla="*/ 0 w 740"/>
                  <a:gd name="T13" fmla="*/ 1 h 922"/>
                  <a:gd name="T14" fmla="*/ 0 w 740"/>
                  <a:gd name="T15" fmla="*/ 1 h 922"/>
                  <a:gd name="T16" fmla="*/ 0 w 740"/>
                  <a:gd name="T17" fmla="*/ 1 h 922"/>
                  <a:gd name="T18" fmla="*/ 0 w 740"/>
                  <a:gd name="T19" fmla="*/ 1 h 922"/>
                  <a:gd name="T20" fmla="*/ 0 w 740"/>
                  <a:gd name="T21" fmla="*/ 1 h 922"/>
                  <a:gd name="T22" fmla="*/ 0 w 740"/>
                  <a:gd name="T23" fmla="*/ 1 h 922"/>
                  <a:gd name="T24" fmla="*/ 0 w 740"/>
                  <a:gd name="T25" fmla="*/ 0 h 922"/>
                  <a:gd name="T26" fmla="*/ 0 w 740"/>
                  <a:gd name="T27" fmla="*/ 0 h 922"/>
                  <a:gd name="T28" fmla="*/ 1 w 740"/>
                  <a:gd name="T29" fmla="*/ 0 h 922"/>
                  <a:gd name="T30" fmla="*/ 1 w 740"/>
                  <a:gd name="T31" fmla="*/ 0 h 922"/>
                  <a:gd name="T32" fmla="*/ 1 w 740"/>
                  <a:gd name="T33" fmla="*/ 0 h 922"/>
                  <a:gd name="T34" fmla="*/ 0 w 740"/>
                  <a:gd name="T35" fmla="*/ 0 h 922"/>
                  <a:gd name="T36" fmla="*/ 0 w 740"/>
                  <a:gd name="T37" fmla="*/ 0 h 922"/>
                  <a:gd name="T38" fmla="*/ 0 w 740"/>
                  <a:gd name="T39" fmla="*/ 0 h 922"/>
                  <a:gd name="T40" fmla="*/ 0 w 740"/>
                  <a:gd name="T41" fmla="*/ 0 h 922"/>
                  <a:gd name="T42" fmla="*/ 0 w 740"/>
                  <a:gd name="T43" fmla="*/ 0 h 922"/>
                  <a:gd name="T44" fmla="*/ 0 w 740"/>
                  <a:gd name="T45" fmla="*/ 0 h 922"/>
                  <a:gd name="T46" fmla="*/ 0 w 740"/>
                  <a:gd name="T47" fmla="*/ 0 h 922"/>
                  <a:gd name="T48" fmla="*/ 0 w 740"/>
                  <a:gd name="T49" fmla="*/ 0 h 922"/>
                  <a:gd name="T50" fmla="*/ 0 w 740"/>
                  <a:gd name="T51" fmla="*/ 0 h 922"/>
                  <a:gd name="T52" fmla="*/ 0 w 740"/>
                  <a:gd name="T53" fmla="*/ 0 h 922"/>
                  <a:gd name="T54" fmla="*/ 0 w 740"/>
                  <a:gd name="T55" fmla="*/ 0 h 922"/>
                  <a:gd name="T56" fmla="*/ 0 w 740"/>
                  <a:gd name="T57" fmla="*/ 0 h 922"/>
                  <a:gd name="T58" fmla="*/ 0 w 740"/>
                  <a:gd name="T59" fmla="*/ 0 h 922"/>
                  <a:gd name="T60" fmla="*/ 0 w 740"/>
                  <a:gd name="T61" fmla="*/ 0 h 922"/>
                  <a:gd name="T62" fmla="*/ 0 w 740"/>
                  <a:gd name="T63" fmla="*/ 0 h 922"/>
                  <a:gd name="T64" fmla="*/ 0 w 740"/>
                  <a:gd name="T65" fmla="*/ 0 h 922"/>
                  <a:gd name="T66" fmla="*/ 0 w 740"/>
                  <a:gd name="T67" fmla="*/ 0 h 922"/>
                  <a:gd name="T68" fmla="*/ 0 w 740"/>
                  <a:gd name="T69" fmla="*/ 0 h 922"/>
                  <a:gd name="T70" fmla="*/ 0 w 740"/>
                  <a:gd name="T71" fmla="*/ 0 h 922"/>
                  <a:gd name="T72" fmla="*/ 0 w 740"/>
                  <a:gd name="T73" fmla="*/ 0 h 922"/>
                  <a:gd name="T74" fmla="*/ 0 w 740"/>
                  <a:gd name="T75" fmla="*/ 0 h 922"/>
                  <a:gd name="T76" fmla="*/ 0 w 740"/>
                  <a:gd name="T77" fmla="*/ 1 h 922"/>
                  <a:gd name="T78" fmla="*/ 0 w 740"/>
                  <a:gd name="T79" fmla="*/ 1 h 922"/>
                  <a:gd name="T80" fmla="*/ 0 w 740"/>
                  <a:gd name="T81" fmla="*/ 1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0" h="922">
                    <a:moveTo>
                      <a:pt x="0" y="888"/>
                    </a:moveTo>
                    <a:lnTo>
                      <a:pt x="53" y="922"/>
                    </a:lnTo>
                    <a:lnTo>
                      <a:pt x="144" y="860"/>
                    </a:lnTo>
                    <a:lnTo>
                      <a:pt x="250" y="869"/>
                    </a:lnTo>
                    <a:lnTo>
                      <a:pt x="293" y="903"/>
                    </a:lnTo>
                    <a:lnTo>
                      <a:pt x="399" y="879"/>
                    </a:lnTo>
                    <a:lnTo>
                      <a:pt x="528" y="884"/>
                    </a:lnTo>
                    <a:lnTo>
                      <a:pt x="620" y="840"/>
                    </a:lnTo>
                    <a:lnTo>
                      <a:pt x="658" y="778"/>
                    </a:lnTo>
                    <a:lnTo>
                      <a:pt x="634" y="754"/>
                    </a:lnTo>
                    <a:lnTo>
                      <a:pt x="562" y="720"/>
                    </a:lnTo>
                    <a:lnTo>
                      <a:pt x="572" y="644"/>
                    </a:lnTo>
                    <a:lnTo>
                      <a:pt x="596" y="576"/>
                    </a:lnTo>
                    <a:lnTo>
                      <a:pt x="653" y="572"/>
                    </a:lnTo>
                    <a:lnTo>
                      <a:pt x="711" y="562"/>
                    </a:lnTo>
                    <a:lnTo>
                      <a:pt x="740" y="485"/>
                    </a:lnTo>
                    <a:lnTo>
                      <a:pt x="696" y="437"/>
                    </a:lnTo>
                    <a:lnTo>
                      <a:pt x="648" y="389"/>
                    </a:lnTo>
                    <a:lnTo>
                      <a:pt x="586" y="356"/>
                    </a:lnTo>
                    <a:lnTo>
                      <a:pt x="528" y="375"/>
                    </a:lnTo>
                    <a:lnTo>
                      <a:pt x="442" y="404"/>
                    </a:lnTo>
                    <a:lnTo>
                      <a:pt x="389" y="375"/>
                    </a:lnTo>
                    <a:lnTo>
                      <a:pt x="404" y="303"/>
                    </a:lnTo>
                    <a:lnTo>
                      <a:pt x="428" y="245"/>
                    </a:lnTo>
                    <a:lnTo>
                      <a:pt x="471" y="216"/>
                    </a:lnTo>
                    <a:lnTo>
                      <a:pt x="514" y="231"/>
                    </a:lnTo>
                    <a:lnTo>
                      <a:pt x="586" y="188"/>
                    </a:lnTo>
                    <a:lnTo>
                      <a:pt x="562" y="120"/>
                    </a:lnTo>
                    <a:lnTo>
                      <a:pt x="562" y="48"/>
                    </a:lnTo>
                    <a:lnTo>
                      <a:pt x="500" y="39"/>
                    </a:lnTo>
                    <a:lnTo>
                      <a:pt x="432" y="34"/>
                    </a:lnTo>
                    <a:lnTo>
                      <a:pt x="360" y="15"/>
                    </a:lnTo>
                    <a:lnTo>
                      <a:pt x="293" y="0"/>
                    </a:lnTo>
                    <a:lnTo>
                      <a:pt x="173" y="87"/>
                    </a:lnTo>
                    <a:lnTo>
                      <a:pt x="96" y="197"/>
                    </a:lnTo>
                    <a:lnTo>
                      <a:pt x="68" y="303"/>
                    </a:lnTo>
                    <a:lnTo>
                      <a:pt x="58" y="432"/>
                    </a:lnTo>
                    <a:lnTo>
                      <a:pt x="63" y="533"/>
                    </a:lnTo>
                    <a:lnTo>
                      <a:pt x="63" y="692"/>
                    </a:lnTo>
                    <a:lnTo>
                      <a:pt x="20" y="807"/>
                    </a:lnTo>
                    <a:lnTo>
                      <a:pt x="0" y="888"/>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119" name="Group 315">
                <a:extLst>
                  <a:ext uri="{FF2B5EF4-FFF2-40B4-BE49-F238E27FC236}">
                    <a16:creationId xmlns:a16="http://schemas.microsoft.com/office/drawing/2014/main" id="{D704A463-089B-A5FE-C47F-E9C3471AB0B4}"/>
                  </a:ext>
                </a:extLst>
              </p:cNvPr>
              <p:cNvGrpSpPr/>
              <p:nvPr/>
            </p:nvGrpSpPr>
            <p:grpSpPr bwMode="auto">
              <a:xfrm>
                <a:off x="512" y="2456"/>
                <a:ext cx="12" cy="4"/>
                <a:chOff x="2478" y="4937"/>
                <a:chExt cx="10011" cy="3255"/>
              </a:xfrm>
            </p:grpSpPr>
            <p:sp>
              <p:nvSpPr>
                <p:cNvPr id="120" name="Freeform 316">
                  <a:extLst>
                    <a:ext uri="{FF2B5EF4-FFF2-40B4-BE49-F238E27FC236}">
                      <a16:creationId xmlns:a16="http://schemas.microsoft.com/office/drawing/2014/main" id="{9B314DFC-E095-27D1-662A-9D653FD63B26}"/>
                    </a:ext>
                  </a:extLst>
                </p:cNvPr>
                <p:cNvSpPr/>
                <p:nvPr/>
              </p:nvSpPr>
              <p:spPr bwMode="auto">
                <a:xfrm>
                  <a:off x="2478" y="5266"/>
                  <a:ext cx="9335" cy="2926"/>
                </a:xfrm>
                <a:custGeom>
                  <a:avLst/>
                  <a:gdLst>
                    <a:gd name="T0" fmla="*/ 2898 w 9335"/>
                    <a:gd name="T1" fmla="*/ 430 h 2926"/>
                    <a:gd name="T2" fmla="*/ 2285 w 9335"/>
                    <a:gd name="T3" fmla="*/ 503 h 2926"/>
                    <a:gd name="T4" fmla="*/ 1856 w 9335"/>
                    <a:gd name="T5" fmla="*/ 430 h 2926"/>
                    <a:gd name="T6" fmla="*/ 1408 w 9335"/>
                    <a:gd name="T7" fmla="*/ 476 h 2926"/>
                    <a:gd name="T8" fmla="*/ 914 w 9335"/>
                    <a:gd name="T9" fmla="*/ 741 h 2926"/>
                    <a:gd name="T10" fmla="*/ 1499 w 9335"/>
                    <a:gd name="T11" fmla="*/ 905 h 2926"/>
                    <a:gd name="T12" fmla="*/ 2112 w 9335"/>
                    <a:gd name="T13" fmla="*/ 942 h 2926"/>
                    <a:gd name="T14" fmla="*/ 2167 w 9335"/>
                    <a:gd name="T15" fmla="*/ 1006 h 2926"/>
                    <a:gd name="T16" fmla="*/ 1545 w 9335"/>
                    <a:gd name="T17" fmla="*/ 1006 h 2926"/>
                    <a:gd name="T18" fmla="*/ 951 w 9335"/>
                    <a:gd name="T19" fmla="*/ 933 h 2926"/>
                    <a:gd name="T20" fmla="*/ 457 w 9335"/>
                    <a:gd name="T21" fmla="*/ 1198 h 2926"/>
                    <a:gd name="T22" fmla="*/ 146 w 9335"/>
                    <a:gd name="T23" fmla="*/ 1417 h 2926"/>
                    <a:gd name="T24" fmla="*/ 36 w 9335"/>
                    <a:gd name="T25" fmla="*/ 1820 h 2926"/>
                    <a:gd name="T26" fmla="*/ 347 w 9335"/>
                    <a:gd name="T27" fmla="*/ 2094 h 2926"/>
                    <a:gd name="T28" fmla="*/ 1115 w 9335"/>
                    <a:gd name="T29" fmla="*/ 2140 h 2926"/>
                    <a:gd name="T30" fmla="*/ 1719 w 9335"/>
                    <a:gd name="T31" fmla="*/ 2396 h 2926"/>
                    <a:gd name="T32" fmla="*/ 1842 w 9335"/>
                    <a:gd name="T33" fmla="*/ 2780 h 2926"/>
                    <a:gd name="T34" fmla="*/ 2295 w 9335"/>
                    <a:gd name="T35" fmla="*/ 2917 h 2926"/>
                    <a:gd name="T36" fmla="*/ 2807 w 9335"/>
                    <a:gd name="T37" fmla="*/ 2771 h 2926"/>
                    <a:gd name="T38" fmla="*/ 3154 w 9335"/>
                    <a:gd name="T39" fmla="*/ 2743 h 2926"/>
                    <a:gd name="T40" fmla="*/ 3264 w 9335"/>
                    <a:gd name="T41" fmla="*/ 2277 h 2926"/>
                    <a:gd name="T42" fmla="*/ 4087 w 9335"/>
                    <a:gd name="T43" fmla="*/ 1929 h 2926"/>
                    <a:gd name="T44" fmla="*/ 4827 w 9335"/>
                    <a:gd name="T45" fmla="*/ 2131 h 2926"/>
                    <a:gd name="T46" fmla="*/ 5431 w 9335"/>
                    <a:gd name="T47" fmla="*/ 2451 h 2926"/>
                    <a:gd name="T48" fmla="*/ 5915 w 9335"/>
                    <a:gd name="T49" fmla="*/ 2588 h 2926"/>
                    <a:gd name="T50" fmla="*/ 6482 w 9335"/>
                    <a:gd name="T51" fmla="*/ 2359 h 2926"/>
                    <a:gd name="T52" fmla="*/ 7122 w 9335"/>
                    <a:gd name="T53" fmla="*/ 2323 h 2926"/>
                    <a:gd name="T54" fmla="*/ 7607 w 9335"/>
                    <a:gd name="T55" fmla="*/ 2524 h 2926"/>
                    <a:gd name="T56" fmla="*/ 7908 w 9335"/>
                    <a:gd name="T57" fmla="*/ 2414 h 2926"/>
                    <a:gd name="T58" fmla="*/ 8475 w 9335"/>
                    <a:gd name="T59" fmla="*/ 2121 h 2926"/>
                    <a:gd name="T60" fmla="*/ 9024 w 9335"/>
                    <a:gd name="T61" fmla="*/ 2103 h 2926"/>
                    <a:gd name="T62" fmla="*/ 9261 w 9335"/>
                    <a:gd name="T63" fmla="*/ 1765 h 2926"/>
                    <a:gd name="T64" fmla="*/ 9051 w 9335"/>
                    <a:gd name="T65" fmla="*/ 1701 h 2926"/>
                    <a:gd name="T66" fmla="*/ 8512 w 9335"/>
                    <a:gd name="T67" fmla="*/ 1408 h 2926"/>
                    <a:gd name="T68" fmla="*/ 8055 w 9335"/>
                    <a:gd name="T69" fmla="*/ 1646 h 2926"/>
                    <a:gd name="T70" fmla="*/ 7625 w 9335"/>
                    <a:gd name="T71" fmla="*/ 1655 h 2926"/>
                    <a:gd name="T72" fmla="*/ 7963 w 9335"/>
                    <a:gd name="T73" fmla="*/ 1381 h 2926"/>
                    <a:gd name="T74" fmla="*/ 7332 w 9335"/>
                    <a:gd name="T75" fmla="*/ 1390 h 2926"/>
                    <a:gd name="T76" fmla="*/ 6509 w 9335"/>
                    <a:gd name="T77" fmla="*/ 1509 h 2926"/>
                    <a:gd name="T78" fmla="*/ 6071 w 9335"/>
                    <a:gd name="T79" fmla="*/ 1244 h 2926"/>
                    <a:gd name="T80" fmla="*/ 5805 w 9335"/>
                    <a:gd name="T81" fmla="*/ 1619 h 2926"/>
                    <a:gd name="T82" fmla="*/ 5001 w 9335"/>
                    <a:gd name="T83" fmla="*/ 1390 h 2926"/>
                    <a:gd name="T84" fmla="*/ 4772 w 9335"/>
                    <a:gd name="T85" fmla="*/ 933 h 2926"/>
                    <a:gd name="T86" fmla="*/ 4681 w 9335"/>
                    <a:gd name="T87" fmla="*/ 576 h 2926"/>
                    <a:gd name="T88" fmla="*/ 4160 w 9335"/>
                    <a:gd name="T89" fmla="*/ 686 h 2926"/>
                    <a:gd name="T90" fmla="*/ 4297 w 9335"/>
                    <a:gd name="T91" fmla="*/ 64 h 2926"/>
                    <a:gd name="T92" fmla="*/ 3712 w 9335"/>
                    <a:gd name="T93" fmla="*/ 55 h 2926"/>
                    <a:gd name="T94" fmla="*/ 3291 w 9335"/>
                    <a:gd name="T95" fmla="*/ 101 h 29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335" h="2926">
                      <a:moveTo>
                        <a:pt x="3191" y="101"/>
                      </a:moveTo>
                      <a:lnTo>
                        <a:pt x="3044" y="201"/>
                      </a:lnTo>
                      <a:lnTo>
                        <a:pt x="2989" y="320"/>
                      </a:lnTo>
                      <a:lnTo>
                        <a:pt x="2898" y="430"/>
                      </a:lnTo>
                      <a:lnTo>
                        <a:pt x="2788" y="457"/>
                      </a:lnTo>
                      <a:lnTo>
                        <a:pt x="2615" y="540"/>
                      </a:lnTo>
                      <a:lnTo>
                        <a:pt x="2459" y="549"/>
                      </a:lnTo>
                      <a:lnTo>
                        <a:pt x="2285" y="503"/>
                      </a:lnTo>
                      <a:lnTo>
                        <a:pt x="2194" y="467"/>
                      </a:lnTo>
                      <a:lnTo>
                        <a:pt x="2057" y="503"/>
                      </a:lnTo>
                      <a:lnTo>
                        <a:pt x="1892" y="503"/>
                      </a:lnTo>
                      <a:lnTo>
                        <a:pt x="1856" y="430"/>
                      </a:lnTo>
                      <a:lnTo>
                        <a:pt x="1883" y="366"/>
                      </a:lnTo>
                      <a:lnTo>
                        <a:pt x="1773" y="357"/>
                      </a:lnTo>
                      <a:lnTo>
                        <a:pt x="1563" y="412"/>
                      </a:lnTo>
                      <a:lnTo>
                        <a:pt x="1408" y="476"/>
                      </a:lnTo>
                      <a:lnTo>
                        <a:pt x="1216" y="521"/>
                      </a:lnTo>
                      <a:lnTo>
                        <a:pt x="1051" y="595"/>
                      </a:lnTo>
                      <a:lnTo>
                        <a:pt x="896" y="677"/>
                      </a:lnTo>
                      <a:lnTo>
                        <a:pt x="914" y="741"/>
                      </a:lnTo>
                      <a:lnTo>
                        <a:pt x="1079" y="750"/>
                      </a:lnTo>
                      <a:lnTo>
                        <a:pt x="1234" y="759"/>
                      </a:lnTo>
                      <a:lnTo>
                        <a:pt x="1380" y="823"/>
                      </a:lnTo>
                      <a:lnTo>
                        <a:pt x="1499" y="905"/>
                      </a:lnTo>
                      <a:lnTo>
                        <a:pt x="1618" y="960"/>
                      </a:lnTo>
                      <a:lnTo>
                        <a:pt x="1792" y="942"/>
                      </a:lnTo>
                      <a:lnTo>
                        <a:pt x="1947" y="951"/>
                      </a:lnTo>
                      <a:lnTo>
                        <a:pt x="2112" y="942"/>
                      </a:lnTo>
                      <a:lnTo>
                        <a:pt x="2258" y="951"/>
                      </a:lnTo>
                      <a:lnTo>
                        <a:pt x="2340" y="1052"/>
                      </a:lnTo>
                      <a:lnTo>
                        <a:pt x="2304" y="1116"/>
                      </a:lnTo>
                      <a:lnTo>
                        <a:pt x="2167" y="1006"/>
                      </a:lnTo>
                      <a:lnTo>
                        <a:pt x="1975" y="1088"/>
                      </a:lnTo>
                      <a:lnTo>
                        <a:pt x="1810" y="1143"/>
                      </a:lnTo>
                      <a:lnTo>
                        <a:pt x="1691" y="1061"/>
                      </a:lnTo>
                      <a:lnTo>
                        <a:pt x="1545" y="1006"/>
                      </a:lnTo>
                      <a:lnTo>
                        <a:pt x="1417" y="942"/>
                      </a:lnTo>
                      <a:lnTo>
                        <a:pt x="1271" y="969"/>
                      </a:lnTo>
                      <a:lnTo>
                        <a:pt x="1097" y="969"/>
                      </a:lnTo>
                      <a:lnTo>
                        <a:pt x="951" y="933"/>
                      </a:lnTo>
                      <a:lnTo>
                        <a:pt x="777" y="933"/>
                      </a:lnTo>
                      <a:lnTo>
                        <a:pt x="658" y="1006"/>
                      </a:lnTo>
                      <a:lnTo>
                        <a:pt x="548" y="1079"/>
                      </a:lnTo>
                      <a:lnTo>
                        <a:pt x="457" y="1198"/>
                      </a:lnTo>
                      <a:lnTo>
                        <a:pt x="484" y="1317"/>
                      </a:lnTo>
                      <a:lnTo>
                        <a:pt x="365" y="1363"/>
                      </a:lnTo>
                      <a:lnTo>
                        <a:pt x="265" y="1317"/>
                      </a:lnTo>
                      <a:lnTo>
                        <a:pt x="146" y="1417"/>
                      </a:lnTo>
                      <a:lnTo>
                        <a:pt x="55" y="1372"/>
                      </a:lnTo>
                      <a:lnTo>
                        <a:pt x="36" y="1509"/>
                      </a:lnTo>
                      <a:lnTo>
                        <a:pt x="55" y="1655"/>
                      </a:lnTo>
                      <a:lnTo>
                        <a:pt x="36" y="1820"/>
                      </a:lnTo>
                      <a:lnTo>
                        <a:pt x="0" y="1975"/>
                      </a:lnTo>
                      <a:lnTo>
                        <a:pt x="73" y="2094"/>
                      </a:lnTo>
                      <a:lnTo>
                        <a:pt x="137" y="2158"/>
                      </a:lnTo>
                      <a:lnTo>
                        <a:pt x="347" y="2094"/>
                      </a:lnTo>
                      <a:lnTo>
                        <a:pt x="484" y="2131"/>
                      </a:lnTo>
                      <a:lnTo>
                        <a:pt x="576" y="2149"/>
                      </a:lnTo>
                      <a:lnTo>
                        <a:pt x="823" y="2149"/>
                      </a:lnTo>
                      <a:lnTo>
                        <a:pt x="1115" y="2140"/>
                      </a:lnTo>
                      <a:lnTo>
                        <a:pt x="1280" y="2185"/>
                      </a:lnTo>
                      <a:lnTo>
                        <a:pt x="1499" y="2249"/>
                      </a:lnTo>
                      <a:lnTo>
                        <a:pt x="1627" y="2304"/>
                      </a:lnTo>
                      <a:lnTo>
                        <a:pt x="1719" y="2396"/>
                      </a:lnTo>
                      <a:lnTo>
                        <a:pt x="1819" y="2487"/>
                      </a:lnTo>
                      <a:lnTo>
                        <a:pt x="1920" y="2542"/>
                      </a:lnTo>
                      <a:lnTo>
                        <a:pt x="1932" y="2654"/>
                      </a:lnTo>
                      <a:lnTo>
                        <a:pt x="1842" y="2780"/>
                      </a:lnTo>
                      <a:lnTo>
                        <a:pt x="1819" y="2908"/>
                      </a:lnTo>
                      <a:lnTo>
                        <a:pt x="1965" y="2926"/>
                      </a:lnTo>
                      <a:lnTo>
                        <a:pt x="2185" y="2899"/>
                      </a:lnTo>
                      <a:lnTo>
                        <a:pt x="2295" y="2917"/>
                      </a:lnTo>
                      <a:lnTo>
                        <a:pt x="2432" y="2899"/>
                      </a:lnTo>
                      <a:lnTo>
                        <a:pt x="2605" y="2862"/>
                      </a:lnTo>
                      <a:lnTo>
                        <a:pt x="2715" y="2871"/>
                      </a:lnTo>
                      <a:lnTo>
                        <a:pt x="2807" y="2771"/>
                      </a:lnTo>
                      <a:lnTo>
                        <a:pt x="2871" y="2798"/>
                      </a:lnTo>
                      <a:lnTo>
                        <a:pt x="2889" y="2899"/>
                      </a:lnTo>
                      <a:lnTo>
                        <a:pt x="2999" y="2862"/>
                      </a:lnTo>
                      <a:lnTo>
                        <a:pt x="3154" y="2743"/>
                      </a:lnTo>
                      <a:lnTo>
                        <a:pt x="3191" y="2643"/>
                      </a:lnTo>
                      <a:lnTo>
                        <a:pt x="3154" y="2551"/>
                      </a:lnTo>
                      <a:lnTo>
                        <a:pt x="3136" y="2451"/>
                      </a:lnTo>
                      <a:lnTo>
                        <a:pt x="3264" y="2277"/>
                      </a:lnTo>
                      <a:lnTo>
                        <a:pt x="3447" y="2140"/>
                      </a:lnTo>
                      <a:lnTo>
                        <a:pt x="3666" y="2057"/>
                      </a:lnTo>
                      <a:lnTo>
                        <a:pt x="3867" y="1966"/>
                      </a:lnTo>
                      <a:lnTo>
                        <a:pt x="4087" y="1929"/>
                      </a:lnTo>
                      <a:lnTo>
                        <a:pt x="4434" y="1966"/>
                      </a:lnTo>
                      <a:lnTo>
                        <a:pt x="4626" y="1966"/>
                      </a:lnTo>
                      <a:lnTo>
                        <a:pt x="4736" y="2048"/>
                      </a:lnTo>
                      <a:lnTo>
                        <a:pt x="4827" y="2131"/>
                      </a:lnTo>
                      <a:lnTo>
                        <a:pt x="4882" y="2268"/>
                      </a:lnTo>
                      <a:lnTo>
                        <a:pt x="5165" y="2350"/>
                      </a:lnTo>
                      <a:lnTo>
                        <a:pt x="5229" y="2441"/>
                      </a:lnTo>
                      <a:lnTo>
                        <a:pt x="5431" y="2451"/>
                      </a:lnTo>
                      <a:lnTo>
                        <a:pt x="5613" y="2478"/>
                      </a:lnTo>
                      <a:lnTo>
                        <a:pt x="5732" y="2460"/>
                      </a:lnTo>
                      <a:lnTo>
                        <a:pt x="5851" y="2487"/>
                      </a:lnTo>
                      <a:lnTo>
                        <a:pt x="5915" y="2588"/>
                      </a:lnTo>
                      <a:lnTo>
                        <a:pt x="6098" y="2588"/>
                      </a:lnTo>
                      <a:lnTo>
                        <a:pt x="6189" y="2551"/>
                      </a:lnTo>
                      <a:lnTo>
                        <a:pt x="6226" y="2496"/>
                      </a:lnTo>
                      <a:lnTo>
                        <a:pt x="6482" y="2359"/>
                      </a:lnTo>
                      <a:lnTo>
                        <a:pt x="6656" y="2377"/>
                      </a:lnTo>
                      <a:lnTo>
                        <a:pt x="6775" y="2460"/>
                      </a:lnTo>
                      <a:lnTo>
                        <a:pt x="6976" y="2377"/>
                      </a:lnTo>
                      <a:lnTo>
                        <a:pt x="7122" y="2323"/>
                      </a:lnTo>
                      <a:lnTo>
                        <a:pt x="7241" y="2359"/>
                      </a:lnTo>
                      <a:lnTo>
                        <a:pt x="7351" y="2524"/>
                      </a:lnTo>
                      <a:lnTo>
                        <a:pt x="7515" y="2533"/>
                      </a:lnTo>
                      <a:lnTo>
                        <a:pt x="7607" y="2524"/>
                      </a:lnTo>
                      <a:lnTo>
                        <a:pt x="7707" y="2624"/>
                      </a:lnTo>
                      <a:lnTo>
                        <a:pt x="7725" y="2707"/>
                      </a:lnTo>
                      <a:lnTo>
                        <a:pt x="7826" y="2569"/>
                      </a:lnTo>
                      <a:lnTo>
                        <a:pt x="7908" y="2414"/>
                      </a:lnTo>
                      <a:lnTo>
                        <a:pt x="8055" y="2387"/>
                      </a:lnTo>
                      <a:lnTo>
                        <a:pt x="8283" y="2341"/>
                      </a:lnTo>
                      <a:lnTo>
                        <a:pt x="8356" y="2240"/>
                      </a:lnTo>
                      <a:lnTo>
                        <a:pt x="8475" y="2121"/>
                      </a:lnTo>
                      <a:lnTo>
                        <a:pt x="8621" y="2140"/>
                      </a:lnTo>
                      <a:lnTo>
                        <a:pt x="8704" y="2204"/>
                      </a:lnTo>
                      <a:lnTo>
                        <a:pt x="8850" y="2140"/>
                      </a:lnTo>
                      <a:lnTo>
                        <a:pt x="9024" y="2103"/>
                      </a:lnTo>
                      <a:lnTo>
                        <a:pt x="9069" y="1966"/>
                      </a:lnTo>
                      <a:lnTo>
                        <a:pt x="9170" y="1939"/>
                      </a:lnTo>
                      <a:lnTo>
                        <a:pt x="9225" y="1884"/>
                      </a:lnTo>
                      <a:lnTo>
                        <a:pt x="9261" y="1765"/>
                      </a:lnTo>
                      <a:lnTo>
                        <a:pt x="9335" y="1701"/>
                      </a:lnTo>
                      <a:lnTo>
                        <a:pt x="9225" y="1628"/>
                      </a:lnTo>
                      <a:lnTo>
                        <a:pt x="9188" y="1710"/>
                      </a:lnTo>
                      <a:lnTo>
                        <a:pt x="9051" y="1701"/>
                      </a:lnTo>
                      <a:lnTo>
                        <a:pt x="8914" y="1573"/>
                      </a:lnTo>
                      <a:lnTo>
                        <a:pt x="8786" y="1472"/>
                      </a:lnTo>
                      <a:lnTo>
                        <a:pt x="8631" y="1417"/>
                      </a:lnTo>
                      <a:lnTo>
                        <a:pt x="8512" y="1408"/>
                      </a:lnTo>
                      <a:lnTo>
                        <a:pt x="8338" y="1344"/>
                      </a:lnTo>
                      <a:lnTo>
                        <a:pt x="8164" y="1299"/>
                      </a:lnTo>
                      <a:lnTo>
                        <a:pt x="8100" y="1472"/>
                      </a:lnTo>
                      <a:lnTo>
                        <a:pt x="8055" y="1646"/>
                      </a:lnTo>
                      <a:lnTo>
                        <a:pt x="7936" y="1756"/>
                      </a:lnTo>
                      <a:lnTo>
                        <a:pt x="7716" y="1801"/>
                      </a:lnTo>
                      <a:lnTo>
                        <a:pt x="7607" y="1747"/>
                      </a:lnTo>
                      <a:lnTo>
                        <a:pt x="7625" y="1655"/>
                      </a:lnTo>
                      <a:lnTo>
                        <a:pt x="7771" y="1591"/>
                      </a:lnTo>
                      <a:lnTo>
                        <a:pt x="7771" y="1527"/>
                      </a:lnTo>
                      <a:lnTo>
                        <a:pt x="7945" y="1518"/>
                      </a:lnTo>
                      <a:lnTo>
                        <a:pt x="7963" y="1381"/>
                      </a:lnTo>
                      <a:lnTo>
                        <a:pt x="7908" y="1244"/>
                      </a:lnTo>
                      <a:lnTo>
                        <a:pt x="7789" y="1235"/>
                      </a:lnTo>
                      <a:lnTo>
                        <a:pt x="7671" y="1308"/>
                      </a:lnTo>
                      <a:lnTo>
                        <a:pt x="7332" y="1390"/>
                      </a:lnTo>
                      <a:lnTo>
                        <a:pt x="7159" y="1436"/>
                      </a:lnTo>
                      <a:lnTo>
                        <a:pt x="6921" y="1527"/>
                      </a:lnTo>
                      <a:lnTo>
                        <a:pt x="6747" y="1491"/>
                      </a:lnTo>
                      <a:lnTo>
                        <a:pt x="6509" y="1509"/>
                      </a:lnTo>
                      <a:lnTo>
                        <a:pt x="6299" y="1527"/>
                      </a:lnTo>
                      <a:lnTo>
                        <a:pt x="6208" y="1445"/>
                      </a:lnTo>
                      <a:lnTo>
                        <a:pt x="6125" y="1363"/>
                      </a:lnTo>
                      <a:lnTo>
                        <a:pt x="6071" y="1244"/>
                      </a:lnTo>
                      <a:lnTo>
                        <a:pt x="5924" y="1216"/>
                      </a:lnTo>
                      <a:lnTo>
                        <a:pt x="5833" y="1353"/>
                      </a:lnTo>
                      <a:lnTo>
                        <a:pt x="5824" y="1463"/>
                      </a:lnTo>
                      <a:lnTo>
                        <a:pt x="5805" y="1619"/>
                      </a:lnTo>
                      <a:lnTo>
                        <a:pt x="5650" y="1637"/>
                      </a:lnTo>
                      <a:lnTo>
                        <a:pt x="5440" y="1555"/>
                      </a:lnTo>
                      <a:lnTo>
                        <a:pt x="5165" y="1454"/>
                      </a:lnTo>
                      <a:lnTo>
                        <a:pt x="5001" y="1390"/>
                      </a:lnTo>
                      <a:lnTo>
                        <a:pt x="4845" y="1289"/>
                      </a:lnTo>
                      <a:lnTo>
                        <a:pt x="4727" y="1180"/>
                      </a:lnTo>
                      <a:lnTo>
                        <a:pt x="4699" y="1024"/>
                      </a:lnTo>
                      <a:lnTo>
                        <a:pt x="4772" y="933"/>
                      </a:lnTo>
                      <a:lnTo>
                        <a:pt x="4891" y="823"/>
                      </a:lnTo>
                      <a:lnTo>
                        <a:pt x="4836" y="759"/>
                      </a:lnTo>
                      <a:lnTo>
                        <a:pt x="4736" y="704"/>
                      </a:lnTo>
                      <a:lnTo>
                        <a:pt x="4681" y="576"/>
                      </a:lnTo>
                      <a:lnTo>
                        <a:pt x="4562" y="558"/>
                      </a:lnTo>
                      <a:lnTo>
                        <a:pt x="4397" y="604"/>
                      </a:lnTo>
                      <a:lnTo>
                        <a:pt x="4279" y="668"/>
                      </a:lnTo>
                      <a:lnTo>
                        <a:pt x="4160" y="686"/>
                      </a:lnTo>
                      <a:lnTo>
                        <a:pt x="4123" y="531"/>
                      </a:lnTo>
                      <a:lnTo>
                        <a:pt x="4160" y="375"/>
                      </a:lnTo>
                      <a:lnTo>
                        <a:pt x="4260" y="211"/>
                      </a:lnTo>
                      <a:lnTo>
                        <a:pt x="4297" y="64"/>
                      </a:lnTo>
                      <a:lnTo>
                        <a:pt x="4114" y="37"/>
                      </a:lnTo>
                      <a:lnTo>
                        <a:pt x="3986" y="28"/>
                      </a:lnTo>
                      <a:lnTo>
                        <a:pt x="3849" y="0"/>
                      </a:lnTo>
                      <a:lnTo>
                        <a:pt x="3712" y="55"/>
                      </a:lnTo>
                      <a:lnTo>
                        <a:pt x="3675" y="110"/>
                      </a:lnTo>
                      <a:lnTo>
                        <a:pt x="3538" y="137"/>
                      </a:lnTo>
                      <a:lnTo>
                        <a:pt x="3428" y="156"/>
                      </a:lnTo>
                      <a:lnTo>
                        <a:pt x="3291" y="101"/>
                      </a:lnTo>
                      <a:lnTo>
                        <a:pt x="3191" y="10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1" name="Freeform 317">
                  <a:extLst>
                    <a:ext uri="{FF2B5EF4-FFF2-40B4-BE49-F238E27FC236}">
                      <a16:creationId xmlns:a16="http://schemas.microsoft.com/office/drawing/2014/main" id="{0333872C-3C08-A1E3-E304-CBB74E6CCF1F}"/>
                    </a:ext>
                  </a:extLst>
                </p:cNvPr>
                <p:cNvSpPr/>
                <p:nvPr/>
              </p:nvSpPr>
              <p:spPr bwMode="auto">
                <a:xfrm>
                  <a:off x="10752" y="4937"/>
                  <a:ext cx="1737" cy="1545"/>
                </a:xfrm>
                <a:custGeom>
                  <a:avLst/>
                  <a:gdLst>
                    <a:gd name="T0" fmla="*/ 1125 w 1737"/>
                    <a:gd name="T1" fmla="*/ 119 h 1545"/>
                    <a:gd name="T2" fmla="*/ 1015 w 1737"/>
                    <a:gd name="T3" fmla="*/ 210 h 1545"/>
                    <a:gd name="T4" fmla="*/ 887 w 1737"/>
                    <a:gd name="T5" fmla="*/ 357 h 1545"/>
                    <a:gd name="T6" fmla="*/ 786 w 1737"/>
                    <a:gd name="T7" fmla="*/ 549 h 1545"/>
                    <a:gd name="T8" fmla="*/ 686 w 1737"/>
                    <a:gd name="T9" fmla="*/ 759 h 1545"/>
                    <a:gd name="T10" fmla="*/ 530 w 1737"/>
                    <a:gd name="T11" fmla="*/ 896 h 1545"/>
                    <a:gd name="T12" fmla="*/ 421 w 1737"/>
                    <a:gd name="T13" fmla="*/ 997 h 1545"/>
                    <a:gd name="T14" fmla="*/ 338 w 1737"/>
                    <a:gd name="T15" fmla="*/ 905 h 1545"/>
                    <a:gd name="T16" fmla="*/ 274 w 1737"/>
                    <a:gd name="T17" fmla="*/ 905 h 1545"/>
                    <a:gd name="T18" fmla="*/ 256 w 1737"/>
                    <a:gd name="T19" fmla="*/ 1033 h 1545"/>
                    <a:gd name="T20" fmla="*/ 165 w 1737"/>
                    <a:gd name="T21" fmla="*/ 1143 h 1545"/>
                    <a:gd name="T22" fmla="*/ 0 w 1737"/>
                    <a:gd name="T23" fmla="*/ 1207 h 1545"/>
                    <a:gd name="T24" fmla="*/ 183 w 1737"/>
                    <a:gd name="T25" fmla="*/ 1280 h 1545"/>
                    <a:gd name="T26" fmla="*/ 238 w 1737"/>
                    <a:gd name="T27" fmla="*/ 1426 h 1545"/>
                    <a:gd name="T28" fmla="*/ 293 w 1737"/>
                    <a:gd name="T29" fmla="*/ 1545 h 1545"/>
                    <a:gd name="T30" fmla="*/ 411 w 1737"/>
                    <a:gd name="T31" fmla="*/ 1454 h 1545"/>
                    <a:gd name="T32" fmla="*/ 448 w 1737"/>
                    <a:gd name="T33" fmla="*/ 1353 h 1545"/>
                    <a:gd name="T34" fmla="*/ 567 w 1737"/>
                    <a:gd name="T35" fmla="*/ 1189 h 1545"/>
                    <a:gd name="T36" fmla="*/ 622 w 1737"/>
                    <a:gd name="T37" fmla="*/ 1033 h 1545"/>
                    <a:gd name="T38" fmla="*/ 722 w 1737"/>
                    <a:gd name="T39" fmla="*/ 896 h 1545"/>
                    <a:gd name="T40" fmla="*/ 869 w 1737"/>
                    <a:gd name="T41" fmla="*/ 750 h 1545"/>
                    <a:gd name="T42" fmla="*/ 987 w 1737"/>
                    <a:gd name="T43" fmla="*/ 631 h 1545"/>
                    <a:gd name="T44" fmla="*/ 1115 w 1737"/>
                    <a:gd name="T45" fmla="*/ 549 h 1545"/>
                    <a:gd name="T46" fmla="*/ 1243 w 1737"/>
                    <a:gd name="T47" fmla="*/ 485 h 1545"/>
                    <a:gd name="T48" fmla="*/ 1381 w 1737"/>
                    <a:gd name="T49" fmla="*/ 448 h 1545"/>
                    <a:gd name="T50" fmla="*/ 1472 w 1737"/>
                    <a:gd name="T51" fmla="*/ 384 h 1545"/>
                    <a:gd name="T52" fmla="*/ 1591 w 1737"/>
                    <a:gd name="T53" fmla="*/ 329 h 1545"/>
                    <a:gd name="T54" fmla="*/ 1737 w 1737"/>
                    <a:gd name="T55" fmla="*/ 311 h 1545"/>
                    <a:gd name="T56" fmla="*/ 1627 w 1737"/>
                    <a:gd name="T57" fmla="*/ 119 h 1545"/>
                    <a:gd name="T58" fmla="*/ 1472 w 1737"/>
                    <a:gd name="T59" fmla="*/ 0 h 1545"/>
                    <a:gd name="T60" fmla="*/ 1298 w 1737"/>
                    <a:gd name="T61" fmla="*/ 37 h 1545"/>
                    <a:gd name="T62" fmla="*/ 1125 w 1737"/>
                    <a:gd name="T63" fmla="*/ 119 h 1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37" h="1545">
                      <a:moveTo>
                        <a:pt x="1125" y="119"/>
                      </a:moveTo>
                      <a:lnTo>
                        <a:pt x="1015" y="210"/>
                      </a:lnTo>
                      <a:lnTo>
                        <a:pt x="887" y="357"/>
                      </a:lnTo>
                      <a:lnTo>
                        <a:pt x="786" y="549"/>
                      </a:lnTo>
                      <a:lnTo>
                        <a:pt x="686" y="759"/>
                      </a:lnTo>
                      <a:lnTo>
                        <a:pt x="530" y="896"/>
                      </a:lnTo>
                      <a:lnTo>
                        <a:pt x="421" y="997"/>
                      </a:lnTo>
                      <a:lnTo>
                        <a:pt x="338" y="905"/>
                      </a:lnTo>
                      <a:lnTo>
                        <a:pt x="274" y="905"/>
                      </a:lnTo>
                      <a:lnTo>
                        <a:pt x="256" y="1033"/>
                      </a:lnTo>
                      <a:lnTo>
                        <a:pt x="165" y="1143"/>
                      </a:lnTo>
                      <a:lnTo>
                        <a:pt x="0" y="1207"/>
                      </a:lnTo>
                      <a:lnTo>
                        <a:pt x="183" y="1280"/>
                      </a:lnTo>
                      <a:lnTo>
                        <a:pt x="238" y="1426"/>
                      </a:lnTo>
                      <a:lnTo>
                        <a:pt x="293" y="1545"/>
                      </a:lnTo>
                      <a:lnTo>
                        <a:pt x="411" y="1454"/>
                      </a:lnTo>
                      <a:lnTo>
                        <a:pt x="448" y="1353"/>
                      </a:lnTo>
                      <a:lnTo>
                        <a:pt x="567" y="1189"/>
                      </a:lnTo>
                      <a:lnTo>
                        <a:pt x="622" y="1033"/>
                      </a:lnTo>
                      <a:lnTo>
                        <a:pt x="722" y="896"/>
                      </a:lnTo>
                      <a:lnTo>
                        <a:pt x="869" y="750"/>
                      </a:lnTo>
                      <a:lnTo>
                        <a:pt x="987" y="631"/>
                      </a:lnTo>
                      <a:lnTo>
                        <a:pt x="1115" y="549"/>
                      </a:lnTo>
                      <a:lnTo>
                        <a:pt x="1243" y="485"/>
                      </a:lnTo>
                      <a:lnTo>
                        <a:pt x="1381" y="448"/>
                      </a:lnTo>
                      <a:lnTo>
                        <a:pt x="1472" y="384"/>
                      </a:lnTo>
                      <a:lnTo>
                        <a:pt x="1591" y="329"/>
                      </a:lnTo>
                      <a:lnTo>
                        <a:pt x="1737" y="311"/>
                      </a:lnTo>
                      <a:lnTo>
                        <a:pt x="1627" y="119"/>
                      </a:lnTo>
                      <a:lnTo>
                        <a:pt x="1472" y="0"/>
                      </a:lnTo>
                      <a:lnTo>
                        <a:pt x="1298" y="37"/>
                      </a:lnTo>
                      <a:lnTo>
                        <a:pt x="1125" y="11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sp>
          <p:nvSpPr>
            <p:cNvPr id="51" name="Freeform 4">
              <a:extLst>
                <a:ext uri="{FF2B5EF4-FFF2-40B4-BE49-F238E27FC236}">
                  <a16:creationId xmlns:a16="http://schemas.microsoft.com/office/drawing/2014/main" id="{0F923987-B805-0DEC-A73A-29A7913FDC41}"/>
                </a:ext>
              </a:extLst>
            </p:cNvPr>
            <p:cNvSpPr/>
            <p:nvPr/>
          </p:nvSpPr>
          <p:spPr bwMode="auto">
            <a:xfrm>
              <a:off x="1866574" y="4247914"/>
              <a:ext cx="686678" cy="628842"/>
            </a:xfrm>
            <a:custGeom>
              <a:avLst/>
              <a:gdLst>
                <a:gd name="T0" fmla="*/ 138 w 2324"/>
                <a:gd name="T1" fmla="*/ 10 h 2186"/>
                <a:gd name="T2" fmla="*/ 167 w 2324"/>
                <a:gd name="T3" fmla="*/ 43 h 2186"/>
                <a:gd name="T4" fmla="*/ 204 w 2324"/>
                <a:gd name="T5" fmla="*/ 39 h 2186"/>
                <a:gd name="T6" fmla="*/ 255 w 2324"/>
                <a:gd name="T7" fmla="*/ 37 h 2186"/>
                <a:gd name="T8" fmla="*/ 273 w 2324"/>
                <a:gd name="T9" fmla="*/ 92 h 2186"/>
                <a:gd name="T10" fmla="*/ 303 w 2324"/>
                <a:gd name="T11" fmla="*/ 129 h 2186"/>
                <a:gd name="T12" fmla="*/ 365 w 2324"/>
                <a:gd name="T13" fmla="*/ 189 h 2186"/>
                <a:gd name="T14" fmla="*/ 389 w 2324"/>
                <a:gd name="T15" fmla="*/ 225 h 2186"/>
                <a:gd name="T16" fmla="*/ 429 w 2324"/>
                <a:gd name="T17" fmla="*/ 229 h 2186"/>
                <a:gd name="T18" fmla="*/ 461 w 2324"/>
                <a:gd name="T19" fmla="*/ 210 h 2186"/>
                <a:gd name="T20" fmla="*/ 465 w 2324"/>
                <a:gd name="T21" fmla="*/ 220 h 2186"/>
                <a:gd name="T22" fmla="*/ 447 w 2324"/>
                <a:gd name="T23" fmla="*/ 236 h 2186"/>
                <a:gd name="T24" fmla="*/ 437 w 2324"/>
                <a:gd name="T25" fmla="*/ 256 h 2186"/>
                <a:gd name="T26" fmla="*/ 435 w 2324"/>
                <a:gd name="T27" fmla="*/ 268 h 2186"/>
                <a:gd name="T28" fmla="*/ 420 w 2324"/>
                <a:gd name="T29" fmla="*/ 272 h 2186"/>
                <a:gd name="T30" fmla="*/ 406 w 2324"/>
                <a:gd name="T31" fmla="*/ 280 h 2186"/>
                <a:gd name="T32" fmla="*/ 390 w 2324"/>
                <a:gd name="T33" fmla="*/ 294 h 2186"/>
                <a:gd name="T34" fmla="*/ 373 w 2324"/>
                <a:gd name="T35" fmla="*/ 300 h 2186"/>
                <a:gd name="T36" fmla="*/ 365 w 2324"/>
                <a:gd name="T37" fmla="*/ 309 h 2186"/>
                <a:gd name="T38" fmla="*/ 339 w 2324"/>
                <a:gd name="T39" fmla="*/ 300 h 2186"/>
                <a:gd name="T40" fmla="*/ 324 w 2324"/>
                <a:gd name="T41" fmla="*/ 308 h 2186"/>
                <a:gd name="T42" fmla="*/ 333 w 2324"/>
                <a:gd name="T43" fmla="*/ 322 h 2186"/>
                <a:gd name="T44" fmla="*/ 343 w 2324"/>
                <a:gd name="T45" fmla="*/ 330 h 2186"/>
                <a:gd name="T46" fmla="*/ 332 w 2324"/>
                <a:gd name="T47" fmla="*/ 337 h 2186"/>
                <a:gd name="T48" fmla="*/ 318 w 2324"/>
                <a:gd name="T49" fmla="*/ 330 h 2186"/>
                <a:gd name="T50" fmla="*/ 306 w 2324"/>
                <a:gd name="T51" fmla="*/ 316 h 2186"/>
                <a:gd name="T52" fmla="*/ 291 w 2324"/>
                <a:gd name="T53" fmla="*/ 320 h 2186"/>
                <a:gd name="T54" fmla="*/ 288 w 2324"/>
                <a:gd name="T55" fmla="*/ 336 h 2186"/>
                <a:gd name="T56" fmla="*/ 277 w 2324"/>
                <a:gd name="T57" fmla="*/ 354 h 2186"/>
                <a:gd name="T58" fmla="*/ 256 w 2324"/>
                <a:gd name="T59" fmla="*/ 346 h 2186"/>
                <a:gd name="T60" fmla="*/ 238 w 2324"/>
                <a:gd name="T61" fmla="*/ 355 h 2186"/>
                <a:gd name="T62" fmla="*/ 220 w 2324"/>
                <a:gd name="T63" fmla="*/ 362 h 2186"/>
                <a:gd name="T64" fmla="*/ 199 w 2324"/>
                <a:gd name="T65" fmla="*/ 369 h 2186"/>
                <a:gd name="T66" fmla="*/ 201 w 2324"/>
                <a:gd name="T67" fmla="*/ 391 h 2186"/>
                <a:gd name="T68" fmla="*/ 184 w 2324"/>
                <a:gd name="T69" fmla="*/ 397 h 2186"/>
                <a:gd name="T70" fmla="*/ 169 w 2324"/>
                <a:gd name="T71" fmla="*/ 405 h 2186"/>
                <a:gd name="T72" fmla="*/ 161 w 2324"/>
                <a:gd name="T73" fmla="*/ 408 h 2186"/>
                <a:gd name="T74" fmla="*/ 147 w 2324"/>
                <a:gd name="T75" fmla="*/ 420 h 2186"/>
                <a:gd name="T76" fmla="*/ 130 w 2324"/>
                <a:gd name="T77" fmla="*/ 417 h 2186"/>
                <a:gd name="T78" fmla="*/ 114 w 2324"/>
                <a:gd name="T79" fmla="*/ 415 h 2186"/>
                <a:gd name="T80" fmla="*/ 100 w 2324"/>
                <a:gd name="T81" fmla="*/ 422 h 2186"/>
                <a:gd name="T82" fmla="*/ 90 w 2324"/>
                <a:gd name="T83" fmla="*/ 432 h 2186"/>
                <a:gd name="T84" fmla="*/ 75 w 2324"/>
                <a:gd name="T85" fmla="*/ 433 h 2186"/>
                <a:gd name="T86" fmla="*/ 55 w 2324"/>
                <a:gd name="T87" fmla="*/ 436 h 2186"/>
                <a:gd name="T88" fmla="*/ 29 w 2324"/>
                <a:gd name="T89" fmla="*/ 433 h 2186"/>
                <a:gd name="T90" fmla="*/ 17 w 2324"/>
                <a:gd name="T91" fmla="*/ 426 h 2186"/>
                <a:gd name="T92" fmla="*/ 29 w 2324"/>
                <a:gd name="T93" fmla="*/ 393 h 2186"/>
                <a:gd name="T94" fmla="*/ 17 w 2324"/>
                <a:gd name="T95" fmla="*/ 369 h 2186"/>
                <a:gd name="T96" fmla="*/ 20 w 2324"/>
                <a:gd name="T97" fmla="*/ 313 h 2186"/>
                <a:gd name="T98" fmla="*/ 13 w 2324"/>
                <a:gd name="T99" fmla="*/ 286 h 2186"/>
                <a:gd name="T100" fmla="*/ 14 w 2324"/>
                <a:gd name="T101" fmla="*/ 252 h 2186"/>
                <a:gd name="T102" fmla="*/ 41 w 2324"/>
                <a:gd name="T103" fmla="*/ 217 h 2186"/>
                <a:gd name="T104" fmla="*/ 29 w 2324"/>
                <a:gd name="T105" fmla="*/ 175 h 2186"/>
                <a:gd name="T106" fmla="*/ 47 w 2324"/>
                <a:gd name="T107" fmla="*/ 142 h 2186"/>
                <a:gd name="T108" fmla="*/ 45 w 2324"/>
                <a:gd name="T109" fmla="*/ 97 h 2186"/>
                <a:gd name="T110" fmla="*/ 62 w 2324"/>
                <a:gd name="T111" fmla="*/ 63 h 2186"/>
                <a:gd name="T112" fmla="*/ 104 w 2324"/>
                <a:gd name="T113" fmla="*/ 48 h 2186"/>
                <a:gd name="T114" fmla="*/ 110 w 2324"/>
                <a:gd name="T115" fmla="*/ 0 h 21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324" h="2186">
                  <a:moveTo>
                    <a:pt x="549" y="0"/>
                  </a:moveTo>
                  <a:lnTo>
                    <a:pt x="690" y="48"/>
                  </a:lnTo>
                  <a:lnTo>
                    <a:pt x="775" y="106"/>
                  </a:lnTo>
                  <a:lnTo>
                    <a:pt x="835" y="217"/>
                  </a:lnTo>
                  <a:lnTo>
                    <a:pt x="999" y="241"/>
                  </a:lnTo>
                  <a:lnTo>
                    <a:pt x="1018" y="196"/>
                  </a:lnTo>
                  <a:lnTo>
                    <a:pt x="1159" y="201"/>
                  </a:lnTo>
                  <a:lnTo>
                    <a:pt x="1276" y="186"/>
                  </a:lnTo>
                  <a:lnTo>
                    <a:pt x="1390" y="262"/>
                  </a:lnTo>
                  <a:lnTo>
                    <a:pt x="1363" y="459"/>
                  </a:lnTo>
                  <a:lnTo>
                    <a:pt x="1394" y="616"/>
                  </a:lnTo>
                  <a:lnTo>
                    <a:pt x="1516" y="645"/>
                  </a:lnTo>
                  <a:lnTo>
                    <a:pt x="1755" y="753"/>
                  </a:lnTo>
                  <a:lnTo>
                    <a:pt x="1825" y="946"/>
                  </a:lnTo>
                  <a:lnTo>
                    <a:pt x="1903" y="933"/>
                  </a:lnTo>
                  <a:lnTo>
                    <a:pt x="1944" y="1128"/>
                  </a:lnTo>
                  <a:lnTo>
                    <a:pt x="2050" y="1101"/>
                  </a:lnTo>
                  <a:lnTo>
                    <a:pt x="2145" y="1147"/>
                  </a:lnTo>
                  <a:lnTo>
                    <a:pt x="2242" y="1126"/>
                  </a:lnTo>
                  <a:lnTo>
                    <a:pt x="2306" y="1051"/>
                  </a:lnTo>
                  <a:lnTo>
                    <a:pt x="2324" y="1047"/>
                  </a:lnTo>
                  <a:lnTo>
                    <a:pt x="2322" y="1100"/>
                  </a:lnTo>
                  <a:cubicBezTo>
                    <a:pt x="2320" y="1114"/>
                    <a:pt x="2316" y="1120"/>
                    <a:pt x="2313" y="1130"/>
                  </a:cubicBezTo>
                  <a:lnTo>
                    <a:pt x="2235" y="1181"/>
                  </a:lnTo>
                  <a:cubicBezTo>
                    <a:pt x="2229" y="1195"/>
                    <a:pt x="2223" y="1209"/>
                    <a:pt x="2217" y="1223"/>
                  </a:cubicBezTo>
                  <a:lnTo>
                    <a:pt x="2184" y="1280"/>
                  </a:lnTo>
                  <a:cubicBezTo>
                    <a:pt x="2190" y="1289"/>
                    <a:pt x="2196" y="1298"/>
                    <a:pt x="2202" y="1307"/>
                  </a:cubicBezTo>
                  <a:cubicBezTo>
                    <a:pt x="2193" y="1318"/>
                    <a:pt x="2184" y="1329"/>
                    <a:pt x="2175" y="1340"/>
                  </a:cubicBezTo>
                  <a:lnTo>
                    <a:pt x="2133" y="1373"/>
                  </a:lnTo>
                  <a:cubicBezTo>
                    <a:pt x="2121" y="1369"/>
                    <a:pt x="2109" y="1365"/>
                    <a:pt x="2097" y="1361"/>
                  </a:cubicBezTo>
                  <a:cubicBezTo>
                    <a:pt x="2092" y="1370"/>
                    <a:pt x="2087" y="1379"/>
                    <a:pt x="2082" y="1388"/>
                  </a:cubicBezTo>
                  <a:lnTo>
                    <a:pt x="2028" y="1403"/>
                  </a:lnTo>
                  <a:lnTo>
                    <a:pt x="2016" y="1451"/>
                  </a:lnTo>
                  <a:lnTo>
                    <a:pt x="1950" y="1472"/>
                  </a:lnTo>
                  <a:lnTo>
                    <a:pt x="1884" y="1463"/>
                  </a:lnTo>
                  <a:cubicBezTo>
                    <a:pt x="1878" y="1475"/>
                    <a:pt x="1872" y="1487"/>
                    <a:pt x="1866" y="1499"/>
                  </a:cubicBezTo>
                  <a:cubicBezTo>
                    <a:pt x="1863" y="1521"/>
                    <a:pt x="1860" y="1543"/>
                    <a:pt x="1857" y="1565"/>
                  </a:cubicBezTo>
                  <a:lnTo>
                    <a:pt x="1824" y="1544"/>
                  </a:lnTo>
                  <a:lnTo>
                    <a:pt x="1758" y="1526"/>
                  </a:lnTo>
                  <a:lnTo>
                    <a:pt x="1695" y="1499"/>
                  </a:lnTo>
                  <a:cubicBezTo>
                    <a:pt x="1685" y="1514"/>
                    <a:pt x="1675" y="1529"/>
                    <a:pt x="1665" y="1544"/>
                  </a:cubicBezTo>
                  <a:lnTo>
                    <a:pt x="1617" y="1541"/>
                  </a:lnTo>
                  <a:cubicBezTo>
                    <a:pt x="1618" y="1557"/>
                    <a:pt x="1619" y="1573"/>
                    <a:pt x="1620" y="1589"/>
                  </a:cubicBezTo>
                  <a:lnTo>
                    <a:pt x="1665" y="1613"/>
                  </a:lnTo>
                  <a:lnTo>
                    <a:pt x="1704" y="1601"/>
                  </a:lnTo>
                  <a:cubicBezTo>
                    <a:pt x="1707" y="1617"/>
                    <a:pt x="1710" y="1633"/>
                    <a:pt x="1713" y="1649"/>
                  </a:cubicBezTo>
                  <a:cubicBezTo>
                    <a:pt x="1718" y="1664"/>
                    <a:pt x="1723" y="1679"/>
                    <a:pt x="1728" y="1694"/>
                  </a:cubicBezTo>
                  <a:lnTo>
                    <a:pt x="1659" y="1688"/>
                  </a:lnTo>
                  <a:lnTo>
                    <a:pt x="1617" y="1676"/>
                  </a:lnTo>
                  <a:lnTo>
                    <a:pt x="1587" y="1652"/>
                  </a:lnTo>
                  <a:cubicBezTo>
                    <a:pt x="1581" y="1634"/>
                    <a:pt x="1575" y="1616"/>
                    <a:pt x="1569" y="1598"/>
                  </a:cubicBezTo>
                  <a:lnTo>
                    <a:pt x="1530" y="1580"/>
                  </a:lnTo>
                  <a:cubicBezTo>
                    <a:pt x="1520" y="1571"/>
                    <a:pt x="1510" y="1562"/>
                    <a:pt x="1500" y="1553"/>
                  </a:cubicBezTo>
                  <a:lnTo>
                    <a:pt x="1452" y="1601"/>
                  </a:lnTo>
                  <a:lnTo>
                    <a:pt x="1410" y="1640"/>
                  </a:lnTo>
                  <a:cubicBezTo>
                    <a:pt x="1420" y="1654"/>
                    <a:pt x="1430" y="1668"/>
                    <a:pt x="1440" y="1682"/>
                  </a:cubicBezTo>
                  <a:cubicBezTo>
                    <a:pt x="1436" y="1698"/>
                    <a:pt x="1432" y="1714"/>
                    <a:pt x="1428" y="1730"/>
                  </a:cubicBezTo>
                  <a:lnTo>
                    <a:pt x="1386" y="1769"/>
                  </a:lnTo>
                  <a:lnTo>
                    <a:pt x="1314" y="1742"/>
                  </a:lnTo>
                  <a:lnTo>
                    <a:pt x="1281" y="1733"/>
                  </a:lnTo>
                  <a:lnTo>
                    <a:pt x="1230" y="1757"/>
                  </a:lnTo>
                  <a:lnTo>
                    <a:pt x="1188" y="1775"/>
                  </a:lnTo>
                  <a:lnTo>
                    <a:pt x="1134" y="1784"/>
                  </a:lnTo>
                  <a:lnTo>
                    <a:pt x="1101" y="1811"/>
                  </a:lnTo>
                  <a:lnTo>
                    <a:pt x="1029" y="1808"/>
                  </a:lnTo>
                  <a:lnTo>
                    <a:pt x="993" y="1844"/>
                  </a:lnTo>
                  <a:cubicBezTo>
                    <a:pt x="991" y="1869"/>
                    <a:pt x="989" y="1894"/>
                    <a:pt x="987" y="1919"/>
                  </a:cubicBezTo>
                  <a:cubicBezTo>
                    <a:pt x="993" y="1932"/>
                    <a:pt x="999" y="1945"/>
                    <a:pt x="1005" y="1958"/>
                  </a:cubicBezTo>
                  <a:cubicBezTo>
                    <a:pt x="1000" y="1972"/>
                    <a:pt x="995" y="1986"/>
                    <a:pt x="990" y="2000"/>
                  </a:cubicBezTo>
                  <a:lnTo>
                    <a:pt x="921" y="1988"/>
                  </a:lnTo>
                  <a:lnTo>
                    <a:pt x="870" y="1997"/>
                  </a:lnTo>
                  <a:cubicBezTo>
                    <a:pt x="862" y="2007"/>
                    <a:pt x="854" y="2017"/>
                    <a:pt x="846" y="2027"/>
                  </a:cubicBezTo>
                  <a:cubicBezTo>
                    <a:pt x="845" y="2041"/>
                    <a:pt x="844" y="2055"/>
                    <a:pt x="843" y="2069"/>
                  </a:cubicBezTo>
                  <a:lnTo>
                    <a:pt x="807" y="2042"/>
                  </a:lnTo>
                  <a:cubicBezTo>
                    <a:pt x="801" y="2059"/>
                    <a:pt x="795" y="2076"/>
                    <a:pt x="789" y="2093"/>
                  </a:cubicBezTo>
                  <a:lnTo>
                    <a:pt x="735" y="2099"/>
                  </a:lnTo>
                  <a:lnTo>
                    <a:pt x="690" y="2075"/>
                  </a:lnTo>
                  <a:lnTo>
                    <a:pt x="651" y="2084"/>
                  </a:lnTo>
                  <a:cubicBezTo>
                    <a:pt x="641" y="2081"/>
                    <a:pt x="631" y="2078"/>
                    <a:pt x="621" y="2075"/>
                  </a:cubicBezTo>
                  <a:lnTo>
                    <a:pt x="570" y="2075"/>
                  </a:lnTo>
                  <a:cubicBezTo>
                    <a:pt x="556" y="2083"/>
                    <a:pt x="542" y="2091"/>
                    <a:pt x="528" y="2099"/>
                  </a:cubicBezTo>
                  <a:lnTo>
                    <a:pt x="501" y="2111"/>
                  </a:lnTo>
                  <a:cubicBezTo>
                    <a:pt x="497" y="2124"/>
                    <a:pt x="493" y="2137"/>
                    <a:pt x="489" y="2150"/>
                  </a:cubicBezTo>
                  <a:lnTo>
                    <a:pt x="450" y="2162"/>
                  </a:lnTo>
                  <a:lnTo>
                    <a:pt x="411" y="2186"/>
                  </a:lnTo>
                  <a:lnTo>
                    <a:pt x="375" y="2165"/>
                  </a:lnTo>
                  <a:lnTo>
                    <a:pt x="315" y="2171"/>
                  </a:lnTo>
                  <a:lnTo>
                    <a:pt x="273" y="2183"/>
                  </a:lnTo>
                  <a:lnTo>
                    <a:pt x="193" y="2183"/>
                  </a:lnTo>
                  <a:lnTo>
                    <a:pt x="147" y="2165"/>
                  </a:lnTo>
                  <a:lnTo>
                    <a:pt x="109" y="2151"/>
                  </a:lnTo>
                  <a:lnTo>
                    <a:pt x="84" y="2129"/>
                  </a:lnTo>
                  <a:lnTo>
                    <a:pt x="73" y="2045"/>
                  </a:lnTo>
                  <a:lnTo>
                    <a:pt x="144" y="1966"/>
                  </a:lnTo>
                  <a:lnTo>
                    <a:pt x="0" y="1926"/>
                  </a:lnTo>
                  <a:lnTo>
                    <a:pt x="85" y="1846"/>
                  </a:lnTo>
                  <a:lnTo>
                    <a:pt x="73" y="1681"/>
                  </a:lnTo>
                  <a:lnTo>
                    <a:pt x="100" y="1567"/>
                  </a:lnTo>
                  <a:lnTo>
                    <a:pt x="30" y="1492"/>
                  </a:lnTo>
                  <a:lnTo>
                    <a:pt x="64" y="1431"/>
                  </a:lnTo>
                  <a:lnTo>
                    <a:pt x="159" y="1309"/>
                  </a:lnTo>
                  <a:lnTo>
                    <a:pt x="70" y="1261"/>
                  </a:lnTo>
                  <a:lnTo>
                    <a:pt x="114" y="1161"/>
                  </a:lnTo>
                  <a:lnTo>
                    <a:pt x="204" y="1086"/>
                  </a:lnTo>
                  <a:lnTo>
                    <a:pt x="134" y="1011"/>
                  </a:lnTo>
                  <a:lnTo>
                    <a:pt x="144" y="876"/>
                  </a:lnTo>
                  <a:lnTo>
                    <a:pt x="117" y="765"/>
                  </a:lnTo>
                  <a:lnTo>
                    <a:pt x="237" y="712"/>
                  </a:lnTo>
                  <a:lnTo>
                    <a:pt x="295" y="591"/>
                  </a:lnTo>
                  <a:lnTo>
                    <a:pt x="225" y="486"/>
                  </a:lnTo>
                  <a:lnTo>
                    <a:pt x="282" y="408"/>
                  </a:lnTo>
                  <a:lnTo>
                    <a:pt x="309" y="316"/>
                  </a:lnTo>
                  <a:lnTo>
                    <a:pt x="434" y="346"/>
                  </a:lnTo>
                  <a:lnTo>
                    <a:pt x="519" y="238"/>
                  </a:lnTo>
                  <a:lnTo>
                    <a:pt x="541" y="120"/>
                  </a:lnTo>
                  <a:lnTo>
                    <a:pt x="549"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2" name="Freeform 4">
              <a:extLst>
                <a:ext uri="{FF2B5EF4-FFF2-40B4-BE49-F238E27FC236}">
                  <a16:creationId xmlns:a16="http://schemas.microsoft.com/office/drawing/2014/main" id="{5D1CDB3D-A9EA-DE6E-2786-9D25C8EAA268}"/>
                </a:ext>
              </a:extLst>
            </p:cNvPr>
            <p:cNvSpPr/>
            <p:nvPr/>
          </p:nvSpPr>
          <p:spPr bwMode="auto">
            <a:xfrm>
              <a:off x="1767634" y="4351522"/>
              <a:ext cx="1244880" cy="1037517"/>
            </a:xfrm>
            <a:custGeom>
              <a:avLst/>
              <a:gdLst>
                <a:gd name="T0" fmla="*/ 771 w 4215"/>
                <a:gd name="T1" fmla="*/ 100 h 3605"/>
                <a:gd name="T2" fmla="*/ 688 w 4215"/>
                <a:gd name="T3" fmla="*/ 175 h 3605"/>
                <a:gd name="T4" fmla="*/ 586 w 4215"/>
                <a:gd name="T5" fmla="*/ 252 h 3605"/>
                <a:gd name="T6" fmla="*/ 574 w 4215"/>
                <a:gd name="T7" fmla="*/ 268 h 3605"/>
                <a:gd name="T8" fmla="*/ 567 w 4215"/>
                <a:gd name="T9" fmla="*/ 301 h 3605"/>
                <a:gd name="T10" fmla="*/ 481 w 4215"/>
                <a:gd name="T11" fmla="*/ 321 h 3605"/>
                <a:gd name="T12" fmla="*/ 452 w 4215"/>
                <a:gd name="T13" fmla="*/ 380 h 3605"/>
                <a:gd name="T14" fmla="*/ 411 w 4215"/>
                <a:gd name="T15" fmla="*/ 369 h 3605"/>
                <a:gd name="T16" fmla="*/ 357 w 4215"/>
                <a:gd name="T17" fmla="*/ 429 h 3605"/>
                <a:gd name="T18" fmla="*/ 369 w 4215"/>
                <a:gd name="T19" fmla="*/ 526 h 3605"/>
                <a:gd name="T20" fmla="*/ 360 w 4215"/>
                <a:gd name="T21" fmla="*/ 622 h 3605"/>
                <a:gd name="T22" fmla="*/ 264 w 4215"/>
                <a:gd name="T23" fmla="*/ 676 h 3605"/>
                <a:gd name="T24" fmla="*/ 178 w 4215"/>
                <a:gd name="T25" fmla="*/ 721 h 3605"/>
                <a:gd name="T26" fmla="*/ 177 w 4215"/>
                <a:gd name="T27" fmla="*/ 691 h 3605"/>
                <a:gd name="T28" fmla="*/ 175 w 4215"/>
                <a:gd name="T29" fmla="*/ 648 h 3605"/>
                <a:gd name="T30" fmla="*/ 141 w 4215"/>
                <a:gd name="T31" fmla="*/ 609 h 3605"/>
                <a:gd name="T32" fmla="*/ 108 w 4215"/>
                <a:gd name="T33" fmla="*/ 597 h 3605"/>
                <a:gd name="T34" fmla="*/ 43 w 4215"/>
                <a:gd name="T35" fmla="*/ 591 h 3605"/>
                <a:gd name="T36" fmla="*/ 27 w 4215"/>
                <a:gd name="T37" fmla="*/ 582 h 3605"/>
                <a:gd name="T38" fmla="*/ 75 w 4215"/>
                <a:gd name="T39" fmla="*/ 559 h 3605"/>
                <a:gd name="T40" fmla="*/ 27 w 4215"/>
                <a:gd name="T41" fmla="*/ 556 h 3605"/>
                <a:gd name="T42" fmla="*/ 0 w 4215"/>
                <a:gd name="T43" fmla="*/ 507 h 3605"/>
                <a:gd name="T44" fmla="*/ 39 w 4215"/>
                <a:gd name="T45" fmla="*/ 463 h 3605"/>
                <a:gd name="T46" fmla="*/ 33 w 4215"/>
                <a:gd name="T47" fmla="*/ 398 h 3605"/>
                <a:gd name="T48" fmla="*/ 84 w 4215"/>
                <a:gd name="T49" fmla="*/ 354 h 3605"/>
                <a:gd name="T50" fmla="*/ 89 w 4215"/>
                <a:gd name="T51" fmla="*/ 358 h 3605"/>
                <a:gd name="T52" fmla="*/ 122 w 4215"/>
                <a:gd name="T53" fmla="*/ 364 h 3605"/>
                <a:gd name="T54" fmla="*/ 149 w 4215"/>
                <a:gd name="T55" fmla="*/ 365 h 3605"/>
                <a:gd name="T56" fmla="*/ 167 w 4215"/>
                <a:gd name="T57" fmla="*/ 350 h 3605"/>
                <a:gd name="T58" fmla="*/ 191 w 4215"/>
                <a:gd name="T59" fmla="*/ 343 h 3605"/>
                <a:gd name="T60" fmla="*/ 214 w 4215"/>
                <a:gd name="T61" fmla="*/ 348 h 3605"/>
                <a:gd name="T62" fmla="*/ 236 w 4215"/>
                <a:gd name="T63" fmla="*/ 342 h 3605"/>
                <a:gd name="T64" fmla="*/ 251 w 4215"/>
                <a:gd name="T65" fmla="*/ 325 h 3605"/>
                <a:gd name="T66" fmla="*/ 265 w 4215"/>
                <a:gd name="T67" fmla="*/ 312 h 3605"/>
                <a:gd name="T68" fmla="*/ 287 w 4215"/>
                <a:gd name="T69" fmla="*/ 290 h 3605"/>
                <a:gd name="T70" fmla="*/ 313 w 4215"/>
                <a:gd name="T71" fmla="*/ 279 h 3605"/>
                <a:gd name="T72" fmla="*/ 344 w 4215"/>
                <a:gd name="T73" fmla="*/ 282 h 3605"/>
                <a:gd name="T74" fmla="*/ 349 w 4215"/>
                <a:gd name="T75" fmla="*/ 256 h 3605"/>
                <a:gd name="T76" fmla="*/ 373 w 4215"/>
                <a:gd name="T77" fmla="*/ 244 h 3605"/>
                <a:gd name="T78" fmla="*/ 391 w 4215"/>
                <a:gd name="T79" fmla="*/ 263 h 3605"/>
                <a:gd name="T80" fmla="*/ 410 w 4215"/>
                <a:gd name="T81" fmla="*/ 258 h 3605"/>
                <a:gd name="T82" fmla="*/ 391 w 4215"/>
                <a:gd name="T83" fmla="*/ 246 h 3605"/>
                <a:gd name="T84" fmla="*/ 406 w 4215"/>
                <a:gd name="T85" fmla="*/ 228 h 3605"/>
                <a:gd name="T86" fmla="*/ 439 w 4215"/>
                <a:gd name="T87" fmla="*/ 241 h 3605"/>
                <a:gd name="T88" fmla="*/ 457 w 4215"/>
                <a:gd name="T89" fmla="*/ 222 h 3605"/>
                <a:gd name="T90" fmla="*/ 484 w 4215"/>
                <a:gd name="T91" fmla="*/ 205 h 3605"/>
                <a:gd name="T92" fmla="*/ 502 w 4215"/>
                <a:gd name="T93" fmla="*/ 196 h 3605"/>
                <a:gd name="T94" fmla="*/ 511 w 4215"/>
                <a:gd name="T95" fmla="*/ 172 h 3605"/>
                <a:gd name="T96" fmla="*/ 532 w 4215"/>
                <a:gd name="T97" fmla="*/ 148 h 3605"/>
                <a:gd name="T98" fmla="*/ 589 w 4215"/>
                <a:gd name="T99" fmla="*/ 124 h 3605"/>
                <a:gd name="T100" fmla="*/ 607 w 4215"/>
                <a:gd name="T101" fmla="*/ 70 h 3605"/>
                <a:gd name="T102" fmla="*/ 667 w 4215"/>
                <a:gd name="T103" fmla="*/ 91 h 3605"/>
                <a:gd name="T104" fmla="*/ 694 w 4215"/>
                <a:gd name="T105" fmla="*/ 42 h 3605"/>
                <a:gd name="T106" fmla="*/ 741 w 4215"/>
                <a:gd name="T107" fmla="*/ 27 h 3605"/>
                <a:gd name="T108" fmla="*/ 808 w 4215"/>
                <a:gd name="T109" fmla="*/ 16 h 36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215" h="3605">
                  <a:moveTo>
                    <a:pt x="4170" y="0"/>
                  </a:moveTo>
                  <a:lnTo>
                    <a:pt x="4215" y="60"/>
                  </a:lnTo>
                  <a:lnTo>
                    <a:pt x="3855" y="500"/>
                  </a:lnTo>
                  <a:lnTo>
                    <a:pt x="3690" y="585"/>
                  </a:lnTo>
                  <a:lnTo>
                    <a:pt x="3510" y="740"/>
                  </a:lnTo>
                  <a:lnTo>
                    <a:pt x="3440" y="875"/>
                  </a:lnTo>
                  <a:lnTo>
                    <a:pt x="3260" y="975"/>
                  </a:lnTo>
                  <a:lnTo>
                    <a:pt x="3035" y="1115"/>
                  </a:lnTo>
                  <a:lnTo>
                    <a:pt x="2930" y="1260"/>
                  </a:lnTo>
                  <a:lnTo>
                    <a:pt x="2963" y="1342"/>
                  </a:lnTo>
                  <a:lnTo>
                    <a:pt x="2907" y="1310"/>
                  </a:lnTo>
                  <a:lnTo>
                    <a:pt x="2871" y="1338"/>
                  </a:lnTo>
                  <a:lnTo>
                    <a:pt x="2915" y="1390"/>
                  </a:lnTo>
                  <a:lnTo>
                    <a:pt x="2919" y="1442"/>
                  </a:lnTo>
                  <a:lnTo>
                    <a:pt x="2835" y="1506"/>
                  </a:lnTo>
                  <a:lnTo>
                    <a:pt x="2690" y="1575"/>
                  </a:lnTo>
                  <a:lnTo>
                    <a:pt x="2535" y="1575"/>
                  </a:lnTo>
                  <a:lnTo>
                    <a:pt x="2405" y="1605"/>
                  </a:lnTo>
                  <a:lnTo>
                    <a:pt x="2345" y="1814"/>
                  </a:lnTo>
                  <a:lnTo>
                    <a:pt x="2265" y="1859"/>
                  </a:lnTo>
                  <a:lnTo>
                    <a:pt x="2259" y="1898"/>
                  </a:lnTo>
                  <a:lnTo>
                    <a:pt x="2175" y="1902"/>
                  </a:lnTo>
                  <a:lnTo>
                    <a:pt x="2150" y="1859"/>
                  </a:lnTo>
                  <a:lnTo>
                    <a:pt x="2055" y="1844"/>
                  </a:lnTo>
                  <a:lnTo>
                    <a:pt x="1935" y="1934"/>
                  </a:lnTo>
                  <a:lnTo>
                    <a:pt x="1865" y="2054"/>
                  </a:lnTo>
                  <a:lnTo>
                    <a:pt x="1785" y="2144"/>
                  </a:lnTo>
                  <a:lnTo>
                    <a:pt x="1775" y="2278"/>
                  </a:lnTo>
                  <a:lnTo>
                    <a:pt x="1811" y="2434"/>
                  </a:lnTo>
                  <a:lnTo>
                    <a:pt x="1845" y="2629"/>
                  </a:lnTo>
                  <a:lnTo>
                    <a:pt x="1800" y="2764"/>
                  </a:lnTo>
                  <a:lnTo>
                    <a:pt x="1868" y="3154"/>
                  </a:lnTo>
                  <a:lnTo>
                    <a:pt x="1800" y="3109"/>
                  </a:lnTo>
                  <a:lnTo>
                    <a:pt x="1665" y="3239"/>
                  </a:lnTo>
                  <a:lnTo>
                    <a:pt x="1485" y="3229"/>
                  </a:lnTo>
                  <a:lnTo>
                    <a:pt x="1320" y="3379"/>
                  </a:lnTo>
                  <a:lnTo>
                    <a:pt x="1185" y="3389"/>
                  </a:lnTo>
                  <a:lnTo>
                    <a:pt x="1040" y="3374"/>
                  </a:lnTo>
                  <a:lnTo>
                    <a:pt x="891" y="3605"/>
                  </a:lnTo>
                  <a:lnTo>
                    <a:pt x="801" y="3598"/>
                  </a:lnTo>
                  <a:lnTo>
                    <a:pt x="787" y="3529"/>
                  </a:lnTo>
                  <a:lnTo>
                    <a:pt x="886" y="3454"/>
                  </a:lnTo>
                  <a:lnTo>
                    <a:pt x="949" y="3365"/>
                  </a:lnTo>
                  <a:lnTo>
                    <a:pt x="960" y="3269"/>
                  </a:lnTo>
                  <a:lnTo>
                    <a:pt x="876" y="3239"/>
                  </a:lnTo>
                  <a:cubicBezTo>
                    <a:pt x="876" y="3199"/>
                    <a:pt x="875" y="3159"/>
                    <a:pt x="875" y="3119"/>
                  </a:cubicBezTo>
                  <a:lnTo>
                    <a:pt x="784" y="3109"/>
                  </a:lnTo>
                  <a:lnTo>
                    <a:pt x="705" y="3044"/>
                  </a:lnTo>
                  <a:lnTo>
                    <a:pt x="679" y="2927"/>
                  </a:lnTo>
                  <a:lnTo>
                    <a:pt x="586" y="2914"/>
                  </a:lnTo>
                  <a:lnTo>
                    <a:pt x="541" y="2983"/>
                  </a:lnTo>
                  <a:lnTo>
                    <a:pt x="335" y="3014"/>
                  </a:lnTo>
                  <a:lnTo>
                    <a:pt x="335" y="2939"/>
                  </a:lnTo>
                  <a:lnTo>
                    <a:pt x="215" y="2954"/>
                  </a:lnTo>
                  <a:lnTo>
                    <a:pt x="183" y="2998"/>
                  </a:lnTo>
                  <a:lnTo>
                    <a:pt x="94" y="2983"/>
                  </a:lnTo>
                  <a:lnTo>
                    <a:pt x="135" y="2912"/>
                  </a:lnTo>
                  <a:lnTo>
                    <a:pt x="121" y="2821"/>
                  </a:lnTo>
                  <a:lnTo>
                    <a:pt x="246" y="2854"/>
                  </a:lnTo>
                  <a:lnTo>
                    <a:pt x="375" y="2794"/>
                  </a:lnTo>
                  <a:lnTo>
                    <a:pt x="360" y="2705"/>
                  </a:lnTo>
                  <a:lnTo>
                    <a:pt x="214" y="2669"/>
                  </a:lnTo>
                  <a:lnTo>
                    <a:pt x="135" y="2782"/>
                  </a:lnTo>
                  <a:lnTo>
                    <a:pt x="96" y="2719"/>
                  </a:lnTo>
                  <a:lnTo>
                    <a:pt x="108" y="2629"/>
                  </a:lnTo>
                  <a:lnTo>
                    <a:pt x="0" y="2534"/>
                  </a:lnTo>
                  <a:lnTo>
                    <a:pt x="37" y="2402"/>
                  </a:lnTo>
                  <a:lnTo>
                    <a:pt x="79" y="2315"/>
                  </a:lnTo>
                  <a:lnTo>
                    <a:pt x="195" y="2314"/>
                  </a:lnTo>
                  <a:lnTo>
                    <a:pt x="225" y="2192"/>
                  </a:lnTo>
                  <a:lnTo>
                    <a:pt x="180" y="2084"/>
                  </a:lnTo>
                  <a:lnTo>
                    <a:pt x="165" y="1991"/>
                  </a:lnTo>
                  <a:lnTo>
                    <a:pt x="171" y="1850"/>
                  </a:lnTo>
                  <a:lnTo>
                    <a:pt x="245" y="1774"/>
                  </a:lnTo>
                  <a:lnTo>
                    <a:pt x="420" y="1770"/>
                  </a:lnTo>
                  <a:lnTo>
                    <a:pt x="419" y="1763"/>
                  </a:lnTo>
                  <a:lnTo>
                    <a:pt x="420" y="1765"/>
                  </a:lnTo>
                  <a:cubicBezTo>
                    <a:pt x="428" y="1773"/>
                    <a:pt x="436" y="1782"/>
                    <a:pt x="445" y="1790"/>
                  </a:cubicBezTo>
                  <a:lnTo>
                    <a:pt x="483" y="1804"/>
                  </a:lnTo>
                  <a:lnTo>
                    <a:pt x="529" y="1822"/>
                  </a:lnTo>
                  <a:lnTo>
                    <a:pt x="609" y="1822"/>
                  </a:lnTo>
                  <a:lnTo>
                    <a:pt x="651" y="1810"/>
                  </a:lnTo>
                  <a:lnTo>
                    <a:pt x="711" y="1804"/>
                  </a:lnTo>
                  <a:lnTo>
                    <a:pt x="747" y="1825"/>
                  </a:lnTo>
                  <a:lnTo>
                    <a:pt x="786" y="1801"/>
                  </a:lnTo>
                  <a:lnTo>
                    <a:pt x="825" y="1789"/>
                  </a:lnTo>
                  <a:cubicBezTo>
                    <a:pt x="829" y="1776"/>
                    <a:pt x="833" y="1763"/>
                    <a:pt x="837" y="1750"/>
                  </a:cubicBezTo>
                  <a:lnTo>
                    <a:pt x="864" y="1738"/>
                  </a:lnTo>
                  <a:cubicBezTo>
                    <a:pt x="878" y="1730"/>
                    <a:pt x="892" y="1722"/>
                    <a:pt x="906" y="1714"/>
                  </a:cubicBezTo>
                  <a:lnTo>
                    <a:pt x="957" y="1714"/>
                  </a:lnTo>
                  <a:cubicBezTo>
                    <a:pt x="967" y="1717"/>
                    <a:pt x="977" y="1720"/>
                    <a:pt x="987" y="1723"/>
                  </a:cubicBezTo>
                  <a:lnTo>
                    <a:pt x="1026" y="1714"/>
                  </a:lnTo>
                  <a:lnTo>
                    <a:pt x="1071" y="1738"/>
                  </a:lnTo>
                  <a:lnTo>
                    <a:pt x="1125" y="1732"/>
                  </a:lnTo>
                  <a:cubicBezTo>
                    <a:pt x="1131" y="1715"/>
                    <a:pt x="1137" y="1698"/>
                    <a:pt x="1143" y="1681"/>
                  </a:cubicBezTo>
                  <a:lnTo>
                    <a:pt x="1179" y="1708"/>
                  </a:lnTo>
                  <a:cubicBezTo>
                    <a:pt x="1180" y="1694"/>
                    <a:pt x="1181" y="1680"/>
                    <a:pt x="1182" y="1666"/>
                  </a:cubicBezTo>
                  <a:cubicBezTo>
                    <a:pt x="1190" y="1656"/>
                    <a:pt x="1198" y="1646"/>
                    <a:pt x="1206" y="1636"/>
                  </a:cubicBezTo>
                  <a:lnTo>
                    <a:pt x="1257" y="1627"/>
                  </a:lnTo>
                  <a:lnTo>
                    <a:pt x="1326" y="1639"/>
                  </a:lnTo>
                  <a:cubicBezTo>
                    <a:pt x="1331" y="1625"/>
                    <a:pt x="1336" y="1611"/>
                    <a:pt x="1341" y="1597"/>
                  </a:cubicBezTo>
                  <a:cubicBezTo>
                    <a:pt x="1335" y="1584"/>
                    <a:pt x="1329" y="1571"/>
                    <a:pt x="1323" y="1558"/>
                  </a:cubicBezTo>
                  <a:cubicBezTo>
                    <a:pt x="1325" y="1533"/>
                    <a:pt x="1327" y="1508"/>
                    <a:pt x="1329" y="1483"/>
                  </a:cubicBezTo>
                  <a:lnTo>
                    <a:pt x="1365" y="1447"/>
                  </a:lnTo>
                  <a:lnTo>
                    <a:pt x="1437" y="1450"/>
                  </a:lnTo>
                  <a:lnTo>
                    <a:pt x="1470" y="1423"/>
                  </a:lnTo>
                  <a:lnTo>
                    <a:pt x="1524" y="1414"/>
                  </a:lnTo>
                  <a:lnTo>
                    <a:pt x="1566" y="1396"/>
                  </a:lnTo>
                  <a:lnTo>
                    <a:pt x="1617" y="1372"/>
                  </a:lnTo>
                  <a:lnTo>
                    <a:pt x="1650" y="1381"/>
                  </a:lnTo>
                  <a:lnTo>
                    <a:pt x="1722" y="1408"/>
                  </a:lnTo>
                  <a:lnTo>
                    <a:pt x="1764" y="1369"/>
                  </a:lnTo>
                  <a:cubicBezTo>
                    <a:pt x="1768" y="1353"/>
                    <a:pt x="1772" y="1337"/>
                    <a:pt x="1776" y="1321"/>
                  </a:cubicBezTo>
                  <a:cubicBezTo>
                    <a:pt x="1766" y="1307"/>
                    <a:pt x="1756" y="1293"/>
                    <a:pt x="1746" y="1279"/>
                  </a:cubicBezTo>
                  <a:lnTo>
                    <a:pt x="1788" y="1240"/>
                  </a:lnTo>
                  <a:lnTo>
                    <a:pt x="1836" y="1192"/>
                  </a:lnTo>
                  <a:cubicBezTo>
                    <a:pt x="1846" y="1201"/>
                    <a:pt x="1856" y="1210"/>
                    <a:pt x="1866" y="1219"/>
                  </a:cubicBezTo>
                  <a:lnTo>
                    <a:pt x="1905" y="1237"/>
                  </a:lnTo>
                  <a:cubicBezTo>
                    <a:pt x="1911" y="1255"/>
                    <a:pt x="1917" y="1273"/>
                    <a:pt x="1923" y="1291"/>
                  </a:cubicBezTo>
                  <a:lnTo>
                    <a:pt x="1953" y="1315"/>
                  </a:lnTo>
                  <a:lnTo>
                    <a:pt x="1995" y="1327"/>
                  </a:lnTo>
                  <a:lnTo>
                    <a:pt x="2064" y="1333"/>
                  </a:lnTo>
                  <a:cubicBezTo>
                    <a:pt x="2059" y="1318"/>
                    <a:pt x="2054" y="1303"/>
                    <a:pt x="2049" y="1288"/>
                  </a:cubicBezTo>
                  <a:cubicBezTo>
                    <a:pt x="2046" y="1272"/>
                    <a:pt x="2043" y="1256"/>
                    <a:pt x="2040" y="1240"/>
                  </a:cubicBezTo>
                  <a:lnTo>
                    <a:pt x="2001" y="1252"/>
                  </a:lnTo>
                  <a:lnTo>
                    <a:pt x="1956" y="1228"/>
                  </a:lnTo>
                  <a:cubicBezTo>
                    <a:pt x="1955" y="1212"/>
                    <a:pt x="1954" y="1196"/>
                    <a:pt x="1953" y="1180"/>
                  </a:cubicBezTo>
                  <a:lnTo>
                    <a:pt x="2001" y="1183"/>
                  </a:lnTo>
                  <a:cubicBezTo>
                    <a:pt x="2011" y="1168"/>
                    <a:pt x="2021" y="1153"/>
                    <a:pt x="2031" y="1138"/>
                  </a:cubicBezTo>
                  <a:lnTo>
                    <a:pt x="2094" y="1165"/>
                  </a:lnTo>
                  <a:lnTo>
                    <a:pt x="2160" y="1183"/>
                  </a:lnTo>
                  <a:lnTo>
                    <a:pt x="2193" y="1204"/>
                  </a:lnTo>
                  <a:cubicBezTo>
                    <a:pt x="2196" y="1182"/>
                    <a:pt x="2199" y="1160"/>
                    <a:pt x="2202" y="1138"/>
                  </a:cubicBezTo>
                  <a:cubicBezTo>
                    <a:pt x="2208" y="1126"/>
                    <a:pt x="2214" y="1114"/>
                    <a:pt x="2220" y="1102"/>
                  </a:cubicBezTo>
                  <a:lnTo>
                    <a:pt x="2286" y="1111"/>
                  </a:lnTo>
                  <a:lnTo>
                    <a:pt x="2352" y="1090"/>
                  </a:lnTo>
                  <a:lnTo>
                    <a:pt x="2364" y="1042"/>
                  </a:lnTo>
                  <a:lnTo>
                    <a:pt x="2418" y="1027"/>
                  </a:lnTo>
                  <a:cubicBezTo>
                    <a:pt x="2423" y="1018"/>
                    <a:pt x="2428" y="1009"/>
                    <a:pt x="2433" y="1000"/>
                  </a:cubicBezTo>
                  <a:cubicBezTo>
                    <a:pt x="2445" y="1004"/>
                    <a:pt x="2457" y="1008"/>
                    <a:pt x="2469" y="1012"/>
                  </a:cubicBezTo>
                  <a:lnTo>
                    <a:pt x="2511" y="979"/>
                  </a:lnTo>
                  <a:cubicBezTo>
                    <a:pt x="2520" y="968"/>
                    <a:pt x="2529" y="957"/>
                    <a:pt x="2538" y="946"/>
                  </a:cubicBezTo>
                  <a:cubicBezTo>
                    <a:pt x="2532" y="937"/>
                    <a:pt x="2526" y="928"/>
                    <a:pt x="2520" y="919"/>
                  </a:cubicBezTo>
                  <a:lnTo>
                    <a:pt x="2553" y="862"/>
                  </a:lnTo>
                  <a:cubicBezTo>
                    <a:pt x="2559" y="848"/>
                    <a:pt x="2565" y="834"/>
                    <a:pt x="2571" y="820"/>
                  </a:cubicBezTo>
                  <a:lnTo>
                    <a:pt x="2649" y="769"/>
                  </a:lnTo>
                  <a:cubicBezTo>
                    <a:pt x="2652" y="759"/>
                    <a:pt x="2656" y="753"/>
                    <a:pt x="2658" y="739"/>
                  </a:cubicBezTo>
                  <a:lnTo>
                    <a:pt x="2660" y="687"/>
                  </a:lnTo>
                  <a:lnTo>
                    <a:pt x="2835" y="645"/>
                  </a:lnTo>
                  <a:lnTo>
                    <a:pt x="2945" y="620"/>
                  </a:lnTo>
                  <a:lnTo>
                    <a:pt x="2975" y="515"/>
                  </a:lnTo>
                  <a:lnTo>
                    <a:pt x="2955" y="420"/>
                  </a:lnTo>
                  <a:lnTo>
                    <a:pt x="3035" y="350"/>
                  </a:lnTo>
                  <a:lnTo>
                    <a:pt x="3095" y="530"/>
                  </a:lnTo>
                  <a:lnTo>
                    <a:pt x="3225" y="425"/>
                  </a:lnTo>
                  <a:lnTo>
                    <a:pt x="3335" y="455"/>
                  </a:lnTo>
                  <a:lnTo>
                    <a:pt x="3305" y="305"/>
                  </a:lnTo>
                  <a:lnTo>
                    <a:pt x="3365" y="240"/>
                  </a:lnTo>
                  <a:lnTo>
                    <a:pt x="3470" y="210"/>
                  </a:lnTo>
                  <a:lnTo>
                    <a:pt x="3480" y="120"/>
                  </a:lnTo>
                  <a:lnTo>
                    <a:pt x="3620" y="45"/>
                  </a:lnTo>
                  <a:lnTo>
                    <a:pt x="3705" y="135"/>
                  </a:lnTo>
                  <a:lnTo>
                    <a:pt x="3840" y="210"/>
                  </a:lnTo>
                  <a:lnTo>
                    <a:pt x="3975" y="230"/>
                  </a:lnTo>
                  <a:lnTo>
                    <a:pt x="4040" y="80"/>
                  </a:lnTo>
                  <a:lnTo>
                    <a:pt x="417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3" name="圆角矩形 45">
              <a:extLst>
                <a:ext uri="{FF2B5EF4-FFF2-40B4-BE49-F238E27FC236}">
                  <a16:creationId xmlns:a16="http://schemas.microsoft.com/office/drawing/2014/main" id="{55BD66CF-2074-5516-301E-31E9EC0A1308}"/>
                </a:ext>
              </a:extLst>
            </p:cNvPr>
            <p:cNvSpPr/>
            <p:nvPr/>
          </p:nvSpPr>
          <p:spPr>
            <a:xfrm>
              <a:off x="1267952" y="919977"/>
              <a:ext cx="1285951" cy="538921"/>
            </a:xfrm>
            <a:prstGeom prst="roundRect">
              <a:avLst>
                <a:gd name="adj" fmla="val 50000"/>
              </a:avLst>
            </a:pr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solidFill>
                    <a:schemeClr val="bg1"/>
                  </a:solidFill>
                </a:rPr>
                <a:t>North</a:t>
              </a:r>
            </a:p>
          </p:txBody>
        </p:sp>
        <p:sp>
          <p:nvSpPr>
            <p:cNvPr id="54" name="圆角矩形 45">
              <a:extLst>
                <a:ext uri="{FF2B5EF4-FFF2-40B4-BE49-F238E27FC236}">
                  <a16:creationId xmlns:a16="http://schemas.microsoft.com/office/drawing/2014/main" id="{488A0116-CCAD-55FB-F0E8-EF501F7424AE}"/>
                </a:ext>
              </a:extLst>
            </p:cNvPr>
            <p:cNvSpPr/>
            <p:nvPr/>
          </p:nvSpPr>
          <p:spPr>
            <a:xfrm>
              <a:off x="26575" y="2377914"/>
              <a:ext cx="1151846" cy="499087"/>
            </a:xfrm>
            <a:prstGeom prst="roundRect">
              <a:avLst>
                <a:gd name="adj" fmla="val 50000"/>
              </a:avLst>
            </a:pr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West</a:t>
              </a:r>
            </a:p>
          </p:txBody>
        </p:sp>
        <p:sp>
          <p:nvSpPr>
            <p:cNvPr id="55" name="圆角矩形 45">
              <a:extLst>
                <a:ext uri="{FF2B5EF4-FFF2-40B4-BE49-F238E27FC236}">
                  <a16:creationId xmlns:a16="http://schemas.microsoft.com/office/drawing/2014/main" id="{0894FAA7-FD80-E7B8-2F2C-3D858D8D5722}"/>
                </a:ext>
              </a:extLst>
            </p:cNvPr>
            <p:cNvSpPr/>
            <p:nvPr/>
          </p:nvSpPr>
          <p:spPr>
            <a:xfrm>
              <a:off x="2956135" y="4635477"/>
              <a:ext cx="1471628" cy="383234"/>
            </a:xfrm>
            <a:prstGeom prst="roundRect">
              <a:avLst>
                <a:gd name="adj" fmla="val 50000"/>
              </a:avLst>
            </a:pr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East</a:t>
              </a:r>
            </a:p>
          </p:txBody>
        </p:sp>
        <p:sp>
          <p:nvSpPr>
            <p:cNvPr id="108" name="圆角矩形 45">
              <a:extLst>
                <a:ext uri="{FF2B5EF4-FFF2-40B4-BE49-F238E27FC236}">
                  <a16:creationId xmlns:a16="http://schemas.microsoft.com/office/drawing/2014/main" id="{B2315052-588E-5A37-81BB-DBBB7A381D8F}"/>
                </a:ext>
              </a:extLst>
            </p:cNvPr>
            <p:cNvSpPr/>
            <p:nvPr/>
          </p:nvSpPr>
          <p:spPr>
            <a:xfrm>
              <a:off x="1213350" y="6227974"/>
              <a:ext cx="1206997" cy="383234"/>
            </a:xfrm>
            <a:prstGeom prst="roundRect">
              <a:avLst>
                <a:gd name="adj" fmla="val 50000"/>
              </a:avLst>
            </a:pr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South</a:t>
              </a:r>
            </a:p>
          </p:txBody>
        </p:sp>
        <p:sp>
          <p:nvSpPr>
            <p:cNvPr id="109" name="Oval 25">
              <a:extLst>
                <a:ext uri="{FF2B5EF4-FFF2-40B4-BE49-F238E27FC236}">
                  <a16:creationId xmlns:a16="http://schemas.microsoft.com/office/drawing/2014/main" id="{0765E447-AF12-A269-64FE-391F75730518}"/>
                </a:ext>
              </a:extLst>
            </p:cNvPr>
            <p:cNvSpPr>
              <a:spLocks noChangeArrowheads="1"/>
            </p:cNvSpPr>
            <p:nvPr/>
          </p:nvSpPr>
          <p:spPr bwMode="gray">
            <a:xfrm>
              <a:off x="1206478" y="3931897"/>
              <a:ext cx="101228"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pSp>
      <p:graphicFrame>
        <p:nvGraphicFramePr>
          <p:cNvPr id="124" name="Table 2">
            <a:extLst>
              <a:ext uri="{FF2B5EF4-FFF2-40B4-BE49-F238E27FC236}">
                <a16:creationId xmlns:a16="http://schemas.microsoft.com/office/drawing/2014/main" id="{2339F052-9834-6BA5-1F76-80720AD6B546}"/>
              </a:ext>
            </a:extLst>
          </p:cNvPr>
          <p:cNvGraphicFramePr>
            <a:graphicFrameLocks noGrp="1"/>
          </p:cNvGraphicFramePr>
          <p:nvPr/>
        </p:nvGraphicFramePr>
        <p:xfrm>
          <a:off x="5082717" y="3848059"/>
          <a:ext cx="3902460" cy="1561149"/>
        </p:xfrm>
        <a:graphic>
          <a:graphicData uri="http://schemas.openxmlformats.org/drawingml/2006/table">
            <a:tbl>
              <a:tblPr firstRow="1" bandRow="1">
                <a:tableStyleId>{073A0DAA-6AF3-43AB-8588-CEC1D06C72B9}</a:tableStyleId>
              </a:tblPr>
              <a:tblGrid>
                <a:gridCol w="990537">
                  <a:extLst>
                    <a:ext uri="{9D8B030D-6E8A-4147-A177-3AD203B41FA5}">
                      <a16:colId xmlns:a16="http://schemas.microsoft.com/office/drawing/2014/main" val="324926490"/>
                    </a:ext>
                  </a:extLst>
                </a:gridCol>
                <a:gridCol w="2911923">
                  <a:extLst>
                    <a:ext uri="{9D8B030D-6E8A-4147-A177-3AD203B41FA5}">
                      <a16:colId xmlns:a16="http://schemas.microsoft.com/office/drawing/2014/main" val="3359506510"/>
                    </a:ext>
                  </a:extLst>
                </a:gridCol>
              </a:tblGrid>
              <a:tr h="243348">
                <a:tc gridSpan="2">
                  <a:txBody>
                    <a:bodyPr/>
                    <a:lstStyle/>
                    <a:p>
                      <a:pPr algn="ctr">
                        <a:lnSpc>
                          <a:spcPct val="150000"/>
                        </a:lnSpc>
                      </a:pPr>
                      <a:r>
                        <a:rPr lang="en-US" sz="1000" dirty="0">
                          <a:latin typeface="Arial" panose="020B0604020202020204" pitchFamily="34" charset="0"/>
                          <a:cs typeface="Arial" panose="020B0604020202020204" pitchFamily="34" charset="0"/>
                        </a:rPr>
                        <a:t>Business Setup, FY2021</a:t>
                      </a:r>
                      <a:endParaRPr lang="en-IN" sz="1000" dirty="0">
                        <a:latin typeface="Arial" panose="020B0604020202020204" pitchFamily="34" charset="0"/>
                        <a:cs typeface="Arial" panose="020B0604020202020204" pitchFamily="34" charset="0"/>
                      </a:endParaRPr>
                    </a:p>
                  </a:txBody>
                  <a:tcPr>
                    <a:solidFill>
                      <a:schemeClr val="tx1"/>
                    </a:solidFill>
                  </a:tcPr>
                </a:tc>
                <a:tc hMerge="1">
                  <a:txBody>
                    <a:bodyPr/>
                    <a:lstStyle/>
                    <a:p>
                      <a:pPr>
                        <a:lnSpc>
                          <a:spcPct val="150000"/>
                        </a:lnSpc>
                      </a:pPr>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1177955"/>
                  </a:ext>
                </a:extLst>
              </a:tr>
              <a:tr h="243348">
                <a:tc>
                  <a:txBody>
                    <a:bodyPr/>
                    <a:lstStyle/>
                    <a:p>
                      <a:pPr>
                        <a:lnSpc>
                          <a:spcPct val="150000"/>
                        </a:lnSpc>
                      </a:pPr>
                      <a:r>
                        <a:rPr lang="en-US" sz="1000" b="0" dirty="0">
                          <a:latin typeface="Arial" panose="020B0604020202020204" pitchFamily="34" charset="0"/>
                          <a:cs typeface="Arial" panose="020B0604020202020204" pitchFamily="34" charset="0"/>
                        </a:rPr>
                        <a:t>HQ</a:t>
                      </a:r>
                      <a:endParaRPr lang="en-IN" sz="1000" b="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b="0" dirty="0">
                          <a:latin typeface="Arial" panose="020B0604020202020204" pitchFamily="34" charset="0"/>
                          <a:cs typeface="Arial" panose="020B0604020202020204" pitchFamily="34" charset="0"/>
                        </a:rPr>
                        <a:t>Vapi, Gujarat</a:t>
                      </a:r>
                    </a:p>
                  </a:txBody>
                  <a:tcPr/>
                </a:tc>
                <a:extLst>
                  <a:ext uri="{0D108BD9-81ED-4DB2-BD59-A6C34878D82A}">
                    <a16:rowId xmlns:a16="http://schemas.microsoft.com/office/drawing/2014/main" val="4023468012"/>
                  </a:ext>
                </a:extLst>
              </a:tr>
              <a:tr h="243348">
                <a:tc>
                  <a:txBody>
                    <a:bodyPr/>
                    <a:lstStyle/>
                    <a:p>
                      <a:pPr>
                        <a:lnSpc>
                          <a:spcPct val="150000"/>
                        </a:lnSpc>
                      </a:pPr>
                      <a:r>
                        <a:rPr lang="en-US" sz="1000" dirty="0">
                          <a:latin typeface="Arial" panose="020B0604020202020204" pitchFamily="34" charset="0"/>
                          <a:cs typeface="Arial" panose="020B0604020202020204" pitchFamily="34" charset="0"/>
                        </a:rPr>
                        <a:t>Plants</a:t>
                      </a:r>
                      <a:endParaRPr lang="en-IN" sz="100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dirty="0">
                          <a:latin typeface="Arial" panose="020B0604020202020204" pitchFamily="34" charset="0"/>
                          <a:cs typeface="Arial" panose="020B0604020202020204" pitchFamily="34" charset="0"/>
                        </a:rPr>
                        <a:t>Gujarat: </a:t>
                      </a:r>
                      <a:r>
                        <a:rPr lang="en-IN" sz="1000" dirty="0" err="1">
                          <a:latin typeface="Arial" panose="020B0604020202020204" pitchFamily="34" charset="0"/>
                          <a:cs typeface="Arial" panose="020B0604020202020204" pitchFamily="34" charset="0"/>
                        </a:rPr>
                        <a:t>Jhagadia</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Ankleshwar</a:t>
                      </a:r>
                      <a:r>
                        <a:rPr lang="en-IN" sz="1000" dirty="0">
                          <a:latin typeface="Arial" panose="020B0604020202020204" pitchFamily="34" charset="0"/>
                          <a:cs typeface="Arial" panose="020B0604020202020204" pitchFamily="34" charset="0"/>
                        </a:rPr>
                        <a:t>, Vapi, </a:t>
                      </a:r>
                      <a:r>
                        <a:rPr lang="en-IN" sz="1000" dirty="0" err="1">
                          <a:latin typeface="Arial" panose="020B0604020202020204" pitchFamily="34" charset="0"/>
                          <a:cs typeface="Arial" panose="020B0604020202020204" pitchFamily="34" charset="0"/>
                        </a:rPr>
                        <a:t>Halol</a:t>
                      </a:r>
                      <a:r>
                        <a:rPr lang="en-IN" sz="1000" dirty="0">
                          <a:latin typeface="Arial" panose="020B0604020202020204" pitchFamily="34" charset="0"/>
                          <a:cs typeface="Arial" panose="020B0604020202020204" pitchFamily="34" charset="0"/>
                        </a:rPr>
                        <a:t> </a:t>
                      </a:r>
                    </a:p>
                    <a:p>
                      <a:pPr>
                        <a:lnSpc>
                          <a:spcPct val="150000"/>
                        </a:lnSpc>
                      </a:pPr>
                      <a:r>
                        <a:rPr lang="en-IN" sz="1000" dirty="0">
                          <a:latin typeface="Arial" panose="020B0604020202020204" pitchFamily="34" charset="0"/>
                          <a:cs typeface="Arial" panose="020B0604020202020204" pitchFamily="34" charset="0"/>
                        </a:rPr>
                        <a:t>Telangana: Hyderabad</a:t>
                      </a:r>
                    </a:p>
                    <a:p>
                      <a:pPr>
                        <a:lnSpc>
                          <a:spcPct val="150000"/>
                        </a:lnSpc>
                      </a:pPr>
                      <a:r>
                        <a:rPr lang="en-IN" sz="1000" dirty="0">
                          <a:latin typeface="Arial" panose="020B0604020202020204" pitchFamily="34" charset="0"/>
                          <a:cs typeface="Arial" panose="020B0604020202020204" pitchFamily="34" charset="0"/>
                        </a:rPr>
                        <a:t>West Bengal: Haldia</a:t>
                      </a:r>
                    </a:p>
                    <a:p>
                      <a:pPr>
                        <a:lnSpc>
                          <a:spcPct val="150000"/>
                        </a:lnSpc>
                      </a:pPr>
                      <a:r>
                        <a:rPr lang="en-IN" sz="1000" dirty="0">
                          <a:latin typeface="Arial" panose="020B0604020202020204" pitchFamily="34" charset="0"/>
                          <a:cs typeface="Arial" panose="020B0604020202020204" pitchFamily="34" charset="0"/>
                        </a:rPr>
                        <a:t>Jammu &amp; Kashmir: Jammu</a:t>
                      </a:r>
                    </a:p>
                  </a:txBody>
                  <a:tcPr/>
                </a:tc>
                <a:extLst>
                  <a:ext uri="{0D108BD9-81ED-4DB2-BD59-A6C34878D82A}">
                    <a16:rowId xmlns:a16="http://schemas.microsoft.com/office/drawing/2014/main" val="4224521765"/>
                  </a:ext>
                </a:extLst>
              </a:tr>
            </a:tbl>
          </a:graphicData>
        </a:graphic>
      </p:graphicFrame>
      <p:sp>
        <p:nvSpPr>
          <p:cNvPr id="125" name="Oval 25">
            <a:extLst>
              <a:ext uri="{FF2B5EF4-FFF2-40B4-BE49-F238E27FC236}">
                <a16:creationId xmlns:a16="http://schemas.microsoft.com/office/drawing/2014/main" id="{5C7F7944-AE12-2819-A00F-47191C21CB00}"/>
              </a:ext>
            </a:extLst>
          </p:cNvPr>
          <p:cNvSpPr>
            <a:spLocks noChangeArrowheads="1"/>
          </p:cNvSpPr>
          <p:nvPr/>
        </p:nvSpPr>
        <p:spPr bwMode="gray">
          <a:xfrm>
            <a:off x="4948207" y="4235523"/>
            <a:ext cx="74051"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7" name="Oval 25">
            <a:extLst>
              <a:ext uri="{FF2B5EF4-FFF2-40B4-BE49-F238E27FC236}">
                <a16:creationId xmlns:a16="http://schemas.microsoft.com/office/drawing/2014/main" id="{A5092824-2C72-B46F-2410-ACA8B886CFD4}"/>
              </a:ext>
            </a:extLst>
          </p:cNvPr>
          <p:cNvSpPr>
            <a:spLocks noChangeArrowheads="1"/>
          </p:cNvSpPr>
          <p:nvPr/>
        </p:nvSpPr>
        <p:spPr bwMode="gray">
          <a:xfrm>
            <a:off x="4928392" y="4583220"/>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aphicFrame>
        <p:nvGraphicFramePr>
          <p:cNvPr id="129" name="Table 129">
            <a:extLst>
              <a:ext uri="{FF2B5EF4-FFF2-40B4-BE49-F238E27FC236}">
                <a16:creationId xmlns:a16="http://schemas.microsoft.com/office/drawing/2014/main" id="{DAE24FB1-0F11-6C2B-E42F-DE6FD2B780D9}"/>
              </a:ext>
            </a:extLst>
          </p:cNvPr>
          <p:cNvGraphicFramePr>
            <a:graphicFrameLocks noGrp="1"/>
          </p:cNvGraphicFramePr>
          <p:nvPr>
            <p:extLst>
              <p:ext uri="{D42A27DB-BD31-4B8C-83A1-F6EECF244321}">
                <p14:modId xmlns:p14="http://schemas.microsoft.com/office/powerpoint/2010/main" val="216212291"/>
              </p:ext>
            </p:extLst>
          </p:nvPr>
        </p:nvGraphicFramePr>
        <p:xfrm>
          <a:off x="5082717" y="5455039"/>
          <a:ext cx="3902460" cy="1219200"/>
        </p:xfrm>
        <a:graphic>
          <a:graphicData uri="http://schemas.openxmlformats.org/drawingml/2006/table">
            <a:tbl>
              <a:tblPr firstRow="1" bandRow="1">
                <a:tableStyleId>{073A0DAA-6AF3-43AB-8588-CEC1D06C72B9}</a:tableStyleId>
              </a:tblPr>
              <a:tblGrid>
                <a:gridCol w="1951230">
                  <a:extLst>
                    <a:ext uri="{9D8B030D-6E8A-4147-A177-3AD203B41FA5}">
                      <a16:colId xmlns:a16="http://schemas.microsoft.com/office/drawing/2014/main" val="1100218670"/>
                    </a:ext>
                  </a:extLst>
                </a:gridCol>
                <a:gridCol w="1951230">
                  <a:extLst>
                    <a:ext uri="{9D8B030D-6E8A-4147-A177-3AD203B41FA5}">
                      <a16:colId xmlns:a16="http://schemas.microsoft.com/office/drawing/2014/main" val="1058092531"/>
                    </a:ext>
                  </a:extLst>
                </a:gridCol>
              </a:tblGrid>
              <a:tr h="160570">
                <a:tc gridSpan="2">
                  <a:txBody>
                    <a:bodyPr/>
                    <a:lstStyle/>
                    <a:p>
                      <a:pPr algn="ctr"/>
                      <a:r>
                        <a:rPr lang="en-US" sz="1000" dirty="0">
                          <a:latin typeface="Arial" panose="020B0604020202020204" pitchFamily="34" charset="0"/>
                          <a:cs typeface="Arial" panose="020B0604020202020204" pitchFamily="34" charset="0"/>
                        </a:rPr>
                        <a:t>Key Indicators</a:t>
                      </a:r>
                      <a:endParaRPr lang="en-IN" sz="1000" dirty="0">
                        <a:latin typeface="Arial" panose="020B0604020202020204" pitchFamily="34" charset="0"/>
                        <a:cs typeface="Arial" panose="020B0604020202020204" pitchFamily="34" charset="0"/>
                      </a:endParaRPr>
                    </a:p>
                  </a:txBody>
                  <a:tcPr anchor="ctr">
                    <a:solidFill>
                      <a:schemeClr val="tx1"/>
                    </a:solidFill>
                  </a:tcPr>
                </a:tc>
                <a:tc hMerge="1">
                  <a:txBody>
                    <a:bodyPr/>
                    <a:lstStyle/>
                    <a:p>
                      <a:pPr algn="ctr"/>
                      <a:endParaRPr lang="en-IN"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16776163"/>
                  </a:ext>
                </a:extLst>
              </a:tr>
              <a:tr h="160570">
                <a:tc>
                  <a:txBody>
                    <a:bodyPr/>
                    <a:lstStyle/>
                    <a:p>
                      <a:pPr algn="ctr"/>
                      <a:r>
                        <a:rPr lang="en-US" sz="1000" dirty="0">
                          <a:latin typeface="Arial" panose="020B0604020202020204" pitchFamily="34" charset="0"/>
                          <a:cs typeface="Arial" panose="020B0604020202020204" pitchFamily="34" charset="0"/>
                        </a:rPr>
                        <a:t>Plant Capacity</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latin typeface="Arial" panose="020B0604020202020204" pitchFamily="34" charset="0"/>
                          <a:cs typeface="Arial" panose="020B0604020202020204" pitchFamily="34" charset="0"/>
                        </a:rPr>
                        <a:t>300,000 MT</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73317991"/>
                  </a:ext>
                </a:extLst>
              </a:tr>
              <a:tr h="160570">
                <a:tc>
                  <a:txBody>
                    <a:bodyPr/>
                    <a:lstStyle/>
                    <a:p>
                      <a:pPr algn="ctr"/>
                      <a:r>
                        <a:rPr lang="en-US" sz="1000" dirty="0">
                          <a:latin typeface="Arial" panose="020B0604020202020204" pitchFamily="34" charset="0"/>
                          <a:cs typeface="Arial" panose="020B0604020202020204" pitchFamily="34" charset="0"/>
                        </a:rPr>
                        <a:t>Production Volume, 2021</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latin typeface="Arial" panose="020B0604020202020204" pitchFamily="34" charset="0"/>
                          <a:cs typeface="Arial" panose="020B0604020202020204" pitchFamily="34" charset="0"/>
                        </a:rPr>
                        <a:t>250,000 MT</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61902948"/>
                  </a:ext>
                </a:extLst>
              </a:tr>
              <a:tr h="160570">
                <a:tc>
                  <a:txBody>
                    <a:bodyPr/>
                    <a:lstStyle/>
                    <a:p>
                      <a:pPr algn="ctr"/>
                      <a:r>
                        <a:rPr lang="en-US" sz="1000" dirty="0">
                          <a:latin typeface="Arial" panose="020B0604020202020204" pitchFamily="34" charset="0"/>
                          <a:cs typeface="Arial" panose="020B0604020202020204" pitchFamily="34" charset="0"/>
                        </a:rPr>
                        <a:t>Total Revenue, FY 2021</a:t>
                      </a:r>
                      <a:endParaRPr lang="en-IN" sz="1000" dirty="0">
                        <a:latin typeface="Arial" panose="020B0604020202020204" pitchFamily="34" charset="0"/>
                        <a:cs typeface="Arial" panose="020B0604020202020204" pitchFamily="34" charset="0"/>
                      </a:endParaRPr>
                    </a:p>
                  </a:txBody>
                  <a:tcPr/>
                </a:tc>
                <a:tc>
                  <a:txBody>
                    <a:bodyPr/>
                    <a:lstStyle/>
                    <a:p>
                      <a:pPr algn="ctr"/>
                      <a:r>
                        <a:rPr lang="en-IN" sz="1000" dirty="0">
                          <a:latin typeface="Arial" panose="020B0604020202020204" pitchFamily="34" charset="0"/>
                          <a:cs typeface="Arial" panose="020B0604020202020204" pitchFamily="34" charset="0"/>
                        </a:rPr>
                        <a:t>INR 5,687 Crores</a:t>
                      </a:r>
                    </a:p>
                  </a:txBody>
                  <a:tcPr/>
                </a:tc>
                <a:extLst>
                  <a:ext uri="{0D108BD9-81ED-4DB2-BD59-A6C34878D82A}">
                    <a16:rowId xmlns:a16="http://schemas.microsoft.com/office/drawing/2014/main" val="3595955781"/>
                  </a:ext>
                </a:extLst>
              </a:tr>
              <a:tr h="160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Profit After Tax (PAT)</a:t>
                      </a:r>
                      <a:endParaRPr lang="en-IN" sz="1000" dirty="0">
                        <a:latin typeface="Arial" panose="020B0604020202020204" pitchFamily="34" charset="0"/>
                        <a:cs typeface="Arial" panose="020B0604020202020204" pitchFamily="34" charset="0"/>
                      </a:endParaRPr>
                    </a:p>
                  </a:txBody>
                  <a:tcPr/>
                </a:tc>
                <a:tc>
                  <a:txBody>
                    <a:bodyPr/>
                    <a:lstStyle/>
                    <a:p>
                      <a:pPr algn="ctr"/>
                      <a:r>
                        <a:rPr lang="en-IN" sz="1000" dirty="0">
                          <a:latin typeface="Arial" panose="020B0604020202020204" pitchFamily="34" charset="0"/>
                          <a:cs typeface="Arial" panose="020B0604020202020204" pitchFamily="34" charset="0"/>
                        </a:rPr>
                        <a:t>INR 578 Crores</a:t>
                      </a:r>
                    </a:p>
                  </a:txBody>
                  <a:tcPr/>
                </a:tc>
                <a:extLst>
                  <a:ext uri="{0D108BD9-81ED-4DB2-BD59-A6C34878D82A}">
                    <a16:rowId xmlns:a16="http://schemas.microsoft.com/office/drawing/2014/main" val="132595946"/>
                  </a:ext>
                </a:extLst>
              </a:tr>
            </a:tbl>
          </a:graphicData>
        </a:graphic>
      </p:graphicFrame>
      <p:pic>
        <p:nvPicPr>
          <p:cNvPr id="42" name="Picture 41">
            <a:extLst>
              <a:ext uri="{FF2B5EF4-FFF2-40B4-BE49-F238E27FC236}">
                <a16:creationId xmlns:a16="http://schemas.microsoft.com/office/drawing/2014/main" id="{588225E3-DBD6-E178-BE8E-F19DC01038B9}"/>
              </a:ext>
            </a:extLst>
          </p:cNvPr>
          <p:cNvPicPr>
            <a:picLocks noChangeAspect="1"/>
          </p:cNvPicPr>
          <p:nvPr/>
        </p:nvPicPr>
        <p:blipFill>
          <a:blip r:embed="rId3"/>
          <a:stretch>
            <a:fillRect/>
          </a:stretch>
        </p:blipFill>
        <p:spPr>
          <a:xfrm>
            <a:off x="5536466" y="109340"/>
            <a:ext cx="1090613" cy="571657"/>
          </a:xfrm>
          <a:prstGeom prst="rect">
            <a:avLst/>
          </a:prstGeom>
        </p:spPr>
      </p:pic>
      <p:sp>
        <p:nvSpPr>
          <p:cNvPr id="2" name="Oval 25">
            <a:extLst>
              <a:ext uri="{FF2B5EF4-FFF2-40B4-BE49-F238E27FC236}">
                <a16:creationId xmlns:a16="http://schemas.microsoft.com/office/drawing/2014/main" id="{C800CB52-ABC0-67AE-D893-801FC7B2C9AD}"/>
              </a:ext>
            </a:extLst>
          </p:cNvPr>
          <p:cNvSpPr>
            <a:spLocks noChangeArrowheads="1"/>
          </p:cNvSpPr>
          <p:nvPr/>
        </p:nvSpPr>
        <p:spPr bwMode="gray">
          <a:xfrm>
            <a:off x="6018758" y="2235598"/>
            <a:ext cx="94747" cy="97080"/>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4" name="Oval 25">
            <a:extLst>
              <a:ext uri="{FF2B5EF4-FFF2-40B4-BE49-F238E27FC236}">
                <a16:creationId xmlns:a16="http://schemas.microsoft.com/office/drawing/2014/main" id="{51A35A9F-EF44-7E70-CA44-85483B8E5BF8}"/>
              </a:ext>
            </a:extLst>
          </p:cNvPr>
          <p:cNvSpPr>
            <a:spLocks noChangeArrowheads="1"/>
          </p:cNvSpPr>
          <p:nvPr/>
        </p:nvSpPr>
        <p:spPr bwMode="gray">
          <a:xfrm>
            <a:off x="6069952" y="2210865"/>
            <a:ext cx="94747" cy="97080"/>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5" name="Oval 25">
            <a:extLst>
              <a:ext uri="{FF2B5EF4-FFF2-40B4-BE49-F238E27FC236}">
                <a16:creationId xmlns:a16="http://schemas.microsoft.com/office/drawing/2014/main" id="{1CA4B030-2545-02A4-82A3-903D0C220975}"/>
              </a:ext>
            </a:extLst>
          </p:cNvPr>
          <p:cNvSpPr>
            <a:spLocks noChangeArrowheads="1"/>
          </p:cNvSpPr>
          <p:nvPr/>
        </p:nvSpPr>
        <p:spPr bwMode="gray">
          <a:xfrm>
            <a:off x="5967883" y="2262657"/>
            <a:ext cx="94747" cy="97080"/>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6" name="Oval 25">
            <a:extLst>
              <a:ext uri="{FF2B5EF4-FFF2-40B4-BE49-F238E27FC236}">
                <a16:creationId xmlns:a16="http://schemas.microsoft.com/office/drawing/2014/main" id="{2291658D-0DFA-0EB2-5689-9387B83AD183}"/>
              </a:ext>
            </a:extLst>
          </p:cNvPr>
          <p:cNvSpPr>
            <a:spLocks noChangeArrowheads="1"/>
          </p:cNvSpPr>
          <p:nvPr/>
        </p:nvSpPr>
        <p:spPr bwMode="gray">
          <a:xfrm>
            <a:off x="7440562" y="2249608"/>
            <a:ext cx="94747" cy="97080"/>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8" name="Oval 25">
            <a:extLst>
              <a:ext uri="{FF2B5EF4-FFF2-40B4-BE49-F238E27FC236}">
                <a16:creationId xmlns:a16="http://schemas.microsoft.com/office/drawing/2014/main" id="{A258C5D0-B24C-720F-105A-398A2FC4665F}"/>
              </a:ext>
            </a:extLst>
          </p:cNvPr>
          <p:cNvSpPr>
            <a:spLocks noChangeArrowheads="1"/>
          </p:cNvSpPr>
          <p:nvPr/>
        </p:nvSpPr>
        <p:spPr bwMode="gray">
          <a:xfrm>
            <a:off x="6447690" y="1713756"/>
            <a:ext cx="94747" cy="97080"/>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Tree>
    <p:extLst>
      <p:ext uri="{BB962C8B-B14F-4D97-AF65-F5344CB8AC3E}">
        <p14:creationId xmlns:p14="http://schemas.microsoft.com/office/powerpoint/2010/main" val="1774838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a:xfrm>
            <a:off x="140272" y="210372"/>
            <a:ext cx="7328388" cy="457200"/>
          </a:xfrm>
        </p:spPr>
        <p:txBody>
          <a:bodyPr>
            <a:normAutofit/>
          </a:bodyPr>
          <a:lstStyle/>
          <a:p>
            <a:pPr>
              <a:lnSpc>
                <a:spcPct val="100000"/>
              </a:lnSpc>
              <a:spcBef>
                <a:spcPts val="0"/>
              </a:spcBef>
            </a:pPr>
            <a:r>
              <a:rPr lang="en-US" sz="1400" dirty="0">
                <a:solidFill>
                  <a:schemeClr val="tx1"/>
                </a:solidFill>
                <a:latin typeface="Arial" panose="020B0604020202020204" pitchFamily="34" charset="0"/>
                <a:ea typeface="Verdana" panose="020B0604030504040204" pitchFamily="34" charset="0"/>
              </a:rPr>
              <a:t>PI INDUSTRIES LIMITED</a:t>
            </a:r>
          </a:p>
        </p:txBody>
      </p:sp>
      <p:sp>
        <p:nvSpPr>
          <p:cNvPr id="9" name="TextBox 8">
            <a:extLst>
              <a:ext uri="{FF2B5EF4-FFF2-40B4-BE49-F238E27FC236}">
                <a16:creationId xmlns:a16="http://schemas.microsoft.com/office/drawing/2014/main" id="{40368394-201C-416C-83F4-11631F1841CF}"/>
              </a:ext>
            </a:extLst>
          </p:cNvPr>
          <p:cNvSpPr txBox="1"/>
          <p:nvPr/>
        </p:nvSpPr>
        <p:spPr>
          <a:xfrm>
            <a:off x="84762" y="719420"/>
            <a:ext cx="4646968" cy="5928208"/>
          </a:xfrm>
          <a:prstGeom prst="rect">
            <a:avLst/>
          </a:prstGeom>
          <a:solidFill>
            <a:schemeClr val="bg1"/>
          </a:solidFill>
          <a:ln w="28575">
            <a:solidFill>
              <a:schemeClr val="tx2">
                <a:lumMod val="75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PI industries were founded in 1946 and incorporated as Mewar Oil &amp; General Mills Ltd. in Udaipur and has a physical presence in India, China, Germany, and Japan.</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claims to be one of India's top Agrisciences and fine chemical companies with a distinctive business strategy of offering farmers cutting-edge farm solutions.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offers a variety of Insecticides, Fungicides, and Herbicides under the Agrochemical segment.</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PI is the oldest and largest CSM player in the world markets from India and focuses on quickly diversifying its product line to include agrochemicals, electronic chemicals, and pharmaceuticals.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PI Industries has a strong marketing network of over 1,00,000 retailers and over 10,000 distributors standalone for crop protection brands.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entered a specialized niche market by successfully commercializing nine new molecules during 2021-22, including two new electronic chemicals.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PI Industries is committed to de-risking the supply chain and ensuring supply sustainability by reducing reliance on single sources.</a:t>
            </a:r>
            <a:endParaRPr lang="en-US" sz="1200" b="0" dirty="0">
              <a:solidFill>
                <a:prstClr val="black"/>
              </a:solidFill>
              <a:ea typeface="Verdana" panose="020B0604030504040204" pitchFamily="34" charset="0"/>
            </a:endParaRPr>
          </a:p>
        </p:txBody>
      </p:sp>
      <p:grpSp>
        <p:nvGrpSpPr>
          <p:cNvPr id="7" name="Group 6">
            <a:extLst>
              <a:ext uri="{FF2B5EF4-FFF2-40B4-BE49-F238E27FC236}">
                <a16:creationId xmlns:a16="http://schemas.microsoft.com/office/drawing/2014/main" id="{8B0574BA-0B4D-AFCE-B1D5-C1BB90CC4500}"/>
              </a:ext>
            </a:extLst>
          </p:cNvPr>
          <p:cNvGrpSpPr/>
          <p:nvPr/>
        </p:nvGrpSpPr>
        <p:grpSpPr>
          <a:xfrm>
            <a:off x="5247983" y="803815"/>
            <a:ext cx="3591217" cy="3193972"/>
            <a:chOff x="26575" y="919977"/>
            <a:chExt cx="4728475" cy="5691231"/>
          </a:xfrm>
        </p:grpSpPr>
        <p:sp>
          <p:nvSpPr>
            <p:cNvPr id="11" name="Freeform 4">
              <a:extLst>
                <a:ext uri="{FF2B5EF4-FFF2-40B4-BE49-F238E27FC236}">
                  <a16:creationId xmlns:a16="http://schemas.microsoft.com/office/drawing/2014/main" id="{D9212ABE-6008-5AFF-D891-1C309B133319}"/>
                </a:ext>
              </a:extLst>
            </p:cNvPr>
            <p:cNvSpPr/>
            <p:nvPr/>
          </p:nvSpPr>
          <p:spPr bwMode="auto">
            <a:xfrm>
              <a:off x="770844" y="2630482"/>
              <a:ext cx="1249310" cy="1100833"/>
            </a:xfrm>
            <a:custGeom>
              <a:avLst/>
              <a:gdLst>
                <a:gd name="T0" fmla="*/ 0 w 4231"/>
                <a:gd name="T1" fmla="*/ 0 h 3825"/>
                <a:gd name="T2" fmla="*/ 0 w 4231"/>
                <a:gd name="T3" fmla="*/ 0 h 3825"/>
                <a:gd name="T4" fmla="*/ 0 w 4231"/>
                <a:gd name="T5" fmla="*/ 0 h 3825"/>
                <a:gd name="T6" fmla="*/ 0 w 4231"/>
                <a:gd name="T7" fmla="*/ 0 h 3825"/>
                <a:gd name="T8" fmla="*/ 0 w 4231"/>
                <a:gd name="T9" fmla="*/ 0 h 3825"/>
                <a:gd name="T10" fmla="*/ 0 w 4231"/>
                <a:gd name="T11" fmla="*/ 0 h 3825"/>
                <a:gd name="T12" fmla="*/ 0 w 4231"/>
                <a:gd name="T13" fmla="*/ 0 h 3825"/>
                <a:gd name="T14" fmla="*/ 0 w 4231"/>
                <a:gd name="T15" fmla="*/ 0 h 3825"/>
                <a:gd name="T16" fmla="*/ 0 w 4231"/>
                <a:gd name="T17" fmla="*/ 0 h 3825"/>
                <a:gd name="T18" fmla="*/ 0 w 4231"/>
                <a:gd name="T19" fmla="*/ 0 h 3825"/>
                <a:gd name="T20" fmla="*/ 0 w 4231"/>
                <a:gd name="T21" fmla="*/ 0 h 3825"/>
                <a:gd name="T22" fmla="*/ 0 w 4231"/>
                <a:gd name="T23" fmla="*/ 0 h 3825"/>
                <a:gd name="T24" fmla="*/ 0 w 4231"/>
                <a:gd name="T25" fmla="*/ 0 h 3825"/>
                <a:gd name="T26" fmla="*/ 0 w 4231"/>
                <a:gd name="T27" fmla="*/ 0 h 3825"/>
                <a:gd name="T28" fmla="*/ 0 w 4231"/>
                <a:gd name="T29" fmla="*/ 0 h 3825"/>
                <a:gd name="T30" fmla="*/ 0 w 4231"/>
                <a:gd name="T31" fmla="*/ 0 h 3825"/>
                <a:gd name="T32" fmla="*/ 0 w 4231"/>
                <a:gd name="T33" fmla="*/ 0 h 3825"/>
                <a:gd name="T34" fmla="*/ 0 w 4231"/>
                <a:gd name="T35" fmla="*/ 0 h 3825"/>
                <a:gd name="T36" fmla="*/ 0 w 4231"/>
                <a:gd name="T37" fmla="*/ 0 h 3825"/>
                <a:gd name="T38" fmla="*/ 0 w 4231"/>
                <a:gd name="T39" fmla="*/ 0 h 3825"/>
                <a:gd name="T40" fmla="*/ 0 w 4231"/>
                <a:gd name="T41" fmla="*/ 0 h 3825"/>
                <a:gd name="T42" fmla="*/ 0 w 4231"/>
                <a:gd name="T43" fmla="*/ 0 h 3825"/>
                <a:gd name="T44" fmla="*/ 0 w 4231"/>
                <a:gd name="T45" fmla="*/ 0 h 3825"/>
                <a:gd name="T46" fmla="*/ 0 w 4231"/>
                <a:gd name="T47" fmla="*/ 0 h 3825"/>
                <a:gd name="T48" fmla="*/ 0 w 4231"/>
                <a:gd name="T49" fmla="*/ 0 h 3825"/>
                <a:gd name="T50" fmla="*/ 0 w 4231"/>
                <a:gd name="T51" fmla="*/ 0 h 3825"/>
                <a:gd name="T52" fmla="*/ 0 w 4231"/>
                <a:gd name="T53" fmla="*/ 0 h 3825"/>
                <a:gd name="T54" fmla="*/ 0 w 4231"/>
                <a:gd name="T55" fmla="*/ 0 h 3825"/>
                <a:gd name="T56" fmla="*/ 0 w 4231"/>
                <a:gd name="T57" fmla="*/ 0 h 3825"/>
                <a:gd name="T58" fmla="*/ 0 w 4231"/>
                <a:gd name="T59" fmla="*/ 0 h 3825"/>
                <a:gd name="T60" fmla="*/ 0 w 4231"/>
                <a:gd name="T61" fmla="*/ 0 h 3825"/>
                <a:gd name="T62" fmla="*/ 0 w 4231"/>
                <a:gd name="T63" fmla="*/ 0 h 3825"/>
                <a:gd name="T64" fmla="*/ 0 w 4231"/>
                <a:gd name="T65" fmla="*/ 0 h 3825"/>
                <a:gd name="T66" fmla="*/ 0 w 4231"/>
                <a:gd name="T67" fmla="*/ 0 h 3825"/>
                <a:gd name="T68" fmla="*/ 0 w 4231"/>
                <a:gd name="T69" fmla="*/ 0 h 3825"/>
                <a:gd name="T70" fmla="*/ 0 w 4231"/>
                <a:gd name="T71" fmla="*/ 0 h 3825"/>
                <a:gd name="T72" fmla="*/ 0 w 4231"/>
                <a:gd name="T73" fmla="*/ 0 h 3825"/>
                <a:gd name="T74" fmla="*/ 0 w 4231"/>
                <a:gd name="T75" fmla="*/ 0 h 3825"/>
                <a:gd name="T76" fmla="*/ 0 w 4231"/>
                <a:gd name="T77" fmla="*/ 0 h 3825"/>
                <a:gd name="T78" fmla="*/ 0 w 4231"/>
                <a:gd name="T79" fmla="*/ 0 h 3825"/>
                <a:gd name="T80" fmla="*/ 0 w 4231"/>
                <a:gd name="T81" fmla="*/ 0 h 3825"/>
                <a:gd name="T82" fmla="*/ 0 w 4231"/>
                <a:gd name="T83" fmla="*/ 0 h 3825"/>
                <a:gd name="T84" fmla="*/ 0 w 4231"/>
                <a:gd name="T85" fmla="*/ 0 h 3825"/>
                <a:gd name="T86" fmla="*/ 0 w 4231"/>
                <a:gd name="T87" fmla="*/ 0 h 3825"/>
                <a:gd name="T88" fmla="*/ 0 w 4231"/>
                <a:gd name="T89" fmla="*/ 0 h 3825"/>
                <a:gd name="T90" fmla="*/ 0 w 4231"/>
                <a:gd name="T91" fmla="*/ 0 h 3825"/>
                <a:gd name="T92" fmla="*/ 0 w 4231"/>
                <a:gd name="T93" fmla="*/ 0 h 38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31" h="3825">
                  <a:moveTo>
                    <a:pt x="726" y="2859"/>
                  </a:moveTo>
                  <a:lnTo>
                    <a:pt x="646" y="2739"/>
                  </a:lnTo>
                  <a:lnTo>
                    <a:pt x="631" y="2649"/>
                  </a:lnTo>
                  <a:lnTo>
                    <a:pt x="545" y="2502"/>
                  </a:lnTo>
                  <a:lnTo>
                    <a:pt x="572" y="2430"/>
                  </a:lnTo>
                  <a:lnTo>
                    <a:pt x="500" y="2309"/>
                  </a:lnTo>
                  <a:lnTo>
                    <a:pt x="380" y="2319"/>
                  </a:lnTo>
                  <a:lnTo>
                    <a:pt x="256" y="2139"/>
                  </a:lnTo>
                  <a:lnTo>
                    <a:pt x="302" y="1994"/>
                  </a:lnTo>
                  <a:lnTo>
                    <a:pt x="336" y="1808"/>
                  </a:lnTo>
                  <a:lnTo>
                    <a:pt x="212" y="1800"/>
                  </a:lnTo>
                  <a:lnTo>
                    <a:pt x="45" y="1748"/>
                  </a:lnTo>
                  <a:lnTo>
                    <a:pt x="0" y="1662"/>
                  </a:lnTo>
                  <a:lnTo>
                    <a:pt x="18" y="1524"/>
                  </a:lnTo>
                  <a:lnTo>
                    <a:pt x="174" y="1380"/>
                  </a:lnTo>
                  <a:lnTo>
                    <a:pt x="323" y="1251"/>
                  </a:lnTo>
                  <a:lnTo>
                    <a:pt x="473" y="1032"/>
                  </a:lnTo>
                  <a:lnTo>
                    <a:pt x="542" y="1029"/>
                  </a:lnTo>
                  <a:lnTo>
                    <a:pt x="621" y="1064"/>
                  </a:lnTo>
                  <a:lnTo>
                    <a:pt x="617" y="1193"/>
                  </a:lnTo>
                  <a:lnTo>
                    <a:pt x="705" y="1229"/>
                  </a:lnTo>
                  <a:lnTo>
                    <a:pt x="915" y="1170"/>
                  </a:lnTo>
                  <a:lnTo>
                    <a:pt x="1163" y="1155"/>
                  </a:lnTo>
                  <a:lnTo>
                    <a:pt x="1250" y="999"/>
                  </a:lnTo>
                  <a:lnTo>
                    <a:pt x="1355" y="912"/>
                  </a:lnTo>
                  <a:lnTo>
                    <a:pt x="1416" y="763"/>
                  </a:lnTo>
                  <a:lnTo>
                    <a:pt x="1533" y="639"/>
                  </a:lnTo>
                  <a:lnTo>
                    <a:pt x="1659" y="624"/>
                  </a:lnTo>
                  <a:lnTo>
                    <a:pt x="1802" y="465"/>
                  </a:lnTo>
                  <a:lnTo>
                    <a:pt x="1904" y="300"/>
                  </a:lnTo>
                  <a:lnTo>
                    <a:pt x="2001" y="60"/>
                  </a:lnTo>
                  <a:lnTo>
                    <a:pt x="2211" y="0"/>
                  </a:lnTo>
                  <a:lnTo>
                    <a:pt x="2288" y="83"/>
                  </a:lnTo>
                  <a:lnTo>
                    <a:pt x="2523" y="114"/>
                  </a:lnTo>
                  <a:lnTo>
                    <a:pt x="2491" y="198"/>
                  </a:lnTo>
                  <a:lnTo>
                    <a:pt x="2550" y="285"/>
                  </a:lnTo>
                  <a:lnTo>
                    <a:pt x="2553" y="447"/>
                  </a:lnTo>
                  <a:lnTo>
                    <a:pt x="2658" y="458"/>
                  </a:lnTo>
                  <a:lnTo>
                    <a:pt x="2797" y="478"/>
                  </a:lnTo>
                  <a:lnTo>
                    <a:pt x="2931" y="453"/>
                  </a:lnTo>
                  <a:lnTo>
                    <a:pt x="2925" y="585"/>
                  </a:lnTo>
                  <a:lnTo>
                    <a:pt x="2986" y="661"/>
                  </a:lnTo>
                  <a:lnTo>
                    <a:pt x="2976" y="868"/>
                  </a:lnTo>
                  <a:lnTo>
                    <a:pt x="3124" y="976"/>
                  </a:lnTo>
                  <a:lnTo>
                    <a:pt x="3183" y="1110"/>
                  </a:lnTo>
                  <a:lnTo>
                    <a:pt x="3156" y="1255"/>
                  </a:lnTo>
                  <a:lnTo>
                    <a:pt x="3229" y="1276"/>
                  </a:lnTo>
                  <a:lnTo>
                    <a:pt x="3277" y="1139"/>
                  </a:lnTo>
                  <a:lnTo>
                    <a:pt x="3376" y="1113"/>
                  </a:lnTo>
                  <a:lnTo>
                    <a:pt x="3420" y="1200"/>
                  </a:lnTo>
                  <a:lnTo>
                    <a:pt x="3517" y="1158"/>
                  </a:lnTo>
                  <a:lnTo>
                    <a:pt x="3592" y="1059"/>
                  </a:lnTo>
                  <a:lnTo>
                    <a:pt x="3623" y="1198"/>
                  </a:lnTo>
                  <a:lnTo>
                    <a:pt x="3623" y="1358"/>
                  </a:lnTo>
                  <a:lnTo>
                    <a:pt x="3694" y="1305"/>
                  </a:lnTo>
                  <a:lnTo>
                    <a:pt x="3832" y="1320"/>
                  </a:lnTo>
                  <a:lnTo>
                    <a:pt x="3819" y="1429"/>
                  </a:lnTo>
                  <a:lnTo>
                    <a:pt x="3946" y="1594"/>
                  </a:lnTo>
                  <a:lnTo>
                    <a:pt x="3923" y="1733"/>
                  </a:lnTo>
                  <a:lnTo>
                    <a:pt x="3893" y="1828"/>
                  </a:lnTo>
                  <a:lnTo>
                    <a:pt x="3873" y="1888"/>
                  </a:lnTo>
                  <a:lnTo>
                    <a:pt x="4043" y="1813"/>
                  </a:lnTo>
                  <a:lnTo>
                    <a:pt x="4143" y="1828"/>
                  </a:lnTo>
                  <a:lnTo>
                    <a:pt x="4218" y="1783"/>
                  </a:lnTo>
                  <a:lnTo>
                    <a:pt x="4231" y="1856"/>
                  </a:lnTo>
                  <a:lnTo>
                    <a:pt x="4174" y="1956"/>
                  </a:lnTo>
                  <a:lnTo>
                    <a:pt x="4051" y="1944"/>
                  </a:lnTo>
                  <a:lnTo>
                    <a:pt x="3939" y="2078"/>
                  </a:lnTo>
                  <a:lnTo>
                    <a:pt x="3789" y="2084"/>
                  </a:lnTo>
                  <a:lnTo>
                    <a:pt x="3623" y="2214"/>
                  </a:lnTo>
                  <a:lnTo>
                    <a:pt x="3548" y="2319"/>
                  </a:lnTo>
                  <a:lnTo>
                    <a:pt x="3408" y="2379"/>
                  </a:lnTo>
                  <a:lnTo>
                    <a:pt x="3408" y="2519"/>
                  </a:lnTo>
                  <a:lnTo>
                    <a:pt x="3498" y="2664"/>
                  </a:lnTo>
                  <a:lnTo>
                    <a:pt x="3653" y="2679"/>
                  </a:lnTo>
                  <a:lnTo>
                    <a:pt x="3813" y="2609"/>
                  </a:lnTo>
                  <a:lnTo>
                    <a:pt x="3833" y="2774"/>
                  </a:lnTo>
                  <a:lnTo>
                    <a:pt x="3603" y="2804"/>
                  </a:lnTo>
                  <a:lnTo>
                    <a:pt x="3533" y="2859"/>
                  </a:lnTo>
                  <a:lnTo>
                    <a:pt x="3574" y="2907"/>
                  </a:lnTo>
                  <a:lnTo>
                    <a:pt x="3531" y="2943"/>
                  </a:lnTo>
                  <a:lnTo>
                    <a:pt x="3638" y="2999"/>
                  </a:lnTo>
                  <a:lnTo>
                    <a:pt x="3678" y="3105"/>
                  </a:lnTo>
                  <a:lnTo>
                    <a:pt x="3608" y="3119"/>
                  </a:lnTo>
                  <a:lnTo>
                    <a:pt x="3528" y="3104"/>
                  </a:lnTo>
                  <a:lnTo>
                    <a:pt x="3548" y="3219"/>
                  </a:lnTo>
                  <a:lnTo>
                    <a:pt x="3615" y="3282"/>
                  </a:lnTo>
                  <a:lnTo>
                    <a:pt x="3559" y="3328"/>
                  </a:lnTo>
                  <a:lnTo>
                    <a:pt x="3495" y="3298"/>
                  </a:lnTo>
                  <a:lnTo>
                    <a:pt x="3451" y="3220"/>
                  </a:lnTo>
                  <a:lnTo>
                    <a:pt x="3378" y="3269"/>
                  </a:lnTo>
                  <a:lnTo>
                    <a:pt x="3218" y="3219"/>
                  </a:lnTo>
                  <a:lnTo>
                    <a:pt x="3128" y="3299"/>
                  </a:lnTo>
                  <a:lnTo>
                    <a:pt x="3093" y="3414"/>
                  </a:lnTo>
                  <a:lnTo>
                    <a:pt x="2963" y="3494"/>
                  </a:lnTo>
                  <a:lnTo>
                    <a:pt x="2853" y="3414"/>
                  </a:lnTo>
                  <a:lnTo>
                    <a:pt x="2888" y="3354"/>
                  </a:lnTo>
                  <a:lnTo>
                    <a:pt x="3003" y="3333"/>
                  </a:lnTo>
                  <a:lnTo>
                    <a:pt x="3000" y="3240"/>
                  </a:lnTo>
                  <a:lnTo>
                    <a:pt x="2978" y="3149"/>
                  </a:lnTo>
                  <a:lnTo>
                    <a:pt x="3079" y="3120"/>
                  </a:lnTo>
                  <a:lnTo>
                    <a:pt x="3054" y="3016"/>
                  </a:lnTo>
                  <a:lnTo>
                    <a:pt x="2978" y="2954"/>
                  </a:lnTo>
                  <a:lnTo>
                    <a:pt x="2858" y="2994"/>
                  </a:lnTo>
                  <a:lnTo>
                    <a:pt x="2753" y="2954"/>
                  </a:lnTo>
                  <a:lnTo>
                    <a:pt x="2823" y="2829"/>
                  </a:lnTo>
                  <a:lnTo>
                    <a:pt x="2723" y="2814"/>
                  </a:lnTo>
                  <a:lnTo>
                    <a:pt x="2673" y="2894"/>
                  </a:lnTo>
                  <a:lnTo>
                    <a:pt x="2568" y="2859"/>
                  </a:lnTo>
                  <a:lnTo>
                    <a:pt x="2543" y="2994"/>
                  </a:lnTo>
                  <a:lnTo>
                    <a:pt x="2527" y="3072"/>
                  </a:lnTo>
                  <a:lnTo>
                    <a:pt x="2568" y="3128"/>
                  </a:lnTo>
                  <a:lnTo>
                    <a:pt x="2508" y="3189"/>
                  </a:lnTo>
                  <a:lnTo>
                    <a:pt x="2583" y="3224"/>
                  </a:lnTo>
                  <a:lnTo>
                    <a:pt x="2628" y="3329"/>
                  </a:lnTo>
                  <a:lnTo>
                    <a:pt x="2573" y="3419"/>
                  </a:lnTo>
                  <a:lnTo>
                    <a:pt x="2595" y="3540"/>
                  </a:lnTo>
                  <a:lnTo>
                    <a:pt x="2407" y="3644"/>
                  </a:lnTo>
                  <a:lnTo>
                    <a:pt x="2378" y="3714"/>
                  </a:lnTo>
                  <a:lnTo>
                    <a:pt x="2496" y="3779"/>
                  </a:lnTo>
                  <a:lnTo>
                    <a:pt x="2389" y="3825"/>
                  </a:lnTo>
                  <a:lnTo>
                    <a:pt x="2274" y="3825"/>
                  </a:lnTo>
                  <a:lnTo>
                    <a:pt x="2105" y="3689"/>
                  </a:lnTo>
                  <a:lnTo>
                    <a:pt x="1926" y="3599"/>
                  </a:lnTo>
                  <a:lnTo>
                    <a:pt x="1926" y="3524"/>
                  </a:lnTo>
                  <a:lnTo>
                    <a:pt x="1829" y="3477"/>
                  </a:lnTo>
                  <a:lnTo>
                    <a:pt x="1791" y="3419"/>
                  </a:lnTo>
                  <a:lnTo>
                    <a:pt x="1862" y="3327"/>
                  </a:lnTo>
                  <a:lnTo>
                    <a:pt x="1808" y="3263"/>
                  </a:lnTo>
                  <a:lnTo>
                    <a:pt x="1731" y="3267"/>
                  </a:lnTo>
                  <a:lnTo>
                    <a:pt x="1688" y="3164"/>
                  </a:lnTo>
                  <a:lnTo>
                    <a:pt x="1756" y="3099"/>
                  </a:lnTo>
                  <a:lnTo>
                    <a:pt x="1641" y="3039"/>
                  </a:lnTo>
                  <a:lnTo>
                    <a:pt x="1539" y="3068"/>
                  </a:lnTo>
                  <a:lnTo>
                    <a:pt x="1386" y="2994"/>
                  </a:lnTo>
                  <a:lnTo>
                    <a:pt x="1277" y="2967"/>
                  </a:lnTo>
                  <a:lnTo>
                    <a:pt x="1206" y="2877"/>
                  </a:lnTo>
                  <a:lnTo>
                    <a:pt x="1112" y="2918"/>
                  </a:lnTo>
                  <a:lnTo>
                    <a:pt x="972" y="2892"/>
                  </a:lnTo>
                  <a:lnTo>
                    <a:pt x="822" y="2894"/>
                  </a:lnTo>
                  <a:lnTo>
                    <a:pt x="726" y="2859"/>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 name="Freeform 5">
              <a:extLst>
                <a:ext uri="{FF2B5EF4-FFF2-40B4-BE49-F238E27FC236}">
                  <a16:creationId xmlns:a16="http://schemas.microsoft.com/office/drawing/2014/main" id="{F25FB85D-8390-556A-83C7-AF6166EB90C1}"/>
                </a:ext>
              </a:extLst>
            </p:cNvPr>
            <p:cNvSpPr/>
            <p:nvPr/>
          </p:nvSpPr>
          <p:spPr bwMode="auto">
            <a:xfrm>
              <a:off x="522754" y="3453588"/>
              <a:ext cx="922954" cy="723816"/>
            </a:xfrm>
            <a:custGeom>
              <a:avLst/>
              <a:gdLst>
                <a:gd name="T0" fmla="*/ 0 w 3126"/>
                <a:gd name="T1" fmla="*/ 0 h 2517"/>
                <a:gd name="T2" fmla="*/ 0 w 3126"/>
                <a:gd name="T3" fmla="*/ 0 h 2517"/>
                <a:gd name="T4" fmla="*/ 0 w 3126"/>
                <a:gd name="T5" fmla="*/ 0 h 2517"/>
                <a:gd name="T6" fmla="*/ 0 w 3126"/>
                <a:gd name="T7" fmla="*/ 0 h 2517"/>
                <a:gd name="T8" fmla="*/ 0 w 3126"/>
                <a:gd name="T9" fmla="*/ 0 h 2517"/>
                <a:gd name="T10" fmla="*/ 0 w 3126"/>
                <a:gd name="T11" fmla="*/ 0 h 2517"/>
                <a:gd name="T12" fmla="*/ 0 w 3126"/>
                <a:gd name="T13" fmla="*/ 0 h 2517"/>
                <a:gd name="T14" fmla="*/ 0 w 3126"/>
                <a:gd name="T15" fmla="*/ 0 h 2517"/>
                <a:gd name="T16" fmla="*/ 0 w 3126"/>
                <a:gd name="T17" fmla="*/ 0 h 2517"/>
                <a:gd name="T18" fmla="*/ 0 w 3126"/>
                <a:gd name="T19" fmla="*/ 0 h 2517"/>
                <a:gd name="T20" fmla="*/ 0 w 3126"/>
                <a:gd name="T21" fmla="*/ 0 h 2517"/>
                <a:gd name="T22" fmla="*/ 0 w 3126"/>
                <a:gd name="T23" fmla="*/ 0 h 2517"/>
                <a:gd name="T24" fmla="*/ 0 w 3126"/>
                <a:gd name="T25" fmla="*/ 0 h 2517"/>
                <a:gd name="T26" fmla="*/ 0 w 3126"/>
                <a:gd name="T27" fmla="*/ 0 h 2517"/>
                <a:gd name="T28" fmla="*/ 0 w 3126"/>
                <a:gd name="T29" fmla="*/ 0 h 2517"/>
                <a:gd name="T30" fmla="*/ 0 w 3126"/>
                <a:gd name="T31" fmla="*/ 0 h 2517"/>
                <a:gd name="T32" fmla="*/ 0 w 3126"/>
                <a:gd name="T33" fmla="*/ 0 h 2517"/>
                <a:gd name="T34" fmla="*/ 0 w 3126"/>
                <a:gd name="T35" fmla="*/ 0 h 2517"/>
                <a:gd name="T36" fmla="*/ 0 w 3126"/>
                <a:gd name="T37" fmla="*/ 0 h 2517"/>
                <a:gd name="T38" fmla="*/ 0 w 3126"/>
                <a:gd name="T39" fmla="*/ 0 h 2517"/>
                <a:gd name="T40" fmla="*/ 0 w 3126"/>
                <a:gd name="T41" fmla="*/ 0 h 2517"/>
                <a:gd name="T42" fmla="*/ 0 w 3126"/>
                <a:gd name="T43" fmla="*/ 0 h 2517"/>
                <a:gd name="T44" fmla="*/ 0 w 3126"/>
                <a:gd name="T45" fmla="*/ 0 h 2517"/>
                <a:gd name="T46" fmla="*/ 0 w 3126"/>
                <a:gd name="T47" fmla="*/ 0 h 2517"/>
                <a:gd name="T48" fmla="*/ 0 w 3126"/>
                <a:gd name="T49" fmla="*/ 0 h 2517"/>
                <a:gd name="T50" fmla="*/ 0 w 3126"/>
                <a:gd name="T51" fmla="*/ 0 h 2517"/>
                <a:gd name="T52" fmla="*/ 0 w 3126"/>
                <a:gd name="T53" fmla="*/ 0 h 2517"/>
                <a:gd name="T54" fmla="*/ 0 w 3126"/>
                <a:gd name="T55" fmla="*/ 0 h 2517"/>
                <a:gd name="T56" fmla="*/ 0 w 3126"/>
                <a:gd name="T57" fmla="*/ 0 h 2517"/>
                <a:gd name="T58" fmla="*/ 0 w 3126"/>
                <a:gd name="T59" fmla="*/ 0 h 2517"/>
                <a:gd name="T60" fmla="*/ 0 w 3126"/>
                <a:gd name="T61" fmla="*/ 0 h 2517"/>
                <a:gd name="T62" fmla="*/ 0 w 3126"/>
                <a:gd name="T63" fmla="*/ 0 h 2517"/>
                <a:gd name="T64" fmla="*/ 0 w 3126"/>
                <a:gd name="T65" fmla="*/ 0 h 2517"/>
                <a:gd name="T66" fmla="*/ 0 w 3126"/>
                <a:gd name="T67" fmla="*/ 0 h 2517"/>
                <a:gd name="T68" fmla="*/ 0 w 3126"/>
                <a:gd name="T69" fmla="*/ 0 h 2517"/>
                <a:gd name="T70" fmla="*/ 0 w 3126"/>
                <a:gd name="T71" fmla="*/ 0 h 2517"/>
                <a:gd name="T72" fmla="*/ 0 w 3126"/>
                <a:gd name="T73" fmla="*/ 0 h 2517"/>
                <a:gd name="T74" fmla="*/ 0 w 3126"/>
                <a:gd name="T75" fmla="*/ 0 h 2517"/>
                <a:gd name="T76" fmla="*/ 0 w 3126"/>
                <a:gd name="T77" fmla="*/ 0 h 2517"/>
                <a:gd name="T78" fmla="*/ 0 w 3126"/>
                <a:gd name="T79" fmla="*/ 0 h 2517"/>
                <a:gd name="T80" fmla="*/ 0 w 3126"/>
                <a:gd name="T81" fmla="*/ 0 h 2517"/>
                <a:gd name="T82" fmla="*/ 0 w 3126"/>
                <a:gd name="T83" fmla="*/ 0 h 2517"/>
                <a:gd name="T84" fmla="*/ 0 w 3126"/>
                <a:gd name="T85" fmla="*/ 0 h 2517"/>
                <a:gd name="T86" fmla="*/ 0 w 3126"/>
                <a:gd name="T87" fmla="*/ 0 h 2517"/>
                <a:gd name="T88" fmla="*/ 0 w 3126"/>
                <a:gd name="T89" fmla="*/ 0 h 2517"/>
                <a:gd name="T90" fmla="*/ 0 w 3126"/>
                <a:gd name="T91" fmla="*/ 0 h 2517"/>
                <a:gd name="T92" fmla="*/ 0 w 3126"/>
                <a:gd name="T93" fmla="*/ 0 h 2517"/>
                <a:gd name="T94" fmla="*/ 0 w 3126"/>
                <a:gd name="T95" fmla="*/ 0 h 2517"/>
                <a:gd name="T96" fmla="*/ 0 w 3126"/>
                <a:gd name="T97" fmla="*/ 0 h 2517"/>
                <a:gd name="T98" fmla="*/ 0 w 3126"/>
                <a:gd name="T99" fmla="*/ 0 h 2517"/>
                <a:gd name="T100" fmla="*/ 0 w 3126"/>
                <a:gd name="T101" fmla="*/ 0 h 2517"/>
                <a:gd name="T102" fmla="*/ 0 w 3126"/>
                <a:gd name="T103" fmla="*/ 0 h 2517"/>
                <a:gd name="T104" fmla="*/ 0 w 3126"/>
                <a:gd name="T105" fmla="*/ 0 h 25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126" h="2517">
                  <a:moveTo>
                    <a:pt x="195" y="563"/>
                  </a:moveTo>
                  <a:lnTo>
                    <a:pt x="215" y="682"/>
                  </a:lnTo>
                  <a:lnTo>
                    <a:pt x="405" y="877"/>
                  </a:lnTo>
                  <a:lnTo>
                    <a:pt x="570" y="977"/>
                  </a:lnTo>
                  <a:lnTo>
                    <a:pt x="735" y="997"/>
                  </a:lnTo>
                  <a:lnTo>
                    <a:pt x="869" y="937"/>
                  </a:lnTo>
                  <a:lnTo>
                    <a:pt x="1024" y="892"/>
                  </a:lnTo>
                  <a:lnTo>
                    <a:pt x="1099" y="797"/>
                  </a:lnTo>
                  <a:lnTo>
                    <a:pt x="1219" y="802"/>
                  </a:lnTo>
                  <a:lnTo>
                    <a:pt x="1236" y="850"/>
                  </a:lnTo>
                  <a:lnTo>
                    <a:pt x="1189" y="982"/>
                  </a:lnTo>
                  <a:lnTo>
                    <a:pt x="1084" y="1012"/>
                  </a:lnTo>
                  <a:lnTo>
                    <a:pt x="964" y="1157"/>
                  </a:lnTo>
                  <a:lnTo>
                    <a:pt x="889" y="1117"/>
                  </a:lnTo>
                  <a:lnTo>
                    <a:pt x="810" y="1202"/>
                  </a:lnTo>
                  <a:lnTo>
                    <a:pt x="725" y="1177"/>
                  </a:lnTo>
                  <a:lnTo>
                    <a:pt x="680" y="1267"/>
                  </a:lnTo>
                  <a:lnTo>
                    <a:pt x="495" y="1308"/>
                  </a:lnTo>
                  <a:lnTo>
                    <a:pt x="530" y="1187"/>
                  </a:lnTo>
                  <a:lnTo>
                    <a:pt x="435" y="1192"/>
                  </a:lnTo>
                  <a:lnTo>
                    <a:pt x="390" y="1262"/>
                  </a:lnTo>
                  <a:lnTo>
                    <a:pt x="500" y="1448"/>
                  </a:lnTo>
                  <a:lnTo>
                    <a:pt x="630" y="1538"/>
                  </a:lnTo>
                  <a:lnTo>
                    <a:pt x="795" y="1763"/>
                  </a:lnTo>
                  <a:lnTo>
                    <a:pt x="1034" y="2047"/>
                  </a:lnTo>
                  <a:lnTo>
                    <a:pt x="1184" y="2132"/>
                  </a:lnTo>
                  <a:lnTo>
                    <a:pt x="1326" y="2137"/>
                  </a:lnTo>
                  <a:lnTo>
                    <a:pt x="1377" y="2157"/>
                  </a:lnTo>
                  <a:lnTo>
                    <a:pt x="1404" y="2158"/>
                  </a:lnTo>
                  <a:lnTo>
                    <a:pt x="1431" y="2160"/>
                  </a:lnTo>
                  <a:lnTo>
                    <a:pt x="1481" y="2125"/>
                  </a:lnTo>
                  <a:lnTo>
                    <a:pt x="1550" y="2107"/>
                  </a:lnTo>
                  <a:lnTo>
                    <a:pt x="1640" y="2042"/>
                  </a:lnTo>
                  <a:lnTo>
                    <a:pt x="1805" y="2027"/>
                  </a:lnTo>
                  <a:lnTo>
                    <a:pt x="1955" y="1893"/>
                  </a:lnTo>
                  <a:lnTo>
                    <a:pt x="2082" y="1789"/>
                  </a:lnTo>
                  <a:lnTo>
                    <a:pt x="2106" y="1663"/>
                  </a:lnTo>
                  <a:lnTo>
                    <a:pt x="2082" y="1537"/>
                  </a:lnTo>
                  <a:lnTo>
                    <a:pt x="2088" y="1435"/>
                  </a:lnTo>
                  <a:lnTo>
                    <a:pt x="2130" y="1393"/>
                  </a:lnTo>
                  <a:lnTo>
                    <a:pt x="2208" y="1333"/>
                  </a:lnTo>
                  <a:lnTo>
                    <a:pt x="2345" y="1358"/>
                  </a:lnTo>
                  <a:lnTo>
                    <a:pt x="2360" y="1448"/>
                  </a:lnTo>
                  <a:lnTo>
                    <a:pt x="2205" y="1458"/>
                  </a:lnTo>
                  <a:lnTo>
                    <a:pt x="2195" y="1563"/>
                  </a:lnTo>
                  <a:lnTo>
                    <a:pt x="2315" y="1563"/>
                  </a:lnTo>
                  <a:lnTo>
                    <a:pt x="2220" y="1683"/>
                  </a:lnTo>
                  <a:lnTo>
                    <a:pt x="2345" y="1698"/>
                  </a:lnTo>
                  <a:lnTo>
                    <a:pt x="2235" y="1928"/>
                  </a:lnTo>
                  <a:lnTo>
                    <a:pt x="2325" y="2042"/>
                  </a:lnTo>
                  <a:lnTo>
                    <a:pt x="2361" y="2121"/>
                  </a:lnTo>
                  <a:lnTo>
                    <a:pt x="2343" y="2215"/>
                  </a:lnTo>
                  <a:lnTo>
                    <a:pt x="2340" y="2319"/>
                  </a:lnTo>
                  <a:lnTo>
                    <a:pt x="2348" y="2314"/>
                  </a:lnTo>
                  <a:lnTo>
                    <a:pt x="2366" y="2317"/>
                  </a:lnTo>
                  <a:lnTo>
                    <a:pt x="2364" y="2326"/>
                  </a:lnTo>
                  <a:lnTo>
                    <a:pt x="2352" y="2331"/>
                  </a:lnTo>
                  <a:lnTo>
                    <a:pt x="2351" y="2340"/>
                  </a:lnTo>
                  <a:lnTo>
                    <a:pt x="2364" y="2337"/>
                  </a:lnTo>
                  <a:lnTo>
                    <a:pt x="2373" y="2346"/>
                  </a:lnTo>
                  <a:lnTo>
                    <a:pt x="2366" y="2350"/>
                  </a:lnTo>
                  <a:lnTo>
                    <a:pt x="2364" y="2358"/>
                  </a:lnTo>
                  <a:lnTo>
                    <a:pt x="2367" y="2365"/>
                  </a:lnTo>
                  <a:lnTo>
                    <a:pt x="2360" y="2367"/>
                  </a:lnTo>
                  <a:lnTo>
                    <a:pt x="2342" y="2368"/>
                  </a:lnTo>
                  <a:lnTo>
                    <a:pt x="2325" y="2371"/>
                  </a:lnTo>
                  <a:lnTo>
                    <a:pt x="2250" y="2437"/>
                  </a:lnTo>
                  <a:lnTo>
                    <a:pt x="2321" y="2457"/>
                  </a:lnTo>
                  <a:lnTo>
                    <a:pt x="2313" y="2443"/>
                  </a:lnTo>
                  <a:lnTo>
                    <a:pt x="2325" y="2431"/>
                  </a:lnTo>
                  <a:lnTo>
                    <a:pt x="2346" y="2443"/>
                  </a:lnTo>
                  <a:lnTo>
                    <a:pt x="2345" y="2430"/>
                  </a:lnTo>
                  <a:lnTo>
                    <a:pt x="2382" y="2431"/>
                  </a:lnTo>
                  <a:lnTo>
                    <a:pt x="2391" y="2409"/>
                  </a:lnTo>
                  <a:lnTo>
                    <a:pt x="2408" y="2413"/>
                  </a:lnTo>
                  <a:lnTo>
                    <a:pt x="2412" y="2397"/>
                  </a:lnTo>
                  <a:lnTo>
                    <a:pt x="2418" y="2392"/>
                  </a:lnTo>
                  <a:lnTo>
                    <a:pt x="2421" y="2406"/>
                  </a:lnTo>
                  <a:lnTo>
                    <a:pt x="2420" y="2419"/>
                  </a:lnTo>
                  <a:lnTo>
                    <a:pt x="2424" y="2422"/>
                  </a:lnTo>
                  <a:lnTo>
                    <a:pt x="2439" y="2421"/>
                  </a:lnTo>
                  <a:lnTo>
                    <a:pt x="2459" y="2422"/>
                  </a:lnTo>
                  <a:lnTo>
                    <a:pt x="2457" y="2430"/>
                  </a:lnTo>
                  <a:lnTo>
                    <a:pt x="2444" y="2433"/>
                  </a:lnTo>
                  <a:lnTo>
                    <a:pt x="2424" y="2451"/>
                  </a:lnTo>
                  <a:lnTo>
                    <a:pt x="2418" y="2458"/>
                  </a:lnTo>
                  <a:lnTo>
                    <a:pt x="2408" y="2467"/>
                  </a:lnTo>
                  <a:lnTo>
                    <a:pt x="2394" y="2469"/>
                  </a:lnTo>
                  <a:lnTo>
                    <a:pt x="2388" y="2476"/>
                  </a:lnTo>
                  <a:lnTo>
                    <a:pt x="2388" y="2491"/>
                  </a:lnTo>
                  <a:lnTo>
                    <a:pt x="2394" y="2506"/>
                  </a:lnTo>
                  <a:lnTo>
                    <a:pt x="2402" y="2503"/>
                  </a:lnTo>
                  <a:lnTo>
                    <a:pt x="2409" y="2517"/>
                  </a:lnTo>
                  <a:lnTo>
                    <a:pt x="2415" y="2508"/>
                  </a:lnTo>
                  <a:lnTo>
                    <a:pt x="2426" y="2514"/>
                  </a:lnTo>
                  <a:lnTo>
                    <a:pt x="2445" y="2506"/>
                  </a:lnTo>
                  <a:lnTo>
                    <a:pt x="2444" y="2497"/>
                  </a:lnTo>
                  <a:lnTo>
                    <a:pt x="2456" y="2491"/>
                  </a:lnTo>
                  <a:lnTo>
                    <a:pt x="2499" y="2499"/>
                  </a:lnTo>
                  <a:lnTo>
                    <a:pt x="2534" y="2502"/>
                  </a:lnTo>
                  <a:lnTo>
                    <a:pt x="2614" y="2357"/>
                  </a:lnTo>
                  <a:lnTo>
                    <a:pt x="2594" y="2212"/>
                  </a:lnTo>
                  <a:lnTo>
                    <a:pt x="2744" y="2312"/>
                  </a:lnTo>
                  <a:lnTo>
                    <a:pt x="2869" y="2207"/>
                  </a:lnTo>
                  <a:lnTo>
                    <a:pt x="2849" y="2107"/>
                  </a:lnTo>
                  <a:lnTo>
                    <a:pt x="2729" y="2017"/>
                  </a:lnTo>
                  <a:lnTo>
                    <a:pt x="2882" y="1898"/>
                  </a:lnTo>
                  <a:lnTo>
                    <a:pt x="3033" y="1823"/>
                  </a:lnTo>
                  <a:lnTo>
                    <a:pt x="2897" y="1790"/>
                  </a:lnTo>
                  <a:lnTo>
                    <a:pt x="2826" y="1775"/>
                  </a:lnTo>
                  <a:lnTo>
                    <a:pt x="2822" y="1655"/>
                  </a:lnTo>
                  <a:lnTo>
                    <a:pt x="2939" y="1577"/>
                  </a:lnTo>
                  <a:lnTo>
                    <a:pt x="2928" y="1489"/>
                  </a:lnTo>
                  <a:lnTo>
                    <a:pt x="2892" y="1417"/>
                  </a:lnTo>
                  <a:lnTo>
                    <a:pt x="2916" y="1369"/>
                  </a:lnTo>
                  <a:lnTo>
                    <a:pt x="2988" y="1381"/>
                  </a:lnTo>
                  <a:lnTo>
                    <a:pt x="3018" y="1333"/>
                  </a:lnTo>
                  <a:lnTo>
                    <a:pt x="2934" y="1309"/>
                  </a:lnTo>
                  <a:lnTo>
                    <a:pt x="2898" y="1267"/>
                  </a:lnTo>
                  <a:lnTo>
                    <a:pt x="3096" y="1165"/>
                  </a:lnTo>
                  <a:lnTo>
                    <a:pt x="3126" y="1081"/>
                  </a:lnTo>
                  <a:lnTo>
                    <a:pt x="3048" y="1033"/>
                  </a:lnTo>
                  <a:lnTo>
                    <a:pt x="3109" y="967"/>
                  </a:lnTo>
                  <a:lnTo>
                    <a:pt x="3036" y="904"/>
                  </a:lnTo>
                  <a:lnTo>
                    <a:pt x="2942" y="828"/>
                  </a:lnTo>
                  <a:lnTo>
                    <a:pt x="2764" y="742"/>
                  </a:lnTo>
                  <a:lnTo>
                    <a:pt x="2764" y="667"/>
                  </a:lnTo>
                  <a:lnTo>
                    <a:pt x="2670" y="619"/>
                  </a:lnTo>
                  <a:lnTo>
                    <a:pt x="2631" y="561"/>
                  </a:lnTo>
                  <a:lnTo>
                    <a:pt x="2700" y="469"/>
                  </a:lnTo>
                  <a:lnTo>
                    <a:pt x="2646" y="406"/>
                  </a:lnTo>
                  <a:lnTo>
                    <a:pt x="2571" y="408"/>
                  </a:lnTo>
                  <a:lnTo>
                    <a:pt x="2528" y="306"/>
                  </a:lnTo>
                  <a:lnTo>
                    <a:pt x="2595" y="241"/>
                  </a:lnTo>
                  <a:lnTo>
                    <a:pt x="2480" y="181"/>
                  </a:lnTo>
                  <a:lnTo>
                    <a:pt x="2378" y="208"/>
                  </a:lnTo>
                  <a:lnTo>
                    <a:pt x="2231" y="139"/>
                  </a:lnTo>
                  <a:lnTo>
                    <a:pt x="2115" y="108"/>
                  </a:lnTo>
                  <a:lnTo>
                    <a:pt x="2046" y="21"/>
                  </a:lnTo>
                  <a:lnTo>
                    <a:pt x="1949" y="58"/>
                  </a:lnTo>
                  <a:lnTo>
                    <a:pt x="1814" y="34"/>
                  </a:lnTo>
                  <a:lnTo>
                    <a:pt x="1662" y="36"/>
                  </a:lnTo>
                  <a:lnTo>
                    <a:pt x="1566" y="0"/>
                  </a:lnTo>
                  <a:lnTo>
                    <a:pt x="1569" y="112"/>
                  </a:lnTo>
                  <a:lnTo>
                    <a:pt x="1644" y="106"/>
                  </a:lnTo>
                  <a:lnTo>
                    <a:pt x="1638" y="145"/>
                  </a:lnTo>
                  <a:lnTo>
                    <a:pt x="1536" y="171"/>
                  </a:lnTo>
                  <a:lnTo>
                    <a:pt x="1443" y="202"/>
                  </a:lnTo>
                  <a:lnTo>
                    <a:pt x="1356" y="205"/>
                  </a:lnTo>
                  <a:lnTo>
                    <a:pt x="1350" y="103"/>
                  </a:lnTo>
                  <a:lnTo>
                    <a:pt x="1248" y="106"/>
                  </a:lnTo>
                  <a:lnTo>
                    <a:pt x="1111" y="174"/>
                  </a:lnTo>
                  <a:lnTo>
                    <a:pt x="1014" y="226"/>
                  </a:lnTo>
                  <a:lnTo>
                    <a:pt x="894" y="214"/>
                  </a:lnTo>
                  <a:lnTo>
                    <a:pt x="810" y="121"/>
                  </a:lnTo>
                  <a:lnTo>
                    <a:pt x="710" y="169"/>
                  </a:lnTo>
                  <a:lnTo>
                    <a:pt x="537" y="124"/>
                  </a:lnTo>
                  <a:lnTo>
                    <a:pt x="425" y="139"/>
                  </a:lnTo>
                  <a:lnTo>
                    <a:pt x="380" y="261"/>
                  </a:lnTo>
                  <a:lnTo>
                    <a:pt x="303" y="277"/>
                  </a:lnTo>
                  <a:lnTo>
                    <a:pt x="258" y="283"/>
                  </a:lnTo>
                  <a:lnTo>
                    <a:pt x="185" y="294"/>
                  </a:lnTo>
                  <a:lnTo>
                    <a:pt x="123" y="274"/>
                  </a:lnTo>
                  <a:lnTo>
                    <a:pt x="74" y="324"/>
                  </a:lnTo>
                  <a:lnTo>
                    <a:pt x="0" y="403"/>
                  </a:lnTo>
                  <a:lnTo>
                    <a:pt x="105" y="453"/>
                  </a:lnTo>
                  <a:lnTo>
                    <a:pt x="180" y="409"/>
                  </a:lnTo>
                  <a:lnTo>
                    <a:pt x="335" y="355"/>
                  </a:lnTo>
                  <a:lnTo>
                    <a:pt x="324" y="394"/>
                  </a:lnTo>
                  <a:lnTo>
                    <a:pt x="186" y="493"/>
                  </a:lnTo>
                  <a:lnTo>
                    <a:pt x="195" y="563"/>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3" name="Freeform 6">
              <a:extLst>
                <a:ext uri="{FF2B5EF4-FFF2-40B4-BE49-F238E27FC236}">
                  <a16:creationId xmlns:a16="http://schemas.microsoft.com/office/drawing/2014/main" id="{3AF12550-57BB-6A80-3A83-FD65EC3F4EA0}"/>
                </a:ext>
              </a:extLst>
            </p:cNvPr>
            <p:cNvSpPr/>
            <p:nvPr/>
          </p:nvSpPr>
          <p:spPr bwMode="auto">
            <a:xfrm>
              <a:off x="1176944" y="3902555"/>
              <a:ext cx="1243403" cy="992908"/>
            </a:xfrm>
            <a:custGeom>
              <a:avLst/>
              <a:gdLst>
                <a:gd name="T0" fmla="*/ 0 w 4209"/>
                <a:gd name="T1" fmla="*/ 0 h 3450"/>
                <a:gd name="T2" fmla="*/ 0 w 4209"/>
                <a:gd name="T3" fmla="*/ 0 h 3450"/>
                <a:gd name="T4" fmla="*/ 0 w 4209"/>
                <a:gd name="T5" fmla="*/ 0 h 3450"/>
                <a:gd name="T6" fmla="*/ 0 w 4209"/>
                <a:gd name="T7" fmla="*/ 0 h 3450"/>
                <a:gd name="T8" fmla="*/ 0 w 4209"/>
                <a:gd name="T9" fmla="*/ 0 h 3450"/>
                <a:gd name="T10" fmla="*/ 0 w 4209"/>
                <a:gd name="T11" fmla="*/ 0 h 3450"/>
                <a:gd name="T12" fmla="*/ 0 w 4209"/>
                <a:gd name="T13" fmla="*/ 0 h 3450"/>
                <a:gd name="T14" fmla="*/ 0 w 4209"/>
                <a:gd name="T15" fmla="*/ 0 h 3450"/>
                <a:gd name="T16" fmla="*/ 0 w 4209"/>
                <a:gd name="T17" fmla="*/ 0 h 3450"/>
                <a:gd name="T18" fmla="*/ 0 w 4209"/>
                <a:gd name="T19" fmla="*/ 0 h 3450"/>
                <a:gd name="T20" fmla="*/ 0 w 4209"/>
                <a:gd name="T21" fmla="*/ 0 h 3450"/>
                <a:gd name="T22" fmla="*/ 0 w 4209"/>
                <a:gd name="T23" fmla="*/ 0 h 3450"/>
                <a:gd name="T24" fmla="*/ 0 w 4209"/>
                <a:gd name="T25" fmla="*/ 0 h 3450"/>
                <a:gd name="T26" fmla="*/ 0 w 4209"/>
                <a:gd name="T27" fmla="*/ 0 h 3450"/>
                <a:gd name="T28" fmla="*/ 0 w 4209"/>
                <a:gd name="T29" fmla="*/ 0 h 3450"/>
                <a:gd name="T30" fmla="*/ 0 w 4209"/>
                <a:gd name="T31" fmla="*/ 0 h 3450"/>
                <a:gd name="T32" fmla="*/ 0 w 4209"/>
                <a:gd name="T33" fmla="*/ 0 h 3450"/>
                <a:gd name="T34" fmla="*/ 0 w 4209"/>
                <a:gd name="T35" fmla="*/ 0 h 3450"/>
                <a:gd name="T36" fmla="*/ 0 w 4209"/>
                <a:gd name="T37" fmla="*/ 0 h 3450"/>
                <a:gd name="T38" fmla="*/ 0 w 4209"/>
                <a:gd name="T39" fmla="*/ 0 h 3450"/>
                <a:gd name="T40" fmla="*/ 0 w 4209"/>
                <a:gd name="T41" fmla="*/ 0 h 3450"/>
                <a:gd name="T42" fmla="*/ 0 w 4209"/>
                <a:gd name="T43" fmla="*/ 0 h 3450"/>
                <a:gd name="T44" fmla="*/ 0 w 4209"/>
                <a:gd name="T45" fmla="*/ 0 h 3450"/>
                <a:gd name="T46" fmla="*/ 0 w 4209"/>
                <a:gd name="T47" fmla="*/ 0 h 3450"/>
                <a:gd name="T48" fmla="*/ 0 w 4209"/>
                <a:gd name="T49" fmla="*/ 0 h 3450"/>
                <a:gd name="T50" fmla="*/ 0 w 4209"/>
                <a:gd name="T51" fmla="*/ 0 h 3450"/>
                <a:gd name="T52" fmla="*/ 0 w 4209"/>
                <a:gd name="T53" fmla="*/ 0 h 3450"/>
                <a:gd name="T54" fmla="*/ 0 w 4209"/>
                <a:gd name="T55" fmla="*/ 0 h 3450"/>
                <a:gd name="T56" fmla="*/ 0 w 4209"/>
                <a:gd name="T57" fmla="*/ 0 h 3450"/>
                <a:gd name="T58" fmla="*/ 0 w 4209"/>
                <a:gd name="T59" fmla="*/ 0 h 3450"/>
                <a:gd name="T60" fmla="*/ 0 w 4209"/>
                <a:gd name="T61" fmla="*/ 0 h 3450"/>
                <a:gd name="T62" fmla="*/ 0 w 4209"/>
                <a:gd name="T63" fmla="*/ 0 h 3450"/>
                <a:gd name="T64" fmla="*/ 0 w 4209"/>
                <a:gd name="T65" fmla="*/ 0 h 3450"/>
                <a:gd name="T66" fmla="*/ 0 w 4209"/>
                <a:gd name="T67" fmla="*/ 0 h 3450"/>
                <a:gd name="T68" fmla="*/ 0 w 4209"/>
                <a:gd name="T69" fmla="*/ 0 h 3450"/>
                <a:gd name="T70" fmla="*/ 0 w 4209"/>
                <a:gd name="T71" fmla="*/ 0 h 3450"/>
                <a:gd name="T72" fmla="*/ 0 w 4209"/>
                <a:gd name="T73" fmla="*/ 0 h 3450"/>
                <a:gd name="T74" fmla="*/ 0 w 4209"/>
                <a:gd name="T75" fmla="*/ 0 h 3450"/>
                <a:gd name="T76" fmla="*/ 0 w 4209"/>
                <a:gd name="T77" fmla="*/ 0 h 3450"/>
                <a:gd name="T78" fmla="*/ 0 w 4209"/>
                <a:gd name="T79" fmla="*/ 0 h 3450"/>
                <a:gd name="T80" fmla="*/ 0 w 4209"/>
                <a:gd name="T81" fmla="*/ 0 h 3450"/>
                <a:gd name="T82" fmla="*/ 0 w 4209"/>
                <a:gd name="T83" fmla="*/ 0 h 3450"/>
                <a:gd name="T84" fmla="*/ 0 w 4209"/>
                <a:gd name="T85" fmla="*/ 0 h 3450"/>
                <a:gd name="T86" fmla="*/ 0 w 4209"/>
                <a:gd name="T87" fmla="*/ 0 h 3450"/>
                <a:gd name="T88" fmla="*/ 0 w 4209"/>
                <a:gd name="T89" fmla="*/ 0 h 3450"/>
                <a:gd name="T90" fmla="*/ 0 w 4209"/>
                <a:gd name="T91" fmla="*/ 0 h 3450"/>
                <a:gd name="T92" fmla="*/ 0 w 4209"/>
                <a:gd name="T93" fmla="*/ 0 h 3450"/>
                <a:gd name="T94" fmla="*/ 0 w 4209"/>
                <a:gd name="T95" fmla="*/ 0 h 3450"/>
                <a:gd name="T96" fmla="*/ 0 w 4209"/>
                <a:gd name="T97" fmla="*/ 0 h 3450"/>
                <a:gd name="T98" fmla="*/ 0 w 4209"/>
                <a:gd name="T99" fmla="*/ 0 h 3450"/>
                <a:gd name="T100" fmla="*/ 0 w 4209"/>
                <a:gd name="T101" fmla="*/ 0 h 3450"/>
                <a:gd name="T102" fmla="*/ 0 w 4209"/>
                <a:gd name="T103" fmla="*/ 0 h 3450"/>
                <a:gd name="T104" fmla="*/ 0 w 4209"/>
                <a:gd name="T105" fmla="*/ 0 h 3450"/>
                <a:gd name="T106" fmla="*/ 0 w 4209"/>
                <a:gd name="T107" fmla="*/ 0 h 3450"/>
                <a:gd name="T108" fmla="*/ 0 w 4209"/>
                <a:gd name="T109" fmla="*/ 0 h 3450"/>
                <a:gd name="T110" fmla="*/ 0 w 4209"/>
                <a:gd name="T111" fmla="*/ 0 h 3450"/>
                <a:gd name="T112" fmla="*/ 0 w 4209"/>
                <a:gd name="T113" fmla="*/ 0 h 3450"/>
                <a:gd name="T114" fmla="*/ 0 w 4209"/>
                <a:gd name="T115" fmla="*/ 0 h 3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209" h="3450">
                  <a:moveTo>
                    <a:pt x="3729" y="1814"/>
                  </a:moveTo>
                  <a:lnTo>
                    <a:pt x="3699" y="1654"/>
                  </a:lnTo>
                  <a:lnTo>
                    <a:pt x="3724" y="1459"/>
                  </a:lnTo>
                  <a:lnTo>
                    <a:pt x="3609" y="1384"/>
                  </a:lnTo>
                  <a:lnTo>
                    <a:pt x="3489" y="1399"/>
                  </a:lnTo>
                  <a:lnTo>
                    <a:pt x="3354" y="1394"/>
                  </a:lnTo>
                  <a:lnTo>
                    <a:pt x="3334" y="1439"/>
                  </a:lnTo>
                  <a:lnTo>
                    <a:pt x="3169" y="1414"/>
                  </a:lnTo>
                  <a:lnTo>
                    <a:pt x="3109" y="1304"/>
                  </a:lnTo>
                  <a:lnTo>
                    <a:pt x="3019" y="1244"/>
                  </a:lnTo>
                  <a:lnTo>
                    <a:pt x="2884" y="1199"/>
                  </a:lnTo>
                  <a:lnTo>
                    <a:pt x="2874" y="1324"/>
                  </a:lnTo>
                  <a:lnTo>
                    <a:pt x="2854" y="1439"/>
                  </a:lnTo>
                  <a:lnTo>
                    <a:pt x="2769" y="1544"/>
                  </a:lnTo>
                  <a:lnTo>
                    <a:pt x="2644" y="1514"/>
                  </a:lnTo>
                  <a:lnTo>
                    <a:pt x="2619" y="1604"/>
                  </a:lnTo>
                  <a:lnTo>
                    <a:pt x="2559" y="1684"/>
                  </a:lnTo>
                  <a:lnTo>
                    <a:pt x="2629" y="1789"/>
                  </a:lnTo>
                  <a:lnTo>
                    <a:pt x="2574" y="1909"/>
                  </a:lnTo>
                  <a:lnTo>
                    <a:pt x="2454" y="1964"/>
                  </a:lnTo>
                  <a:lnTo>
                    <a:pt x="2480" y="2075"/>
                  </a:lnTo>
                  <a:lnTo>
                    <a:pt x="2305" y="2015"/>
                  </a:lnTo>
                  <a:lnTo>
                    <a:pt x="2269" y="2128"/>
                  </a:lnTo>
                  <a:lnTo>
                    <a:pt x="2125" y="2134"/>
                  </a:lnTo>
                  <a:lnTo>
                    <a:pt x="2138" y="2234"/>
                  </a:lnTo>
                  <a:lnTo>
                    <a:pt x="2044" y="2296"/>
                  </a:lnTo>
                  <a:lnTo>
                    <a:pt x="2013" y="2389"/>
                  </a:lnTo>
                  <a:lnTo>
                    <a:pt x="1924" y="2374"/>
                  </a:lnTo>
                  <a:lnTo>
                    <a:pt x="1809" y="2456"/>
                  </a:lnTo>
                  <a:lnTo>
                    <a:pt x="1824" y="2555"/>
                  </a:lnTo>
                  <a:lnTo>
                    <a:pt x="1707" y="2569"/>
                  </a:lnTo>
                  <a:lnTo>
                    <a:pt x="1598" y="2579"/>
                  </a:lnTo>
                  <a:lnTo>
                    <a:pt x="1443" y="2509"/>
                  </a:lnTo>
                  <a:lnTo>
                    <a:pt x="1443" y="2658"/>
                  </a:lnTo>
                  <a:lnTo>
                    <a:pt x="1489" y="2788"/>
                  </a:lnTo>
                  <a:lnTo>
                    <a:pt x="1345" y="2772"/>
                  </a:lnTo>
                  <a:lnTo>
                    <a:pt x="1224" y="2818"/>
                  </a:lnTo>
                  <a:lnTo>
                    <a:pt x="1072" y="2743"/>
                  </a:lnTo>
                  <a:lnTo>
                    <a:pt x="1053" y="2866"/>
                  </a:lnTo>
                  <a:lnTo>
                    <a:pt x="745" y="2968"/>
                  </a:lnTo>
                  <a:lnTo>
                    <a:pt x="757" y="3109"/>
                  </a:lnTo>
                  <a:lnTo>
                    <a:pt x="817" y="3196"/>
                  </a:lnTo>
                  <a:lnTo>
                    <a:pt x="768" y="3268"/>
                  </a:lnTo>
                  <a:lnTo>
                    <a:pt x="738" y="3418"/>
                  </a:lnTo>
                  <a:lnTo>
                    <a:pt x="655" y="3450"/>
                  </a:lnTo>
                  <a:lnTo>
                    <a:pt x="543" y="3448"/>
                  </a:lnTo>
                  <a:lnTo>
                    <a:pt x="488" y="3378"/>
                  </a:lnTo>
                  <a:lnTo>
                    <a:pt x="393" y="3403"/>
                  </a:lnTo>
                  <a:lnTo>
                    <a:pt x="288" y="3228"/>
                  </a:lnTo>
                  <a:lnTo>
                    <a:pt x="248" y="2983"/>
                  </a:lnTo>
                  <a:lnTo>
                    <a:pt x="203" y="2389"/>
                  </a:lnTo>
                  <a:lnTo>
                    <a:pt x="168" y="2239"/>
                  </a:lnTo>
                  <a:lnTo>
                    <a:pt x="173" y="2164"/>
                  </a:lnTo>
                  <a:lnTo>
                    <a:pt x="88" y="2069"/>
                  </a:lnTo>
                  <a:lnTo>
                    <a:pt x="53" y="1774"/>
                  </a:lnTo>
                  <a:lnTo>
                    <a:pt x="38" y="1634"/>
                  </a:lnTo>
                  <a:lnTo>
                    <a:pt x="3" y="1429"/>
                  </a:lnTo>
                  <a:lnTo>
                    <a:pt x="8" y="1109"/>
                  </a:lnTo>
                  <a:lnTo>
                    <a:pt x="0" y="910"/>
                  </a:lnTo>
                  <a:lnTo>
                    <a:pt x="34" y="874"/>
                  </a:lnTo>
                  <a:lnTo>
                    <a:pt x="103" y="893"/>
                  </a:lnTo>
                  <a:lnTo>
                    <a:pt x="120" y="901"/>
                  </a:lnTo>
                  <a:lnTo>
                    <a:pt x="129" y="917"/>
                  </a:lnTo>
                  <a:lnTo>
                    <a:pt x="132" y="941"/>
                  </a:lnTo>
                  <a:lnTo>
                    <a:pt x="124" y="965"/>
                  </a:lnTo>
                  <a:lnTo>
                    <a:pt x="133" y="973"/>
                  </a:lnTo>
                  <a:lnTo>
                    <a:pt x="144" y="968"/>
                  </a:lnTo>
                  <a:lnTo>
                    <a:pt x="153" y="982"/>
                  </a:lnTo>
                  <a:lnTo>
                    <a:pt x="159" y="994"/>
                  </a:lnTo>
                  <a:lnTo>
                    <a:pt x="169" y="1000"/>
                  </a:lnTo>
                  <a:lnTo>
                    <a:pt x="174" y="983"/>
                  </a:lnTo>
                  <a:lnTo>
                    <a:pt x="192" y="988"/>
                  </a:lnTo>
                  <a:lnTo>
                    <a:pt x="208" y="995"/>
                  </a:lnTo>
                  <a:lnTo>
                    <a:pt x="222" y="998"/>
                  </a:lnTo>
                  <a:lnTo>
                    <a:pt x="232" y="1004"/>
                  </a:lnTo>
                  <a:lnTo>
                    <a:pt x="243" y="1012"/>
                  </a:lnTo>
                  <a:lnTo>
                    <a:pt x="253" y="1006"/>
                  </a:lnTo>
                  <a:lnTo>
                    <a:pt x="252" y="994"/>
                  </a:lnTo>
                  <a:lnTo>
                    <a:pt x="264" y="982"/>
                  </a:lnTo>
                  <a:lnTo>
                    <a:pt x="270" y="961"/>
                  </a:lnTo>
                  <a:lnTo>
                    <a:pt x="261" y="949"/>
                  </a:lnTo>
                  <a:lnTo>
                    <a:pt x="246" y="946"/>
                  </a:lnTo>
                  <a:lnTo>
                    <a:pt x="240" y="931"/>
                  </a:lnTo>
                  <a:lnTo>
                    <a:pt x="318" y="938"/>
                  </a:lnTo>
                  <a:lnTo>
                    <a:pt x="398" y="795"/>
                  </a:lnTo>
                  <a:lnTo>
                    <a:pt x="379" y="653"/>
                  </a:lnTo>
                  <a:lnTo>
                    <a:pt x="531" y="750"/>
                  </a:lnTo>
                  <a:lnTo>
                    <a:pt x="652" y="647"/>
                  </a:lnTo>
                  <a:lnTo>
                    <a:pt x="634" y="548"/>
                  </a:lnTo>
                  <a:lnTo>
                    <a:pt x="514" y="455"/>
                  </a:lnTo>
                  <a:lnTo>
                    <a:pt x="668" y="335"/>
                  </a:lnTo>
                  <a:lnTo>
                    <a:pt x="818" y="260"/>
                  </a:lnTo>
                  <a:lnTo>
                    <a:pt x="610" y="212"/>
                  </a:lnTo>
                  <a:lnTo>
                    <a:pt x="608" y="90"/>
                  </a:lnTo>
                  <a:lnTo>
                    <a:pt x="724" y="11"/>
                  </a:lnTo>
                  <a:lnTo>
                    <a:pt x="833" y="15"/>
                  </a:lnTo>
                  <a:lnTo>
                    <a:pt x="933" y="0"/>
                  </a:lnTo>
                  <a:lnTo>
                    <a:pt x="968" y="65"/>
                  </a:lnTo>
                  <a:lnTo>
                    <a:pt x="968" y="165"/>
                  </a:lnTo>
                  <a:lnTo>
                    <a:pt x="1103" y="210"/>
                  </a:lnTo>
                  <a:lnTo>
                    <a:pt x="1208" y="245"/>
                  </a:lnTo>
                  <a:lnTo>
                    <a:pt x="1283" y="335"/>
                  </a:lnTo>
                  <a:lnTo>
                    <a:pt x="1743" y="365"/>
                  </a:lnTo>
                  <a:lnTo>
                    <a:pt x="1758" y="470"/>
                  </a:lnTo>
                  <a:lnTo>
                    <a:pt x="1838" y="540"/>
                  </a:lnTo>
                  <a:lnTo>
                    <a:pt x="1958" y="500"/>
                  </a:lnTo>
                  <a:lnTo>
                    <a:pt x="2048" y="440"/>
                  </a:lnTo>
                  <a:lnTo>
                    <a:pt x="2134" y="215"/>
                  </a:lnTo>
                  <a:lnTo>
                    <a:pt x="2319" y="170"/>
                  </a:lnTo>
                  <a:lnTo>
                    <a:pt x="2514" y="165"/>
                  </a:lnTo>
                  <a:lnTo>
                    <a:pt x="2439" y="305"/>
                  </a:lnTo>
                  <a:lnTo>
                    <a:pt x="2554" y="380"/>
                  </a:lnTo>
                  <a:lnTo>
                    <a:pt x="2709" y="375"/>
                  </a:lnTo>
                  <a:lnTo>
                    <a:pt x="2854" y="270"/>
                  </a:lnTo>
                  <a:lnTo>
                    <a:pt x="3129" y="345"/>
                  </a:lnTo>
                  <a:lnTo>
                    <a:pt x="3259" y="255"/>
                  </a:lnTo>
                  <a:lnTo>
                    <a:pt x="3394" y="225"/>
                  </a:lnTo>
                  <a:lnTo>
                    <a:pt x="3504" y="305"/>
                  </a:lnTo>
                  <a:lnTo>
                    <a:pt x="3624" y="290"/>
                  </a:lnTo>
                  <a:lnTo>
                    <a:pt x="3879" y="270"/>
                  </a:lnTo>
                  <a:lnTo>
                    <a:pt x="3956" y="374"/>
                  </a:lnTo>
                  <a:lnTo>
                    <a:pt x="4067" y="402"/>
                  </a:lnTo>
                  <a:lnTo>
                    <a:pt x="3984" y="500"/>
                  </a:lnTo>
                  <a:lnTo>
                    <a:pt x="3969" y="590"/>
                  </a:lnTo>
                  <a:lnTo>
                    <a:pt x="4044" y="740"/>
                  </a:lnTo>
                  <a:lnTo>
                    <a:pt x="4069" y="959"/>
                  </a:lnTo>
                  <a:lnTo>
                    <a:pt x="3964" y="979"/>
                  </a:lnTo>
                  <a:lnTo>
                    <a:pt x="3934" y="1049"/>
                  </a:lnTo>
                  <a:lnTo>
                    <a:pt x="4029" y="1109"/>
                  </a:lnTo>
                  <a:lnTo>
                    <a:pt x="3994" y="1199"/>
                  </a:lnTo>
                  <a:lnTo>
                    <a:pt x="4209" y="1429"/>
                  </a:lnTo>
                  <a:lnTo>
                    <a:pt x="4174" y="1519"/>
                  </a:lnTo>
                  <a:lnTo>
                    <a:pt x="4119" y="1549"/>
                  </a:lnTo>
                  <a:lnTo>
                    <a:pt x="4054" y="1499"/>
                  </a:lnTo>
                  <a:lnTo>
                    <a:pt x="3954" y="1579"/>
                  </a:lnTo>
                  <a:lnTo>
                    <a:pt x="3894" y="1699"/>
                  </a:lnTo>
                  <a:lnTo>
                    <a:pt x="3920" y="1783"/>
                  </a:lnTo>
                  <a:lnTo>
                    <a:pt x="3853" y="1843"/>
                  </a:lnTo>
                  <a:lnTo>
                    <a:pt x="3729" y="1814"/>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4" name="Freeform 7">
              <a:extLst>
                <a:ext uri="{FF2B5EF4-FFF2-40B4-BE49-F238E27FC236}">
                  <a16:creationId xmlns:a16="http://schemas.microsoft.com/office/drawing/2014/main" id="{0F0BFDD2-D42A-5529-3E64-AF585A8EFD1D}"/>
                </a:ext>
              </a:extLst>
            </p:cNvPr>
            <p:cNvSpPr/>
            <p:nvPr/>
          </p:nvSpPr>
          <p:spPr bwMode="auto">
            <a:xfrm>
              <a:off x="1365965" y="4482470"/>
              <a:ext cx="685201" cy="1070614"/>
            </a:xfrm>
            <a:custGeom>
              <a:avLst/>
              <a:gdLst>
                <a:gd name="T0" fmla="*/ 0 w 2321"/>
                <a:gd name="T1" fmla="*/ 0 h 3721"/>
                <a:gd name="T2" fmla="*/ 0 w 2321"/>
                <a:gd name="T3" fmla="*/ 0 h 3721"/>
                <a:gd name="T4" fmla="*/ 0 w 2321"/>
                <a:gd name="T5" fmla="*/ 0 h 3721"/>
                <a:gd name="T6" fmla="*/ 0 w 2321"/>
                <a:gd name="T7" fmla="*/ 0 h 3721"/>
                <a:gd name="T8" fmla="*/ 0 w 2321"/>
                <a:gd name="T9" fmla="*/ 0 h 3721"/>
                <a:gd name="T10" fmla="*/ 0 w 2321"/>
                <a:gd name="T11" fmla="*/ 0 h 3721"/>
                <a:gd name="T12" fmla="*/ 0 w 2321"/>
                <a:gd name="T13" fmla="*/ 0 h 3721"/>
                <a:gd name="T14" fmla="*/ 0 w 2321"/>
                <a:gd name="T15" fmla="*/ 0 h 3721"/>
                <a:gd name="T16" fmla="*/ 0 w 2321"/>
                <a:gd name="T17" fmla="*/ 0 h 3721"/>
                <a:gd name="T18" fmla="*/ 0 w 2321"/>
                <a:gd name="T19" fmla="*/ 0 h 3721"/>
                <a:gd name="T20" fmla="*/ 0 w 2321"/>
                <a:gd name="T21" fmla="*/ 0 h 3721"/>
                <a:gd name="T22" fmla="*/ 0 w 2321"/>
                <a:gd name="T23" fmla="*/ 0 h 3721"/>
                <a:gd name="T24" fmla="*/ 0 w 2321"/>
                <a:gd name="T25" fmla="*/ 0 h 3721"/>
                <a:gd name="T26" fmla="*/ 0 w 2321"/>
                <a:gd name="T27" fmla="*/ 0 h 3721"/>
                <a:gd name="T28" fmla="*/ 0 w 2321"/>
                <a:gd name="T29" fmla="*/ 0 h 3721"/>
                <a:gd name="T30" fmla="*/ 0 w 2321"/>
                <a:gd name="T31" fmla="*/ 0 h 3721"/>
                <a:gd name="T32" fmla="*/ 0 w 2321"/>
                <a:gd name="T33" fmla="*/ 0 h 3721"/>
                <a:gd name="T34" fmla="*/ 0 w 2321"/>
                <a:gd name="T35" fmla="*/ 0 h 3721"/>
                <a:gd name="T36" fmla="*/ 0 w 2321"/>
                <a:gd name="T37" fmla="*/ 0 h 3721"/>
                <a:gd name="T38" fmla="*/ 0 w 2321"/>
                <a:gd name="T39" fmla="*/ 0 h 3721"/>
                <a:gd name="T40" fmla="*/ 0 w 2321"/>
                <a:gd name="T41" fmla="*/ 0 h 3721"/>
                <a:gd name="T42" fmla="*/ 0 w 2321"/>
                <a:gd name="T43" fmla="*/ 0 h 3721"/>
                <a:gd name="T44" fmla="*/ 0 w 2321"/>
                <a:gd name="T45" fmla="*/ 0 h 3721"/>
                <a:gd name="T46" fmla="*/ 0 w 2321"/>
                <a:gd name="T47" fmla="*/ 0 h 3721"/>
                <a:gd name="T48" fmla="*/ 0 w 2321"/>
                <a:gd name="T49" fmla="*/ 0 h 3721"/>
                <a:gd name="T50" fmla="*/ 0 w 2321"/>
                <a:gd name="T51" fmla="*/ 0 h 3721"/>
                <a:gd name="T52" fmla="*/ 0 w 2321"/>
                <a:gd name="T53" fmla="*/ 0 h 3721"/>
                <a:gd name="T54" fmla="*/ 0 w 2321"/>
                <a:gd name="T55" fmla="*/ 0 h 3721"/>
                <a:gd name="T56" fmla="*/ 0 w 2321"/>
                <a:gd name="T57" fmla="*/ 0 h 3721"/>
                <a:gd name="T58" fmla="*/ 0 w 2321"/>
                <a:gd name="T59" fmla="*/ 0 h 3721"/>
                <a:gd name="T60" fmla="*/ 0 w 2321"/>
                <a:gd name="T61" fmla="*/ 0 h 3721"/>
                <a:gd name="T62" fmla="*/ 0 w 2321"/>
                <a:gd name="T63" fmla="*/ 0 h 3721"/>
                <a:gd name="T64" fmla="*/ 0 w 2321"/>
                <a:gd name="T65" fmla="*/ 0 h 3721"/>
                <a:gd name="T66" fmla="*/ 0 w 2321"/>
                <a:gd name="T67" fmla="*/ 0 h 3721"/>
                <a:gd name="T68" fmla="*/ 0 w 2321"/>
                <a:gd name="T69" fmla="*/ 0 h 3721"/>
                <a:gd name="T70" fmla="*/ 0 w 2321"/>
                <a:gd name="T71" fmla="*/ 0 h 3721"/>
                <a:gd name="T72" fmla="*/ 0 w 2321"/>
                <a:gd name="T73" fmla="*/ 0 h 3721"/>
                <a:gd name="T74" fmla="*/ 0 w 2321"/>
                <a:gd name="T75" fmla="*/ 0 h 3721"/>
                <a:gd name="T76" fmla="*/ 0 w 2321"/>
                <a:gd name="T77" fmla="*/ 0 h 3721"/>
                <a:gd name="T78" fmla="*/ 0 w 2321"/>
                <a:gd name="T79" fmla="*/ 0 h 3721"/>
                <a:gd name="T80" fmla="*/ 0 w 2321"/>
                <a:gd name="T81" fmla="*/ 0 h 3721"/>
                <a:gd name="T82" fmla="*/ 0 w 2321"/>
                <a:gd name="T83" fmla="*/ 0 h 3721"/>
                <a:gd name="T84" fmla="*/ 0 w 2321"/>
                <a:gd name="T85" fmla="*/ 0 h 3721"/>
                <a:gd name="T86" fmla="*/ 0 w 2321"/>
                <a:gd name="T87" fmla="*/ 0 h 3721"/>
                <a:gd name="T88" fmla="*/ 0 w 2321"/>
                <a:gd name="T89" fmla="*/ 0 h 3721"/>
                <a:gd name="T90" fmla="*/ 0 w 2321"/>
                <a:gd name="T91" fmla="*/ 0 h 3721"/>
                <a:gd name="T92" fmla="*/ 0 w 2321"/>
                <a:gd name="T93" fmla="*/ 0 h 3721"/>
                <a:gd name="T94" fmla="*/ 0 w 2321"/>
                <a:gd name="T95" fmla="*/ 0 h 372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21" h="3721">
                  <a:moveTo>
                    <a:pt x="880" y="3510"/>
                  </a:moveTo>
                  <a:lnTo>
                    <a:pt x="610" y="3325"/>
                  </a:lnTo>
                  <a:lnTo>
                    <a:pt x="479" y="3120"/>
                  </a:lnTo>
                  <a:lnTo>
                    <a:pt x="339" y="3070"/>
                  </a:lnTo>
                  <a:lnTo>
                    <a:pt x="239" y="2740"/>
                  </a:lnTo>
                  <a:lnTo>
                    <a:pt x="269" y="2625"/>
                  </a:lnTo>
                  <a:lnTo>
                    <a:pt x="249" y="2515"/>
                  </a:lnTo>
                  <a:lnTo>
                    <a:pt x="104" y="2100"/>
                  </a:lnTo>
                  <a:lnTo>
                    <a:pt x="0" y="1888"/>
                  </a:lnTo>
                  <a:lnTo>
                    <a:pt x="59" y="1770"/>
                  </a:lnTo>
                  <a:lnTo>
                    <a:pt x="69" y="1635"/>
                  </a:lnTo>
                  <a:lnTo>
                    <a:pt x="15" y="1437"/>
                  </a:lnTo>
                  <a:lnTo>
                    <a:pt x="99" y="1405"/>
                  </a:lnTo>
                  <a:lnTo>
                    <a:pt x="129" y="1255"/>
                  </a:lnTo>
                  <a:lnTo>
                    <a:pt x="179" y="1185"/>
                  </a:lnTo>
                  <a:lnTo>
                    <a:pt x="119" y="1095"/>
                  </a:lnTo>
                  <a:lnTo>
                    <a:pt x="104" y="955"/>
                  </a:lnTo>
                  <a:lnTo>
                    <a:pt x="415" y="852"/>
                  </a:lnTo>
                  <a:lnTo>
                    <a:pt x="434" y="730"/>
                  </a:lnTo>
                  <a:lnTo>
                    <a:pt x="585" y="805"/>
                  </a:lnTo>
                  <a:lnTo>
                    <a:pt x="705" y="760"/>
                  </a:lnTo>
                  <a:lnTo>
                    <a:pt x="850" y="775"/>
                  </a:lnTo>
                  <a:lnTo>
                    <a:pt x="805" y="640"/>
                  </a:lnTo>
                  <a:lnTo>
                    <a:pt x="805" y="495"/>
                  </a:lnTo>
                  <a:lnTo>
                    <a:pt x="960" y="565"/>
                  </a:lnTo>
                  <a:lnTo>
                    <a:pt x="1075" y="555"/>
                  </a:lnTo>
                  <a:lnTo>
                    <a:pt x="1185" y="540"/>
                  </a:lnTo>
                  <a:lnTo>
                    <a:pt x="1170" y="445"/>
                  </a:lnTo>
                  <a:lnTo>
                    <a:pt x="1285" y="360"/>
                  </a:lnTo>
                  <a:lnTo>
                    <a:pt x="1375" y="375"/>
                  </a:lnTo>
                  <a:lnTo>
                    <a:pt x="1405" y="285"/>
                  </a:lnTo>
                  <a:lnTo>
                    <a:pt x="1500" y="220"/>
                  </a:lnTo>
                  <a:lnTo>
                    <a:pt x="1485" y="120"/>
                  </a:lnTo>
                  <a:lnTo>
                    <a:pt x="1630" y="115"/>
                  </a:lnTo>
                  <a:lnTo>
                    <a:pt x="1665" y="0"/>
                  </a:lnTo>
                  <a:lnTo>
                    <a:pt x="1841" y="60"/>
                  </a:lnTo>
                  <a:lnTo>
                    <a:pt x="1831" y="195"/>
                  </a:lnTo>
                  <a:lnTo>
                    <a:pt x="1901" y="270"/>
                  </a:lnTo>
                  <a:lnTo>
                    <a:pt x="1811" y="345"/>
                  </a:lnTo>
                  <a:lnTo>
                    <a:pt x="1766" y="445"/>
                  </a:lnTo>
                  <a:lnTo>
                    <a:pt x="1856" y="495"/>
                  </a:lnTo>
                  <a:lnTo>
                    <a:pt x="1756" y="625"/>
                  </a:lnTo>
                  <a:lnTo>
                    <a:pt x="1725" y="675"/>
                  </a:lnTo>
                  <a:lnTo>
                    <a:pt x="1796" y="750"/>
                  </a:lnTo>
                  <a:lnTo>
                    <a:pt x="1771" y="865"/>
                  </a:lnTo>
                  <a:lnTo>
                    <a:pt x="1781" y="1030"/>
                  </a:lnTo>
                  <a:lnTo>
                    <a:pt x="1695" y="1110"/>
                  </a:lnTo>
                  <a:lnTo>
                    <a:pt x="1841" y="1150"/>
                  </a:lnTo>
                  <a:lnTo>
                    <a:pt x="1771" y="1230"/>
                  </a:lnTo>
                  <a:lnTo>
                    <a:pt x="1781" y="1315"/>
                  </a:lnTo>
                  <a:lnTo>
                    <a:pt x="1605" y="1320"/>
                  </a:lnTo>
                  <a:lnTo>
                    <a:pt x="1530" y="1395"/>
                  </a:lnTo>
                  <a:lnTo>
                    <a:pt x="1525" y="1530"/>
                  </a:lnTo>
                  <a:lnTo>
                    <a:pt x="1540" y="1630"/>
                  </a:lnTo>
                  <a:lnTo>
                    <a:pt x="1585" y="1740"/>
                  </a:lnTo>
                  <a:lnTo>
                    <a:pt x="1555" y="1860"/>
                  </a:lnTo>
                  <a:lnTo>
                    <a:pt x="1440" y="1860"/>
                  </a:lnTo>
                  <a:lnTo>
                    <a:pt x="1395" y="1950"/>
                  </a:lnTo>
                  <a:lnTo>
                    <a:pt x="1360" y="2080"/>
                  </a:lnTo>
                  <a:lnTo>
                    <a:pt x="1470" y="2175"/>
                  </a:lnTo>
                  <a:lnTo>
                    <a:pt x="1455" y="2265"/>
                  </a:lnTo>
                  <a:lnTo>
                    <a:pt x="1495" y="2325"/>
                  </a:lnTo>
                  <a:lnTo>
                    <a:pt x="1575" y="2215"/>
                  </a:lnTo>
                  <a:lnTo>
                    <a:pt x="1720" y="2250"/>
                  </a:lnTo>
                  <a:lnTo>
                    <a:pt x="1735" y="2340"/>
                  </a:lnTo>
                  <a:lnTo>
                    <a:pt x="1605" y="2400"/>
                  </a:lnTo>
                  <a:lnTo>
                    <a:pt x="1480" y="2365"/>
                  </a:lnTo>
                  <a:lnTo>
                    <a:pt x="1495" y="2455"/>
                  </a:lnTo>
                  <a:lnTo>
                    <a:pt x="1455" y="2530"/>
                  </a:lnTo>
                  <a:lnTo>
                    <a:pt x="1540" y="2545"/>
                  </a:lnTo>
                  <a:lnTo>
                    <a:pt x="1575" y="2500"/>
                  </a:lnTo>
                  <a:lnTo>
                    <a:pt x="1695" y="2485"/>
                  </a:lnTo>
                  <a:lnTo>
                    <a:pt x="1695" y="2560"/>
                  </a:lnTo>
                  <a:lnTo>
                    <a:pt x="1901" y="2530"/>
                  </a:lnTo>
                  <a:lnTo>
                    <a:pt x="1946" y="2460"/>
                  </a:lnTo>
                  <a:lnTo>
                    <a:pt x="2041" y="2475"/>
                  </a:lnTo>
                  <a:lnTo>
                    <a:pt x="2066" y="2590"/>
                  </a:lnTo>
                  <a:lnTo>
                    <a:pt x="2146" y="2655"/>
                  </a:lnTo>
                  <a:lnTo>
                    <a:pt x="2236" y="2665"/>
                  </a:lnTo>
                  <a:lnTo>
                    <a:pt x="2236" y="2785"/>
                  </a:lnTo>
                  <a:lnTo>
                    <a:pt x="2321" y="2815"/>
                  </a:lnTo>
                  <a:lnTo>
                    <a:pt x="2311" y="2910"/>
                  </a:lnTo>
                  <a:lnTo>
                    <a:pt x="2246" y="3000"/>
                  </a:lnTo>
                  <a:lnTo>
                    <a:pt x="2146" y="3075"/>
                  </a:lnTo>
                  <a:lnTo>
                    <a:pt x="1998" y="3060"/>
                  </a:lnTo>
                  <a:lnTo>
                    <a:pt x="1906" y="3015"/>
                  </a:lnTo>
                  <a:lnTo>
                    <a:pt x="1875" y="3120"/>
                  </a:lnTo>
                  <a:lnTo>
                    <a:pt x="1770" y="3207"/>
                  </a:lnTo>
                  <a:lnTo>
                    <a:pt x="1802" y="3310"/>
                  </a:lnTo>
                  <a:lnTo>
                    <a:pt x="1735" y="3390"/>
                  </a:lnTo>
                  <a:lnTo>
                    <a:pt x="1946" y="3460"/>
                  </a:lnTo>
                  <a:lnTo>
                    <a:pt x="1682" y="3630"/>
                  </a:lnTo>
                  <a:lnTo>
                    <a:pt x="1440" y="3625"/>
                  </a:lnTo>
                  <a:lnTo>
                    <a:pt x="1316" y="3721"/>
                  </a:lnTo>
                  <a:lnTo>
                    <a:pt x="1148" y="3691"/>
                  </a:lnTo>
                  <a:lnTo>
                    <a:pt x="990" y="3540"/>
                  </a:lnTo>
                  <a:lnTo>
                    <a:pt x="880" y="351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5" name="Freeform 9">
              <a:extLst>
                <a:ext uri="{FF2B5EF4-FFF2-40B4-BE49-F238E27FC236}">
                  <a16:creationId xmlns:a16="http://schemas.microsoft.com/office/drawing/2014/main" id="{D7C0480E-15D0-87E5-6287-99F32BA6DD39}"/>
                </a:ext>
              </a:extLst>
            </p:cNvPr>
            <p:cNvSpPr/>
            <p:nvPr/>
          </p:nvSpPr>
          <p:spPr bwMode="auto">
            <a:xfrm>
              <a:off x="1376301" y="3164349"/>
              <a:ext cx="1321670" cy="893618"/>
            </a:xfrm>
            <a:custGeom>
              <a:avLst/>
              <a:gdLst>
                <a:gd name="T0" fmla="*/ 0 w 4473"/>
                <a:gd name="T1" fmla="*/ 0 h 3106"/>
                <a:gd name="T2" fmla="*/ 0 w 4473"/>
                <a:gd name="T3" fmla="*/ 0 h 3106"/>
                <a:gd name="T4" fmla="*/ 0 w 4473"/>
                <a:gd name="T5" fmla="*/ 0 h 3106"/>
                <a:gd name="T6" fmla="*/ 0 w 4473"/>
                <a:gd name="T7" fmla="*/ 0 h 3106"/>
                <a:gd name="T8" fmla="*/ 0 w 4473"/>
                <a:gd name="T9" fmla="*/ 0 h 3106"/>
                <a:gd name="T10" fmla="*/ 0 w 4473"/>
                <a:gd name="T11" fmla="*/ 0 h 3106"/>
                <a:gd name="T12" fmla="*/ 0 w 4473"/>
                <a:gd name="T13" fmla="*/ 0 h 3106"/>
                <a:gd name="T14" fmla="*/ 0 w 4473"/>
                <a:gd name="T15" fmla="*/ 0 h 3106"/>
                <a:gd name="T16" fmla="*/ 0 w 4473"/>
                <a:gd name="T17" fmla="*/ 0 h 3106"/>
                <a:gd name="T18" fmla="*/ 0 w 4473"/>
                <a:gd name="T19" fmla="*/ 0 h 3106"/>
                <a:gd name="T20" fmla="*/ 0 w 4473"/>
                <a:gd name="T21" fmla="*/ 0 h 3106"/>
                <a:gd name="T22" fmla="*/ 0 w 4473"/>
                <a:gd name="T23" fmla="*/ 0 h 3106"/>
                <a:gd name="T24" fmla="*/ 0 w 4473"/>
                <a:gd name="T25" fmla="*/ 0 h 3106"/>
                <a:gd name="T26" fmla="*/ 0 w 4473"/>
                <a:gd name="T27" fmla="*/ 0 h 3106"/>
                <a:gd name="T28" fmla="*/ 0 w 4473"/>
                <a:gd name="T29" fmla="*/ 0 h 3106"/>
                <a:gd name="T30" fmla="*/ 0 w 4473"/>
                <a:gd name="T31" fmla="*/ 0 h 3106"/>
                <a:gd name="T32" fmla="*/ 0 w 4473"/>
                <a:gd name="T33" fmla="*/ 0 h 3106"/>
                <a:gd name="T34" fmla="*/ 0 w 4473"/>
                <a:gd name="T35" fmla="*/ 0 h 3106"/>
                <a:gd name="T36" fmla="*/ 0 w 4473"/>
                <a:gd name="T37" fmla="*/ 0 h 3106"/>
                <a:gd name="T38" fmla="*/ 0 w 4473"/>
                <a:gd name="T39" fmla="*/ 0 h 3106"/>
                <a:gd name="T40" fmla="*/ 0 w 4473"/>
                <a:gd name="T41" fmla="*/ 0 h 3106"/>
                <a:gd name="T42" fmla="*/ 0 w 4473"/>
                <a:gd name="T43" fmla="*/ 0 h 3106"/>
                <a:gd name="T44" fmla="*/ 0 w 4473"/>
                <a:gd name="T45" fmla="*/ 0 h 3106"/>
                <a:gd name="T46" fmla="*/ 0 w 4473"/>
                <a:gd name="T47" fmla="*/ 0 h 3106"/>
                <a:gd name="T48" fmla="*/ 0 w 4473"/>
                <a:gd name="T49" fmla="*/ 0 h 3106"/>
                <a:gd name="T50" fmla="*/ 0 w 4473"/>
                <a:gd name="T51" fmla="*/ 0 h 3106"/>
                <a:gd name="T52" fmla="*/ 0 w 4473"/>
                <a:gd name="T53" fmla="*/ 0 h 3106"/>
                <a:gd name="T54" fmla="*/ 0 w 4473"/>
                <a:gd name="T55" fmla="*/ 0 h 3106"/>
                <a:gd name="T56" fmla="*/ 0 w 4473"/>
                <a:gd name="T57" fmla="*/ 0 h 3106"/>
                <a:gd name="T58" fmla="*/ 0 w 4473"/>
                <a:gd name="T59" fmla="*/ 0 h 3106"/>
                <a:gd name="T60" fmla="*/ 0 w 4473"/>
                <a:gd name="T61" fmla="*/ 0 h 3106"/>
                <a:gd name="T62" fmla="*/ 0 w 4473"/>
                <a:gd name="T63" fmla="*/ 0 h 3106"/>
                <a:gd name="T64" fmla="*/ 0 w 4473"/>
                <a:gd name="T65" fmla="*/ 0 h 3106"/>
                <a:gd name="T66" fmla="*/ 0 w 4473"/>
                <a:gd name="T67" fmla="*/ 0 h 3106"/>
                <a:gd name="T68" fmla="*/ 0 w 4473"/>
                <a:gd name="T69" fmla="*/ 0 h 3106"/>
                <a:gd name="T70" fmla="*/ 0 w 4473"/>
                <a:gd name="T71" fmla="*/ 0 h 3106"/>
                <a:gd name="T72" fmla="*/ 0 w 4473"/>
                <a:gd name="T73" fmla="*/ 0 h 3106"/>
                <a:gd name="T74" fmla="*/ 0 w 4473"/>
                <a:gd name="T75" fmla="*/ 0 h 3106"/>
                <a:gd name="T76" fmla="*/ 0 w 4473"/>
                <a:gd name="T77" fmla="*/ 0 h 3106"/>
                <a:gd name="T78" fmla="*/ 0 w 4473"/>
                <a:gd name="T79" fmla="*/ 0 h 3106"/>
                <a:gd name="T80" fmla="*/ 0 w 4473"/>
                <a:gd name="T81" fmla="*/ 0 h 3106"/>
                <a:gd name="T82" fmla="*/ 0 w 4473"/>
                <a:gd name="T83" fmla="*/ 0 h 3106"/>
                <a:gd name="T84" fmla="*/ 0 w 4473"/>
                <a:gd name="T85" fmla="*/ 0 h 3106"/>
                <a:gd name="T86" fmla="*/ 0 w 4473"/>
                <a:gd name="T87" fmla="*/ 0 h 3106"/>
                <a:gd name="T88" fmla="*/ 0 w 4473"/>
                <a:gd name="T89" fmla="*/ 0 h 3106"/>
                <a:gd name="T90" fmla="*/ 0 w 4473"/>
                <a:gd name="T91" fmla="*/ 0 h 3106"/>
                <a:gd name="T92" fmla="*/ 0 w 4473"/>
                <a:gd name="T93" fmla="*/ 0 h 3106"/>
                <a:gd name="T94" fmla="*/ 0 w 4473"/>
                <a:gd name="T95" fmla="*/ 0 h 3106"/>
                <a:gd name="T96" fmla="*/ 0 w 4473"/>
                <a:gd name="T97" fmla="*/ 0 h 3106"/>
                <a:gd name="T98" fmla="*/ 0 w 4473"/>
                <a:gd name="T99" fmla="*/ 0 h 31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73" h="3106">
                  <a:moveTo>
                    <a:pt x="2177" y="0"/>
                  </a:moveTo>
                  <a:lnTo>
                    <a:pt x="2121" y="101"/>
                  </a:lnTo>
                  <a:lnTo>
                    <a:pt x="1997" y="90"/>
                  </a:lnTo>
                  <a:lnTo>
                    <a:pt x="1882" y="225"/>
                  </a:lnTo>
                  <a:lnTo>
                    <a:pt x="1732" y="230"/>
                  </a:lnTo>
                  <a:lnTo>
                    <a:pt x="1566" y="361"/>
                  </a:lnTo>
                  <a:lnTo>
                    <a:pt x="1493" y="466"/>
                  </a:lnTo>
                  <a:lnTo>
                    <a:pt x="1352" y="525"/>
                  </a:lnTo>
                  <a:lnTo>
                    <a:pt x="1353" y="667"/>
                  </a:lnTo>
                  <a:lnTo>
                    <a:pt x="1442" y="811"/>
                  </a:lnTo>
                  <a:lnTo>
                    <a:pt x="1598" y="826"/>
                  </a:lnTo>
                  <a:lnTo>
                    <a:pt x="1757" y="756"/>
                  </a:lnTo>
                  <a:lnTo>
                    <a:pt x="1777" y="920"/>
                  </a:lnTo>
                  <a:lnTo>
                    <a:pt x="1548" y="951"/>
                  </a:lnTo>
                  <a:lnTo>
                    <a:pt x="1479" y="1006"/>
                  </a:lnTo>
                  <a:lnTo>
                    <a:pt x="1520" y="1050"/>
                  </a:lnTo>
                  <a:lnTo>
                    <a:pt x="1478" y="1087"/>
                  </a:lnTo>
                  <a:lnTo>
                    <a:pt x="1584" y="1147"/>
                  </a:lnTo>
                  <a:lnTo>
                    <a:pt x="1625" y="1251"/>
                  </a:lnTo>
                  <a:lnTo>
                    <a:pt x="1554" y="1266"/>
                  </a:lnTo>
                  <a:lnTo>
                    <a:pt x="1473" y="1251"/>
                  </a:lnTo>
                  <a:lnTo>
                    <a:pt x="1493" y="1365"/>
                  </a:lnTo>
                  <a:lnTo>
                    <a:pt x="1563" y="1428"/>
                  </a:lnTo>
                  <a:lnTo>
                    <a:pt x="1506" y="1471"/>
                  </a:lnTo>
                  <a:lnTo>
                    <a:pt x="1445" y="1444"/>
                  </a:lnTo>
                  <a:lnTo>
                    <a:pt x="1397" y="1366"/>
                  </a:lnTo>
                  <a:lnTo>
                    <a:pt x="1323" y="1416"/>
                  </a:lnTo>
                  <a:lnTo>
                    <a:pt x="1161" y="1366"/>
                  </a:lnTo>
                  <a:lnTo>
                    <a:pt x="1071" y="1447"/>
                  </a:lnTo>
                  <a:lnTo>
                    <a:pt x="1037" y="1563"/>
                  </a:lnTo>
                  <a:lnTo>
                    <a:pt x="906" y="1641"/>
                  </a:lnTo>
                  <a:lnTo>
                    <a:pt x="798" y="1560"/>
                  </a:lnTo>
                  <a:lnTo>
                    <a:pt x="831" y="1503"/>
                  </a:lnTo>
                  <a:lnTo>
                    <a:pt x="951" y="1477"/>
                  </a:lnTo>
                  <a:lnTo>
                    <a:pt x="947" y="1390"/>
                  </a:lnTo>
                  <a:lnTo>
                    <a:pt x="924" y="1296"/>
                  </a:lnTo>
                  <a:lnTo>
                    <a:pt x="1027" y="1265"/>
                  </a:lnTo>
                  <a:lnTo>
                    <a:pt x="999" y="1158"/>
                  </a:lnTo>
                  <a:lnTo>
                    <a:pt x="924" y="1101"/>
                  </a:lnTo>
                  <a:lnTo>
                    <a:pt x="803" y="1141"/>
                  </a:lnTo>
                  <a:lnTo>
                    <a:pt x="697" y="1100"/>
                  </a:lnTo>
                  <a:lnTo>
                    <a:pt x="768" y="976"/>
                  </a:lnTo>
                  <a:lnTo>
                    <a:pt x="668" y="960"/>
                  </a:lnTo>
                  <a:lnTo>
                    <a:pt x="618" y="1042"/>
                  </a:lnTo>
                  <a:lnTo>
                    <a:pt x="512" y="1006"/>
                  </a:lnTo>
                  <a:lnTo>
                    <a:pt x="472" y="1220"/>
                  </a:lnTo>
                  <a:lnTo>
                    <a:pt x="512" y="1275"/>
                  </a:lnTo>
                  <a:lnTo>
                    <a:pt x="452" y="1335"/>
                  </a:lnTo>
                  <a:lnTo>
                    <a:pt x="527" y="1370"/>
                  </a:lnTo>
                  <a:lnTo>
                    <a:pt x="572" y="1475"/>
                  </a:lnTo>
                  <a:lnTo>
                    <a:pt x="518" y="1567"/>
                  </a:lnTo>
                  <a:lnTo>
                    <a:pt x="542" y="1686"/>
                  </a:lnTo>
                  <a:lnTo>
                    <a:pt x="352" y="1791"/>
                  </a:lnTo>
                  <a:lnTo>
                    <a:pt x="322" y="1861"/>
                  </a:lnTo>
                  <a:lnTo>
                    <a:pt x="442" y="1926"/>
                  </a:lnTo>
                  <a:lnTo>
                    <a:pt x="332" y="1971"/>
                  </a:lnTo>
                  <a:lnTo>
                    <a:pt x="217" y="1971"/>
                  </a:lnTo>
                  <a:lnTo>
                    <a:pt x="156" y="2036"/>
                  </a:lnTo>
                  <a:lnTo>
                    <a:pt x="234" y="2084"/>
                  </a:lnTo>
                  <a:lnTo>
                    <a:pt x="204" y="2168"/>
                  </a:lnTo>
                  <a:lnTo>
                    <a:pt x="6" y="2270"/>
                  </a:lnTo>
                  <a:lnTo>
                    <a:pt x="42" y="2315"/>
                  </a:lnTo>
                  <a:lnTo>
                    <a:pt x="125" y="2334"/>
                  </a:lnTo>
                  <a:lnTo>
                    <a:pt x="98" y="2384"/>
                  </a:lnTo>
                  <a:lnTo>
                    <a:pt x="23" y="2373"/>
                  </a:lnTo>
                  <a:lnTo>
                    <a:pt x="0" y="2424"/>
                  </a:lnTo>
                  <a:lnTo>
                    <a:pt x="38" y="2498"/>
                  </a:lnTo>
                  <a:lnTo>
                    <a:pt x="47" y="2578"/>
                  </a:lnTo>
                  <a:lnTo>
                    <a:pt x="162" y="2581"/>
                  </a:lnTo>
                  <a:lnTo>
                    <a:pt x="255" y="2566"/>
                  </a:lnTo>
                  <a:lnTo>
                    <a:pt x="291" y="2628"/>
                  </a:lnTo>
                  <a:lnTo>
                    <a:pt x="293" y="2731"/>
                  </a:lnTo>
                  <a:lnTo>
                    <a:pt x="530" y="2809"/>
                  </a:lnTo>
                  <a:lnTo>
                    <a:pt x="608" y="2901"/>
                  </a:lnTo>
                  <a:lnTo>
                    <a:pt x="1067" y="2932"/>
                  </a:lnTo>
                  <a:lnTo>
                    <a:pt x="1082" y="3037"/>
                  </a:lnTo>
                  <a:lnTo>
                    <a:pt x="1162" y="3106"/>
                  </a:lnTo>
                  <a:lnTo>
                    <a:pt x="1292" y="3061"/>
                  </a:lnTo>
                  <a:lnTo>
                    <a:pt x="1371" y="3007"/>
                  </a:lnTo>
                  <a:lnTo>
                    <a:pt x="1457" y="2779"/>
                  </a:lnTo>
                  <a:lnTo>
                    <a:pt x="1642" y="2736"/>
                  </a:lnTo>
                  <a:lnTo>
                    <a:pt x="1835" y="2731"/>
                  </a:lnTo>
                  <a:lnTo>
                    <a:pt x="1762" y="2871"/>
                  </a:lnTo>
                  <a:lnTo>
                    <a:pt x="1878" y="2946"/>
                  </a:lnTo>
                  <a:lnTo>
                    <a:pt x="2028" y="2943"/>
                  </a:lnTo>
                  <a:lnTo>
                    <a:pt x="2178" y="2835"/>
                  </a:lnTo>
                  <a:lnTo>
                    <a:pt x="2452" y="2910"/>
                  </a:lnTo>
                  <a:lnTo>
                    <a:pt x="2584" y="2820"/>
                  </a:lnTo>
                  <a:lnTo>
                    <a:pt x="2721" y="2791"/>
                  </a:lnTo>
                  <a:lnTo>
                    <a:pt x="2827" y="2869"/>
                  </a:lnTo>
                  <a:lnTo>
                    <a:pt x="2956" y="2856"/>
                  </a:lnTo>
                  <a:lnTo>
                    <a:pt x="3203" y="2836"/>
                  </a:lnTo>
                  <a:lnTo>
                    <a:pt x="3278" y="2941"/>
                  </a:lnTo>
                  <a:lnTo>
                    <a:pt x="3393" y="2968"/>
                  </a:lnTo>
                  <a:lnTo>
                    <a:pt x="3498" y="2781"/>
                  </a:lnTo>
                  <a:lnTo>
                    <a:pt x="3528" y="2566"/>
                  </a:lnTo>
                  <a:lnTo>
                    <a:pt x="3663" y="2346"/>
                  </a:lnTo>
                  <a:lnTo>
                    <a:pt x="3768" y="2361"/>
                  </a:lnTo>
                  <a:lnTo>
                    <a:pt x="3903" y="2281"/>
                  </a:lnTo>
                  <a:lnTo>
                    <a:pt x="4038" y="2061"/>
                  </a:lnTo>
                  <a:lnTo>
                    <a:pt x="4161" y="1942"/>
                  </a:lnTo>
                  <a:lnTo>
                    <a:pt x="4083" y="1851"/>
                  </a:lnTo>
                  <a:lnTo>
                    <a:pt x="3948" y="1786"/>
                  </a:lnTo>
                  <a:lnTo>
                    <a:pt x="3874" y="1791"/>
                  </a:lnTo>
                  <a:lnTo>
                    <a:pt x="3903" y="1696"/>
                  </a:lnTo>
                  <a:lnTo>
                    <a:pt x="3880" y="1605"/>
                  </a:lnTo>
                  <a:lnTo>
                    <a:pt x="4042" y="1620"/>
                  </a:lnTo>
                  <a:lnTo>
                    <a:pt x="4186" y="1605"/>
                  </a:lnTo>
                  <a:lnTo>
                    <a:pt x="4313" y="1636"/>
                  </a:lnTo>
                  <a:lnTo>
                    <a:pt x="4473" y="1550"/>
                  </a:lnTo>
                  <a:lnTo>
                    <a:pt x="4398" y="1455"/>
                  </a:lnTo>
                  <a:lnTo>
                    <a:pt x="4443" y="1335"/>
                  </a:lnTo>
                  <a:lnTo>
                    <a:pt x="4403" y="1295"/>
                  </a:lnTo>
                  <a:lnTo>
                    <a:pt x="4448" y="1215"/>
                  </a:lnTo>
                  <a:lnTo>
                    <a:pt x="4398" y="1140"/>
                  </a:lnTo>
                  <a:lnTo>
                    <a:pt x="4238" y="1205"/>
                  </a:lnTo>
                  <a:lnTo>
                    <a:pt x="4053" y="1020"/>
                  </a:lnTo>
                  <a:lnTo>
                    <a:pt x="3908" y="975"/>
                  </a:lnTo>
                  <a:lnTo>
                    <a:pt x="3843" y="875"/>
                  </a:lnTo>
                  <a:lnTo>
                    <a:pt x="3728" y="890"/>
                  </a:lnTo>
                  <a:lnTo>
                    <a:pt x="3653" y="1025"/>
                  </a:lnTo>
                  <a:lnTo>
                    <a:pt x="3513" y="1025"/>
                  </a:lnTo>
                  <a:lnTo>
                    <a:pt x="3503" y="885"/>
                  </a:lnTo>
                  <a:lnTo>
                    <a:pt x="3323" y="975"/>
                  </a:lnTo>
                  <a:lnTo>
                    <a:pt x="3233" y="950"/>
                  </a:lnTo>
                  <a:lnTo>
                    <a:pt x="3263" y="855"/>
                  </a:lnTo>
                  <a:lnTo>
                    <a:pt x="3213" y="765"/>
                  </a:lnTo>
                  <a:lnTo>
                    <a:pt x="3068" y="825"/>
                  </a:lnTo>
                  <a:lnTo>
                    <a:pt x="3003" y="905"/>
                  </a:lnTo>
                  <a:lnTo>
                    <a:pt x="2793" y="950"/>
                  </a:lnTo>
                  <a:lnTo>
                    <a:pt x="2808" y="830"/>
                  </a:lnTo>
                  <a:lnTo>
                    <a:pt x="2678" y="915"/>
                  </a:lnTo>
                  <a:lnTo>
                    <a:pt x="2538" y="825"/>
                  </a:lnTo>
                  <a:lnTo>
                    <a:pt x="2508" y="720"/>
                  </a:lnTo>
                  <a:lnTo>
                    <a:pt x="2393" y="740"/>
                  </a:lnTo>
                  <a:lnTo>
                    <a:pt x="2333" y="825"/>
                  </a:lnTo>
                  <a:lnTo>
                    <a:pt x="2422" y="970"/>
                  </a:lnTo>
                  <a:lnTo>
                    <a:pt x="2448" y="1095"/>
                  </a:lnTo>
                  <a:lnTo>
                    <a:pt x="2453" y="1205"/>
                  </a:lnTo>
                  <a:lnTo>
                    <a:pt x="2558" y="1230"/>
                  </a:lnTo>
                  <a:lnTo>
                    <a:pt x="2544" y="1381"/>
                  </a:lnTo>
                  <a:lnTo>
                    <a:pt x="2433" y="1410"/>
                  </a:lnTo>
                  <a:lnTo>
                    <a:pt x="2348" y="1325"/>
                  </a:lnTo>
                  <a:lnTo>
                    <a:pt x="2257" y="1350"/>
                  </a:lnTo>
                  <a:lnTo>
                    <a:pt x="2192" y="1230"/>
                  </a:lnTo>
                  <a:lnTo>
                    <a:pt x="2167" y="1050"/>
                  </a:lnTo>
                  <a:lnTo>
                    <a:pt x="2222" y="930"/>
                  </a:lnTo>
                  <a:lnTo>
                    <a:pt x="2212" y="755"/>
                  </a:lnTo>
                  <a:lnTo>
                    <a:pt x="2288" y="650"/>
                  </a:lnTo>
                  <a:lnTo>
                    <a:pt x="2423" y="675"/>
                  </a:lnTo>
                  <a:lnTo>
                    <a:pt x="2498" y="560"/>
                  </a:lnTo>
                  <a:lnTo>
                    <a:pt x="2558" y="425"/>
                  </a:lnTo>
                  <a:lnTo>
                    <a:pt x="2618" y="315"/>
                  </a:lnTo>
                  <a:lnTo>
                    <a:pt x="2603" y="170"/>
                  </a:lnTo>
                  <a:lnTo>
                    <a:pt x="2543" y="50"/>
                  </a:lnTo>
                  <a:lnTo>
                    <a:pt x="2363" y="0"/>
                  </a:lnTo>
                  <a:lnTo>
                    <a:pt x="2177" y="0"/>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6" name="Freeform 10">
              <a:extLst>
                <a:ext uri="{FF2B5EF4-FFF2-40B4-BE49-F238E27FC236}">
                  <a16:creationId xmlns:a16="http://schemas.microsoft.com/office/drawing/2014/main" id="{E925D704-F781-BC2C-3050-B0C06A2D1DC1}"/>
                </a:ext>
              </a:extLst>
            </p:cNvPr>
            <p:cNvSpPr/>
            <p:nvPr/>
          </p:nvSpPr>
          <p:spPr bwMode="auto">
            <a:xfrm>
              <a:off x="1866574" y="2607458"/>
              <a:ext cx="1083916" cy="1015932"/>
            </a:xfrm>
            <a:custGeom>
              <a:avLst/>
              <a:gdLst>
                <a:gd name="T0" fmla="*/ 0 w 3670"/>
                <a:gd name="T1" fmla="*/ 0 h 3530"/>
                <a:gd name="T2" fmla="*/ 0 w 3670"/>
                <a:gd name="T3" fmla="*/ 0 h 3530"/>
                <a:gd name="T4" fmla="*/ 0 w 3670"/>
                <a:gd name="T5" fmla="*/ 0 h 3530"/>
                <a:gd name="T6" fmla="*/ 0 w 3670"/>
                <a:gd name="T7" fmla="*/ 0 h 3530"/>
                <a:gd name="T8" fmla="*/ 0 w 3670"/>
                <a:gd name="T9" fmla="*/ 0 h 3530"/>
                <a:gd name="T10" fmla="*/ 0 w 3670"/>
                <a:gd name="T11" fmla="*/ 0 h 3530"/>
                <a:gd name="T12" fmla="*/ 0 w 3670"/>
                <a:gd name="T13" fmla="*/ 0 h 3530"/>
                <a:gd name="T14" fmla="*/ 0 w 3670"/>
                <a:gd name="T15" fmla="*/ 0 h 3530"/>
                <a:gd name="T16" fmla="*/ 0 w 3670"/>
                <a:gd name="T17" fmla="*/ 0 h 3530"/>
                <a:gd name="T18" fmla="*/ 0 w 3670"/>
                <a:gd name="T19" fmla="*/ 0 h 3530"/>
                <a:gd name="T20" fmla="*/ 0 w 3670"/>
                <a:gd name="T21" fmla="*/ 0 h 3530"/>
                <a:gd name="T22" fmla="*/ 0 w 3670"/>
                <a:gd name="T23" fmla="*/ 0 h 3530"/>
                <a:gd name="T24" fmla="*/ 0 w 3670"/>
                <a:gd name="T25" fmla="*/ 0 h 3530"/>
                <a:gd name="T26" fmla="*/ 0 w 3670"/>
                <a:gd name="T27" fmla="*/ 0 h 3530"/>
                <a:gd name="T28" fmla="*/ 0 w 3670"/>
                <a:gd name="T29" fmla="*/ 0 h 3530"/>
                <a:gd name="T30" fmla="*/ 0 w 3670"/>
                <a:gd name="T31" fmla="*/ 0 h 3530"/>
                <a:gd name="T32" fmla="*/ 0 w 3670"/>
                <a:gd name="T33" fmla="*/ 0 h 3530"/>
                <a:gd name="T34" fmla="*/ 0 w 3670"/>
                <a:gd name="T35" fmla="*/ 0 h 3530"/>
                <a:gd name="T36" fmla="*/ 0 w 3670"/>
                <a:gd name="T37" fmla="*/ 0 h 3530"/>
                <a:gd name="T38" fmla="*/ 0 w 3670"/>
                <a:gd name="T39" fmla="*/ 0 h 3530"/>
                <a:gd name="T40" fmla="*/ 0 w 3670"/>
                <a:gd name="T41" fmla="*/ 0 h 3530"/>
                <a:gd name="T42" fmla="*/ 0 w 3670"/>
                <a:gd name="T43" fmla="*/ 0 h 3530"/>
                <a:gd name="T44" fmla="*/ 0 w 3670"/>
                <a:gd name="T45" fmla="*/ 0 h 3530"/>
                <a:gd name="T46" fmla="*/ 0 w 3670"/>
                <a:gd name="T47" fmla="*/ 0 h 3530"/>
                <a:gd name="T48" fmla="*/ 0 w 3670"/>
                <a:gd name="T49" fmla="*/ 0 h 3530"/>
                <a:gd name="T50" fmla="*/ 0 w 3670"/>
                <a:gd name="T51" fmla="*/ 0 h 3530"/>
                <a:gd name="T52" fmla="*/ 0 w 3670"/>
                <a:gd name="T53" fmla="*/ 0 h 3530"/>
                <a:gd name="T54" fmla="*/ 0 w 3670"/>
                <a:gd name="T55" fmla="*/ 0 h 3530"/>
                <a:gd name="T56" fmla="*/ 0 w 3670"/>
                <a:gd name="T57" fmla="*/ 0 h 3530"/>
                <a:gd name="T58" fmla="*/ 0 w 3670"/>
                <a:gd name="T59" fmla="*/ 0 h 3530"/>
                <a:gd name="T60" fmla="*/ 0 w 3670"/>
                <a:gd name="T61" fmla="*/ 0 h 3530"/>
                <a:gd name="T62" fmla="*/ 0 w 3670"/>
                <a:gd name="T63" fmla="*/ 0 h 3530"/>
                <a:gd name="T64" fmla="*/ 0 w 3670"/>
                <a:gd name="T65" fmla="*/ 0 h 3530"/>
                <a:gd name="T66" fmla="*/ 0 w 3670"/>
                <a:gd name="T67" fmla="*/ 0 h 3530"/>
                <a:gd name="T68" fmla="*/ 0 w 3670"/>
                <a:gd name="T69" fmla="*/ 0 h 3530"/>
                <a:gd name="T70" fmla="*/ 0 w 3670"/>
                <a:gd name="T71" fmla="*/ 0 h 3530"/>
                <a:gd name="T72" fmla="*/ 0 w 3670"/>
                <a:gd name="T73" fmla="*/ 0 h 3530"/>
                <a:gd name="T74" fmla="*/ 0 w 3670"/>
                <a:gd name="T75" fmla="*/ 0 h 3530"/>
                <a:gd name="T76" fmla="*/ 0 w 3670"/>
                <a:gd name="T77" fmla="*/ 0 h 3530"/>
                <a:gd name="T78" fmla="*/ 0 w 3670"/>
                <a:gd name="T79" fmla="*/ 0 h 3530"/>
                <a:gd name="T80" fmla="*/ 0 w 3670"/>
                <a:gd name="T81" fmla="*/ 0 h 3530"/>
                <a:gd name="T82" fmla="*/ 0 w 3670"/>
                <a:gd name="T83" fmla="*/ 0 h 3530"/>
                <a:gd name="T84" fmla="*/ 0 w 3670"/>
                <a:gd name="T85" fmla="*/ 0 h 3530"/>
                <a:gd name="T86" fmla="*/ 0 w 3670"/>
                <a:gd name="T87" fmla="*/ 0 h 3530"/>
                <a:gd name="T88" fmla="*/ 0 w 3670"/>
                <a:gd name="T89" fmla="*/ 0 h 3530"/>
                <a:gd name="T90" fmla="*/ 0 w 3670"/>
                <a:gd name="T91" fmla="*/ 0 h 3530"/>
                <a:gd name="T92" fmla="*/ 0 w 3670"/>
                <a:gd name="T93" fmla="*/ 0 h 3530"/>
                <a:gd name="T94" fmla="*/ 0 w 3670"/>
                <a:gd name="T95" fmla="*/ 0 h 3530"/>
                <a:gd name="T96" fmla="*/ 0 w 3670"/>
                <a:gd name="T97" fmla="*/ 0 h 3530"/>
                <a:gd name="T98" fmla="*/ 0 w 3670"/>
                <a:gd name="T99" fmla="*/ 0 h 3530"/>
                <a:gd name="T100" fmla="*/ 0 w 3670"/>
                <a:gd name="T101" fmla="*/ 0 h 3530"/>
                <a:gd name="T102" fmla="*/ 0 w 3670"/>
                <a:gd name="T103" fmla="*/ 0 h 35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70" h="3530">
                  <a:moveTo>
                    <a:pt x="120" y="1401"/>
                  </a:moveTo>
                  <a:lnTo>
                    <a:pt x="105" y="1506"/>
                  </a:lnTo>
                  <a:lnTo>
                    <a:pt x="235" y="1673"/>
                  </a:lnTo>
                  <a:lnTo>
                    <a:pt x="211" y="1815"/>
                  </a:lnTo>
                  <a:lnTo>
                    <a:pt x="161" y="1968"/>
                  </a:lnTo>
                  <a:lnTo>
                    <a:pt x="331" y="1896"/>
                  </a:lnTo>
                  <a:lnTo>
                    <a:pt x="431" y="1909"/>
                  </a:lnTo>
                  <a:lnTo>
                    <a:pt x="506" y="1864"/>
                  </a:lnTo>
                  <a:lnTo>
                    <a:pt x="517" y="1936"/>
                  </a:lnTo>
                  <a:lnTo>
                    <a:pt x="705" y="1936"/>
                  </a:lnTo>
                  <a:lnTo>
                    <a:pt x="886" y="1984"/>
                  </a:lnTo>
                  <a:lnTo>
                    <a:pt x="946" y="2104"/>
                  </a:lnTo>
                  <a:lnTo>
                    <a:pt x="961" y="2248"/>
                  </a:lnTo>
                  <a:lnTo>
                    <a:pt x="898" y="2367"/>
                  </a:lnTo>
                  <a:lnTo>
                    <a:pt x="842" y="2493"/>
                  </a:lnTo>
                  <a:lnTo>
                    <a:pt x="767" y="2611"/>
                  </a:lnTo>
                  <a:lnTo>
                    <a:pt x="631" y="2584"/>
                  </a:lnTo>
                  <a:lnTo>
                    <a:pt x="554" y="2692"/>
                  </a:lnTo>
                  <a:lnTo>
                    <a:pt x="565" y="2866"/>
                  </a:lnTo>
                  <a:lnTo>
                    <a:pt x="510" y="2985"/>
                  </a:lnTo>
                  <a:lnTo>
                    <a:pt x="535" y="3164"/>
                  </a:lnTo>
                  <a:lnTo>
                    <a:pt x="599" y="3284"/>
                  </a:lnTo>
                  <a:lnTo>
                    <a:pt x="689" y="3258"/>
                  </a:lnTo>
                  <a:lnTo>
                    <a:pt x="776" y="3345"/>
                  </a:lnTo>
                  <a:lnTo>
                    <a:pt x="887" y="3314"/>
                  </a:lnTo>
                  <a:lnTo>
                    <a:pt x="901" y="3162"/>
                  </a:lnTo>
                  <a:lnTo>
                    <a:pt x="796" y="3140"/>
                  </a:lnTo>
                  <a:lnTo>
                    <a:pt x="791" y="3032"/>
                  </a:lnTo>
                  <a:lnTo>
                    <a:pt x="766" y="2908"/>
                  </a:lnTo>
                  <a:lnTo>
                    <a:pt x="677" y="2761"/>
                  </a:lnTo>
                  <a:lnTo>
                    <a:pt x="737" y="2673"/>
                  </a:lnTo>
                  <a:lnTo>
                    <a:pt x="848" y="2655"/>
                  </a:lnTo>
                  <a:lnTo>
                    <a:pt x="883" y="2763"/>
                  </a:lnTo>
                  <a:lnTo>
                    <a:pt x="1019" y="2851"/>
                  </a:lnTo>
                  <a:lnTo>
                    <a:pt x="1150" y="2766"/>
                  </a:lnTo>
                  <a:lnTo>
                    <a:pt x="1135" y="2883"/>
                  </a:lnTo>
                  <a:lnTo>
                    <a:pt x="1346" y="2841"/>
                  </a:lnTo>
                  <a:lnTo>
                    <a:pt x="1411" y="2760"/>
                  </a:lnTo>
                  <a:lnTo>
                    <a:pt x="1555" y="2701"/>
                  </a:lnTo>
                  <a:lnTo>
                    <a:pt x="1604" y="2791"/>
                  </a:lnTo>
                  <a:lnTo>
                    <a:pt x="1574" y="2887"/>
                  </a:lnTo>
                  <a:lnTo>
                    <a:pt x="1669" y="2910"/>
                  </a:lnTo>
                  <a:lnTo>
                    <a:pt x="1845" y="2821"/>
                  </a:lnTo>
                  <a:lnTo>
                    <a:pt x="1855" y="2958"/>
                  </a:lnTo>
                  <a:lnTo>
                    <a:pt x="1994" y="2960"/>
                  </a:lnTo>
                  <a:lnTo>
                    <a:pt x="2072" y="2824"/>
                  </a:lnTo>
                  <a:lnTo>
                    <a:pt x="2185" y="2811"/>
                  </a:lnTo>
                  <a:lnTo>
                    <a:pt x="2249" y="2908"/>
                  </a:lnTo>
                  <a:lnTo>
                    <a:pt x="2392" y="2952"/>
                  </a:lnTo>
                  <a:lnTo>
                    <a:pt x="2578" y="3138"/>
                  </a:lnTo>
                  <a:lnTo>
                    <a:pt x="2740" y="3075"/>
                  </a:lnTo>
                  <a:lnTo>
                    <a:pt x="2791" y="3150"/>
                  </a:lnTo>
                  <a:lnTo>
                    <a:pt x="2744" y="3230"/>
                  </a:lnTo>
                  <a:lnTo>
                    <a:pt x="2786" y="3270"/>
                  </a:lnTo>
                  <a:lnTo>
                    <a:pt x="2741" y="3387"/>
                  </a:lnTo>
                  <a:lnTo>
                    <a:pt x="2816" y="3485"/>
                  </a:lnTo>
                  <a:lnTo>
                    <a:pt x="2920" y="3530"/>
                  </a:lnTo>
                  <a:lnTo>
                    <a:pt x="3031" y="3485"/>
                  </a:lnTo>
                  <a:lnTo>
                    <a:pt x="3090" y="3405"/>
                  </a:lnTo>
                  <a:lnTo>
                    <a:pt x="3115" y="3215"/>
                  </a:lnTo>
                  <a:lnTo>
                    <a:pt x="3175" y="3150"/>
                  </a:lnTo>
                  <a:lnTo>
                    <a:pt x="3090" y="2990"/>
                  </a:lnTo>
                  <a:lnTo>
                    <a:pt x="3040" y="2881"/>
                  </a:lnTo>
                  <a:lnTo>
                    <a:pt x="3075" y="2761"/>
                  </a:lnTo>
                  <a:lnTo>
                    <a:pt x="3280" y="2641"/>
                  </a:lnTo>
                  <a:lnTo>
                    <a:pt x="3445" y="2491"/>
                  </a:lnTo>
                  <a:lnTo>
                    <a:pt x="3655" y="2491"/>
                  </a:lnTo>
                  <a:lnTo>
                    <a:pt x="3670" y="2406"/>
                  </a:lnTo>
                  <a:lnTo>
                    <a:pt x="3420" y="2316"/>
                  </a:lnTo>
                  <a:lnTo>
                    <a:pt x="3450" y="2151"/>
                  </a:lnTo>
                  <a:lnTo>
                    <a:pt x="3330" y="2116"/>
                  </a:lnTo>
                  <a:lnTo>
                    <a:pt x="3415" y="2026"/>
                  </a:lnTo>
                  <a:lnTo>
                    <a:pt x="3570" y="2011"/>
                  </a:lnTo>
                  <a:lnTo>
                    <a:pt x="3420" y="1881"/>
                  </a:lnTo>
                  <a:lnTo>
                    <a:pt x="3329" y="1732"/>
                  </a:lnTo>
                  <a:lnTo>
                    <a:pt x="3287" y="1579"/>
                  </a:lnTo>
                  <a:lnTo>
                    <a:pt x="3149" y="1546"/>
                  </a:lnTo>
                  <a:lnTo>
                    <a:pt x="3056" y="1625"/>
                  </a:lnTo>
                  <a:lnTo>
                    <a:pt x="2776" y="1522"/>
                  </a:lnTo>
                  <a:lnTo>
                    <a:pt x="2740" y="1430"/>
                  </a:lnTo>
                  <a:lnTo>
                    <a:pt x="2624" y="1447"/>
                  </a:lnTo>
                  <a:lnTo>
                    <a:pt x="2440" y="1326"/>
                  </a:lnTo>
                  <a:lnTo>
                    <a:pt x="2354" y="1381"/>
                  </a:lnTo>
                  <a:lnTo>
                    <a:pt x="1939" y="1067"/>
                  </a:lnTo>
                  <a:lnTo>
                    <a:pt x="1457" y="872"/>
                  </a:lnTo>
                  <a:lnTo>
                    <a:pt x="1185" y="811"/>
                  </a:lnTo>
                  <a:lnTo>
                    <a:pt x="970" y="706"/>
                  </a:lnTo>
                  <a:lnTo>
                    <a:pt x="825" y="601"/>
                  </a:lnTo>
                  <a:lnTo>
                    <a:pt x="882" y="509"/>
                  </a:lnTo>
                  <a:lnTo>
                    <a:pt x="735" y="452"/>
                  </a:lnTo>
                  <a:lnTo>
                    <a:pt x="645" y="352"/>
                  </a:lnTo>
                  <a:lnTo>
                    <a:pt x="475" y="447"/>
                  </a:lnTo>
                  <a:lnTo>
                    <a:pt x="355" y="352"/>
                  </a:lnTo>
                  <a:lnTo>
                    <a:pt x="355" y="257"/>
                  </a:lnTo>
                  <a:lnTo>
                    <a:pt x="402" y="80"/>
                  </a:lnTo>
                  <a:lnTo>
                    <a:pt x="247" y="0"/>
                  </a:lnTo>
                  <a:lnTo>
                    <a:pt x="195" y="112"/>
                  </a:lnTo>
                  <a:lnTo>
                    <a:pt x="75" y="217"/>
                  </a:lnTo>
                  <a:lnTo>
                    <a:pt x="0" y="397"/>
                  </a:lnTo>
                  <a:lnTo>
                    <a:pt x="30" y="577"/>
                  </a:lnTo>
                  <a:lnTo>
                    <a:pt x="60" y="751"/>
                  </a:lnTo>
                  <a:lnTo>
                    <a:pt x="48" y="798"/>
                  </a:lnTo>
                  <a:lnTo>
                    <a:pt x="91" y="848"/>
                  </a:lnTo>
                  <a:lnTo>
                    <a:pt x="117" y="902"/>
                  </a:lnTo>
                  <a:lnTo>
                    <a:pt x="127" y="977"/>
                  </a:lnTo>
                  <a:lnTo>
                    <a:pt x="210" y="1096"/>
                  </a:lnTo>
                  <a:lnTo>
                    <a:pt x="208" y="1220"/>
                  </a:lnTo>
                  <a:lnTo>
                    <a:pt x="120" y="1401"/>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7" name="Freeform 11">
              <a:extLst>
                <a:ext uri="{FF2B5EF4-FFF2-40B4-BE49-F238E27FC236}">
                  <a16:creationId xmlns:a16="http://schemas.microsoft.com/office/drawing/2014/main" id="{507BDCCD-FFF4-64AB-8724-A6DAF468E1B8}"/>
                </a:ext>
              </a:extLst>
            </p:cNvPr>
            <p:cNvSpPr/>
            <p:nvPr/>
          </p:nvSpPr>
          <p:spPr bwMode="auto">
            <a:xfrm>
              <a:off x="2314023" y="3587414"/>
              <a:ext cx="615795" cy="990030"/>
            </a:xfrm>
            <a:custGeom>
              <a:avLst/>
              <a:gdLst>
                <a:gd name="T0" fmla="*/ 0 w 2085"/>
                <a:gd name="T1" fmla="*/ 0 h 3441"/>
                <a:gd name="T2" fmla="*/ 0 w 2085"/>
                <a:gd name="T3" fmla="*/ 0 h 3441"/>
                <a:gd name="T4" fmla="*/ 0 w 2085"/>
                <a:gd name="T5" fmla="*/ 0 h 3441"/>
                <a:gd name="T6" fmla="*/ 0 w 2085"/>
                <a:gd name="T7" fmla="*/ 0 h 3441"/>
                <a:gd name="T8" fmla="*/ 0 w 2085"/>
                <a:gd name="T9" fmla="*/ 0 h 3441"/>
                <a:gd name="T10" fmla="*/ 0 w 2085"/>
                <a:gd name="T11" fmla="*/ 0 h 3441"/>
                <a:gd name="T12" fmla="*/ 0 w 2085"/>
                <a:gd name="T13" fmla="*/ 0 h 3441"/>
                <a:gd name="T14" fmla="*/ 0 w 2085"/>
                <a:gd name="T15" fmla="*/ 0 h 3441"/>
                <a:gd name="T16" fmla="*/ 0 w 2085"/>
                <a:gd name="T17" fmla="*/ 0 h 3441"/>
                <a:gd name="T18" fmla="*/ 0 w 2085"/>
                <a:gd name="T19" fmla="*/ 0 h 3441"/>
                <a:gd name="T20" fmla="*/ 0 w 2085"/>
                <a:gd name="T21" fmla="*/ 0 h 3441"/>
                <a:gd name="T22" fmla="*/ 0 w 2085"/>
                <a:gd name="T23" fmla="*/ 0 h 3441"/>
                <a:gd name="T24" fmla="*/ 0 w 2085"/>
                <a:gd name="T25" fmla="*/ 0 h 3441"/>
                <a:gd name="T26" fmla="*/ 0 w 2085"/>
                <a:gd name="T27" fmla="*/ 0 h 3441"/>
                <a:gd name="T28" fmla="*/ 0 w 2085"/>
                <a:gd name="T29" fmla="*/ 0 h 3441"/>
                <a:gd name="T30" fmla="*/ 0 w 2085"/>
                <a:gd name="T31" fmla="*/ 0 h 3441"/>
                <a:gd name="T32" fmla="*/ 0 w 2085"/>
                <a:gd name="T33" fmla="*/ 0 h 3441"/>
                <a:gd name="T34" fmla="*/ 0 w 2085"/>
                <a:gd name="T35" fmla="*/ 0 h 3441"/>
                <a:gd name="T36" fmla="*/ 0 w 2085"/>
                <a:gd name="T37" fmla="*/ 0 h 3441"/>
                <a:gd name="T38" fmla="*/ 0 w 2085"/>
                <a:gd name="T39" fmla="*/ 0 h 3441"/>
                <a:gd name="T40" fmla="*/ 0 w 2085"/>
                <a:gd name="T41" fmla="*/ 0 h 3441"/>
                <a:gd name="T42" fmla="*/ 0 w 2085"/>
                <a:gd name="T43" fmla="*/ 0 h 3441"/>
                <a:gd name="T44" fmla="*/ 0 w 2085"/>
                <a:gd name="T45" fmla="*/ 0 h 3441"/>
                <a:gd name="T46" fmla="*/ 0 w 2085"/>
                <a:gd name="T47" fmla="*/ 0 h 3441"/>
                <a:gd name="T48" fmla="*/ 0 w 2085"/>
                <a:gd name="T49" fmla="*/ 0 h 3441"/>
                <a:gd name="T50" fmla="*/ 0 w 2085"/>
                <a:gd name="T51" fmla="*/ 0 h 3441"/>
                <a:gd name="T52" fmla="*/ 0 w 2085"/>
                <a:gd name="T53" fmla="*/ 0 h 3441"/>
                <a:gd name="T54" fmla="*/ 0 w 2085"/>
                <a:gd name="T55" fmla="*/ 0 h 3441"/>
                <a:gd name="T56" fmla="*/ 0 w 2085"/>
                <a:gd name="T57" fmla="*/ 0 h 3441"/>
                <a:gd name="T58" fmla="*/ 0 w 2085"/>
                <a:gd name="T59" fmla="*/ 0 h 3441"/>
                <a:gd name="T60" fmla="*/ 0 w 2085"/>
                <a:gd name="T61" fmla="*/ 0 h 3441"/>
                <a:gd name="T62" fmla="*/ 0 w 2085"/>
                <a:gd name="T63" fmla="*/ 0 h 3441"/>
                <a:gd name="T64" fmla="*/ 0 w 2085"/>
                <a:gd name="T65" fmla="*/ 0 h 3441"/>
                <a:gd name="T66" fmla="*/ 0 w 2085"/>
                <a:gd name="T67" fmla="*/ 0 h 3441"/>
                <a:gd name="T68" fmla="*/ 0 w 2085"/>
                <a:gd name="T69" fmla="*/ 0 h 3441"/>
                <a:gd name="T70" fmla="*/ 0 w 2085"/>
                <a:gd name="T71" fmla="*/ 0 h 3441"/>
                <a:gd name="T72" fmla="*/ 0 w 2085"/>
                <a:gd name="T73" fmla="*/ 0 h 34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85" h="3441">
                  <a:moveTo>
                    <a:pt x="1575" y="0"/>
                  </a:moveTo>
                  <a:lnTo>
                    <a:pt x="1695" y="125"/>
                  </a:lnTo>
                  <a:lnTo>
                    <a:pt x="1800" y="260"/>
                  </a:lnTo>
                  <a:lnTo>
                    <a:pt x="1920" y="215"/>
                  </a:lnTo>
                  <a:lnTo>
                    <a:pt x="1905" y="425"/>
                  </a:lnTo>
                  <a:lnTo>
                    <a:pt x="1960" y="540"/>
                  </a:lnTo>
                  <a:lnTo>
                    <a:pt x="2080" y="570"/>
                  </a:lnTo>
                  <a:lnTo>
                    <a:pt x="2085" y="660"/>
                  </a:lnTo>
                  <a:lnTo>
                    <a:pt x="1930" y="815"/>
                  </a:lnTo>
                  <a:lnTo>
                    <a:pt x="1919" y="891"/>
                  </a:lnTo>
                  <a:lnTo>
                    <a:pt x="1711" y="1052"/>
                  </a:lnTo>
                  <a:lnTo>
                    <a:pt x="1710" y="1190"/>
                  </a:lnTo>
                  <a:lnTo>
                    <a:pt x="1615" y="1325"/>
                  </a:lnTo>
                  <a:lnTo>
                    <a:pt x="1606" y="1484"/>
                  </a:lnTo>
                  <a:lnTo>
                    <a:pt x="1469" y="1581"/>
                  </a:lnTo>
                  <a:lnTo>
                    <a:pt x="1271" y="1580"/>
                  </a:lnTo>
                  <a:lnTo>
                    <a:pt x="1213" y="1695"/>
                  </a:lnTo>
                  <a:lnTo>
                    <a:pt x="1110" y="1801"/>
                  </a:lnTo>
                  <a:lnTo>
                    <a:pt x="1139" y="2163"/>
                  </a:lnTo>
                  <a:lnTo>
                    <a:pt x="1240" y="2211"/>
                  </a:lnTo>
                  <a:lnTo>
                    <a:pt x="1349" y="2271"/>
                  </a:lnTo>
                  <a:lnTo>
                    <a:pt x="1225" y="2326"/>
                  </a:lnTo>
                  <a:lnTo>
                    <a:pt x="1070" y="2262"/>
                  </a:lnTo>
                  <a:lnTo>
                    <a:pt x="896" y="2176"/>
                  </a:lnTo>
                  <a:lnTo>
                    <a:pt x="841" y="2256"/>
                  </a:lnTo>
                  <a:lnTo>
                    <a:pt x="944" y="2355"/>
                  </a:lnTo>
                  <a:lnTo>
                    <a:pt x="941" y="2478"/>
                  </a:lnTo>
                  <a:lnTo>
                    <a:pt x="1005" y="2571"/>
                  </a:lnTo>
                  <a:lnTo>
                    <a:pt x="1020" y="2691"/>
                  </a:lnTo>
                  <a:lnTo>
                    <a:pt x="1050" y="2791"/>
                  </a:lnTo>
                  <a:lnTo>
                    <a:pt x="910" y="2986"/>
                  </a:lnTo>
                  <a:lnTo>
                    <a:pt x="810" y="3081"/>
                  </a:lnTo>
                  <a:lnTo>
                    <a:pt x="705" y="3151"/>
                  </a:lnTo>
                  <a:lnTo>
                    <a:pt x="630" y="3441"/>
                  </a:lnTo>
                  <a:lnTo>
                    <a:pt x="535" y="3396"/>
                  </a:lnTo>
                  <a:lnTo>
                    <a:pt x="430" y="3421"/>
                  </a:lnTo>
                  <a:lnTo>
                    <a:pt x="390" y="3226"/>
                  </a:lnTo>
                  <a:lnTo>
                    <a:pt x="310" y="3241"/>
                  </a:lnTo>
                  <a:lnTo>
                    <a:pt x="240" y="3046"/>
                  </a:lnTo>
                  <a:lnTo>
                    <a:pt x="0" y="2941"/>
                  </a:lnTo>
                  <a:lnTo>
                    <a:pt x="70" y="2881"/>
                  </a:lnTo>
                  <a:lnTo>
                    <a:pt x="45" y="2796"/>
                  </a:lnTo>
                  <a:lnTo>
                    <a:pt x="105" y="2676"/>
                  </a:lnTo>
                  <a:lnTo>
                    <a:pt x="205" y="2596"/>
                  </a:lnTo>
                  <a:lnTo>
                    <a:pt x="272" y="2646"/>
                  </a:lnTo>
                  <a:lnTo>
                    <a:pt x="323" y="2616"/>
                  </a:lnTo>
                  <a:lnTo>
                    <a:pt x="361" y="2527"/>
                  </a:lnTo>
                  <a:lnTo>
                    <a:pt x="146" y="2296"/>
                  </a:lnTo>
                  <a:lnTo>
                    <a:pt x="181" y="2206"/>
                  </a:lnTo>
                  <a:lnTo>
                    <a:pt x="86" y="2145"/>
                  </a:lnTo>
                  <a:lnTo>
                    <a:pt x="115" y="2076"/>
                  </a:lnTo>
                  <a:lnTo>
                    <a:pt x="220" y="2058"/>
                  </a:lnTo>
                  <a:lnTo>
                    <a:pt x="195" y="1836"/>
                  </a:lnTo>
                  <a:lnTo>
                    <a:pt x="121" y="1685"/>
                  </a:lnTo>
                  <a:lnTo>
                    <a:pt x="136" y="1595"/>
                  </a:lnTo>
                  <a:lnTo>
                    <a:pt x="218" y="1499"/>
                  </a:lnTo>
                  <a:lnTo>
                    <a:pt x="326" y="1307"/>
                  </a:lnTo>
                  <a:lnTo>
                    <a:pt x="356" y="1095"/>
                  </a:lnTo>
                  <a:lnTo>
                    <a:pt x="491" y="875"/>
                  </a:lnTo>
                  <a:lnTo>
                    <a:pt x="595" y="888"/>
                  </a:lnTo>
                  <a:lnTo>
                    <a:pt x="731" y="810"/>
                  </a:lnTo>
                  <a:lnTo>
                    <a:pt x="865" y="590"/>
                  </a:lnTo>
                  <a:lnTo>
                    <a:pt x="990" y="470"/>
                  </a:lnTo>
                  <a:lnTo>
                    <a:pt x="910" y="380"/>
                  </a:lnTo>
                  <a:lnTo>
                    <a:pt x="775" y="315"/>
                  </a:lnTo>
                  <a:lnTo>
                    <a:pt x="700" y="320"/>
                  </a:lnTo>
                  <a:lnTo>
                    <a:pt x="730" y="225"/>
                  </a:lnTo>
                  <a:lnTo>
                    <a:pt x="705" y="135"/>
                  </a:lnTo>
                  <a:lnTo>
                    <a:pt x="865" y="150"/>
                  </a:lnTo>
                  <a:lnTo>
                    <a:pt x="1015" y="135"/>
                  </a:lnTo>
                  <a:lnTo>
                    <a:pt x="1138" y="167"/>
                  </a:lnTo>
                  <a:lnTo>
                    <a:pt x="1300" y="80"/>
                  </a:lnTo>
                  <a:lnTo>
                    <a:pt x="1410" y="125"/>
                  </a:lnTo>
                  <a:lnTo>
                    <a:pt x="1515" y="80"/>
                  </a:lnTo>
                  <a:lnTo>
                    <a:pt x="1575" y="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8" name="Freeform 12">
              <a:extLst>
                <a:ext uri="{FF2B5EF4-FFF2-40B4-BE49-F238E27FC236}">
                  <a16:creationId xmlns:a16="http://schemas.microsoft.com/office/drawing/2014/main" id="{1CBAFB19-4F17-EC61-DCE8-E514BF4AC3D1}"/>
                </a:ext>
              </a:extLst>
            </p:cNvPr>
            <p:cNvSpPr/>
            <p:nvPr/>
          </p:nvSpPr>
          <p:spPr bwMode="auto">
            <a:xfrm>
              <a:off x="1938934" y="2433338"/>
              <a:ext cx="481413" cy="421627"/>
            </a:xfrm>
            <a:custGeom>
              <a:avLst/>
              <a:gdLst>
                <a:gd name="T0" fmla="*/ 0 w 1628"/>
                <a:gd name="T1" fmla="*/ 0 h 1466"/>
                <a:gd name="T2" fmla="*/ 0 w 1628"/>
                <a:gd name="T3" fmla="*/ 0 h 1466"/>
                <a:gd name="T4" fmla="*/ 0 w 1628"/>
                <a:gd name="T5" fmla="*/ 0 h 1466"/>
                <a:gd name="T6" fmla="*/ 0 w 1628"/>
                <a:gd name="T7" fmla="*/ 0 h 1466"/>
                <a:gd name="T8" fmla="*/ 0 w 1628"/>
                <a:gd name="T9" fmla="*/ 0 h 1466"/>
                <a:gd name="T10" fmla="*/ 0 w 1628"/>
                <a:gd name="T11" fmla="*/ 0 h 1466"/>
                <a:gd name="T12" fmla="*/ 0 w 1628"/>
                <a:gd name="T13" fmla="*/ 0 h 1466"/>
                <a:gd name="T14" fmla="*/ 0 w 1628"/>
                <a:gd name="T15" fmla="*/ 0 h 1466"/>
                <a:gd name="T16" fmla="*/ 0 w 1628"/>
                <a:gd name="T17" fmla="*/ 0 h 1466"/>
                <a:gd name="T18" fmla="*/ 0 w 1628"/>
                <a:gd name="T19" fmla="*/ 0 h 1466"/>
                <a:gd name="T20" fmla="*/ 0 w 1628"/>
                <a:gd name="T21" fmla="*/ 0 h 1466"/>
                <a:gd name="T22" fmla="*/ 0 w 1628"/>
                <a:gd name="T23" fmla="*/ 0 h 1466"/>
                <a:gd name="T24" fmla="*/ 0 w 1628"/>
                <a:gd name="T25" fmla="*/ 0 h 1466"/>
                <a:gd name="T26" fmla="*/ 0 w 1628"/>
                <a:gd name="T27" fmla="*/ 0 h 1466"/>
                <a:gd name="T28" fmla="*/ 0 w 1628"/>
                <a:gd name="T29" fmla="*/ 0 h 1466"/>
                <a:gd name="T30" fmla="*/ 0 w 1628"/>
                <a:gd name="T31" fmla="*/ 0 h 1466"/>
                <a:gd name="T32" fmla="*/ 0 w 1628"/>
                <a:gd name="T33" fmla="*/ 0 h 1466"/>
                <a:gd name="T34" fmla="*/ 0 w 1628"/>
                <a:gd name="T35" fmla="*/ 0 h 1466"/>
                <a:gd name="T36" fmla="*/ 0 w 1628"/>
                <a:gd name="T37" fmla="*/ 0 h 1466"/>
                <a:gd name="T38" fmla="*/ 0 w 1628"/>
                <a:gd name="T39" fmla="*/ 0 h 1466"/>
                <a:gd name="T40" fmla="*/ 0 w 1628"/>
                <a:gd name="T41" fmla="*/ 0 h 1466"/>
                <a:gd name="T42" fmla="*/ 0 w 1628"/>
                <a:gd name="T43" fmla="*/ 0 h 1466"/>
                <a:gd name="T44" fmla="*/ 0 w 1628"/>
                <a:gd name="T45" fmla="*/ 0 h 1466"/>
                <a:gd name="T46" fmla="*/ 0 w 1628"/>
                <a:gd name="T47" fmla="*/ 0 h 1466"/>
                <a:gd name="T48" fmla="*/ 0 w 1628"/>
                <a:gd name="T49" fmla="*/ 0 h 1466"/>
                <a:gd name="T50" fmla="*/ 0 w 1628"/>
                <a:gd name="T51" fmla="*/ 0 h 1466"/>
                <a:gd name="T52" fmla="*/ 0 w 1628"/>
                <a:gd name="T53" fmla="*/ 0 h 1466"/>
                <a:gd name="T54" fmla="*/ 0 w 1628"/>
                <a:gd name="T55" fmla="*/ 0 h 1466"/>
                <a:gd name="T56" fmla="*/ 0 w 1628"/>
                <a:gd name="T57" fmla="*/ 0 h 1466"/>
                <a:gd name="T58" fmla="*/ 0 w 1628"/>
                <a:gd name="T59" fmla="*/ 0 h 1466"/>
                <a:gd name="T60" fmla="*/ 0 w 1628"/>
                <a:gd name="T61" fmla="*/ 0 h 1466"/>
                <a:gd name="T62" fmla="*/ 0 w 1628"/>
                <a:gd name="T63" fmla="*/ 0 h 1466"/>
                <a:gd name="T64" fmla="*/ 0 w 1628"/>
                <a:gd name="T65" fmla="*/ 0 h 1466"/>
                <a:gd name="T66" fmla="*/ 0 w 1628"/>
                <a:gd name="T67" fmla="*/ 0 h 1466"/>
                <a:gd name="T68" fmla="*/ 0 w 1628"/>
                <a:gd name="T69" fmla="*/ 0 h 1466"/>
                <a:gd name="T70" fmla="*/ 0 w 1628"/>
                <a:gd name="T71" fmla="*/ 0 h 14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28" h="1466">
                  <a:moveTo>
                    <a:pt x="0" y="592"/>
                  </a:moveTo>
                  <a:lnTo>
                    <a:pt x="108" y="510"/>
                  </a:lnTo>
                  <a:lnTo>
                    <a:pt x="93" y="405"/>
                  </a:lnTo>
                  <a:lnTo>
                    <a:pt x="108" y="235"/>
                  </a:lnTo>
                  <a:lnTo>
                    <a:pt x="203" y="160"/>
                  </a:lnTo>
                  <a:lnTo>
                    <a:pt x="378" y="101"/>
                  </a:lnTo>
                  <a:lnTo>
                    <a:pt x="535" y="146"/>
                  </a:lnTo>
                  <a:lnTo>
                    <a:pt x="608" y="195"/>
                  </a:lnTo>
                  <a:lnTo>
                    <a:pt x="697" y="191"/>
                  </a:lnTo>
                  <a:lnTo>
                    <a:pt x="624" y="61"/>
                  </a:lnTo>
                  <a:lnTo>
                    <a:pt x="743" y="0"/>
                  </a:lnTo>
                  <a:lnTo>
                    <a:pt x="818" y="60"/>
                  </a:lnTo>
                  <a:lnTo>
                    <a:pt x="848" y="150"/>
                  </a:lnTo>
                  <a:lnTo>
                    <a:pt x="948" y="240"/>
                  </a:lnTo>
                  <a:lnTo>
                    <a:pt x="1143" y="280"/>
                  </a:lnTo>
                  <a:lnTo>
                    <a:pt x="1278" y="385"/>
                  </a:lnTo>
                  <a:lnTo>
                    <a:pt x="1278" y="505"/>
                  </a:lnTo>
                  <a:lnTo>
                    <a:pt x="1488" y="525"/>
                  </a:lnTo>
                  <a:lnTo>
                    <a:pt x="1628" y="660"/>
                  </a:lnTo>
                  <a:lnTo>
                    <a:pt x="1323" y="899"/>
                  </a:lnTo>
                  <a:lnTo>
                    <a:pt x="1312" y="1015"/>
                  </a:lnTo>
                  <a:lnTo>
                    <a:pt x="1278" y="1090"/>
                  </a:lnTo>
                  <a:lnTo>
                    <a:pt x="1329" y="1216"/>
                  </a:lnTo>
                  <a:lnTo>
                    <a:pt x="1207" y="1301"/>
                  </a:lnTo>
                  <a:lnTo>
                    <a:pt x="1209" y="1466"/>
                  </a:lnTo>
                  <a:lnTo>
                    <a:pt x="938" y="1405"/>
                  </a:lnTo>
                  <a:lnTo>
                    <a:pt x="723" y="1300"/>
                  </a:lnTo>
                  <a:lnTo>
                    <a:pt x="579" y="1196"/>
                  </a:lnTo>
                  <a:lnTo>
                    <a:pt x="637" y="1103"/>
                  </a:lnTo>
                  <a:lnTo>
                    <a:pt x="489" y="1046"/>
                  </a:lnTo>
                  <a:lnTo>
                    <a:pt x="399" y="946"/>
                  </a:lnTo>
                  <a:lnTo>
                    <a:pt x="231" y="1045"/>
                  </a:lnTo>
                  <a:lnTo>
                    <a:pt x="109" y="944"/>
                  </a:lnTo>
                  <a:lnTo>
                    <a:pt x="109" y="848"/>
                  </a:lnTo>
                  <a:lnTo>
                    <a:pt x="157" y="673"/>
                  </a:lnTo>
                  <a:lnTo>
                    <a:pt x="0" y="59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9" name="Freeform 13">
              <a:extLst>
                <a:ext uri="{FF2B5EF4-FFF2-40B4-BE49-F238E27FC236}">
                  <a16:creationId xmlns:a16="http://schemas.microsoft.com/office/drawing/2014/main" id="{0E86F4C6-56BE-BD81-E417-64C3AEE6BCA3}"/>
                </a:ext>
              </a:extLst>
            </p:cNvPr>
            <p:cNvSpPr/>
            <p:nvPr/>
          </p:nvSpPr>
          <p:spPr bwMode="auto">
            <a:xfrm>
              <a:off x="2764423" y="3052107"/>
              <a:ext cx="722119" cy="497893"/>
            </a:xfrm>
            <a:custGeom>
              <a:avLst/>
              <a:gdLst>
                <a:gd name="T0" fmla="*/ 0 w 2445"/>
                <a:gd name="T1" fmla="*/ 0 h 1731"/>
                <a:gd name="T2" fmla="*/ 0 w 2445"/>
                <a:gd name="T3" fmla="*/ 0 h 1731"/>
                <a:gd name="T4" fmla="*/ 0 w 2445"/>
                <a:gd name="T5" fmla="*/ 0 h 1731"/>
                <a:gd name="T6" fmla="*/ 0 w 2445"/>
                <a:gd name="T7" fmla="*/ 0 h 1731"/>
                <a:gd name="T8" fmla="*/ 0 w 2445"/>
                <a:gd name="T9" fmla="*/ 0 h 1731"/>
                <a:gd name="T10" fmla="*/ 0 w 2445"/>
                <a:gd name="T11" fmla="*/ 0 h 1731"/>
                <a:gd name="T12" fmla="*/ 0 w 2445"/>
                <a:gd name="T13" fmla="*/ 0 h 1731"/>
                <a:gd name="T14" fmla="*/ 0 w 2445"/>
                <a:gd name="T15" fmla="*/ 0 h 1731"/>
                <a:gd name="T16" fmla="*/ 0 w 2445"/>
                <a:gd name="T17" fmla="*/ 0 h 1731"/>
                <a:gd name="T18" fmla="*/ 0 w 2445"/>
                <a:gd name="T19" fmla="*/ 0 h 1731"/>
                <a:gd name="T20" fmla="*/ 0 w 2445"/>
                <a:gd name="T21" fmla="*/ 0 h 1731"/>
                <a:gd name="T22" fmla="*/ 0 w 2445"/>
                <a:gd name="T23" fmla="*/ 0 h 1731"/>
                <a:gd name="T24" fmla="*/ 0 w 2445"/>
                <a:gd name="T25" fmla="*/ 0 h 1731"/>
                <a:gd name="T26" fmla="*/ 0 w 2445"/>
                <a:gd name="T27" fmla="*/ 0 h 1731"/>
                <a:gd name="T28" fmla="*/ 0 w 2445"/>
                <a:gd name="T29" fmla="*/ 0 h 1731"/>
                <a:gd name="T30" fmla="*/ 0 w 2445"/>
                <a:gd name="T31" fmla="*/ 0 h 1731"/>
                <a:gd name="T32" fmla="*/ 0 w 2445"/>
                <a:gd name="T33" fmla="*/ 0 h 1731"/>
                <a:gd name="T34" fmla="*/ 0 w 2445"/>
                <a:gd name="T35" fmla="*/ 0 h 1731"/>
                <a:gd name="T36" fmla="*/ 0 w 2445"/>
                <a:gd name="T37" fmla="*/ 0 h 1731"/>
                <a:gd name="T38" fmla="*/ 0 w 2445"/>
                <a:gd name="T39" fmla="*/ 0 h 1731"/>
                <a:gd name="T40" fmla="*/ 0 w 2445"/>
                <a:gd name="T41" fmla="*/ 0 h 1731"/>
                <a:gd name="T42" fmla="*/ 0 w 2445"/>
                <a:gd name="T43" fmla="*/ 0 h 1731"/>
                <a:gd name="T44" fmla="*/ 0 w 2445"/>
                <a:gd name="T45" fmla="*/ 0 h 1731"/>
                <a:gd name="T46" fmla="*/ 0 w 2445"/>
                <a:gd name="T47" fmla="*/ 0 h 1731"/>
                <a:gd name="T48" fmla="*/ 0 w 2445"/>
                <a:gd name="T49" fmla="*/ 0 h 1731"/>
                <a:gd name="T50" fmla="*/ 0 w 2445"/>
                <a:gd name="T51" fmla="*/ 0 h 1731"/>
                <a:gd name="T52" fmla="*/ 0 w 2445"/>
                <a:gd name="T53" fmla="*/ 0 h 1731"/>
                <a:gd name="T54" fmla="*/ 0 w 2445"/>
                <a:gd name="T55" fmla="*/ 0 h 1731"/>
                <a:gd name="T56" fmla="*/ 0 w 2445"/>
                <a:gd name="T57" fmla="*/ 0 h 1731"/>
                <a:gd name="T58" fmla="*/ 0 w 2445"/>
                <a:gd name="T59" fmla="*/ 0 h 1731"/>
                <a:gd name="T60" fmla="*/ 0 w 2445"/>
                <a:gd name="T61" fmla="*/ 0 h 1731"/>
                <a:gd name="T62" fmla="*/ 0 w 2445"/>
                <a:gd name="T63" fmla="*/ 0 h 1731"/>
                <a:gd name="T64" fmla="*/ 0 w 2445"/>
                <a:gd name="T65" fmla="*/ 0 h 17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45" h="1731">
                  <a:moveTo>
                    <a:pt x="245" y="33"/>
                  </a:moveTo>
                  <a:lnTo>
                    <a:pt x="374" y="0"/>
                  </a:lnTo>
                  <a:lnTo>
                    <a:pt x="500" y="64"/>
                  </a:lnTo>
                  <a:lnTo>
                    <a:pt x="635" y="76"/>
                  </a:lnTo>
                  <a:lnTo>
                    <a:pt x="635" y="255"/>
                  </a:lnTo>
                  <a:lnTo>
                    <a:pt x="735" y="259"/>
                  </a:lnTo>
                  <a:lnTo>
                    <a:pt x="839" y="315"/>
                  </a:lnTo>
                  <a:lnTo>
                    <a:pt x="935" y="364"/>
                  </a:lnTo>
                  <a:lnTo>
                    <a:pt x="1099" y="300"/>
                  </a:lnTo>
                  <a:lnTo>
                    <a:pt x="1144" y="335"/>
                  </a:lnTo>
                  <a:lnTo>
                    <a:pt x="1184" y="435"/>
                  </a:lnTo>
                  <a:lnTo>
                    <a:pt x="1275" y="450"/>
                  </a:lnTo>
                  <a:lnTo>
                    <a:pt x="1370" y="390"/>
                  </a:lnTo>
                  <a:lnTo>
                    <a:pt x="1505" y="425"/>
                  </a:lnTo>
                  <a:lnTo>
                    <a:pt x="1640" y="495"/>
                  </a:lnTo>
                  <a:lnTo>
                    <a:pt x="1815" y="435"/>
                  </a:lnTo>
                  <a:lnTo>
                    <a:pt x="1880" y="540"/>
                  </a:lnTo>
                  <a:lnTo>
                    <a:pt x="2200" y="490"/>
                  </a:lnTo>
                  <a:lnTo>
                    <a:pt x="2355" y="424"/>
                  </a:lnTo>
                  <a:lnTo>
                    <a:pt x="2445" y="545"/>
                  </a:lnTo>
                  <a:lnTo>
                    <a:pt x="2255" y="649"/>
                  </a:lnTo>
                  <a:lnTo>
                    <a:pt x="2205" y="765"/>
                  </a:lnTo>
                  <a:lnTo>
                    <a:pt x="2313" y="892"/>
                  </a:lnTo>
                  <a:lnTo>
                    <a:pt x="2339" y="996"/>
                  </a:lnTo>
                  <a:lnTo>
                    <a:pt x="2256" y="1006"/>
                  </a:lnTo>
                  <a:lnTo>
                    <a:pt x="2235" y="1069"/>
                  </a:lnTo>
                  <a:lnTo>
                    <a:pt x="2247" y="1129"/>
                  </a:lnTo>
                  <a:lnTo>
                    <a:pt x="2135" y="1099"/>
                  </a:lnTo>
                  <a:lnTo>
                    <a:pt x="2016" y="1171"/>
                  </a:lnTo>
                  <a:lnTo>
                    <a:pt x="1940" y="1245"/>
                  </a:lnTo>
                  <a:lnTo>
                    <a:pt x="1911" y="1378"/>
                  </a:lnTo>
                  <a:lnTo>
                    <a:pt x="1893" y="1500"/>
                  </a:lnTo>
                  <a:lnTo>
                    <a:pt x="1760" y="1551"/>
                  </a:lnTo>
                  <a:lnTo>
                    <a:pt x="1635" y="1531"/>
                  </a:lnTo>
                  <a:lnTo>
                    <a:pt x="1610" y="1641"/>
                  </a:lnTo>
                  <a:lnTo>
                    <a:pt x="1520" y="1626"/>
                  </a:lnTo>
                  <a:lnTo>
                    <a:pt x="1500" y="1536"/>
                  </a:lnTo>
                  <a:lnTo>
                    <a:pt x="1395" y="1476"/>
                  </a:lnTo>
                  <a:lnTo>
                    <a:pt x="1219" y="1431"/>
                  </a:lnTo>
                  <a:lnTo>
                    <a:pt x="1184" y="1491"/>
                  </a:lnTo>
                  <a:lnTo>
                    <a:pt x="1124" y="1588"/>
                  </a:lnTo>
                  <a:lnTo>
                    <a:pt x="1025" y="1602"/>
                  </a:lnTo>
                  <a:lnTo>
                    <a:pt x="814" y="1666"/>
                  </a:lnTo>
                  <a:lnTo>
                    <a:pt x="734" y="1591"/>
                  </a:lnTo>
                  <a:lnTo>
                    <a:pt x="659" y="1651"/>
                  </a:lnTo>
                  <a:lnTo>
                    <a:pt x="629" y="1731"/>
                  </a:lnTo>
                  <a:lnTo>
                    <a:pt x="524" y="1671"/>
                  </a:lnTo>
                  <a:lnTo>
                    <a:pt x="524" y="1576"/>
                  </a:lnTo>
                  <a:lnTo>
                    <a:pt x="409" y="1636"/>
                  </a:lnTo>
                  <a:lnTo>
                    <a:pt x="359" y="1546"/>
                  </a:lnTo>
                  <a:lnTo>
                    <a:pt x="299" y="1606"/>
                  </a:lnTo>
                  <a:lnTo>
                    <a:pt x="134" y="1605"/>
                  </a:lnTo>
                  <a:lnTo>
                    <a:pt x="47" y="1441"/>
                  </a:lnTo>
                  <a:lnTo>
                    <a:pt x="0" y="1336"/>
                  </a:lnTo>
                  <a:lnTo>
                    <a:pt x="35" y="1215"/>
                  </a:lnTo>
                  <a:lnTo>
                    <a:pt x="240" y="1095"/>
                  </a:lnTo>
                  <a:lnTo>
                    <a:pt x="404" y="945"/>
                  </a:lnTo>
                  <a:lnTo>
                    <a:pt x="614" y="946"/>
                  </a:lnTo>
                  <a:lnTo>
                    <a:pt x="629" y="861"/>
                  </a:lnTo>
                  <a:lnTo>
                    <a:pt x="379" y="770"/>
                  </a:lnTo>
                  <a:lnTo>
                    <a:pt x="408" y="606"/>
                  </a:lnTo>
                  <a:lnTo>
                    <a:pt x="289" y="570"/>
                  </a:lnTo>
                  <a:lnTo>
                    <a:pt x="374" y="483"/>
                  </a:lnTo>
                  <a:lnTo>
                    <a:pt x="528" y="465"/>
                  </a:lnTo>
                  <a:lnTo>
                    <a:pt x="379" y="335"/>
                  </a:lnTo>
                  <a:lnTo>
                    <a:pt x="289" y="185"/>
                  </a:lnTo>
                  <a:lnTo>
                    <a:pt x="245" y="3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20" name="Freeform 14">
              <a:extLst>
                <a:ext uri="{FF2B5EF4-FFF2-40B4-BE49-F238E27FC236}">
                  <a16:creationId xmlns:a16="http://schemas.microsoft.com/office/drawing/2014/main" id="{F6EAAEF7-613D-9BFA-67BF-43275D2E1F2D}"/>
                </a:ext>
              </a:extLst>
            </p:cNvPr>
            <p:cNvSpPr/>
            <p:nvPr/>
          </p:nvSpPr>
          <p:spPr bwMode="auto">
            <a:xfrm>
              <a:off x="2500090" y="3816215"/>
              <a:ext cx="905233" cy="761230"/>
            </a:xfrm>
            <a:custGeom>
              <a:avLst/>
              <a:gdLst>
                <a:gd name="T0" fmla="*/ 0 w 3065"/>
                <a:gd name="T1" fmla="*/ 0 h 2646"/>
                <a:gd name="T2" fmla="*/ 0 w 3065"/>
                <a:gd name="T3" fmla="*/ 0 h 2646"/>
                <a:gd name="T4" fmla="*/ 0 w 3065"/>
                <a:gd name="T5" fmla="*/ 0 h 2646"/>
                <a:gd name="T6" fmla="*/ 0 w 3065"/>
                <a:gd name="T7" fmla="*/ 0 h 2646"/>
                <a:gd name="T8" fmla="*/ 0 w 3065"/>
                <a:gd name="T9" fmla="*/ 0 h 2646"/>
                <a:gd name="T10" fmla="*/ 0 w 3065"/>
                <a:gd name="T11" fmla="*/ 0 h 2646"/>
                <a:gd name="T12" fmla="*/ 0 w 3065"/>
                <a:gd name="T13" fmla="*/ 0 h 2646"/>
                <a:gd name="T14" fmla="*/ 0 w 3065"/>
                <a:gd name="T15" fmla="*/ 0 h 2646"/>
                <a:gd name="T16" fmla="*/ 0 w 3065"/>
                <a:gd name="T17" fmla="*/ 0 h 2646"/>
                <a:gd name="T18" fmla="*/ 0 w 3065"/>
                <a:gd name="T19" fmla="*/ 0 h 2646"/>
                <a:gd name="T20" fmla="*/ 0 w 3065"/>
                <a:gd name="T21" fmla="*/ 0 h 2646"/>
                <a:gd name="T22" fmla="*/ 0 w 3065"/>
                <a:gd name="T23" fmla="*/ 0 h 2646"/>
                <a:gd name="T24" fmla="*/ 0 w 3065"/>
                <a:gd name="T25" fmla="*/ 0 h 2646"/>
                <a:gd name="T26" fmla="*/ 0 w 3065"/>
                <a:gd name="T27" fmla="*/ 0 h 2646"/>
                <a:gd name="T28" fmla="*/ 0 w 3065"/>
                <a:gd name="T29" fmla="*/ 0 h 2646"/>
                <a:gd name="T30" fmla="*/ 0 w 3065"/>
                <a:gd name="T31" fmla="*/ 0 h 2646"/>
                <a:gd name="T32" fmla="*/ 0 w 3065"/>
                <a:gd name="T33" fmla="*/ 0 h 2646"/>
                <a:gd name="T34" fmla="*/ 0 w 3065"/>
                <a:gd name="T35" fmla="*/ 0 h 2646"/>
                <a:gd name="T36" fmla="*/ 0 w 3065"/>
                <a:gd name="T37" fmla="*/ 0 h 2646"/>
                <a:gd name="T38" fmla="*/ 0 w 3065"/>
                <a:gd name="T39" fmla="*/ 0 h 2646"/>
                <a:gd name="T40" fmla="*/ 0 w 3065"/>
                <a:gd name="T41" fmla="*/ 0 h 2646"/>
                <a:gd name="T42" fmla="*/ 0 w 3065"/>
                <a:gd name="T43" fmla="*/ 0 h 2646"/>
                <a:gd name="T44" fmla="*/ 0 w 3065"/>
                <a:gd name="T45" fmla="*/ 0 h 2646"/>
                <a:gd name="T46" fmla="*/ 0 w 3065"/>
                <a:gd name="T47" fmla="*/ 0 h 2646"/>
                <a:gd name="T48" fmla="*/ 0 w 3065"/>
                <a:gd name="T49" fmla="*/ 0 h 2646"/>
                <a:gd name="T50" fmla="*/ 0 w 3065"/>
                <a:gd name="T51" fmla="*/ 0 h 2646"/>
                <a:gd name="T52" fmla="*/ 0 w 3065"/>
                <a:gd name="T53" fmla="*/ 0 h 2646"/>
                <a:gd name="T54" fmla="*/ 0 w 3065"/>
                <a:gd name="T55" fmla="*/ 0 h 2646"/>
                <a:gd name="T56" fmla="*/ 0 w 3065"/>
                <a:gd name="T57" fmla="*/ 0 h 2646"/>
                <a:gd name="T58" fmla="*/ 0 w 3065"/>
                <a:gd name="T59" fmla="*/ 0 h 2646"/>
                <a:gd name="T60" fmla="*/ 0 w 3065"/>
                <a:gd name="T61" fmla="*/ 0 h 2646"/>
                <a:gd name="T62" fmla="*/ 0 w 3065"/>
                <a:gd name="T63" fmla="*/ 0 h 2646"/>
                <a:gd name="T64" fmla="*/ 0 w 3065"/>
                <a:gd name="T65" fmla="*/ 0 h 2646"/>
                <a:gd name="T66" fmla="*/ 0 w 3065"/>
                <a:gd name="T67" fmla="*/ 0 h 2646"/>
                <a:gd name="T68" fmla="*/ 0 w 3065"/>
                <a:gd name="T69" fmla="*/ 0 h 2646"/>
                <a:gd name="T70" fmla="*/ 0 w 3065"/>
                <a:gd name="T71" fmla="*/ 0 h 2646"/>
                <a:gd name="T72" fmla="*/ 0 w 3065"/>
                <a:gd name="T73" fmla="*/ 0 h 2646"/>
                <a:gd name="T74" fmla="*/ 0 w 3065"/>
                <a:gd name="T75" fmla="*/ 0 h 2646"/>
                <a:gd name="T76" fmla="*/ 0 w 3065"/>
                <a:gd name="T77" fmla="*/ 0 h 26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065" h="2646">
                  <a:moveTo>
                    <a:pt x="1288" y="95"/>
                  </a:moveTo>
                  <a:lnTo>
                    <a:pt x="1453" y="120"/>
                  </a:lnTo>
                  <a:lnTo>
                    <a:pt x="1598" y="60"/>
                  </a:lnTo>
                  <a:lnTo>
                    <a:pt x="1823" y="60"/>
                  </a:lnTo>
                  <a:lnTo>
                    <a:pt x="1853" y="165"/>
                  </a:lnTo>
                  <a:lnTo>
                    <a:pt x="1798" y="270"/>
                  </a:lnTo>
                  <a:lnTo>
                    <a:pt x="1918" y="275"/>
                  </a:lnTo>
                  <a:lnTo>
                    <a:pt x="1993" y="230"/>
                  </a:lnTo>
                  <a:lnTo>
                    <a:pt x="2153" y="255"/>
                  </a:lnTo>
                  <a:lnTo>
                    <a:pt x="2258" y="315"/>
                  </a:lnTo>
                  <a:lnTo>
                    <a:pt x="2323" y="215"/>
                  </a:lnTo>
                  <a:lnTo>
                    <a:pt x="2293" y="110"/>
                  </a:lnTo>
                  <a:lnTo>
                    <a:pt x="2273" y="5"/>
                  </a:lnTo>
                  <a:lnTo>
                    <a:pt x="2353" y="0"/>
                  </a:lnTo>
                  <a:lnTo>
                    <a:pt x="2483" y="65"/>
                  </a:lnTo>
                  <a:lnTo>
                    <a:pt x="2723" y="185"/>
                  </a:lnTo>
                  <a:lnTo>
                    <a:pt x="2818" y="320"/>
                  </a:lnTo>
                  <a:lnTo>
                    <a:pt x="2908" y="287"/>
                  </a:lnTo>
                  <a:lnTo>
                    <a:pt x="2960" y="389"/>
                  </a:lnTo>
                  <a:lnTo>
                    <a:pt x="3058" y="381"/>
                  </a:lnTo>
                  <a:lnTo>
                    <a:pt x="3065" y="495"/>
                  </a:lnTo>
                  <a:lnTo>
                    <a:pt x="2903" y="515"/>
                  </a:lnTo>
                  <a:lnTo>
                    <a:pt x="2728" y="705"/>
                  </a:lnTo>
                  <a:lnTo>
                    <a:pt x="2828" y="930"/>
                  </a:lnTo>
                  <a:lnTo>
                    <a:pt x="2843" y="1028"/>
                  </a:lnTo>
                  <a:lnTo>
                    <a:pt x="2738" y="1095"/>
                  </a:lnTo>
                  <a:lnTo>
                    <a:pt x="2768" y="1145"/>
                  </a:lnTo>
                  <a:lnTo>
                    <a:pt x="2608" y="1265"/>
                  </a:lnTo>
                  <a:lnTo>
                    <a:pt x="2503" y="1426"/>
                  </a:lnTo>
                  <a:lnTo>
                    <a:pt x="2075" y="1588"/>
                  </a:lnTo>
                  <a:lnTo>
                    <a:pt x="2093" y="1446"/>
                  </a:lnTo>
                  <a:lnTo>
                    <a:pt x="1958" y="1531"/>
                  </a:lnTo>
                  <a:lnTo>
                    <a:pt x="1918" y="1621"/>
                  </a:lnTo>
                  <a:lnTo>
                    <a:pt x="1933" y="1701"/>
                  </a:lnTo>
                  <a:lnTo>
                    <a:pt x="1819" y="1776"/>
                  </a:lnTo>
                  <a:lnTo>
                    <a:pt x="1739" y="1920"/>
                  </a:lnTo>
                  <a:lnTo>
                    <a:pt x="1688" y="1863"/>
                  </a:lnTo>
                  <a:lnTo>
                    <a:pt x="1558" y="1938"/>
                  </a:lnTo>
                  <a:lnTo>
                    <a:pt x="1491" y="2092"/>
                  </a:lnTo>
                  <a:lnTo>
                    <a:pt x="1356" y="2071"/>
                  </a:lnTo>
                  <a:lnTo>
                    <a:pt x="1223" y="1996"/>
                  </a:lnTo>
                  <a:lnTo>
                    <a:pt x="1137" y="1908"/>
                  </a:lnTo>
                  <a:lnTo>
                    <a:pt x="998" y="1983"/>
                  </a:lnTo>
                  <a:lnTo>
                    <a:pt x="989" y="2070"/>
                  </a:lnTo>
                  <a:lnTo>
                    <a:pt x="884" y="2100"/>
                  </a:lnTo>
                  <a:lnTo>
                    <a:pt x="822" y="2166"/>
                  </a:lnTo>
                  <a:lnTo>
                    <a:pt x="854" y="2317"/>
                  </a:lnTo>
                  <a:lnTo>
                    <a:pt x="743" y="2287"/>
                  </a:lnTo>
                  <a:lnTo>
                    <a:pt x="615" y="2391"/>
                  </a:lnTo>
                  <a:lnTo>
                    <a:pt x="553" y="2211"/>
                  </a:lnTo>
                  <a:lnTo>
                    <a:pt x="474" y="2280"/>
                  </a:lnTo>
                  <a:lnTo>
                    <a:pt x="494" y="2379"/>
                  </a:lnTo>
                  <a:lnTo>
                    <a:pt x="464" y="2481"/>
                  </a:lnTo>
                  <a:lnTo>
                    <a:pt x="163" y="2551"/>
                  </a:lnTo>
                  <a:lnTo>
                    <a:pt x="98" y="2626"/>
                  </a:lnTo>
                  <a:lnTo>
                    <a:pt x="0" y="2646"/>
                  </a:lnTo>
                  <a:lnTo>
                    <a:pt x="74" y="2355"/>
                  </a:lnTo>
                  <a:lnTo>
                    <a:pt x="182" y="2284"/>
                  </a:lnTo>
                  <a:lnTo>
                    <a:pt x="279" y="2188"/>
                  </a:lnTo>
                  <a:lnTo>
                    <a:pt x="419" y="1995"/>
                  </a:lnTo>
                  <a:lnTo>
                    <a:pt x="388" y="1896"/>
                  </a:lnTo>
                  <a:lnTo>
                    <a:pt x="374" y="1779"/>
                  </a:lnTo>
                  <a:lnTo>
                    <a:pt x="308" y="1681"/>
                  </a:lnTo>
                  <a:lnTo>
                    <a:pt x="313" y="1561"/>
                  </a:lnTo>
                  <a:lnTo>
                    <a:pt x="208" y="1461"/>
                  </a:lnTo>
                  <a:lnTo>
                    <a:pt x="263" y="1381"/>
                  </a:lnTo>
                  <a:lnTo>
                    <a:pt x="448" y="1471"/>
                  </a:lnTo>
                  <a:lnTo>
                    <a:pt x="593" y="1531"/>
                  </a:lnTo>
                  <a:lnTo>
                    <a:pt x="718" y="1476"/>
                  </a:lnTo>
                  <a:lnTo>
                    <a:pt x="608" y="1416"/>
                  </a:lnTo>
                  <a:lnTo>
                    <a:pt x="510" y="1370"/>
                  </a:lnTo>
                  <a:lnTo>
                    <a:pt x="493" y="1185"/>
                  </a:lnTo>
                  <a:lnTo>
                    <a:pt x="478" y="1005"/>
                  </a:lnTo>
                  <a:lnTo>
                    <a:pt x="583" y="900"/>
                  </a:lnTo>
                  <a:lnTo>
                    <a:pt x="638" y="785"/>
                  </a:lnTo>
                  <a:lnTo>
                    <a:pt x="838" y="785"/>
                  </a:lnTo>
                  <a:lnTo>
                    <a:pt x="973" y="690"/>
                  </a:lnTo>
                  <a:lnTo>
                    <a:pt x="983" y="530"/>
                  </a:lnTo>
                  <a:lnTo>
                    <a:pt x="1078" y="395"/>
                  </a:lnTo>
                  <a:lnTo>
                    <a:pt x="1078" y="260"/>
                  </a:lnTo>
                  <a:lnTo>
                    <a:pt x="1288" y="95"/>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1" name="Freeform 15">
              <a:extLst>
                <a:ext uri="{FF2B5EF4-FFF2-40B4-BE49-F238E27FC236}">
                  <a16:creationId xmlns:a16="http://schemas.microsoft.com/office/drawing/2014/main" id="{AD2BE265-B0D7-7C09-46C2-9E2A58A50001}"/>
                </a:ext>
              </a:extLst>
            </p:cNvPr>
            <p:cNvSpPr/>
            <p:nvPr/>
          </p:nvSpPr>
          <p:spPr bwMode="auto">
            <a:xfrm>
              <a:off x="2779191" y="3368687"/>
              <a:ext cx="664526" cy="538185"/>
            </a:xfrm>
            <a:custGeom>
              <a:avLst/>
              <a:gdLst>
                <a:gd name="T0" fmla="*/ 0 w 2251"/>
                <a:gd name="T1" fmla="*/ 0 h 1871"/>
                <a:gd name="T2" fmla="*/ 0 w 2251"/>
                <a:gd name="T3" fmla="*/ 0 h 1871"/>
                <a:gd name="T4" fmla="*/ 0 w 2251"/>
                <a:gd name="T5" fmla="*/ 0 h 1871"/>
                <a:gd name="T6" fmla="*/ 0 w 2251"/>
                <a:gd name="T7" fmla="*/ 0 h 1871"/>
                <a:gd name="T8" fmla="*/ 0 w 2251"/>
                <a:gd name="T9" fmla="*/ 0 h 1871"/>
                <a:gd name="T10" fmla="*/ 0 w 2251"/>
                <a:gd name="T11" fmla="*/ 0 h 1871"/>
                <a:gd name="T12" fmla="*/ 0 w 2251"/>
                <a:gd name="T13" fmla="*/ 0 h 1871"/>
                <a:gd name="T14" fmla="*/ 0 w 2251"/>
                <a:gd name="T15" fmla="*/ 0 h 1871"/>
                <a:gd name="T16" fmla="*/ 0 w 2251"/>
                <a:gd name="T17" fmla="*/ 0 h 1871"/>
                <a:gd name="T18" fmla="*/ 0 w 2251"/>
                <a:gd name="T19" fmla="*/ 0 h 1871"/>
                <a:gd name="T20" fmla="*/ 0 w 2251"/>
                <a:gd name="T21" fmla="*/ 0 h 1871"/>
                <a:gd name="T22" fmla="*/ 0 w 2251"/>
                <a:gd name="T23" fmla="*/ 0 h 1871"/>
                <a:gd name="T24" fmla="*/ 0 w 2251"/>
                <a:gd name="T25" fmla="*/ 0 h 1871"/>
                <a:gd name="T26" fmla="*/ 0 w 2251"/>
                <a:gd name="T27" fmla="*/ 0 h 1871"/>
                <a:gd name="T28" fmla="*/ 0 w 2251"/>
                <a:gd name="T29" fmla="*/ 0 h 1871"/>
                <a:gd name="T30" fmla="*/ 0 w 2251"/>
                <a:gd name="T31" fmla="*/ 0 h 1871"/>
                <a:gd name="T32" fmla="*/ 0 w 2251"/>
                <a:gd name="T33" fmla="*/ 0 h 1871"/>
                <a:gd name="T34" fmla="*/ 0 w 2251"/>
                <a:gd name="T35" fmla="*/ 0 h 1871"/>
                <a:gd name="T36" fmla="*/ 0 w 2251"/>
                <a:gd name="T37" fmla="*/ 0 h 1871"/>
                <a:gd name="T38" fmla="*/ 0 w 2251"/>
                <a:gd name="T39" fmla="*/ 0 h 1871"/>
                <a:gd name="T40" fmla="*/ 0 w 2251"/>
                <a:gd name="T41" fmla="*/ 0 h 1871"/>
                <a:gd name="T42" fmla="*/ 0 w 2251"/>
                <a:gd name="T43" fmla="*/ 0 h 1871"/>
                <a:gd name="T44" fmla="*/ 0 w 2251"/>
                <a:gd name="T45" fmla="*/ 0 h 1871"/>
                <a:gd name="T46" fmla="*/ 0 w 2251"/>
                <a:gd name="T47" fmla="*/ 0 h 1871"/>
                <a:gd name="T48" fmla="*/ 0 w 2251"/>
                <a:gd name="T49" fmla="*/ 0 h 1871"/>
                <a:gd name="T50" fmla="*/ 0 w 2251"/>
                <a:gd name="T51" fmla="*/ 0 h 1871"/>
                <a:gd name="T52" fmla="*/ 0 w 2251"/>
                <a:gd name="T53" fmla="*/ 0 h 1871"/>
                <a:gd name="T54" fmla="*/ 0 w 2251"/>
                <a:gd name="T55" fmla="*/ 0 h 1871"/>
                <a:gd name="T56" fmla="*/ 0 w 2251"/>
                <a:gd name="T57" fmla="*/ 0 h 1871"/>
                <a:gd name="T58" fmla="*/ 0 w 2251"/>
                <a:gd name="T59" fmla="*/ 0 h 1871"/>
                <a:gd name="T60" fmla="*/ 0 w 2251"/>
                <a:gd name="T61" fmla="*/ 0 h 1871"/>
                <a:gd name="T62" fmla="*/ 0 w 2251"/>
                <a:gd name="T63" fmla="*/ 0 h 1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51" h="1871">
                  <a:moveTo>
                    <a:pt x="2201" y="30"/>
                  </a:moveTo>
                  <a:lnTo>
                    <a:pt x="2221" y="175"/>
                  </a:lnTo>
                  <a:lnTo>
                    <a:pt x="2186" y="295"/>
                  </a:lnTo>
                  <a:lnTo>
                    <a:pt x="2251" y="375"/>
                  </a:lnTo>
                  <a:lnTo>
                    <a:pt x="2191" y="510"/>
                  </a:lnTo>
                  <a:lnTo>
                    <a:pt x="2096" y="645"/>
                  </a:lnTo>
                  <a:lnTo>
                    <a:pt x="1921" y="780"/>
                  </a:lnTo>
                  <a:lnTo>
                    <a:pt x="1766" y="790"/>
                  </a:lnTo>
                  <a:lnTo>
                    <a:pt x="1516" y="1047"/>
                  </a:lnTo>
                  <a:lnTo>
                    <a:pt x="1396" y="1007"/>
                  </a:lnTo>
                  <a:lnTo>
                    <a:pt x="1271" y="1047"/>
                  </a:lnTo>
                  <a:lnTo>
                    <a:pt x="1246" y="1207"/>
                  </a:lnTo>
                  <a:lnTo>
                    <a:pt x="1406" y="1262"/>
                  </a:lnTo>
                  <a:lnTo>
                    <a:pt x="1621" y="1452"/>
                  </a:lnTo>
                  <a:lnTo>
                    <a:pt x="1771" y="1592"/>
                  </a:lnTo>
                  <a:lnTo>
                    <a:pt x="1781" y="1742"/>
                  </a:lnTo>
                  <a:lnTo>
                    <a:pt x="1412" y="1557"/>
                  </a:lnTo>
                  <a:lnTo>
                    <a:pt x="1327" y="1563"/>
                  </a:lnTo>
                  <a:lnTo>
                    <a:pt x="1350" y="1666"/>
                  </a:lnTo>
                  <a:lnTo>
                    <a:pt x="1381" y="1773"/>
                  </a:lnTo>
                  <a:lnTo>
                    <a:pt x="1316" y="1871"/>
                  </a:lnTo>
                  <a:lnTo>
                    <a:pt x="1214" y="1812"/>
                  </a:lnTo>
                  <a:lnTo>
                    <a:pt x="1051" y="1788"/>
                  </a:lnTo>
                  <a:lnTo>
                    <a:pt x="973" y="1833"/>
                  </a:lnTo>
                  <a:lnTo>
                    <a:pt x="853" y="1828"/>
                  </a:lnTo>
                  <a:lnTo>
                    <a:pt x="909" y="1722"/>
                  </a:lnTo>
                  <a:lnTo>
                    <a:pt x="881" y="1617"/>
                  </a:lnTo>
                  <a:lnTo>
                    <a:pt x="659" y="1616"/>
                  </a:lnTo>
                  <a:lnTo>
                    <a:pt x="510" y="1677"/>
                  </a:lnTo>
                  <a:lnTo>
                    <a:pt x="345" y="1652"/>
                  </a:lnTo>
                  <a:lnTo>
                    <a:pt x="354" y="1577"/>
                  </a:lnTo>
                  <a:lnTo>
                    <a:pt x="510" y="1424"/>
                  </a:lnTo>
                  <a:lnTo>
                    <a:pt x="506" y="1331"/>
                  </a:lnTo>
                  <a:lnTo>
                    <a:pt x="386" y="1302"/>
                  </a:lnTo>
                  <a:lnTo>
                    <a:pt x="332" y="1188"/>
                  </a:lnTo>
                  <a:lnTo>
                    <a:pt x="346" y="977"/>
                  </a:lnTo>
                  <a:lnTo>
                    <a:pt x="227" y="1022"/>
                  </a:lnTo>
                  <a:lnTo>
                    <a:pt x="119" y="883"/>
                  </a:lnTo>
                  <a:lnTo>
                    <a:pt x="0" y="760"/>
                  </a:lnTo>
                  <a:lnTo>
                    <a:pt x="26" y="569"/>
                  </a:lnTo>
                  <a:lnTo>
                    <a:pt x="87" y="506"/>
                  </a:lnTo>
                  <a:lnTo>
                    <a:pt x="249" y="504"/>
                  </a:lnTo>
                  <a:lnTo>
                    <a:pt x="311" y="446"/>
                  </a:lnTo>
                  <a:lnTo>
                    <a:pt x="362" y="536"/>
                  </a:lnTo>
                  <a:lnTo>
                    <a:pt x="476" y="476"/>
                  </a:lnTo>
                  <a:lnTo>
                    <a:pt x="476" y="571"/>
                  </a:lnTo>
                  <a:lnTo>
                    <a:pt x="579" y="631"/>
                  </a:lnTo>
                  <a:lnTo>
                    <a:pt x="611" y="550"/>
                  </a:lnTo>
                  <a:lnTo>
                    <a:pt x="687" y="491"/>
                  </a:lnTo>
                  <a:lnTo>
                    <a:pt x="765" y="566"/>
                  </a:lnTo>
                  <a:lnTo>
                    <a:pt x="977" y="502"/>
                  </a:lnTo>
                  <a:lnTo>
                    <a:pt x="1077" y="487"/>
                  </a:lnTo>
                  <a:lnTo>
                    <a:pt x="1171" y="330"/>
                  </a:lnTo>
                  <a:lnTo>
                    <a:pt x="1345" y="377"/>
                  </a:lnTo>
                  <a:lnTo>
                    <a:pt x="1451" y="435"/>
                  </a:lnTo>
                  <a:lnTo>
                    <a:pt x="1471" y="527"/>
                  </a:lnTo>
                  <a:lnTo>
                    <a:pt x="1561" y="541"/>
                  </a:lnTo>
                  <a:lnTo>
                    <a:pt x="1586" y="430"/>
                  </a:lnTo>
                  <a:lnTo>
                    <a:pt x="1711" y="451"/>
                  </a:lnTo>
                  <a:lnTo>
                    <a:pt x="1846" y="400"/>
                  </a:lnTo>
                  <a:lnTo>
                    <a:pt x="1861" y="280"/>
                  </a:lnTo>
                  <a:lnTo>
                    <a:pt x="1891" y="145"/>
                  </a:lnTo>
                  <a:lnTo>
                    <a:pt x="1966" y="70"/>
                  </a:lnTo>
                  <a:lnTo>
                    <a:pt x="2086" y="0"/>
                  </a:lnTo>
                  <a:lnTo>
                    <a:pt x="2201" y="3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2" name="Freeform 16">
              <a:extLst>
                <a:ext uri="{FF2B5EF4-FFF2-40B4-BE49-F238E27FC236}">
                  <a16:creationId xmlns:a16="http://schemas.microsoft.com/office/drawing/2014/main" id="{523778B7-5309-AD0D-3D21-55E60FD397AD}"/>
                </a:ext>
              </a:extLst>
            </p:cNvPr>
            <p:cNvSpPr/>
            <p:nvPr/>
          </p:nvSpPr>
          <p:spPr bwMode="auto">
            <a:xfrm>
              <a:off x="3146896" y="3062181"/>
              <a:ext cx="558202" cy="896496"/>
            </a:xfrm>
            <a:custGeom>
              <a:avLst/>
              <a:gdLst>
                <a:gd name="T0" fmla="*/ 0 w 1891"/>
                <a:gd name="T1" fmla="*/ 0 h 3116"/>
                <a:gd name="T2" fmla="*/ 0 w 1891"/>
                <a:gd name="T3" fmla="*/ 0 h 3116"/>
                <a:gd name="T4" fmla="*/ 0 w 1891"/>
                <a:gd name="T5" fmla="*/ 0 h 3116"/>
                <a:gd name="T6" fmla="*/ 0 w 1891"/>
                <a:gd name="T7" fmla="*/ 0 h 3116"/>
                <a:gd name="T8" fmla="*/ 0 w 1891"/>
                <a:gd name="T9" fmla="*/ 0 h 3116"/>
                <a:gd name="T10" fmla="*/ 0 w 1891"/>
                <a:gd name="T11" fmla="*/ 0 h 3116"/>
                <a:gd name="T12" fmla="*/ 0 w 1891"/>
                <a:gd name="T13" fmla="*/ 0 h 3116"/>
                <a:gd name="T14" fmla="*/ 0 w 1891"/>
                <a:gd name="T15" fmla="*/ 0 h 3116"/>
                <a:gd name="T16" fmla="*/ 0 w 1891"/>
                <a:gd name="T17" fmla="*/ 0 h 3116"/>
                <a:gd name="T18" fmla="*/ 0 w 1891"/>
                <a:gd name="T19" fmla="*/ 0 h 3116"/>
                <a:gd name="T20" fmla="*/ 0 w 1891"/>
                <a:gd name="T21" fmla="*/ 0 h 3116"/>
                <a:gd name="T22" fmla="*/ 0 w 1891"/>
                <a:gd name="T23" fmla="*/ 0 h 3116"/>
                <a:gd name="T24" fmla="*/ 0 w 1891"/>
                <a:gd name="T25" fmla="*/ 0 h 3116"/>
                <a:gd name="T26" fmla="*/ 0 w 1891"/>
                <a:gd name="T27" fmla="*/ 0 h 3116"/>
                <a:gd name="T28" fmla="*/ 0 w 1891"/>
                <a:gd name="T29" fmla="*/ 0 h 3116"/>
                <a:gd name="T30" fmla="*/ 0 w 1891"/>
                <a:gd name="T31" fmla="*/ 0 h 3116"/>
                <a:gd name="T32" fmla="*/ 0 w 1891"/>
                <a:gd name="T33" fmla="*/ 0 h 3116"/>
                <a:gd name="T34" fmla="*/ 0 w 1891"/>
                <a:gd name="T35" fmla="*/ 0 h 3116"/>
                <a:gd name="T36" fmla="*/ 0 w 1891"/>
                <a:gd name="T37" fmla="*/ 0 h 3116"/>
                <a:gd name="T38" fmla="*/ 0 w 1891"/>
                <a:gd name="T39" fmla="*/ 0 h 3116"/>
                <a:gd name="T40" fmla="*/ 0 w 1891"/>
                <a:gd name="T41" fmla="*/ 0 h 3116"/>
                <a:gd name="T42" fmla="*/ 0 w 1891"/>
                <a:gd name="T43" fmla="*/ 0 h 3116"/>
                <a:gd name="T44" fmla="*/ 0 w 1891"/>
                <a:gd name="T45" fmla="*/ 0 h 3116"/>
                <a:gd name="T46" fmla="*/ 0 w 1891"/>
                <a:gd name="T47" fmla="*/ 0 h 3116"/>
                <a:gd name="T48" fmla="*/ 0 w 1891"/>
                <a:gd name="T49" fmla="*/ 0 h 3116"/>
                <a:gd name="T50" fmla="*/ 0 w 1891"/>
                <a:gd name="T51" fmla="*/ 0 h 3116"/>
                <a:gd name="T52" fmla="*/ 0 w 1891"/>
                <a:gd name="T53" fmla="*/ 0 h 3116"/>
                <a:gd name="T54" fmla="*/ 0 w 1891"/>
                <a:gd name="T55" fmla="*/ 0 h 3116"/>
                <a:gd name="T56" fmla="*/ 0 w 1891"/>
                <a:gd name="T57" fmla="*/ 0 h 3116"/>
                <a:gd name="T58" fmla="*/ 0 w 1891"/>
                <a:gd name="T59" fmla="*/ 0 h 3116"/>
                <a:gd name="T60" fmla="*/ 0 w 1891"/>
                <a:gd name="T61" fmla="*/ 0 h 3116"/>
                <a:gd name="T62" fmla="*/ 0 w 1891"/>
                <a:gd name="T63" fmla="*/ 0 h 3116"/>
                <a:gd name="T64" fmla="*/ 0 w 1891"/>
                <a:gd name="T65" fmla="*/ 0 h 3116"/>
                <a:gd name="T66" fmla="*/ 0 w 1891"/>
                <a:gd name="T67" fmla="*/ 0 h 3116"/>
                <a:gd name="T68" fmla="*/ 0 w 1891"/>
                <a:gd name="T69" fmla="*/ 0 h 3116"/>
                <a:gd name="T70" fmla="*/ 0 w 1891"/>
                <a:gd name="T71" fmla="*/ 0 h 3116"/>
                <a:gd name="T72" fmla="*/ 0 w 1891"/>
                <a:gd name="T73" fmla="*/ 0 h 3116"/>
                <a:gd name="T74" fmla="*/ 0 w 1891"/>
                <a:gd name="T75" fmla="*/ 0 h 3116"/>
                <a:gd name="T76" fmla="*/ 0 w 1891"/>
                <a:gd name="T77" fmla="*/ 0 h 3116"/>
                <a:gd name="T78" fmla="*/ 0 w 1891"/>
                <a:gd name="T79" fmla="*/ 0 h 3116"/>
                <a:gd name="T80" fmla="*/ 0 w 1891"/>
                <a:gd name="T81" fmla="*/ 0 h 3116"/>
                <a:gd name="T82" fmla="*/ 0 w 1891"/>
                <a:gd name="T83" fmla="*/ 0 h 3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91" h="3116">
                  <a:moveTo>
                    <a:pt x="879" y="3116"/>
                  </a:moveTo>
                  <a:lnTo>
                    <a:pt x="1050" y="3042"/>
                  </a:lnTo>
                  <a:lnTo>
                    <a:pt x="1150" y="2882"/>
                  </a:lnTo>
                  <a:lnTo>
                    <a:pt x="1495" y="2897"/>
                  </a:lnTo>
                  <a:lnTo>
                    <a:pt x="1680" y="2847"/>
                  </a:lnTo>
                  <a:lnTo>
                    <a:pt x="1590" y="2566"/>
                  </a:lnTo>
                  <a:lnTo>
                    <a:pt x="1588" y="2354"/>
                  </a:lnTo>
                  <a:lnTo>
                    <a:pt x="1545" y="2276"/>
                  </a:lnTo>
                  <a:lnTo>
                    <a:pt x="1605" y="2176"/>
                  </a:lnTo>
                  <a:lnTo>
                    <a:pt x="1464" y="2125"/>
                  </a:lnTo>
                  <a:lnTo>
                    <a:pt x="1465" y="2038"/>
                  </a:lnTo>
                  <a:lnTo>
                    <a:pt x="1359" y="1981"/>
                  </a:lnTo>
                  <a:lnTo>
                    <a:pt x="1345" y="1843"/>
                  </a:lnTo>
                  <a:lnTo>
                    <a:pt x="1410" y="1796"/>
                  </a:lnTo>
                  <a:lnTo>
                    <a:pt x="1440" y="1706"/>
                  </a:lnTo>
                  <a:lnTo>
                    <a:pt x="1360" y="1591"/>
                  </a:lnTo>
                  <a:lnTo>
                    <a:pt x="1150" y="1499"/>
                  </a:lnTo>
                  <a:lnTo>
                    <a:pt x="1060" y="1409"/>
                  </a:lnTo>
                  <a:lnTo>
                    <a:pt x="1120" y="1244"/>
                  </a:lnTo>
                  <a:lnTo>
                    <a:pt x="1215" y="1269"/>
                  </a:lnTo>
                  <a:lnTo>
                    <a:pt x="1270" y="1214"/>
                  </a:lnTo>
                  <a:lnTo>
                    <a:pt x="1230" y="1134"/>
                  </a:lnTo>
                  <a:lnTo>
                    <a:pt x="1320" y="1104"/>
                  </a:lnTo>
                  <a:lnTo>
                    <a:pt x="1450" y="1134"/>
                  </a:lnTo>
                  <a:lnTo>
                    <a:pt x="1495" y="1049"/>
                  </a:lnTo>
                  <a:lnTo>
                    <a:pt x="1396" y="924"/>
                  </a:lnTo>
                  <a:lnTo>
                    <a:pt x="1303" y="942"/>
                  </a:lnTo>
                  <a:lnTo>
                    <a:pt x="1150" y="774"/>
                  </a:lnTo>
                  <a:lnTo>
                    <a:pt x="1075" y="794"/>
                  </a:lnTo>
                  <a:lnTo>
                    <a:pt x="1065" y="704"/>
                  </a:lnTo>
                  <a:lnTo>
                    <a:pt x="1090" y="592"/>
                  </a:lnTo>
                  <a:lnTo>
                    <a:pt x="1260" y="493"/>
                  </a:lnTo>
                  <a:lnTo>
                    <a:pt x="1173" y="420"/>
                  </a:lnTo>
                  <a:lnTo>
                    <a:pt x="1215" y="358"/>
                  </a:lnTo>
                  <a:lnTo>
                    <a:pt x="1330" y="443"/>
                  </a:lnTo>
                  <a:lnTo>
                    <a:pt x="1305" y="524"/>
                  </a:lnTo>
                  <a:lnTo>
                    <a:pt x="1375" y="569"/>
                  </a:lnTo>
                  <a:lnTo>
                    <a:pt x="1495" y="493"/>
                  </a:lnTo>
                  <a:lnTo>
                    <a:pt x="1455" y="428"/>
                  </a:lnTo>
                  <a:lnTo>
                    <a:pt x="1545" y="428"/>
                  </a:lnTo>
                  <a:lnTo>
                    <a:pt x="1585" y="524"/>
                  </a:lnTo>
                  <a:lnTo>
                    <a:pt x="1635" y="599"/>
                  </a:lnTo>
                  <a:lnTo>
                    <a:pt x="1755" y="669"/>
                  </a:lnTo>
                  <a:lnTo>
                    <a:pt x="1770" y="539"/>
                  </a:lnTo>
                  <a:lnTo>
                    <a:pt x="1855" y="503"/>
                  </a:lnTo>
                  <a:lnTo>
                    <a:pt x="1891" y="234"/>
                  </a:lnTo>
                  <a:lnTo>
                    <a:pt x="1657" y="163"/>
                  </a:lnTo>
                  <a:lnTo>
                    <a:pt x="1584" y="205"/>
                  </a:lnTo>
                  <a:lnTo>
                    <a:pt x="1398" y="92"/>
                  </a:lnTo>
                  <a:lnTo>
                    <a:pt x="1359" y="6"/>
                  </a:lnTo>
                  <a:lnTo>
                    <a:pt x="1210" y="59"/>
                  </a:lnTo>
                  <a:lnTo>
                    <a:pt x="1075" y="68"/>
                  </a:lnTo>
                  <a:lnTo>
                    <a:pt x="990" y="0"/>
                  </a:lnTo>
                  <a:lnTo>
                    <a:pt x="949" y="70"/>
                  </a:lnTo>
                  <a:lnTo>
                    <a:pt x="1005" y="148"/>
                  </a:lnTo>
                  <a:lnTo>
                    <a:pt x="1090" y="268"/>
                  </a:lnTo>
                  <a:lnTo>
                    <a:pt x="1063" y="388"/>
                  </a:lnTo>
                  <a:lnTo>
                    <a:pt x="1149" y="509"/>
                  </a:lnTo>
                  <a:lnTo>
                    <a:pt x="960" y="614"/>
                  </a:lnTo>
                  <a:lnTo>
                    <a:pt x="909" y="729"/>
                  </a:lnTo>
                  <a:lnTo>
                    <a:pt x="1018" y="856"/>
                  </a:lnTo>
                  <a:lnTo>
                    <a:pt x="1045" y="959"/>
                  </a:lnTo>
                  <a:lnTo>
                    <a:pt x="960" y="969"/>
                  </a:lnTo>
                  <a:lnTo>
                    <a:pt x="939" y="1034"/>
                  </a:lnTo>
                  <a:lnTo>
                    <a:pt x="960" y="1119"/>
                  </a:lnTo>
                  <a:lnTo>
                    <a:pt x="975" y="1240"/>
                  </a:lnTo>
                  <a:lnTo>
                    <a:pt x="939" y="1359"/>
                  </a:lnTo>
                  <a:lnTo>
                    <a:pt x="1005" y="1438"/>
                  </a:lnTo>
                  <a:lnTo>
                    <a:pt x="944" y="1576"/>
                  </a:lnTo>
                  <a:lnTo>
                    <a:pt x="853" y="1709"/>
                  </a:lnTo>
                  <a:lnTo>
                    <a:pt x="678" y="1844"/>
                  </a:lnTo>
                  <a:lnTo>
                    <a:pt x="519" y="1856"/>
                  </a:lnTo>
                  <a:lnTo>
                    <a:pt x="268" y="2111"/>
                  </a:lnTo>
                  <a:lnTo>
                    <a:pt x="151" y="2071"/>
                  </a:lnTo>
                  <a:lnTo>
                    <a:pt x="25" y="2111"/>
                  </a:lnTo>
                  <a:lnTo>
                    <a:pt x="0" y="2272"/>
                  </a:lnTo>
                  <a:lnTo>
                    <a:pt x="160" y="2326"/>
                  </a:lnTo>
                  <a:lnTo>
                    <a:pt x="355" y="2498"/>
                  </a:lnTo>
                  <a:lnTo>
                    <a:pt x="526" y="2658"/>
                  </a:lnTo>
                  <a:lnTo>
                    <a:pt x="534" y="2807"/>
                  </a:lnTo>
                  <a:lnTo>
                    <a:pt x="629" y="2942"/>
                  </a:lnTo>
                  <a:lnTo>
                    <a:pt x="719" y="2907"/>
                  </a:lnTo>
                  <a:lnTo>
                    <a:pt x="774" y="3012"/>
                  </a:lnTo>
                  <a:lnTo>
                    <a:pt x="869" y="3002"/>
                  </a:lnTo>
                  <a:lnTo>
                    <a:pt x="879" y="31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3" name="Freeform 17">
              <a:extLst>
                <a:ext uri="{FF2B5EF4-FFF2-40B4-BE49-F238E27FC236}">
                  <a16:creationId xmlns:a16="http://schemas.microsoft.com/office/drawing/2014/main" id="{E3D0F31A-E6F5-43C0-9192-7C590632B2D3}"/>
                </a:ext>
              </a:extLst>
            </p:cNvPr>
            <p:cNvSpPr/>
            <p:nvPr/>
          </p:nvSpPr>
          <p:spPr bwMode="auto">
            <a:xfrm>
              <a:off x="1506253" y="2506728"/>
              <a:ext cx="434157" cy="515161"/>
            </a:xfrm>
            <a:custGeom>
              <a:avLst/>
              <a:gdLst>
                <a:gd name="T0" fmla="*/ 0 w 1471"/>
                <a:gd name="T1" fmla="*/ 0 h 1788"/>
                <a:gd name="T2" fmla="*/ 0 w 1471"/>
                <a:gd name="T3" fmla="*/ 0 h 1788"/>
                <a:gd name="T4" fmla="*/ 0 w 1471"/>
                <a:gd name="T5" fmla="*/ 0 h 1788"/>
                <a:gd name="T6" fmla="*/ 0 w 1471"/>
                <a:gd name="T7" fmla="*/ 0 h 1788"/>
                <a:gd name="T8" fmla="*/ 0 w 1471"/>
                <a:gd name="T9" fmla="*/ 0 h 1788"/>
                <a:gd name="T10" fmla="*/ 0 w 1471"/>
                <a:gd name="T11" fmla="*/ 0 h 1788"/>
                <a:gd name="T12" fmla="*/ 0 w 1471"/>
                <a:gd name="T13" fmla="*/ 0 h 1788"/>
                <a:gd name="T14" fmla="*/ 0 w 1471"/>
                <a:gd name="T15" fmla="*/ 0 h 1788"/>
                <a:gd name="T16" fmla="*/ 0 w 1471"/>
                <a:gd name="T17" fmla="*/ 0 h 1788"/>
                <a:gd name="T18" fmla="*/ 0 w 1471"/>
                <a:gd name="T19" fmla="*/ 0 h 1788"/>
                <a:gd name="T20" fmla="*/ 0 w 1471"/>
                <a:gd name="T21" fmla="*/ 0 h 1788"/>
                <a:gd name="T22" fmla="*/ 0 w 1471"/>
                <a:gd name="T23" fmla="*/ 0 h 1788"/>
                <a:gd name="T24" fmla="*/ 0 w 1471"/>
                <a:gd name="T25" fmla="*/ 0 h 1788"/>
                <a:gd name="T26" fmla="*/ 0 w 1471"/>
                <a:gd name="T27" fmla="*/ 0 h 1788"/>
                <a:gd name="T28" fmla="*/ 0 w 1471"/>
                <a:gd name="T29" fmla="*/ 0 h 1788"/>
                <a:gd name="T30" fmla="*/ 0 w 1471"/>
                <a:gd name="T31" fmla="*/ 0 h 1788"/>
                <a:gd name="T32" fmla="*/ 0 w 1471"/>
                <a:gd name="T33" fmla="*/ 0 h 1788"/>
                <a:gd name="T34" fmla="*/ 0 w 1471"/>
                <a:gd name="T35" fmla="*/ 0 h 1788"/>
                <a:gd name="T36" fmla="*/ 0 w 1471"/>
                <a:gd name="T37" fmla="*/ 0 h 1788"/>
                <a:gd name="T38" fmla="*/ 0 w 1471"/>
                <a:gd name="T39" fmla="*/ 0 h 1788"/>
                <a:gd name="T40" fmla="*/ 0 w 1471"/>
                <a:gd name="T41" fmla="*/ 0 h 1788"/>
                <a:gd name="T42" fmla="*/ 0 w 1471"/>
                <a:gd name="T43" fmla="*/ 0 h 1788"/>
                <a:gd name="T44" fmla="*/ 0 w 1471"/>
                <a:gd name="T45" fmla="*/ 0 h 1788"/>
                <a:gd name="T46" fmla="*/ 0 w 1471"/>
                <a:gd name="T47" fmla="*/ 0 h 1788"/>
                <a:gd name="T48" fmla="*/ 0 w 1471"/>
                <a:gd name="T49" fmla="*/ 0 h 1788"/>
                <a:gd name="T50" fmla="*/ 0 w 1471"/>
                <a:gd name="T51" fmla="*/ 0 h 1788"/>
                <a:gd name="T52" fmla="*/ 0 w 1471"/>
                <a:gd name="T53" fmla="*/ 0 h 1788"/>
                <a:gd name="T54" fmla="*/ 0 w 1471"/>
                <a:gd name="T55" fmla="*/ 0 h 1788"/>
                <a:gd name="T56" fmla="*/ 0 w 1471"/>
                <a:gd name="T57" fmla="*/ 0 h 1788"/>
                <a:gd name="T58" fmla="*/ 0 w 1471"/>
                <a:gd name="T59" fmla="*/ 0 h 1788"/>
                <a:gd name="T60" fmla="*/ 0 w 1471"/>
                <a:gd name="T61" fmla="*/ 0 h 1788"/>
                <a:gd name="T62" fmla="*/ 0 w 1471"/>
                <a:gd name="T63" fmla="*/ 0 h 1788"/>
                <a:gd name="T64" fmla="*/ 0 w 1471"/>
                <a:gd name="T65" fmla="*/ 0 h 1788"/>
                <a:gd name="T66" fmla="*/ 0 w 1471"/>
                <a:gd name="T67" fmla="*/ 0 h 1788"/>
                <a:gd name="T68" fmla="*/ 0 w 1471"/>
                <a:gd name="T69" fmla="*/ 0 h 1788"/>
                <a:gd name="T70" fmla="*/ 0 w 1471"/>
                <a:gd name="T71" fmla="*/ 0 h 1788"/>
                <a:gd name="T72" fmla="*/ 0 w 1471"/>
                <a:gd name="T73" fmla="*/ 0 h 1788"/>
                <a:gd name="T74" fmla="*/ 0 w 1471"/>
                <a:gd name="T75" fmla="*/ 0 h 1788"/>
                <a:gd name="T76" fmla="*/ 0 w 1471"/>
                <a:gd name="T77" fmla="*/ 0 h 1788"/>
                <a:gd name="T78" fmla="*/ 0 w 1471"/>
                <a:gd name="T79" fmla="*/ 0 h 1788"/>
                <a:gd name="T80" fmla="*/ 0 w 1471"/>
                <a:gd name="T81" fmla="*/ 0 h 1788"/>
                <a:gd name="T82" fmla="*/ 0 w 1471"/>
                <a:gd name="T83" fmla="*/ 0 h 1788"/>
                <a:gd name="T84" fmla="*/ 0 w 1471"/>
                <a:gd name="T85" fmla="*/ 0 h 1788"/>
                <a:gd name="T86" fmla="*/ 0 w 1471"/>
                <a:gd name="T87" fmla="*/ 0 h 1788"/>
                <a:gd name="T88" fmla="*/ 0 w 1471"/>
                <a:gd name="T89" fmla="*/ 0 h 17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71" h="1788">
                  <a:moveTo>
                    <a:pt x="33" y="543"/>
                  </a:moveTo>
                  <a:lnTo>
                    <a:pt x="196" y="498"/>
                  </a:lnTo>
                  <a:lnTo>
                    <a:pt x="332" y="574"/>
                  </a:lnTo>
                  <a:lnTo>
                    <a:pt x="347" y="711"/>
                  </a:lnTo>
                  <a:lnTo>
                    <a:pt x="514" y="619"/>
                  </a:lnTo>
                  <a:lnTo>
                    <a:pt x="646" y="624"/>
                  </a:lnTo>
                  <a:lnTo>
                    <a:pt x="740" y="679"/>
                  </a:lnTo>
                  <a:lnTo>
                    <a:pt x="816" y="573"/>
                  </a:lnTo>
                  <a:lnTo>
                    <a:pt x="828" y="456"/>
                  </a:lnTo>
                  <a:lnTo>
                    <a:pt x="997" y="468"/>
                  </a:lnTo>
                  <a:lnTo>
                    <a:pt x="1022" y="368"/>
                  </a:lnTo>
                  <a:lnTo>
                    <a:pt x="1087" y="262"/>
                  </a:lnTo>
                  <a:lnTo>
                    <a:pt x="1172" y="292"/>
                  </a:lnTo>
                  <a:lnTo>
                    <a:pt x="1221" y="290"/>
                  </a:lnTo>
                  <a:lnTo>
                    <a:pt x="1206" y="137"/>
                  </a:lnTo>
                  <a:lnTo>
                    <a:pt x="1143" y="111"/>
                  </a:lnTo>
                  <a:lnTo>
                    <a:pt x="1113" y="65"/>
                  </a:lnTo>
                  <a:lnTo>
                    <a:pt x="1110" y="42"/>
                  </a:lnTo>
                  <a:lnTo>
                    <a:pt x="1141" y="38"/>
                  </a:lnTo>
                  <a:lnTo>
                    <a:pt x="1147" y="18"/>
                  </a:lnTo>
                  <a:lnTo>
                    <a:pt x="1153" y="2"/>
                  </a:lnTo>
                  <a:lnTo>
                    <a:pt x="1170" y="0"/>
                  </a:lnTo>
                  <a:lnTo>
                    <a:pt x="1206" y="39"/>
                  </a:lnTo>
                  <a:lnTo>
                    <a:pt x="1339" y="149"/>
                  </a:lnTo>
                  <a:lnTo>
                    <a:pt x="1317" y="197"/>
                  </a:lnTo>
                  <a:lnTo>
                    <a:pt x="1298" y="242"/>
                  </a:lnTo>
                  <a:lnTo>
                    <a:pt x="1471" y="346"/>
                  </a:lnTo>
                  <a:lnTo>
                    <a:pt x="1417" y="460"/>
                  </a:lnTo>
                  <a:lnTo>
                    <a:pt x="1299" y="562"/>
                  </a:lnTo>
                  <a:lnTo>
                    <a:pt x="1221" y="744"/>
                  </a:lnTo>
                  <a:lnTo>
                    <a:pt x="1283" y="1099"/>
                  </a:lnTo>
                  <a:lnTo>
                    <a:pt x="1266" y="1151"/>
                  </a:lnTo>
                  <a:lnTo>
                    <a:pt x="1194" y="1181"/>
                  </a:lnTo>
                  <a:lnTo>
                    <a:pt x="1206" y="1263"/>
                  </a:lnTo>
                  <a:lnTo>
                    <a:pt x="1159" y="1296"/>
                  </a:lnTo>
                  <a:lnTo>
                    <a:pt x="1197" y="1329"/>
                  </a:lnTo>
                  <a:lnTo>
                    <a:pt x="1249" y="1304"/>
                  </a:lnTo>
                  <a:lnTo>
                    <a:pt x="1296" y="1373"/>
                  </a:lnTo>
                  <a:lnTo>
                    <a:pt x="1351" y="1328"/>
                  </a:lnTo>
                  <a:lnTo>
                    <a:pt x="1433" y="1449"/>
                  </a:lnTo>
                  <a:lnTo>
                    <a:pt x="1429" y="1568"/>
                  </a:lnTo>
                  <a:lnTo>
                    <a:pt x="1342" y="1748"/>
                  </a:lnTo>
                  <a:lnTo>
                    <a:pt x="1205" y="1734"/>
                  </a:lnTo>
                  <a:lnTo>
                    <a:pt x="1133" y="1788"/>
                  </a:lnTo>
                  <a:lnTo>
                    <a:pt x="1132" y="1625"/>
                  </a:lnTo>
                  <a:lnTo>
                    <a:pt x="1102" y="1489"/>
                  </a:lnTo>
                  <a:lnTo>
                    <a:pt x="1027" y="1585"/>
                  </a:lnTo>
                  <a:lnTo>
                    <a:pt x="932" y="1630"/>
                  </a:lnTo>
                  <a:lnTo>
                    <a:pt x="887" y="1540"/>
                  </a:lnTo>
                  <a:lnTo>
                    <a:pt x="787" y="1570"/>
                  </a:lnTo>
                  <a:lnTo>
                    <a:pt x="740" y="1704"/>
                  </a:lnTo>
                  <a:lnTo>
                    <a:pt x="667" y="1685"/>
                  </a:lnTo>
                  <a:lnTo>
                    <a:pt x="691" y="1535"/>
                  </a:lnTo>
                  <a:lnTo>
                    <a:pt x="631" y="1400"/>
                  </a:lnTo>
                  <a:lnTo>
                    <a:pt x="485" y="1295"/>
                  </a:lnTo>
                  <a:lnTo>
                    <a:pt x="497" y="1090"/>
                  </a:lnTo>
                  <a:lnTo>
                    <a:pt x="436" y="1012"/>
                  </a:lnTo>
                  <a:lnTo>
                    <a:pt x="440" y="880"/>
                  </a:lnTo>
                  <a:lnTo>
                    <a:pt x="307" y="904"/>
                  </a:lnTo>
                  <a:lnTo>
                    <a:pt x="63" y="874"/>
                  </a:lnTo>
                  <a:lnTo>
                    <a:pt x="60" y="715"/>
                  </a:lnTo>
                  <a:lnTo>
                    <a:pt x="0" y="624"/>
                  </a:lnTo>
                  <a:lnTo>
                    <a:pt x="33" y="543"/>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4" name="Freeform 18">
              <a:extLst>
                <a:ext uri="{FF2B5EF4-FFF2-40B4-BE49-F238E27FC236}">
                  <a16:creationId xmlns:a16="http://schemas.microsoft.com/office/drawing/2014/main" id="{63EBBA0F-966C-0D5C-6611-597A4CDE6B6A}"/>
                </a:ext>
              </a:extLst>
            </p:cNvPr>
            <p:cNvSpPr/>
            <p:nvPr/>
          </p:nvSpPr>
          <p:spPr bwMode="auto">
            <a:xfrm>
              <a:off x="1674600" y="5246578"/>
              <a:ext cx="655666" cy="864838"/>
            </a:xfrm>
            <a:custGeom>
              <a:avLst/>
              <a:gdLst>
                <a:gd name="T0" fmla="*/ 0 w 2218"/>
                <a:gd name="T1" fmla="*/ 0 h 3005"/>
                <a:gd name="T2" fmla="*/ 0 w 2218"/>
                <a:gd name="T3" fmla="*/ 0 h 3005"/>
                <a:gd name="T4" fmla="*/ 0 w 2218"/>
                <a:gd name="T5" fmla="*/ 0 h 3005"/>
                <a:gd name="T6" fmla="*/ 0 w 2218"/>
                <a:gd name="T7" fmla="*/ 0 h 3005"/>
                <a:gd name="T8" fmla="*/ 0 w 2218"/>
                <a:gd name="T9" fmla="*/ 0 h 3005"/>
                <a:gd name="T10" fmla="*/ 0 w 2218"/>
                <a:gd name="T11" fmla="*/ 0 h 3005"/>
                <a:gd name="T12" fmla="*/ 0 w 2218"/>
                <a:gd name="T13" fmla="*/ 0 h 3005"/>
                <a:gd name="T14" fmla="*/ 0 w 2218"/>
                <a:gd name="T15" fmla="*/ 0 h 3005"/>
                <a:gd name="T16" fmla="*/ 0 w 2218"/>
                <a:gd name="T17" fmla="*/ 0 h 3005"/>
                <a:gd name="T18" fmla="*/ 0 w 2218"/>
                <a:gd name="T19" fmla="*/ 0 h 3005"/>
                <a:gd name="T20" fmla="*/ 0 w 2218"/>
                <a:gd name="T21" fmla="*/ 0 h 3005"/>
                <a:gd name="T22" fmla="*/ 0 w 2218"/>
                <a:gd name="T23" fmla="*/ 0 h 3005"/>
                <a:gd name="T24" fmla="*/ 0 w 2218"/>
                <a:gd name="T25" fmla="*/ 0 h 3005"/>
                <a:gd name="T26" fmla="*/ 0 w 2218"/>
                <a:gd name="T27" fmla="*/ 0 h 3005"/>
                <a:gd name="T28" fmla="*/ 0 w 2218"/>
                <a:gd name="T29" fmla="*/ 0 h 3005"/>
                <a:gd name="T30" fmla="*/ 0 w 2218"/>
                <a:gd name="T31" fmla="*/ 0 h 3005"/>
                <a:gd name="T32" fmla="*/ 0 w 2218"/>
                <a:gd name="T33" fmla="*/ 0 h 3005"/>
                <a:gd name="T34" fmla="*/ 0 w 2218"/>
                <a:gd name="T35" fmla="*/ 0 h 3005"/>
                <a:gd name="T36" fmla="*/ 0 w 2218"/>
                <a:gd name="T37" fmla="*/ 0 h 3005"/>
                <a:gd name="T38" fmla="*/ 0 w 2218"/>
                <a:gd name="T39" fmla="*/ 0 h 3005"/>
                <a:gd name="T40" fmla="*/ 0 w 2218"/>
                <a:gd name="T41" fmla="*/ 0 h 3005"/>
                <a:gd name="T42" fmla="*/ 0 w 2218"/>
                <a:gd name="T43" fmla="*/ 0 h 3005"/>
                <a:gd name="T44" fmla="*/ 0 w 2218"/>
                <a:gd name="T45" fmla="*/ 0 h 3005"/>
                <a:gd name="T46" fmla="*/ 0 w 2218"/>
                <a:gd name="T47" fmla="*/ 0 h 3005"/>
                <a:gd name="T48" fmla="*/ 0 w 2218"/>
                <a:gd name="T49" fmla="*/ 0 h 3005"/>
                <a:gd name="T50" fmla="*/ 0 w 2218"/>
                <a:gd name="T51" fmla="*/ 0 h 3005"/>
                <a:gd name="T52" fmla="*/ 0 w 2218"/>
                <a:gd name="T53" fmla="*/ 0 h 3005"/>
                <a:gd name="T54" fmla="*/ 0 w 2218"/>
                <a:gd name="T55" fmla="*/ 0 h 3005"/>
                <a:gd name="T56" fmla="*/ 0 w 2218"/>
                <a:gd name="T57" fmla="*/ 0 h 3005"/>
                <a:gd name="T58" fmla="*/ 0 w 2218"/>
                <a:gd name="T59" fmla="*/ 0 h 3005"/>
                <a:gd name="T60" fmla="*/ 0 w 2218"/>
                <a:gd name="T61" fmla="*/ 0 h 3005"/>
                <a:gd name="T62" fmla="*/ 0 w 2218"/>
                <a:gd name="T63" fmla="*/ 0 h 3005"/>
                <a:gd name="T64" fmla="*/ 0 w 2218"/>
                <a:gd name="T65" fmla="*/ 0 h 3005"/>
                <a:gd name="T66" fmla="*/ 0 w 2218"/>
                <a:gd name="T67" fmla="*/ 0 h 3005"/>
                <a:gd name="T68" fmla="*/ 0 w 2218"/>
                <a:gd name="T69" fmla="*/ 0 h 30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8" h="3005">
                  <a:moveTo>
                    <a:pt x="0" y="1120"/>
                  </a:moveTo>
                  <a:lnTo>
                    <a:pt x="120" y="1210"/>
                  </a:lnTo>
                  <a:lnTo>
                    <a:pt x="120" y="1315"/>
                  </a:lnTo>
                  <a:lnTo>
                    <a:pt x="215" y="1305"/>
                  </a:lnTo>
                  <a:lnTo>
                    <a:pt x="275" y="1395"/>
                  </a:lnTo>
                  <a:lnTo>
                    <a:pt x="210" y="1455"/>
                  </a:lnTo>
                  <a:lnTo>
                    <a:pt x="345" y="1561"/>
                  </a:lnTo>
                  <a:lnTo>
                    <a:pt x="285" y="1646"/>
                  </a:lnTo>
                  <a:lnTo>
                    <a:pt x="305" y="1831"/>
                  </a:lnTo>
                  <a:lnTo>
                    <a:pt x="375" y="1856"/>
                  </a:lnTo>
                  <a:lnTo>
                    <a:pt x="495" y="1796"/>
                  </a:lnTo>
                  <a:lnTo>
                    <a:pt x="540" y="1891"/>
                  </a:lnTo>
                  <a:lnTo>
                    <a:pt x="510" y="1981"/>
                  </a:lnTo>
                  <a:lnTo>
                    <a:pt x="530" y="2111"/>
                  </a:lnTo>
                  <a:lnTo>
                    <a:pt x="450" y="2166"/>
                  </a:lnTo>
                  <a:lnTo>
                    <a:pt x="545" y="2191"/>
                  </a:lnTo>
                  <a:lnTo>
                    <a:pt x="630" y="2261"/>
                  </a:lnTo>
                  <a:lnTo>
                    <a:pt x="570" y="2351"/>
                  </a:lnTo>
                  <a:lnTo>
                    <a:pt x="470" y="2501"/>
                  </a:lnTo>
                  <a:lnTo>
                    <a:pt x="495" y="2607"/>
                  </a:lnTo>
                  <a:lnTo>
                    <a:pt x="481" y="2695"/>
                  </a:lnTo>
                  <a:lnTo>
                    <a:pt x="514" y="2800"/>
                  </a:lnTo>
                  <a:lnTo>
                    <a:pt x="465" y="2953"/>
                  </a:lnTo>
                  <a:lnTo>
                    <a:pt x="562" y="2993"/>
                  </a:lnTo>
                  <a:lnTo>
                    <a:pt x="670" y="3005"/>
                  </a:lnTo>
                  <a:lnTo>
                    <a:pt x="750" y="2937"/>
                  </a:lnTo>
                  <a:lnTo>
                    <a:pt x="930" y="2833"/>
                  </a:lnTo>
                  <a:lnTo>
                    <a:pt x="1010" y="2746"/>
                  </a:lnTo>
                  <a:lnTo>
                    <a:pt x="1026" y="2632"/>
                  </a:lnTo>
                  <a:lnTo>
                    <a:pt x="1018" y="2541"/>
                  </a:lnTo>
                  <a:lnTo>
                    <a:pt x="1086" y="2461"/>
                  </a:lnTo>
                  <a:lnTo>
                    <a:pt x="1186" y="2401"/>
                  </a:lnTo>
                  <a:lnTo>
                    <a:pt x="1334" y="2349"/>
                  </a:lnTo>
                  <a:lnTo>
                    <a:pt x="1542" y="2329"/>
                  </a:lnTo>
                  <a:lnTo>
                    <a:pt x="1498" y="2289"/>
                  </a:lnTo>
                  <a:lnTo>
                    <a:pt x="1422" y="2205"/>
                  </a:lnTo>
                  <a:lnTo>
                    <a:pt x="1486" y="2089"/>
                  </a:lnTo>
                  <a:lnTo>
                    <a:pt x="1554" y="1981"/>
                  </a:lnTo>
                  <a:lnTo>
                    <a:pt x="1650" y="1861"/>
                  </a:lnTo>
                  <a:lnTo>
                    <a:pt x="1682" y="1753"/>
                  </a:lnTo>
                  <a:lnTo>
                    <a:pt x="1810" y="1741"/>
                  </a:lnTo>
                  <a:lnTo>
                    <a:pt x="1950" y="1793"/>
                  </a:lnTo>
                  <a:lnTo>
                    <a:pt x="1966" y="1677"/>
                  </a:lnTo>
                  <a:lnTo>
                    <a:pt x="1970" y="1470"/>
                  </a:lnTo>
                  <a:lnTo>
                    <a:pt x="1902" y="1441"/>
                  </a:lnTo>
                  <a:lnTo>
                    <a:pt x="1842" y="1397"/>
                  </a:lnTo>
                  <a:lnTo>
                    <a:pt x="1874" y="1353"/>
                  </a:lnTo>
                  <a:lnTo>
                    <a:pt x="1958" y="1349"/>
                  </a:lnTo>
                  <a:lnTo>
                    <a:pt x="1954" y="1257"/>
                  </a:lnTo>
                  <a:lnTo>
                    <a:pt x="1925" y="1135"/>
                  </a:lnTo>
                  <a:lnTo>
                    <a:pt x="1893" y="945"/>
                  </a:lnTo>
                  <a:lnTo>
                    <a:pt x="1854" y="942"/>
                  </a:lnTo>
                  <a:lnTo>
                    <a:pt x="1821" y="918"/>
                  </a:lnTo>
                  <a:lnTo>
                    <a:pt x="1806" y="873"/>
                  </a:lnTo>
                  <a:lnTo>
                    <a:pt x="1830" y="834"/>
                  </a:lnTo>
                  <a:lnTo>
                    <a:pt x="1842" y="792"/>
                  </a:lnTo>
                  <a:lnTo>
                    <a:pt x="1887" y="807"/>
                  </a:lnTo>
                  <a:lnTo>
                    <a:pt x="1932" y="843"/>
                  </a:lnTo>
                  <a:lnTo>
                    <a:pt x="1947" y="750"/>
                  </a:lnTo>
                  <a:lnTo>
                    <a:pt x="2105" y="645"/>
                  </a:lnTo>
                  <a:lnTo>
                    <a:pt x="2138" y="485"/>
                  </a:lnTo>
                  <a:lnTo>
                    <a:pt x="2190" y="321"/>
                  </a:lnTo>
                  <a:lnTo>
                    <a:pt x="2218" y="161"/>
                  </a:lnTo>
                  <a:lnTo>
                    <a:pt x="2182" y="45"/>
                  </a:lnTo>
                  <a:lnTo>
                    <a:pt x="2115" y="0"/>
                  </a:lnTo>
                  <a:lnTo>
                    <a:pt x="1978" y="130"/>
                  </a:lnTo>
                  <a:lnTo>
                    <a:pt x="1798" y="120"/>
                  </a:lnTo>
                  <a:lnTo>
                    <a:pt x="1638" y="268"/>
                  </a:lnTo>
                  <a:lnTo>
                    <a:pt x="1485" y="280"/>
                  </a:lnTo>
                  <a:lnTo>
                    <a:pt x="1355" y="265"/>
                  </a:lnTo>
                  <a:lnTo>
                    <a:pt x="1205" y="495"/>
                  </a:lnTo>
                  <a:lnTo>
                    <a:pt x="1115" y="490"/>
                  </a:lnTo>
                  <a:lnTo>
                    <a:pt x="1104" y="421"/>
                  </a:lnTo>
                  <a:lnTo>
                    <a:pt x="950" y="405"/>
                  </a:lnTo>
                  <a:lnTo>
                    <a:pt x="860" y="360"/>
                  </a:lnTo>
                  <a:lnTo>
                    <a:pt x="830" y="465"/>
                  </a:lnTo>
                  <a:lnTo>
                    <a:pt x="725" y="550"/>
                  </a:lnTo>
                  <a:lnTo>
                    <a:pt x="755" y="655"/>
                  </a:lnTo>
                  <a:lnTo>
                    <a:pt x="690" y="735"/>
                  </a:lnTo>
                  <a:lnTo>
                    <a:pt x="900" y="805"/>
                  </a:lnTo>
                  <a:lnTo>
                    <a:pt x="635" y="975"/>
                  </a:lnTo>
                  <a:lnTo>
                    <a:pt x="395" y="970"/>
                  </a:lnTo>
                  <a:lnTo>
                    <a:pt x="270" y="1065"/>
                  </a:lnTo>
                  <a:lnTo>
                    <a:pt x="105" y="1035"/>
                  </a:lnTo>
                  <a:lnTo>
                    <a:pt x="0" y="112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5" name="Freeform 19">
              <a:extLst>
                <a:ext uri="{FF2B5EF4-FFF2-40B4-BE49-F238E27FC236}">
                  <a16:creationId xmlns:a16="http://schemas.microsoft.com/office/drawing/2014/main" id="{B0F26172-13AE-792D-1320-5EA196A9705C}"/>
                </a:ext>
              </a:extLst>
            </p:cNvPr>
            <p:cNvSpPr/>
            <p:nvPr/>
          </p:nvSpPr>
          <p:spPr bwMode="auto">
            <a:xfrm>
              <a:off x="1466382" y="5366014"/>
              <a:ext cx="394286" cy="729572"/>
            </a:xfrm>
            <a:custGeom>
              <a:avLst/>
              <a:gdLst>
                <a:gd name="T0" fmla="*/ 0 w 1336"/>
                <a:gd name="T1" fmla="*/ 0 h 2535"/>
                <a:gd name="T2" fmla="*/ 0 w 1336"/>
                <a:gd name="T3" fmla="*/ 0 h 2535"/>
                <a:gd name="T4" fmla="*/ 0 w 1336"/>
                <a:gd name="T5" fmla="*/ 0 h 2535"/>
                <a:gd name="T6" fmla="*/ 0 w 1336"/>
                <a:gd name="T7" fmla="*/ 0 h 2535"/>
                <a:gd name="T8" fmla="*/ 0 w 1336"/>
                <a:gd name="T9" fmla="*/ 0 h 2535"/>
                <a:gd name="T10" fmla="*/ 0 w 1336"/>
                <a:gd name="T11" fmla="*/ 0 h 2535"/>
                <a:gd name="T12" fmla="*/ 0 w 1336"/>
                <a:gd name="T13" fmla="*/ 0 h 2535"/>
                <a:gd name="T14" fmla="*/ 0 w 1336"/>
                <a:gd name="T15" fmla="*/ 0 h 2535"/>
                <a:gd name="T16" fmla="*/ 0 w 1336"/>
                <a:gd name="T17" fmla="*/ 0 h 2535"/>
                <a:gd name="T18" fmla="*/ 0 w 1336"/>
                <a:gd name="T19" fmla="*/ 0 h 2535"/>
                <a:gd name="T20" fmla="*/ 0 w 1336"/>
                <a:gd name="T21" fmla="*/ 0 h 2535"/>
                <a:gd name="T22" fmla="*/ 0 w 1336"/>
                <a:gd name="T23" fmla="*/ 0 h 2535"/>
                <a:gd name="T24" fmla="*/ 0 w 1336"/>
                <a:gd name="T25" fmla="*/ 0 h 2535"/>
                <a:gd name="T26" fmla="*/ 0 w 1336"/>
                <a:gd name="T27" fmla="*/ 0 h 2535"/>
                <a:gd name="T28" fmla="*/ 0 w 1336"/>
                <a:gd name="T29" fmla="*/ 0 h 2535"/>
                <a:gd name="T30" fmla="*/ 0 w 1336"/>
                <a:gd name="T31" fmla="*/ 0 h 2535"/>
                <a:gd name="T32" fmla="*/ 0 w 1336"/>
                <a:gd name="T33" fmla="*/ 0 h 2535"/>
                <a:gd name="T34" fmla="*/ 0 w 1336"/>
                <a:gd name="T35" fmla="*/ 0 h 2535"/>
                <a:gd name="T36" fmla="*/ 0 w 1336"/>
                <a:gd name="T37" fmla="*/ 0 h 2535"/>
                <a:gd name="T38" fmla="*/ 0 w 1336"/>
                <a:gd name="T39" fmla="*/ 0 h 2535"/>
                <a:gd name="T40" fmla="*/ 0 w 1336"/>
                <a:gd name="T41" fmla="*/ 0 h 2535"/>
                <a:gd name="T42" fmla="*/ 0 w 1336"/>
                <a:gd name="T43" fmla="*/ 0 h 2535"/>
                <a:gd name="T44" fmla="*/ 0 w 1336"/>
                <a:gd name="T45" fmla="*/ 0 h 2535"/>
                <a:gd name="T46" fmla="*/ 0 w 1336"/>
                <a:gd name="T47" fmla="*/ 0 h 2535"/>
                <a:gd name="T48" fmla="*/ 0 w 1336"/>
                <a:gd name="T49" fmla="*/ 0 h 2535"/>
                <a:gd name="T50" fmla="*/ 0 w 1336"/>
                <a:gd name="T51" fmla="*/ 0 h 2535"/>
                <a:gd name="T52" fmla="*/ 0 w 1336"/>
                <a:gd name="T53" fmla="*/ 0 h 2535"/>
                <a:gd name="T54" fmla="*/ 0 w 1336"/>
                <a:gd name="T55" fmla="*/ 0 h 2535"/>
                <a:gd name="T56" fmla="*/ 0 w 1336"/>
                <a:gd name="T57" fmla="*/ 0 h 2535"/>
                <a:gd name="T58" fmla="*/ 0 w 1336"/>
                <a:gd name="T59" fmla="*/ 0 h 2535"/>
                <a:gd name="T60" fmla="*/ 0 w 1336"/>
                <a:gd name="T61" fmla="*/ 0 h 2535"/>
                <a:gd name="T62" fmla="*/ 0 w 1336"/>
                <a:gd name="T63" fmla="*/ 0 h 2535"/>
                <a:gd name="T64" fmla="*/ 0 w 1336"/>
                <a:gd name="T65" fmla="*/ 0 h 2535"/>
                <a:gd name="T66" fmla="*/ 0 w 1336"/>
                <a:gd name="T67" fmla="*/ 0 h 2535"/>
                <a:gd name="T68" fmla="*/ 0 w 1336"/>
                <a:gd name="T69" fmla="*/ 0 h 2535"/>
                <a:gd name="T70" fmla="*/ 0 w 1336"/>
                <a:gd name="T71" fmla="*/ 0 h 2535"/>
                <a:gd name="T72" fmla="*/ 0 w 1336"/>
                <a:gd name="T73" fmla="*/ 0 h 2535"/>
                <a:gd name="T74" fmla="*/ 0 w 1336"/>
                <a:gd name="T75" fmla="*/ 0 h 2535"/>
                <a:gd name="T76" fmla="*/ 0 w 1336"/>
                <a:gd name="T77" fmla="*/ 0 h 2535"/>
                <a:gd name="T78" fmla="*/ 0 w 1336"/>
                <a:gd name="T79" fmla="*/ 0 h 2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36" h="2535">
                  <a:moveTo>
                    <a:pt x="0" y="0"/>
                  </a:moveTo>
                  <a:lnTo>
                    <a:pt x="135" y="391"/>
                  </a:lnTo>
                  <a:lnTo>
                    <a:pt x="225" y="457"/>
                  </a:lnTo>
                  <a:lnTo>
                    <a:pt x="273" y="492"/>
                  </a:lnTo>
                  <a:lnTo>
                    <a:pt x="301" y="478"/>
                  </a:lnTo>
                  <a:lnTo>
                    <a:pt x="333" y="487"/>
                  </a:lnTo>
                  <a:lnTo>
                    <a:pt x="339" y="531"/>
                  </a:lnTo>
                  <a:lnTo>
                    <a:pt x="301" y="547"/>
                  </a:lnTo>
                  <a:lnTo>
                    <a:pt x="320" y="635"/>
                  </a:lnTo>
                  <a:lnTo>
                    <a:pt x="454" y="860"/>
                  </a:lnTo>
                  <a:lnTo>
                    <a:pt x="510" y="1145"/>
                  </a:lnTo>
                  <a:lnTo>
                    <a:pt x="683" y="1491"/>
                  </a:lnTo>
                  <a:lnTo>
                    <a:pt x="707" y="1668"/>
                  </a:lnTo>
                  <a:lnTo>
                    <a:pt x="766" y="1793"/>
                  </a:lnTo>
                  <a:lnTo>
                    <a:pt x="741" y="1881"/>
                  </a:lnTo>
                  <a:lnTo>
                    <a:pt x="861" y="2180"/>
                  </a:lnTo>
                  <a:lnTo>
                    <a:pt x="966" y="2360"/>
                  </a:lnTo>
                  <a:lnTo>
                    <a:pt x="981" y="2430"/>
                  </a:lnTo>
                  <a:lnTo>
                    <a:pt x="1171" y="2535"/>
                  </a:lnTo>
                  <a:lnTo>
                    <a:pt x="1221" y="2385"/>
                  </a:lnTo>
                  <a:lnTo>
                    <a:pt x="1186" y="2280"/>
                  </a:lnTo>
                  <a:lnTo>
                    <a:pt x="1201" y="2190"/>
                  </a:lnTo>
                  <a:lnTo>
                    <a:pt x="1176" y="2085"/>
                  </a:lnTo>
                  <a:lnTo>
                    <a:pt x="1336" y="1845"/>
                  </a:lnTo>
                  <a:lnTo>
                    <a:pt x="1252" y="1776"/>
                  </a:lnTo>
                  <a:lnTo>
                    <a:pt x="1154" y="1752"/>
                  </a:lnTo>
                  <a:lnTo>
                    <a:pt x="1236" y="1696"/>
                  </a:lnTo>
                  <a:lnTo>
                    <a:pt x="1216" y="1569"/>
                  </a:lnTo>
                  <a:lnTo>
                    <a:pt x="1246" y="1475"/>
                  </a:lnTo>
                  <a:lnTo>
                    <a:pt x="1201" y="1380"/>
                  </a:lnTo>
                  <a:lnTo>
                    <a:pt x="1081" y="1440"/>
                  </a:lnTo>
                  <a:lnTo>
                    <a:pt x="1013" y="1418"/>
                  </a:lnTo>
                  <a:lnTo>
                    <a:pt x="992" y="1232"/>
                  </a:lnTo>
                  <a:lnTo>
                    <a:pt x="1052" y="1146"/>
                  </a:lnTo>
                  <a:lnTo>
                    <a:pt x="917" y="1040"/>
                  </a:lnTo>
                  <a:lnTo>
                    <a:pt x="981" y="980"/>
                  </a:lnTo>
                  <a:lnTo>
                    <a:pt x="920" y="890"/>
                  </a:lnTo>
                  <a:lnTo>
                    <a:pt x="824" y="899"/>
                  </a:lnTo>
                  <a:lnTo>
                    <a:pt x="827" y="794"/>
                  </a:lnTo>
                  <a:lnTo>
                    <a:pt x="707" y="704"/>
                  </a:lnTo>
                  <a:lnTo>
                    <a:pt x="808" y="622"/>
                  </a:lnTo>
                  <a:lnTo>
                    <a:pt x="650" y="471"/>
                  </a:lnTo>
                  <a:lnTo>
                    <a:pt x="541" y="442"/>
                  </a:lnTo>
                  <a:lnTo>
                    <a:pt x="270" y="255"/>
                  </a:lnTo>
                  <a:lnTo>
                    <a:pt x="138" y="49"/>
                  </a:lnTo>
                  <a:lnTo>
                    <a:pt x="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6" name="Freeform 20">
              <a:extLst>
                <a:ext uri="{FF2B5EF4-FFF2-40B4-BE49-F238E27FC236}">
                  <a16:creationId xmlns:a16="http://schemas.microsoft.com/office/drawing/2014/main" id="{2DC992F0-6A29-CDF4-C8DB-F3F4EABE1267}"/>
                </a:ext>
              </a:extLst>
            </p:cNvPr>
            <p:cNvSpPr/>
            <p:nvPr/>
          </p:nvSpPr>
          <p:spPr bwMode="auto">
            <a:xfrm>
              <a:off x="1680507" y="2148417"/>
              <a:ext cx="465169" cy="457601"/>
            </a:xfrm>
            <a:custGeom>
              <a:avLst/>
              <a:gdLst>
                <a:gd name="T0" fmla="*/ 0 w 1575"/>
                <a:gd name="T1" fmla="*/ 0 h 1591"/>
                <a:gd name="T2" fmla="*/ 0 w 1575"/>
                <a:gd name="T3" fmla="*/ 0 h 1591"/>
                <a:gd name="T4" fmla="*/ 0 w 1575"/>
                <a:gd name="T5" fmla="*/ 0 h 1591"/>
                <a:gd name="T6" fmla="*/ 0 w 1575"/>
                <a:gd name="T7" fmla="*/ 0 h 1591"/>
                <a:gd name="T8" fmla="*/ 0 w 1575"/>
                <a:gd name="T9" fmla="*/ 0 h 1591"/>
                <a:gd name="T10" fmla="*/ 0 w 1575"/>
                <a:gd name="T11" fmla="*/ 0 h 1591"/>
                <a:gd name="T12" fmla="*/ 0 w 1575"/>
                <a:gd name="T13" fmla="*/ 0 h 1591"/>
                <a:gd name="T14" fmla="*/ 0 w 1575"/>
                <a:gd name="T15" fmla="*/ 0 h 1591"/>
                <a:gd name="T16" fmla="*/ 0 w 1575"/>
                <a:gd name="T17" fmla="*/ 0 h 1591"/>
                <a:gd name="T18" fmla="*/ 0 w 1575"/>
                <a:gd name="T19" fmla="*/ 0 h 1591"/>
                <a:gd name="T20" fmla="*/ 0 w 1575"/>
                <a:gd name="T21" fmla="*/ 0 h 1591"/>
                <a:gd name="T22" fmla="*/ 0 w 1575"/>
                <a:gd name="T23" fmla="*/ 0 h 1591"/>
                <a:gd name="T24" fmla="*/ 0 w 1575"/>
                <a:gd name="T25" fmla="*/ 0 h 1591"/>
                <a:gd name="T26" fmla="*/ 0 w 1575"/>
                <a:gd name="T27" fmla="*/ 0 h 1591"/>
                <a:gd name="T28" fmla="*/ 0 w 1575"/>
                <a:gd name="T29" fmla="*/ 0 h 1591"/>
                <a:gd name="T30" fmla="*/ 0 w 1575"/>
                <a:gd name="T31" fmla="*/ 0 h 1591"/>
                <a:gd name="T32" fmla="*/ 0 w 1575"/>
                <a:gd name="T33" fmla="*/ 0 h 1591"/>
                <a:gd name="T34" fmla="*/ 0 w 1575"/>
                <a:gd name="T35" fmla="*/ 0 h 1591"/>
                <a:gd name="T36" fmla="*/ 0 w 1575"/>
                <a:gd name="T37" fmla="*/ 0 h 1591"/>
                <a:gd name="T38" fmla="*/ 0 w 1575"/>
                <a:gd name="T39" fmla="*/ 0 h 1591"/>
                <a:gd name="T40" fmla="*/ 0 w 1575"/>
                <a:gd name="T41" fmla="*/ 0 h 1591"/>
                <a:gd name="T42" fmla="*/ 0 w 1575"/>
                <a:gd name="T43" fmla="*/ 0 h 1591"/>
                <a:gd name="T44" fmla="*/ 0 w 1575"/>
                <a:gd name="T45" fmla="*/ 0 h 1591"/>
                <a:gd name="T46" fmla="*/ 0 w 1575"/>
                <a:gd name="T47" fmla="*/ 0 h 1591"/>
                <a:gd name="T48" fmla="*/ 0 w 1575"/>
                <a:gd name="T49" fmla="*/ 0 h 1591"/>
                <a:gd name="T50" fmla="*/ 0 w 1575"/>
                <a:gd name="T51" fmla="*/ 0 h 1591"/>
                <a:gd name="T52" fmla="*/ 0 w 1575"/>
                <a:gd name="T53" fmla="*/ 0 h 1591"/>
                <a:gd name="T54" fmla="*/ 0 w 1575"/>
                <a:gd name="T55" fmla="*/ 0 h 1591"/>
                <a:gd name="T56" fmla="*/ 0 w 1575"/>
                <a:gd name="T57" fmla="*/ 0 h 1591"/>
                <a:gd name="T58" fmla="*/ 0 w 1575"/>
                <a:gd name="T59" fmla="*/ 0 h 1591"/>
                <a:gd name="T60" fmla="*/ 0 w 1575"/>
                <a:gd name="T61" fmla="*/ 0 h 1591"/>
                <a:gd name="T62" fmla="*/ 0 w 1575"/>
                <a:gd name="T63" fmla="*/ 0 h 1591"/>
                <a:gd name="T64" fmla="*/ 0 w 1575"/>
                <a:gd name="T65" fmla="*/ 0 h 1591"/>
                <a:gd name="T66" fmla="*/ 0 w 1575"/>
                <a:gd name="T67" fmla="*/ 0 h 1591"/>
                <a:gd name="T68" fmla="*/ 0 w 1575"/>
                <a:gd name="T69" fmla="*/ 0 h 1591"/>
                <a:gd name="T70" fmla="*/ 0 w 1575"/>
                <a:gd name="T71" fmla="*/ 0 h 1591"/>
                <a:gd name="T72" fmla="*/ 0 w 1575"/>
                <a:gd name="T73" fmla="*/ 0 h 1591"/>
                <a:gd name="T74" fmla="*/ 0 w 1575"/>
                <a:gd name="T75" fmla="*/ 0 h 1591"/>
                <a:gd name="T76" fmla="*/ 0 w 1575"/>
                <a:gd name="T77" fmla="*/ 0 h 1591"/>
                <a:gd name="T78" fmla="*/ 0 w 1575"/>
                <a:gd name="T79" fmla="*/ 0 h 1591"/>
                <a:gd name="T80" fmla="*/ 0 w 157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75" h="1591">
                  <a:moveTo>
                    <a:pt x="77" y="384"/>
                  </a:moveTo>
                  <a:lnTo>
                    <a:pt x="131" y="461"/>
                  </a:lnTo>
                  <a:lnTo>
                    <a:pt x="44" y="533"/>
                  </a:lnTo>
                  <a:lnTo>
                    <a:pt x="0" y="620"/>
                  </a:lnTo>
                  <a:lnTo>
                    <a:pt x="102" y="701"/>
                  </a:lnTo>
                  <a:lnTo>
                    <a:pt x="181" y="894"/>
                  </a:lnTo>
                  <a:lnTo>
                    <a:pt x="259" y="984"/>
                  </a:lnTo>
                  <a:lnTo>
                    <a:pt x="357" y="966"/>
                  </a:lnTo>
                  <a:lnTo>
                    <a:pt x="406" y="1019"/>
                  </a:lnTo>
                  <a:lnTo>
                    <a:pt x="459" y="1034"/>
                  </a:lnTo>
                  <a:lnTo>
                    <a:pt x="474" y="1091"/>
                  </a:lnTo>
                  <a:lnTo>
                    <a:pt x="496" y="1172"/>
                  </a:lnTo>
                  <a:lnTo>
                    <a:pt x="514" y="1181"/>
                  </a:lnTo>
                  <a:lnTo>
                    <a:pt x="513" y="1199"/>
                  </a:lnTo>
                  <a:lnTo>
                    <a:pt x="535" y="1190"/>
                  </a:lnTo>
                  <a:lnTo>
                    <a:pt x="538" y="1209"/>
                  </a:lnTo>
                  <a:lnTo>
                    <a:pt x="555" y="1224"/>
                  </a:lnTo>
                  <a:lnTo>
                    <a:pt x="562" y="1248"/>
                  </a:lnTo>
                  <a:lnTo>
                    <a:pt x="580" y="1248"/>
                  </a:lnTo>
                  <a:lnTo>
                    <a:pt x="613" y="1284"/>
                  </a:lnTo>
                  <a:lnTo>
                    <a:pt x="747" y="1394"/>
                  </a:lnTo>
                  <a:lnTo>
                    <a:pt x="708" y="1490"/>
                  </a:lnTo>
                  <a:lnTo>
                    <a:pt x="877" y="1591"/>
                  </a:lnTo>
                  <a:lnTo>
                    <a:pt x="984" y="1509"/>
                  </a:lnTo>
                  <a:lnTo>
                    <a:pt x="970" y="1399"/>
                  </a:lnTo>
                  <a:lnTo>
                    <a:pt x="986" y="1232"/>
                  </a:lnTo>
                  <a:lnTo>
                    <a:pt x="1080" y="1159"/>
                  </a:lnTo>
                  <a:lnTo>
                    <a:pt x="1255" y="1099"/>
                  </a:lnTo>
                  <a:lnTo>
                    <a:pt x="1410" y="1144"/>
                  </a:lnTo>
                  <a:lnTo>
                    <a:pt x="1485" y="1194"/>
                  </a:lnTo>
                  <a:lnTo>
                    <a:pt x="1575" y="1189"/>
                  </a:lnTo>
                  <a:lnTo>
                    <a:pt x="1500" y="1059"/>
                  </a:lnTo>
                  <a:lnTo>
                    <a:pt x="1465" y="979"/>
                  </a:lnTo>
                  <a:lnTo>
                    <a:pt x="1510" y="909"/>
                  </a:lnTo>
                  <a:lnTo>
                    <a:pt x="1465" y="814"/>
                  </a:lnTo>
                  <a:lnTo>
                    <a:pt x="1480" y="695"/>
                  </a:lnTo>
                  <a:lnTo>
                    <a:pt x="1410" y="610"/>
                  </a:lnTo>
                  <a:lnTo>
                    <a:pt x="1360" y="490"/>
                  </a:lnTo>
                  <a:lnTo>
                    <a:pt x="1285" y="425"/>
                  </a:lnTo>
                  <a:lnTo>
                    <a:pt x="1260" y="290"/>
                  </a:lnTo>
                  <a:lnTo>
                    <a:pt x="1110" y="335"/>
                  </a:lnTo>
                  <a:lnTo>
                    <a:pt x="1080" y="260"/>
                  </a:lnTo>
                  <a:lnTo>
                    <a:pt x="970" y="145"/>
                  </a:lnTo>
                  <a:lnTo>
                    <a:pt x="805" y="215"/>
                  </a:lnTo>
                  <a:lnTo>
                    <a:pt x="676" y="185"/>
                  </a:lnTo>
                  <a:lnTo>
                    <a:pt x="556" y="40"/>
                  </a:lnTo>
                  <a:lnTo>
                    <a:pt x="431" y="0"/>
                  </a:lnTo>
                  <a:lnTo>
                    <a:pt x="286" y="70"/>
                  </a:lnTo>
                  <a:lnTo>
                    <a:pt x="196" y="185"/>
                  </a:lnTo>
                  <a:lnTo>
                    <a:pt x="106" y="185"/>
                  </a:lnTo>
                  <a:lnTo>
                    <a:pt x="126" y="263"/>
                  </a:lnTo>
                  <a:lnTo>
                    <a:pt x="77" y="384"/>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7" name="Freeform 21">
              <a:extLst>
                <a:ext uri="{FF2B5EF4-FFF2-40B4-BE49-F238E27FC236}">
                  <a16:creationId xmlns:a16="http://schemas.microsoft.com/office/drawing/2014/main" id="{A754AC3C-8D16-FC43-5BF7-FDBE665454B3}"/>
                </a:ext>
              </a:extLst>
            </p:cNvPr>
            <p:cNvSpPr/>
            <p:nvPr/>
          </p:nvSpPr>
          <p:spPr bwMode="auto">
            <a:xfrm>
              <a:off x="1284744" y="1529648"/>
              <a:ext cx="1041092" cy="758352"/>
            </a:xfrm>
            <a:custGeom>
              <a:avLst/>
              <a:gdLst>
                <a:gd name="T0" fmla="*/ 0 w 3525"/>
                <a:gd name="T1" fmla="*/ 0 h 2636"/>
                <a:gd name="T2" fmla="*/ 0 w 3525"/>
                <a:gd name="T3" fmla="*/ 0 h 2636"/>
                <a:gd name="T4" fmla="*/ 0 w 3525"/>
                <a:gd name="T5" fmla="*/ 0 h 2636"/>
                <a:gd name="T6" fmla="*/ 0 w 3525"/>
                <a:gd name="T7" fmla="*/ 0 h 2636"/>
                <a:gd name="T8" fmla="*/ 0 w 3525"/>
                <a:gd name="T9" fmla="*/ 0 h 2636"/>
                <a:gd name="T10" fmla="*/ 0 w 3525"/>
                <a:gd name="T11" fmla="*/ 0 h 2636"/>
                <a:gd name="T12" fmla="*/ 0 w 3525"/>
                <a:gd name="T13" fmla="*/ 0 h 2636"/>
                <a:gd name="T14" fmla="*/ 0 w 3525"/>
                <a:gd name="T15" fmla="*/ 0 h 2636"/>
                <a:gd name="T16" fmla="*/ 0 w 3525"/>
                <a:gd name="T17" fmla="*/ 0 h 2636"/>
                <a:gd name="T18" fmla="*/ 0 w 3525"/>
                <a:gd name="T19" fmla="*/ 0 h 2636"/>
                <a:gd name="T20" fmla="*/ 0 w 3525"/>
                <a:gd name="T21" fmla="*/ 0 h 2636"/>
                <a:gd name="T22" fmla="*/ 0 w 3525"/>
                <a:gd name="T23" fmla="*/ 0 h 2636"/>
                <a:gd name="T24" fmla="*/ 0 w 3525"/>
                <a:gd name="T25" fmla="*/ 0 h 2636"/>
                <a:gd name="T26" fmla="*/ 0 w 3525"/>
                <a:gd name="T27" fmla="*/ 0 h 2636"/>
                <a:gd name="T28" fmla="*/ 0 w 3525"/>
                <a:gd name="T29" fmla="*/ 0 h 2636"/>
                <a:gd name="T30" fmla="*/ 0 w 3525"/>
                <a:gd name="T31" fmla="*/ 0 h 2636"/>
                <a:gd name="T32" fmla="*/ 0 w 3525"/>
                <a:gd name="T33" fmla="*/ 0 h 2636"/>
                <a:gd name="T34" fmla="*/ 0 w 3525"/>
                <a:gd name="T35" fmla="*/ 0 h 2636"/>
                <a:gd name="T36" fmla="*/ 0 w 3525"/>
                <a:gd name="T37" fmla="*/ 0 h 2636"/>
                <a:gd name="T38" fmla="*/ 0 w 3525"/>
                <a:gd name="T39" fmla="*/ 0 h 2636"/>
                <a:gd name="T40" fmla="*/ 0 w 3525"/>
                <a:gd name="T41" fmla="*/ 0 h 2636"/>
                <a:gd name="T42" fmla="*/ 0 w 3525"/>
                <a:gd name="T43" fmla="*/ 0 h 2636"/>
                <a:gd name="T44" fmla="*/ 0 w 3525"/>
                <a:gd name="T45" fmla="*/ 0 h 2636"/>
                <a:gd name="T46" fmla="*/ 0 w 3525"/>
                <a:gd name="T47" fmla="*/ 0 h 2636"/>
                <a:gd name="T48" fmla="*/ 0 w 3525"/>
                <a:gd name="T49" fmla="*/ 0 h 2636"/>
                <a:gd name="T50" fmla="*/ 0 w 3525"/>
                <a:gd name="T51" fmla="*/ 0 h 2636"/>
                <a:gd name="T52" fmla="*/ 0 w 3525"/>
                <a:gd name="T53" fmla="*/ 0 h 2636"/>
                <a:gd name="T54" fmla="*/ 0 w 3525"/>
                <a:gd name="T55" fmla="*/ 0 h 2636"/>
                <a:gd name="T56" fmla="*/ 0 w 3525"/>
                <a:gd name="T57" fmla="*/ 0 h 2636"/>
                <a:gd name="T58" fmla="*/ 0 w 3525"/>
                <a:gd name="T59" fmla="*/ 0 h 2636"/>
                <a:gd name="T60" fmla="*/ 0 w 3525"/>
                <a:gd name="T61" fmla="*/ 0 h 2636"/>
                <a:gd name="T62" fmla="*/ 0 w 3525"/>
                <a:gd name="T63" fmla="*/ 0 h 26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25" h="2636">
                  <a:moveTo>
                    <a:pt x="1242" y="2636"/>
                  </a:moveTo>
                  <a:lnTo>
                    <a:pt x="408" y="2156"/>
                  </a:lnTo>
                  <a:lnTo>
                    <a:pt x="440" y="1785"/>
                  </a:lnTo>
                  <a:lnTo>
                    <a:pt x="363" y="1427"/>
                  </a:lnTo>
                  <a:lnTo>
                    <a:pt x="576" y="1256"/>
                  </a:lnTo>
                  <a:lnTo>
                    <a:pt x="704" y="1096"/>
                  </a:lnTo>
                  <a:lnTo>
                    <a:pt x="560" y="1032"/>
                  </a:lnTo>
                  <a:lnTo>
                    <a:pt x="557" y="827"/>
                  </a:lnTo>
                  <a:lnTo>
                    <a:pt x="456" y="852"/>
                  </a:lnTo>
                  <a:lnTo>
                    <a:pt x="364" y="776"/>
                  </a:lnTo>
                  <a:lnTo>
                    <a:pt x="254" y="626"/>
                  </a:lnTo>
                  <a:lnTo>
                    <a:pt x="0" y="581"/>
                  </a:lnTo>
                  <a:lnTo>
                    <a:pt x="29" y="416"/>
                  </a:lnTo>
                  <a:lnTo>
                    <a:pt x="184" y="316"/>
                  </a:lnTo>
                  <a:lnTo>
                    <a:pt x="329" y="146"/>
                  </a:lnTo>
                  <a:lnTo>
                    <a:pt x="644" y="102"/>
                  </a:lnTo>
                  <a:lnTo>
                    <a:pt x="917" y="0"/>
                  </a:lnTo>
                  <a:lnTo>
                    <a:pt x="1115" y="41"/>
                  </a:lnTo>
                  <a:lnTo>
                    <a:pt x="1272" y="2"/>
                  </a:lnTo>
                  <a:lnTo>
                    <a:pt x="1311" y="119"/>
                  </a:lnTo>
                  <a:lnTo>
                    <a:pt x="1904" y="526"/>
                  </a:lnTo>
                  <a:lnTo>
                    <a:pt x="1934" y="672"/>
                  </a:lnTo>
                  <a:lnTo>
                    <a:pt x="2178" y="747"/>
                  </a:lnTo>
                  <a:lnTo>
                    <a:pt x="2209" y="886"/>
                  </a:lnTo>
                  <a:lnTo>
                    <a:pt x="2564" y="842"/>
                  </a:lnTo>
                  <a:lnTo>
                    <a:pt x="2675" y="705"/>
                  </a:lnTo>
                  <a:lnTo>
                    <a:pt x="2927" y="690"/>
                  </a:lnTo>
                  <a:lnTo>
                    <a:pt x="3104" y="602"/>
                  </a:lnTo>
                  <a:lnTo>
                    <a:pt x="3215" y="675"/>
                  </a:lnTo>
                  <a:lnTo>
                    <a:pt x="3410" y="722"/>
                  </a:lnTo>
                  <a:lnTo>
                    <a:pt x="3525" y="866"/>
                  </a:lnTo>
                  <a:lnTo>
                    <a:pt x="3440" y="1118"/>
                  </a:lnTo>
                  <a:lnTo>
                    <a:pt x="3423" y="1383"/>
                  </a:lnTo>
                  <a:lnTo>
                    <a:pt x="3315" y="1412"/>
                  </a:lnTo>
                  <a:lnTo>
                    <a:pt x="3200" y="1485"/>
                  </a:lnTo>
                  <a:lnTo>
                    <a:pt x="3210" y="1632"/>
                  </a:lnTo>
                  <a:lnTo>
                    <a:pt x="3108" y="1722"/>
                  </a:lnTo>
                  <a:lnTo>
                    <a:pt x="2999" y="1706"/>
                  </a:lnTo>
                  <a:lnTo>
                    <a:pt x="2869" y="1751"/>
                  </a:lnTo>
                  <a:lnTo>
                    <a:pt x="2959" y="1936"/>
                  </a:lnTo>
                  <a:lnTo>
                    <a:pt x="2879" y="1976"/>
                  </a:lnTo>
                  <a:lnTo>
                    <a:pt x="2894" y="2101"/>
                  </a:lnTo>
                  <a:lnTo>
                    <a:pt x="3109" y="2156"/>
                  </a:lnTo>
                  <a:lnTo>
                    <a:pt x="3104" y="2311"/>
                  </a:lnTo>
                  <a:lnTo>
                    <a:pt x="3194" y="2461"/>
                  </a:lnTo>
                  <a:lnTo>
                    <a:pt x="3004" y="2566"/>
                  </a:lnTo>
                  <a:lnTo>
                    <a:pt x="2909" y="2626"/>
                  </a:lnTo>
                  <a:lnTo>
                    <a:pt x="2834" y="2581"/>
                  </a:lnTo>
                  <a:lnTo>
                    <a:pt x="2804" y="2486"/>
                  </a:lnTo>
                  <a:lnTo>
                    <a:pt x="2719" y="2491"/>
                  </a:lnTo>
                  <a:lnTo>
                    <a:pt x="2624" y="2576"/>
                  </a:lnTo>
                  <a:lnTo>
                    <a:pt x="2600" y="2442"/>
                  </a:lnTo>
                  <a:lnTo>
                    <a:pt x="2450" y="2487"/>
                  </a:lnTo>
                  <a:lnTo>
                    <a:pt x="2418" y="2408"/>
                  </a:lnTo>
                  <a:lnTo>
                    <a:pt x="2309" y="2297"/>
                  </a:lnTo>
                  <a:lnTo>
                    <a:pt x="2141" y="2366"/>
                  </a:lnTo>
                  <a:lnTo>
                    <a:pt x="2013" y="2336"/>
                  </a:lnTo>
                  <a:lnTo>
                    <a:pt x="1895" y="2190"/>
                  </a:lnTo>
                  <a:lnTo>
                    <a:pt x="1770" y="2150"/>
                  </a:lnTo>
                  <a:lnTo>
                    <a:pt x="1625" y="2222"/>
                  </a:lnTo>
                  <a:lnTo>
                    <a:pt x="1536" y="2336"/>
                  </a:lnTo>
                  <a:lnTo>
                    <a:pt x="1446" y="2337"/>
                  </a:lnTo>
                  <a:lnTo>
                    <a:pt x="1469" y="2412"/>
                  </a:lnTo>
                  <a:lnTo>
                    <a:pt x="1416" y="2532"/>
                  </a:lnTo>
                  <a:lnTo>
                    <a:pt x="1242" y="2636"/>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8" name="Freeform 22">
              <a:extLst>
                <a:ext uri="{FF2B5EF4-FFF2-40B4-BE49-F238E27FC236}">
                  <a16:creationId xmlns:a16="http://schemas.microsoft.com/office/drawing/2014/main" id="{FDD6867B-E115-80C8-D104-9B5F8380E39C}"/>
                </a:ext>
              </a:extLst>
            </p:cNvPr>
            <p:cNvSpPr/>
            <p:nvPr/>
          </p:nvSpPr>
          <p:spPr bwMode="auto">
            <a:xfrm>
              <a:off x="1423557" y="2259220"/>
              <a:ext cx="443018" cy="453285"/>
            </a:xfrm>
            <a:custGeom>
              <a:avLst/>
              <a:gdLst>
                <a:gd name="T0" fmla="*/ 0 w 1502"/>
                <a:gd name="T1" fmla="*/ 0 h 1576"/>
                <a:gd name="T2" fmla="*/ 0 w 1502"/>
                <a:gd name="T3" fmla="*/ 0 h 1576"/>
                <a:gd name="T4" fmla="*/ 0 w 1502"/>
                <a:gd name="T5" fmla="*/ 0 h 1576"/>
                <a:gd name="T6" fmla="*/ 0 w 1502"/>
                <a:gd name="T7" fmla="*/ 0 h 1576"/>
                <a:gd name="T8" fmla="*/ 0 w 1502"/>
                <a:gd name="T9" fmla="*/ 0 h 1576"/>
                <a:gd name="T10" fmla="*/ 0 w 1502"/>
                <a:gd name="T11" fmla="*/ 0 h 1576"/>
                <a:gd name="T12" fmla="*/ 0 w 1502"/>
                <a:gd name="T13" fmla="*/ 0 h 1576"/>
                <a:gd name="T14" fmla="*/ 0 w 1502"/>
                <a:gd name="T15" fmla="*/ 0 h 1576"/>
                <a:gd name="T16" fmla="*/ 0 w 1502"/>
                <a:gd name="T17" fmla="*/ 0 h 1576"/>
                <a:gd name="T18" fmla="*/ 0 w 1502"/>
                <a:gd name="T19" fmla="*/ 0 h 1576"/>
                <a:gd name="T20" fmla="*/ 0 w 1502"/>
                <a:gd name="T21" fmla="*/ 0 h 1576"/>
                <a:gd name="T22" fmla="*/ 0 w 1502"/>
                <a:gd name="T23" fmla="*/ 0 h 1576"/>
                <a:gd name="T24" fmla="*/ 0 w 1502"/>
                <a:gd name="T25" fmla="*/ 0 h 1576"/>
                <a:gd name="T26" fmla="*/ 0 w 1502"/>
                <a:gd name="T27" fmla="*/ 0 h 1576"/>
                <a:gd name="T28" fmla="*/ 0 w 1502"/>
                <a:gd name="T29" fmla="*/ 0 h 1576"/>
                <a:gd name="T30" fmla="*/ 0 w 1502"/>
                <a:gd name="T31" fmla="*/ 0 h 1576"/>
                <a:gd name="T32" fmla="*/ 0 w 1502"/>
                <a:gd name="T33" fmla="*/ 0 h 1576"/>
                <a:gd name="T34" fmla="*/ 0 w 1502"/>
                <a:gd name="T35" fmla="*/ 0 h 1576"/>
                <a:gd name="T36" fmla="*/ 0 w 1502"/>
                <a:gd name="T37" fmla="*/ 0 h 1576"/>
                <a:gd name="T38" fmla="*/ 0 w 1502"/>
                <a:gd name="T39" fmla="*/ 0 h 1576"/>
                <a:gd name="T40" fmla="*/ 0 w 1502"/>
                <a:gd name="T41" fmla="*/ 0 h 1576"/>
                <a:gd name="T42" fmla="*/ 0 w 1502"/>
                <a:gd name="T43" fmla="*/ 0 h 1576"/>
                <a:gd name="T44" fmla="*/ 0 w 1502"/>
                <a:gd name="T45" fmla="*/ 0 h 1576"/>
                <a:gd name="T46" fmla="*/ 0 w 1502"/>
                <a:gd name="T47" fmla="*/ 0 h 1576"/>
                <a:gd name="T48" fmla="*/ 0 w 1502"/>
                <a:gd name="T49" fmla="*/ 0 h 1576"/>
                <a:gd name="T50" fmla="*/ 0 w 1502"/>
                <a:gd name="T51" fmla="*/ 0 h 1576"/>
                <a:gd name="T52" fmla="*/ 0 w 1502"/>
                <a:gd name="T53" fmla="*/ 0 h 1576"/>
                <a:gd name="T54" fmla="*/ 0 w 1502"/>
                <a:gd name="T55" fmla="*/ 0 h 1576"/>
                <a:gd name="T56" fmla="*/ 0 w 1502"/>
                <a:gd name="T57" fmla="*/ 0 h 1576"/>
                <a:gd name="T58" fmla="*/ 0 w 1502"/>
                <a:gd name="T59" fmla="*/ 0 h 1576"/>
                <a:gd name="T60" fmla="*/ 0 w 1502"/>
                <a:gd name="T61" fmla="*/ 0 h 1576"/>
                <a:gd name="T62" fmla="*/ 0 w 1502"/>
                <a:gd name="T63" fmla="*/ 0 h 1576"/>
                <a:gd name="T64" fmla="*/ 0 w 1502"/>
                <a:gd name="T65" fmla="*/ 0 h 1576"/>
                <a:gd name="T66" fmla="*/ 0 w 1502"/>
                <a:gd name="T67" fmla="*/ 0 h 1576"/>
                <a:gd name="T68" fmla="*/ 0 w 1502"/>
                <a:gd name="T69" fmla="*/ 0 h 15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02" h="1576">
                  <a:moveTo>
                    <a:pt x="556" y="242"/>
                  </a:moveTo>
                  <a:lnTo>
                    <a:pt x="431" y="312"/>
                  </a:lnTo>
                  <a:lnTo>
                    <a:pt x="346" y="417"/>
                  </a:lnTo>
                  <a:lnTo>
                    <a:pt x="391" y="537"/>
                  </a:lnTo>
                  <a:lnTo>
                    <a:pt x="326" y="657"/>
                  </a:lnTo>
                  <a:lnTo>
                    <a:pt x="376" y="767"/>
                  </a:lnTo>
                  <a:lnTo>
                    <a:pt x="241" y="811"/>
                  </a:lnTo>
                  <a:lnTo>
                    <a:pt x="76" y="1061"/>
                  </a:lnTo>
                  <a:lnTo>
                    <a:pt x="0" y="1292"/>
                  </a:lnTo>
                  <a:lnTo>
                    <a:pt x="76" y="1376"/>
                  </a:lnTo>
                  <a:lnTo>
                    <a:pt x="317" y="1406"/>
                  </a:lnTo>
                  <a:lnTo>
                    <a:pt x="476" y="1361"/>
                  </a:lnTo>
                  <a:lnTo>
                    <a:pt x="611" y="1436"/>
                  </a:lnTo>
                  <a:lnTo>
                    <a:pt x="626" y="1576"/>
                  </a:lnTo>
                  <a:lnTo>
                    <a:pt x="790" y="1481"/>
                  </a:lnTo>
                  <a:lnTo>
                    <a:pt x="925" y="1486"/>
                  </a:lnTo>
                  <a:lnTo>
                    <a:pt x="1020" y="1541"/>
                  </a:lnTo>
                  <a:lnTo>
                    <a:pt x="1095" y="1436"/>
                  </a:lnTo>
                  <a:lnTo>
                    <a:pt x="1106" y="1320"/>
                  </a:lnTo>
                  <a:lnTo>
                    <a:pt x="1274" y="1331"/>
                  </a:lnTo>
                  <a:lnTo>
                    <a:pt x="1300" y="1231"/>
                  </a:lnTo>
                  <a:lnTo>
                    <a:pt x="1364" y="1127"/>
                  </a:lnTo>
                  <a:lnTo>
                    <a:pt x="1451" y="1158"/>
                  </a:lnTo>
                  <a:lnTo>
                    <a:pt x="1502" y="1154"/>
                  </a:lnTo>
                  <a:lnTo>
                    <a:pt x="1484" y="998"/>
                  </a:lnTo>
                  <a:lnTo>
                    <a:pt x="1424" y="976"/>
                  </a:lnTo>
                  <a:lnTo>
                    <a:pt x="1394" y="926"/>
                  </a:lnTo>
                  <a:lnTo>
                    <a:pt x="1388" y="907"/>
                  </a:lnTo>
                  <a:lnTo>
                    <a:pt x="1357" y="899"/>
                  </a:lnTo>
                  <a:lnTo>
                    <a:pt x="1345" y="883"/>
                  </a:lnTo>
                  <a:lnTo>
                    <a:pt x="1339" y="865"/>
                  </a:lnTo>
                  <a:lnTo>
                    <a:pt x="1328" y="844"/>
                  </a:lnTo>
                  <a:lnTo>
                    <a:pt x="1313" y="850"/>
                  </a:lnTo>
                  <a:lnTo>
                    <a:pt x="1300" y="847"/>
                  </a:lnTo>
                  <a:lnTo>
                    <a:pt x="1297" y="818"/>
                  </a:lnTo>
                  <a:lnTo>
                    <a:pt x="1309" y="812"/>
                  </a:lnTo>
                  <a:lnTo>
                    <a:pt x="1334" y="808"/>
                  </a:lnTo>
                  <a:lnTo>
                    <a:pt x="1355" y="806"/>
                  </a:lnTo>
                  <a:lnTo>
                    <a:pt x="1364" y="788"/>
                  </a:lnTo>
                  <a:lnTo>
                    <a:pt x="1348" y="706"/>
                  </a:lnTo>
                  <a:lnTo>
                    <a:pt x="1330" y="650"/>
                  </a:lnTo>
                  <a:lnTo>
                    <a:pt x="1274" y="635"/>
                  </a:lnTo>
                  <a:lnTo>
                    <a:pt x="1226" y="583"/>
                  </a:lnTo>
                  <a:lnTo>
                    <a:pt x="1133" y="599"/>
                  </a:lnTo>
                  <a:lnTo>
                    <a:pt x="1045" y="499"/>
                  </a:lnTo>
                  <a:lnTo>
                    <a:pt x="970" y="317"/>
                  </a:lnTo>
                  <a:lnTo>
                    <a:pt x="870" y="237"/>
                  </a:lnTo>
                  <a:lnTo>
                    <a:pt x="910" y="152"/>
                  </a:lnTo>
                  <a:lnTo>
                    <a:pt x="1000" y="77"/>
                  </a:lnTo>
                  <a:lnTo>
                    <a:pt x="946" y="0"/>
                  </a:lnTo>
                  <a:lnTo>
                    <a:pt x="773" y="103"/>
                  </a:lnTo>
                  <a:lnTo>
                    <a:pt x="706" y="222"/>
                  </a:lnTo>
                  <a:lnTo>
                    <a:pt x="556" y="24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9" name="Freeform 23">
              <a:extLst>
                <a:ext uri="{FF2B5EF4-FFF2-40B4-BE49-F238E27FC236}">
                  <a16:creationId xmlns:a16="http://schemas.microsoft.com/office/drawing/2014/main" id="{E29BB453-C0F0-D8DE-D692-A855F6D8A04F}"/>
                </a:ext>
              </a:extLst>
            </p:cNvPr>
            <p:cNvSpPr/>
            <p:nvPr/>
          </p:nvSpPr>
          <p:spPr bwMode="auto">
            <a:xfrm>
              <a:off x="3694760" y="2854965"/>
              <a:ext cx="869792" cy="651866"/>
            </a:xfrm>
            <a:custGeom>
              <a:avLst/>
              <a:gdLst>
                <a:gd name="T0" fmla="*/ 0 w 2946"/>
                <a:gd name="T1" fmla="*/ 0 h 2265"/>
                <a:gd name="T2" fmla="*/ 0 w 2946"/>
                <a:gd name="T3" fmla="*/ 0 h 2265"/>
                <a:gd name="T4" fmla="*/ 0 w 2946"/>
                <a:gd name="T5" fmla="*/ 0 h 2265"/>
                <a:gd name="T6" fmla="*/ 0 w 2946"/>
                <a:gd name="T7" fmla="*/ 0 h 2265"/>
                <a:gd name="T8" fmla="*/ 0 w 2946"/>
                <a:gd name="T9" fmla="*/ 0 h 2265"/>
                <a:gd name="T10" fmla="*/ 0 w 2946"/>
                <a:gd name="T11" fmla="*/ 0 h 2265"/>
                <a:gd name="T12" fmla="*/ 0 w 2946"/>
                <a:gd name="T13" fmla="*/ 0 h 2265"/>
                <a:gd name="T14" fmla="*/ 0 w 2946"/>
                <a:gd name="T15" fmla="*/ 0 h 2265"/>
                <a:gd name="T16" fmla="*/ 0 w 2946"/>
                <a:gd name="T17" fmla="*/ 0 h 2265"/>
                <a:gd name="T18" fmla="*/ 0 w 2946"/>
                <a:gd name="T19" fmla="*/ 0 h 2265"/>
                <a:gd name="T20" fmla="*/ 0 w 2946"/>
                <a:gd name="T21" fmla="*/ 0 h 2265"/>
                <a:gd name="T22" fmla="*/ 0 w 2946"/>
                <a:gd name="T23" fmla="*/ 0 h 2265"/>
                <a:gd name="T24" fmla="*/ 0 w 2946"/>
                <a:gd name="T25" fmla="*/ 0 h 2265"/>
                <a:gd name="T26" fmla="*/ 0 w 2946"/>
                <a:gd name="T27" fmla="*/ 0 h 2265"/>
                <a:gd name="T28" fmla="*/ 0 w 2946"/>
                <a:gd name="T29" fmla="*/ 0 h 2265"/>
                <a:gd name="T30" fmla="*/ 0 w 2946"/>
                <a:gd name="T31" fmla="*/ 0 h 2265"/>
                <a:gd name="T32" fmla="*/ 0 w 2946"/>
                <a:gd name="T33" fmla="*/ 0 h 2265"/>
                <a:gd name="T34" fmla="*/ 0 w 2946"/>
                <a:gd name="T35" fmla="*/ 0 h 2265"/>
                <a:gd name="T36" fmla="*/ 0 w 2946"/>
                <a:gd name="T37" fmla="*/ 0 h 2265"/>
                <a:gd name="T38" fmla="*/ 0 w 2946"/>
                <a:gd name="T39" fmla="*/ 0 h 2265"/>
                <a:gd name="T40" fmla="*/ 0 w 2946"/>
                <a:gd name="T41" fmla="*/ 0 h 2265"/>
                <a:gd name="T42" fmla="*/ 0 w 2946"/>
                <a:gd name="T43" fmla="*/ 0 h 2265"/>
                <a:gd name="T44" fmla="*/ 0 w 2946"/>
                <a:gd name="T45" fmla="*/ 0 h 2265"/>
                <a:gd name="T46" fmla="*/ 0 w 2946"/>
                <a:gd name="T47" fmla="*/ 0 h 2265"/>
                <a:gd name="T48" fmla="*/ 0 w 2946"/>
                <a:gd name="T49" fmla="*/ 0 h 2265"/>
                <a:gd name="T50" fmla="*/ 0 w 2946"/>
                <a:gd name="T51" fmla="*/ 0 h 2265"/>
                <a:gd name="T52" fmla="*/ 0 w 2946"/>
                <a:gd name="T53" fmla="*/ 0 h 2265"/>
                <a:gd name="T54" fmla="*/ 0 w 2946"/>
                <a:gd name="T55" fmla="*/ 0 h 2265"/>
                <a:gd name="T56" fmla="*/ 0 w 2946"/>
                <a:gd name="T57" fmla="*/ 0 h 2265"/>
                <a:gd name="T58" fmla="*/ 0 w 2946"/>
                <a:gd name="T59" fmla="*/ 0 h 2265"/>
                <a:gd name="T60" fmla="*/ 0 w 2946"/>
                <a:gd name="T61" fmla="*/ 0 h 2265"/>
                <a:gd name="T62" fmla="*/ 0 w 2946"/>
                <a:gd name="T63" fmla="*/ 0 h 2265"/>
                <a:gd name="T64" fmla="*/ 0 w 2946"/>
                <a:gd name="T65" fmla="*/ 0 h 2265"/>
                <a:gd name="T66" fmla="*/ 0 w 2946"/>
                <a:gd name="T67" fmla="*/ 0 h 2265"/>
                <a:gd name="T68" fmla="*/ 0 w 2946"/>
                <a:gd name="T69" fmla="*/ 0 h 2265"/>
                <a:gd name="T70" fmla="*/ 0 w 2946"/>
                <a:gd name="T71" fmla="*/ 0 h 2265"/>
                <a:gd name="T72" fmla="*/ 0 w 2946"/>
                <a:gd name="T73" fmla="*/ 0 h 2265"/>
                <a:gd name="T74" fmla="*/ 0 w 2946"/>
                <a:gd name="T75" fmla="*/ 0 h 2265"/>
                <a:gd name="T76" fmla="*/ 0 w 2946"/>
                <a:gd name="T77" fmla="*/ 0 h 2265"/>
                <a:gd name="T78" fmla="*/ 0 w 2946"/>
                <a:gd name="T79" fmla="*/ 0 h 2265"/>
                <a:gd name="T80" fmla="*/ 0 w 2946"/>
                <a:gd name="T81" fmla="*/ 0 h 2265"/>
                <a:gd name="T82" fmla="*/ 0 w 2946"/>
                <a:gd name="T83" fmla="*/ 0 h 2265"/>
                <a:gd name="T84" fmla="*/ 0 w 2946"/>
                <a:gd name="T85" fmla="*/ 0 h 2265"/>
                <a:gd name="T86" fmla="*/ 0 w 2946"/>
                <a:gd name="T87" fmla="*/ 0 h 2265"/>
                <a:gd name="T88" fmla="*/ 0 w 2946"/>
                <a:gd name="T89" fmla="*/ 0 h 2265"/>
                <a:gd name="T90" fmla="*/ 0 w 2946"/>
                <a:gd name="T91" fmla="*/ 0 h 2265"/>
                <a:gd name="T92" fmla="*/ 0 w 2946"/>
                <a:gd name="T93" fmla="*/ 0 h 2265"/>
                <a:gd name="T94" fmla="*/ 0 w 2946"/>
                <a:gd name="T95" fmla="*/ 0 h 2265"/>
                <a:gd name="T96" fmla="*/ 0 w 2946"/>
                <a:gd name="T97" fmla="*/ 0 h 2265"/>
                <a:gd name="T98" fmla="*/ 0 w 2946"/>
                <a:gd name="T99" fmla="*/ 0 h 2265"/>
                <a:gd name="T100" fmla="*/ 0 w 2946"/>
                <a:gd name="T101" fmla="*/ 0 h 2265"/>
                <a:gd name="T102" fmla="*/ 0 w 2946"/>
                <a:gd name="T103" fmla="*/ 0 h 2265"/>
                <a:gd name="T104" fmla="*/ 0 w 2946"/>
                <a:gd name="T105" fmla="*/ 0 h 2265"/>
                <a:gd name="T106" fmla="*/ 0 w 2946"/>
                <a:gd name="T107" fmla="*/ 0 h 2265"/>
                <a:gd name="T108" fmla="*/ 0 w 2946"/>
                <a:gd name="T109" fmla="*/ 0 h 2265"/>
                <a:gd name="T110" fmla="*/ 0 w 2946"/>
                <a:gd name="T111" fmla="*/ 0 h 2265"/>
                <a:gd name="T112" fmla="*/ 0 w 2946"/>
                <a:gd name="T113" fmla="*/ 0 h 22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6" h="2265">
                  <a:moveTo>
                    <a:pt x="95" y="1614"/>
                  </a:moveTo>
                  <a:lnTo>
                    <a:pt x="0" y="1224"/>
                  </a:lnTo>
                  <a:lnTo>
                    <a:pt x="36" y="955"/>
                  </a:lnTo>
                  <a:lnTo>
                    <a:pt x="140" y="900"/>
                  </a:lnTo>
                  <a:lnTo>
                    <a:pt x="275" y="825"/>
                  </a:lnTo>
                  <a:lnTo>
                    <a:pt x="380" y="895"/>
                  </a:lnTo>
                  <a:lnTo>
                    <a:pt x="575" y="880"/>
                  </a:lnTo>
                  <a:lnTo>
                    <a:pt x="770" y="850"/>
                  </a:lnTo>
                  <a:lnTo>
                    <a:pt x="980" y="780"/>
                  </a:lnTo>
                  <a:lnTo>
                    <a:pt x="1115" y="790"/>
                  </a:lnTo>
                  <a:lnTo>
                    <a:pt x="1400" y="670"/>
                  </a:lnTo>
                  <a:lnTo>
                    <a:pt x="1566" y="715"/>
                  </a:lnTo>
                  <a:lnTo>
                    <a:pt x="1696" y="655"/>
                  </a:lnTo>
                  <a:lnTo>
                    <a:pt x="1846" y="690"/>
                  </a:lnTo>
                  <a:lnTo>
                    <a:pt x="1951" y="540"/>
                  </a:lnTo>
                  <a:lnTo>
                    <a:pt x="2041" y="400"/>
                  </a:lnTo>
                  <a:lnTo>
                    <a:pt x="2166" y="285"/>
                  </a:lnTo>
                  <a:lnTo>
                    <a:pt x="2359" y="202"/>
                  </a:lnTo>
                  <a:lnTo>
                    <a:pt x="2556" y="85"/>
                  </a:lnTo>
                  <a:lnTo>
                    <a:pt x="2746" y="40"/>
                  </a:lnTo>
                  <a:lnTo>
                    <a:pt x="2901" y="0"/>
                  </a:lnTo>
                  <a:lnTo>
                    <a:pt x="2851" y="175"/>
                  </a:lnTo>
                  <a:lnTo>
                    <a:pt x="2946" y="374"/>
                  </a:lnTo>
                  <a:lnTo>
                    <a:pt x="2731" y="430"/>
                  </a:lnTo>
                  <a:lnTo>
                    <a:pt x="2626" y="584"/>
                  </a:lnTo>
                  <a:lnTo>
                    <a:pt x="2463" y="640"/>
                  </a:lnTo>
                  <a:lnTo>
                    <a:pt x="2301" y="795"/>
                  </a:lnTo>
                  <a:lnTo>
                    <a:pt x="2291" y="870"/>
                  </a:lnTo>
                  <a:lnTo>
                    <a:pt x="2244" y="951"/>
                  </a:lnTo>
                  <a:lnTo>
                    <a:pt x="2195" y="910"/>
                  </a:lnTo>
                  <a:lnTo>
                    <a:pt x="2077" y="1066"/>
                  </a:lnTo>
                  <a:lnTo>
                    <a:pt x="2076" y="1240"/>
                  </a:lnTo>
                  <a:lnTo>
                    <a:pt x="1876" y="1304"/>
                  </a:lnTo>
                  <a:lnTo>
                    <a:pt x="1761" y="1449"/>
                  </a:lnTo>
                  <a:lnTo>
                    <a:pt x="1836" y="1599"/>
                  </a:lnTo>
                  <a:lnTo>
                    <a:pt x="1764" y="1776"/>
                  </a:lnTo>
                  <a:lnTo>
                    <a:pt x="1665" y="1945"/>
                  </a:lnTo>
                  <a:lnTo>
                    <a:pt x="1681" y="2124"/>
                  </a:lnTo>
                  <a:lnTo>
                    <a:pt x="1551" y="2109"/>
                  </a:lnTo>
                  <a:lnTo>
                    <a:pt x="1486" y="2204"/>
                  </a:lnTo>
                  <a:lnTo>
                    <a:pt x="1356" y="2265"/>
                  </a:lnTo>
                  <a:lnTo>
                    <a:pt x="1269" y="2079"/>
                  </a:lnTo>
                  <a:lnTo>
                    <a:pt x="1289" y="1932"/>
                  </a:lnTo>
                  <a:lnTo>
                    <a:pt x="1320" y="1906"/>
                  </a:lnTo>
                  <a:lnTo>
                    <a:pt x="1389" y="1954"/>
                  </a:lnTo>
                  <a:lnTo>
                    <a:pt x="1422" y="1945"/>
                  </a:lnTo>
                  <a:lnTo>
                    <a:pt x="1437" y="1882"/>
                  </a:lnTo>
                  <a:lnTo>
                    <a:pt x="1365" y="1844"/>
                  </a:lnTo>
                  <a:lnTo>
                    <a:pt x="1380" y="1734"/>
                  </a:lnTo>
                  <a:lnTo>
                    <a:pt x="1470" y="1644"/>
                  </a:lnTo>
                  <a:lnTo>
                    <a:pt x="1425" y="1464"/>
                  </a:lnTo>
                  <a:lnTo>
                    <a:pt x="1320" y="1404"/>
                  </a:lnTo>
                  <a:lnTo>
                    <a:pt x="1185" y="1404"/>
                  </a:lnTo>
                  <a:lnTo>
                    <a:pt x="1155" y="1239"/>
                  </a:lnTo>
                  <a:lnTo>
                    <a:pt x="1040" y="1229"/>
                  </a:lnTo>
                  <a:lnTo>
                    <a:pt x="900" y="1314"/>
                  </a:lnTo>
                  <a:lnTo>
                    <a:pt x="865" y="1404"/>
                  </a:lnTo>
                  <a:lnTo>
                    <a:pt x="495" y="1374"/>
                  </a:lnTo>
                  <a:lnTo>
                    <a:pt x="270" y="1334"/>
                  </a:lnTo>
                  <a:lnTo>
                    <a:pt x="120" y="1464"/>
                  </a:lnTo>
                  <a:lnTo>
                    <a:pt x="165" y="1559"/>
                  </a:lnTo>
                  <a:lnTo>
                    <a:pt x="95" y="161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0" name="Freeform 24">
              <a:extLst>
                <a:ext uri="{FF2B5EF4-FFF2-40B4-BE49-F238E27FC236}">
                  <a16:creationId xmlns:a16="http://schemas.microsoft.com/office/drawing/2014/main" id="{4FD23D08-FF07-71DE-43D3-C9682A6A0C55}"/>
                </a:ext>
              </a:extLst>
            </p:cNvPr>
            <p:cNvSpPr/>
            <p:nvPr/>
          </p:nvSpPr>
          <p:spPr bwMode="auto">
            <a:xfrm>
              <a:off x="3941374" y="2620408"/>
              <a:ext cx="813676" cy="503649"/>
            </a:xfrm>
            <a:custGeom>
              <a:avLst/>
              <a:gdLst>
                <a:gd name="T0" fmla="*/ 0 w 2753"/>
                <a:gd name="T1" fmla="*/ 0 h 1749"/>
                <a:gd name="T2" fmla="*/ 0 w 2753"/>
                <a:gd name="T3" fmla="*/ 0 h 1749"/>
                <a:gd name="T4" fmla="*/ 0 w 2753"/>
                <a:gd name="T5" fmla="*/ 0 h 1749"/>
                <a:gd name="T6" fmla="*/ 0 w 2753"/>
                <a:gd name="T7" fmla="*/ 0 h 1749"/>
                <a:gd name="T8" fmla="*/ 0 w 2753"/>
                <a:gd name="T9" fmla="*/ 0 h 1749"/>
                <a:gd name="T10" fmla="*/ 0 w 2753"/>
                <a:gd name="T11" fmla="*/ 0 h 1749"/>
                <a:gd name="T12" fmla="*/ 0 w 2753"/>
                <a:gd name="T13" fmla="*/ 0 h 1749"/>
                <a:gd name="T14" fmla="*/ 0 w 2753"/>
                <a:gd name="T15" fmla="*/ 0 h 1749"/>
                <a:gd name="T16" fmla="*/ 0 w 2753"/>
                <a:gd name="T17" fmla="*/ 0 h 1749"/>
                <a:gd name="T18" fmla="*/ 0 w 2753"/>
                <a:gd name="T19" fmla="*/ 0 h 1749"/>
                <a:gd name="T20" fmla="*/ 0 w 2753"/>
                <a:gd name="T21" fmla="*/ 0 h 1749"/>
                <a:gd name="T22" fmla="*/ 0 w 2753"/>
                <a:gd name="T23" fmla="*/ 0 h 1749"/>
                <a:gd name="T24" fmla="*/ 0 w 2753"/>
                <a:gd name="T25" fmla="*/ 0 h 1749"/>
                <a:gd name="T26" fmla="*/ 0 w 2753"/>
                <a:gd name="T27" fmla="*/ 0 h 1749"/>
                <a:gd name="T28" fmla="*/ 0 w 2753"/>
                <a:gd name="T29" fmla="*/ 0 h 1749"/>
                <a:gd name="T30" fmla="*/ 0 w 2753"/>
                <a:gd name="T31" fmla="*/ 0 h 1749"/>
                <a:gd name="T32" fmla="*/ 0 w 2753"/>
                <a:gd name="T33" fmla="*/ 0 h 1749"/>
                <a:gd name="T34" fmla="*/ 0 w 2753"/>
                <a:gd name="T35" fmla="*/ 0 h 1749"/>
                <a:gd name="T36" fmla="*/ 0 w 2753"/>
                <a:gd name="T37" fmla="*/ 0 h 1749"/>
                <a:gd name="T38" fmla="*/ 0 w 2753"/>
                <a:gd name="T39" fmla="*/ 0 h 1749"/>
                <a:gd name="T40" fmla="*/ 0 w 2753"/>
                <a:gd name="T41" fmla="*/ 0 h 1749"/>
                <a:gd name="T42" fmla="*/ 0 w 2753"/>
                <a:gd name="T43" fmla="*/ 0 h 1749"/>
                <a:gd name="T44" fmla="*/ 0 w 2753"/>
                <a:gd name="T45" fmla="*/ 0 h 1749"/>
                <a:gd name="T46" fmla="*/ 0 w 2753"/>
                <a:gd name="T47" fmla="*/ 0 h 1749"/>
                <a:gd name="T48" fmla="*/ 0 w 2753"/>
                <a:gd name="T49" fmla="*/ 0 h 1749"/>
                <a:gd name="T50" fmla="*/ 0 w 2753"/>
                <a:gd name="T51" fmla="*/ 0 h 1749"/>
                <a:gd name="T52" fmla="*/ 0 w 2753"/>
                <a:gd name="T53" fmla="*/ 0 h 1749"/>
                <a:gd name="T54" fmla="*/ 0 w 2753"/>
                <a:gd name="T55" fmla="*/ 0 h 1749"/>
                <a:gd name="T56" fmla="*/ 0 w 2753"/>
                <a:gd name="T57" fmla="*/ 0 h 1749"/>
                <a:gd name="T58" fmla="*/ 0 w 2753"/>
                <a:gd name="T59" fmla="*/ 0 h 1749"/>
                <a:gd name="T60" fmla="*/ 0 w 2753"/>
                <a:gd name="T61" fmla="*/ 0 h 1749"/>
                <a:gd name="T62" fmla="*/ 0 w 2753"/>
                <a:gd name="T63" fmla="*/ 0 h 1749"/>
                <a:gd name="T64" fmla="*/ 0 w 2753"/>
                <a:gd name="T65" fmla="*/ 0 h 1749"/>
                <a:gd name="T66" fmla="*/ 0 w 2753"/>
                <a:gd name="T67" fmla="*/ 0 h 1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53" h="1749">
                  <a:moveTo>
                    <a:pt x="0" y="1100"/>
                  </a:moveTo>
                  <a:lnTo>
                    <a:pt x="0" y="1235"/>
                  </a:lnTo>
                  <a:lnTo>
                    <a:pt x="80" y="1280"/>
                  </a:lnTo>
                  <a:lnTo>
                    <a:pt x="185" y="1265"/>
                  </a:lnTo>
                  <a:lnTo>
                    <a:pt x="245" y="1350"/>
                  </a:lnTo>
                  <a:lnTo>
                    <a:pt x="225" y="1470"/>
                  </a:lnTo>
                  <a:lnTo>
                    <a:pt x="270" y="1605"/>
                  </a:lnTo>
                  <a:lnTo>
                    <a:pt x="560" y="1486"/>
                  </a:lnTo>
                  <a:lnTo>
                    <a:pt x="721" y="1530"/>
                  </a:lnTo>
                  <a:lnTo>
                    <a:pt x="856" y="1470"/>
                  </a:lnTo>
                  <a:lnTo>
                    <a:pt x="1006" y="1504"/>
                  </a:lnTo>
                  <a:lnTo>
                    <a:pt x="1117" y="1348"/>
                  </a:lnTo>
                  <a:lnTo>
                    <a:pt x="1201" y="1213"/>
                  </a:lnTo>
                  <a:lnTo>
                    <a:pt x="1329" y="1099"/>
                  </a:lnTo>
                  <a:lnTo>
                    <a:pt x="1517" y="1020"/>
                  </a:lnTo>
                  <a:lnTo>
                    <a:pt x="1717" y="900"/>
                  </a:lnTo>
                  <a:lnTo>
                    <a:pt x="2063" y="815"/>
                  </a:lnTo>
                  <a:lnTo>
                    <a:pt x="2012" y="990"/>
                  </a:lnTo>
                  <a:lnTo>
                    <a:pt x="2108" y="1190"/>
                  </a:lnTo>
                  <a:lnTo>
                    <a:pt x="1892" y="1245"/>
                  </a:lnTo>
                  <a:lnTo>
                    <a:pt x="1787" y="1399"/>
                  </a:lnTo>
                  <a:lnTo>
                    <a:pt x="1625" y="1455"/>
                  </a:lnTo>
                  <a:lnTo>
                    <a:pt x="1462" y="1610"/>
                  </a:lnTo>
                  <a:lnTo>
                    <a:pt x="1456" y="1682"/>
                  </a:lnTo>
                  <a:lnTo>
                    <a:pt x="1585" y="1682"/>
                  </a:lnTo>
                  <a:lnTo>
                    <a:pt x="1649" y="1731"/>
                  </a:lnTo>
                  <a:lnTo>
                    <a:pt x="1742" y="1749"/>
                  </a:lnTo>
                  <a:lnTo>
                    <a:pt x="1808" y="1651"/>
                  </a:lnTo>
                  <a:lnTo>
                    <a:pt x="1896" y="1579"/>
                  </a:lnTo>
                  <a:lnTo>
                    <a:pt x="1976" y="1507"/>
                  </a:lnTo>
                  <a:lnTo>
                    <a:pt x="2096" y="1403"/>
                  </a:lnTo>
                  <a:lnTo>
                    <a:pt x="2216" y="1259"/>
                  </a:lnTo>
                  <a:lnTo>
                    <a:pt x="2336" y="1195"/>
                  </a:lnTo>
                  <a:lnTo>
                    <a:pt x="2424" y="1179"/>
                  </a:lnTo>
                  <a:lnTo>
                    <a:pt x="2543" y="1140"/>
                  </a:lnTo>
                  <a:lnTo>
                    <a:pt x="2588" y="1220"/>
                  </a:lnTo>
                  <a:lnTo>
                    <a:pt x="2672" y="1299"/>
                  </a:lnTo>
                  <a:lnTo>
                    <a:pt x="2720" y="1267"/>
                  </a:lnTo>
                  <a:lnTo>
                    <a:pt x="2693" y="1190"/>
                  </a:lnTo>
                  <a:lnTo>
                    <a:pt x="2648" y="1140"/>
                  </a:lnTo>
                  <a:lnTo>
                    <a:pt x="2573" y="1040"/>
                  </a:lnTo>
                  <a:lnTo>
                    <a:pt x="2543" y="935"/>
                  </a:lnTo>
                  <a:lnTo>
                    <a:pt x="2733" y="795"/>
                  </a:lnTo>
                  <a:lnTo>
                    <a:pt x="2753" y="630"/>
                  </a:lnTo>
                  <a:lnTo>
                    <a:pt x="2618" y="560"/>
                  </a:lnTo>
                  <a:lnTo>
                    <a:pt x="2363" y="530"/>
                  </a:lnTo>
                  <a:lnTo>
                    <a:pt x="2268" y="585"/>
                  </a:lnTo>
                  <a:lnTo>
                    <a:pt x="2213" y="555"/>
                  </a:lnTo>
                  <a:lnTo>
                    <a:pt x="2198" y="485"/>
                  </a:lnTo>
                  <a:lnTo>
                    <a:pt x="2313" y="350"/>
                  </a:lnTo>
                  <a:lnTo>
                    <a:pt x="2283" y="195"/>
                  </a:lnTo>
                  <a:lnTo>
                    <a:pt x="2193" y="195"/>
                  </a:lnTo>
                  <a:lnTo>
                    <a:pt x="2078" y="255"/>
                  </a:lnTo>
                  <a:lnTo>
                    <a:pt x="2093" y="165"/>
                  </a:lnTo>
                  <a:lnTo>
                    <a:pt x="2193" y="105"/>
                  </a:lnTo>
                  <a:lnTo>
                    <a:pt x="2103" y="65"/>
                  </a:lnTo>
                  <a:lnTo>
                    <a:pt x="2073" y="0"/>
                  </a:lnTo>
                  <a:lnTo>
                    <a:pt x="1907" y="75"/>
                  </a:lnTo>
                  <a:lnTo>
                    <a:pt x="1802" y="135"/>
                  </a:lnTo>
                  <a:lnTo>
                    <a:pt x="1732" y="230"/>
                  </a:lnTo>
                  <a:lnTo>
                    <a:pt x="1522" y="225"/>
                  </a:lnTo>
                  <a:lnTo>
                    <a:pt x="1356" y="120"/>
                  </a:lnTo>
                  <a:lnTo>
                    <a:pt x="1201" y="255"/>
                  </a:lnTo>
                  <a:lnTo>
                    <a:pt x="1066" y="485"/>
                  </a:lnTo>
                  <a:lnTo>
                    <a:pt x="946" y="545"/>
                  </a:lnTo>
                  <a:lnTo>
                    <a:pt x="786" y="560"/>
                  </a:lnTo>
                  <a:lnTo>
                    <a:pt x="691" y="705"/>
                  </a:lnTo>
                  <a:lnTo>
                    <a:pt x="630" y="765"/>
                  </a:lnTo>
                  <a:lnTo>
                    <a:pt x="485" y="860"/>
                  </a:lnTo>
                  <a:lnTo>
                    <a:pt x="455" y="990"/>
                  </a:lnTo>
                  <a:lnTo>
                    <a:pt x="380" y="1070"/>
                  </a:lnTo>
                  <a:lnTo>
                    <a:pt x="260" y="1020"/>
                  </a:lnTo>
                  <a:lnTo>
                    <a:pt x="150" y="1110"/>
                  </a:lnTo>
                  <a:lnTo>
                    <a:pt x="65" y="1085"/>
                  </a:lnTo>
                  <a:lnTo>
                    <a:pt x="0" y="110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1" name="Freeform 25">
              <a:extLst>
                <a:ext uri="{FF2B5EF4-FFF2-40B4-BE49-F238E27FC236}">
                  <a16:creationId xmlns:a16="http://schemas.microsoft.com/office/drawing/2014/main" id="{2FD5E7FE-B7F2-7717-B3B3-80010E65C7AE}"/>
                </a:ext>
              </a:extLst>
            </p:cNvPr>
            <p:cNvSpPr/>
            <p:nvPr/>
          </p:nvSpPr>
          <p:spPr bwMode="auto">
            <a:xfrm>
              <a:off x="4214568" y="3105351"/>
              <a:ext cx="268764" cy="210094"/>
            </a:xfrm>
            <a:custGeom>
              <a:avLst/>
              <a:gdLst>
                <a:gd name="T0" fmla="*/ 0 w 912"/>
                <a:gd name="T1" fmla="*/ 0 h 732"/>
                <a:gd name="T2" fmla="*/ 0 w 912"/>
                <a:gd name="T3" fmla="*/ 0 h 732"/>
                <a:gd name="T4" fmla="*/ 0 w 912"/>
                <a:gd name="T5" fmla="*/ 0 h 732"/>
                <a:gd name="T6" fmla="*/ 0 w 912"/>
                <a:gd name="T7" fmla="*/ 0 h 732"/>
                <a:gd name="T8" fmla="*/ 0 w 912"/>
                <a:gd name="T9" fmla="*/ 0 h 732"/>
                <a:gd name="T10" fmla="*/ 0 w 912"/>
                <a:gd name="T11" fmla="*/ 0 h 732"/>
                <a:gd name="T12" fmla="*/ 0 w 912"/>
                <a:gd name="T13" fmla="*/ 0 h 732"/>
                <a:gd name="T14" fmla="*/ 0 w 912"/>
                <a:gd name="T15" fmla="*/ 0 h 732"/>
                <a:gd name="T16" fmla="*/ 0 w 912"/>
                <a:gd name="T17" fmla="*/ 0 h 732"/>
                <a:gd name="T18" fmla="*/ 0 w 912"/>
                <a:gd name="T19" fmla="*/ 0 h 732"/>
                <a:gd name="T20" fmla="*/ 0 w 912"/>
                <a:gd name="T21" fmla="*/ 0 h 732"/>
                <a:gd name="T22" fmla="*/ 0 w 912"/>
                <a:gd name="T23" fmla="*/ 0 h 732"/>
                <a:gd name="T24" fmla="*/ 0 w 912"/>
                <a:gd name="T25" fmla="*/ 0 h 732"/>
                <a:gd name="T26" fmla="*/ 0 w 912"/>
                <a:gd name="T27" fmla="*/ 0 h 732"/>
                <a:gd name="T28" fmla="*/ 0 w 912"/>
                <a:gd name="T29" fmla="*/ 0 h 732"/>
                <a:gd name="T30" fmla="*/ 0 w 912"/>
                <a:gd name="T31" fmla="*/ 0 h 732"/>
                <a:gd name="T32" fmla="*/ 0 w 912"/>
                <a:gd name="T33" fmla="*/ 0 h 732"/>
                <a:gd name="T34" fmla="*/ 0 w 912"/>
                <a:gd name="T35" fmla="*/ 0 h 732"/>
                <a:gd name="T36" fmla="*/ 0 w 912"/>
                <a:gd name="T37" fmla="*/ 0 h 732"/>
                <a:gd name="T38" fmla="*/ 0 w 912"/>
                <a:gd name="T39" fmla="*/ 0 h 732"/>
                <a:gd name="T40" fmla="*/ 0 w 912"/>
                <a:gd name="T41" fmla="*/ 0 h 732"/>
                <a:gd name="T42" fmla="*/ 0 w 912"/>
                <a:gd name="T43" fmla="*/ 0 h 732"/>
                <a:gd name="T44" fmla="*/ 0 w 912"/>
                <a:gd name="T45" fmla="*/ 0 h 732"/>
                <a:gd name="T46" fmla="*/ 0 w 912"/>
                <a:gd name="T47" fmla="*/ 0 h 7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12" h="732">
                  <a:moveTo>
                    <a:pt x="656" y="582"/>
                  </a:moveTo>
                  <a:lnTo>
                    <a:pt x="653" y="482"/>
                  </a:lnTo>
                  <a:lnTo>
                    <a:pt x="564" y="512"/>
                  </a:lnTo>
                  <a:lnTo>
                    <a:pt x="533" y="593"/>
                  </a:lnTo>
                  <a:lnTo>
                    <a:pt x="401" y="582"/>
                  </a:lnTo>
                  <a:lnTo>
                    <a:pt x="341" y="537"/>
                  </a:lnTo>
                  <a:lnTo>
                    <a:pt x="226" y="580"/>
                  </a:lnTo>
                  <a:lnTo>
                    <a:pt x="250" y="658"/>
                  </a:lnTo>
                  <a:lnTo>
                    <a:pt x="166" y="721"/>
                  </a:lnTo>
                  <a:lnTo>
                    <a:pt x="75" y="732"/>
                  </a:lnTo>
                  <a:lnTo>
                    <a:pt x="0" y="583"/>
                  </a:lnTo>
                  <a:lnTo>
                    <a:pt x="115" y="437"/>
                  </a:lnTo>
                  <a:lnTo>
                    <a:pt x="316" y="372"/>
                  </a:lnTo>
                  <a:lnTo>
                    <a:pt x="316" y="196"/>
                  </a:lnTo>
                  <a:lnTo>
                    <a:pt x="432" y="44"/>
                  </a:lnTo>
                  <a:lnTo>
                    <a:pt x="485" y="80"/>
                  </a:lnTo>
                  <a:lnTo>
                    <a:pt x="533" y="0"/>
                  </a:lnTo>
                  <a:lnTo>
                    <a:pt x="661" y="0"/>
                  </a:lnTo>
                  <a:lnTo>
                    <a:pt x="725" y="48"/>
                  </a:lnTo>
                  <a:lnTo>
                    <a:pt x="821" y="64"/>
                  </a:lnTo>
                  <a:lnTo>
                    <a:pt x="861" y="136"/>
                  </a:lnTo>
                  <a:lnTo>
                    <a:pt x="912" y="206"/>
                  </a:lnTo>
                  <a:lnTo>
                    <a:pt x="855" y="320"/>
                  </a:lnTo>
                  <a:lnTo>
                    <a:pt x="767" y="450"/>
                  </a:lnTo>
                  <a:lnTo>
                    <a:pt x="752" y="591"/>
                  </a:lnTo>
                  <a:lnTo>
                    <a:pt x="656" y="58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2" name="Freeform 26">
              <a:extLst>
                <a:ext uri="{FF2B5EF4-FFF2-40B4-BE49-F238E27FC236}">
                  <a16:creationId xmlns:a16="http://schemas.microsoft.com/office/drawing/2014/main" id="{D98A9D42-3643-5C58-731D-C867B027F58F}"/>
                </a:ext>
              </a:extLst>
            </p:cNvPr>
            <p:cNvSpPr/>
            <p:nvPr/>
          </p:nvSpPr>
          <p:spPr bwMode="auto">
            <a:xfrm>
              <a:off x="4186510" y="3243494"/>
              <a:ext cx="261381" cy="276287"/>
            </a:xfrm>
            <a:custGeom>
              <a:avLst/>
              <a:gdLst>
                <a:gd name="T0" fmla="*/ 0 w 884"/>
                <a:gd name="T1" fmla="*/ 0 h 962"/>
                <a:gd name="T2" fmla="*/ 0 w 884"/>
                <a:gd name="T3" fmla="*/ 0 h 962"/>
                <a:gd name="T4" fmla="*/ 0 w 884"/>
                <a:gd name="T5" fmla="*/ 0 h 962"/>
                <a:gd name="T6" fmla="*/ 0 w 884"/>
                <a:gd name="T7" fmla="*/ 0 h 962"/>
                <a:gd name="T8" fmla="*/ 0 w 884"/>
                <a:gd name="T9" fmla="*/ 0 h 962"/>
                <a:gd name="T10" fmla="*/ 0 w 884"/>
                <a:gd name="T11" fmla="*/ 0 h 962"/>
                <a:gd name="T12" fmla="*/ 0 w 884"/>
                <a:gd name="T13" fmla="*/ 0 h 962"/>
                <a:gd name="T14" fmla="*/ 0 w 884"/>
                <a:gd name="T15" fmla="*/ 0 h 962"/>
                <a:gd name="T16" fmla="*/ 0 w 884"/>
                <a:gd name="T17" fmla="*/ 0 h 962"/>
                <a:gd name="T18" fmla="*/ 0 w 884"/>
                <a:gd name="T19" fmla="*/ 0 h 962"/>
                <a:gd name="T20" fmla="*/ 0 w 884"/>
                <a:gd name="T21" fmla="*/ 0 h 962"/>
                <a:gd name="T22" fmla="*/ 0 w 884"/>
                <a:gd name="T23" fmla="*/ 0 h 962"/>
                <a:gd name="T24" fmla="*/ 0 w 884"/>
                <a:gd name="T25" fmla="*/ 0 h 962"/>
                <a:gd name="T26" fmla="*/ 0 w 884"/>
                <a:gd name="T27" fmla="*/ 0 h 962"/>
                <a:gd name="T28" fmla="*/ 0 w 884"/>
                <a:gd name="T29" fmla="*/ 0 h 962"/>
                <a:gd name="T30" fmla="*/ 0 w 884"/>
                <a:gd name="T31" fmla="*/ 0 h 962"/>
                <a:gd name="T32" fmla="*/ 0 w 884"/>
                <a:gd name="T33" fmla="*/ 0 h 962"/>
                <a:gd name="T34" fmla="*/ 0 w 884"/>
                <a:gd name="T35" fmla="*/ 0 h 962"/>
                <a:gd name="T36" fmla="*/ 0 w 884"/>
                <a:gd name="T37" fmla="*/ 0 h 962"/>
                <a:gd name="T38" fmla="*/ 0 w 884"/>
                <a:gd name="T39" fmla="*/ 0 h 962"/>
                <a:gd name="T40" fmla="*/ 0 w 884"/>
                <a:gd name="T41" fmla="*/ 0 h 962"/>
                <a:gd name="T42" fmla="*/ 0 w 884"/>
                <a:gd name="T43" fmla="*/ 0 h 962"/>
                <a:gd name="T44" fmla="*/ 0 w 884"/>
                <a:gd name="T45" fmla="*/ 0 h 9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4" h="962">
                  <a:moveTo>
                    <a:pt x="752" y="102"/>
                  </a:moveTo>
                  <a:lnTo>
                    <a:pt x="748" y="0"/>
                  </a:lnTo>
                  <a:lnTo>
                    <a:pt x="660" y="32"/>
                  </a:lnTo>
                  <a:lnTo>
                    <a:pt x="628" y="112"/>
                  </a:lnTo>
                  <a:lnTo>
                    <a:pt x="495" y="101"/>
                  </a:lnTo>
                  <a:lnTo>
                    <a:pt x="435" y="56"/>
                  </a:lnTo>
                  <a:lnTo>
                    <a:pt x="320" y="101"/>
                  </a:lnTo>
                  <a:lnTo>
                    <a:pt x="345" y="176"/>
                  </a:lnTo>
                  <a:lnTo>
                    <a:pt x="260" y="241"/>
                  </a:lnTo>
                  <a:lnTo>
                    <a:pt x="170" y="251"/>
                  </a:lnTo>
                  <a:lnTo>
                    <a:pt x="95" y="431"/>
                  </a:lnTo>
                  <a:lnTo>
                    <a:pt x="0" y="597"/>
                  </a:lnTo>
                  <a:lnTo>
                    <a:pt x="15" y="777"/>
                  </a:lnTo>
                  <a:lnTo>
                    <a:pt x="20" y="872"/>
                  </a:lnTo>
                  <a:lnTo>
                    <a:pt x="80" y="932"/>
                  </a:lnTo>
                  <a:lnTo>
                    <a:pt x="165" y="932"/>
                  </a:lnTo>
                  <a:lnTo>
                    <a:pt x="300" y="957"/>
                  </a:lnTo>
                  <a:lnTo>
                    <a:pt x="380" y="927"/>
                  </a:lnTo>
                  <a:lnTo>
                    <a:pt x="560" y="962"/>
                  </a:lnTo>
                  <a:lnTo>
                    <a:pt x="620" y="872"/>
                  </a:lnTo>
                  <a:lnTo>
                    <a:pt x="700" y="696"/>
                  </a:lnTo>
                  <a:lnTo>
                    <a:pt x="740" y="560"/>
                  </a:lnTo>
                  <a:lnTo>
                    <a:pt x="812" y="464"/>
                  </a:lnTo>
                  <a:lnTo>
                    <a:pt x="884" y="392"/>
                  </a:lnTo>
                  <a:lnTo>
                    <a:pt x="815" y="286"/>
                  </a:lnTo>
                  <a:lnTo>
                    <a:pt x="735" y="221"/>
                  </a:lnTo>
                  <a:lnTo>
                    <a:pt x="752" y="10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3" name="Freeform 27">
              <a:extLst>
                <a:ext uri="{FF2B5EF4-FFF2-40B4-BE49-F238E27FC236}">
                  <a16:creationId xmlns:a16="http://schemas.microsoft.com/office/drawing/2014/main" id="{B7C14142-BEBC-14D3-6F59-FB31A30DCBAC}"/>
                </a:ext>
              </a:extLst>
            </p:cNvPr>
            <p:cNvSpPr/>
            <p:nvPr/>
          </p:nvSpPr>
          <p:spPr bwMode="auto">
            <a:xfrm>
              <a:off x="4084616" y="3462222"/>
              <a:ext cx="190498" cy="379895"/>
            </a:xfrm>
            <a:custGeom>
              <a:avLst/>
              <a:gdLst>
                <a:gd name="T0" fmla="*/ 0 w 645"/>
                <a:gd name="T1" fmla="*/ 0 h 1321"/>
                <a:gd name="T2" fmla="*/ 0 w 645"/>
                <a:gd name="T3" fmla="*/ 0 h 1321"/>
                <a:gd name="T4" fmla="*/ 0 w 645"/>
                <a:gd name="T5" fmla="*/ 0 h 1321"/>
                <a:gd name="T6" fmla="*/ 0 w 645"/>
                <a:gd name="T7" fmla="*/ 0 h 1321"/>
                <a:gd name="T8" fmla="*/ 0 w 645"/>
                <a:gd name="T9" fmla="*/ 0 h 1321"/>
                <a:gd name="T10" fmla="*/ 0 w 645"/>
                <a:gd name="T11" fmla="*/ 0 h 1321"/>
                <a:gd name="T12" fmla="*/ 0 w 645"/>
                <a:gd name="T13" fmla="*/ 0 h 1321"/>
                <a:gd name="T14" fmla="*/ 0 w 645"/>
                <a:gd name="T15" fmla="*/ 0 h 1321"/>
                <a:gd name="T16" fmla="*/ 0 w 645"/>
                <a:gd name="T17" fmla="*/ 0 h 1321"/>
                <a:gd name="T18" fmla="*/ 0 w 645"/>
                <a:gd name="T19" fmla="*/ 0 h 1321"/>
                <a:gd name="T20" fmla="*/ 0 w 645"/>
                <a:gd name="T21" fmla="*/ 0 h 1321"/>
                <a:gd name="T22" fmla="*/ 0 w 645"/>
                <a:gd name="T23" fmla="*/ 0 h 1321"/>
                <a:gd name="T24" fmla="*/ 0 w 645"/>
                <a:gd name="T25" fmla="*/ 0 h 1321"/>
                <a:gd name="T26" fmla="*/ 0 w 645"/>
                <a:gd name="T27" fmla="*/ 0 h 1321"/>
                <a:gd name="T28" fmla="*/ 0 w 645"/>
                <a:gd name="T29" fmla="*/ 0 h 1321"/>
                <a:gd name="T30" fmla="*/ 0 w 645"/>
                <a:gd name="T31" fmla="*/ 0 h 1321"/>
                <a:gd name="T32" fmla="*/ 0 w 645"/>
                <a:gd name="T33" fmla="*/ 0 h 1321"/>
                <a:gd name="T34" fmla="*/ 0 w 645"/>
                <a:gd name="T35" fmla="*/ 0 h 1321"/>
                <a:gd name="T36" fmla="*/ 0 w 645"/>
                <a:gd name="T37" fmla="*/ 0 h 1321"/>
                <a:gd name="T38" fmla="*/ 0 w 645"/>
                <a:gd name="T39" fmla="*/ 0 h 1321"/>
                <a:gd name="T40" fmla="*/ 0 w 645"/>
                <a:gd name="T41" fmla="*/ 0 h 1321"/>
                <a:gd name="T42" fmla="*/ 0 w 645"/>
                <a:gd name="T43" fmla="*/ 0 h 1321"/>
                <a:gd name="T44" fmla="*/ 0 w 645"/>
                <a:gd name="T45" fmla="*/ 0 h 1321"/>
                <a:gd name="T46" fmla="*/ 0 w 645"/>
                <a:gd name="T47" fmla="*/ 0 h 1321"/>
                <a:gd name="T48" fmla="*/ 0 w 645"/>
                <a:gd name="T49" fmla="*/ 0 h 13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5" h="1321">
                  <a:moveTo>
                    <a:pt x="36" y="153"/>
                  </a:moveTo>
                  <a:lnTo>
                    <a:pt x="0" y="375"/>
                  </a:lnTo>
                  <a:lnTo>
                    <a:pt x="63" y="489"/>
                  </a:lnTo>
                  <a:lnTo>
                    <a:pt x="95" y="600"/>
                  </a:lnTo>
                  <a:lnTo>
                    <a:pt x="60" y="665"/>
                  </a:lnTo>
                  <a:lnTo>
                    <a:pt x="132" y="856"/>
                  </a:lnTo>
                  <a:lnTo>
                    <a:pt x="231" y="1027"/>
                  </a:lnTo>
                  <a:lnTo>
                    <a:pt x="249" y="1195"/>
                  </a:lnTo>
                  <a:lnTo>
                    <a:pt x="260" y="1295"/>
                  </a:lnTo>
                  <a:lnTo>
                    <a:pt x="380" y="1234"/>
                  </a:lnTo>
                  <a:lnTo>
                    <a:pt x="440" y="1321"/>
                  </a:lnTo>
                  <a:lnTo>
                    <a:pt x="485" y="1259"/>
                  </a:lnTo>
                  <a:lnTo>
                    <a:pt x="525" y="1174"/>
                  </a:lnTo>
                  <a:lnTo>
                    <a:pt x="510" y="1039"/>
                  </a:lnTo>
                  <a:lnTo>
                    <a:pt x="480" y="884"/>
                  </a:lnTo>
                  <a:lnTo>
                    <a:pt x="453" y="790"/>
                  </a:lnTo>
                  <a:lnTo>
                    <a:pt x="549" y="790"/>
                  </a:lnTo>
                  <a:lnTo>
                    <a:pt x="597" y="678"/>
                  </a:lnTo>
                  <a:lnTo>
                    <a:pt x="645" y="550"/>
                  </a:lnTo>
                  <a:lnTo>
                    <a:pt x="605" y="359"/>
                  </a:lnTo>
                  <a:lnTo>
                    <a:pt x="515" y="169"/>
                  </a:lnTo>
                  <a:lnTo>
                    <a:pt x="428" y="170"/>
                  </a:lnTo>
                  <a:lnTo>
                    <a:pt x="365" y="113"/>
                  </a:lnTo>
                  <a:lnTo>
                    <a:pt x="359" y="14"/>
                  </a:lnTo>
                  <a:lnTo>
                    <a:pt x="230" y="0"/>
                  </a:lnTo>
                  <a:lnTo>
                    <a:pt x="165" y="95"/>
                  </a:lnTo>
                  <a:lnTo>
                    <a:pt x="36" y="15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4" name="Freeform 28">
              <a:extLst>
                <a:ext uri="{FF2B5EF4-FFF2-40B4-BE49-F238E27FC236}">
                  <a16:creationId xmlns:a16="http://schemas.microsoft.com/office/drawing/2014/main" id="{D95A1DB1-CD62-B198-AE0A-35AC0717027D}"/>
                </a:ext>
              </a:extLst>
            </p:cNvPr>
            <p:cNvSpPr/>
            <p:nvPr/>
          </p:nvSpPr>
          <p:spPr bwMode="auto">
            <a:xfrm>
              <a:off x="3434857" y="2915403"/>
              <a:ext cx="124045" cy="166924"/>
            </a:xfrm>
            <a:custGeom>
              <a:avLst/>
              <a:gdLst>
                <a:gd name="T0" fmla="*/ 0 w 420"/>
                <a:gd name="T1" fmla="*/ 0 h 580"/>
                <a:gd name="T2" fmla="*/ 0 w 420"/>
                <a:gd name="T3" fmla="*/ 0 h 580"/>
                <a:gd name="T4" fmla="*/ 0 w 420"/>
                <a:gd name="T5" fmla="*/ 0 h 580"/>
                <a:gd name="T6" fmla="*/ 0 w 420"/>
                <a:gd name="T7" fmla="*/ 0 h 580"/>
                <a:gd name="T8" fmla="*/ 0 w 420"/>
                <a:gd name="T9" fmla="*/ 0 h 580"/>
                <a:gd name="T10" fmla="*/ 0 w 420"/>
                <a:gd name="T11" fmla="*/ 0 h 580"/>
                <a:gd name="T12" fmla="*/ 0 w 420"/>
                <a:gd name="T13" fmla="*/ 0 h 580"/>
                <a:gd name="T14" fmla="*/ 0 w 420"/>
                <a:gd name="T15" fmla="*/ 0 h 580"/>
                <a:gd name="T16" fmla="*/ 0 w 420"/>
                <a:gd name="T17" fmla="*/ 0 h 580"/>
                <a:gd name="T18" fmla="*/ 0 w 420"/>
                <a:gd name="T19" fmla="*/ 0 h 580"/>
                <a:gd name="T20" fmla="*/ 0 w 420"/>
                <a:gd name="T21" fmla="*/ 0 h 580"/>
                <a:gd name="T22" fmla="*/ 0 w 420"/>
                <a:gd name="T23" fmla="*/ 0 h 580"/>
                <a:gd name="T24" fmla="*/ 0 w 420"/>
                <a:gd name="T25" fmla="*/ 0 h 580"/>
                <a:gd name="T26" fmla="*/ 0 w 420"/>
                <a:gd name="T27" fmla="*/ 0 h 5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580">
                  <a:moveTo>
                    <a:pt x="384" y="516"/>
                  </a:moveTo>
                  <a:lnTo>
                    <a:pt x="405" y="430"/>
                  </a:lnTo>
                  <a:lnTo>
                    <a:pt x="360" y="315"/>
                  </a:lnTo>
                  <a:lnTo>
                    <a:pt x="420" y="135"/>
                  </a:lnTo>
                  <a:lnTo>
                    <a:pt x="385" y="60"/>
                  </a:lnTo>
                  <a:lnTo>
                    <a:pt x="265" y="0"/>
                  </a:lnTo>
                  <a:lnTo>
                    <a:pt x="144" y="70"/>
                  </a:lnTo>
                  <a:lnTo>
                    <a:pt x="30" y="104"/>
                  </a:lnTo>
                  <a:lnTo>
                    <a:pt x="54" y="248"/>
                  </a:lnTo>
                  <a:lnTo>
                    <a:pt x="0" y="356"/>
                  </a:lnTo>
                  <a:lnTo>
                    <a:pt x="14" y="511"/>
                  </a:lnTo>
                  <a:lnTo>
                    <a:pt x="99" y="580"/>
                  </a:lnTo>
                  <a:lnTo>
                    <a:pt x="235" y="570"/>
                  </a:lnTo>
                  <a:lnTo>
                    <a:pt x="384" y="5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5" name="Freeform 29">
              <a:extLst>
                <a:ext uri="{FF2B5EF4-FFF2-40B4-BE49-F238E27FC236}">
                  <a16:creationId xmlns:a16="http://schemas.microsoft.com/office/drawing/2014/main" id="{007C47FC-A5D5-66DA-EA1C-67E397EA9B57}"/>
                </a:ext>
              </a:extLst>
            </p:cNvPr>
            <p:cNvSpPr/>
            <p:nvPr/>
          </p:nvSpPr>
          <p:spPr bwMode="auto">
            <a:xfrm>
              <a:off x="1293605" y="4875317"/>
              <a:ext cx="93034" cy="151095"/>
            </a:xfrm>
            <a:custGeom>
              <a:avLst/>
              <a:gdLst>
                <a:gd name="T0" fmla="*/ 0 w 315"/>
                <a:gd name="T1" fmla="*/ 0 h 525"/>
                <a:gd name="T2" fmla="*/ 0 w 315"/>
                <a:gd name="T3" fmla="*/ 0 h 525"/>
                <a:gd name="T4" fmla="*/ 0 w 315"/>
                <a:gd name="T5" fmla="*/ 0 h 525"/>
                <a:gd name="T6" fmla="*/ 0 w 315"/>
                <a:gd name="T7" fmla="*/ 0 h 525"/>
                <a:gd name="T8" fmla="*/ 0 w 315"/>
                <a:gd name="T9" fmla="*/ 0 h 525"/>
                <a:gd name="T10" fmla="*/ 0 w 315"/>
                <a:gd name="T11" fmla="*/ 0 h 525"/>
                <a:gd name="T12" fmla="*/ 0 w 315"/>
                <a:gd name="T13" fmla="*/ 0 h 525"/>
                <a:gd name="T14" fmla="*/ 0 w 315"/>
                <a:gd name="T15" fmla="*/ 0 h 525"/>
                <a:gd name="T16" fmla="*/ 0 w 315"/>
                <a:gd name="T17" fmla="*/ 0 h 525"/>
                <a:gd name="T18" fmla="*/ 0 w 315"/>
                <a:gd name="T19" fmla="*/ 0 h 525"/>
                <a:gd name="T20" fmla="*/ 0 w 315"/>
                <a:gd name="T21" fmla="*/ 0 h 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5" h="525">
                  <a:moveTo>
                    <a:pt x="244" y="525"/>
                  </a:moveTo>
                  <a:lnTo>
                    <a:pt x="124" y="430"/>
                  </a:lnTo>
                  <a:lnTo>
                    <a:pt x="109" y="295"/>
                  </a:lnTo>
                  <a:lnTo>
                    <a:pt x="44" y="205"/>
                  </a:lnTo>
                  <a:lnTo>
                    <a:pt x="0" y="24"/>
                  </a:lnTo>
                  <a:lnTo>
                    <a:pt x="93" y="0"/>
                  </a:lnTo>
                  <a:lnTo>
                    <a:pt x="149" y="70"/>
                  </a:lnTo>
                  <a:lnTo>
                    <a:pt x="260" y="72"/>
                  </a:lnTo>
                  <a:lnTo>
                    <a:pt x="315" y="274"/>
                  </a:lnTo>
                  <a:lnTo>
                    <a:pt x="303" y="406"/>
                  </a:lnTo>
                  <a:lnTo>
                    <a:pt x="244" y="525"/>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6" name="Freeform 30">
              <a:extLst>
                <a:ext uri="{FF2B5EF4-FFF2-40B4-BE49-F238E27FC236}">
                  <a16:creationId xmlns:a16="http://schemas.microsoft.com/office/drawing/2014/main" id="{B35D9695-FDAC-948D-1FE1-07CC96D3AB61}"/>
                </a:ext>
              </a:extLst>
            </p:cNvPr>
            <p:cNvSpPr/>
            <p:nvPr/>
          </p:nvSpPr>
          <p:spPr bwMode="auto">
            <a:xfrm>
              <a:off x="3935467" y="3453588"/>
              <a:ext cx="159486" cy="251825"/>
            </a:xfrm>
            <a:custGeom>
              <a:avLst/>
              <a:gdLst>
                <a:gd name="T0" fmla="*/ 0 w 540"/>
                <a:gd name="T1" fmla="*/ 0 h 876"/>
                <a:gd name="T2" fmla="*/ 0 w 540"/>
                <a:gd name="T3" fmla="*/ 0 h 876"/>
                <a:gd name="T4" fmla="*/ 0 w 540"/>
                <a:gd name="T5" fmla="*/ 0 h 876"/>
                <a:gd name="T6" fmla="*/ 0 w 540"/>
                <a:gd name="T7" fmla="*/ 0 h 876"/>
                <a:gd name="T8" fmla="*/ 0 w 540"/>
                <a:gd name="T9" fmla="*/ 0 h 876"/>
                <a:gd name="T10" fmla="*/ 0 w 540"/>
                <a:gd name="T11" fmla="*/ 0 h 876"/>
                <a:gd name="T12" fmla="*/ 0 w 540"/>
                <a:gd name="T13" fmla="*/ 0 h 876"/>
                <a:gd name="T14" fmla="*/ 0 w 540"/>
                <a:gd name="T15" fmla="*/ 0 h 876"/>
                <a:gd name="T16" fmla="*/ 0 w 540"/>
                <a:gd name="T17" fmla="*/ 0 h 876"/>
                <a:gd name="T18" fmla="*/ 0 w 540"/>
                <a:gd name="T19" fmla="*/ 0 h 876"/>
                <a:gd name="T20" fmla="*/ 0 w 540"/>
                <a:gd name="T21" fmla="*/ 0 h 876"/>
                <a:gd name="T22" fmla="*/ 0 w 540"/>
                <a:gd name="T23" fmla="*/ 0 h 876"/>
                <a:gd name="T24" fmla="*/ 0 w 540"/>
                <a:gd name="T25" fmla="*/ 0 h 876"/>
                <a:gd name="T26" fmla="*/ 0 w 540"/>
                <a:gd name="T27" fmla="*/ 0 h 876"/>
                <a:gd name="T28" fmla="*/ 0 w 540"/>
                <a:gd name="T29" fmla="*/ 0 h 876"/>
                <a:gd name="T30" fmla="*/ 0 w 540"/>
                <a:gd name="T31" fmla="*/ 0 h 8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0" h="876">
                  <a:moveTo>
                    <a:pt x="505" y="404"/>
                  </a:moveTo>
                  <a:lnTo>
                    <a:pt x="355" y="449"/>
                  </a:lnTo>
                  <a:lnTo>
                    <a:pt x="360" y="530"/>
                  </a:lnTo>
                  <a:lnTo>
                    <a:pt x="315" y="675"/>
                  </a:lnTo>
                  <a:lnTo>
                    <a:pt x="330" y="785"/>
                  </a:lnTo>
                  <a:lnTo>
                    <a:pt x="246" y="876"/>
                  </a:lnTo>
                  <a:lnTo>
                    <a:pt x="166" y="796"/>
                  </a:lnTo>
                  <a:lnTo>
                    <a:pt x="150" y="700"/>
                  </a:lnTo>
                  <a:lnTo>
                    <a:pt x="94" y="812"/>
                  </a:lnTo>
                  <a:lnTo>
                    <a:pt x="50" y="685"/>
                  </a:lnTo>
                  <a:lnTo>
                    <a:pt x="0" y="454"/>
                  </a:lnTo>
                  <a:lnTo>
                    <a:pt x="50" y="229"/>
                  </a:lnTo>
                  <a:lnTo>
                    <a:pt x="190" y="179"/>
                  </a:lnTo>
                  <a:lnTo>
                    <a:pt x="313" y="149"/>
                  </a:lnTo>
                  <a:lnTo>
                    <a:pt x="385" y="19"/>
                  </a:lnTo>
                  <a:lnTo>
                    <a:pt x="453" y="0"/>
                  </a:lnTo>
                  <a:lnTo>
                    <a:pt x="540" y="184"/>
                  </a:lnTo>
                  <a:lnTo>
                    <a:pt x="505" y="40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7" name="Freeform 31">
              <a:extLst>
                <a:ext uri="{FF2B5EF4-FFF2-40B4-BE49-F238E27FC236}">
                  <a16:creationId xmlns:a16="http://schemas.microsoft.com/office/drawing/2014/main" id="{D45ACFD0-A373-A5D8-9438-FEEC77C981D3}"/>
                </a:ext>
              </a:extLst>
            </p:cNvPr>
            <p:cNvSpPr/>
            <p:nvPr/>
          </p:nvSpPr>
          <p:spPr bwMode="auto">
            <a:xfrm>
              <a:off x="3705098" y="3208958"/>
              <a:ext cx="423821" cy="176997"/>
            </a:xfrm>
            <a:custGeom>
              <a:avLst/>
              <a:gdLst>
                <a:gd name="T0" fmla="*/ 0 w 1439"/>
                <a:gd name="T1" fmla="*/ 0 h 615"/>
                <a:gd name="T2" fmla="*/ 0 w 1439"/>
                <a:gd name="T3" fmla="*/ 0 h 615"/>
                <a:gd name="T4" fmla="*/ 0 w 1439"/>
                <a:gd name="T5" fmla="*/ 0 h 615"/>
                <a:gd name="T6" fmla="*/ 0 w 1439"/>
                <a:gd name="T7" fmla="*/ 0 h 615"/>
                <a:gd name="T8" fmla="*/ 0 w 1439"/>
                <a:gd name="T9" fmla="*/ 0 h 615"/>
                <a:gd name="T10" fmla="*/ 0 w 1439"/>
                <a:gd name="T11" fmla="*/ 0 h 615"/>
                <a:gd name="T12" fmla="*/ 0 w 1439"/>
                <a:gd name="T13" fmla="*/ 0 h 615"/>
                <a:gd name="T14" fmla="*/ 0 w 1439"/>
                <a:gd name="T15" fmla="*/ 0 h 615"/>
                <a:gd name="T16" fmla="*/ 0 w 1439"/>
                <a:gd name="T17" fmla="*/ 0 h 615"/>
                <a:gd name="T18" fmla="*/ 0 w 1439"/>
                <a:gd name="T19" fmla="*/ 0 h 615"/>
                <a:gd name="T20" fmla="*/ 0 w 1439"/>
                <a:gd name="T21" fmla="*/ 0 h 615"/>
                <a:gd name="T22" fmla="*/ 0 w 1439"/>
                <a:gd name="T23" fmla="*/ 0 h 615"/>
                <a:gd name="T24" fmla="*/ 0 w 1439"/>
                <a:gd name="T25" fmla="*/ 0 h 615"/>
                <a:gd name="T26" fmla="*/ 0 w 1439"/>
                <a:gd name="T27" fmla="*/ 0 h 615"/>
                <a:gd name="T28" fmla="*/ 0 w 1439"/>
                <a:gd name="T29" fmla="*/ 0 h 615"/>
                <a:gd name="T30" fmla="*/ 0 w 1439"/>
                <a:gd name="T31" fmla="*/ 0 h 615"/>
                <a:gd name="T32" fmla="*/ 0 w 1439"/>
                <a:gd name="T33" fmla="*/ 0 h 615"/>
                <a:gd name="T34" fmla="*/ 0 w 1439"/>
                <a:gd name="T35" fmla="*/ 0 h 615"/>
                <a:gd name="T36" fmla="*/ 0 w 1439"/>
                <a:gd name="T37" fmla="*/ 0 h 615"/>
                <a:gd name="T38" fmla="*/ 0 w 1439"/>
                <a:gd name="T39" fmla="*/ 0 h 615"/>
                <a:gd name="T40" fmla="*/ 0 w 1439"/>
                <a:gd name="T41" fmla="*/ 0 h 615"/>
                <a:gd name="T42" fmla="*/ 0 w 1439"/>
                <a:gd name="T43" fmla="*/ 0 h 6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39" h="615">
                  <a:moveTo>
                    <a:pt x="1238" y="584"/>
                  </a:moveTo>
                  <a:lnTo>
                    <a:pt x="912" y="506"/>
                  </a:lnTo>
                  <a:lnTo>
                    <a:pt x="692" y="511"/>
                  </a:lnTo>
                  <a:lnTo>
                    <a:pt x="455" y="509"/>
                  </a:lnTo>
                  <a:lnTo>
                    <a:pt x="374" y="557"/>
                  </a:lnTo>
                  <a:lnTo>
                    <a:pt x="42" y="521"/>
                  </a:lnTo>
                  <a:lnTo>
                    <a:pt x="0" y="435"/>
                  </a:lnTo>
                  <a:lnTo>
                    <a:pt x="131" y="330"/>
                  </a:lnTo>
                  <a:lnTo>
                    <a:pt x="86" y="236"/>
                  </a:lnTo>
                  <a:lnTo>
                    <a:pt x="237" y="105"/>
                  </a:lnTo>
                  <a:lnTo>
                    <a:pt x="467" y="147"/>
                  </a:lnTo>
                  <a:lnTo>
                    <a:pt x="833" y="177"/>
                  </a:lnTo>
                  <a:lnTo>
                    <a:pt x="867" y="84"/>
                  </a:lnTo>
                  <a:lnTo>
                    <a:pt x="1007" y="0"/>
                  </a:lnTo>
                  <a:lnTo>
                    <a:pt x="1122" y="11"/>
                  </a:lnTo>
                  <a:lnTo>
                    <a:pt x="1152" y="176"/>
                  </a:lnTo>
                  <a:lnTo>
                    <a:pt x="1289" y="177"/>
                  </a:lnTo>
                  <a:lnTo>
                    <a:pt x="1391" y="236"/>
                  </a:lnTo>
                  <a:lnTo>
                    <a:pt x="1439" y="417"/>
                  </a:lnTo>
                  <a:lnTo>
                    <a:pt x="1349" y="504"/>
                  </a:lnTo>
                  <a:lnTo>
                    <a:pt x="1332" y="615"/>
                  </a:lnTo>
                  <a:lnTo>
                    <a:pt x="1238" y="58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8" name="Freeform 41">
              <a:extLst>
                <a:ext uri="{FF2B5EF4-FFF2-40B4-BE49-F238E27FC236}">
                  <a16:creationId xmlns:a16="http://schemas.microsoft.com/office/drawing/2014/main" id="{81E3F5BC-87CF-1527-962E-CE9A448C9A46}"/>
                </a:ext>
              </a:extLst>
            </p:cNvPr>
            <p:cNvSpPr/>
            <p:nvPr/>
          </p:nvSpPr>
          <p:spPr bwMode="auto">
            <a:xfrm>
              <a:off x="1847377" y="2839136"/>
              <a:ext cx="57593" cy="64755"/>
            </a:xfrm>
            <a:custGeom>
              <a:avLst/>
              <a:gdLst>
                <a:gd name="T0" fmla="*/ 23 w 192"/>
                <a:gd name="T1" fmla="*/ 0 h 225"/>
                <a:gd name="T2" fmla="*/ 8 w 192"/>
                <a:gd name="T3" fmla="*/ 6 h 225"/>
                <a:gd name="T4" fmla="*/ 10 w 192"/>
                <a:gd name="T5" fmla="*/ 22 h 225"/>
                <a:gd name="T6" fmla="*/ 0 w 192"/>
                <a:gd name="T7" fmla="*/ 29 h 225"/>
                <a:gd name="T8" fmla="*/ 7 w 192"/>
                <a:gd name="T9" fmla="*/ 35 h 225"/>
                <a:gd name="T10" fmla="*/ 19 w 192"/>
                <a:gd name="T11" fmla="*/ 31 h 225"/>
                <a:gd name="T12" fmla="*/ 28 w 192"/>
                <a:gd name="T13" fmla="*/ 45 h 225"/>
                <a:gd name="T14" fmla="*/ 33 w 192"/>
                <a:gd name="T15" fmla="*/ 40 h 225"/>
                <a:gd name="T16" fmla="*/ 39 w 192"/>
                <a:gd name="T17" fmla="*/ 36 h 225"/>
                <a:gd name="T18" fmla="*/ 37 w 192"/>
                <a:gd name="T19" fmla="*/ 20 h 225"/>
                <a:gd name="T20" fmla="*/ 32 w 192"/>
                <a:gd name="T21" fmla="*/ 9 h 225"/>
                <a:gd name="T22" fmla="*/ 23 w 192"/>
                <a:gd name="T23" fmla="*/ 0 h 2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225">
                  <a:moveTo>
                    <a:pt x="111" y="0"/>
                  </a:moveTo>
                  <a:lnTo>
                    <a:pt x="40" y="31"/>
                  </a:lnTo>
                  <a:lnTo>
                    <a:pt x="49" y="111"/>
                  </a:lnTo>
                  <a:lnTo>
                    <a:pt x="0" y="146"/>
                  </a:lnTo>
                  <a:lnTo>
                    <a:pt x="36" y="175"/>
                  </a:lnTo>
                  <a:lnTo>
                    <a:pt x="93" y="153"/>
                  </a:lnTo>
                  <a:lnTo>
                    <a:pt x="136" y="225"/>
                  </a:lnTo>
                  <a:lnTo>
                    <a:pt x="162" y="201"/>
                  </a:lnTo>
                  <a:lnTo>
                    <a:pt x="192" y="180"/>
                  </a:lnTo>
                  <a:lnTo>
                    <a:pt x="180" y="99"/>
                  </a:lnTo>
                  <a:lnTo>
                    <a:pt x="156" y="45"/>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9" name="Freeform 42">
              <a:extLst>
                <a:ext uri="{FF2B5EF4-FFF2-40B4-BE49-F238E27FC236}">
                  <a16:creationId xmlns:a16="http://schemas.microsoft.com/office/drawing/2014/main" id="{9DC4A234-AD5D-E17C-504E-F2495EB1F1A4}"/>
                </a:ext>
              </a:extLst>
            </p:cNvPr>
            <p:cNvSpPr/>
            <p:nvPr/>
          </p:nvSpPr>
          <p:spPr bwMode="auto">
            <a:xfrm>
              <a:off x="2219512" y="5635107"/>
              <a:ext cx="36919" cy="34536"/>
            </a:xfrm>
            <a:custGeom>
              <a:avLst/>
              <a:gdLst>
                <a:gd name="T0" fmla="*/ 22 w 125"/>
                <a:gd name="T1" fmla="*/ 0 h 120"/>
                <a:gd name="T2" fmla="*/ 5 w 125"/>
                <a:gd name="T3" fmla="*/ 1 h 120"/>
                <a:gd name="T4" fmla="*/ 0 w 125"/>
                <a:gd name="T5" fmla="*/ 10 h 120"/>
                <a:gd name="T6" fmla="*/ 6 w 125"/>
                <a:gd name="T7" fmla="*/ 15 h 120"/>
                <a:gd name="T8" fmla="*/ 12 w 125"/>
                <a:gd name="T9" fmla="*/ 18 h 120"/>
                <a:gd name="T10" fmla="*/ 25 w 125"/>
                <a:gd name="T11" fmla="*/ 24 h 120"/>
                <a:gd name="T12" fmla="*/ 23 w 125"/>
                <a:gd name="T13" fmla="*/ 11 h 120"/>
                <a:gd name="T14" fmla="*/ 22 w 125"/>
                <a:gd name="T15" fmla="*/ 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5" h="120">
                  <a:moveTo>
                    <a:pt x="111" y="0"/>
                  </a:moveTo>
                  <a:lnTo>
                    <a:pt x="27" y="3"/>
                  </a:lnTo>
                  <a:lnTo>
                    <a:pt x="0" y="48"/>
                  </a:lnTo>
                  <a:lnTo>
                    <a:pt x="32" y="76"/>
                  </a:lnTo>
                  <a:lnTo>
                    <a:pt x="59" y="91"/>
                  </a:lnTo>
                  <a:lnTo>
                    <a:pt x="125" y="120"/>
                  </a:lnTo>
                  <a:lnTo>
                    <a:pt x="116" y="57"/>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0" name="Freeform 43">
              <a:extLst>
                <a:ext uri="{FF2B5EF4-FFF2-40B4-BE49-F238E27FC236}">
                  <a16:creationId xmlns:a16="http://schemas.microsoft.com/office/drawing/2014/main" id="{AFA6377B-94F5-4930-E31A-6D005DF7A990}"/>
                </a:ext>
              </a:extLst>
            </p:cNvPr>
            <p:cNvSpPr/>
            <p:nvPr/>
          </p:nvSpPr>
          <p:spPr bwMode="auto">
            <a:xfrm>
              <a:off x="2207698" y="5473940"/>
              <a:ext cx="36919" cy="44609"/>
            </a:xfrm>
            <a:custGeom>
              <a:avLst/>
              <a:gdLst>
                <a:gd name="T0" fmla="*/ 25 w 126"/>
                <a:gd name="T1" fmla="*/ 10 h 152"/>
                <a:gd name="T2" fmla="*/ 16 w 126"/>
                <a:gd name="T3" fmla="*/ 3 h 152"/>
                <a:gd name="T4" fmla="*/ 7 w 126"/>
                <a:gd name="T5" fmla="*/ 0 h 152"/>
                <a:gd name="T6" fmla="*/ 4 w 126"/>
                <a:gd name="T7" fmla="*/ 9 h 152"/>
                <a:gd name="T8" fmla="*/ 0 w 126"/>
                <a:gd name="T9" fmla="*/ 16 h 152"/>
                <a:gd name="T10" fmla="*/ 2 w 126"/>
                <a:gd name="T11" fmla="*/ 25 h 152"/>
                <a:gd name="T12" fmla="*/ 10 w 126"/>
                <a:gd name="T13" fmla="*/ 31 h 152"/>
                <a:gd name="T14" fmla="*/ 17 w 126"/>
                <a:gd name="T15" fmla="*/ 31 h 152"/>
                <a:gd name="T16" fmla="*/ 23 w 126"/>
                <a:gd name="T17" fmla="*/ 26 h 152"/>
                <a:gd name="T18" fmla="*/ 24 w 126"/>
                <a:gd name="T19" fmla="*/ 18 h 152"/>
                <a:gd name="T20" fmla="*/ 25 w 126"/>
                <a:gd name="T21" fmla="*/ 10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152">
                  <a:moveTo>
                    <a:pt x="126" y="50"/>
                  </a:moveTo>
                  <a:lnTo>
                    <a:pt x="80" y="15"/>
                  </a:lnTo>
                  <a:lnTo>
                    <a:pt x="33" y="0"/>
                  </a:lnTo>
                  <a:lnTo>
                    <a:pt x="21" y="42"/>
                  </a:lnTo>
                  <a:lnTo>
                    <a:pt x="0" y="80"/>
                  </a:lnTo>
                  <a:lnTo>
                    <a:pt x="12" y="125"/>
                  </a:lnTo>
                  <a:lnTo>
                    <a:pt x="48" y="152"/>
                  </a:lnTo>
                  <a:lnTo>
                    <a:pt x="86" y="152"/>
                  </a:lnTo>
                  <a:lnTo>
                    <a:pt x="114" y="126"/>
                  </a:lnTo>
                  <a:lnTo>
                    <a:pt x="122" y="87"/>
                  </a:lnTo>
                  <a:lnTo>
                    <a:pt x="126" y="5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6" name="Freeform 44">
              <a:extLst>
                <a:ext uri="{FF2B5EF4-FFF2-40B4-BE49-F238E27FC236}">
                  <a16:creationId xmlns:a16="http://schemas.microsoft.com/office/drawing/2014/main" id="{4BA44EB1-7869-0B3D-992B-773720EBFFFD}"/>
                </a:ext>
              </a:extLst>
            </p:cNvPr>
            <p:cNvSpPr/>
            <p:nvPr/>
          </p:nvSpPr>
          <p:spPr bwMode="auto">
            <a:xfrm>
              <a:off x="2615275" y="4728539"/>
              <a:ext cx="26581" cy="23024"/>
            </a:xfrm>
            <a:custGeom>
              <a:avLst/>
              <a:gdLst>
                <a:gd name="T0" fmla="*/ 0 w 92"/>
                <a:gd name="T1" fmla="*/ 6 h 80"/>
                <a:gd name="T2" fmla="*/ 9 w 92"/>
                <a:gd name="T3" fmla="*/ 16 h 80"/>
                <a:gd name="T4" fmla="*/ 18 w 92"/>
                <a:gd name="T5" fmla="*/ 7 h 80"/>
                <a:gd name="T6" fmla="*/ 7 w 92"/>
                <a:gd name="T7" fmla="*/ 0 h 80"/>
                <a:gd name="T8" fmla="*/ 0 w 92"/>
                <a:gd name="T9" fmla="*/ 6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80">
                  <a:moveTo>
                    <a:pt x="0" y="29"/>
                  </a:moveTo>
                  <a:lnTo>
                    <a:pt x="45" y="80"/>
                  </a:lnTo>
                  <a:lnTo>
                    <a:pt x="92" y="35"/>
                  </a:lnTo>
                  <a:lnTo>
                    <a:pt x="35" y="0"/>
                  </a:lnTo>
                  <a:lnTo>
                    <a:pt x="0" y="2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7" name="Freeform 45">
              <a:extLst>
                <a:ext uri="{FF2B5EF4-FFF2-40B4-BE49-F238E27FC236}">
                  <a16:creationId xmlns:a16="http://schemas.microsoft.com/office/drawing/2014/main" id="{E48D1DA1-E528-165A-23BE-D984CCAC5A14}"/>
                </a:ext>
              </a:extLst>
            </p:cNvPr>
            <p:cNvSpPr/>
            <p:nvPr/>
          </p:nvSpPr>
          <p:spPr bwMode="auto">
            <a:xfrm>
              <a:off x="1547602" y="5504158"/>
              <a:ext cx="19198" cy="18707"/>
            </a:xfrm>
            <a:custGeom>
              <a:avLst/>
              <a:gdLst>
                <a:gd name="T0" fmla="*/ 0 w 65"/>
                <a:gd name="T1" fmla="*/ 3 h 66"/>
                <a:gd name="T2" fmla="*/ 6 w 65"/>
                <a:gd name="T3" fmla="*/ 13 h 66"/>
                <a:gd name="T4" fmla="*/ 13 w 65"/>
                <a:gd name="T5" fmla="*/ 11 h 66"/>
                <a:gd name="T6" fmla="*/ 12 w 65"/>
                <a:gd name="T7" fmla="*/ 2 h 66"/>
                <a:gd name="T8" fmla="*/ 5 w 65"/>
                <a:gd name="T9" fmla="*/ 0 h 66"/>
                <a:gd name="T10" fmla="*/ 0 w 65"/>
                <a:gd name="T11" fmla="*/ 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66">
                  <a:moveTo>
                    <a:pt x="0" y="15"/>
                  </a:moveTo>
                  <a:lnTo>
                    <a:pt x="29" y="66"/>
                  </a:lnTo>
                  <a:lnTo>
                    <a:pt x="65" y="56"/>
                  </a:lnTo>
                  <a:lnTo>
                    <a:pt x="60" y="9"/>
                  </a:lnTo>
                  <a:lnTo>
                    <a:pt x="26" y="0"/>
                  </a:lnTo>
                  <a:lnTo>
                    <a:pt x="0" y="15"/>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8" name="Freeform 72">
              <a:extLst>
                <a:ext uri="{FF2B5EF4-FFF2-40B4-BE49-F238E27FC236}">
                  <a16:creationId xmlns:a16="http://schemas.microsoft.com/office/drawing/2014/main" id="{513A179F-D377-DDAA-036A-0178011ECEA5}"/>
                </a:ext>
              </a:extLst>
            </p:cNvPr>
            <p:cNvSpPr/>
            <p:nvPr/>
          </p:nvSpPr>
          <p:spPr bwMode="auto">
            <a:xfrm>
              <a:off x="1806029" y="2485142"/>
              <a:ext cx="39872" cy="34536"/>
            </a:xfrm>
            <a:custGeom>
              <a:avLst/>
              <a:gdLst>
                <a:gd name="T0" fmla="*/ 25 w 135"/>
                <a:gd name="T1" fmla="*/ 10 h 117"/>
                <a:gd name="T2" fmla="*/ 23 w 135"/>
                <a:gd name="T3" fmla="*/ 7 h 117"/>
                <a:gd name="T4" fmla="*/ 22 w 135"/>
                <a:gd name="T5" fmla="*/ 3 h 117"/>
                <a:gd name="T6" fmla="*/ 17 w 135"/>
                <a:gd name="T7" fmla="*/ 5 h 117"/>
                <a:gd name="T8" fmla="*/ 18 w 135"/>
                <a:gd name="T9" fmla="*/ 2 h 117"/>
                <a:gd name="T10" fmla="*/ 14 w 135"/>
                <a:gd name="T11" fmla="*/ 0 h 117"/>
                <a:gd name="T12" fmla="*/ 11 w 135"/>
                <a:gd name="T13" fmla="*/ 4 h 117"/>
                <a:gd name="T14" fmla="*/ 7 w 135"/>
                <a:gd name="T15" fmla="*/ 4 h 117"/>
                <a:gd name="T16" fmla="*/ 3 w 135"/>
                <a:gd name="T17" fmla="*/ 5 h 117"/>
                <a:gd name="T18" fmla="*/ 0 w 135"/>
                <a:gd name="T19" fmla="*/ 6 h 117"/>
                <a:gd name="T20" fmla="*/ 0 w 135"/>
                <a:gd name="T21" fmla="*/ 12 h 117"/>
                <a:gd name="T22" fmla="*/ 4 w 135"/>
                <a:gd name="T23" fmla="*/ 12 h 117"/>
                <a:gd name="T24" fmla="*/ 7 w 135"/>
                <a:gd name="T25" fmla="*/ 12 h 117"/>
                <a:gd name="T26" fmla="*/ 8 w 135"/>
                <a:gd name="T27" fmla="*/ 15 h 117"/>
                <a:gd name="T28" fmla="*/ 10 w 135"/>
                <a:gd name="T29" fmla="*/ 21 h 117"/>
                <a:gd name="T30" fmla="*/ 12 w 135"/>
                <a:gd name="T31" fmla="*/ 23 h 117"/>
                <a:gd name="T32" fmla="*/ 18 w 135"/>
                <a:gd name="T33" fmla="*/ 24 h 117"/>
                <a:gd name="T34" fmla="*/ 24 w 135"/>
                <a:gd name="T35" fmla="*/ 23 h 117"/>
                <a:gd name="T36" fmla="*/ 26 w 135"/>
                <a:gd name="T37" fmla="*/ 19 h 117"/>
                <a:gd name="T38" fmla="*/ 27 w 135"/>
                <a:gd name="T39" fmla="*/ 15 h 117"/>
                <a:gd name="T40" fmla="*/ 25 w 135"/>
                <a:gd name="T41" fmla="*/ 10 h 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5" h="117">
                  <a:moveTo>
                    <a:pt x="127" y="51"/>
                  </a:moveTo>
                  <a:lnTo>
                    <a:pt x="114" y="35"/>
                  </a:lnTo>
                  <a:lnTo>
                    <a:pt x="111" y="15"/>
                  </a:lnTo>
                  <a:lnTo>
                    <a:pt x="85" y="24"/>
                  </a:lnTo>
                  <a:lnTo>
                    <a:pt x="88" y="8"/>
                  </a:lnTo>
                  <a:lnTo>
                    <a:pt x="69" y="0"/>
                  </a:lnTo>
                  <a:lnTo>
                    <a:pt x="57" y="18"/>
                  </a:lnTo>
                  <a:lnTo>
                    <a:pt x="36" y="20"/>
                  </a:lnTo>
                  <a:lnTo>
                    <a:pt x="16" y="24"/>
                  </a:lnTo>
                  <a:lnTo>
                    <a:pt x="0" y="30"/>
                  </a:lnTo>
                  <a:lnTo>
                    <a:pt x="1" y="57"/>
                  </a:lnTo>
                  <a:lnTo>
                    <a:pt x="18" y="60"/>
                  </a:lnTo>
                  <a:lnTo>
                    <a:pt x="33" y="57"/>
                  </a:lnTo>
                  <a:lnTo>
                    <a:pt x="42" y="75"/>
                  </a:lnTo>
                  <a:lnTo>
                    <a:pt x="50" y="102"/>
                  </a:lnTo>
                  <a:lnTo>
                    <a:pt x="61" y="111"/>
                  </a:lnTo>
                  <a:lnTo>
                    <a:pt x="88" y="117"/>
                  </a:lnTo>
                  <a:lnTo>
                    <a:pt x="121" y="114"/>
                  </a:lnTo>
                  <a:lnTo>
                    <a:pt x="130" y="92"/>
                  </a:lnTo>
                  <a:lnTo>
                    <a:pt x="135" y="74"/>
                  </a:lnTo>
                  <a:lnTo>
                    <a:pt x="127" y="5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49" name="Group 78">
              <a:extLst>
                <a:ext uri="{FF2B5EF4-FFF2-40B4-BE49-F238E27FC236}">
                  <a16:creationId xmlns:a16="http://schemas.microsoft.com/office/drawing/2014/main" id="{921FE785-CC91-E204-0FB6-130CE74B2C9F}"/>
                </a:ext>
              </a:extLst>
            </p:cNvPr>
            <p:cNvGrpSpPr/>
            <p:nvPr/>
          </p:nvGrpSpPr>
          <p:grpSpPr bwMode="auto">
            <a:xfrm>
              <a:off x="1206478" y="4141428"/>
              <a:ext cx="50209" cy="51804"/>
              <a:chOff x="7728" y="10782"/>
              <a:chExt cx="2776" cy="2978"/>
            </a:xfrm>
          </p:grpSpPr>
          <p:sp>
            <p:nvSpPr>
              <p:cNvPr id="122" name="Freeform 79">
                <a:extLst>
                  <a:ext uri="{FF2B5EF4-FFF2-40B4-BE49-F238E27FC236}">
                    <a16:creationId xmlns:a16="http://schemas.microsoft.com/office/drawing/2014/main" id="{AE1CF149-DA27-B4DA-F8A7-0E11DFB0620D}"/>
                  </a:ext>
                </a:extLst>
              </p:cNvPr>
              <p:cNvSpPr/>
              <p:nvPr/>
            </p:nvSpPr>
            <p:spPr bwMode="auto">
              <a:xfrm>
                <a:off x="7728" y="10800"/>
                <a:ext cx="2776" cy="2960"/>
              </a:xfrm>
              <a:custGeom>
                <a:avLst/>
                <a:gdLst>
                  <a:gd name="T0" fmla="*/ 72 w 2776"/>
                  <a:gd name="T1" fmla="*/ 992 h 2960"/>
                  <a:gd name="T2" fmla="*/ 336 w 2776"/>
                  <a:gd name="T3" fmla="*/ 1144 h 2960"/>
                  <a:gd name="T4" fmla="*/ 432 w 2776"/>
                  <a:gd name="T5" fmla="*/ 1360 h 2960"/>
                  <a:gd name="T6" fmla="*/ 544 w 2776"/>
                  <a:gd name="T7" fmla="*/ 1568 h 2960"/>
                  <a:gd name="T8" fmla="*/ 520 w 2776"/>
                  <a:gd name="T9" fmla="*/ 2000 h 2960"/>
                  <a:gd name="T10" fmla="*/ 520 w 2776"/>
                  <a:gd name="T11" fmla="*/ 2288 h 2960"/>
                  <a:gd name="T12" fmla="*/ 696 w 2776"/>
                  <a:gd name="T13" fmla="*/ 2328 h 2960"/>
                  <a:gd name="T14" fmla="*/ 808 w 2776"/>
                  <a:gd name="T15" fmla="*/ 2448 h 2960"/>
                  <a:gd name="T16" fmla="*/ 968 w 2776"/>
                  <a:gd name="T17" fmla="*/ 2640 h 2960"/>
                  <a:gd name="T18" fmla="*/ 1184 w 2776"/>
                  <a:gd name="T19" fmla="*/ 2808 h 2960"/>
                  <a:gd name="T20" fmla="*/ 1216 w 2776"/>
                  <a:gd name="T21" fmla="*/ 2504 h 2960"/>
                  <a:gd name="T22" fmla="*/ 1544 w 2776"/>
                  <a:gd name="T23" fmla="*/ 2576 h 2960"/>
                  <a:gd name="T24" fmla="*/ 1776 w 2776"/>
                  <a:gd name="T25" fmla="*/ 2728 h 2960"/>
                  <a:gd name="T26" fmla="*/ 2200 w 2776"/>
                  <a:gd name="T27" fmla="*/ 2824 h 2960"/>
                  <a:gd name="T28" fmla="*/ 2504 w 2776"/>
                  <a:gd name="T29" fmla="*/ 2904 h 2960"/>
                  <a:gd name="T30" fmla="*/ 2608 w 2776"/>
                  <a:gd name="T31" fmla="*/ 2680 h 2960"/>
                  <a:gd name="T32" fmla="*/ 2728 w 2776"/>
                  <a:gd name="T33" fmla="*/ 2368 h 2960"/>
                  <a:gd name="T34" fmla="*/ 2776 w 2776"/>
                  <a:gd name="T35" fmla="*/ 2104 h 2960"/>
                  <a:gd name="T36" fmla="*/ 2592 w 2776"/>
                  <a:gd name="T37" fmla="*/ 1968 h 2960"/>
                  <a:gd name="T38" fmla="*/ 2360 w 2776"/>
                  <a:gd name="T39" fmla="*/ 1824 h 2960"/>
                  <a:gd name="T40" fmla="*/ 2120 w 2776"/>
                  <a:gd name="T41" fmla="*/ 1760 h 2960"/>
                  <a:gd name="T42" fmla="*/ 1992 w 2776"/>
                  <a:gd name="T43" fmla="*/ 1904 h 2960"/>
                  <a:gd name="T44" fmla="*/ 1680 w 2776"/>
                  <a:gd name="T45" fmla="*/ 1880 h 2960"/>
                  <a:gd name="T46" fmla="*/ 1664 w 2776"/>
                  <a:gd name="T47" fmla="*/ 2064 h 2960"/>
                  <a:gd name="T48" fmla="*/ 1432 w 2776"/>
                  <a:gd name="T49" fmla="*/ 1824 h 2960"/>
                  <a:gd name="T50" fmla="*/ 1256 w 2776"/>
                  <a:gd name="T51" fmla="*/ 1696 h 2960"/>
                  <a:gd name="T52" fmla="*/ 1184 w 2776"/>
                  <a:gd name="T53" fmla="*/ 1416 h 2960"/>
                  <a:gd name="T54" fmla="*/ 1488 w 2776"/>
                  <a:gd name="T55" fmla="*/ 1272 h 2960"/>
                  <a:gd name="T56" fmla="*/ 1752 w 2776"/>
                  <a:gd name="T57" fmla="*/ 1000 h 2960"/>
                  <a:gd name="T58" fmla="*/ 2000 w 2776"/>
                  <a:gd name="T59" fmla="*/ 824 h 2960"/>
                  <a:gd name="T60" fmla="*/ 2160 w 2776"/>
                  <a:gd name="T61" fmla="*/ 640 h 2960"/>
                  <a:gd name="T62" fmla="*/ 2336 w 2776"/>
                  <a:gd name="T63" fmla="*/ 640 h 2960"/>
                  <a:gd name="T64" fmla="*/ 2152 w 2776"/>
                  <a:gd name="T65" fmla="*/ 528 h 2960"/>
                  <a:gd name="T66" fmla="*/ 1768 w 2776"/>
                  <a:gd name="T67" fmla="*/ 528 h 2960"/>
                  <a:gd name="T68" fmla="*/ 1784 w 2776"/>
                  <a:gd name="T69" fmla="*/ 248 h 2960"/>
                  <a:gd name="T70" fmla="*/ 1624 w 2776"/>
                  <a:gd name="T71" fmla="*/ 64 h 2960"/>
                  <a:gd name="T72" fmla="*/ 1536 w 2776"/>
                  <a:gd name="T73" fmla="*/ 344 h 2960"/>
                  <a:gd name="T74" fmla="*/ 1192 w 2776"/>
                  <a:gd name="T75" fmla="*/ 336 h 2960"/>
                  <a:gd name="T76" fmla="*/ 1104 w 2776"/>
                  <a:gd name="T77" fmla="*/ 680 h 2960"/>
                  <a:gd name="T78" fmla="*/ 528 w 2776"/>
                  <a:gd name="T79" fmla="*/ 656 h 2960"/>
                  <a:gd name="T80" fmla="*/ 328 w 2776"/>
                  <a:gd name="T81" fmla="*/ 728 h 2960"/>
                  <a:gd name="T82" fmla="*/ 72 w 2776"/>
                  <a:gd name="T83" fmla="*/ 720 h 29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76" h="2960">
                    <a:moveTo>
                      <a:pt x="0" y="832"/>
                    </a:moveTo>
                    <a:lnTo>
                      <a:pt x="72" y="992"/>
                    </a:lnTo>
                    <a:lnTo>
                      <a:pt x="184" y="1088"/>
                    </a:lnTo>
                    <a:lnTo>
                      <a:pt x="336" y="1144"/>
                    </a:lnTo>
                    <a:lnTo>
                      <a:pt x="424" y="1256"/>
                    </a:lnTo>
                    <a:lnTo>
                      <a:pt x="432" y="1360"/>
                    </a:lnTo>
                    <a:lnTo>
                      <a:pt x="464" y="1464"/>
                    </a:lnTo>
                    <a:lnTo>
                      <a:pt x="544" y="1568"/>
                    </a:lnTo>
                    <a:lnTo>
                      <a:pt x="584" y="1816"/>
                    </a:lnTo>
                    <a:lnTo>
                      <a:pt x="520" y="2000"/>
                    </a:lnTo>
                    <a:lnTo>
                      <a:pt x="408" y="2184"/>
                    </a:lnTo>
                    <a:lnTo>
                      <a:pt x="520" y="2288"/>
                    </a:lnTo>
                    <a:lnTo>
                      <a:pt x="560" y="2368"/>
                    </a:lnTo>
                    <a:lnTo>
                      <a:pt x="696" y="2328"/>
                    </a:lnTo>
                    <a:lnTo>
                      <a:pt x="800" y="2312"/>
                    </a:lnTo>
                    <a:lnTo>
                      <a:pt x="808" y="2448"/>
                    </a:lnTo>
                    <a:lnTo>
                      <a:pt x="912" y="2496"/>
                    </a:lnTo>
                    <a:lnTo>
                      <a:pt x="968" y="2640"/>
                    </a:lnTo>
                    <a:lnTo>
                      <a:pt x="1072" y="2776"/>
                    </a:lnTo>
                    <a:lnTo>
                      <a:pt x="1184" y="2808"/>
                    </a:lnTo>
                    <a:lnTo>
                      <a:pt x="1192" y="2656"/>
                    </a:lnTo>
                    <a:lnTo>
                      <a:pt x="1216" y="2504"/>
                    </a:lnTo>
                    <a:lnTo>
                      <a:pt x="1392" y="2544"/>
                    </a:lnTo>
                    <a:lnTo>
                      <a:pt x="1544" y="2576"/>
                    </a:lnTo>
                    <a:lnTo>
                      <a:pt x="1704" y="2648"/>
                    </a:lnTo>
                    <a:lnTo>
                      <a:pt x="1776" y="2728"/>
                    </a:lnTo>
                    <a:lnTo>
                      <a:pt x="1960" y="2712"/>
                    </a:lnTo>
                    <a:lnTo>
                      <a:pt x="2200" y="2824"/>
                    </a:lnTo>
                    <a:lnTo>
                      <a:pt x="2392" y="2960"/>
                    </a:lnTo>
                    <a:lnTo>
                      <a:pt x="2504" y="2904"/>
                    </a:lnTo>
                    <a:lnTo>
                      <a:pt x="2504" y="2776"/>
                    </a:lnTo>
                    <a:lnTo>
                      <a:pt x="2608" y="2680"/>
                    </a:lnTo>
                    <a:lnTo>
                      <a:pt x="2712" y="2560"/>
                    </a:lnTo>
                    <a:lnTo>
                      <a:pt x="2728" y="2368"/>
                    </a:lnTo>
                    <a:lnTo>
                      <a:pt x="2768" y="2256"/>
                    </a:lnTo>
                    <a:lnTo>
                      <a:pt x="2776" y="2104"/>
                    </a:lnTo>
                    <a:lnTo>
                      <a:pt x="2664" y="2040"/>
                    </a:lnTo>
                    <a:lnTo>
                      <a:pt x="2592" y="1968"/>
                    </a:lnTo>
                    <a:lnTo>
                      <a:pt x="2424" y="1936"/>
                    </a:lnTo>
                    <a:lnTo>
                      <a:pt x="2360" y="1824"/>
                    </a:lnTo>
                    <a:lnTo>
                      <a:pt x="2320" y="1632"/>
                    </a:lnTo>
                    <a:lnTo>
                      <a:pt x="2120" y="1760"/>
                    </a:lnTo>
                    <a:lnTo>
                      <a:pt x="2192" y="1888"/>
                    </a:lnTo>
                    <a:lnTo>
                      <a:pt x="1992" y="1904"/>
                    </a:lnTo>
                    <a:lnTo>
                      <a:pt x="1816" y="2024"/>
                    </a:lnTo>
                    <a:lnTo>
                      <a:pt x="1680" y="1880"/>
                    </a:lnTo>
                    <a:lnTo>
                      <a:pt x="1576" y="1936"/>
                    </a:lnTo>
                    <a:lnTo>
                      <a:pt x="1664" y="2064"/>
                    </a:lnTo>
                    <a:lnTo>
                      <a:pt x="1552" y="2048"/>
                    </a:lnTo>
                    <a:lnTo>
                      <a:pt x="1432" y="1824"/>
                    </a:lnTo>
                    <a:lnTo>
                      <a:pt x="1296" y="1920"/>
                    </a:lnTo>
                    <a:lnTo>
                      <a:pt x="1256" y="1696"/>
                    </a:lnTo>
                    <a:lnTo>
                      <a:pt x="1200" y="1544"/>
                    </a:lnTo>
                    <a:lnTo>
                      <a:pt x="1184" y="1416"/>
                    </a:lnTo>
                    <a:lnTo>
                      <a:pt x="1304" y="1272"/>
                    </a:lnTo>
                    <a:lnTo>
                      <a:pt x="1488" y="1272"/>
                    </a:lnTo>
                    <a:lnTo>
                      <a:pt x="1656" y="1192"/>
                    </a:lnTo>
                    <a:lnTo>
                      <a:pt x="1752" y="1000"/>
                    </a:lnTo>
                    <a:lnTo>
                      <a:pt x="1904" y="944"/>
                    </a:lnTo>
                    <a:lnTo>
                      <a:pt x="2000" y="824"/>
                    </a:lnTo>
                    <a:lnTo>
                      <a:pt x="2080" y="728"/>
                    </a:lnTo>
                    <a:lnTo>
                      <a:pt x="2160" y="640"/>
                    </a:lnTo>
                    <a:lnTo>
                      <a:pt x="2272" y="704"/>
                    </a:lnTo>
                    <a:lnTo>
                      <a:pt x="2336" y="640"/>
                    </a:lnTo>
                    <a:lnTo>
                      <a:pt x="2312" y="488"/>
                    </a:lnTo>
                    <a:lnTo>
                      <a:pt x="2152" y="528"/>
                    </a:lnTo>
                    <a:lnTo>
                      <a:pt x="2040" y="472"/>
                    </a:lnTo>
                    <a:lnTo>
                      <a:pt x="1768" y="528"/>
                    </a:lnTo>
                    <a:lnTo>
                      <a:pt x="1688" y="464"/>
                    </a:lnTo>
                    <a:lnTo>
                      <a:pt x="1784" y="248"/>
                    </a:lnTo>
                    <a:lnTo>
                      <a:pt x="1696" y="0"/>
                    </a:lnTo>
                    <a:lnTo>
                      <a:pt x="1624" y="64"/>
                    </a:lnTo>
                    <a:lnTo>
                      <a:pt x="1608" y="200"/>
                    </a:lnTo>
                    <a:lnTo>
                      <a:pt x="1536" y="344"/>
                    </a:lnTo>
                    <a:lnTo>
                      <a:pt x="1432" y="304"/>
                    </a:lnTo>
                    <a:lnTo>
                      <a:pt x="1192" y="336"/>
                    </a:lnTo>
                    <a:lnTo>
                      <a:pt x="1168" y="528"/>
                    </a:lnTo>
                    <a:lnTo>
                      <a:pt x="1104" y="680"/>
                    </a:lnTo>
                    <a:lnTo>
                      <a:pt x="824" y="656"/>
                    </a:lnTo>
                    <a:lnTo>
                      <a:pt x="528" y="656"/>
                    </a:lnTo>
                    <a:lnTo>
                      <a:pt x="544" y="880"/>
                    </a:lnTo>
                    <a:lnTo>
                      <a:pt x="328" y="728"/>
                    </a:lnTo>
                    <a:lnTo>
                      <a:pt x="152" y="624"/>
                    </a:lnTo>
                    <a:lnTo>
                      <a:pt x="72" y="720"/>
                    </a:lnTo>
                    <a:lnTo>
                      <a:pt x="0" y="83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3" name="Freeform 80">
                <a:extLst>
                  <a:ext uri="{FF2B5EF4-FFF2-40B4-BE49-F238E27FC236}">
                    <a16:creationId xmlns:a16="http://schemas.microsoft.com/office/drawing/2014/main" id="{929183F1-D5EB-7F51-FE88-C1292818EE3C}"/>
                  </a:ext>
                </a:extLst>
              </p:cNvPr>
              <p:cNvSpPr/>
              <p:nvPr/>
            </p:nvSpPr>
            <p:spPr bwMode="auto">
              <a:xfrm>
                <a:off x="7825" y="10782"/>
                <a:ext cx="566" cy="459"/>
              </a:xfrm>
              <a:custGeom>
                <a:avLst/>
                <a:gdLst>
                  <a:gd name="T0" fmla="*/ 0 w 566"/>
                  <a:gd name="T1" fmla="*/ 292 h 459"/>
                  <a:gd name="T2" fmla="*/ 35 w 566"/>
                  <a:gd name="T3" fmla="*/ 189 h 459"/>
                  <a:gd name="T4" fmla="*/ 136 w 566"/>
                  <a:gd name="T5" fmla="*/ 65 h 459"/>
                  <a:gd name="T6" fmla="*/ 278 w 566"/>
                  <a:gd name="T7" fmla="*/ 87 h 459"/>
                  <a:gd name="T8" fmla="*/ 347 w 566"/>
                  <a:gd name="T9" fmla="*/ 0 h 459"/>
                  <a:gd name="T10" fmla="*/ 437 w 566"/>
                  <a:gd name="T11" fmla="*/ 57 h 459"/>
                  <a:gd name="T12" fmla="*/ 485 w 566"/>
                  <a:gd name="T13" fmla="*/ 192 h 459"/>
                  <a:gd name="T14" fmla="*/ 566 w 566"/>
                  <a:gd name="T15" fmla="*/ 192 h 459"/>
                  <a:gd name="T16" fmla="*/ 544 w 566"/>
                  <a:gd name="T17" fmla="*/ 292 h 459"/>
                  <a:gd name="T18" fmla="*/ 437 w 566"/>
                  <a:gd name="T19" fmla="*/ 399 h 459"/>
                  <a:gd name="T20" fmla="*/ 320 w 566"/>
                  <a:gd name="T21" fmla="*/ 441 h 459"/>
                  <a:gd name="T22" fmla="*/ 215 w 566"/>
                  <a:gd name="T23" fmla="*/ 459 h 459"/>
                  <a:gd name="T24" fmla="*/ 149 w 566"/>
                  <a:gd name="T25" fmla="*/ 396 h 459"/>
                  <a:gd name="T26" fmla="*/ 5 w 566"/>
                  <a:gd name="T27" fmla="*/ 375 h 459"/>
                  <a:gd name="T28" fmla="*/ 0 w 566"/>
                  <a:gd name="T29" fmla="*/ 292 h 4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6" h="459">
                    <a:moveTo>
                      <a:pt x="0" y="292"/>
                    </a:moveTo>
                    <a:lnTo>
                      <a:pt x="35" y="189"/>
                    </a:lnTo>
                    <a:lnTo>
                      <a:pt x="136" y="65"/>
                    </a:lnTo>
                    <a:lnTo>
                      <a:pt x="278" y="87"/>
                    </a:lnTo>
                    <a:lnTo>
                      <a:pt x="347" y="0"/>
                    </a:lnTo>
                    <a:lnTo>
                      <a:pt x="437" y="57"/>
                    </a:lnTo>
                    <a:lnTo>
                      <a:pt x="485" y="192"/>
                    </a:lnTo>
                    <a:lnTo>
                      <a:pt x="566" y="192"/>
                    </a:lnTo>
                    <a:lnTo>
                      <a:pt x="544" y="292"/>
                    </a:lnTo>
                    <a:lnTo>
                      <a:pt x="437" y="399"/>
                    </a:lnTo>
                    <a:lnTo>
                      <a:pt x="320" y="441"/>
                    </a:lnTo>
                    <a:lnTo>
                      <a:pt x="215" y="459"/>
                    </a:lnTo>
                    <a:lnTo>
                      <a:pt x="149" y="396"/>
                    </a:lnTo>
                    <a:lnTo>
                      <a:pt x="5" y="375"/>
                    </a:lnTo>
                    <a:lnTo>
                      <a:pt x="0" y="29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nvGrpSpPr>
            <p:cNvPr id="50" name="Group 313">
              <a:extLst>
                <a:ext uri="{FF2B5EF4-FFF2-40B4-BE49-F238E27FC236}">
                  <a16:creationId xmlns:a16="http://schemas.microsoft.com/office/drawing/2014/main" id="{1809BDBC-48C5-DB15-1904-5C2D688AA6AD}"/>
                </a:ext>
              </a:extLst>
            </p:cNvPr>
            <p:cNvGrpSpPr/>
            <p:nvPr/>
          </p:nvGrpSpPr>
          <p:grpSpPr bwMode="auto">
            <a:xfrm>
              <a:off x="922947" y="4076673"/>
              <a:ext cx="301252" cy="58999"/>
              <a:chOff x="512" y="2456"/>
              <a:chExt cx="204" cy="41"/>
            </a:xfrm>
          </p:grpSpPr>
          <p:sp>
            <p:nvSpPr>
              <p:cNvPr id="118" name="Freeform 77">
                <a:extLst>
                  <a:ext uri="{FF2B5EF4-FFF2-40B4-BE49-F238E27FC236}">
                    <a16:creationId xmlns:a16="http://schemas.microsoft.com/office/drawing/2014/main" id="{8680865D-4417-C510-0F75-F37778BAB946}"/>
                  </a:ext>
                </a:extLst>
              </p:cNvPr>
              <p:cNvSpPr/>
              <p:nvPr/>
            </p:nvSpPr>
            <p:spPr bwMode="auto">
              <a:xfrm>
                <a:off x="707" y="2485"/>
                <a:ext cx="9" cy="12"/>
              </a:xfrm>
              <a:custGeom>
                <a:avLst/>
                <a:gdLst>
                  <a:gd name="T0" fmla="*/ 0 w 740"/>
                  <a:gd name="T1" fmla="*/ 1 h 922"/>
                  <a:gd name="T2" fmla="*/ 0 w 740"/>
                  <a:gd name="T3" fmla="*/ 1 h 922"/>
                  <a:gd name="T4" fmla="*/ 0 w 740"/>
                  <a:gd name="T5" fmla="*/ 1 h 922"/>
                  <a:gd name="T6" fmla="*/ 0 w 740"/>
                  <a:gd name="T7" fmla="*/ 1 h 922"/>
                  <a:gd name="T8" fmla="*/ 0 w 740"/>
                  <a:gd name="T9" fmla="*/ 1 h 922"/>
                  <a:gd name="T10" fmla="*/ 0 w 740"/>
                  <a:gd name="T11" fmla="*/ 1 h 922"/>
                  <a:gd name="T12" fmla="*/ 0 w 740"/>
                  <a:gd name="T13" fmla="*/ 1 h 922"/>
                  <a:gd name="T14" fmla="*/ 0 w 740"/>
                  <a:gd name="T15" fmla="*/ 1 h 922"/>
                  <a:gd name="T16" fmla="*/ 0 w 740"/>
                  <a:gd name="T17" fmla="*/ 1 h 922"/>
                  <a:gd name="T18" fmla="*/ 0 w 740"/>
                  <a:gd name="T19" fmla="*/ 1 h 922"/>
                  <a:gd name="T20" fmla="*/ 0 w 740"/>
                  <a:gd name="T21" fmla="*/ 1 h 922"/>
                  <a:gd name="T22" fmla="*/ 0 w 740"/>
                  <a:gd name="T23" fmla="*/ 1 h 922"/>
                  <a:gd name="T24" fmla="*/ 0 w 740"/>
                  <a:gd name="T25" fmla="*/ 0 h 922"/>
                  <a:gd name="T26" fmla="*/ 0 w 740"/>
                  <a:gd name="T27" fmla="*/ 0 h 922"/>
                  <a:gd name="T28" fmla="*/ 1 w 740"/>
                  <a:gd name="T29" fmla="*/ 0 h 922"/>
                  <a:gd name="T30" fmla="*/ 1 w 740"/>
                  <a:gd name="T31" fmla="*/ 0 h 922"/>
                  <a:gd name="T32" fmla="*/ 1 w 740"/>
                  <a:gd name="T33" fmla="*/ 0 h 922"/>
                  <a:gd name="T34" fmla="*/ 0 w 740"/>
                  <a:gd name="T35" fmla="*/ 0 h 922"/>
                  <a:gd name="T36" fmla="*/ 0 w 740"/>
                  <a:gd name="T37" fmla="*/ 0 h 922"/>
                  <a:gd name="T38" fmla="*/ 0 w 740"/>
                  <a:gd name="T39" fmla="*/ 0 h 922"/>
                  <a:gd name="T40" fmla="*/ 0 w 740"/>
                  <a:gd name="T41" fmla="*/ 0 h 922"/>
                  <a:gd name="T42" fmla="*/ 0 w 740"/>
                  <a:gd name="T43" fmla="*/ 0 h 922"/>
                  <a:gd name="T44" fmla="*/ 0 w 740"/>
                  <a:gd name="T45" fmla="*/ 0 h 922"/>
                  <a:gd name="T46" fmla="*/ 0 w 740"/>
                  <a:gd name="T47" fmla="*/ 0 h 922"/>
                  <a:gd name="T48" fmla="*/ 0 w 740"/>
                  <a:gd name="T49" fmla="*/ 0 h 922"/>
                  <a:gd name="T50" fmla="*/ 0 w 740"/>
                  <a:gd name="T51" fmla="*/ 0 h 922"/>
                  <a:gd name="T52" fmla="*/ 0 w 740"/>
                  <a:gd name="T53" fmla="*/ 0 h 922"/>
                  <a:gd name="T54" fmla="*/ 0 w 740"/>
                  <a:gd name="T55" fmla="*/ 0 h 922"/>
                  <a:gd name="T56" fmla="*/ 0 w 740"/>
                  <a:gd name="T57" fmla="*/ 0 h 922"/>
                  <a:gd name="T58" fmla="*/ 0 w 740"/>
                  <a:gd name="T59" fmla="*/ 0 h 922"/>
                  <a:gd name="T60" fmla="*/ 0 w 740"/>
                  <a:gd name="T61" fmla="*/ 0 h 922"/>
                  <a:gd name="T62" fmla="*/ 0 w 740"/>
                  <a:gd name="T63" fmla="*/ 0 h 922"/>
                  <a:gd name="T64" fmla="*/ 0 w 740"/>
                  <a:gd name="T65" fmla="*/ 0 h 922"/>
                  <a:gd name="T66" fmla="*/ 0 w 740"/>
                  <a:gd name="T67" fmla="*/ 0 h 922"/>
                  <a:gd name="T68" fmla="*/ 0 w 740"/>
                  <a:gd name="T69" fmla="*/ 0 h 922"/>
                  <a:gd name="T70" fmla="*/ 0 w 740"/>
                  <a:gd name="T71" fmla="*/ 0 h 922"/>
                  <a:gd name="T72" fmla="*/ 0 w 740"/>
                  <a:gd name="T73" fmla="*/ 0 h 922"/>
                  <a:gd name="T74" fmla="*/ 0 w 740"/>
                  <a:gd name="T75" fmla="*/ 0 h 922"/>
                  <a:gd name="T76" fmla="*/ 0 w 740"/>
                  <a:gd name="T77" fmla="*/ 1 h 922"/>
                  <a:gd name="T78" fmla="*/ 0 w 740"/>
                  <a:gd name="T79" fmla="*/ 1 h 922"/>
                  <a:gd name="T80" fmla="*/ 0 w 740"/>
                  <a:gd name="T81" fmla="*/ 1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0" h="922">
                    <a:moveTo>
                      <a:pt x="0" y="888"/>
                    </a:moveTo>
                    <a:lnTo>
                      <a:pt x="53" y="922"/>
                    </a:lnTo>
                    <a:lnTo>
                      <a:pt x="144" y="860"/>
                    </a:lnTo>
                    <a:lnTo>
                      <a:pt x="250" y="869"/>
                    </a:lnTo>
                    <a:lnTo>
                      <a:pt x="293" y="903"/>
                    </a:lnTo>
                    <a:lnTo>
                      <a:pt x="399" y="879"/>
                    </a:lnTo>
                    <a:lnTo>
                      <a:pt x="528" y="884"/>
                    </a:lnTo>
                    <a:lnTo>
                      <a:pt x="620" y="840"/>
                    </a:lnTo>
                    <a:lnTo>
                      <a:pt x="658" y="778"/>
                    </a:lnTo>
                    <a:lnTo>
                      <a:pt x="634" y="754"/>
                    </a:lnTo>
                    <a:lnTo>
                      <a:pt x="562" y="720"/>
                    </a:lnTo>
                    <a:lnTo>
                      <a:pt x="572" y="644"/>
                    </a:lnTo>
                    <a:lnTo>
                      <a:pt x="596" y="576"/>
                    </a:lnTo>
                    <a:lnTo>
                      <a:pt x="653" y="572"/>
                    </a:lnTo>
                    <a:lnTo>
                      <a:pt x="711" y="562"/>
                    </a:lnTo>
                    <a:lnTo>
                      <a:pt x="740" y="485"/>
                    </a:lnTo>
                    <a:lnTo>
                      <a:pt x="696" y="437"/>
                    </a:lnTo>
                    <a:lnTo>
                      <a:pt x="648" y="389"/>
                    </a:lnTo>
                    <a:lnTo>
                      <a:pt x="586" y="356"/>
                    </a:lnTo>
                    <a:lnTo>
                      <a:pt x="528" y="375"/>
                    </a:lnTo>
                    <a:lnTo>
                      <a:pt x="442" y="404"/>
                    </a:lnTo>
                    <a:lnTo>
                      <a:pt x="389" y="375"/>
                    </a:lnTo>
                    <a:lnTo>
                      <a:pt x="404" y="303"/>
                    </a:lnTo>
                    <a:lnTo>
                      <a:pt x="428" y="245"/>
                    </a:lnTo>
                    <a:lnTo>
                      <a:pt x="471" y="216"/>
                    </a:lnTo>
                    <a:lnTo>
                      <a:pt x="514" y="231"/>
                    </a:lnTo>
                    <a:lnTo>
                      <a:pt x="586" y="188"/>
                    </a:lnTo>
                    <a:lnTo>
                      <a:pt x="562" y="120"/>
                    </a:lnTo>
                    <a:lnTo>
                      <a:pt x="562" y="48"/>
                    </a:lnTo>
                    <a:lnTo>
                      <a:pt x="500" y="39"/>
                    </a:lnTo>
                    <a:lnTo>
                      <a:pt x="432" y="34"/>
                    </a:lnTo>
                    <a:lnTo>
                      <a:pt x="360" y="15"/>
                    </a:lnTo>
                    <a:lnTo>
                      <a:pt x="293" y="0"/>
                    </a:lnTo>
                    <a:lnTo>
                      <a:pt x="173" y="87"/>
                    </a:lnTo>
                    <a:lnTo>
                      <a:pt x="96" y="197"/>
                    </a:lnTo>
                    <a:lnTo>
                      <a:pt x="68" y="303"/>
                    </a:lnTo>
                    <a:lnTo>
                      <a:pt x="58" y="432"/>
                    </a:lnTo>
                    <a:lnTo>
                      <a:pt x="63" y="533"/>
                    </a:lnTo>
                    <a:lnTo>
                      <a:pt x="63" y="692"/>
                    </a:lnTo>
                    <a:lnTo>
                      <a:pt x="20" y="807"/>
                    </a:lnTo>
                    <a:lnTo>
                      <a:pt x="0" y="888"/>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119" name="Group 315">
                <a:extLst>
                  <a:ext uri="{FF2B5EF4-FFF2-40B4-BE49-F238E27FC236}">
                    <a16:creationId xmlns:a16="http://schemas.microsoft.com/office/drawing/2014/main" id="{D704A463-089B-A5FE-C47F-E9C3471AB0B4}"/>
                  </a:ext>
                </a:extLst>
              </p:cNvPr>
              <p:cNvGrpSpPr/>
              <p:nvPr/>
            </p:nvGrpSpPr>
            <p:grpSpPr bwMode="auto">
              <a:xfrm>
                <a:off x="512" y="2456"/>
                <a:ext cx="12" cy="4"/>
                <a:chOff x="2478" y="4937"/>
                <a:chExt cx="10011" cy="3255"/>
              </a:xfrm>
            </p:grpSpPr>
            <p:sp>
              <p:nvSpPr>
                <p:cNvPr id="120" name="Freeform 316">
                  <a:extLst>
                    <a:ext uri="{FF2B5EF4-FFF2-40B4-BE49-F238E27FC236}">
                      <a16:creationId xmlns:a16="http://schemas.microsoft.com/office/drawing/2014/main" id="{9B314DFC-E095-27D1-662A-9D653FD63B26}"/>
                    </a:ext>
                  </a:extLst>
                </p:cNvPr>
                <p:cNvSpPr/>
                <p:nvPr/>
              </p:nvSpPr>
              <p:spPr bwMode="auto">
                <a:xfrm>
                  <a:off x="2478" y="5266"/>
                  <a:ext cx="9335" cy="2926"/>
                </a:xfrm>
                <a:custGeom>
                  <a:avLst/>
                  <a:gdLst>
                    <a:gd name="T0" fmla="*/ 2898 w 9335"/>
                    <a:gd name="T1" fmla="*/ 430 h 2926"/>
                    <a:gd name="T2" fmla="*/ 2285 w 9335"/>
                    <a:gd name="T3" fmla="*/ 503 h 2926"/>
                    <a:gd name="T4" fmla="*/ 1856 w 9335"/>
                    <a:gd name="T5" fmla="*/ 430 h 2926"/>
                    <a:gd name="T6" fmla="*/ 1408 w 9335"/>
                    <a:gd name="T7" fmla="*/ 476 h 2926"/>
                    <a:gd name="T8" fmla="*/ 914 w 9335"/>
                    <a:gd name="T9" fmla="*/ 741 h 2926"/>
                    <a:gd name="T10" fmla="*/ 1499 w 9335"/>
                    <a:gd name="T11" fmla="*/ 905 h 2926"/>
                    <a:gd name="T12" fmla="*/ 2112 w 9335"/>
                    <a:gd name="T13" fmla="*/ 942 h 2926"/>
                    <a:gd name="T14" fmla="*/ 2167 w 9335"/>
                    <a:gd name="T15" fmla="*/ 1006 h 2926"/>
                    <a:gd name="T16" fmla="*/ 1545 w 9335"/>
                    <a:gd name="T17" fmla="*/ 1006 h 2926"/>
                    <a:gd name="T18" fmla="*/ 951 w 9335"/>
                    <a:gd name="T19" fmla="*/ 933 h 2926"/>
                    <a:gd name="T20" fmla="*/ 457 w 9335"/>
                    <a:gd name="T21" fmla="*/ 1198 h 2926"/>
                    <a:gd name="T22" fmla="*/ 146 w 9335"/>
                    <a:gd name="T23" fmla="*/ 1417 h 2926"/>
                    <a:gd name="T24" fmla="*/ 36 w 9335"/>
                    <a:gd name="T25" fmla="*/ 1820 h 2926"/>
                    <a:gd name="T26" fmla="*/ 347 w 9335"/>
                    <a:gd name="T27" fmla="*/ 2094 h 2926"/>
                    <a:gd name="T28" fmla="*/ 1115 w 9335"/>
                    <a:gd name="T29" fmla="*/ 2140 h 2926"/>
                    <a:gd name="T30" fmla="*/ 1719 w 9335"/>
                    <a:gd name="T31" fmla="*/ 2396 h 2926"/>
                    <a:gd name="T32" fmla="*/ 1842 w 9335"/>
                    <a:gd name="T33" fmla="*/ 2780 h 2926"/>
                    <a:gd name="T34" fmla="*/ 2295 w 9335"/>
                    <a:gd name="T35" fmla="*/ 2917 h 2926"/>
                    <a:gd name="T36" fmla="*/ 2807 w 9335"/>
                    <a:gd name="T37" fmla="*/ 2771 h 2926"/>
                    <a:gd name="T38" fmla="*/ 3154 w 9335"/>
                    <a:gd name="T39" fmla="*/ 2743 h 2926"/>
                    <a:gd name="T40" fmla="*/ 3264 w 9335"/>
                    <a:gd name="T41" fmla="*/ 2277 h 2926"/>
                    <a:gd name="T42" fmla="*/ 4087 w 9335"/>
                    <a:gd name="T43" fmla="*/ 1929 h 2926"/>
                    <a:gd name="T44" fmla="*/ 4827 w 9335"/>
                    <a:gd name="T45" fmla="*/ 2131 h 2926"/>
                    <a:gd name="T46" fmla="*/ 5431 w 9335"/>
                    <a:gd name="T47" fmla="*/ 2451 h 2926"/>
                    <a:gd name="T48" fmla="*/ 5915 w 9335"/>
                    <a:gd name="T49" fmla="*/ 2588 h 2926"/>
                    <a:gd name="T50" fmla="*/ 6482 w 9335"/>
                    <a:gd name="T51" fmla="*/ 2359 h 2926"/>
                    <a:gd name="T52" fmla="*/ 7122 w 9335"/>
                    <a:gd name="T53" fmla="*/ 2323 h 2926"/>
                    <a:gd name="T54" fmla="*/ 7607 w 9335"/>
                    <a:gd name="T55" fmla="*/ 2524 h 2926"/>
                    <a:gd name="T56" fmla="*/ 7908 w 9335"/>
                    <a:gd name="T57" fmla="*/ 2414 h 2926"/>
                    <a:gd name="T58" fmla="*/ 8475 w 9335"/>
                    <a:gd name="T59" fmla="*/ 2121 h 2926"/>
                    <a:gd name="T60" fmla="*/ 9024 w 9335"/>
                    <a:gd name="T61" fmla="*/ 2103 h 2926"/>
                    <a:gd name="T62" fmla="*/ 9261 w 9335"/>
                    <a:gd name="T63" fmla="*/ 1765 h 2926"/>
                    <a:gd name="T64" fmla="*/ 9051 w 9335"/>
                    <a:gd name="T65" fmla="*/ 1701 h 2926"/>
                    <a:gd name="T66" fmla="*/ 8512 w 9335"/>
                    <a:gd name="T67" fmla="*/ 1408 h 2926"/>
                    <a:gd name="T68" fmla="*/ 8055 w 9335"/>
                    <a:gd name="T69" fmla="*/ 1646 h 2926"/>
                    <a:gd name="T70" fmla="*/ 7625 w 9335"/>
                    <a:gd name="T71" fmla="*/ 1655 h 2926"/>
                    <a:gd name="T72" fmla="*/ 7963 w 9335"/>
                    <a:gd name="T73" fmla="*/ 1381 h 2926"/>
                    <a:gd name="T74" fmla="*/ 7332 w 9335"/>
                    <a:gd name="T75" fmla="*/ 1390 h 2926"/>
                    <a:gd name="T76" fmla="*/ 6509 w 9335"/>
                    <a:gd name="T77" fmla="*/ 1509 h 2926"/>
                    <a:gd name="T78" fmla="*/ 6071 w 9335"/>
                    <a:gd name="T79" fmla="*/ 1244 h 2926"/>
                    <a:gd name="T80" fmla="*/ 5805 w 9335"/>
                    <a:gd name="T81" fmla="*/ 1619 h 2926"/>
                    <a:gd name="T82" fmla="*/ 5001 w 9335"/>
                    <a:gd name="T83" fmla="*/ 1390 h 2926"/>
                    <a:gd name="T84" fmla="*/ 4772 w 9335"/>
                    <a:gd name="T85" fmla="*/ 933 h 2926"/>
                    <a:gd name="T86" fmla="*/ 4681 w 9335"/>
                    <a:gd name="T87" fmla="*/ 576 h 2926"/>
                    <a:gd name="T88" fmla="*/ 4160 w 9335"/>
                    <a:gd name="T89" fmla="*/ 686 h 2926"/>
                    <a:gd name="T90" fmla="*/ 4297 w 9335"/>
                    <a:gd name="T91" fmla="*/ 64 h 2926"/>
                    <a:gd name="T92" fmla="*/ 3712 w 9335"/>
                    <a:gd name="T93" fmla="*/ 55 h 2926"/>
                    <a:gd name="T94" fmla="*/ 3291 w 9335"/>
                    <a:gd name="T95" fmla="*/ 101 h 29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335" h="2926">
                      <a:moveTo>
                        <a:pt x="3191" y="101"/>
                      </a:moveTo>
                      <a:lnTo>
                        <a:pt x="3044" y="201"/>
                      </a:lnTo>
                      <a:lnTo>
                        <a:pt x="2989" y="320"/>
                      </a:lnTo>
                      <a:lnTo>
                        <a:pt x="2898" y="430"/>
                      </a:lnTo>
                      <a:lnTo>
                        <a:pt x="2788" y="457"/>
                      </a:lnTo>
                      <a:lnTo>
                        <a:pt x="2615" y="540"/>
                      </a:lnTo>
                      <a:lnTo>
                        <a:pt x="2459" y="549"/>
                      </a:lnTo>
                      <a:lnTo>
                        <a:pt x="2285" y="503"/>
                      </a:lnTo>
                      <a:lnTo>
                        <a:pt x="2194" y="467"/>
                      </a:lnTo>
                      <a:lnTo>
                        <a:pt x="2057" y="503"/>
                      </a:lnTo>
                      <a:lnTo>
                        <a:pt x="1892" y="503"/>
                      </a:lnTo>
                      <a:lnTo>
                        <a:pt x="1856" y="430"/>
                      </a:lnTo>
                      <a:lnTo>
                        <a:pt x="1883" y="366"/>
                      </a:lnTo>
                      <a:lnTo>
                        <a:pt x="1773" y="357"/>
                      </a:lnTo>
                      <a:lnTo>
                        <a:pt x="1563" y="412"/>
                      </a:lnTo>
                      <a:lnTo>
                        <a:pt x="1408" y="476"/>
                      </a:lnTo>
                      <a:lnTo>
                        <a:pt x="1216" y="521"/>
                      </a:lnTo>
                      <a:lnTo>
                        <a:pt x="1051" y="595"/>
                      </a:lnTo>
                      <a:lnTo>
                        <a:pt x="896" y="677"/>
                      </a:lnTo>
                      <a:lnTo>
                        <a:pt x="914" y="741"/>
                      </a:lnTo>
                      <a:lnTo>
                        <a:pt x="1079" y="750"/>
                      </a:lnTo>
                      <a:lnTo>
                        <a:pt x="1234" y="759"/>
                      </a:lnTo>
                      <a:lnTo>
                        <a:pt x="1380" y="823"/>
                      </a:lnTo>
                      <a:lnTo>
                        <a:pt x="1499" y="905"/>
                      </a:lnTo>
                      <a:lnTo>
                        <a:pt x="1618" y="960"/>
                      </a:lnTo>
                      <a:lnTo>
                        <a:pt x="1792" y="942"/>
                      </a:lnTo>
                      <a:lnTo>
                        <a:pt x="1947" y="951"/>
                      </a:lnTo>
                      <a:lnTo>
                        <a:pt x="2112" y="942"/>
                      </a:lnTo>
                      <a:lnTo>
                        <a:pt x="2258" y="951"/>
                      </a:lnTo>
                      <a:lnTo>
                        <a:pt x="2340" y="1052"/>
                      </a:lnTo>
                      <a:lnTo>
                        <a:pt x="2304" y="1116"/>
                      </a:lnTo>
                      <a:lnTo>
                        <a:pt x="2167" y="1006"/>
                      </a:lnTo>
                      <a:lnTo>
                        <a:pt x="1975" y="1088"/>
                      </a:lnTo>
                      <a:lnTo>
                        <a:pt x="1810" y="1143"/>
                      </a:lnTo>
                      <a:lnTo>
                        <a:pt x="1691" y="1061"/>
                      </a:lnTo>
                      <a:lnTo>
                        <a:pt x="1545" y="1006"/>
                      </a:lnTo>
                      <a:lnTo>
                        <a:pt x="1417" y="942"/>
                      </a:lnTo>
                      <a:lnTo>
                        <a:pt x="1271" y="969"/>
                      </a:lnTo>
                      <a:lnTo>
                        <a:pt x="1097" y="969"/>
                      </a:lnTo>
                      <a:lnTo>
                        <a:pt x="951" y="933"/>
                      </a:lnTo>
                      <a:lnTo>
                        <a:pt x="777" y="933"/>
                      </a:lnTo>
                      <a:lnTo>
                        <a:pt x="658" y="1006"/>
                      </a:lnTo>
                      <a:lnTo>
                        <a:pt x="548" y="1079"/>
                      </a:lnTo>
                      <a:lnTo>
                        <a:pt x="457" y="1198"/>
                      </a:lnTo>
                      <a:lnTo>
                        <a:pt x="484" y="1317"/>
                      </a:lnTo>
                      <a:lnTo>
                        <a:pt x="365" y="1363"/>
                      </a:lnTo>
                      <a:lnTo>
                        <a:pt x="265" y="1317"/>
                      </a:lnTo>
                      <a:lnTo>
                        <a:pt x="146" y="1417"/>
                      </a:lnTo>
                      <a:lnTo>
                        <a:pt x="55" y="1372"/>
                      </a:lnTo>
                      <a:lnTo>
                        <a:pt x="36" y="1509"/>
                      </a:lnTo>
                      <a:lnTo>
                        <a:pt x="55" y="1655"/>
                      </a:lnTo>
                      <a:lnTo>
                        <a:pt x="36" y="1820"/>
                      </a:lnTo>
                      <a:lnTo>
                        <a:pt x="0" y="1975"/>
                      </a:lnTo>
                      <a:lnTo>
                        <a:pt x="73" y="2094"/>
                      </a:lnTo>
                      <a:lnTo>
                        <a:pt x="137" y="2158"/>
                      </a:lnTo>
                      <a:lnTo>
                        <a:pt x="347" y="2094"/>
                      </a:lnTo>
                      <a:lnTo>
                        <a:pt x="484" y="2131"/>
                      </a:lnTo>
                      <a:lnTo>
                        <a:pt x="576" y="2149"/>
                      </a:lnTo>
                      <a:lnTo>
                        <a:pt x="823" y="2149"/>
                      </a:lnTo>
                      <a:lnTo>
                        <a:pt x="1115" y="2140"/>
                      </a:lnTo>
                      <a:lnTo>
                        <a:pt x="1280" y="2185"/>
                      </a:lnTo>
                      <a:lnTo>
                        <a:pt x="1499" y="2249"/>
                      </a:lnTo>
                      <a:lnTo>
                        <a:pt x="1627" y="2304"/>
                      </a:lnTo>
                      <a:lnTo>
                        <a:pt x="1719" y="2396"/>
                      </a:lnTo>
                      <a:lnTo>
                        <a:pt x="1819" y="2487"/>
                      </a:lnTo>
                      <a:lnTo>
                        <a:pt x="1920" y="2542"/>
                      </a:lnTo>
                      <a:lnTo>
                        <a:pt x="1932" y="2654"/>
                      </a:lnTo>
                      <a:lnTo>
                        <a:pt x="1842" y="2780"/>
                      </a:lnTo>
                      <a:lnTo>
                        <a:pt x="1819" y="2908"/>
                      </a:lnTo>
                      <a:lnTo>
                        <a:pt x="1965" y="2926"/>
                      </a:lnTo>
                      <a:lnTo>
                        <a:pt x="2185" y="2899"/>
                      </a:lnTo>
                      <a:lnTo>
                        <a:pt x="2295" y="2917"/>
                      </a:lnTo>
                      <a:lnTo>
                        <a:pt x="2432" y="2899"/>
                      </a:lnTo>
                      <a:lnTo>
                        <a:pt x="2605" y="2862"/>
                      </a:lnTo>
                      <a:lnTo>
                        <a:pt x="2715" y="2871"/>
                      </a:lnTo>
                      <a:lnTo>
                        <a:pt x="2807" y="2771"/>
                      </a:lnTo>
                      <a:lnTo>
                        <a:pt x="2871" y="2798"/>
                      </a:lnTo>
                      <a:lnTo>
                        <a:pt x="2889" y="2899"/>
                      </a:lnTo>
                      <a:lnTo>
                        <a:pt x="2999" y="2862"/>
                      </a:lnTo>
                      <a:lnTo>
                        <a:pt x="3154" y="2743"/>
                      </a:lnTo>
                      <a:lnTo>
                        <a:pt x="3191" y="2643"/>
                      </a:lnTo>
                      <a:lnTo>
                        <a:pt x="3154" y="2551"/>
                      </a:lnTo>
                      <a:lnTo>
                        <a:pt x="3136" y="2451"/>
                      </a:lnTo>
                      <a:lnTo>
                        <a:pt x="3264" y="2277"/>
                      </a:lnTo>
                      <a:lnTo>
                        <a:pt x="3447" y="2140"/>
                      </a:lnTo>
                      <a:lnTo>
                        <a:pt x="3666" y="2057"/>
                      </a:lnTo>
                      <a:lnTo>
                        <a:pt x="3867" y="1966"/>
                      </a:lnTo>
                      <a:lnTo>
                        <a:pt x="4087" y="1929"/>
                      </a:lnTo>
                      <a:lnTo>
                        <a:pt x="4434" y="1966"/>
                      </a:lnTo>
                      <a:lnTo>
                        <a:pt x="4626" y="1966"/>
                      </a:lnTo>
                      <a:lnTo>
                        <a:pt x="4736" y="2048"/>
                      </a:lnTo>
                      <a:lnTo>
                        <a:pt x="4827" y="2131"/>
                      </a:lnTo>
                      <a:lnTo>
                        <a:pt x="4882" y="2268"/>
                      </a:lnTo>
                      <a:lnTo>
                        <a:pt x="5165" y="2350"/>
                      </a:lnTo>
                      <a:lnTo>
                        <a:pt x="5229" y="2441"/>
                      </a:lnTo>
                      <a:lnTo>
                        <a:pt x="5431" y="2451"/>
                      </a:lnTo>
                      <a:lnTo>
                        <a:pt x="5613" y="2478"/>
                      </a:lnTo>
                      <a:lnTo>
                        <a:pt x="5732" y="2460"/>
                      </a:lnTo>
                      <a:lnTo>
                        <a:pt x="5851" y="2487"/>
                      </a:lnTo>
                      <a:lnTo>
                        <a:pt x="5915" y="2588"/>
                      </a:lnTo>
                      <a:lnTo>
                        <a:pt x="6098" y="2588"/>
                      </a:lnTo>
                      <a:lnTo>
                        <a:pt x="6189" y="2551"/>
                      </a:lnTo>
                      <a:lnTo>
                        <a:pt x="6226" y="2496"/>
                      </a:lnTo>
                      <a:lnTo>
                        <a:pt x="6482" y="2359"/>
                      </a:lnTo>
                      <a:lnTo>
                        <a:pt x="6656" y="2377"/>
                      </a:lnTo>
                      <a:lnTo>
                        <a:pt x="6775" y="2460"/>
                      </a:lnTo>
                      <a:lnTo>
                        <a:pt x="6976" y="2377"/>
                      </a:lnTo>
                      <a:lnTo>
                        <a:pt x="7122" y="2323"/>
                      </a:lnTo>
                      <a:lnTo>
                        <a:pt x="7241" y="2359"/>
                      </a:lnTo>
                      <a:lnTo>
                        <a:pt x="7351" y="2524"/>
                      </a:lnTo>
                      <a:lnTo>
                        <a:pt x="7515" y="2533"/>
                      </a:lnTo>
                      <a:lnTo>
                        <a:pt x="7607" y="2524"/>
                      </a:lnTo>
                      <a:lnTo>
                        <a:pt x="7707" y="2624"/>
                      </a:lnTo>
                      <a:lnTo>
                        <a:pt x="7725" y="2707"/>
                      </a:lnTo>
                      <a:lnTo>
                        <a:pt x="7826" y="2569"/>
                      </a:lnTo>
                      <a:lnTo>
                        <a:pt x="7908" y="2414"/>
                      </a:lnTo>
                      <a:lnTo>
                        <a:pt x="8055" y="2387"/>
                      </a:lnTo>
                      <a:lnTo>
                        <a:pt x="8283" y="2341"/>
                      </a:lnTo>
                      <a:lnTo>
                        <a:pt x="8356" y="2240"/>
                      </a:lnTo>
                      <a:lnTo>
                        <a:pt x="8475" y="2121"/>
                      </a:lnTo>
                      <a:lnTo>
                        <a:pt x="8621" y="2140"/>
                      </a:lnTo>
                      <a:lnTo>
                        <a:pt x="8704" y="2204"/>
                      </a:lnTo>
                      <a:lnTo>
                        <a:pt x="8850" y="2140"/>
                      </a:lnTo>
                      <a:lnTo>
                        <a:pt x="9024" y="2103"/>
                      </a:lnTo>
                      <a:lnTo>
                        <a:pt x="9069" y="1966"/>
                      </a:lnTo>
                      <a:lnTo>
                        <a:pt x="9170" y="1939"/>
                      </a:lnTo>
                      <a:lnTo>
                        <a:pt x="9225" y="1884"/>
                      </a:lnTo>
                      <a:lnTo>
                        <a:pt x="9261" y="1765"/>
                      </a:lnTo>
                      <a:lnTo>
                        <a:pt x="9335" y="1701"/>
                      </a:lnTo>
                      <a:lnTo>
                        <a:pt x="9225" y="1628"/>
                      </a:lnTo>
                      <a:lnTo>
                        <a:pt x="9188" y="1710"/>
                      </a:lnTo>
                      <a:lnTo>
                        <a:pt x="9051" y="1701"/>
                      </a:lnTo>
                      <a:lnTo>
                        <a:pt x="8914" y="1573"/>
                      </a:lnTo>
                      <a:lnTo>
                        <a:pt x="8786" y="1472"/>
                      </a:lnTo>
                      <a:lnTo>
                        <a:pt x="8631" y="1417"/>
                      </a:lnTo>
                      <a:lnTo>
                        <a:pt x="8512" y="1408"/>
                      </a:lnTo>
                      <a:lnTo>
                        <a:pt x="8338" y="1344"/>
                      </a:lnTo>
                      <a:lnTo>
                        <a:pt x="8164" y="1299"/>
                      </a:lnTo>
                      <a:lnTo>
                        <a:pt x="8100" y="1472"/>
                      </a:lnTo>
                      <a:lnTo>
                        <a:pt x="8055" y="1646"/>
                      </a:lnTo>
                      <a:lnTo>
                        <a:pt x="7936" y="1756"/>
                      </a:lnTo>
                      <a:lnTo>
                        <a:pt x="7716" y="1801"/>
                      </a:lnTo>
                      <a:lnTo>
                        <a:pt x="7607" y="1747"/>
                      </a:lnTo>
                      <a:lnTo>
                        <a:pt x="7625" y="1655"/>
                      </a:lnTo>
                      <a:lnTo>
                        <a:pt x="7771" y="1591"/>
                      </a:lnTo>
                      <a:lnTo>
                        <a:pt x="7771" y="1527"/>
                      </a:lnTo>
                      <a:lnTo>
                        <a:pt x="7945" y="1518"/>
                      </a:lnTo>
                      <a:lnTo>
                        <a:pt x="7963" y="1381"/>
                      </a:lnTo>
                      <a:lnTo>
                        <a:pt x="7908" y="1244"/>
                      </a:lnTo>
                      <a:lnTo>
                        <a:pt x="7789" y="1235"/>
                      </a:lnTo>
                      <a:lnTo>
                        <a:pt x="7671" y="1308"/>
                      </a:lnTo>
                      <a:lnTo>
                        <a:pt x="7332" y="1390"/>
                      </a:lnTo>
                      <a:lnTo>
                        <a:pt x="7159" y="1436"/>
                      </a:lnTo>
                      <a:lnTo>
                        <a:pt x="6921" y="1527"/>
                      </a:lnTo>
                      <a:lnTo>
                        <a:pt x="6747" y="1491"/>
                      </a:lnTo>
                      <a:lnTo>
                        <a:pt x="6509" y="1509"/>
                      </a:lnTo>
                      <a:lnTo>
                        <a:pt x="6299" y="1527"/>
                      </a:lnTo>
                      <a:lnTo>
                        <a:pt x="6208" y="1445"/>
                      </a:lnTo>
                      <a:lnTo>
                        <a:pt x="6125" y="1363"/>
                      </a:lnTo>
                      <a:lnTo>
                        <a:pt x="6071" y="1244"/>
                      </a:lnTo>
                      <a:lnTo>
                        <a:pt x="5924" y="1216"/>
                      </a:lnTo>
                      <a:lnTo>
                        <a:pt x="5833" y="1353"/>
                      </a:lnTo>
                      <a:lnTo>
                        <a:pt x="5824" y="1463"/>
                      </a:lnTo>
                      <a:lnTo>
                        <a:pt x="5805" y="1619"/>
                      </a:lnTo>
                      <a:lnTo>
                        <a:pt x="5650" y="1637"/>
                      </a:lnTo>
                      <a:lnTo>
                        <a:pt x="5440" y="1555"/>
                      </a:lnTo>
                      <a:lnTo>
                        <a:pt x="5165" y="1454"/>
                      </a:lnTo>
                      <a:lnTo>
                        <a:pt x="5001" y="1390"/>
                      </a:lnTo>
                      <a:lnTo>
                        <a:pt x="4845" y="1289"/>
                      </a:lnTo>
                      <a:lnTo>
                        <a:pt x="4727" y="1180"/>
                      </a:lnTo>
                      <a:lnTo>
                        <a:pt x="4699" y="1024"/>
                      </a:lnTo>
                      <a:lnTo>
                        <a:pt x="4772" y="933"/>
                      </a:lnTo>
                      <a:lnTo>
                        <a:pt x="4891" y="823"/>
                      </a:lnTo>
                      <a:lnTo>
                        <a:pt x="4836" y="759"/>
                      </a:lnTo>
                      <a:lnTo>
                        <a:pt x="4736" y="704"/>
                      </a:lnTo>
                      <a:lnTo>
                        <a:pt x="4681" y="576"/>
                      </a:lnTo>
                      <a:lnTo>
                        <a:pt x="4562" y="558"/>
                      </a:lnTo>
                      <a:lnTo>
                        <a:pt x="4397" y="604"/>
                      </a:lnTo>
                      <a:lnTo>
                        <a:pt x="4279" y="668"/>
                      </a:lnTo>
                      <a:lnTo>
                        <a:pt x="4160" y="686"/>
                      </a:lnTo>
                      <a:lnTo>
                        <a:pt x="4123" y="531"/>
                      </a:lnTo>
                      <a:lnTo>
                        <a:pt x="4160" y="375"/>
                      </a:lnTo>
                      <a:lnTo>
                        <a:pt x="4260" y="211"/>
                      </a:lnTo>
                      <a:lnTo>
                        <a:pt x="4297" y="64"/>
                      </a:lnTo>
                      <a:lnTo>
                        <a:pt x="4114" y="37"/>
                      </a:lnTo>
                      <a:lnTo>
                        <a:pt x="3986" y="28"/>
                      </a:lnTo>
                      <a:lnTo>
                        <a:pt x="3849" y="0"/>
                      </a:lnTo>
                      <a:lnTo>
                        <a:pt x="3712" y="55"/>
                      </a:lnTo>
                      <a:lnTo>
                        <a:pt x="3675" y="110"/>
                      </a:lnTo>
                      <a:lnTo>
                        <a:pt x="3538" y="137"/>
                      </a:lnTo>
                      <a:lnTo>
                        <a:pt x="3428" y="156"/>
                      </a:lnTo>
                      <a:lnTo>
                        <a:pt x="3291" y="101"/>
                      </a:lnTo>
                      <a:lnTo>
                        <a:pt x="3191" y="10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1" name="Freeform 317">
                  <a:extLst>
                    <a:ext uri="{FF2B5EF4-FFF2-40B4-BE49-F238E27FC236}">
                      <a16:creationId xmlns:a16="http://schemas.microsoft.com/office/drawing/2014/main" id="{0333872C-3C08-A1E3-E304-CBB74E6CCF1F}"/>
                    </a:ext>
                  </a:extLst>
                </p:cNvPr>
                <p:cNvSpPr/>
                <p:nvPr/>
              </p:nvSpPr>
              <p:spPr bwMode="auto">
                <a:xfrm>
                  <a:off x="10752" y="4937"/>
                  <a:ext cx="1737" cy="1545"/>
                </a:xfrm>
                <a:custGeom>
                  <a:avLst/>
                  <a:gdLst>
                    <a:gd name="T0" fmla="*/ 1125 w 1737"/>
                    <a:gd name="T1" fmla="*/ 119 h 1545"/>
                    <a:gd name="T2" fmla="*/ 1015 w 1737"/>
                    <a:gd name="T3" fmla="*/ 210 h 1545"/>
                    <a:gd name="T4" fmla="*/ 887 w 1737"/>
                    <a:gd name="T5" fmla="*/ 357 h 1545"/>
                    <a:gd name="T6" fmla="*/ 786 w 1737"/>
                    <a:gd name="T7" fmla="*/ 549 h 1545"/>
                    <a:gd name="T8" fmla="*/ 686 w 1737"/>
                    <a:gd name="T9" fmla="*/ 759 h 1545"/>
                    <a:gd name="T10" fmla="*/ 530 w 1737"/>
                    <a:gd name="T11" fmla="*/ 896 h 1545"/>
                    <a:gd name="T12" fmla="*/ 421 w 1737"/>
                    <a:gd name="T13" fmla="*/ 997 h 1545"/>
                    <a:gd name="T14" fmla="*/ 338 w 1737"/>
                    <a:gd name="T15" fmla="*/ 905 h 1545"/>
                    <a:gd name="T16" fmla="*/ 274 w 1737"/>
                    <a:gd name="T17" fmla="*/ 905 h 1545"/>
                    <a:gd name="T18" fmla="*/ 256 w 1737"/>
                    <a:gd name="T19" fmla="*/ 1033 h 1545"/>
                    <a:gd name="T20" fmla="*/ 165 w 1737"/>
                    <a:gd name="T21" fmla="*/ 1143 h 1545"/>
                    <a:gd name="T22" fmla="*/ 0 w 1737"/>
                    <a:gd name="T23" fmla="*/ 1207 h 1545"/>
                    <a:gd name="T24" fmla="*/ 183 w 1737"/>
                    <a:gd name="T25" fmla="*/ 1280 h 1545"/>
                    <a:gd name="T26" fmla="*/ 238 w 1737"/>
                    <a:gd name="T27" fmla="*/ 1426 h 1545"/>
                    <a:gd name="T28" fmla="*/ 293 w 1737"/>
                    <a:gd name="T29" fmla="*/ 1545 h 1545"/>
                    <a:gd name="T30" fmla="*/ 411 w 1737"/>
                    <a:gd name="T31" fmla="*/ 1454 h 1545"/>
                    <a:gd name="T32" fmla="*/ 448 w 1737"/>
                    <a:gd name="T33" fmla="*/ 1353 h 1545"/>
                    <a:gd name="T34" fmla="*/ 567 w 1737"/>
                    <a:gd name="T35" fmla="*/ 1189 h 1545"/>
                    <a:gd name="T36" fmla="*/ 622 w 1737"/>
                    <a:gd name="T37" fmla="*/ 1033 h 1545"/>
                    <a:gd name="T38" fmla="*/ 722 w 1737"/>
                    <a:gd name="T39" fmla="*/ 896 h 1545"/>
                    <a:gd name="T40" fmla="*/ 869 w 1737"/>
                    <a:gd name="T41" fmla="*/ 750 h 1545"/>
                    <a:gd name="T42" fmla="*/ 987 w 1737"/>
                    <a:gd name="T43" fmla="*/ 631 h 1545"/>
                    <a:gd name="T44" fmla="*/ 1115 w 1737"/>
                    <a:gd name="T45" fmla="*/ 549 h 1545"/>
                    <a:gd name="T46" fmla="*/ 1243 w 1737"/>
                    <a:gd name="T47" fmla="*/ 485 h 1545"/>
                    <a:gd name="T48" fmla="*/ 1381 w 1737"/>
                    <a:gd name="T49" fmla="*/ 448 h 1545"/>
                    <a:gd name="T50" fmla="*/ 1472 w 1737"/>
                    <a:gd name="T51" fmla="*/ 384 h 1545"/>
                    <a:gd name="T52" fmla="*/ 1591 w 1737"/>
                    <a:gd name="T53" fmla="*/ 329 h 1545"/>
                    <a:gd name="T54" fmla="*/ 1737 w 1737"/>
                    <a:gd name="T55" fmla="*/ 311 h 1545"/>
                    <a:gd name="T56" fmla="*/ 1627 w 1737"/>
                    <a:gd name="T57" fmla="*/ 119 h 1545"/>
                    <a:gd name="T58" fmla="*/ 1472 w 1737"/>
                    <a:gd name="T59" fmla="*/ 0 h 1545"/>
                    <a:gd name="T60" fmla="*/ 1298 w 1737"/>
                    <a:gd name="T61" fmla="*/ 37 h 1545"/>
                    <a:gd name="T62" fmla="*/ 1125 w 1737"/>
                    <a:gd name="T63" fmla="*/ 119 h 1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37" h="1545">
                      <a:moveTo>
                        <a:pt x="1125" y="119"/>
                      </a:moveTo>
                      <a:lnTo>
                        <a:pt x="1015" y="210"/>
                      </a:lnTo>
                      <a:lnTo>
                        <a:pt x="887" y="357"/>
                      </a:lnTo>
                      <a:lnTo>
                        <a:pt x="786" y="549"/>
                      </a:lnTo>
                      <a:lnTo>
                        <a:pt x="686" y="759"/>
                      </a:lnTo>
                      <a:lnTo>
                        <a:pt x="530" y="896"/>
                      </a:lnTo>
                      <a:lnTo>
                        <a:pt x="421" y="997"/>
                      </a:lnTo>
                      <a:lnTo>
                        <a:pt x="338" y="905"/>
                      </a:lnTo>
                      <a:lnTo>
                        <a:pt x="274" y="905"/>
                      </a:lnTo>
                      <a:lnTo>
                        <a:pt x="256" y="1033"/>
                      </a:lnTo>
                      <a:lnTo>
                        <a:pt x="165" y="1143"/>
                      </a:lnTo>
                      <a:lnTo>
                        <a:pt x="0" y="1207"/>
                      </a:lnTo>
                      <a:lnTo>
                        <a:pt x="183" y="1280"/>
                      </a:lnTo>
                      <a:lnTo>
                        <a:pt x="238" y="1426"/>
                      </a:lnTo>
                      <a:lnTo>
                        <a:pt x="293" y="1545"/>
                      </a:lnTo>
                      <a:lnTo>
                        <a:pt x="411" y="1454"/>
                      </a:lnTo>
                      <a:lnTo>
                        <a:pt x="448" y="1353"/>
                      </a:lnTo>
                      <a:lnTo>
                        <a:pt x="567" y="1189"/>
                      </a:lnTo>
                      <a:lnTo>
                        <a:pt x="622" y="1033"/>
                      </a:lnTo>
                      <a:lnTo>
                        <a:pt x="722" y="896"/>
                      </a:lnTo>
                      <a:lnTo>
                        <a:pt x="869" y="750"/>
                      </a:lnTo>
                      <a:lnTo>
                        <a:pt x="987" y="631"/>
                      </a:lnTo>
                      <a:lnTo>
                        <a:pt x="1115" y="549"/>
                      </a:lnTo>
                      <a:lnTo>
                        <a:pt x="1243" y="485"/>
                      </a:lnTo>
                      <a:lnTo>
                        <a:pt x="1381" y="448"/>
                      </a:lnTo>
                      <a:lnTo>
                        <a:pt x="1472" y="384"/>
                      </a:lnTo>
                      <a:lnTo>
                        <a:pt x="1591" y="329"/>
                      </a:lnTo>
                      <a:lnTo>
                        <a:pt x="1737" y="311"/>
                      </a:lnTo>
                      <a:lnTo>
                        <a:pt x="1627" y="119"/>
                      </a:lnTo>
                      <a:lnTo>
                        <a:pt x="1472" y="0"/>
                      </a:lnTo>
                      <a:lnTo>
                        <a:pt x="1298" y="37"/>
                      </a:lnTo>
                      <a:lnTo>
                        <a:pt x="1125" y="11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sp>
          <p:nvSpPr>
            <p:cNvPr id="51" name="Freeform 4">
              <a:extLst>
                <a:ext uri="{FF2B5EF4-FFF2-40B4-BE49-F238E27FC236}">
                  <a16:creationId xmlns:a16="http://schemas.microsoft.com/office/drawing/2014/main" id="{0F923987-B805-0DEC-A73A-29A7913FDC41}"/>
                </a:ext>
              </a:extLst>
            </p:cNvPr>
            <p:cNvSpPr/>
            <p:nvPr/>
          </p:nvSpPr>
          <p:spPr bwMode="auto">
            <a:xfrm>
              <a:off x="1866574" y="4247914"/>
              <a:ext cx="686678" cy="628842"/>
            </a:xfrm>
            <a:custGeom>
              <a:avLst/>
              <a:gdLst>
                <a:gd name="T0" fmla="*/ 138 w 2324"/>
                <a:gd name="T1" fmla="*/ 10 h 2186"/>
                <a:gd name="T2" fmla="*/ 167 w 2324"/>
                <a:gd name="T3" fmla="*/ 43 h 2186"/>
                <a:gd name="T4" fmla="*/ 204 w 2324"/>
                <a:gd name="T5" fmla="*/ 39 h 2186"/>
                <a:gd name="T6" fmla="*/ 255 w 2324"/>
                <a:gd name="T7" fmla="*/ 37 h 2186"/>
                <a:gd name="T8" fmla="*/ 273 w 2324"/>
                <a:gd name="T9" fmla="*/ 92 h 2186"/>
                <a:gd name="T10" fmla="*/ 303 w 2324"/>
                <a:gd name="T11" fmla="*/ 129 h 2186"/>
                <a:gd name="T12" fmla="*/ 365 w 2324"/>
                <a:gd name="T13" fmla="*/ 189 h 2186"/>
                <a:gd name="T14" fmla="*/ 389 w 2324"/>
                <a:gd name="T15" fmla="*/ 225 h 2186"/>
                <a:gd name="T16" fmla="*/ 429 w 2324"/>
                <a:gd name="T17" fmla="*/ 229 h 2186"/>
                <a:gd name="T18" fmla="*/ 461 w 2324"/>
                <a:gd name="T19" fmla="*/ 210 h 2186"/>
                <a:gd name="T20" fmla="*/ 465 w 2324"/>
                <a:gd name="T21" fmla="*/ 220 h 2186"/>
                <a:gd name="T22" fmla="*/ 447 w 2324"/>
                <a:gd name="T23" fmla="*/ 236 h 2186"/>
                <a:gd name="T24" fmla="*/ 437 w 2324"/>
                <a:gd name="T25" fmla="*/ 256 h 2186"/>
                <a:gd name="T26" fmla="*/ 435 w 2324"/>
                <a:gd name="T27" fmla="*/ 268 h 2186"/>
                <a:gd name="T28" fmla="*/ 420 w 2324"/>
                <a:gd name="T29" fmla="*/ 272 h 2186"/>
                <a:gd name="T30" fmla="*/ 406 w 2324"/>
                <a:gd name="T31" fmla="*/ 280 h 2186"/>
                <a:gd name="T32" fmla="*/ 390 w 2324"/>
                <a:gd name="T33" fmla="*/ 294 h 2186"/>
                <a:gd name="T34" fmla="*/ 373 w 2324"/>
                <a:gd name="T35" fmla="*/ 300 h 2186"/>
                <a:gd name="T36" fmla="*/ 365 w 2324"/>
                <a:gd name="T37" fmla="*/ 309 h 2186"/>
                <a:gd name="T38" fmla="*/ 339 w 2324"/>
                <a:gd name="T39" fmla="*/ 300 h 2186"/>
                <a:gd name="T40" fmla="*/ 324 w 2324"/>
                <a:gd name="T41" fmla="*/ 308 h 2186"/>
                <a:gd name="T42" fmla="*/ 333 w 2324"/>
                <a:gd name="T43" fmla="*/ 322 h 2186"/>
                <a:gd name="T44" fmla="*/ 343 w 2324"/>
                <a:gd name="T45" fmla="*/ 330 h 2186"/>
                <a:gd name="T46" fmla="*/ 332 w 2324"/>
                <a:gd name="T47" fmla="*/ 337 h 2186"/>
                <a:gd name="T48" fmla="*/ 318 w 2324"/>
                <a:gd name="T49" fmla="*/ 330 h 2186"/>
                <a:gd name="T50" fmla="*/ 306 w 2324"/>
                <a:gd name="T51" fmla="*/ 316 h 2186"/>
                <a:gd name="T52" fmla="*/ 291 w 2324"/>
                <a:gd name="T53" fmla="*/ 320 h 2186"/>
                <a:gd name="T54" fmla="*/ 288 w 2324"/>
                <a:gd name="T55" fmla="*/ 336 h 2186"/>
                <a:gd name="T56" fmla="*/ 277 w 2324"/>
                <a:gd name="T57" fmla="*/ 354 h 2186"/>
                <a:gd name="T58" fmla="*/ 256 w 2324"/>
                <a:gd name="T59" fmla="*/ 346 h 2186"/>
                <a:gd name="T60" fmla="*/ 238 w 2324"/>
                <a:gd name="T61" fmla="*/ 355 h 2186"/>
                <a:gd name="T62" fmla="*/ 220 w 2324"/>
                <a:gd name="T63" fmla="*/ 362 h 2186"/>
                <a:gd name="T64" fmla="*/ 199 w 2324"/>
                <a:gd name="T65" fmla="*/ 369 h 2186"/>
                <a:gd name="T66" fmla="*/ 201 w 2324"/>
                <a:gd name="T67" fmla="*/ 391 h 2186"/>
                <a:gd name="T68" fmla="*/ 184 w 2324"/>
                <a:gd name="T69" fmla="*/ 397 h 2186"/>
                <a:gd name="T70" fmla="*/ 169 w 2324"/>
                <a:gd name="T71" fmla="*/ 405 h 2186"/>
                <a:gd name="T72" fmla="*/ 161 w 2324"/>
                <a:gd name="T73" fmla="*/ 408 h 2186"/>
                <a:gd name="T74" fmla="*/ 147 w 2324"/>
                <a:gd name="T75" fmla="*/ 420 h 2186"/>
                <a:gd name="T76" fmla="*/ 130 w 2324"/>
                <a:gd name="T77" fmla="*/ 417 h 2186"/>
                <a:gd name="T78" fmla="*/ 114 w 2324"/>
                <a:gd name="T79" fmla="*/ 415 h 2186"/>
                <a:gd name="T80" fmla="*/ 100 w 2324"/>
                <a:gd name="T81" fmla="*/ 422 h 2186"/>
                <a:gd name="T82" fmla="*/ 90 w 2324"/>
                <a:gd name="T83" fmla="*/ 432 h 2186"/>
                <a:gd name="T84" fmla="*/ 75 w 2324"/>
                <a:gd name="T85" fmla="*/ 433 h 2186"/>
                <a:gd name="T86" fmla="*/ 55 w 2324"/>
                <a:gd name="T87" fmla="*/ 436 h 2186"/>
                <a:gd name="T88" fmla="*/ 29 w 2324"/>
                <a:gd name="T89" fmla="*/ 433 h 2186"/>
                <a:gd name="T90" fmla="*/ 17 w 2324"/>
                <a:gd name="T91" fmla="*/ 426 h 2186"/>
                <a:gd name="T92" fmla="*/ 29 w 2324"/>
                <a:gd name="T93" fmla="*/ 393 h 2186"/>
                <a:gd name="T94" fmla="*/ 17 w 2324"/>
                <a:gd name="T95" fmla="*/ 369 h 2186"/>
                <a:gd name="T96" fmla="*/ 20 w 2324"/>
                <a:gd name="T97" fmla="*/ 313 h 2186"/>
                <a:gd name="T98" fmla="*/ 13 w 2324"/>
                <a:gd name="T99" fmla="*/ 286 h 2186"/>
                <a:gd name="T100" fmla="*/ 14 w 2324"/>
                <a:gd name="T101" fmla="*/ 252 h 2186"/>
                <a:gd name="T102" fmla="*/ 41 w 2324"/>
                <a:gd name="T103" fmla="*/ 217 h 2186"/>
                <a:gd name="T104" fmla="*/ 29 w 2324"/>
                <a:gd name="T105" fmla="*/ 175 h 2186"/>
                <a:gd name="T106" fmla="*/ 47 w 2324"/>
                <a:gd name="T107" fmla="*/ 142 h 2186"/>
                <a:gd name="T108" fmla="*/ 45 w 2324"/>
                <a:gd name="T109" fmla="*/ 97 h 2186"/>
                <a:gd name="T110" fmla="*/ 62 w 2324"/>
                <a:gd name="T111" fmla="*/ 63 h 2186"/>
                <a:gd name="T112" fmla="*/ 104 w 2324"/>
                <a:gd name="T113" fmla="*/ 48 h 2186"/>
                <a:gd name="T114" fmla="*/ 110 w 2324"/>
                <a:gd name="T115" fmla="*/ 0 h 21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324" h="2186">
                  <a:moveTo>
                    <a:pt x="549" y="0"/>
                  </a:moveTo>
                  <a:lnTo>
                    <a:pt x="690" y="48"/>
                  </a:lnTo>
                  <a:lnTo>
                    <a:pt x="775" y="106"/>
                  </a:lnTo>
                  <a:lnTo>
                    <a:pt x="835" y="217"/>
                  </a:lnTo>
                  <a:lnTo>
                    <a:pt x="999" y="241"/>
                  </a:lnTo>
                  <a:lnTo>
                    <a:pt x="1018" y="196"/>
                  </a:lnTo>
                  <a:lnTo>
                    <a:pt x="1159" y="201"/>
                  </a:lnTo>
                  <a:lnTo>
                    <a:pt x="1276" y="186"/>
                  </a:lnTo>
                  <a:lnTo>
                    <a:pt x="1390" y="262"/>
                  </a:lnTo>
                  <a:lnTo>
                    <a:pt x="1363" y="459"/>
                  </a:lnTo>
                  <a:lnTo>
                    <a:pt x="1394" y="616"/>
                  </a:lnTo>
                  <a:lnTo>
                    <a:pt x="1516" y="645"/>
                  </a:lnTo>
                  <a:lnTo>
                    <a:pt x="1755" y="753"/>
                  </a:lnTo>
                  <a:lnTo>
                    <a:pt x="1825" y="946"/>
                  </a:lnTo>
                  <a:lnTo>
                    <a:pt x="1903" y="933"/>
                  </a:lnTo>
                  <a:lnTo>
                    <a:pt x="1944" y="1128"/>
                  </a:lnTo>
                  <a:lnTo>
                    <a:pt x="2050" y="1101"/>
                  </a:lnTo>
                  <a:lnTo>
                    <a:pt x="2145" y="1147"/>
                  </a:lnTo>
                  <a:lnTo>
                    <a:pt x="2242" y="1126"/>
                  </a:lnTo>
                  <a:lnTo>
                    <a:pt x="2306" y="1051"/>
                  </a:lnTo>
                  <a:lnTo>
                    <a:pt x="2324" y="1047"/>
                  </a:lnTo>
                  <a:lnTo>
                    <a:pt x="2322" y="1100"/>
                  </a:lnTo>
                  <a:cubicBezTo>
                    <a:pt x="2320" y="1114"/>
                    <a:pt x="2316" y="1120"/>
                    <a:pt x="2313" y="1130"/>
                  </a:cubicBezTo>
                  <a:lnTo>
                    <a:pt x="2235" y="1181"/>
                  </a:lnTo>
                  <a:cubicBezTo>
                    <a:pt x="2229" y="1195"/>
                    <a:pt x="2223" y="1209"/>
                    <a:pt x="2217" y="1223"/>
                  </a:cubicBezTo>
                  <a:lnTo>
                    <a:pt x="2184" y="1280"/>
                  </a:lnTo>
                  <a:cubicBezTo>
                    <a:pt x="2190" y="1289"/>
                    <a:pt x="2196" y="1298"/>
                    <a:pt x="2202" y="1307"/>
                  </a:cubicBezTo>
                  <a:cubicBezTo>
                    <a:pt x="2193" y="1318"/>
                    <a:pt x="2184" y="1329"/>
                    <a:pt x="2175" y="1340"/>
                  </a:cubicBezTo>
                  <a:lnTo>
                    <a:pt x="2133" y="1373"/>
                  </a:lnTo>
                  <a:cubicBezTo>
                    <a:pt x="2121" y="1369"/>
                    <a:pt x="2109" y="1365"/>
                    <a:pt x="2097" y="1361"/>
                  </a:cubicBezTo>
                  <a:cubicBezTo>
                    <a:pt x="2092" y="1370"/>
                    <a:pt x="2087" y="1379"/>
                    <a:pt x="2082" y="1388"/>
                  </a:cubicBezTo>
                  <a:lnTo>
                    <a:pt x="2028" y="1403"/>
                  </a:lnTo>
                  <a:lnTo>
                    <a:pt x="2016" y="1451"/>
                  </a:lnTo>
                  <a:lnTo>
                    <a:pt x="1950" y="1472"/>
                  </a:lnTo>
                  <a:lnTo>
                    <a:pt x="1884" y="1463"/>
                  </a:lnTo>
                  <a:cubicBezTo>
                    <a:pt x="1878" y="1475"/>
                    <a:pt x="1872" y="1487"/>
                    <a:pt x="1866" y="1499"/>
                  </a:cubicBezTo>
                  <a:cubicBezTo>
                    <a:pt x="1863" y="1521"/>
                    <a:pt x="1860" y="1543"/>
                    <a:pt x="1857" y="1565"/>
                  </a:cubicBezTo>
                  <a:lnTo>
                    <a:pt x="1824" y="1544"/>
                  </a:lnTo>
                  <a:lnTo>
                    <a:pt x="1758" y="1526"/>
                  </a:lnTo>
                  <a:lnTo>
                    <a:pt x="1695" y="1499"/>
                  </a:lnTo>
                  <a:cubicBezTo>
                    <a:pt x="1685" y="1514"/>
                    <a:pt x="1675" y="1529"/>
                    <a:pt x="1665" y="1544"/>
                  </a:cubicBezTo>
                  <a:lnTo>
                    <a:pt x="1617" y="1541"/>
                  </a:lnTo>
                  <a:cubicBezTo>
                    <a:pt x="1618" y="1557"/>
                    <a:pt x="1619" y="1573"/>
                    <a:pt x="1620" y="1589"/>
                  </a:cubicBezTo>
                  <a:lnTo>
                    <a:pt x="1665" y="1613"/>
                  </a:lnTo>
                  <a:lnTo>
                    <a:pt x="1704" y="1601"/>
                  </a:lnTo>
                  <a:cubicBezTo>
                    <a:pt x="1707" y="1617"/>
                    <a:pt x="1710" y="1633"/>
                    <a:pt x="1713" y="1649"/>
                  </a:cubicBezTo>
                  <a:cubicBezTo>
                    <a:pt x="1718" y="1664"/>
                    <a:pt x="1723" y="1679"/>
                    <a:pt x="1728" y="1694"/>
                  </a:cubicBezTo>
                  <a:lnTo>
                    <a:pt x="1659" y="1688"/>
                  </a:lnTo>
                  <a:lnTo>
                    <a:pt x="1617" y="1676"/>
                  </a:lnTo>
                  <a:lnTo>
                    <a:pt x="1587" y="1652"/>
                  </a:lnTo>
                  <a:cubicBezTo>
                    <a:pt x="1581" y="1634"/>
                    <a:pt x="1575" y="1616"/>
                    <a:pt x="1569" y="1598"/>
                  </a:cubicBezTo>
                  <a:lnTo>
                    <a:pt x="1530" y="1580"/>
                  </a:lnTo>
                  <a:cubicBezTo>
                    <a:pt x="1520" y="1571"/>
                    <a:pt x="1510" y="1562"/>
                    <a:pt x="1500" y="1553"/>
                  </a:cubicBezTo>
                  <a:lnTo>
                    <a:pt x="1452" y="1601"/>
                  </a:lnTo>
                  <a:lnTo>
                    <a:pt x="1410" y="1640"/>
                  </a:lnTo>
                  <a:cubicBezTo>
                    <a:pt x="1420" y="1654"/>
                    <a:pt x="1430" y="1668"/>
                    <a:pt x="1440" y="1682"/>
                  </a:cubicBezTo>
                  <a:cubicBezTo>
                    <a:pt x="1436" y="1698"/>
                    <a:pt x="1432" y="1714"/>
                    <a:pt x="1428" y="1730"/>
                  </a:cubicBezTo>
                  <a:lnTo>
                    <a:pt x="1386" y="1769"/>
                  </a:lnTo>
                  <a:lnTo>
                    <a:pt x="1314" y="1742"/>
                  </a:lnTo>
                  <a:lnTo>
                    <a:pt x="1281" y="1733"/>
                  </a:lnTo>
                  <a:lnTo>
                    <a:pt x="1230" y="1757"/>
                  </a:lnTo>
                  <a:lnTo>
                    <a:pt x="1188" y="1775"/>
                  </a:lnTo>
                  <a:lnTo>
                    <a:pt x="1134" y="1784"/>
                  </a:lnTo>
                  <a:lnTo>
                    <a:pt x="1101" y="1811"/>
                  </a:lnTo>
                  <a:lnTo>
                    <a:pt x="1029" y="1808"/>
                  </a:lnTo>
                  <a:lnTo>
                    <a:pt x="993" y="1844"/>
                  </a:lnTo>
                  <a:cubicBezTo>
                    <a:pt x="991" y="1869"/>
                    <a:pt x="989" y="1894"/>
                    <a:pt x="987" y="1919"/>
                  </a:cubicBezTo>
                  <a:cubicBezTo>
                    <a:pt x="993" y="1932"/>
                    <a:pt x="999" y="1945"/>
                    <a:pt x="1005" y="1958"/>
                  </a:cubicBezTo>
                  <a:cubicBezTo>
                    <a:pt x="1000" y="1972"/>
                    <a:pt x="995" y="1986"/>
                    <a:pt x="990" y="2000"/>
                  </a:cubicBezTo>
                  <a:lnTo>
                    <a:pt x="921" y="1988"/>
                  </a:lnTo>
                  <a:lnTo>
                    <a:pt x="870" y="1997"/>
                  </a:lnTo>
                  <a:cubicBezTo>
                    <a:pt x="862" y="2007"/>
                    <a:pt x="854" y="2017"/>
                    <a:pt x="846" y="2027"/>
                  </a:cubicBezTo>
                  <a:cubicBezTo>
                    <a:pt x="845" y="2041"/>
                    <a:pt x="844" y="2055"/>
                    <a:pt x="843" y="2069"/>
                  </a:cubicBezTo>
                  <a:lnTo>
                    <a:pt x="807" y="2042"/>
                  </a:lnTo>
                  <a:cubicBezTo>
                    <a:pt x="801" y="2059"/>
                    <a:pt x="795" y="2076"/>
                    <a:pt x="789" y="2093"/>
                  </a:cubicBezTo>
                  <a:lnTo>
                    <a:pt x="735" y="2099"/>
                  </a:lnTo>
                  <a:lnTo>
                    <a:pt x="690" y="2075"/>
                  </a:lnTo>
                  <a:lnTo>
                    <a:pt x="651" y="2084"/>
                  </a:lnTo>
                  <a:cubicBezTo>
                    <a:pt x="641" y="2081"/>
                    <a:pt x="631" y="2078"/>
                    <a:pt x="621" y="2075"/>
                  </a:cubicBezTo>
                  <a:lnTo>
                    <a:pt x="570" y="2075"/>
                  </a:lnTo>
                  <a:cubicBezTo>
                    <a:pt x="556" y="2083"/>
                    <a:pt x="542" y="2091"/>
                    <a:pt x="528" y="2099"/>
                  </a:cubicBezTo>
                  <a:lnTo>
                    <a:pt x="501" y="2111"/>
                  </a:lnTo>
                  <a:cubicBezTo>
                    <a:pt x="497" y="2124"/>
                    <a:pt x="493" y="2137"/>
                    <a:pt x="489" y="2150"/>
                  </a:cubicBezTo>
                  <a:lnTo>
                    <a:pt x="450" y="2162"/>
                  </a:lnTo>
                  <a:lnTo>
                    <a:pt x="411" y="2186"/>
                  </a:lnTo>
                  <a:lnTo>
                    <a:pt x="375" y="2165"/>
                  </a:lnTo>
                  <a:lnTo>
                    <a:pt x="315" y="2171"/>
                  </a:lnTo>
                  <a:lnTo>
                    <a:pt x="273" y="2183"/>
                  </a:lnTo>
                  <a:lnTo>
                    <a:pt x="193" y="2183"/>
                  </a:lnTo>
                  <a:lnTo>
                    <a:pt x="147" y="2165"/>
                  </a:lnTo>
                  <a:lnTo>
                    <a:pt x="109" y="2151"/>
                  </a:lnTo>
                  <a:lnTo>
                    <a:pt x="84" y="2129"/>
                  </a:lnTo>
                  <a:lnTo>
                    <a:pt x="73" y="2045"/>
                  </a:lnTo>
                  <a:lnTo>
                    <a:pt x="144" y="1966"/>
                  </a:lnTo>
                  <a:lnTo>
                    <a:pt x="0" y="1926"/>
                  </a:lnTo>
                  <a:lnTo>
                    <a:pt x="85" y="1846"/>
                  </a:lnTo>
                  <a:lnTo>
                    <a:pt x="73" y="1681"/>
                  </a:lnTo>
                  <a:lnTo>
                    <a:pt x="100" y="1567"/>
                  </a:lnTo>
                  <a:lnTo>
                    <a:pt x="30" y="1492"/>
                  </a:lnTo>
                  <a:lnTo>
                    <a:pt x="64" y="1431"/>
                  </a:lnTo>
                  <a:lnTo>
                    <a:pt x="159" y="1309"/>
                  </a:lnTo>
                  <a:lnTo>
                    <a:pt x="70" y="1261"/>
                  </a:lnTo>
                  <a:lnTo>
                    <a:pt x="114" y="1161"/>
                  </a:lnTo>
                  <a:lnTo>
                    <a:pt x="204" y="1086"/>
                  </a:lnTo>
                  <a:lnTo>
                    <a:pt x="134" y="1011"/>
                  </a:lnTo>
                  <a:lnTo>
                    <a:pt x="144" y="876"/>
                  </a:lnTo>
                  <a:lnTo>
                    <a:pt x="117" y="765"/>
                  </a:lnTo>
                  <a:lnTo>
                    <a:pt x="237" y="712"/>
                  </a:lnTo>
                  <a:lnTo>
                    <a:pt x="295" y="591"/>
                  </a:lnTo>
                  <a:lnTo>
                    <a:pt x="225" y="486"/>
                  </a:lnTo>
                  <a:lnTo>
                    <a:pt x="282" y="408"/>
                  </a:lnTo>
                  <a:lnTo>
                    <a:pt x="309" y="316"/>
                  </a:lnTo>
                  <a:lnTo>
                    <a:pt x="434" y="346"/>
                  </a:lnTo>
                  <a:lnTo>
                    <a:pt x="519" y="238"/>
                  </a:lnTo>
                  <a:lnTo>
                    <a:pt x="541" y="120"/>
                  </a:lnTo>
                  <a:lnTo>
                    <a:pt x="549"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2" name="Freeform 4">
              <a:extLst>
                <a:ext uri="{FF2B5EF4-FFF2-40B4-BE49-F238E27FC236}">
                  <a16:creationId xmlns:a16="http://schemas.microsoft.com/office/drawing/2014/main" id="{5D1CDB3D-A9EA-DE6E-2786-9D25C8EAA268}"/>
                </a:ext>
              </a:extLst>
            </p:cNvPr>
            <p:cNvSpPr/>
            <p:nvPr/>
          </p:nvSpPr>
          <p:spPr bwMode="auto">
            <a:xfrm>
              <a:off x="1767634" y="4351522"/>
              <a:ext cx="1244880" cy="1037517"/>
            </a:xfrm>
            <a:custGeom>
              <a:avLst/>
              <a:gdLst>
                <a:gd name="T0" fmla="*/ 771 w 4215"/>
                <a:gd name="T1" fmla="*/ 100 h 3605"/>
                <a:gd name="T2" fmla="*/ 688 w 4215"/>
                <a:gd name="T3" fmla="*/ 175 h 3605"/>
                <a:gd name="T4" fmla="*/ 586 w 4215"/>
                <a:gd name="T5" fmla="*/ 252 h 3605"/>
                <a:gd name="T6" fmla="*/ 574 w 4215"/>
                <a:gd name="T7" fmla="*/ 268 h 3605"/>
                <a:gd name="T8" fmla="*/ 567 w 4215"/>
                <a:gd name="T9" fmla="*/ 301 h 3605"/>
                <a:gd name="T10" fmla="*/ 481 w 4215"/>
                <a:gd name="T11" fmla="*/ 321 h 3605"/>
                <a:gd name="T12" fmla="*/ 452 w 4215"/>
                <a:gd name="T13" fmla="*/ 380 h 3605"/>
                <a:gd name="T14" fmla="*/ 411 w 4215"/>
                <a:gd name="T15" fmla="*/ 369 h 3605"/>
                <a:gd name="T16" fmla="*/ 357 w 4215"/>
                <a:gd name="T17" fmla="*/ 429 h 3605"/>
                <a:gd name="T18" fmla="*/ 369 w 4215"/>
                <a:gd name="T19" fmla="*/ 526 h 3605"/>
                <a:gd name="T20" fmla="*/ 360 w 4215"/>
                <a:gd name="T21" fmla="*/ 622 h 3605"/>
                <a:gd name="T22" fmla="*/ 264 w 4215"/>
                <a:gd name="T23" fmla="*/ 676 h 3605"/>
                <a:gd name="T24" fmla="*/ 178 w 4215"/>
                <a:gd name="T25" fmla="*/ 721 h 3605"/>
                <a:gd name="T26" fmla="*/ 177 w 4215"/>
                <a:gd name="T27" fmla="*/ 691 h 3605"/>
                <a:gd name="T28" fmla="*/ 175 w 4215"/>
                <a:gd name="T29" fmla="*/ 648 h 3605"/>
                <a:gd name="T30" fmla="*/ 141 w 4215"/>
                <a:gd name="T31" fmla="*/ 609 h 3605"/>
                <a:gd name="T32" fmla="*/ 108 w 4215"/>
                <a:gd name="T33" fmla="*/ 597 h 3605"/>
                <a:gd name="T34" fmla="*/ 43 w 4215"/>
                <a:gd name="T35" fmla="*/ 591 h 3605"/>
                <a:gd name="T36" fmla="*/ 27 w 4215"/>
                <a:gd name="T37" fmla="*/ 582 h 3605"/>
                <a:gd name="T38" fmla="*/ 75 w 4215"/>
                <a:gd name="T39" fmla="*/ 559 h 3605"/>
                <a:gd name="T40" fmla="*/ 27 w 4215"/>
                <a:gd name="T41" fmla="*/ 556 h 3605"/>
                <a:gd name="T42" fmla="*/ 0 w 4215"/>
                <a:gd name="T43" fmla="*/ 507 h 3605"/>
                <a:gd name="T44" fmla="*/ 39 w 4215"/>
                <a:gd name="T45" fmla="*/ 463 h 3605"/>
                <a:gd name="T46" fmla="*/ 33 w 4215"/>
                <a:gd name="T47" fmla="*/ 398 h 3605"/>
                <a:gd name="T48" fmla="*/ 84 w 4215"/>
                <a:gd name="T49" fmla="*/ 354 h 3605"/>
                <a:gd name="T50" fmla="*/ 89 w 4215"/>
                <a:gd name="T51" fmla="*/ 358 h 3605"/>
                <a:gd name="T52" fmla="*/ 122 w 4215"/>
                <a:gd name="T53" fmla="*/ 364 h 3605"/>
                <a:gd name="T54" fmla="*/ 149 w 4215"/>
                <a:gd name="T55" fmla="*/ 365 h 3605"/>
                <a:gd name="T56" fmla="*/ 167 w 4215"/>
                <a:gd name="T57" fmla="*/ 350 h 3605"/>
                <a:gd name="T58" fmla="*/ 191 w 4215"/>
                <a:gd name="T59" fmla="*/ 343 h 3605"/>
                <a:gd name="T60" fmla="*/ 214 w 4215"/>
                <a:gd name="T61" fmla="*/ 348 h 3605"/>
                <a:gd name="T62" fmla="*/ 236 w 4215"/>
                <a:gd name="T63" fmla="*/ 342 h 3605"/>
                <a:gd name="T64" fmla="*/ 251 w 4215"/>
                <a:gd name="T65" fmla="*/ 325 h 3605"/>
                <a:gd name="T66" fmla="*/ 265 w 4215"/>
                <a:gd name="T67" fmla="*/ 312 h 3605"/>
                <a:gd name="T68" fmla="*/ 287 w 4215"/>
                <a:gd name="T69" fmla="*/ 290 h 3605"/>
                <a:gd name="T70" fmla="*/ 313 w 4215"/>
                <a:gd name="T71" fmla="*/ 279 h 3605"/>
                <a:gd name="T72" fmla="*/ 344 w 4215"/>
                <a:gd name="T73" fmla="*/ 282 h 3605"/>
                <a:gd name="T74" fmla="*/ 349 w 4215"/>
                <a:gd name="T75" fmla="*/ 256 h 3605"/>
                <a:gd name="T76" fmla="*/ 373 w 4215"/>
                <a:gd name="T77" fmla="*/ 244 h 3605"/>
                <a:gd name="T78" fmla="*/ 391 w 4215"/>
                <a:gd name="T79" fmla="*/ 263 h 3605"/>
                <a:gd name="T80" fmla="*/ 410 w 4215"/>
                <a:gd name="T81" fmla="*/ 258 h 3605"/>
                <a:gd name="T82" fmla="*/ 391 w 4215"/>
                <a:gd name="T83" fmla="*/ 246 h 3605"/>
                <a:gd name="T84" fmla="*/ 406 w 4215"/>
                <a:gd name="T85" fmla="*/ 228 h 3605"/>
                <a:gd name="T86" fmla="*/ 439 w 4215"/>
                <a:gd name="T87" fmla="*/ 241 h 3605"/>
                <a:gd name="T88" fmla="*/ 457 w 4215"/>
                <a:gd name="T89" fmla="*/ 222 h 3605"/>
                <a:gd name="T90" fmla="*/ 484 w 4215"/>
                <a:gd name="T91" fmla="*/ 205 h 3605"/>
                <a:gd name="T92" fmla="*/ 502 w 4215"/>
                <a:gd name="T93" fmla="*/ 196 h 3605"/>
                <a:gd name="T94" fmla="*/ 511 w 4215"/>
                <a:gd name="T95" fmla="*/ 172 h 3605"/>
                <a:gd name="T96" fmla="*/ 532 w 4215"/>
                <a:gd name="T97" fmla="*/ 148 h 3605"/>
                <a:gd name="T98" fmla="*/ 589 w 4215"/>
                <a:gd name="T99" fmla="*/ 124 h 3605"/>
                <a:gd name="T100" fmla="*/ 607 w 4215"/>
                <a:gd name="T101" fmla="*/ 70 h 3605"/>
                <a:gd name="T102" fmla="*/ 667 w 4215"/>
                <a:gd name="T103" fmla="*/ 91 h 3605"/>
                <a:gd name="T104" fmla="*/ 694 w 4215"/>
                <a:gd name="T105" fmla="*/ 42 h 3605"/>
                <a:gd name="T106" fmla="*/ 741 w 4215"/>
                <a:gd name="T107" fmla="*/ 27 h 3605"/>
                <a:gd name="T108" fmla="*/ 808 w 4215"/>
                <a:gd name="T109" fmla="*/ 16 h 36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215" h="3605">
                  <a:moveTo>
                    <a:pt x="4170" y="0"/>
                  </a:moveTo>
                  <a:lnTo>
                    <a:pt x="4215" y="60"/>
                  </a:lnTo>
                  <a:lnTo>
                    <a:pt x="3855" y="500"/>
                  </a:lnTo>
                  <a:lnTo>
                    <a:pt x="3690" y="585"/>
                  </a:lnTo>
                  <a:lnTo>
                    <a:pt x="3510" y="740"/>
                  </a:lnTo>
                  <a:lnTo>
                    <a:pt x="3440" y="875"/>
                  </a:lnTo>
                  <a:lnTo>
                    <a:pt x="3260" y="975"/>
                  </a:lnTo>
                  <a:lnTo>
                    <a:pt x="3035" y="1115"/>
                  </a:lnTo>
                  <a:lnTo>
                    <a:pt x="2930" y="1260"/>
                  </a:lnTo>
                  <a:lnTo>
                    <a:pt x="2963" y="1342"/>
                  </a:lnTo>
                  <a:lnTo>
                    <a:pt x="2907" y="1310"/>
                  </a:lnTo>
                  <a:lnTo>
                    <a:pt x="2871" y="1338"/>
                  </a:lnTo>
                  <a:lnTo>
                    <a:pt x="2915" y="1390"/>
                  </a:lnTo>
                  <a:lnTo>
                    <a:pt x="2919" y="1442"/>
                  </a:lnTo>
                  <a:lnTo>
                    <a:pt x="2835" y="1506"/>
                  </a:lnTo>
                  <a:lnTo>
                    <a:pt x="2690" y="1575"/>
                  </a:lnTo>
                  <a:lnTo>
                    <a:pt x="2535" y="1575"/>
                  </a:lnTo>
                  <a:lnTo>
                    <a:pt x="2405" y="1605"/>
                  </a:lnTo>
                  <a:lnTo>
                    <a:pt x="2345" y="1814"/>
                  </a:lnTo>
                  <a:lnTo>
                    <a:pt x="2265" y="1859"/>
                  </a:lnTo>
                  <a:lnTo>
                    <a:pt x="2259" y="1898"/>
                  </a:lnTo>
                  <a:lnTo>
                    <a:pt x="2175" y="1902"/>
                  </a:lnTo>
                  <a:lnTo>
                    <a:pt x="2150" y="1859"/>
                  </a:lnTo>
                  <a:lnTo>
                    <a:pt x="2055" y="1844"/>
                  </a:lnTo>
                  <a:lnTo>
                    <a:pt x="1935" y="1934"/>
                  </a:lnTo>
                  <a:lnTo>
                    <a:pt x="1865" y="2054"/>
                  </a:lnTo>
                  <a:lnTo>
                    <a:pt x="1785" y="2144"/>
                  </a:lnTo>
                  <a:lnTo>
                    <a:pt x="1775" y="2278"/>
                  </a:lnTo>
                  <a:lnTo>
                    <a:pt x="1811" y="2434"/>
                  </a:lnTo>
                  <a:lnTo>
                    <a:pt x="1845" y="2629"/>
                  </a:lnTo>
                  <a:lnTo>
                    <a:pt x="1800" y="2764"/>
                  </a:lnTo>
                  <a:lnTo>
                    <a:pt x="1868" y="3154"/>
                  </a:lnTo>
                  <a:lnTo>
                    <a:pt x="1800" y="3109"/>
                  </a:lnTo>
                  <a:lnTo>
                    <a:pt x="1665" y="3239"/>
                  </a:lnTo>
                  <a:lnTo>
                    <a:pt x="1485" y="3229"/>
                  </a:lnTo>
                  <a:lnTo>
                    <a:pt x="1320" y="3379"/>
                  </a:lnTo>
                  <a:lnTo>
                    <a:pt x="1185" y="3389"/>
                  </a:lnTo>
                  <a:lnTo>
                    <a:pt x="1040" y="3374"/>
                  </a:lnTo>
                  <a:lnTo>
                    <a:pt x="891" y="3605"/>
                  </a:lnTo>
                  <a:lnTo>
                    <a:pt x="801" y="3598"/>
                  </a:lnTo>
                  <a:lnTo>
                    <a:pt x="787" y="3529"/>
                  </a:lnTo>
                  <a:lnTo>
                    <a:pt x="886" y="3454"/>
                  </a:lnTo>
                  <a:lnTo>
                    <a:pt x="949" y="3365"/>
                  </a:lnTo>
                  <a:lnTo>
                    <a:pt x="960" y="3269"/>
                  </a:lnTo>
                  <a:lnTo>
                    <a:pt x="876" y="3239"/>
                  </a:lnTo>
                  <a:cubicBezTo>
                    <a:pt x="876" y="3199"/>
                    <a:pt x="875" y="3159"/>
                    <a:pt x="875" y="3119"/>
                  </a:cubicBezTo>
                  <a:lnTo>
                    <a:pt x="784" y="3109"/>
                  </a:lnTo>
                  <a:lnTo>
                    <a:pt x="705" y="3044"/>
                  </a:lnTo>
                  <a:lnTo>
                    <a:pt x="679" y="2927"/>
                  </a:lnTo>
                  <a:lnTo>
                    <a:pt x="586" y="2914"/>
                  </a:lnTo>
                  <a:lnTo>
                    <a:pt x="541" y="2983"/>
                  </a:lnTo>
                  <a:lnTo>
                    <a:pt x="335" y="3014"/>
                  </a:lnTo>
                  <a:lnTo>
                    <a:pt x="335" y="2939"/>
                  </a:lnTo>
                  <a:lnTo>
                    <a:pt x="215" y="2954"/>
                  </a:lnTo>
                  <a:lnTo>
                    <a:pt x="183" y="2998"/>
                  </a:lnTo>
                  <a:lnTo>
                    <a:pt x="94" y="2983"/>
                  </a:lnTo>
                  <a:lnTo>
                    <a:pt x="135" y="2912"/>
                  </a:lnTo>
                  <a:lnTo>
                    <a:pt x="121" y="2821"/>
                  </a:lnTo>
                  <a:lnTo>
                    <a:pt x="246" y="2854"/>
                  </a:lnTo>
                  <a:lnTo>
                    <a:pt x="375" y="2794"/>
                  </a:lnTo>
                  <a:lnTo>
                    <a:pt x="360" y="2705"/>
                  </a:lnTo>
                  <a:lnTo>
                    <a:pt x="214" y="2669"/>
                  </a:lnTo>
                  <a:lnTo>
                    <a:pt x="135" y="2782"/>
                  </a:lnTo>
                  <a:lnTo>
                    <a:pt x="96" y="2719"/>
                  </a:lnTo>
                  <a:lnTo>
                    <a:pt x="108" y="2629"/>
                  </a:lnTo>
                  <a:lnTo>
                    <a:pt x="0" y="2534"/>
                  </a:lnTo>
                  <a:lnTo>
                    <a:pt x="37" y="2402"/>
                  </a:lnTo>
                  <a:lnTo>
                    <a:pt x="79" y="2315"/>
                  </a:lnTo>
                  <a:lnTo>
                    <a:pt x="195" y="2314"/>
                  </a:lnTo>
                  <a:lnTo>
                    <a:pt x="225" y="2192"/>
                  </a:lnTo>
                  <a:lnTo>
                    <a:pt x="180" y="2084"/>
                  </a:lnTo>
                  <a:lnTo>
                    <a:pt x="165" y="1991"/>
                  </a:lnTo>
                  <a:lnTo>
                    <a:pt x="171" y="1850"/>
                  </a:lnTo>
                  <a:lnTo>
                    <a:pt x="245" y="1774"/>
                  </a:lnTo>
                  <a:lnTo>
                    <a:pt x="420" y="1770"/>
                  </a:lnTo>
                  <a:lnTo>
                    <a:pt x="419" y="1763"/>
                  </a:lnTo>
                  <a:lnTo>
                    <a:pt x="420" y="1765"/>
                  </a:lnTo>
                  <a:cubicBezTo>
                    <a:pt x="428" y="1773"/>
                    <a:pt x="436" y="1782"/>
                    <a:pt x="445" y="1790"/>
                  </a:cubicBezTo>
                  <a:lnTo>
                    <a:pt x="483" y="1804"/>
                  </a:lnTo>
                  <a:lnTo>
                    <a:pt x="529" y="1822"/>
                  </a:lnTo>
                  <a:lnTo>
                    <a:pt x="609" y="1822"/>
                  </a:lnTo>
                  <a:lnTo>
                    <a:pt x="651" y="1810"/>
                  </a:lnTo>
                  <a:lnTo>
                    <a:pt x="711" y="1804"/>
                  </a:lnTo>
                  <a:lnTo>
                    <a:pt x="747" y="1825"/>
                  </a:lnTo>
                  <a:lnTo>
                    <a:pt x="786" y="1801"/>
                  </a:lnTo>
                  <a:lnTo>
                    <a:pt x="825" y="1789"/>
                  </a:lnTo>
                  <a:cubicBezTo>
                    <a:pt x="829" y="1776"/>
                    <a:pt x="833" y="1763"/>
                    <a:pt x="837" y="1750"/>
                  </a:cubicBezTo>
                  <a:lnTo>
                    <a:pt x="864" y="1738"/>
                  </a:lnTo>
                  <a:cubicBezTo>
                    <a:pt x="878" y="1730"/>
                    <a:pt x="892" y="1722"/>
                    <a:pt x="906" y="1714"/>
                  </a:cubicBezTo>
                  <a:lnTo>
                    <a:pt x="957" y="1714"/>
                  </a:lnTo>
                  <a:cubicBezTo>
                    <a:pt x="967" y="1717"/>
                    <a:pt x="977" y="1720"/>
                    <a:pt x="987" y="1723"/>
                  </a:cubicBezTo>
                  <a:lnTo>
                    <a:pt x="1026" y="1714"/>
                  </a:lnTo>
                  <a:lnTo>
                    <a:pt x="1071" y="1738"/>
                  </a:lnTo>
                  <a:lnTo>
                    <a:pt x="1125" y="1732"/>
                  </a:lnTo>
                  <a:cubicBezTo>
                    <a:pt x="1131" y="1715"/>
                    <a:pt x="1137" y="1698"/>
                    <a:pt x="1143" y="1681"/>
                  </a:cubicBezTo>
                  <a:lnTo>
                    <a:pt x="1179" y="1708"/>
                  </a:lnTo>
                  <a:cubicBezTo>
                    <a:pt x="1180" y="1694"/>
                    <a:pt x="1181" y="1680"/>
                    <a:pt x="1182" y="1666"/>
                  </a:cubicBezTo>
                  <a:cubicBezTo>
                    <a:pt x="1190" y="1656"/>
                    <a:pt x="1198" y="1646"/>
                    <a:pt x="1206" y="1636"/>
                  </a:cubicBezTo>
                  <a:lnTo>
                    <a:pt x="1257" y="1627"/>
                  </a:lnTo>
                  <a:lnTo>
                    <a:pt x="1326" y="1639"/>
                  </a:lnTo>
                  <a:cubicBezTo>
                    <a:pt x="1331" y="1625"/>
                    <a:pt x="1336" y="1611"/>
                    <a:pt x="1341" y="1597"/>
                  </a:cubicBezTo>
                  <a:cubicBezTo>
                    <a:pt x="1335" y="1584"/>
                    <a:pt x="1329" y="1571"/>
                    <a:pt x="1323" y="1558"/>
                  </a:cubicBezTo>
                  <a:cubicBezTo>
                    <a:pt x="1325" y="1533"/>
                    <a:pt x="1327" y="1508"/>
                    <a:pt x="1329" y="1483"/>
                  </a:cubicBezTo>
                  <a:lnTo>
                    <a:pt x="1365" y="1447"/>
                  </a:lnTo>
                  <a:lnTo>
                    <a:pt x="1437" y="1450"/>
                  </a:lnTo>
                  <a:lnTo>
                    <a:pt x="1470" y="1423"/>
                  </a:lnTo>
                  <a:lnTo>
                    <a:pt x="1524" y="1414"/>
                  </a:lnTo>
                  <a:lnTo>
                    <a:pt x="1566" y="1396"/>
                  </a:lnTo>
                  <a:lnTo>
                    <a:pt x="1617" y="1372"/>
                  </a:lnTo>
                  <a:lnTo>
                    <a:pt x="1650" y="1381"/>
                  </a:lnTo>
                  <a:lnTo>
                    <a:pt x="1722" y="1408"/>
                  </a:lnTo>
                  <a:lnTo>
                    <a:pt x="1764" y="1369"/>
                  </a:lnTo>
                  <a:cubicBezTo>
                    <a:pt x="1768" y="1353"/>
                    <a:pt x="1772" y="1337"/>
                    <a:pt x="1776" y="1321"/>
                  </a:cubicBezTo>
                  <a:cubicBezTo>
                    <a:pt x="1766" y="1307"/>
                    <a:pt x="1756" y="1293"/>
                    <a:pt x="1746" y="1279"/>
                  </a:cubicBezTo>
                  <a:lnTo>
                    <a:pt x="1788" y="1240"/>
                  </a:lnTo>
                  <a:lnTo>
                    <a:pt x="1836" y="1192"/>
                  </a:lnTo>
                  <a:cubicBezTo>
                    <a:pt x="1846" y="1201"/>
                    <a:pt x="1856" y="1210"/>
                    <a:pt x="1866" y="1219"/>
                  </a:cubicBezTo>
                  <a:lnTo>
                    <a:pt x="1905" y="1237"/>
                  </a:lnTo>
                  <a:cubicBezTo>
                    <a:pt x="1911" y="1255"/>
                    <a:pt x="1917" y="1273"/>
                    <a:pt x="1923" y="1291"/>
                  </a:cubicBezTo>
                  <a:lnTo>
                    <a:pt x="1953" y="1315"/>
                  </a:lnTo>
                  <a:lnTo>
                    <a:pt x="1995" y="1327"/>
                  </a:lnTo>
                  <a:lnTo>
                    <a:pt x="2064" y="1333"/>
                  </a:lnTo>
                  <a:cubicBezTo>
                    <a:pt x="2059" y="1318"/>
                    <a:pt x="2054" y="1303"/>
                    <a:pt x="2049" y="1288"/>
                  </a:cubicBezTo>
                  <a:cubicBezTo>
                    <a:pt x="2046" y="1272"/>
                    <a:pt x="2043" y="1256"/>
                    <a:pt x="2040" y="1240"/>
                  </a:cubicBezTo>
                  <a:lnTo>
                    <a:pt x="2001" y="1252"/>
                  </a:lnTo>
                  <a:lnTo>
                    <a:pt x="1956" y="1228"/>
                  </a:lnTo>
                  <a:cubicBezTo>
                    <a:pt x="1955" y="1212"/>
                    <a:pt x="1954" y="1196"/>
                    <a:pt x="1953" y="1180"/>
                  </a:cubicBezTo>
                  <a:lnTo>
                    <a:pt x="2001" y="1183"/>
                  </a:lnTo>
                  <a:cubicBezTo>
                    <a:pt x="2011" y="1168"/>
                    <a:pt x="2021" y="1153"/>
                    <a:pt x="2031" y="1138"/>
                  </a:cubicBezTo>
                  <a:lnTo>
                    <a:pt x="2094" y="1165"/>
                  </a:lnTo>
                  <a:lnTo>
                    <a:pt x="2160" y="1183"/>
                  </a:lnTo>
                  <a:lnTo>
                    <a:pt x="2193" y="1204"/>
                  </a:lnTo>
                  <a:cubicBezTo>
                    <a:pt x="2196" y="1182"/>
                    <a:pt x="2199" y="1160"/>
                    <a:pt x="2202" y="1138"/>
                  </a:cubicBezTo>
                  <a:cubicBezTo>
                    <a:pt x="2208" y="1126"/>
                    <a:pt x="2214" y="1114"/>
                    <a:pt x="2220" y="1102"/>
                  </a:cubicBezTo>
                  <a:lnTo>
                    <a:pt x="2286" y="1111"/>
                  </a:lnTo>
                  <a:lnTo>
                    <a:pt x="2352" y="1090"/>
                  </a:lnTo>
                  <a:lnTo>
                    <a:pt x="2364" y="1042"/>
                  </a:lnTo>
                  <a:lnTo>
                    <a:pt x="2418" y="1027"/>
                  </a:lnTo>
                  <a:cubicBezTo>
                    <a:pt x="2423" y="1018"/>
                    <a:pt x="2428" y="1009"/>
                    <a:pt x="2433" y="1000"/>
                  </a:cubicBezTo>
                  <a:cubicBezTo>
                    <a:pt x="2445" y="1004"/>
                    <a:pt x="2457" y="1008"/>
                    <a:pt x="2469" y="1012"/>
                  </a:cubicBezTo>
                  <a:lnTo>
                    <a:pt x="2511" y="979"/>
                  </a:lnTo>
                  <a:cubicBezTo>
                    <a:pt x="2520" y="968"/>
                    <a:pt x="2529" y="957"/>
                    <a:pt x="2538" y="946"/>
                  </a:cubicBezTo>
                  <a:cubicBezTo>
                    <a:pt x="2532" y="937"/>
                    <a:pt x="2526" y="928"/>
                    <a:pt x="2520" y="919"/>
                  </a:cubicBezTo>
                  <a:lnTo>
                    <a:pt x="2553" y="862"/>
                  </a:lnTo>
                  <a:cubicBezTo>
                    <a:pt x="2559" y="848"/>
                    <a:pt x="2565" y="834"/>
                    <a:pt x="2571" y="820"/>
                  </a:cubicBezTo>
                  <a:lnTo>
                    <a:pt x="2649" y="769"/>
                  </a:lnTo>
                  <a:cubicBezTo>
                    <a:pt x="2652" y="759"/>
                    <a:pt x="2656" y="753"/>
                    <a:pt x="2658" y="739"/>
                  </a:cubicBezTo>
                  <a:lnTo>
                    <a:pt x="2660" y="687"/>
                  </a:lnTo>
                  <a:lnTo>
                    <a:pt x="2835" y="645"/>
                  </a:lnTo>
                  <a:lnTo>
                    <a:pt x="2945" y="620"/>
                  </a:lnTo>
                  <a:lnTo>
                    <a:pt x="2975" y="515"/>
                  </a:lnTo>
                  <a:lnTo>
                    <a:pt x="2955" y="420"/>
                  </a:lnTo>
                  <a:lnTo>
                    <a:pt x="3035" y="350"/>
                  </a:lnTo>
                  <a:lnTo>
                    <a:pt x="3095" y="530"/>
                  </a:lnTo>
                  <a:lnTo>
                    <a:pt x="3225" y="425"/>
                  </a:lnTo>
                  <a:lnTo>
                    <a:pt x="3335" y="455"/>
                  </a:lnTo>
                  <a:lnTo>
                    <a:pt x="3305" y="305"/>
                  </a:lnTo>
                  <a:lnTo>
                    <a:pt x="3365" y="240"/>
                  </a:lnTo>
                  <a:lnTo>
                    <a:pt x="3470" y="210"/>
                  </a:lnTo>
                  <a:lnTo>
                    <a:pt x="3480" y="120"/>
                  </a:lnTo>
                  <a:lnTo>
                    <a:pt x="3620" y="45"/>
                  </a:lnTo>
                  <a:lnTo>
                    <a:pt x="3705" y="135"/>
                  </a:lnTo>
                  <a:lnTo>
                    <a:pt x="3840" y="210"/>
                  </a:lnTo>
                  <a:lnTo>
                    <a:pt x="3975" y="230"/>
                  </a:lnTo>
                  <a:lnTo>
                    <a:pt x="4040" y="80"/>
                  </a:lnTo>
                  <a:lnTo>
                    <a:pt x="417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3" name="圆角矩形 45">
              <a:extLst>
                <a:ext uri="{FF2B5EF4-FFF2-40B4-BE49-F238E27FC236}">
                  <a16:creationId xmlns:a16="http://schemas.microsoft.com/office/drawing/2014/main" id="{55BD66CF-2074-5516-301E-31E9EC0A1308}"/>
                </a:ext>
              </a:extLst>
            </p:cNvPr>
            <p:cNvSpPr/>
            <p:nvPr/>
          </p:nvSpPr>
          <p:spPr>
            <a:xfrm>
              <a:off x="1267952" y="919977"/>
              <a:ext cx="1285951" cy="538921"/>
            </a:xfrm>
            <a:prstGeom prst="roundRect">
              <a:avLst>
                <a:gd name="adj" fmla="val 50000"/>
              </a:avLst>
            </a:pr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solidFill>
                    <a:schemeClr val="bg1"/>
                  </a:solidFill>
                </a:rPr>
                <a:t>North</a:t>
              </a:r>
            </a:p>
          </p:txBody>
        </p:sp>
        <p:sp>
          <p:nvSpPr>
            <p:cNvPr id="54" name="圆角矩形 45">
              <a:extLst>
                <a:ext uri="{FF2B5EF4-FFF2-40B4-BE49-F238E27FC236}">
                  <a16:creationId xmlns:a16="http://schemas.microsoft.com/office/drawing/2014/main" id="{488A0116-CCAD-55FB-F0E8-EF501F7424AE}"/>
                </a:ext>
              </a:extLst>
            </p:cNvPr>
            <p:cNvSpPr/>
            <p:nvPr/>
          </p:nvSpPr>
          <p:spPr>
            <a:xfrm>
              <a:off x="26575" y="2377914"/>
              <a:ext cx="1151846" cy="499087"/>
            </a:xfrm>
            <a:prstGeom prst="roundRect">
              <a:avLst>
                <a:gd name="adj" fmla="val 50000"/>
              </a:avLst>
            </a:pr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West</a:t>
              </a:r>
            </a:p>
          </p:txBody>
        </p:sp>
        <p:sp>
          <p:nvSpPr>
            <p:cNvPr id="55" name="圆角矩形 45">
              <a:extLst>
                <a:ext uri="{FF2B5EF4-FFF2-40B4-BE49-F238E27FC236}">
                  <a16:creationId xmlns:a16="http://schemas.microsoft.com/office/drawing/2014/main" id="{0894FAA7-FD80-E7B8-2F2C-3D858D8D5722}"/>
                </a:ext>
              </a:extLst>
            </p:cNvPr>
            <p:cNvSpPr/>
            <p:nvPr/>
          </p:nvSpPr>
          <p:spPr>
            <a:xfrm>
              <a:off x="2956135" y="4635477"/>
              <a:ext cx="1471628" cy="383234"/>
            </a:xfrm>
            <a:prstGeom prst="roundRect">
              <a:avLst>
                <a:gd name="adj" fmla="val 50000"/>
              </a:avLst>
            </a:pr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East</a:t>
              </a:r>
            </a:p>
          </p:txBody>
        </p:sp>
        <p:sp>
          <p:nvSpPr>
            <p:cNvPr id="108" name="圆角矩形 45">
              <a:extLst>
                <a:ext uri="{FF2B5EF4-FFF2-40B4-BE49-F238E27FC236}">
                  <a16:creationId xmlns:a16="http://schemas.microsoft.com/office/drawing/2014/main" id="{B2315052-588E-5A37-81BB-DBBB7A381D8F}"/>
                </a:ext>
              </a:extLst>
            </p:cNvPr>
            <p:cNvSpPr/>
            <p:nvPr/>
          </p:nvSpPr>
          <p:spPr>
            <a:xfrm>
              <a:off x="1213350" y="6227974"/>
              <a:ext cx="1206997" cy="383234"/>
            </a:xfrm>
            <a:prstGeom prst="roundRect">
              <a:avLst>
                <a:gd name="adj" fmla="val 50000"/>
              </a:avLst>
            </a:pr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South</a:t>
              </a:r>
            </a:p>
          </p:txBody>
        </p:sp>
        <p:sp>
          <p:nvSpPr>
            <p:cNvPr id="109" name="Oval 25">
              <a:extLst>
                <a:ext uri="{FF2B5EF4-FFF2-40B4-BE49-F238E27FC236}">
                  <a16:creationId xmlns:a16="http://schemas.microsoft.com/office/drawing/2014/main" id="{0765E447-AF12-A269-64FE-391F75730518}"/>
                </a:ext>
              </a:extLst>
            </p:cNvPr>
            <p:cNvSpPr>
              <a:spLocks noChangeArrowheads="1"/>
            </p:cNvSpPr>
            <p:nvPr/>
          </p:nvSpPr>
          <p:spPr bwMode="gray">
            <a:xfrm>
              <a:off x="1289748" y="3368618"/>
              <a:ext cx="101228"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pSp>
      <p:graphicFrame>
        <p:nvGraphicFramePr>
          <p:cNvPr id="124" name="Table 2">
            <a:extLst>
              <a:ext uri="{FF2B5EF4-FFF2-40B4-BE49-F238E27FC236}">
                <a16:creationId xmlns:a16="http://schemas.microsoft.com/office/drawing/2014/main" id="{2339F052-9834-6BA5-1F76-80720AD6B546}"/>
              </a:ext>
            </a:extLst>
          </p:cNvPr>
          <p:cNvGraphicFramePr>
            <a:graphicFrameLocks noGrp="1"/>
          </p:cNvGraphicFramePr>
          <p:nvPr/>
        </p:nvGraphicFramePr>
        <p:xfrm>
          <a:off x="5082717" y="4161133"/>
          <a:ext cx="3902460" cy="1103949"/>
        </p:xfrm>
        <a:graphic>
          <a:graphicData uri="http://schemas.openxmlformats.org/drawingml/2006/table">
            <a:tbl>
              <a:tblPr firstRow="1" bandRow="1">
                <a:tableStyleId>{073A0DAA-6AF3-43AB-8588-CEC1D06C72B9}</a:tableStyleId>
              </a:tblPr>
              <a:tblGrid>
                <a:gridCol w="990537">
                  <a:extLst>
                    <a:ext uri="{9D8B030D-6E8A-4147-A177-3AD203B41FA5}">
                      <a16:colId xmlns:a16="http://schemas.microsoft.com/office/drawing/2014/main" val="324926490"/>
                    </a:ext>
                  </a:extLst>
                </a:gridCol>
                <a:gridCol w="2911923">
                  <a:extLst>
                    <a:ext uri="{9D8B030D-6E8A-4147-A177-3AD203B41FA5}">
                      <a16:colId xmlns:a16="http://schemas.microsoft.com/office/drawing/2014/main" val="3359506510"/>
                    </a:ext>
                  </a:extLst>
                </a:gridCol>
              </a:tblGrid>
              <a:tr h="243348">
                <a:tc gridSpan="2">
                  <a:txBody>
                    <a:bodyPr/>
                    <a:lstStyle/>
                    <a:p>
                      <a:pPr algn="ctr">
                        <a:lnSpc>
                          <a:spcPct val="150000"/>
                        </a:lnSpc>
                      </a:pPr>
                      <a:r>
                        <a:rPr lang="en-US" sz="1000" dirty="0">
                          <a:latin typeface="Arial" panose="020B0604020202020204" pitchFamily="34" charset="0"/>
                          <a:cs typeface="Arial" panose="020B0604020202020204" pitchFamily="34" charset="0"/>
                        </a:rPr>
                        <a:t>Business Setup, FY2021</a:t>
                      </a:r>
                      <a:endParaRPr lang="en-IN" sz="1000" dirty="0">
                        <a:latin typeface="Arial" panose="020B0604020202020204" pitchFamily="34" charset="0"/>
                        <a:cs typeface="Arial" panose="020B0604020202020204" pitchFamily="34" charset="0"/>
                      </a:endParaRPr>
                    </a:p>
                  </a:txBody>
                  <a:tcPr>
                    <a:solidFill>
                      <a:schemeClr val="tx1"/>
                    </a:solidFill>
                  </a:tcPr>
                </a:tc>
                <a:tc hMerge="1">
                  <a:txBody>
                    <a:bodyPr/>
                    <a:lstStyle/>
                    <a:p>
                      <a:pPr>
                        <a:lnSpc>
                          <a:spcPct val="150000"/>
                        </a:lnSpc>
                      </a:pPr>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1177955"/>
                  </a:ext>
                </a:extLst>
              </a:tr>
              <a:tr h="243348">
                <a:tc>
                  <a:txBody>
                    <a:bodyPr/>
                    <a:lstStyle/>
                    <a:p>
                      <a:pPr>
                        <a:lnSpc>
                          <a:spcPct val="150000"/>
                        </a:lnSpc>
                      </a:pPr>
                      <a:r>
                        <a:rPr lang="en-US" sz="1000" b="0" dirty="0">
                          <a:latin typeface="Arial" panose="020B0604020202020204" pitchFamily="34" charset="0"/>
                          <a:cs typeface="Arial" panose="020B0604020202020204" pitchFamily="34" charset="0"/>
                        </a:rPr>
                        <a:t>HQ</a:t>
                      </a:r>
                      <a:endParaRPr lang="en-IN" sz="1000" b="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b="0" dirty="0">
                          <a:latin typeface="Arial" panose="020B0604020202020204" pitchFamily="34" charset="0"/>
                          <a:cs typeface="Arial" panose="020B0604020202020204" pitchFamily="34" charset="0"/>
                        </a:rPr>
                        <a:t>Udaipur, Rajasthan</a:t>
                      </a:r>
                    </a:p>
                  </a:txBody>
                  <a:tcPr/>
                </a:tc>
                <a:extLst>
                  <a:ext uri="{0D108BD9-81ED-4DB2-BD59-A6C34878D82A}">
                    <a16:rowId xmlns:a16="http://schemas.microsoft.com/office/drawing/2014/main" val="4023468012"/>
                  </a:ext>
                </a:extLst>
              </a:tr>
              <a:tr h="243348">
                <a:tc>
                  <a:txBody>
                    <a:bodyPr/>
                    <a:lstStyle/>
                    <a:p>
                      <a:pPr>
                        <a:lnSpc>
                          <a:spcPct val="150000"/>
                        </a:lnSpc>
                      </a:pPr>
                      <a:r>
                        <a:rPr lang="en-US" sz="1000" dirty="0">
                          <a:latin typeface="Arial" panose="020B0604020202020204" pitchFamily="34" charset="0"/>
                          <a:cs typeface="Arial" panose="020B0604020202020204" pitchFamily="34" charset="0"/>
                        </a:rPr>
                        <a:t>Plants</a:t>
                      </a:r>
                      <a:endParaRPr lang="en-IN" sz="100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dirty="0" err="1">
                          <a:latin typeface="Arial" panose="020B0604020202020204" pitchFamily="34" charset="0"/>
                          <a:cs typeface="Arial" panose="020B0604020202020204" pitchFamily="34" charset="0"/>
                        </a:rPr>
                        <a:t>Ankleshwar</a:t>
                      </a:r>
                      <a:r>
                        <a:rPr lang="en-IN" sz="1000" dirty="0">
                          <a:latin typeface="Arial" panose="020B0604020202020204" pitchFamily="34" charset="0"/>
                          <a:cs typeface="Arial" panose="020B0604020202020204" pitchFamily="34" charset="0"/>
                        </a:rPr>
                        <a:t> (Gujarat) [3 formulations plant and multiproduct technical manufacturing plants </a:t>
                      </a:r>
                    </a:p>
                  </a:txBody>
                  <a:tcPr/>
                </a:tc>
                <a:extLst>
                  <a:ext uri="{0D108BD9-81ED-4DB2-BD59-A6C34878D82A}">
                    <a16:rowId xmlns:a16="http://schemas.microsoft.com/office/drawing/2014/main" val="4224521765"/>
                  </a:ext>
                </a:extLst>
              </a:tr>
            </a:tbl>
          </a:graphicData>
        </a:graphic>
      </p:graphicFrame>
      <p:sp>
        <p:nvSpPr>
          <p:cNvPr id="125" name="Oval 25">
            <a:extLst>
              <a:ext uri="{FF2B5EF4-FFF2-40B4-BE49-F238E27FC236}">
                <a16:creationId xmlns:a16="http://schemas.microsoft.com/office/drawing/2014/main" id="{5C7F7944-AE12-2819-A00F-47191C21CB00}"/>
              </a:ext>
            </a:extLst>
          </p:cNvPr>
          <p:cNvSpPr>
            <a:spLocks noChangeArrowheads="1"/>
          </p:cNvSpPr>
          <p:nvPr/>
        </p:nvSpPr>
        <p:spPr bwMode="gray">
          <a:xfrm>
            <a:off x="4881730" y="4487314"/>
            <a:ext cx="74051"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7" name="Oval 25">
            <a:extLst>
              <a:ext uri="{FF2B5EF4-FFF2-40B4-BE49-F238E27FC236}">
                <a16:creationId xmlns:a16="http://schemas.microsoft.com/office/drawing/2014/main" id="{A5092824-2C72-B46F-2410-ACA8B886CFD4}"/>
              </a:ext>
            </a:extLst>
          </p:cNvPr>
          <p:cNvSpPr>
            <a:spLocks noChangeArrowheads="1"/>
          </p:cNvSpPr>
          <p:nvPr/>
        </p:nvSpPr>
        <p:spPr bwMode="gray">
          <a:xfrm>
            <a:off x="5988445" y="2087170"/>
            <a:ext cx="134486" cy="115561"/>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aphicFrame>
        <p:nvGraphicFramePr>
          <p:cNvPr id="129" name="Table 129">
            <a:extLst>
              <a:ext uri="{FF2B5EF4-FFF2-40B4-BE49-F238E27FC236}">
                <a16:creationId xmlns:a16="http://schemas.microsoft.com/office/drawing/2014/main" id="{DAE24FB1-0F11-6C2B-E42F-DE6FD2B780D9}"/>
              </a:ext>
            </a:extLst>
          </p:cNvPr>
          <p:cNvGraphicFramePr>
            <a:graphicFrameLocks noGrp="1"/>
          </p:cNvGraphicFramePr>
          <p:nvPr>
            <p:extLst>
              <p:ext uri="{D42A27DB-BD31-4B8C-83A1-F6EECF244321}">
                <p14:modId xmlns:p14="http://schemas.microsoft.com/office/powerpoint/2010/main" val="1112789349"/>
              </p:ext>
            </p:extLst>
          </p:nvPr>
        </p:nvGraphicFramePr>
        <p:xfrm>
          <a:off x="5082717" y="5428428"/>
          <a:ext cx="3902460" cy="1219200"/>
        </p:xfrm>
        <a:graphic>
          <a:graphicData uri="http://schemas.openxmlformats.org/drawingml/2006/table">
            <a:tbl>
              <a:tblPr firstRow="1" bandRow="1">
                <a:tableStyleId>{073A0DAA-6AF3-43AB-8588-CEC1D06C72B9}</a:tableStyleId>
              </a:tblPr>
              <a:tblGrid>
                <a:gridCol w="1951230">
                  <a:extLst>
                    <a:ext uri="{9D8B030D-6E8A-4147-A177-3AD203B41FA5}">
                      <a16:colId xmlns:a16="http://schemas.microsoft.com/office/drawing/2014/main" val="1100218670"/>
                    </a:ext>
                  </a:extLst>
                </a:gridCol>
                <a:gridCol w="1951230">
                  <a:extLst>
                    <a:ext uri="{9D8B030D-6E8A-4147-A177-3AD203B41FA5}">
                      <a16:colId xmlns:a16="http://schemas.microsoft.com/office/drawing/2014/main" val="1058092531"/>
                    </a:ext>
                  </a:extLst>
                </a:gridCol>
              </a:tblGrid>
              <a:tr h="160570">
                <a:tc gridSpan="2">
                  <a:txBody>
                    <a:bodyPr/>
                    <a:lstStyle/>
                    <a:p>
                      <a:pPr algn="ctr"/>
                      <a:r>
                        <a:rPr lang="en-US" sz="1000" dirty="0">
                          <a:latin typeface="Arial" panose="020B0604020202020204" pitchFamily="34" charset="0"/>
                          <a:cs typeface="Arial" panose="020B0604020202020204" pitchFamily="34" charset="0"/>
                        </a:rPr>
                        <a:t>Key Indicators</a:t>
                      </a:r>
                      <a:endParaRPr lang="en-IN" sz="1000" dirty="0">
                        <a:latin typeface="Arial" panose="020B0604020202020204" pitchFamily="34" charset="0"/>
                        <a:cs typeface="Arial" panose="020B0604020202020204" pitchFamily="34" charset="0"/>
                      </a:endParaRPr>
                    </a:p>
                  </a:txBody>
                  <a:tcPr anchor="ctr">
                    <a:solidFill>
                      <a:schemeClr val="tx1"/>
                    </a:solidFill>
                  </a:tcPr>
                </a:tc>
                <a:tc hMerge="1">
                  <a:txBody>
                    <a:bodyPr/>
                    <a:lstStyle/>
                    <a:p>
                      <a:pPr algn="ctr"/>
                      <a:endParaRPr lang="en-IN"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16776163"/>
                  </a:ext>
                </a:extLst>
              </a:tr>
              <a:tr h="160570">
                <a:tc>
                  <a:txBody>
                    <a:bodyPr/>
                    <a:lstStyle/>
                    <a:p>
                      <a:pPr algn="ctr"/>
                      <a:r>
                        <a:rPr lang="en-US" sz="1000" dirty="0">
                          <a:latin typeface="Arial" panose="020B0604020202020204" pitchFamily="34" charset="0"/>
                          <a:cs typeface="Arial" panose="020B0604020202020204" pitchFamily="34" charset="0"/>
                        </a:rPr>
                        <a:t>Plant Capacity</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latin typeface="Arial" panose="020B0604020202020204" pitchFamily="34" charset="0"/>
                          <a:cs typeface="Arial" panose="020B0604020202020204" pitchFamily="34" charset="0"/>
                        </a:rPr>
                        <a:t>270,000 MT</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73317991"/>
                  </a:ext>
                </a:extLst>
              </a:tr>
              <a:tr h="160570">
                <a:tc>
                  <a:txBody>
                    <a:bodyPr/>
                    <a:lstStyle/>
                    <a:p>
                      <a:pPr algn="ctr"/>
                      <a:r>
                        <a:rPr lang="en-US" sz="1000" dirty="0">
                          <a:latin typeface="Arial" panose="020B0604020202020204" pitchFamily="34" charset="0"/>
                          <a:cs typeface="Arial" panose="020B0604020202020204" pitchFamily="34" charset="0"/>
                        </a:rPr>
                        <a:t>Production Volume, 2021</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latin typeface="Arial" panose="020B0604020202020204" pitchFamily="34" charset="0"/>
                          <a:cs typeface="Arial" panose="020B0604020202020204" pitchFamily="34" charset="0"/>
                        </a:rPr>
                        <a:t>230,000 MT</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61902948"/>
                  </a:ext>
                </a:extLst>
              </a:tr>
              <a:tr h="160570">
                <a:tc>
                  <a:txBody>
                    <a:bodyPr/>
                    <a:lstStyle/>
                    <a:p>
                      <a:pPr algn="ctr"/>
                      <a:r>
                        <a:rPr lang="en-US" sz="1000" dirty="0">
                          <a:latin typeface="Arial" panose="020B0604020202020204" pitchFamily="34" charset="0"/>
                          <a:cs typeface="Arial" panose="020B0604020202020204" pitchFamily="34" charset="0"/>
                        </a:rPr>
                        <a:t>Total Revenue, FY 2021</a:t>
                      </a:r>
                      <a:endParaRPr lang="en-IN" sz="1000" dirty="0">
                        <a:latin typeface="Arial" panose="020B0604020202020204" pitchFamily="34" charset="0"/>
                        <a:cs typeface="Arial" panose="020B0604020202020204" pitchFamily="34" charset="0"/>
                      </a:endParaRPr>
                    </a:p>
                  </a:txBody>
                  <a:tcPr/>
                </a:tc>
                <a:tc>
                  <a:txBody>
                    <a:bodyPr/>
                    <a:lstStyle/>
                    <a:p>
                      <a:pPr algn="ctr"/>
                      <a:r>
                        <a:rPr lang="en-IN" sz="1000" dirty="0">
                          <a:latin typeface="Arial" panose="020B0604020202020204" pitchFamily="34" charset="0"/>
                          <a:cs typeface="Arial" panose="020B0604020202020204" pitchFamily="34" charset="0"/>
                        </a:rPr>
                        <a:t>INR 4387 Crores</a:t>
                      </a:r>
                    </a:p>
                  </a:txBody>
                  <a:tcPr/>
                </a:tc>
                <a:extLst>
                  <a:ext uri="{0D108BD9-81ED-4DB2-BD59-A6C34878D82A}">
                    <a16:rowId xmlns:a16="http://schemas.microsoft.com/office/drawing/2014/main" val="3595955781"/>
                  </a:ext>
                </a:extLst>
              </a:tr>
              <a:tr h="160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Profit After Tax (PAT)</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latin typeface="Arial" panose="020B0604020202020204" pitchFamily="34" charset="0"/>
                          <a:cs typeface="Arial" panose="020B0604020202020204" pitchFamily="34" charset="0"/>
                        </a:rPr>
                        <a:t>INR 421 Crores</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595946"/>
                  </a:ext>
                </a:extLst>
              </a:tr>
            </a:tbl>
          </a:graphicData>
        </a:graphic>
      </p:graphicFrame>
      <p:pic>
        <p:nvPicPr>
          <p:cNvPr id="4" name="Picture 3">
            <a:extLst>
              <a:ext uri="{FF2B5EF4-FFF2-40B4-BE49-F238E27FC236}">
                <a16:creationId xmlns:a16="http://schemas.microsoft.com/office/drawing/2014/main" id="{20C34598-0F24-E22D-0351-4A40F9D6697B}"/>
              </a:ext>
            </a:extLst>
          </p:cNvPr>
          <p:cNvPicPr>
            <a:picLocks noChangeAspect="1"/>
          </p:cNvPicPr>
          <p:nvPr/>
        </p:nvPicPr>
        <p:blipFill>
          <a:blip r:embed="rId3"/>
          <a:stretch>
            <a:fillRect/>
          </a:stretch>
        </p:blipFill>
        <p:spPr>
          <a:xfrm>
            <a:off x="4928090" y="151841"/>
            <a:ext cx="1321468" cy="481013"/>
          </a:xfrm>
          <a:prstGeom prst="rect">
            <a:avLst/>
          </a:prstGeom>
        </p:spPr>
      </p:pic>
      <p:sp>
        <p:nvSpPr>
          <p:cNvPr id="2" name="Oval 25">
            <a:extLst>
              <a:ext uri="{FF2B5EF4-FFF2-40B4-BE49-F238E27FC236}">
                <a16:creationId xmlns:a16="http://schemas.microsoft.com/office/drawing/2014/main" id="{B42FB2C9-D738-D430-CFB3-8820DA8D0C51}"/>
              </a:ext>
            </a:extLst>
          </p:cNvPr>
          <p:cNvSpPr>
            <a:spLocks noChangeArrowheads="1"/>
          </p:cNvSpPr>
          <p:nvPr/>
        </p:nvSpPr>
        <p:spPr bwMode="gray">
          <a:xfrm>
            <a:off x="4871249" y="4927848"/>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Tree>
    <p:extLst>
      <p:ext uri="{BB962C8B-B14F-4D97-AF65-F5344CB8AC3E}">
        <p14:creationId xmlns:p14="http://schemas.microsoft.com/office/powerpoint/2010/main" val="241588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a:xfrm>
            <a:off x="159090" y="167291"/>
            <a:ext cx="7328388" cy="457200"/>
          </a:xfrm>
        </p:spPr>
        <p:txBody>
          <a:bodyPr>
            <a:normAutofit/>
          </a:bodyPr>
          <a:lstStyle/>
          <a:p>
            <a:pPr>
              <a:lnSpc>
                <a:spcPct val="100000"/>
              </a:lnSpc>
              <a:spcBef>
                <a:spcPts val="0"/>
              </a:spcBef>
            </a:pPr>
            <a:r>
              <a:rPr lang="en-US" sz="1400" dirty="0">
                <a:solidFill>
                  <a:schemeClr val="tx1"/>
                </a:solidFill>
                <a:latin typeface="Arial" panose="020B0604020202020204" pitchFamily="34" charset="0"/>
                <a:ea typeface="Verdana" panose="020B0604030504040204" pitchFamily="34" charset="0"/>
              </a:rPr>
              <a:t>GHARDA CHEMICALS LIMITED</a:t>
            </a:r>
          </a:p>
        </p:txBody>
      </p:sp>
      <p:sp>
        <p:nvSpPr>
          <p:cNvPr id="9" name="TextBox 8">
            <a:extLst>
              <a:ext uri="{FF2B5EF4-FFF2-40B4-BE49-F238E27FC236}">
                <a16:creationId xmlns:a16="http://schemas.microsoft.com/office/drawing/2014/main" id="{40368394-201C-416C-83F4-11631F1841CF}"/>
              </a:ext>
            </a:extLst>
          </p:cNvPr>
          <p:cNvSpPr txBox="1"/>
          <p:nvPr/>
        </p:nvSpPr>
        <p:spPr>
          <a:xfrm>
            <a:off x="129795" y="726094"/>
            <a:ext cx="4590893" cy="5928208"/>
          </a:xfrm>
          <a:prstGeom prst="rect">
            <a:avLst/>
          </a:prstGeom>
          <a:solidFill>
            <a:schemeClr val="bg1"/>
          </a:solidFill>
          <a:ln w="28575">
            <a:solidFill>
              <a:schemeClr val="tx2">
                <a:lumMod val="75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err="1">
                <a:solidFill>
                  <a:prstClr val="black"/>
                </a:solidFill>
                <a:ea typeface="Verdana" panose="020B0604030504040204" pitchFamily="34" charset="0"/>
              </a:rPr>
              <a:t>Gharda</a:t>
            </a:r>
            <a:r>
              <a:rPr lang="en-US" sz="1200" b="0" dirty="0">
                <a:solidFill>
                  <a:prstClr val="black"/>
                </a:solidFill>
                <a:ea typeface="Verdana" panose="020B0604030504040204" pitchFamily="34" charset="0"/>
              </a:rPr>
              <a:t> Chemicals Limited (GCL) was founded in 1967 as a research-based company. Now, </a:t>
            </a:r>
            <a:r>
              <a:rPr lang="en-US" sz="1200" b="0" dirty="0" err="1">
                <a:solidFill>
                  <a:prstClr val="black"/>
                </a:solidFill>
                <a:ea typeface="Verdana" panose="020B0604030504040204" pitchFamily="34" charset="0"/>
              </a:rPr>
              <a:t>Gharda</a:t>
            </a:r>
            <a:r>
              <a:rPr lang="en-US" sz="1200" b="0" dirty="0">
                <a:solidFill>
                  <a:prstClr val="black"/>
                </a:solidFill>
                <a:ea typeface="Verdana" panose="020B0604030504040204" pitchFamily="34" charset="0"/>
              </a:rPr>
              <a:t> is one of the prosperous and well-established company in the agrochemical segment.</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err="1">
                <a:solidFill>
                  <a:prstClr val="black"/>
                </a:solidFill>
                <a:ea typeface="Verdana" panose="020B0604030504040204" pitchFamily="34" charset="0"/>
              </a:rPr>
              <a:t>Gharda</a:t>
            </a:r>
            <a:r>
              <a:rPr lang="en-US" sz="1200" b="0" dirty="0">
                <a:solidFill>
                  <a:prstClr val="black"/>
                </a:solidFill>
                <a:ea typeface="Verdana" panose="020B0604030504040204" pitchFamily="34" charset="0"/>
              </a:rPr>
              <a:t> continues to have a significant presence in the domestic and global market in developing agrochemicals on reasonably priced and import-substitute products.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err="1">
                <a:solidFill>
                  <a:prstClr val="black"/>
                </a:solidFill>
                <a:ea typeface="Verdana" panose="020B0604030504040204" pitchFamily="34" charset="0"/>
              </a:rPr>
              <a:t>Gharda</a:t>
            </a:r>
            <a:r>
              <a:rPr lang="en-US" sz="1200" b="0" dirty="0">
                <a:solidFill>
                  <a:prstClr val="black"/>
                </a:solidFill>
                <a:ea typeface="Verdana" panose="020B0604030504040204" pitchFamily="34" charset="0"/>
              </a:rPr>
              <a:t> develops many new products in dyestuffs, insecticides, veterinary pharmaceuticals, and polymers and has earned numerous national awards for technological innovation in the chemical sector.</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err="1">
                <a:solidFill>
                  <a:prstClr val="black"/>
                </a:solidFill>
                <a:ea typeface="Verdana" panose="020B0604030504040204" pitchFamily="34" charset="0"/>
              </a:rPr>
              <a:t>Gharda</a:t>
            </a:r>
            <a:r>
              <a:rPr lang="en-US" sz="1200" b="0" dirty="0">
                <a:solidFill>
                  <a:prstClr val="black"/>
                </a:solidFill>
                <a:ea typeface="Verdana" panose="020B0604030504040204" pitchFamily="34" charset="0"/>
              </a:rPr>
              <a:t> is the only Indian company to gain EPA approval for Chlorpyrifos (an insecticide) and Dicamba (an herbicide) sales in the United States of America (USA).</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err="1">
                <a:solidFill>
                  <a:prstClr val="black"/>
                </a:solidFill>
                <a:ea typeface="Verdana" panose="020B0604030504040204" pitchFamily="34" charset="0"/>
              </a:rPr>
              <a:t>Gharda</a:t>
            </a:r>
            <a:r>
              <a:rPr lang="en-US" sz="1200" b="0" dirty="0">
                <a:solidFill>
                  <a:prstClr val="black"/>
                </a:solidFill>
                <a:ea typeface="Verdana" panose="020B0604030504040204" pitchFamily="34" charset="0"/>
              </a:rPr>
              <a:t> is socially conscious and makes an effort to assist numerous philanthropic endeavors through programs like the </a:t>
            </a:r>
            <a:r>
              <a:rPr lang="en-US" sz="1200" b="0" dirty="0" err="1">
                <a:solidFill>
                  <a:prstClr val="black"/>
                </a:solidFill>
                <a:ea typeface="Verdana" panose="020B0604030504040204" pitchFamily="34" charset="0"/>
              </a:rPr>
              <a:t>Gharda</a:t>
            </a:r>
            <a:r>
              <a:rPr lang="en-US" sz="1200" b="0" dirty="0">
                <a:solidFill>
                  <a:prstClr val="black"/>
                </a:solidFill>
                <a:ea typeface="Verdana" panose="020B0604030504040204" pitchFamily="34" charset="0"/>
              </a:rPr>
              <a:t> Foundation, </a:t>
            </a:r>
            <a:r>
              <a:rPr lang="en-US" sz="1200" b="0" dirty="0" err="1">
                <a:solidFill>
                  <a:prstClr val="black"/>
                </a:solidFill>
                <a:ea typeface="Verdana" panose="020B0604030504040204" pitchFamily="34" charset="0"/>
              </a:rPr>
              <a:t>Gharda</a:t>
            </a:r>
            <a:r>
              <a:rPr lang="en-US" sz="1200" b="0" dirty="0">
                <a:solidFill>
                  <a:prstClr val="black"/>
                </a:solidFill>
                <a:ea typeface="Verdana" panose="020B0604030504040204" pitchFamily="34" charset="0"/>
              </a:rPr>
              <a:t> Institute of Technology, </a:t>
            </a:r>
            <a:r>
              <a:rPr lang="en-US" sz="1200" b="0" dirty="0" err="1">
                <a:solidFill>
                  <a:prstClr val="black"/>
                </a:solidFill>
                <a:ea typeface="Verdana" panose="020B0604030504040204" pitchFamily="34" charset="0"/>
              </a:rPr>
              <a:t>Gharda</a:t>
            </a:r>
            <a:r>
              <a:rPr lang="en-US" sz="1200" b="0" dirty="0">
                <a:solidFill>
                  <a:prstClr val="black"/>
                </a:solidFill>
                <a:ea typeface="Verdana" panose="020B0604030504040204" pitchFamily="34" charset="0"/>
              </a:rPr>
              <a:t> Hospital, and </a:t>
            </a:r>
            <a:r>
              <a:rPr lang="en-US" sz="1200" b="0" dirty="0" err="1">
                <a:solidFill>
                  <a:prstClr val="black"/>
                </a:solidFill>
                <a:ea typeface="Verdana" panose="020B0604030504040204" pitchFamily="34" charset="0"/>
              </a:rPr>
              <a:t>Gharda</a:t>
            </a:r>
            <a:r>
              <a:rPr lang="en-US" sz="1200" b="0" dirty="0">
                <a:solidFill>
                  <a:prstClr val="black"/>
                </a:solidFill>
                <a:ea typeface="Verdana" panose="020B0604030504040204" pitchFamily="34" charset="0"/>
              </a:rPr>
              <a:t> Library.</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err="1">
                <a:solidFill>
                  <a:prstClr val="black"/>
                </a:solidFill>
                <a:ea typeface="Verdana" panose="020B0604030504040204" pitchFamily="34" charset="0"/>
              </a:rPr>
              <a:t>Gharda</a:t>
            </a:r>
            <a:r>
              <a:rPr lang="en-US" sz="1200" b="0" dirty="0">
                <a:solidFill>
                  <a:prstClr val="black"/>
                </a:solidFill>
                <a:ea typeface="Verdana" panose="020B0604030504040204" pitchFamily="34" charset="0"/>
              </a:rPr>
              <a:t> continues to improve its technology with the help of a robust R&amp;D program and its competence in process development.</a:t>
            </a:r>
          </a:p>
        </p:txBody>
      </p:sp>
      <p:grpSp>
        <p:nvGrpSpPr>
          <p:cNvPr id="7" name="Group 6">
            <a:extLst>
              <a:ext uri="{FF2B5EF4-FFF2-40B4-BE49-F238E27FC236}">
                <a16:creationId xmlns:a16="http://schemas.microsoft.com/office/drawing/2014/main" id="{8B0574BA-0B4D-AFCE-B1D5-C1BB90CC4500}"/>
              </a:ext>
            </a:extLst>
          </p:cNvPr>
          <p:cNvGrpSpPr/>
          <p:nvPr/>
        </p:nvGrpSpPr>
        <p:grpSpPr>
          <a:xfrm>
            <a:off x="4969690" y="803815"/>
            <a:ext cx="3035659" cy="2510315"/>
            <a:chOff x="26575" y="919977"/>
            <a:chExt cx="4728475" cy="5691231"/>
          </a:xfrm>
        </p:grpSpPr>
        <p:sp>
          <p:nvSpPr>
            <p:cNvPr id="11" name="Freeform 4">
              <a:extLst>
                <a:ext uri="{FF2B5EF4-FFF2-40B4-BE49-F238E27FC236}">
                  <a16:creationId xmlns:a16="http://schemas.microsoft.com/office/drawing/2014/main" id="{D9212ABE-6008-5AFF-D891-1C309B133319}"/>
                </a:ext>
              </a:extLst>
            </p:cNvPr>
            <p:cNvSpPr/>
            <p:nvPr/>
          </p:nvSpPr>
          <p:spPr bwMode="auto">
            <a:xfrm>
              <a:off x="770844" y="2630482"/>
              <a:ext cx="1249310" cy="1100833"/>
            </a:xfrm>
            <a:custGeom>
              <a:avLst/>
              <a:gdLst>
                <a:gd name="T0" fmla="*/ 0 w 4231"/>
                <a:gd name="T1" fmla="*/ 0 h 3825"/>
                <a:gd name="T2" fmla="*/ 0 w 4231"/>
                <a:gd name="T3" fmla="*/ 0 h 3825"/>
                <a:gd name="T4" fmla="*/ 0 w 4231"/>
                <a:gd name="T5" fmla="*/ 0 h 3825"/>
                <a:gd name="T6" fmla="*/ 0 w 4231"/>
                <a:gd name="T7" fmla="*/ 0 h 3825"/>
                <a:gd name="T8" fmla="*/ 0 w 4231"/>
                <a:gd name="T9" fmla="*/ 0 h 3825"/>
                <a:gd name="T10" fmla="*/ 0 w 4231"/>
                <a:gd name="T11" fmla="*/ 0 h 3825"/>
                <a:gd name="T12" fmla="*/ 0 w 4231"/>
                <a:gd name="T13" fmla="*/ 0 h 3825"/>
                <a:gd name="T14" fmla="*/ 0 w 4231"/>
                <a:gd name="T15" fmla="*/ 0 h 3825"/>
                <a:gd name="T16" fmla="*/ 0 w 4231"/>
                <a:gd name="T17" fmla="*/ 0 h 3825"/>
                <a:gd name="T18" fmla="*/ 0 w 4231"/>
                <a:gd name="T19" fmla="*/ 0 h 3825"/>
                <a:gd name="T20" fmla="*/ 0 w 4231"/>
                <a:gd name="T21" fmla="*/ 0 h 3825"/>
                <a:gd name="T22" fmla="*/ 0 w 4231"/>
                <a:gd name="T23" fmla="*/ 0 h 3825"/>
                <a:gd name="T24" fmla="*/ 0 w 4231"/>
                <a:gd name="T25" fmla="*/ 0 h 3825"/>
                <a:gd name="T26" fmla="*/ 0 w 4231"/>
                <a:gd name="T27" fmla="*/ 0 h 3825"/>
                <a:gd name="T28" fmla="*/ 0 w 4231"/>
                <a:gd name="T29" fmla="*/ 0 h 3825"/>
                <a:gd name="T30" fmla="*/ 0 w 4231"/>
                <a:gd name="T31" fmla="*/ 0 h 3825"/>
                <a:gd name="T32" fmla="*/ 0 w 4231"/>
                <a:gd name="T33" fmla="*/ 0 h 3825"/>
                <a:gd name="T34" fmla="*/ 0 w 4231"/>
                <a:gd name="T35" fmla="*/ 0 h 3825"/>
                <a:gd name="T36" fmla="*/ 0 w 4231"/>
                <a:gd name="T37" fmla="*/ 0 h 3825"/>
                <a:gd name="T38" fmla="*/ 0 w 4231"/>
                <a:gd name="T39" fmla="*/ 0 h 3825"/>
                <a:gd name="T40" fmla="*/ 0 w 4231"/>
                <a:gd name="T41" fmla="*/ 0 h 3825"/>
                <a:gd name="T42" fmla="*/ 0 w 4231"/>
                <a:gd name="T43" fmla="*/ 0 h 3825"/>
                <a:gd name="T44" fmla="*/ 0 w 4231"/>
                <a:gd name="T45" fmla="*/ 0 h 3825"/>
                <a:gd name="T46" fmla="*/ 0 w 4231"/>
                <a:gd name="T47" fmla="*/ 0 h 3825"/>
                <a:gd name="T48" fmla="*/ 0 w 4231"/>
                <a:gd name="T49" fmla="*/ 0 h 3825"/>
                <a:gd name="T50" fmla="*/ 0 w 4231"/>
                <a:gd name="T51" fmla="*/ 0 h 3825"/>
                <a:gd name="T52" fmla="*/ 0 w 4231"/>
                <a:gd name="T53" fmla="*/ 0 h 3825"/>
                <a:gd name="T54" fmla="*/ 0 w 4231"/>
                <a:gd name="T55" fmla="*/ 0 h 3825"/>
                <a:gd name="T56" fmla="*/ 0 w 4231"/>
                <a:gd name="T57" fmla="*/ 0 h 3825"/>
                <a:gd name="T58" fmla="*/ 0 w 4231"/>
                <a:gd name="T59" fmla="*/ 0 h 3825"/>
                <a:gd name="T60" fmla="*/ 0 w 4231"/>
                <a:gd name="T61" fmla="*/ 0 h 3825"/>
                <a:gd name="T62" fmla="*/ 0 w 4231"/>
                <a:gd name="T63" fmla="*/ 0 h 3825"/>
                <a:gd name="T64" fmla="*/ 0 w 4231"/>
                <a:gd name="T65" fmla="*/ 0 h 3825"/>
                <a:gd name="T66" fmla="*/ 0 w 4231"/>
                <a:gd name="T67" fmla="*/ 0 h 3825"/>
                <a:gd name="T68" fmla="*/ 0 w 4231"/>
                <a:gd name="T69" fmla="*/ 0 h 3825"/>
                <a:gd name="T70" fmla="*/ 0 w 4231"/>
                <a:gd name="T71" fmla="*/ 0 h 3825"/>
                <a:gd name="T72" fmla="*/ 0 w 4231"/>
                <a:gd name="T73" fmla="*/ 0 h 3825"/>
                <a:gd name="T74" fmla="*/ 0 w 4231"/>
                <a:gd name="T75" fmla="*/ 0 h 3825"/>
                <a:gd name="T76" fmla="*/ 0 w 4231"/>
                <a:gd name="T77" fmla="*/ 0 h 3825"/>
                <a:gd name="T78" fmla="*/ 0 w 4231"/>
                <a:gd name="T79" fmla="*/ 0 h 3825"/>
                <a:gd name="T80" fmla="*/ 0 w 4231"/>
                <a:gd name="T81" fmla="*/ 0 h 3825"/>
                <a:gd name="T82" fmla="*/ 0 w 4231"/>
                <a:gd name="T83" fmla="*/ 0 h 3825"/>
                <a:gd name="T84" fmla="*/ 0 w 4231"/>
                <a:gd name="T85" fmla="*/ 0 h 3825"/>
                <a:gd name="T86" fmla="*/ 0 w 4231"/>
                <a:gd name="T87" fmla="*/ 0 h 3825"/>
                <a:gd name="T88" fmla="*/ 0 w 4231"/>
                <a:gd name="T89" fmla="*/ 0 h 3825"/>
                <a:gd name="T90" fmla="*/ 0 w 4231"/>
                <a:gd name="T91" fmla="*/ 0 h 3825"/>
                <a:gd name="T92" fmla="*/ 0 w 4231"/>
                <a:gd name="T93" fmla="*/ 0 h 38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31" h="3825">
                  <a:moveTo>
                    <a:pt x="726" y="2859"/>
                  </a:moveTo>
                  <a:lnTo>
                    <a:pt x="646" y="2739"/>
                  </a:lnTo>
                  <a:lnTo>
                    <a:pt x="631" y="2649"/>
                  </a:lnTo>
                  <a:lnTo>
                    <a:pt x="545" y="2502"/>
                  </a:lnTo>
                  <a:lnTo>
                    <a:pt x="572" y="2430"/>
                  </a:lnTo>
                  <a:lnTo>
                    <a:pt x="500" y="2309"/>
                  </a:lnTo>
                  <a:lnTo>
                    <a:pt x="380" y="2319"/>
                  </a:lnTo>
                  <a:lnTo>
                    <a:pt x="256" y="2139"/>
                  </a:lnTo>
                  <a:lnTo>
                    <a:pt x="302" y="1994"/>
                  </a:lnTo>
                  <a:lnTo>
                    <a:pt x="336" y="1808"/>
                  </a:lnTo>
                  <a:lnTo>
                    <a:pt x="212" y="1800"/>
                  </a:lnTo>
                  <a:lnTo>
                    <a:pt x="45" y="1748"/>
                  </a:lnTo>
                  <a:lnTo>
                    <a:pt x="0" y="1662"/>
                  </a:lnTo>
                  <a:lnTo>
                    <a:pt x="18" y="1524"/>
                  </a:lnTo>
                  <a:lnTo>
                    <a:pt x="174" y="1380"/>
                  </a:lnTo>
                  <a:lnTo>
                    <a:pt x="323" y="1251"/>
                  </a:lnTo>
                  <a:lnTo>
                    <a:pt x="473" y="1032"/>
                  </a:lnTo>
                  <a:lnTo>
                    <a:pt x="542" y="1029"/>
                  </a:lnTo>
                  <a:lnTo>
                    <a:pt x="621" y="1064"/>
                  </a:lnTo>
                  <a:lnTo>
                    <a:pt x="617" y="1193"/>
                  </a:lnTo>
                  <a:lnTo>
                    <a:pt x="705" y="1229"/>
                  </a:lnTo>
                  <a:lnTo>
                    <a:pt x="915" y="1170"/>
                  </a:lnTo>
                  <a:lnTo>
                    <a:pt x="1163" y="1155"/>
                  </a:lnTo>
                  <a:lnTo>
                    <a:pt x="1250" y="999"/>
                  </a:lnTo>
                  <a:lnTo>
                    <a:pt x="1355" y="912"/>
                  </a:lnTo>
                  <a:lnTo>
                    <a:pt x="1416" y="763"/>
                  </a:lnTo>
                  <a:lnTo>
                    <a:pt x="1533" y="639"/>
                  </a:lnTo>
                  <a:lnTo>
                    <a:pt x="1659" y="624"/>
                  </a:lnTo>
                  <a:lnTo>
                    <a:pt x="1802" y="465"/>
                  </a:lnTo>
                  <a:lnTo>
                    <a:pt x="1904" y="300"/>
                  </a:lnTo>
                  <a:lnTo>
                    <a:pt x="2001" y="60"/>
                  </a:lnTo>
                  <a:lnTo>
                    <a:pt x="2211" y="0"/>
                  </a:lnTo>
                  <a:lnTo>
                    <a:pt x="2288" y="83"/>
                  </a:lnTo>
                  <a:lnTo>
                    <a:pt x="2523" y="114"/>
                  </a:lnTo>
                  <a:lnTo>
                    <a:pt x="2491" y="198"/>
                  </a:lnTo>
                  <a:lnTo>
                    <a:pt x="2550" y="285"/>
                  </a:lnTo>
                  <a:lnTo>
                    <a:pt x="2553" y="447"/>
                  </a:lnTo>
                  <a:lnTo>
                    <a:pt x="2658" y="458"/>
                  </a:lnTo>
                  <a:lnTo>
                    <a:pt x="2797" y="478"/>
                  </a:lnTo>
                  <a:lnTo>
                    <a:pt x="2931" y="453"/>
                  </a:lnTo>
                  <a:lnTo>
                    <a:pt x="2925" y="585"/>
                  </a:lnTo>
                  <a:lnTo>
                    <a:pt x="2986" y="661"/>
                  </a:lnTo>
                  <a:lnTo>
                    <a:pt x="2976" y="868"/>
                  </a:lnTo>
                  <a:lnTo>
                    <a:pt x="3124" y="976"/>
                  </a:lnTo>
                  <a:lnTo>
                    <a:pt x="3183" y="1110"/>
                  </a:lnTo>
                  <a:lnTo>
                    <a:pt x="3156" y="1255"/>
                  </a:lnTo>
                  <a:lnTo>
                    <a:pt x="3229" y="1276"/>
                  </a:lnTo>
                  <a:lnTo>
                    <a:pt x="3277" y="1139"/>
                  </a:lnTo>
                  <a:lnTo>
                    <a:pt x="3376" y="1113"/>
                  </a:lnTo>
                  <a:lnTo>
                    <a:pt x="3420" y="1200"/>
                  </a:lnTo>
                  <a:lnTo>
                    <a:pt x="3517" y="1158"/>
                  </a:lnTo>
                  <a:lnTo>
                    <a:pt x="3592" y="1059"/>
                  </a:lnTo>
                  <a:lnTo>
                    <a:pt x="3623" y="1198"/>
                  </a:lnTo>
                  <a:lnTo>
                    <a:pt x="3623" y="1358"/>
                  </a:lnTo>
                  <a:lnTo>
                    <a:pt x="3694" y="1305"/>
                  </a:lnTo>
                  <a:lnTo>
                    <a:pt x="3832" y="1320"/>
                  </a:lnTo>
                  <a:lnTo>
                    <a:pt x="3819" y="1429"/>
                  </a:lnTo>
                  <a:lnTo>
                    <a:pt x="3946" y="1594"/>
                  </a:lnTo>
                  <a:lnTo>
                    <a:pt x="3923" y="1733"/>
                  </a:lnTo>
                  <a:lnTo>
                    <a:pt x="3893" y="1828"/>
                  </a:lnTo>
                  <a:lnTo>
                    <a:pt x="3873" y="1888"/>
                  </a:lnTo>
                  <a:lnTo>
                    <a:pt x="4043" y="1813"/>
                  </a:lnTo>
                  <a:lnTo>
                    <a:pt x="4143" y="1828"/>
                  </a:lnTo>
                  <a:lnTo>
                    <a:pt x="4218" y="1783"/>
                  </a:lnTo>
                  <a:lnTo>
                    <a:pt x="4231" y="1856"/>
                  </a:lnTo>
                  <a:lnTo>
                    <a:pt x="4174" y="1956"/>
                  </a:lnTo>
                  <a:lnTo>
                    <a:pt x="4051" y="1944"/>
                  </a:lnTo>
                  <a:lnTo>
                    <a:pt x="3939" y="2078"/>
                  </a:lnTo>
                  <a:lnTo>
                    <a:pt x="3789" y="2084"/>
                  </a:lnTo>
                  <a:lnTo>
                    <a:pt x="3623" y="2214"/>
                  </a:lnTo>
                  <a:lnTo>
                    <a:pt x="3548" y="2319"/>
                  </a:lnTo>
                  <a:lnTo>
                    <a:pt x="3408" y="2379"/>
                  </a:lnTo>
                  <a:lnTo>
                    <a:pt x="3408" y="2519"/>
                  </a:lnTo>
                  <a:lnTo>
                    <a:pt x="3498" y="2664"/>
                  </a:lnTo>
                  <a:lnTo>
                    <a:pt x="3653" y="2679"/>
                  </a:lnTo>
                  <a:lnTo>
                    <a:pt x="3813" y="2609"/>
                  </a:lnTo>
                  <a:lnTo>
                    <a:pt x="3833" y="2774"/>
                  </a:lnTo>
                  <a:lnTo>
                    <a:pt x="3603" y="2804"/>
                  </a:lnTo>
                  <a:lnTo>
                    <a:pt x="3533" y="2859"/>
                  </a:lnTo>
                  <a:lnTo>
                    <a:pt x="3574" y="2907"/>
                  </a:lnTo>
                  <a:lnTo>
                    <a:pt x="3531" y="2943"/>
                  </a:lnTo>
                  <a:lnTo>
                    <a:pt x="3638" y="2999"/>
                  </a:lnTo>
                  <a:lnTo>
                    <a:pt x="3678" y="3105"/>
                  </a:lnTo>
                  <a:lnTo>
                    <a:pt x="3608" y="3119"/>
                  </a:lnTo>
                  <a:lnTo>
                    <a:pt x="3528" y="3104"/>
                  </a:lnTo>
                  <a:lnTo>
                    <a:pt x="3548" y="3219"/>
                  </a:lnTo>
                  <a:lnTo>
                    <a:pt x="3615" y="3282"/>
                  </a:lnTo>
                  <a:lnTo>
                    <a:pt x="3559" y="3328"/>
                  </a:lnTo>
                  <a:lnTo>
                    <a:pt x="3495" y="3298"/>
                  </a:lnTo>
                  <a:lnTo>
                    <a:pt x="3451" y="3220"/>
                  </a:lnTo>
                  <a:lnTo>
                    <a:pt x="3378" y="3269"/>
                  </a:lnTo>
                  <a:lnTo>
                    <a:pt x="3218" y="3219"/>
                  </a:lnTo>
                  <a:lnTo>
                    <a:pt x="3128" y="3299"/>
                  </a:lnTo>
                  <a:lnTo>
                    <a:pt x="3093" y="3414"/>
                  </a:lnTo>
                  <a:lnTo>
                    <a:pt x="2963" y="3494"/>
                  </a:lnTo>
                  <a:lnTo>
                    <a:pt x="2853" y="3414"/>
                  </a:lnTo>
                  <a:lnTo>
                    <a:pt x="2888" y="3354"/>
                  </a:lnTo>
                  <a:lnTo>
                    <a:pt x="3003" y="3333"/>
                  </a:lnTo>
                  <a:lnTo>
                    <a:pt x="3000" y="3240"/>
                  </a:lnTo>
                  <a:lnTo>
                    <a:pt x="2978" y="3149"/>
                  </a:lnTo>
                  <a:lnTo>
                    <a:pt x="3079" y="3120"/>
                  </a:lnTo>
                  <a:lnTo>
                    <a:pt x="3054" y="3016"/>
                  </a:lnTo>
                  <a:lnTo>
                    <a:pt x="2978" y="2954"/>
                  </a:lnTo>
                  <a:lnTo>
                    <a:pt x="2858" y="2994"/>
                  </a:lnTo>
                  <a:lnTo>
                    <a:pt x="2753" y="2954"/>
                  </a:lnTo>
                  <a:lnTo>
                    <a:pt x="2823" y="2829"/>
                  </a:lnTo>
                  <a:lnTo>
                    <a:pt x="2723" y="2814"/>
                  </a:lnTo>
                  <a:lnTo>
                    <a:pt x="2673" y="2894"/>
                  </a:lnTo>
                  <a:lnTo>
                    <a:pt x="2568" y="2859"/>
                  </a:lnTo>
                  <a:lnTo>
                    <a:pt x="2543" y="2994"/>
                  </a:lnTo>
                  <a:lnTo>
                    <a:pt x="2527" y="3072"/>
                  </a:lnTo>
                  <a:lnTo>
                    <a:pt x="2568" y="3128"/>
                  </a:lnTo>
                  <a:lnTo>
                    <a:pt x="2508" y="3189"/>
                  </a:lnTo>
                  <a:lnTo>
                    <a:pt x="2583" y="3224"/>
                  </a:lnTo>
                  <a:lnTo>
                    <a:pt x="2628" y="3329"/>
                  </a:lnTo>
                  <a:lnTo>
                    <a:pt x="2573" y="3419"/>
                  </a:lnTo>
                  <a:lnTo>
                    <a:pt x="2595" y="3540"/>
                  </a:lnTo>
                  <a:lnTo>
                    <a:pt x="2407" y="3644"/>
                  </a:lnTo>
                  <a:lnTo>
                    <a:pt x="2378" y="3714"/>
                  </a:lnTo>
                  <a:lnTo>
                    <a:pt x="2496" y="3779"/>
                  </a:lnTo>
                  <a:lnTo>
                    <a:pt x="2389" y="3825"/>
                  </a:lnTo>
                  <a:lnTo>
                    <a:pt x="2274" y="3825"/>
                  </a:lnTo>
                  <a:lnTo>
                    <a:pt x="2105" y="3689"/>
                  </a:lnTo>
                  <a:lnTo>
                    <a:pt x="1926" y="3599"/>
                  </a:lnTo>
                  <a:lnTo>
                    <a:pt x="1926" y="3524"/>
                  </a:lnTo>
                  <a:lnTo>
                    <a:pt x="1829" y="3477"/>
                  </a:lnTo>
                  <a:lnTo>
                    <a:pt x="1791" y="3419"/>
                  </a:lnTo>
                  <a:lnTo>
                    <a:pt x="1862" y="3327"/>
                  </a:lnTo>
                  <a:lnTo>
                    <a:pt x="1808" y="3263"/>
                  </a:lnTo>
                  <a:lnTo>
                    <a:pt x="1731" y="3267"/>
                  </a:lnTo>
                  <a:lnTo>
                    <a:pt x="1688" y="3164"/>
                  </a:lnTo>
                  <a:lnTo>
                    <a:pt x="1756" y="3099"/>
                  </a:lnTo>
                  <a:lnTo>
                    <a:pt x="1641" y="3039"/>
                  </a:lnTo>
                  <a:lnTo>
                    <a:pt x="1539" y="3068"/>
                  </a:lnTo>
                  <a:lnTo>
                    <a:pt x="1386" y="2994"/>
                  </a:lnTo>
                  <a:lnTo>
                    <a:pt x="1277" y="2967"/>
                  </a:lnTo>
                  <a:lnTo>
                    <a:pt x="1206" y="2877"/>
                  </a:lnTo>
                  <a:lnTo>
                    <a:pt x="1112" y="2918"/>
                  </a:lnTo>
                  <a:lnTo>
                    <a:pt x="972" y="2892"/>
                  </a:lnTo>
                  <a:lnTo>
                    <a:pt x="822" y="2894"/>
                  </a:lnTo>
                  <a:lnTo>
                    <a:pt x="726" y="2859"/>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 name="Freeform 5">
              <a:extLst>
                <a:ext uri="{FF2B5EF4-FFF2-40B4-BE49-F238E27FC236}">
                  <a16:creationId xmlns:a16="http://schemas.microsoft.com/office/drawing/2014/main" id="{F25FB85D-8390-556A-83C7-AF6166EB90C1}"/>
                </a:ext>
              </a:extLst>
            </p:cNvPr>
            <p:cNvSpPr/>
            <p:nvPr/>
          </p:nvSpPr>
          <p:spPr bwMode="auto">
            <a:xfrm>
              <a:off x="522755" y="3453588"/>
              <a:ext cx="922954" cy="723816"/>
            </a:xfrm>
            <a:custGeom>
              <a:avLst/>
              <a:gdLst>
                <a:gd name="T0" fmla="*/ 0 w 3126"/>
                <a:gd name="T1" fmla="*/ 0 h 2517"/>
                <a:gd name="T2" fmla="*/ 0 w 3126"/>
                <a:gd name="T3" fmla="*/ 0 h 2517"/>
                <a:gd name="T4" fmla="*/ 0 w 3126"/>
                <a:gd name="T5" fmla="*/ 0 h 2517"/>
                <a:gd name="T6" fmla="*/ 0 w 3126"/>
                <a:gd name="T7" fmla="*/ 0 h 2517"/>
                <a:gd name="T8" fmla="*/ 0 w 3126"/>
                <a:gd name="T9" fmla="*/ 0 h 2517"/>
                <a:gd name="T10" fmla="*/ 0 w 3126"/>
                <a:gd name="T11" fmla="*/ 0 h 2517"/>
                <a:gd name="T12" fmla="*/ 0 w 3126"/>
                <a:gd name="T13" fmla="*/ 0 h 2517"/>
                <a:gd name="T14" fmla="*/ 0 w 3126"/>
                <a:gd name="T15" fmla="*/ 0 h 2517"/>
                <a:gd name="T16" fmla="*/ 0 w 3126"/>
                <a:gd name="T17" fmla="*/ 0 h 2517"/>
                <a:gd name="T18" fmla="*/ 0 w 3126"/>
                <a:gd name="T19" fmla="*/ 0 h 2517"/>
                <a:gd name="T20" fmla="*/ 0 w 3126"/>
                <a:gd name="T21" fmla="*/ 0 h 2517"/>
                <a:gd name="T22" fmla="*/ 0 w 3126"/>
                <a:gd name="T23" fmla="*/ 0 h 2517"/>
                <a:gd name="T24" fmla="*/ 0 w 3126"/>
                <a:gd name="T25" fmla="*/ 0 h 2517"/>
                <a:gd name="T26" fmla="*/ 0 w 3126"/>
                <a:gd name="T27" fmla="*/ 0 h 2517"/>
                <a:gd name="T28" fmla="*/ 0 w 3126"/>
                <a:gd name="T29" fmla="*/ 0 h 2517"/>
                <a:gd name="T30" fmla="*/ 0 w 3126"/>
                <a:gd name="T31" fmla="*/ 0 h 2517"/>
                <a:gd name="T32" fmla="*/ 0 w 3126"/>
                <a:gd name="T33" fmla="*/ 0 h 2517"/>
                <a:gd name="T34" fmla="*/ 0 w 3126"/>
                <a:gd name="T35" fmla="*/ 0 h 2517"/>
                <a:gd name="T36" fmla="*/ 0 w 3126"/>
                <a:gd name="T37" fmla="*/ 0 h 2517"/>
                <a:gd name="T38" fmla="*/ 0 w 3126"/>
                <a:gd name="T39" fmla="*/ 0 h 2517"/>
                <a:gd name="T40" fmla="*/ 0 w 3126"/>
                <a:gd name="T41" fmla="*/ 0 h 2517"/>
                <a:gd name="T42" fmla="*/ 0 w 3126"/>
                <a:gd name="T43" fmla="*/ 0 h 2517"/>
                <a:gd name="T44" fmla="*/ 0 w 3126"/>
                <a:gd name="T45" fmla="*/ 0 h 2517"/>
                <a:gd name="T46" fmla="*/ 0 w 3126"/>
                <a:gd name="T47" fmla="*/ 0 h 2517"/>
                <a:gd name="T48" fmla="*/ 0 w 3126"/>
                <a:gd name="T49" fmla="*/ 0 h 2517"/>
                <a:gd name="T50" fmla="*/ 0 w 3126"/>
                <a:gd name="T51" fmla="*/ 0 h 2517"/>
                <a:gd name="T52" fmla="*/ 0 w 3126"/>
                <a:gd name="T53" fmla="*/ 0 h 2517"/>
                <a:gd name="T54" fmla="*/ 0 w 3126"/>
                <a:gd name="T55" fmla="*/ 0 h 2517"/>
                <a:gd name="T56" fmla="*/ 0 w 3126"/>
                <a:gd name="T57" fmla="*/ 0 h 2517"/>
                <a:gd name="T58" fmla="*/ 0 w 3126"/>
                <a:gd name="T59" fmla="*/ 0 h 2517"/>
                <a:gd name="T60" fmla="*/ 0 w 3126"/>
                <a:gd name="T61" fmla="*/ 0 h 2517"/>
                <a:gd name="T62" fmla="*/ 0 w 3126"/>
                <a:gd name="T63" fmla="*/ 0 h 2517"/>
                <a:gd name="T64" fmla="*/ 0 w 3126"/>
                <a:gd name="T65" fmla="*/ 0 h 2517"/>
                <a:gd name="T66" fmla="*/ 0 w 3126"/>
                <a:gd name="T67" fmla="*/ 0 h 2517"/>
                <a:gd name="T68" fmla="*/ 0 w 3126"/>
                <a:gd name="T69" fmla="*/ 0 h 2517"/>
                <a:gd name="T70" fmla="*/ 0 w 3126"/>
                <a:gd name="T71" fmla="*/ 0 h 2517"/>
                <a:gd name="T72" fmla="*/ 0 w 3126"/>
                <a:gd name="T73" fmla="*/ 0 h 2517"/>
                <a:gd name="T74" fmla="*/ 0 w 3126"/>
                <a:gd name="T75" fmla="*/ 0 h 2517"/>
                <a:gd name="T76" fmla="*/ 0 w 3126"/>
                <a:gd name="T77" fmla="*/ 0 h 2517"/>
                <a:gd name="T78" fmla="*/ 0 w 3126"/>
                <a:gd name="T79" fmla="*/ 0 h 2517"/>
                <a:gd name="T80" fmla="*/ 0 w 3126"/>
                <a:gd name="T81" fmla="*/ 0 h 2517"/>
                <a:gd name="T82" fmla="*/ 0 w 3126"/>
                <a:gd name="T83" fmla="*/ 0 h 2517"/>
                <a:gd name="T84" fmla="*/ 0 w 3126"/>
                <a:gd name="T85" fmla="*/ 0 h 2517"/>
                <a:gd name="T86" fmla="*/ 0 w 3126"/>
                <a:gd name="T87" fmla="*/ 0 h 2517"/>
                <a:gd name="T88" fmla="*/ 0 w 3126"/>
                <a:gd name="T89" fmla="*/ 0 h 2517"/>
                <a:gd name="T90" fmla="*/ 0 w 3126"/>
                <a:gd name="T91" fmla="*/ 0 h 2517"/>
                <a:gd name="T92" fmla="*/ 0 w 3126"/>
                <a:gd name="T93" fmla="*/ 0 h 2517"/>
                <a:gd name="T94" fmla="*/ 0 w 3126"/>
                <a:gd name="T95" fmla="*/ 0 h 2517"/>
                <a:gd name="T96" fmla="*/ 0 w 3126"/>
                <a:gd name="T97" fmla="*/ 0 h 2517"/>
                <a:gd name="T98" fmla="*/ 0 w 3126"/>
                <a:gd name="T99" fmla="*/ 0 h 2517"/>
                <a:gd name="T100" fmla="*/ 0 w 3126"/>
                <a:gd name="T101" fmla="*/ 0 h 2517"/>
                <a:gd name="T102" fmla="*/ 0 w 3126"/>
                <a:gd name="T103" fmla="*/ 0 h 2517"/>
                <a:gd name="T104" fmla="*/ 0 w 3126"/>
                <a:gd name="T105" fmla="*/ 0 h 25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126" h="2517">
                  <a:moveTo>
                    <a:pt x="195" y="563"/>
                  </a:moveTo>
                  <a:lnTo>
                    <a:pt x="215" y="682"/>
                  </a:lnTo>
                  <a:lnTo>
                    <a:pt x="405" y="877"/>
                  </a:lnTo>
                  <a:lnTo>
                    <a:pt x="570" y="977"/>
                  </a:lnTo>
                  <a:lnTo>
                    <a:pt x="735" y="997"/>
                  </a:lnTo>
                  <a:lnTo>
                    <a:pt x="869" y="937"/>
                  </a:lnTo>
                  <a:lnTo>
                    <a:pt x="1024" y="892"/>
                  </a:lnTo>
                  <a:lnTo>
                    <a:pt x="1099" y="797"/>
                  </a:lnTo>
                  <a:lnTo>
                    <a:pt x="1219" y="802"/>
                  </a:lnTo>
                  <a:lnTo>
                    <a:pt x="1236" y="850"/>
                  </a:lnTo>
                  <a:lnTo>
                    <a:pt x="1189" y="982"/>
                  </a:lnTo>
                  <a:lnTo>
                    <a:pt x="1084" y="1012"/>
                  </a:lnTo>
                  <a:lnTo>
                    <a:pt x="964" y="1157"/>
                  </a:lnTo>
                  <a:lnTo>
                    <a:pt x="889" y="1117"/>
                  </a:lnTo>
                  <a:lnTo>
                    <a:pt x="810" y="1202"/>
                  </a:lnTo>
                  <a:lnTo>
                    <a:pt x="725" y="1177"/>
                  </a:lnTo>
                  <a:lnTo>
                    <a:pt x="680" y="1267"/>
                  </a:lnTo>
                  <a:lnTo>
                    <a:pt x="495" y="1308"/>
                  </a:lnTo>
                  <a:lnTo>
                    <a:pt x="530" y="1187"/>
                  </a:lnTo>
                  <a:lnTo>
                    <a:pt x="435" y="1192"/>
                  </a:lnTo>
                  <a:lnTo>
                    <a:pt x="390" y="1262"/>
                  </a:lnTo>
                  <a:lnTo>
                    <a:pt x="500" y="1448"/>
                  </a:lnTo>
                  <a:lnTo>
                    <a:pt x="630" y="1538"/>
                  </a:lnTo>
                  <a:lnTo>
                    <a:pt x="795" y="1763"/>
                  </a:lnTo>
                  <a:lnTo>
                    <a:pt x="1034" y="2047"/>
                  </a:lnTo>
                  <a:lnTo>
                    <a:pt x="1184" y="2132"/>
                  </a:lnTo>
                  <a:lnTo>
                    <a:pt x="1326" y="2137"/>
                  </a:lnTo>
                  <a:lnTo>
                    <a:pt x="1377" y="2157"/>
                  </a:lnTo>
                  <a:lnTo>
                    <a:pt x="1404" y="2158"/>
                  </a:lnTo>
                  <a:lnTo>
                    <a:pt x="1431" y="2160"/>
                  </a:lnTo>
                  <a:lnTo>
                    <a:pt x="1481" y="2125"/>
                  </a:lnTo>
                  <a:lnTo>
                    <a:pt x="1550" y="2107"/>
                  </a:lnTo>
                  <a:lnTo>
                    <a:pt x="1640" y="2042"/>
                  </a:lnTo>
                  <a:lnTo>
                    <a:pt x="1805" y="2027"/>
                  </a:lnTo>
                  <a:lnTo>
                    <a:pt x="1955" y="1893"/>
                  </a:lnTo>
                  <a:lnTo>
                    <a:pt x="2082" y="1789"/>
                  </a:lnTo>
                  <a:lnTo>
                    <a:pt x="2106" y="1663"/>
                  </a:lnTo>
                  <a:lnTo>
                    <a:pt x="2082" y="1537"/>
                  </a:lnTo>
                  <a:lnTo>
                    <a:pt x="2088" y="1435"/>
                  </a:lnTo>
                  <a:lnTo>
                    <a:pt x="2130" y="1393"/>
                  </a:lnTo>
                  <a:lnTo>
                    <a:pt x="2208" y="1333"/>
                  </a:lnTo>
                  <a:lnTo>
                    <a:pt x="2345" y="1358"/>
                  </a:lnTo>
                  <a:lnTo>
                    <a:pt x="2360" y="1448"/>
                  </a:lnTo>
                  <a:lnTo>
                    <a:pt x="2205" y="1458"/>
                  </a:lnTo>
                  <a:lnTo>
                    <a:pt x="2195" y="1563"/>
                  </a:lnTo>
                  <a:lnTo>
                    <a:pt x="2315" y="1563"/>
                  </a:lnTo>
                  <a:lnTo>
                    <a:pt x="2220" y="1683"/>
                  </a:lnTo>
                  <a:lnTo>
                    <a:pt x="2345" y="1698"/>
                  </a:lnTo>
                  <a:lnTo>
                    <a:pt x="2235" y="1928"/>
                  </a:lnTo>
                  <a:lnTo>
                    <a:pt x="2325" y="2042"/>
                  </a:lnTo>
                  <a:lnTo>
                    <a:pt x="2361" y="2121"/>
                  </a:lnTo>
                  <a:lnTo>
                    <a:pt x="2343" y="2215"/>
                  </a:lnTo>
                  <a:lnTo>
                    <a:pt x="2340" y="2319"/>
                  </a:lnTo>
                  <a:lnTo>
                    <a:pt x="2348" y="2314"/>
                  </a:lnTo>
                  <a:lnTo>
                    <a:pt x="2366" y="2317"/>
                  </a:lnTo>
                  <a:lnTo>
                    <a:pt x="2364" y="2326"/>
                  </a:lnTo>
                  <a:lnTo>
                    <a:pt x="2352" y="2331"/>
                  </a:lnTo>
                  <a:lnTo>
                    <a:pt x="2351" y="2340"/>
                  </a:lnTo>
                  <a:lnTo>
                    <a:pt x="2364" y="2337"/>
                  </a:lnTo>
                  <a:lnTo>
                    <a:pt x="2373" y="2346"/>
                  </a:lnTo>
                  <a:lnTo>
                    <a:pt x="2366" y="2350"/>
                  </a:lnTo>
                  <a:lnTo>
                    <a:pt x="2364" y="2358"/>
                  </a:lnTo>
                  <a:lnTo>
                    <a:pt x="2367" y="2365"/>
                  </a:lnTo>
                  <a:lnTo>
                    <a:pt x="2360" y="2367"/>
                  </a:lnTo>
                  <a:lnTo>
                    <a:pt x="2342" y="2368"/>
                  </a:lnTo>
                  <a:lnTo>
                    <a:pt x="2325" y="2371"/>
                  </a:lnTo>
                  <a:lnTo>
                    <a:pt x="2250" y="2437"/>
                  </a:lnTo>
                  <a:lnTo>
                    <a:pt x="2321" y="2457"/>
                  </a:lnTo>
                  <a:lnTo>
                    <a:pt x="2313" y="2443"/>
                  </a:lnTo>
                  <a:lnTo>
                    <a:pt x="2325" y="2431"/>
                  </a:lnTo>
                  <a:lnTo>
                    <a:pt x="2346" y="2443"/>
                  </a:lnTo>
                  <a:lnTo>
                    <a:pt x="2345" y="2430"/>
                  </a:lnTo>
                  <a:lnTo>
                    <a:pt x="2382" y="2431"/>
                  </a:lnTo>
                  <a:lnTo>
                    <a:pt x="2391" y="2409"/>
                  </a:lnTo>
                  <a:lnTo>
                    <a:pt x="2408" y="2413"/>
                  </a:lnTo>
                  <a:lnTo>
                    <a:pt x="2412" y="2397"/>
                  </a:lnTo>
                  <a:lnTo>
                    <a:pt x="2418" y="2392"/>
                  </a:lnTo>
                  <a:lnTo>
                    <a:pt x="2421" y="2406"/>
                  </a:lnTo>
                  <a:lnTo>
                    <a:pt x="2420" y="2419"/>
                  </a:lnTo>
                  <a:lnTo>
                    <a:pt x="2424" y="2422"/>
                  </a:lnTo>
                  <a:lnTo>
                    <a:pt x="2439" y="2421"/>
                  </a:lnTo>
                  <a:lnTo>
                    <a:pt x="2459" y="2422"/>
                  </a:lnTo>
                  <a:lnTo>
                    <a:pt x="2457" y="2430"/>
                  </a:lnTo>
                  <a:lnTo>
                    <a:pt x="2444" y="2433"/>
                  </a:lnTo>
                  <a:lnTo>
                    <a:pt x="2424" y="2451"/>
                  </a:lnTo>
                  <a:lnTo>
                    <a:pt x="2418" y="2458"/>
                  </a:lnTo>
                  <a:lnTo>
                    <a:pt x="2408" y="2467"/>
                  </a:lnTo>
                  <a:lnTo>
                    <a:pt x="2394" y="2469"/>
                  </a:lnTo>
                  <a:lnTo>
                    <a:pt x="2388" y="2476"/>
                  </a:lnTo>
                  <a:lnTo>
                    <a:pt x="2388" y="2491"/>
                  </a:lnTo>
                  <a:lnTo>
                    <a:pt x="2394" y="2506"/>
                  </a:lnTo>
                  <a:lnTo>
                    <a:pt x="2402" y="2503"/>
                  </a:lnTo>
                  <a:lnTo>
                    <a:pt x="2409" y="2517"/>
                  </a:lnTo>
                  <a:lnTo>
                    <a:pt x="2415" y="2508"/>
                  </a:lnTo>
                  <a:lnTo>
                    <a:pt x="2426" y="2514"/>
                  </a:lnTo>
                  <a:lnTo>
                    <a:pt x="2445" y="2506"/>
                  </a:lnTo>
                  <a:lnTo>
                    <a:pt x="2444" y="2497"/>
                  </a:lnTo>
                  <a:lnTo>
                    <a:pt x="2456" y="2491"/>
                  </a:lnTo>
                  <a:lnTo>
                    <a:pt x="2499" y="2499"/>
                  </a:lnTo>
                  <a:lnTo>
                    <a:pt x="2534" y="2502"/>
                  </a:lnTo>
                  <a:lnTo>
                    <a:pt x="2614" y="2357"/>
                  </a:lnTo>
                  <a:lnTo>
                    <a:pt x="2594" y="2212"/>
                  </a:lnTo>
                  <a:lnTo>
                    <a:pt x="2744" y="2312"/>
                  </a:lnTo>
                  <a:lnTo>
                    <a:pt x="2869" y="2207"/>
                  </a:lnTo>
                  <a:lnTo>
                    <a:pt x="2849" y="2107"/>
                  </a:lnTo>
                  <a:lnTo>
                    <a:pt x="2729" y="2017"/>
                  </a:lnTo>
                  <a:lnTo>
                    <a:pt x="2882" y="1898"/>
                  </a:lnTo>
                  <a:lnTo>
                    <a:pt x="3033" y="1823"/>
                  </a:lnTo>
                  <a:lnTo>
                    <a:pt x="2897" y="1790"/>
                  </a:lnTo>
                  <a:lnTo>
                    <a:pt x="2826" y="1775"/>
                  </a:lnTo>
                  <a:lnTo>
                    <a:pt x="2822" y="1655"/>
                  </a:lnTo>
                  <a:lnTo>
                    <a:pt x="2939" y="1577"/>
                  </a:lnTo>
                  <a:lnTo>
                    <a:pt x="2928" y="1489"/>
                  </a:lnTo>
                  <a:lnTo>
                    <a:pt x="2892" y="1417"/>
                  </a:lnTo>
                  <a:lnTo>
                    <a:pt x="2916" y="1369"/>
                  </a:lnTo>
                  <a:lnTo>
                    <a:pt x="2988" y="1381"/>
                  </a:lnTo>
                  <a:lnTo>
                    <a:pt x="3018" y="1333"/>
                  </a:lnTo>
                  <a:lnTo>
                    <a:pt x="2934" y="1309"/>
                  </a:lnTo>
                  <a:lnTo>
                    <a:pt x="2898" y="1267"/>
                  </a:lnTo>
                  <a:lnTo>
                    <a:pt x="3096" y="1165"/>
                  </a:lnTo>
                  <a:lnTo>
                    <a:pt x="3126" y="1081"/>
                  </a:lnTo>
                  <a:lnTo>
                    <a:pt x="3048" y="1033"/>
                  </a:lnTo>
                  <a:lnTo>
                    <a:pt x="3109" y="967"/>
                  </a:lnTo>
                  <a:lnTo>
                    <a:pt x="3036" y="904"/>
                  </a:lnTo>
                  <a:lnTo>
                    <a:pt x="2942" y="828"/>
                  </a:lnTo>
                  <a:lnTo>
                    <a:pt x="2764" y="742"/>
                  </a:lnTo>
                  <a:lnTo>
                    <a:pt x="2764" y="667"/>
                  </a:lnTo>
                  <a:lnTo>
                    <a:pt x="2670" y="619"/>
                  </a:lnTo>
                  <a:lnTo>
                    <a:pt x="2631" y="561"/>
                  </a:lnTo>
                  <a:lnTo>
                    <a:pt x="2700" y="469"/>
                  </a:lnTo>
                  <a:lnTo>
                    <a:pt x="2646" y="406"/>
                  </a:lnTo>
                  <a:lnTo>
                    <a:pt x="2571" y="408"/>
                  </a:lnTo>
                  <a:lnTo>
                    <a:pt x="2528" y="306"/>
                  </a:lnTo>
                  <a:lnTo>
                    <a:pt x="2595" y="241"/>
                  </a:lnTo>
                  <a:lnTo>
                    <a:pt x="2480" y="181"/>
                  </a:lnTo>
                  <a:lnTo>
                    <a:pt x="2378" y="208"/>
                  </a:lnTo>
                  <a:lnTo>
                    <a:pt x="2231" y="139"/>
                  </a:lnTo>
                  <a:lnTo>
                    <a:pt x="2115" y="108"/>
                  </a:lnTo>
                  <a:lnTo>
                    <a:pt x="2046" y="21"/>
                  </a:lnTo>
                  <a:lnTo>
                    <a:pt x="1949" y="58"/>
                  </a:lnTo>
                  <a:lnTo>
                    <a:pt x="1814" y="34"/>
                  </a:lnTo>
                  <a:lnTo>
                    <a:pt x="1662" y="36"/>
                  </a:lnTo>
                  <a:lnTo>
                    <a:pt x="1566" y="0"/>
                  </a:lnTo>
                  <a:lnTo>
                    <a:pt x="1569" y="112"/>
                  </a:lnTo>
                  <a:lnTo>
                    <a:pt x="1644" y="106"/>
                  </a:lnTo>
                  <a:lnTo>
                    <a:pt x="1638" y="145"/>
                  </a:lnTo>
                  <a:lnTo>
                    <a:pt x="1536" y="171"/>
                  </a:lnTo>
                  <a:lnTo>
                    <a:pt x="1443" y="202"/>
                  </a:lnTo>
                  <a:lnTo>
                    <a:pt x="1356" y="205"/>
                  </a:lnTo>
                  <a:lnTo>
                    <a:pt x="1350" y="103"/>
                  </a:lnTo>
                  <a:lnTo>
                    <a:pt x="1248" y="106"/>
                  </a:lnTo>
                  <a:lnTo>
                    <a:pt x="1111" y="174"/>
                  </a:lnTo>
                  <a:lnTo>
                    <a:pt x="1014" y="226"/>
                  </a:lnTo>
                  <a:lnTo>
                    <a:pt x="894" y="214"/>
                  </a:lnTo>
                  <a:lnTo>
                    <a:pt x="810" y="121"/>
                  </a:lnTo>
                  <a:lnTo>
                    <a:pt x="710" y="169"/>
                  </a:lnTo>
                  <a:lnTo>
                    <a:pt x="537" y="124"/>
                  </a:lnTo>
                  <a:lnTo>
                    <a:pt x="425" y="139"/>
                  </a:lnTo>
                  <a:lnTo>
                    <a:pt x="380" y="261"/>
                  </a:lnTo>
                  <a:lnTo>
                    <a:pt x="303" y="277"/>
                  </a:lnTo>
                  <a:lnTo>
                    <a:pt x="258" y="283"/>
                  </a:lnTo>
                  <a:lnTo>
                    <a:pt x="185" y="294"/>
                  </a:lnTo>
                  <a:lnTo>
                    <a:pt x="123" y="274"/>
                  </a:lnTo>
                  <a:lnTo>
                    <a:pt x="74" y="324"/>
                  </a:lnTo>
                  <a:lnTo>
                    <a:pt x="0" y="403"/>
                  </a:lnTo>
                  <a:lnTo>
                    <a:pt x="105" y="453"/>
                  </a:lnTo>
                  <a:lnTo>
                    <a:pt x="180" y="409"/>
                  </a:lnTo>
                  <a:lnTo>
                    <a:pt x="335" y="355"/>
                  </a:lnTo>
                  <a:lnTo>
                    <a:pt x="324" y="394"/>
                  </a:lnTo>
                  <a:lnTo>
                    <a:pt x="186" y="493"/>
                  </a:lnTo>
                  <a:lnTo>
                    <a:pt x="195" y="563"/>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3" name="Freeform 6">
              <a:extLst>
                <a:ext uri="{FF2B5EF4-FFF2-40B4-BE49-F238E27FC236}">
                  <a16:creationId xmlns:a16="http://schemas.microsoft.com/office/drawing/2014/main" id="{3AF12550-57BB-6A80-3A83-FD65EC3F4EA0}"/>
                </a:ext>
              </a:extLst>
            </p:cNvPr>
            <p:cNvSpPr/>
            <p:nvPr/>
          </p:nvSpPr>
          <p:spPr bwMode="auto">
            <a:xfrm>
              <a:off x="1176944" y="3902555"/>
              <a:ext cx="1243403" cy="992908"/>
            </a:xfrm>
            <a:custGeom>
              <a:avLst/>
              <a:gdLst>
                <a:gd name="T0" fmla="*/ 0 w 4209"/>
                <a:gd name="T1" fmla="*/ 0 h 3450"/>
                <a:gd name="T2" fmla="*/ 0 w 4209"/>
                <a:gd name="T3" fmla="*/ 0 h 3450"/>
                <a:gd name="T4" fmla="*/ 0 w 4209"/>
                <a:gd name="T5" fmla="*/ 0 h 3450"/>
                <a:gd name="T6" fmla="*/ 0 w 4209"/>
                <a:gd name="T7" fmla="*/ 0 h 3450"/>
                <a:gd name="T8" fmla="*/ 0 w 4209"/>
                <a:gd name="T9" fmla="*/ 0 h 3450"/>
                <a:gd name="T10" fmla="*/ 0 w 4209"/>
                <a:gd name="T11" fmla="*/ 0 h 3450"/>
                <a:gd name="T12" fmla="*/ 0 w 4209"/>
                <a:gd name="T13" fmla="*/ 0 h 3450"/>
                <a:gd name="T14" fmla="*/ 0 w 4209"/>
                <a:gd name="T15" fmla="*/ 0 h 3450"/>
                <a:gd name="T16" fmla="*/ 0 w 4209"/>
                <a:gd name="T17" fmla="*/ 0 h 3450"/>
                <a:gd name="T18" fmla="*/ 0 w 4209"/>
                <a:gd name="T19" fmla="*/ 0 h 3450"/>
                <a:gd name="T20" fmla="*/ 0 w 4209"/>
                <a:gd name="T21" fmla="*/ 0 h 3450"/>
                <a:gd name="T22" fmla="*/ 0 w 4209"/>
                <a:gd name="T23" fmla="*/ 0 h 3450"/>
                <a:gd name="T24" fmla="*/ 0 w 4209"/>
                <a:gd name="T25" fmla="*/ 0 h 3450"/>
                <a:gd name="T26" fmla="*/ 0 w 4209"/>
                <a:gd name="T27" fmla="*/ 0 h 3450"/>
                <a:gd name="T28" fmla="*/ 0 w 4209"/>
                <a:gd name="T29" fmla="*/ 0 h 3450"/>
                <a:gd name="T30" fmla="*/ 0 w 4209"/>
                <a:gd name="T31" fmla="*/ 0 h 3450"/>
                <a:gd name="T32" fmla="*/ 0 w 4209"/>
                <a:gd name="T33" fmla="*/ 0 h 3450"/>
                <a:gd name="T34" fmla="*/ 0 w 4209"/>
                <a:gd name="T35" fmla="*/ 0 h 3450"/>
                <a:gd name="T36" fmla="*/ 0 w 4209"/>
                <a:gd name="T37" fmla="*/ 0 h 3450"/>
                <a:gd name="T38" fmla="*/ 0 w 4209"/>
                <a:gd name="T39" fmla="*/ 0 h 3450"/>
                <a:gd name="T40" fmla="*/ 0 w 4209"/>
                <a:gd name="T41" fmla="*/ 0 h 3450"/>
                <a:gd name="T42" fmla="*/ 0 w 4209"/>
                <a:gd name="T43" fmla="*/ 0 h 3450"/>
                <a:gd name="T44" fmla="*/ 0 w 4209"/>
                <a:gd name="T45" fmla="*/ 0 h 3450"/>
                <a:gd name="T46" fmla="*/ 0 w 4209"/>
                <a:gd name="T47" fmla="*/ 0 h 3450"/>
                <a:gd name="T48" fmla="*/ 0 w 4209"/>
                <a:gd name="T49" fmla="*/ 0 h 3450"/>
                <a:gd name="T50" fmla="*/ 0 w 4209"/>
                <a:gd name="T51" fmla="*/ 0 h 3450"/>
                <a:gd name="T52" fmla="*/ 0 w 4209"/>
                <a:gd name="T53" fmla="*/ 0 h 3450"/>
                <a:gd name="T54" fmla="*/ 0 w 4209"/>
                <a:gd name="T55" fmla="*/ 0 h 3450"/>
                <a:gd name="T56" fmla="*/ 0 w 4209"/>
                <a:gd name="T57" fmla="*/ 0 h 3450"/>
                <a:gd name="T58" fmla="*/ 0 w 4209"/>
                <a:gd name="T59" fmla="*/ 0 h 3450"/>
                <a:gd name="T60" fmla="*/ 0 w 4209"/>
                <a:gd name="T61" fmla="*/ 0 h 3450"/>
                <a:gd name="T62" fmla="*/ 0 w 4209"/>
                <a:gd name="T63" fmla="*/ 0 h 3450"/>
                <a:gd name="T64" fmla="*/ 0 w 4209"/>
                <a:gd name="T65" fmla="*/ 0 h 3450"/>
                <a:gd name="T66" fmla="*/ 0 w 4209"/>
                <a:gd name="T67" fmla="*/ 0 h 3450"/>
                <a:gd name="T68" fmla="*/ 0 w 4209"/>
                <a:gd name="T69" fmla="*/ 0 h 3450"/>
                <a:gd name="T70" fmla="*/ 0 w 4209"/>
                <a:gd name="T71" fmla="*/ 0 h 3450"/>
                <a:gd name="T72" fmla="*/ 0 w 4209"/>
                <a:gd name="T73" fmla="*/ 0 h 3450"/>
                <a:gd name="T74" fmla="*/ 0 w 4209"/>
                <a:gd name="T75" fmla="*/ 0 h 3450"/>
                <a:gd name="T76" fmla="*/ 0 w 4209"/>
                <a:gd name="T77" fmla="*/ 0 h 3450"/>
                <a:gd name="T78" fmla="*/ 0 w 4209"/>
                <a:gd name="T79" fmla="*/ 0 h 3450"/>
                <a:gd name="T80" fmla="*/ 0 w 4209"/>
                <a:gd name="T81" fmla="*/ 0 h 3450"/>
                <a:gd name="T82" fmla="*/ 0 w 4209"/>
                <a:gd name="T83" fmla="*/ 0 h 3450"/>
                <a:gd name="T84" fmla="*/ 0 w 4209"/>
                <a:gd name="T85" fmla="*/ 0 h 3450"/>
                <a:gd name="T86" fmla="*/ 0 w 4209"/>
                <a:gd name="T87" fmla="*/ 0 h 3450"/>
                <a:gd name="T88" fmla="*/ 0 w 4209"/>
                <a:gd name="T89" fmla="*/ 0 h 3450"/>
                <a:gd name="T90" fmla="*/ 0 w 4209"/>
                <a:gd name="T91" fmla="*/ 0 h 3450"/>
                <a:gd name="T92" fmla="*/ 0 w 4209"/>
                <a:gd name="T93" fmla="*/ 0 h 3450"/>
                <a:gd name="T94" fmla="*/ 0 w 4209"/>
                <a:gd name="T95" fmla="*/ 0 h 3450"/>
                <a:gd name="T96" fmla="*/ 0 w 4209"/>
                <a:gd name="T97" fmla="*/ 0 h 3450"/>
                <a:gd name="T98" fmla="*/ 0 w 4209"/>
                <a:gd name="T99" fmla="*/ 0 h 3450"/>
                <a:gd name="T100" fmla="*/ 0 w 4209"/>
                <a:gd name="T101" fmla="*/ 0 h 3450"/>
                <a:gd name="T102" fmla="*/ 0 w 4209"/>
                <a:gd name="T103" fmla="*/ 0 h 3450"/>
                <a:gd name="T104" fmla="*/ 0 w 4209"/>
                <a:gd name="T105" fmla="*/ 0 h 3450"/>
                <a:gd name="T106" fmla="*/ 0 w 4209"/>
                <a:gd name="T107" fmla="*/ 0 h 3450"/>
                <a:gd name="T108" fmla="*/ 0 w 4209"/>
                <a:gd name="T109" fmla="*/ 0 h 3450"/>
                <a:gd name="T110" fmla="*/ 0 w 4209"/>
                <a:gd name="T111" fmla="*/ 0 h 3450"/>
                <a:gd name="T112" fmla="*/ 0 w 4209"/>
                <a:gd name="T113" fmla="*/ 0 h 3450"/>
                <a:gd name="T114" fmla="*/ 0 w 4209"/>
                <a:gd name="T115" fmla="*/ 0 h 3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209" h="3450">
                  <a:moveTo>
                    <a:pt x="3729" y="1814"/>
                  </a:moveTo>
                  <a:lnTo>
                    <a:pt x="3699" y="1654"/>
                  </a:lnTo>
                  <a:lnTo>
                    <a:pt x="3724" y="1459"/>
                  </a:lnTo>
                  <a:lnTo>
                    <a:pt x="3609" y="1384"/>
                  </a:lnTo>
                  <a:lnTo>
                    <a:pt x="3489" y="1399"/>
                  </a:lnTo>
                  <a:lnTo>
                    <a:pt x="3354" y="1394"/>
                  </a:lnTo>
                  <a:lnTo>
                    <a:pt x="3334" y="1439"/>
                  </a:lnTo>
                  <a:lnTo>
                    <a:pt x="3169" y="1414"/>
                  </a:lnTo>
                  <a:lnTo>
                    <a:pt x="3109" y="1304"/>
                  </a:lnTo>
                  <a:lnTo>
                    <a:pt x="3019" y="1244"/>
                  </a:lnTo>
                  <a:lnTo>
                    <a:pt x="2884" y="1199"/>
                  </a:lnTo>
                  <a:lnTo>
                    <a:pt x="2874" y="1324"/>
                  </a:lnTo>
                  <a:lnTo>
                    <a:pt x="2854" y="1439"/>
                  </a:lnTo>
                  <a:lnTo>
                    <a:pt x="2769" y="1544"/>
                  </a:lnTo>
                  <a:lnTo>
                    <a:pt x="2644" y="1514"/>
                  </a:lnTo>
                  <a:lnTo>
                    <a:pt x="2619" y="1604"/>
                  </a:lnTo>
                  <a:lnTo>
                    <a:pt x="2559" y="1684"/>
                  </a:lnTo>
                  <a:lnTo>
                    <a:pt x="2629" y="1789"/>
                  </a:lnTo>
                  <a:lnTo>
                    <a:pt x="2574" y="1909"/>
                  </a:lnTo>
                  <a:lnTo>
                    <a:pt x="2454" y="1964"/>
                  </a:lnTo>
                  <a:lnTo>
                    <a:pt x="2480" y="2075"/>
                  </a:lnTo>
                  <a:lnTo>
                    <a:pt x="2305" y="2015"/>
                  </a:lnTo>
                  <a:lnTo>
                    <a:pt x="2269" y="2128"/>
                  </a:lnTo>
                  <a:lnTo>
                    <a:pt x="2125" y="2134"/>
                  </a:lnTo>
                  <a:lnTo>
                    <a:pt x="2138" y="2234"/>
                  </a:lnTo>
                  <a:lnTo>
                    <a:pt x="2044" y="2296"/>
                  </a:lnTo>
                  <a:lnTo>
                    <a:pt x="2013" y="2389"/>
                  </a:lnTo>
                  <a:lnTo>
                    <a:pt x="1924" y="2374"/>
                  </a:lnTo>
                  <a:lnTo>
                    <a:pt x="1809" y="2456"/>
                  </a:lnTo>
                  <a:lnTo>
                    <a:pt x="1824" y="2555"/>
                  </a:lnTo>
                  <a:lnTo>
                    <a:pt x="1707" y="2569"/>
                  </a:lnTo>
                  <a:lnTo>
                    <a:pt x="1598" y="2579"/>
                  </a:lnTo>
                  <a:lnTo>
                    <a:pt x="1443" y="2509"/>
                  </a:lnTo>
                  <a:lnTo>
                    <a:pt x="1443" y="2658"/>
                  </a:lnTo>
                  <a:lnTo>
                    <a:pt x="1489" y="2788"/>
                  </a:lnTo>
                  <a:lnTo>
                    <a:pt x="1345" y="2772"/>
                  </a:lnTo>
                  <a:lnTo>
                    <a:pt x="1224" y="2818"/>
                  </a:lnTo>
                  <a:lnTo>
                    <a:pt x="1072" y="2743"/>
                  </a:lnTo>
                  <a:lnTo>
                    <a:pt x="1053" y="2866"/>
                  </a:lnTo>
                  <a:lnTo>
                    <a:pt x="745" y="2968"/>
                  </a:lnTo>
                  <a:lnTo>
                    <a:pt x="757" y="3109"/>
                  </a:lnTo>
                  <a:lnTo>
                    <a:pt x="817" y="3196"/>
                  </a:lnTo>
                  <a:lnTo>
                    <a:pt x="768" y="3268"/>
                  </a:lnTo>
                  <a:lnTo>
                    <a:pt x="738" y="3418"/>
                  </a:lnTo>
                  <a:lnTo>
                    <a:pt x="655" y="3450"/>
                  </a:lnTo>
                  <a:lnTo>
                    <a:pt x="543" y="3448"/>
                  </a:lnTo>
                  <a:lnTo>
                    <a:pt x="488" y="3378"/>
                  </a:lnTo>
                  <a:lnTo>
                    <a:pt x="393" y="3403"/>
                  </a:lnTo>
                  <a:lnTo>
                    <a:pt x="288" y="3228"/>
                  </a:lnTo>
                  <a:lnTo>
                    <a:pt x="248" y="2983"/>
                  </a:lnTo>
                  <a:lnTo>
                    <a:pt x="203" y="2389"/>
                  </a:lnTo>
                  <a:lnTo>
                    <a:pt x="168" y="2239"/>
                  </a:lnTo>
                  <a:lnTo>
                    <a:pt x="173" y="2164"/>
                  </a:lnTo>
                  <a:lnTo>
                    <a:pt x="88" y="2069"/>
                  </a:lnTo>
                  <a:lnTo>
                    <a:pt x="53" y="1774"/>
                  </a:lnTo>
                  <a:lnTo>
                    <a:pt x="38" y="1634"/>
                  </a:lnTo>
                  <a:lnTo>
                    <a:pt x="3" y="1429"/>
                  </a:lnTo>
                  <a:lnTo>
                    <a:pt x="8" y="1109"/>
                  </a:lnTo>
                  <a:lnTo>
                    <a:pt x="0" y="910"/>
                  </a:lnTo>
                  <a:lnTo>
                    <a:pt x="34" y="874"/>
                  </a:lnTo>
                  <a:lnTo>
                    <a:pt x="103" y="893"/>
                  </a:lnTo>
                  <a:lnTo>
                    <a:pt x="120" y="901"/>
                  </a:lnTo>
                  <a:lnTo>
                    <a:pt x="129" y="917"/>
                  </a:lnTo>
                  <a:lnTo>
                    <a:pt x="132" y="941"/>
                  </a:lnTo>
                  <a:lnTo>
                    <a:pt x="124" y="965"/>
                  </a:lnTo>
                  <a:lnTo>
                    <a:pt x="133" y="973"/>
                  </a:lnTo>
                  <a:lnTo>
                    <a:pt x="144" y="968"/>
                  </a:lnTo>
                  <a:lnTo>
                    <a:pt x="153" y="982"/>
                  </a:lnTo>
                  <a:lnTo>
                    <a:pt x="159" y="994"/>
                  </a:lnTo>
                  <a:lnTo>
                    <a:pt x="169" y="1000"/>
                  </a:lnTo>
                  <a:lnTo>
                    <a:pt x="174" y="983"/>
                  </a:lnTo>
                  <a:lnTo>
                    <a:pt x="192" y="988"/>
                  </a:lnTo>
                  <a:lnTo>
                    <a:pt x="208" y="995"/>
                  </a:lnTo>
                  <a:lnTo>
                    <a:pt x="222" y="998"/>
                  </a:lnTo>
                  <a:lnTo>
                    <a:pt x="232" y="1004"/>
                  </a:lnTo>
                  <a:lnTo>
                    <a:pt x="243" y="1012"/>
                  </a:lnTo>
                  <a:lnTo>
                    <a:pt x="253" y="1006"/>
                  </a:lnTo>
                  <a:lnTo>
                    <a:pt x="252" y="994"/>
                  </a:lnTo>
                  <a:lnTo>
                    <a:pt x="264" y="982"/>
                  </a:lnTo>
                  <a:lnTo>
                    <a:pt x="270" y="961"/>
                  </a:lnTo>
                  <a:lnTo>
                    <a:pt x="261" y="949"/>
                  </a:lnTo>
                  <a:lnTo>
                    <a:pt x="246" y="946"/>
                  </a:lnTo>
                  <a:lnTo>
                    <a:pt x="240" y="931"/>
                  </a:lnTo>
                  <a:lnTo>
                    <a:pt x="318" y="938"/>
                  </a:lnTo>
                  <a:lnTo>
                    <a:pt x="398" y="795"/>
                  </a:lnTo>
                  <a:lnTo>
                    <a:pt x="379" y="653"/>
                  </a:lnTo>
                  <a:lnTo>
                    <a:pt x="531" y="750"/>
                  </a:lnTo>
                  <a:lnTo>
                    <a:pt x="652" y="647"/>
                  </a:lnTo>
                  <a:lnTo>
                    <a:pt x="634" y="548"/>
                  </a:lnTo>
                  <a:lnTo>
                    <a:pt x="514" y="455"/>
                  </a:lnTo>
                  <a:lnTo>
                    <a:pt x="668" y="335"/>
                  </a:lnTo>
                  <a:lnTo>
                    <a:pt x="818" y="260"/>
                  </a:lnTo>
                  <a:lnTo>
                    <a:pt x="610" y="212"/>
                  </a:lnTo>
                  <a:lnTo>
                    <a:pt x="608" y="90"/>
                  </a:lnTo>
                  <a:lnTo>
                    <a:pt x="724" y="11"/>
                  </a:lnTo>
                  <a:lnTo>
                    <a:pt x="833" y="15"/>
                  </a:lnTo>
                  <a:lnTo>
                    <a:pt x="933" y="0"/>
                  </a:lnTo>
                  <a:lnTo>
                    <a:pt x="968" y="65"/>
                  </a:lnTo>
                  <a:lnTo>
                    <a:pt x="968" y="165"/>
                  </a:lnTo>
                  <a:lnTo>
                    <a:pt x="1103" y="210"/>
                  </a:lnTo>
                  <a:lnTo>
                    <a:pt x="1208" y="245"/>
                  </a:lnTo>
                  <a:lnTo>
                    <a:pt x="1283" y="335"/>
                  </a:lnTo>
                  <a:lnTo>
                    <a:pt x="1743" y="365"/>
                  </a:lnTo>
                  <a:lnTo>
                    <a:pt x="1758" y="470"/>
                  </a:lnTo>
                  <a:lnTo>
                    <a:pt x="1838" y="540"/>
                  </a:lnTo>
                  <a:lnTo>
                    <a:pt x="1958" y="500"/>
                  </a:lnTo>
                  <a:lnTo>
                    <a:pt x="2048" y="440"/>
                  </a:lnTo>
                  <a:lnTo>
                    <a:pt x="2134" y="215"/>
                  </a:lnTo>
                  <a:lnTo>
                    <a:pt x="2319" y="170"/>
                  </a:lnTo>
                  <a:lnTo>
                    <a:pt x="2514" y="165"/>
                  </a:lnTo>
                  <a:lnTo>
                    <a:pt x="2439" y="305"/>
                  </a:lnTo>
                  <a:lnTo>
                    <a:pt x="2554" y="380"/>
                  </a:lnTo>
                  <a:lnTo>
                    <a:pt x="2709" y="375"/>
                  </a:lnTo>
                  <a:lnTo>
                    <a:pt x="2854" y="270"/>
                  </a:lnTo>
                  <a:lnTo>
                    <a:pt x="3129" y="345"/>
                  </a:lnTo>
                  <a:lnTo>
                    <a:pt x="3259" y="255"/>
                  </a:lnTo>
                  <a:lnTo>
                    <a:pt x="3394" y="225"/>
                  </a:lnTo>
                  <a:lnTo>
                    <a:pt x="3504" y="305"/>
                  </a:lnTo>
                  <a:lnTo>
                    <a:pt x="3624" y="290"/>
                  </a:lnTo>
                  <a:lnTo>
                    <a:pt x="3879" y="270"/>
                  </a:lnTo>
                  <a:lnTo>
                    <a:pt x="3956" y="374"/>
                  </a:lnTo>
                  <a:lnTo>
                    <a:pt x="4067" y="402"/>
                  </a:lnTo>
                  <a:lnTo>
                    <a:pt x="3984" y="500"/>
                  </a:lnTo>
                  <a:lnTo>
                    <a:pt x="3969" y="590"/>
                  </a:lnTo>
                  <a:lnTo>
                    <a:pt x="4044" y="740"/>
                  </a:lnTo>
                  <a:lnTo>
                    <a:pt x="4069" y="959"/>
                  </a:lnTo>
                  <a:lnTo>
                    <a:pt x="3964" y="979"/>
                  </a:lnTo>
                  <a:lnTo>
                    <a:pt x="3934" y="1049"/>
                  </a:lnTo>
                  <a:lnTo>
                    <a:pt x="4029" y="1109"/>
                  </a:lnTo>
                  <a:lnTo>
                    <a:pt x="3994" y="1199"/>
                  </a:lnTo>
                  <a:lnTo>
                    <a:pt x="4209" y="1429"/>
                  </a:lnTo>
                  <a:lnTo>
                    <a:pt x="4174" y="1519"/>
                  </a:lnTo>
                  <a:lnTo>
                    <a:pt x="4119" y="1549"/>
                  </a:lnTo>
                  <a:lnTo>
                    <a:pt x="4054" y="1499"/>
                  </a:lnTo>
                  <a:lnTo>
                    <a:pt x="3954" y="1579"/>
                  </a:lnTo>
                  <a:lnTo>
                    <a:pt x="3894" y="1699"/>
                  </a:lnTo>
                  <a:lnTo>
                    <a:pt x="3920" y="1783"/>
                  </a:lnTo>
                  <a:lnTo>
                    <a:pt x="3853" y="1843"/>
                  </a:lnTo>
                  <a:lnTo>
                    <a:pt x="3729" y="1814"/>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4" name="Freeform 7">
              <a:extLst>
                <a:ext uri="{FF2B5EF4-FFF2-40B4-BE49-F238E27FC236}">
                  <a16:creationId xmlns:a16="http://schemas.microsoft.com/office/drawing/2014/main" id="{0F0BFDD2-D42A-5529-3E64-AF585A8EFD1D}"/>
                </a:ext>
              </a:extLst>
            </p:cNvPr>
            <p:cNvSpPr/>
            <p:nvPr/>
          </p:nvSpPr>
          <p:spPr bwMode="auto">
            <a:xfrm>
              <a:off x="1365965" y="4482470"/>
              <a:ext cx="685201" cy="1070614"/>
            </a:xfrm>
            <a:custGeom>
              <a:avLst/>
              <a:gdLst>
                <a:gd name="T0" fmla="*/ 0 w 2321"/>
                <a:gd name="T1" fmla="*/ 0 h 3721"/>
                <a:gd name="T2" fmla="*/ 0 w 2321"/>
                <a:gd name="T3" fmla="*/ 0 h 3721"/>
                <a:gd name="T4" fmla="*/ 0 w 2321"/>
                <a:gd name="T5" fmla="*/ 0 h 3721"/>
                <a:gd name="T6" fmla="*/ 0 w 2321"/>
                <a:gd name="T7" fmla="*/ 0 h 3721"/>
                <a:gd name="T8" fmla="*/ 0 w 2321"/>
                <a:gd name="T9" fmla="*/ 0 h 3721"/>
                <a:gd name="T10" fmla="*/ 0 w 2321"/>
                <a:gd name="T11" fmla="*/ 0 h 3721"/>
                <a:gd name="T12" fmla="*/ 0 w 2321"/>
                <a:gd name="T13" fmla="*/ 0 h 3721"/>
                <a:gd name="T14" fmla="*/ 0 w 2321"/>
                <a:gd name="T15" fmla="*/ 0 h 3721"/>
                <a:gd name="T16" fmla="*/ 0 w 2321"/>
                <a:gd name="T17" fmla="*/ 0 h 3721"/>
                <a:gd name="T18" fmla="*/ 0 w 2321"/>
                <a:gd name="T19" fmla="*/ 0 h 3721"/>
                <a:gd name="T20" fmla="*/ 0 w 2321"/>
                <a:gd name="T21" fmla="*/ 0 h 3721"/>
                <a:gd name="T22" fmla="*/ 0 w 2321"/>
                <a:gd name="T23" fmla="*/ 0 h 3721"/>
                <a:gd name="T24" fmla="*/ 0 w 2321"/>
                <a:gd name="T25" fmla="*/ 0 h 3721"/>
                <a:gd name="T26" fmla="*/ 0 w 2321"/>
                <a:gd name="T27" fmla="*/ 0 h 3721"/>
                <a:gd name="T28" fmla="*/ 0 w 2321"/>
                <a:gd name="T29" fmla="*/ 0 h 3721"/>
                <a:gd name="T30" fmla="*/ 0 w 2321"/>
                <a:gd name="T31" fmla="*/ 0 h 3721"/>
                <a:gd name="T32" fmla="*/ 0 w 2321"/>
                <a:gd name="T33" fmla="*/ 0 h 3721"/>
                <a:gd name="T34" fmla="*/ 0 w 2321"/>
                <a:gd name="T35" fmla="*/ 0 h 3721"/>
                <a:gd name="T36" fmla="*/ 0 w 2321"/>
                <a:gd name="T37" fmla="*/ 0 h 3721"/>
                <a:gd name="T38" fmla="*/ 0 w 2321"/>
                <a:gd name="T39" fmla="*/ 0 h 3721"/>
                <a:gd name="T40" fmla="*/ 0 w 2321"/>
                <a:gd name="T41" fmla="*/ 0 h 3721"/>
                <a:gd name="T42" fmla="*/ 0 w 2321"/>
                <a:gd name="T43" fmla="*/ 0 h 3721"/>
                <a:gd name="T44" fmla="*/ 0 w 2321"/>
                <a:gd name="T45" fmla="*/ 0 h 3721"/>
                <a:gd name="T46" fmla="*/ 0 w 2321"/>
                <a:gd name="T47" fmla="*/ 0 h 3721"/>
                <a:gd name="T48" fmla="*/ 0 w 2321"/>
                <a:gd name="T49" fmla="*/ 0 h 3721"/>
                <a:gd name="T50" fmla="*/ 0 w 2321"/>
                <a:gd name="T51" fmla="*/ 0 h 3721"/>
                <a:gd name="T52" fmla="*/ 0 w 2321"/>
                <a:gd name="T53" fmla="*/ 0 h 3721"/>
                <a:gd name="T54" fmla="*/ 0 w 2321"/>
                <a:gd name="T55" fmla="*/ 0 h 3721"/>
                <a:gd name="T56" fmla="*/ 0 w 2321"/>
                <a:gd name="T57" fmla="*/ 0 h 3721"/>
                <a:gd name="T58" fmla="*/ 0 w 2321"/>
                <a:gd name="T59" fmla="*/ 0 h 3721"/>
                <a:gd name="T60" fmla="*/ 0 w 2321"/>
                <a:gd name="T61" fmla="*/ 0 h 3721"/>
                <a:gd name="T62" fmla="*/ 0 w 2321"/>
                <a:gd name="T63" fmla="*/ 0 h 3721"/>
                <a:gd name="T64" fmla="*/ 0 w 2321"/>
                <a:gd name="T65" fmla="*/ 0 h 3721"/>
                <a:gd name="T66" fmla="*/ 0 w 2321"/>
                <a:gd name="T67" fmla="*/ 0 h 3721"/>
                <a:gd name="T68" fmla="*/ 0 w 2321"/>
                <a:gd name="T69" fmla="*/ 0 h 3721"/>
                <a:gd name="T70" fmla="*/ 0 w 2321"/>
                <a:gd name="T71" fmla="*/ 0 h 3721"/>
                <a:gd name="T72" fmla="*/ 0 w 2321"/>
                <a:gd name="T73" fmla="*/ 0 h 3721"/>
                <a:gd name="T74" fmla="*/ 0 w 2321"/>
                <a:gd name="T75" fmla="*/ 0 h 3721"/>
                <a:gd name="T76" fmla="*/ 0 w 2321"/>
                <a:gd name="T77" fmla="*/ 0 h 3721"/>
                <a:gd name="T78" fmla="*/ 0 w 2321"/>
                <a:gd name="T79" fmla="*/ 0 h 3721"/>
                <a:gd name="T80" fmla="*/ 0 w 2321"/>
                <a:gd name="T81" fmla="*/ 0 h 3721"/>
                <a:gd name="T82" fmla="*/ 0 w 2321"/>
                <a:gd name="T83" fmla="*/ 0 h 3721"/>
                <a:gd name="T84" fmla="*/ 0 w 2321"/>
                <a:gd name="T85" fmla="*/ 0 h 3721"/>
                <a:gd name="T86" fmla="*/ 0 w 2321"/>
                <a:gd name="T87" fmla="*/ 0 h 3721"/>
                <a:gd name="T88" fmla="*/ 0 w 2321"/>
                <a:gd name="T89" fmla="*/ 0 h 3721"/>
                <a:gd name="T90" fmla="*/ 0 w 2321"/>
                <a:gd name="T91" fmla="*/ 0 h 3721"/>
                <a:gd name="T92" fmla="*/ 0 w 2321"/>
                <a:gd name="T93" fmla="*/ 0 h 3721"/>
                <a:gd name="T94" fmla="*/ 0 w 2321"/>
                <a:gd name="T95" fmla="*/ 0 h 372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21" h="3721">
                  <a:moveTo>
                    <a:pt x="880" y="3510"/>
                  </a:moveTo>
                  <a:lnTo>
                    <a:pt x="610" y="3325"/>
                  </a:lnTo>
                  <a:lnTo>
                    <a:pt x="479" y="3120"/>
                  </a:lnTo>
                  <a:lnTo>
                    <a:pt x="339" y="3070"/>
                  </a:lnTo>
                  <a:lnTo>
                    <a:pt x="239" y="2740"/>
                  </a:lnTo>
                  <a:lnTo>
                    <a:pt x="269" y="2625"/>
                  </a:lnTo>
                  <a:lnTo>
                    <a:pt x="249" y="2515"/>
                  </a:lnTo>
                  <a:lnTo>
                    <a:pt x="104" y="2100"/>
                  </a:lnTo>
                  <a:lnTo>
                    <a:pt x="0" y="1888"/>
                  </a:lnTo>
                  <a:lnTo>
                    <a:pt x="59" y="1770"/>
                  </a:lnTo>
                  <a:lnTo>
                    <a:pt x="69" y="1635"/>
                  </a:lnTo>
                  <a:lnTo>
                    <a:pt x="15" y="1437"/>
                  </a:lnTo>
                  <a:lnTo>
                    <a:pt x="99" y="1405"/>
                  </a:lnTo>
                  <a:lnTo>
                    <a:pt x="129" y="1255"/>
                  </a:lnTo>
                  <a:lnTo>
                    <a:pt x="179" y="1185"/>
                  </a:lnTo>
                  <a:lnTo>
                    <a:pt x="119" y="1095"/>
                  </a:lnTo>
                  <a:lnTo>
                    <a:pt x="104" y="955"/>
                  </a:lnTo>
                  <a:lnTo>
                    <a:pt x="415" y="852"/>
                  </a:lnTo>
                  <a:lnTo>
                    <a:pt x="434" y="730"/>
                  </a:lnTo>
                  <a:lnTo>
                    <a:pt x="585" y="805"/>
                  </a:lnTo>
                  <a:lnTo>
                    <a:pt x="705" y="760"/>
                  </a:lnTo>
                  <a:lnTo>
                    <a:pt x="850" y="775"/>
                  </a:lnTo>
                  <a:lnTo>
                    <a:pt x="805" y="640"/>
                  </a:lnTo>
                  <a:lnTo>
                    <a:pt x="805" y="495"/>
                  </a:lnTo>
                  <a:lnTo>
                    <a:pt x="960" y="565"/>
                  </a:lnTo>
                  <a:lnTo>
                    <a:pt x="1075" y="555"/>
                  </a:lnTo>
                  <a:lnTo>
                    <a:pt x="1185" y="540"/>
                  </a:lnTo>
                  <a:lnTo>
                    <a:pt x="1170" y="445"/>
                  </a:lnTo>
                  <a:lnTo>
                    <a:pt x="1285" y="360"/>
                  </a:lnTo>
                  <a:lnTo>
                    <a:pt x="1375" y="375"/>
                  </a:lnTo>
                  <a:lnTo>
                    <a:pt x="1405" y="285"/>
                  </a:lnTo>
                  <a:lnTo>
                    <a:pt x="1500" y="220"/>
                  </a:lnTo>
                  <a:lnTo>
                    <a:pt x="1485" y="120"/>
                  </a:lnTo>
                  <a:lnTo>
                    <a:pt x="1630" y="115"/>
                  </a:lnTo>
                  <a:lnTo>
                    <a:pt x="1665" y="0"/>
                  </a:lnTo>
                  <a:lnTo>
                    <a:pt x="1841" y="60"/>
                  </a:lnTo>
                  <a:lnTo>
                    <a:pt x="1831" y="195"/>
                  </a:lnTo>
                  <a:lnTo>
                    <a:pt x="1901" y="270"/>
                  </a:lnTo>
                  <a:lnTo>
                    <a:pt x="1811" y="345"/>
                  </a:lnTo>
                  <a:lnTo>
                    <a:pt x="1766" y="445"/>
                  </a:lnTo>
                  <a:lnTo>
                    <a:pt x="1856" y="495"/>
                  </a:lnTo>
                  <a:lnTo>
                    <a:pt x="1756" y="625"/>
                  </a:lnTo>
                  <a:lnTo>
                    <a:pt x="1725" y="675"/>
                  </a:lnTo>
                  <a:lnTo>
                    <a:pt x="1796" y="750"/>
                  </a:lnTo>
                  <a:lnTo>
                    <a:pt x="1771" y="865"/>
                  </a:lnTo>
                  <a:lnTo>
                    <a:pt x="1781" y="1030"/>
                  </a:lnTo>
                  <a:lnTo>
                    <a:pt x="1695" y="1110"/>
                  </a:lnTo>
                  <a:lnTo>
                    <a:pt x="1841" y="1150"/>
                  </a:lnTo>
                  <a:lnTo>
                    <a:pt x="1771" y="1230"/>
                  </a:lnTo>
                  <a:lnTo>
                    <a:pt x="1781" y="1315"/>
                  </a:lnTo>
                  <a:lnTo>
                    <a:pt x="1605" y="1320"/>
                  </a:lnTo>
                  <a:lnTo>
                    <a:pt x="1530" y="1395"/>
                  </a:lnTo>
                  <a:lnTo>
                    <a:pt x="1525" y="1530"/>
                  </a:lnTo>
                  <a:lnTo>
                    <a:pt x="1540" y="1630"/>
                  </a:lnTo>
                  <a:lnTo>
                    <a:pt x="1585" y="1740"/>
                  </a:lnTo>
                  <a:lnTo>
                    <a:pt x="1555" y="1860"/>
                  </a:lnTo>
                  <a:lnTo>
                    <a:pt x="1440" y="1860"/>
                  </a:lnTo>
                  <a:lnTo>
                    <a:pt x="1395" y="1950"/>
                  </a:lnTo>
                  <a:lnTo>
                    <a:pt x="1360" y="2080"/>
                  </a:lnTo>
                  <a:lnTo>
                    <a:pt x="1470" y="2175"/>
                  </a:lnTo>
                  <a:lnTo>
                    <a:pt x="1455" y="2265"/>
                  </a:lnTo>
                  <a:lnTo>
                    <a:pt x="1495" y="2325"/>
                  </a:lnTo>
                  <a:lnTo>
                    <a:pt x="1575" y="2215"/>
                  </a:lnTo>
                  <a:lnTo>
                    <a:pt x="1720" y="2250"/>
                  </a:lnTo>
                  <a:lnTo>
                    <a:pt x="1735" y="2340"/>
                  </a:lnTo>
                  <a:lnTo>
                    <a:pt x="1605" y="2400"/>
                  </a:lnTo>
                  <a:lnTo>
                    <a:pt x="1480" y="2365"/>
                  </a:lnTo>
                  <a:lnTo>
                    <a:pt x="1495" y="2455"/>
                  </a:lnTo>
                  <a:lnTo>
                    <a:pt x="1455" y="2530"/>
                  </a:lnTo>
                  <a:lnTo>
                    <a:pt x="1540" y="2545"/>
                  </a:lnTo>
                  <a:lnTo>
                    <a:pt x="1575" y="2500"/>
                  </a:lnTo>
                  <a:lnTo>
                    <a:pt x="1695" y="2485"/>
                  </a:lnTo>
                  <a:lnTo>
                    <a:pt x="1695" y="2560"/>
                  </a:lnTo>
                  <a:lnTo>
                    <a:pt x="1901" y="2530"/>
                  </a:lnTo>
                  <a:lnTo>
                    <a:pt x="1946" y="2460"/>
                  </a:lnTo>
                  <a:lnTo>
                    <a:pt x="2041" y="2475"/>
                  </a:lnTo>
                  <a:lnTo>
                    <a:pt x="2066" y="2590"/>
                  </a:lnTo>
                  <a:lnTo>
                    <a:pt x="2146" y="2655"/>
                  </a:lnTo>
                  <a:lnTo>
                    <a:pt x="2236" y="2665"/>
                  </a:lnTo>
                  <a:lnTo>
                    <a:pt x="2236" y="2785"/>
                  </a:lnTo>
                  <a:lnTo>
                    <a:pt x="2321" y="2815"/>
                  </a:lnTo>
                  <a:lnTo>
                    <a:pt x="2311" y="2910"/>
                  </a:lnTo>
                  <a:lnTo>
                    <a:pt x="2246" y="3000"/>
                  </a:lnTo>
                  <a:lnTo>
                    <a:pt x="2146" y="3075"/>
                  </a:lnTo>
                  <a:lnTo>
                    <a:pt x="1998" y="3060"/>
                  </a:lnTo>
                  <a:lnTo>
                    <a:pt x="1906" y="3015"/>
                  </a:lnTo>
                  <a:lnTo>
                    <a:pt x="1875" y="3120"/>
                  </a:lnTo>
                  <a:lnTo>
                    <a:pt x="1770" y="3207"/>
                  </a:lnTo>
                  <a:lnTo>
                    <a:pt x="1802" y="3310"/>
                  </a:lnTo>
                  <a:lnTo>
                    <a:pt x="1735" y="3390"/>
                  </a:lnTo>
                  <a:lnTo>
                    <a:pt x="1946" y="3460"/>
                  </a:lnTo>
                  <a:lnTo>
                    <a:pt x="1682" y="3630"/>
                  </a:lnTo>
                  <a:lnTo>
                    <a:pt x="1440" y="3625"/>
                  </a:lnTo>
                  <a:lnTo>
                    <a:pt x="1316" y="3721"/>
                  </a:lnTo>
                  <a:lnTo>
                    <a:pt x="1148" y="3691"/>
                  </a:lnTo>
                  <a:lnTo>
                    <a:pt x="990" y="3540"/>
                  </a:lnTo>
                  <a:lnTo>
                    <a:pt x="880" y="351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5" name="Freeform 9">
              <a:extLst>
                <a:ext uri="{FF2B5EF4-FFF2-40B4-BE49-F238E27FC236}">
                  <a16:creationId xmlns:a16="http://schemas.microsoft.com/office/drawing/2014/main" id="{D7C0480E-15D0-87E5-6287-99F32BA6DD39}"/>
                </a:ext>
              </a:extLst>
            </p:cNvPr>
            <p:cNvSpPr/>
            <p:nvPr/>
          </p:nvSpPr>
          <p:spPr bwMode="auto">
            <a:xfrm>
              <a:off x="1376301" y="3164349"/>
              <a:ext cx="1321670" cy="893618"/>
            </a:xfrm>
            <a:custGeom>
              <a:avLst/>
              <a:gdLst>
                <a:gd name="T0" fmla="*/ 0 w 4473"/>
                <a:gd name="T1" fmla="*/ 0 h 3106"/>
                <a:gd name="T2" fmla="*/ 0 w 4473"/>
                <a:gd name="T3" fmla="*/ 0 h 3106"/>
                <a:gd name="T4" fmla="*/ 0 w 4473"/>
                <a:gd name="T5" fmla="*/ 0 h 3106"/>
                <a:gd name="T6" fmla="*/ 0 w 4473"/>
                <a:gd name="T7" fmla="*/ 0 h 3106"/>
                <a:gd name="T8" fmla="*/ 0 w 4473"/>
                <a:gd name="T9" fmla="*/ 0 h 3106"/>
                <a:gd name="T10" fmla="*/ 0 w 4473"/>
                <a:gd name="T11" fmla="*/ 0 h 3106"/>
                <a:gd name="T12" fmla="*/ 0 w 4473"/>
                <a:gd name="T13" fmla="*/ 0 h 3106"/>
                <a:gd name="T14" fmla="*/ 0 w 4473"/>
                <a:gd name="T15" fmla="*/ 0 h 3106"/>
                <a:gd name="T16" fmla="*/ 0 w 4473"/>
                <a:gd name="T17" fmla="*/ 0 h 3106"/>
                <a:gd name="T18" fmla="*/ 0 w 4473"/>
                <a:gd name="T19" fmla="*/ 0 h 3106"/>
                <a:gd name="T20" fmla="*/ 0 w 4473"/>
                <a:gd name="T21" fmla="*/ 0 h 3106"/>
                <a:gd name="T22" fmla="*/ 0 w 4473"/>
                <a:gd name="T23" fmla="*/ 0 h 3106"/>
                <a:gd name="T24" fmla="*/ 0 w 4473"/>
                <a:gd name="T25" fmla="*/ 0 h 3106"/>
                <a:gd name="T26" fmla="*/ 0 w 4473"/>
                <a:gd name="T27" fmla="*/ 0 h 3106"/>
                <a:gd name="T28" fmla="*/ 0 w 4473"/>
                <a:gd name="T29" fmla="*/ 0 h 3106"/>
                <a:gd name="T30" fmla="*/ 0 w 4473"/>
                <a:gd name="T31" fmla="*/ 0 h 3106"/>
                <a:gd name="T32" fmla="*/ 0 w 4473"/>
                <a:gd name="T33" fmla="*/ 0 h 3106"/>
                <a:gd name="T34" fmla="*/ 0 w 4473"/>
                <a:gd name="T35" fmla="*/ 0 h 3106"/>
                <a:gd name="T36" fmla="*/ 0 w 4473"/>
                <a:gd name="T37" fmla="*/ 0 h 3106"/>
                <a:gd name="T38" fmla="*/ 0 w 4473"/>
                <a:gd name="T39" fmla="*/ 0 h 3106"/>
                <a:gd name="T40" fmla="*/ 0 w 4473"/>
                <a:gd name="T41" fmla="*/ 0 h 3106"/>
                <a:gd name="T42" fmla="*/ 0 w 4473"/>
                <a:gd name="T43" fmla="*/ 0 h 3106"/>
                <a:gd name="T44" fmla="*/ 0 w 4473"/>
                <a:gd name="T45" fmla="*/ 0 h 3106"/>
                <a:gd name="T46" fmla="*/ 0 w 4473"/>
                <a:gd name="T47" fmla="*/ 0 h 3106"/>
                <a:gd name="T48" fmla="*/ 0 w 4473"/>
                <a:gd name="T49" fmla="*/ 0 h 3106"/>
                <a:gd name="T50" fmla="*/ 0 w 4473"/>
                <a:gd name="T51" fmla="*/ 0 h 3106"/>
                <a:gd name="T52" fmla="*/ 0 w 4473"/>
                <a:gd name="T53" fmla="*/ 0 h 3106"/>
                <a:gd name="T54" fmla="*/ 0 w 4473"/>
                <a:gd name="T55" fmla="*/ 0 h 3106"/>
                <a:gd name="T56" fmla="*/ 0 w 4473"/>
                <a:gd name="T57" fmla="*/ 0 h 3106"/>
                <a:gd name="T58" fmla="*/ 0 w 4473"/>
                <a:gd name="T59" fmla="*/ 0 h 3106"/>
                <a:gd name="T60" fmla="*/ 0 w 4473"/>
                <a:gd name="T61" fmla="*/ 0 h 3106"/>
                <a:gd name="T62" fmla="*/ 0 w 4473"/>
                <a:gd name="T63" fmla="*/ 0 h 3106"/>
                <a:gd name="T64" fmla="*/ 0 w 4473"/>
                <a:gd name="T65" fmla="*/ 0 h 3106"/>
                <a:gd name="T66" fmla="*/ 0 w 4473"/>
                <a:gd name="T67" fmla="*/ 0 h 3106"/>
                <a:gd name="T68" fmla="*/ 0 w 4473"/>
                <a:gd name="T69" fmla="*/ 0 h 3106"/>
                <a:gd name="T70" fmla="*/ 0 w 4473"/>
                <a:gd name="T71" fmla="*/ 0 h 3106"/>
                <a:gd name="T72" fmla="*/ 0 w 4473"/>
                <a:gd name="T73" fmla="*/ 0 h 3106"/>
                <a:gd name="T74" fmla="*/ 0 w 4473"/>
                <a:gd name="T75" fmla="*/ 0 h 3106"/>
                <a:gd name="T76" fmla="*/ 0 w 4473"/>
                <a:gd name="T77" fmla="*/ 0 h 3106"/>
                <a:gd name="T78" fmla="*/ 0 w 4473"/>
                <a:gd name="T79" fmla="*/ 0 h 3106"/>
                <a:gd name="T80" fmla="*/ 0 w 4473"/>
                <a:gd name="T81" fmla="*/ 0 h 3106"/>
                <a:gd name="T82" fmla="*/ 0 w 4473"/>
                <a:gd name="T83" fmla="*/ 0 h 3106"/>
                <a:gd name="T84" fmla="*/ 0 w 4473"/>
                <a:gd name="T85" fmla="*/ 0 h 3106"/>
                <a:gd name="T86" fmla="*/ 0 w 4473"/>
                <a:gd name="T87" fmla="*/ 0 h 3106"/>
                <a:gd name="T88" fmla="*/ 0 w 4473"/>
                <a:gd name="T89" fmla="*/ 0 h 3106"/>
                <a:gd name="T90" fmla="*/ 0 w 4473"/>
                <a:gd name="T91" fmla="*/ 0 h 3106"/>
                <a:gd name="T92" fmla="*/ 0 w 4473"/>
                <a:gd name="T93" fmla="*/ 0 h 3106"/>
                <a:gd name="T94" fmla="*/ 0 w 4473"/>
                <a:gd name="T95" fmla="*/ 0 h 3106"/>
                <a:gd name="T96" fmla="*/ 0 w 4473"/>
                <a:gd name="T97" fmla="*/ 0 h 3106"/>
                <a:gd name="T98" fmla="*/ 0 w 4473"/>
                <a:gd name="T99" fmla="*/ 0 h 31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73" h="3106">
                  <a:moveTo>
                    <a:pt x="2177" y="0"/>
                  </a:moveTo>
                  <a:lnTo>
                    <a:pt x="2121" y="101"/>
                  </a:lnTo>
                  <a:lnTo>
                    <a:pt x="1997" y="90"/>
                  </a:lnTo>
                  <a:lnTo>
                    <a:pt x="1882" y="225"/>
                  </a:lnTo>
                  <a:lnTo>
                    <a:pt x="1732" y="230"/>
                  </a:lnTo>
                  <a:lnTo>
                    <a:pt x="1566" y="361"/>
                  </a:lnTo>
                  <a:lnTo>
                    <a:pt x="1493" y="466"/>
                  </a:lnTo>
                  <a:lnTo>
                    <a:pt x="1352" y="525"/>
                  </a:lnTo>
                  <a:lnTo>
                    <a:pt x="1353" y="667"/>
                  </a:lnTo>
                  <a:lnTo>
                    <a:pt x="1442" y="811"/>
                  </a:lnTo>
                  <a:lnTo>
                    <a:pt x="1598" y="826"/>
                  </a:lnTo>
                  <a:lnTo>
                    <a:pt x="1757" y="756"/>
                  </a:lnTo>
                  <a:lnTo>
                    <a:pt x="1777" y="920"/>
                  </a:lnTo>
                  <a:lnTo>
                    <a:pt x="1548" y="951"/>
                  </a:lnTo>
                  <a:lnTo>
                    <a:pt x="1479" y="1006"/>
                  </a:lnTo>
                  <a:lnTo>
                    <a:pt x="1520" y="1050"/>
                  </a:lnTo>
                  <a:lnTo>
                    <a:pt x="1478" y="1087"/>
                  </a:lnTo>
                  <a:lnTo>
                    <a:pt x="1584" y="1147"/>
                  </a:lnTo>
                  <a:lnTo>
                    <a:pt x="1625" y="1251"/>
                  </a:lnTo>
                  <a:lnTo>
                    <a:pt x="1554" y="1266"/>
                  </a:lnTo>
                  <a:lnTo>
                    <a:pt x="1473" y="1251"/>
                  </a:lnTo>
                  <a:lnTo>
                    <a:pt x="1493" y="1365"/>
                  </a:lnTo>
                  <a:lnTo>
                    <a:pt x="1563" y="1428"/>
                  </a:lnTo>
                  <a:lnTo>
                    <a:pt x="1506" y="1471"/>
                  </a:lnTo>
                  <a:lnTo>
                    <a:pt x="1445" y="1444"/>
                  </a:lnTo>
                  <a:lnTo>
                    <a:pt x="1397" y="1366"/>
                  </a:lnTo>
                  <a:lnTo>
                    <a:pt x="1323" y="1416"/>
                  </a:lnTo>
                  <a:lnTo>
                    <a:pt x="1161" y="1366"/>
                  </a:lnTo>
                  <a:lnTo>
                    <a:pt x="1071" y="1447"/>
                  </a:lnTo>
                  <a:lnTo>
                    <a:pt x="1037" y="1563"/>
                  </a:lnTo>
                  <a:lnTo>
                    <a:pt x="906" y="1641"/>
                  </a:lnTo>
                  <a:lnTo>
                    <a:pt x="798" y="1560"/>
                  </a:lnTo>
                  <a:lnTo>
                    <a:pt x="831" y="1503"/>
                  </a:lnTo>
                  <a:lnTo>
                    <a:pt x="951" y="1477"/>
                  </a:lnTo>
                  <a:lnTo>
                    <a:pt x="947" y="1390"/>
                  </a:lnTo>
                  <a:lnTo>
                    <a:pt x="924" y="1296"/>
                  </a:lnTo>
                  <a:lnTo>
                    <a:pt x="1027" y="1265"/>
                  </a:lnTo>
                  <a:lnTo>
                    <a:pt x="999" y="1158"/>
                  </a:lnTo>
                  <a:lnTo>
                    <a:pt x="924" y="1101"/>
                  </a:lnTo>
                  <a:lnTo>
                    <a:pt x="803" y="1141"/>
                  </a:lnTo>
                  <a:lnTo>
                    <a:pt x="697" y="1100"/>
                  </a:lnTo>
                  <a:lnTo>
                    <a:pt x="768" y="976"/>
                  </a:lnTo>
                  <a:lnTo>
                    <a:pt x="668" y="960"/>
                  </a:lnTo>
                  <a:lnTo>
                    <a:pt x="618" y="1042"/>
                  </a:lnTo>
                  <a:lnTo>
                    <a:pt x="512" y="1006"/>
                  </a:lnTo>
                  <a:lnTo>
                    <a:pt x="472" y="1220"/>
                  </a:lnTo>
                  <a:lnTo>
                    <a:pt x="512" y="1275"/>
                  </a:lnTo>
                  <a:lnTo>
                    <a:pt x="452" y="1335"/>
                  </a:lnTo>
                  <a:lnTo>
                    <a:pt x="527" y="1370"/>
                  </a:lnTo>
                  <a:lnTo>
                    <a:pt x="572" y="1475"/>
                  </a:lnTo>
                  <a:lnTo>
                    <a:pt x="518" y="1567"/>
                  </a:lnTo>
                  <a:lnTo>
                    <a:pt x="542" y="1686"/>
                  </a:lnTo>
                  <a:lnTo>
                    <a:pt x="352" y="1791"/>
                  </a:lnTo>
                  <a:lnTo>
                    <a:pt x="322" y="1861"/>
                  </a:lnTo>
                  <a:lnTo>
                    <a:pt x="442" y="1926"/>
                  </a:lnTo>
                  <a:lnTo>
                    <a:pt x="332" y="1971"/>
                  </a:lnTo>
                  <a:lnTo>
                    <a:pt x="217" y="1971"/>
                  </a:lnTo>
                  <a:lnTo>
                    <a:pt x="156" y="2036"/>
                  </a:lnTo>
                  <a:lnTo>
                    <a:pt x="234" y="2084"/>
                  </a:lnTo>
                  <a:lnTo>
                    <a:pt x="204" y="2168"/>
                  </a:lnTo>
                  <a:lnTo>
                    <a:pt x="6" y="2270"/>
                  </a:lnTo>
                  <a:lnTo>
                    <a:pt x="42" y="2315"/>
                  </a:lnTo>
                  <a:lnTo>
                    <a:pt x="125" y="2334"/>
                  </a:lnTo>
                  <a:lnTo>
                    <a:pt x="98" y="2384"/>
                  </a:lnTo>
                  <a:lnTo>
                    <a:pt x="23" y="2373"/>
                  </a:lnTo>
                  <a:lnTo>
                    <a:pt x="0" y="2424"/>
                  </a:lnTo>
                  <a:lnTo>
                    <a:pt x="38" y="2498"/>
                  </a:lnTo>
                  <a:lnTo>
                    <a:pt x="47" y="2578"/>
                  </a:lnTo>
                  <a:lnTo>
                    <a:pt x="162" y="2581"/>
                  </a:lnTo>
                  <a:lnTo>
                    <a:pt x="255" y="2566"/>
                  </a:lnTo>
                  <a:lnTo>
                    <a:pt x="291" y="2628"/>
                  </a:lnTo>
                  <a:lnTo>
                    <a:pt x="293" y="2731"/>
                  </a:lnTo>
                  <a:lnTo>
                    <a:pt x="530" y="2809"/>
                  </a:lnTo>
                  <a:lnTo>
                    <a:pt x="608" y="2901"/>
                  </a:lnTo>
                  <a:lnTo>
                    <a:pt x="1067" y="2932"/>
                  </a:lnTo>
                  <a:lnTo>
                    <a:pt x="1082" y="3037"/>
                  </a:lnTo>
                  <a:lnTo>
                    <a:pt x="1162" y="3106"/>
                  </a:lnTo>
                  <a:lnTo>
                    <a:pt x="1292" y="3061"/>
                  </a:lnTo>
                  <a:lnTo>
                    <a:pt x="1371" y="3007"/>
                  </a:lnTo>
                  <a:lnTo>
                    <a:pt x="1457" y="2779"/>
                  </a:lnTo>
                  <a:lnTo>
                    <a:pt x="1642" y="2736"/>
                  </a:lnTo>
                  <a:lnTo>
                    <a:pt x="1835" y="2731"/>
                  </a:lnTo>
                  <a:lnTo>
                    <a:pt x="1762" y="2871"/>
                  </a:lnTo>
                  <a:lnTo>
                    <a:pt x="1878" y="2946"/>
                  </a:lnTo>
                  <a:lnTo>
                    <a:pt x="2028" y="2943"/>
                  </a:lnTo>
                  <a:lnTo>
                    <a:pt x="2178" y="2835"/>
                  </a:lnTo>
                  <a:lnTo>
                    <a:pt x="2452" y="2910"/>
                  </a:lnTo>
                  <a:lnTo>
                    <a:pt x="2584" y="2820"/>
                  </a:lnTo>
                  <a:lnTo>
                    <a:pt x="2721" y="2791"/>
                  </a:lnTo>
                  <a:lnTo>
                    <a:pt x="2827" y="2869"/>
                  </a:lnTo>
                  <a:lnTo>
                    <a:pt x="2956" y="2856"/>
                  </a:lnTo>
                  <a:lnTo>
                    <a:pt x="3203" y="2836"/>
                  </a:lnTo>
                  <a:lnTo>
                    <a:pt x="3278" y="2941"/>
                  </a:lnTo>
                  <a:lnTo>
                    <a:pt x="3393" y="2968"/>
                  </a:lnTo>
                  <a:lnTo>
                    <a:pt x="3498" y="2781"/>
                  </a:lnTo>
                  <a:lnTo>
                    <a:pt x="3528" y="2566"/>
                  </a:lnTo>
                  <a:lnTo>
                    <a:pt x="3663" y="2346"/>
                  </a:lnTo>
                  <a:lnTo>
                    <a:pt x="3768" y="2361"/>
                  </a:lnTo>
                  <a:lnTo>
                    <a:pt x="3903" y="2281"/>
                  </a:lnTo>
                  <a:lnTo>
                    <a:pt x="4038" y="2061"/>
                  </a:lnTo>
                  <a:lnTo>
                    <a:pt x="4161" y="1942"/>
                  </a:lnTo>
                  <a:lnTo>
                    <a:pt x="4083" y="1851"/>
                  </a:lnTo>
                  <a:lnTo>
                    <a:pt x="3948" y="1786"/>
                  </a:lnTo>
                  <a:lnTo>
                    <a:pt x="3874" y="1791"/>
                  </a:lnTo>
                  <a:lnTo>
                    <a:pt x="3903" y="1696"/>
                  </a:lnTo>
                  <a:lnTo>
                    <a:pt x="3880" y="1605"/>
                  </a:lnTo>
                  <a:lnTo>
                    <a:pt x="4042" y="1620"/>
                  </a:lnTo>
                  <a:lnTo>
                    <a:pt x="4186" y="1605"/>
                  </a:lnTo>
                  <a:lnTo>
                    <a:pt x="4313" y="1636"/>
                  </a:lnTo>
                  <a:lnTo>
                    <a:pt x="4473" y="1550"/>
                  </a:lnTo>
                  <a:lnTo>
                    <a:pt x="4398" y="1455"/>
                  </a:lnTo>
                  <a:lnTo>
                    <a:pt x="4443" y="1335"/>
                  </a:lnTo>
                  <a:lnTo>
                    <a:pt x="4403" y="1295"/>
                  </a:lnTo>
                  <a:lnTo>
                    <a:pt x="4448" y="1215"/>
                  </a:lnTo>
                  <a:lnTo>
                    <a:pt x="4398" y="1140"/>
                  </a:lnTo>
                  <a:lnTo>
                    <a:pt x="4238" y="1205"/>
                  </a:lnTo>
                  <a:lnTo>
                    <a:pt x="4053" y="1020"/>
                  </a:lnTo>
                  <a:lnTo>
                    <a:pt x="3908" y="975"/>
                  </a:lnTo>
                  <a:lnTo>
                    <a:pt x="3843" y="875"/>
                  </a:lnTo>
                  <a:lnTo>
                    <a:pt x="3728" y="890"/>
                  </a:lnTo>
                  <a:lnTo>
                    <a:pt x="3653" y="1025"/>
                  </a:lnTo>
                  <a:lnTo>
                    <a:pt x="3513" y="1025"/>
                  </a:lnTo>
                  <a:lnTo>
                    <a:pt x="3503" y="885"/>
                  </a:lnTo>
                  <a:lnTo>
                    <a:pt x="3323" y="975"/>
                  </a:lnTo>
                  <a:lnTo>
                    <a:pt x="3233" y="950"/>
                  </a:lnTo>
                  <a:lnTo>
                    <a:pt x="3263" y="855"/>
                  </a:lnTo>
                  <a:lnTo>
                    <a:pt x="3213" y="765"/>
                  </a:lnTo>
                  <a:lnTo>
                    <a:pt x="3068" y="825"/>
                  </a:lnTo>
                  <a:lnTo>
                    <a:pt x="3003" y="905"/>
                  </a:lnTo>
                  <a:lnTo>
                    <a:pt x="2793" y="950"/>
                  </a:lnTo>
                  <a:lnTo>
                    <a:pt x="2808" y="830"/>
                  </a:lnTo>
                  <a:lnTo>
                    <a:pt x="2678" y="915"/>
                  </a:lnTo>
                  <a:lnTo>
                    <a:pt x="2538" y="825"/>
                  </a:lnTo>
                  <a:lnTo>
                    <a:pt x="2508" y="720"/>
                  </a:lnTo>
                  <a:lnTo>
                    <a:pt x="2393" y="740"/>
                  </a:lnTo>
                  <a:lnTo>
                    <a:pt x="2333" y="825"/>
                  </a:lnTo>
                  <a:lnTo>
                    <a:pt x="2422" y="970"/>
                  </a:lnTo>
                  <a:lnTo>
                    <a:pt x="2448" y="1095"/>
                  </a:lnTo>
                  <a:lnTo>
                    <a:pt x="2453" y="1205"/>
                  </a:lnTo>
                  <a:lnTo>
                    <a:pt x="2558" y="1230"/>
                  </a:lnTo>
                  <a:lnTo>
                    <a:pt x="2544" y="1381"/>
                  </a:lnTo>
                  <a:lnTo>
                    <a:pt x="2433" y="1410"/>
                  </a:lnTo>
                  <a:lnTo>
                    <a:pt x="2348" y="1325"/>
                  </a:lnTo>
                  <a:lnTo>
                    <a:pt x="2257" y="1350"/>
                  </a:lnTo>
                  <a:lnTo>
                    <a:pt x="2192" y="1230"/>
                  </a:lnTo>
                  <a:lnTo>
                    <a:pt x="2167" y="1050"/>
                  </a:lnTo>
                  <a:lnTo>
                    <a:pt x="2222" y="930"/>
                  </a:lnTo>
                  <a:lnTo>
                    <a:pt x="2212" y="755"/>
                  </a:lnTo>
                  <a:lnTo>
                    <a:pt x="2288" y="650"/>
                  </a:lnTo>
                  <a:lnTo>
                    <a:pt x="2423" y="675"/>
                  </a:lnTo>
                  <a:lnTo>
                    <a:pt x="2498" y="560"/>
                  </a:lnTo>
                  <a:lnTo>
                    <a:pt x="2558" y="425"/>
                  </a:lnTo>
                  <a:lnTo>
                    <a:pt x="2618" y="315"/>
                  </a:lnTo>
                  <a:lnTo>
                    <a:pt x="2603" y="170"/>
                  </a:lnTo>
                  <a:lnTo>
                    <a:pt x="2543" y="50"/>
                  </a:lnTo>
                  <a:lnTo>
                    <a:pt x="2363" y="0"/>
                  </a:lnTo>
                  <a:lnTo>
                    <a:pt x="2177" y="0"/>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6" name="Freeform 10">
              <a:extLst>
                <a:ext uri="{FF2B5EF4-FFF2-40B4-BE49-F238E27FC236}">
                  <a16:creationId xmlns:a16="http://schemas.microsoft.com/office/drawing/2014/main" id="{E925D704-F781-BC2C-3050-B0C06A2D1DC1}"/>
                </a:ext>
              </a:extLst>
            </p:cNvPr>
            <p:cNvSpPr/>
            <p:nvPr/>
          </p:nvSpPr>
          <p:spPr bwMode="auto">
            <a:xfrm>
              <a:off x="1866574" y="2607458"/>
              <a:ext cx="1083916" cy="1015932"/>
            </a:xfrm>
            <a:custGeom>
              <a:avLst/>
              <a:gdLst>
                <a:gd name="T0" fmla="*/ 0 w 3670"/>
                <a:gd name="T1" fmla="*/ 0 h 3530"/>
                <a:gd name="T2" fmla="*/ 0 w 3670"/>
                <a:gd name="T3" fmla="*/ 0 h 3530"/>
                <a:gd name="T4" fmla="*/ 0 w 3670"/>
                <a:gd name="T5" fmla="*/ 0 h 3530"/>
                <a:gd name="T6" fmla="*/ 0 w 3670"/>
                <a:gd name="T7" fmla="*/ 0 h 3530"/>
                <a:gd name="T8" fmla="*/ 0 w 3670"/>
                <a:gd name="T9" fmla="*/ 0 h 3530"/>
                <a:gd name="T10" fmla="*/ 0 w 3670"/>
                <a:gd name="T11" fmla="*/ 0 h 3530"/>
                <a:gd name="T12" fmla="*/ 0 w 3670"/>
                <a:gd name="T13" fmla="*/ 0 h 3530"/>
                <a:gd name="T14" fmla="*/ 0 w 3670"/>
                <a:gd name="T15" fmla="*/ 0 h 3530"/>
                <a:gd name="T16" fmla="*/ 0 w 3670"/>
                <a:gd name="T17" fmla="*/ 0 h 3530"/>
                <a:gd name="T18" fmla="*/ 0 w 3670"/>
                <a:gd name="T19" fmla="*/ 0 h 3530"/>
                <a:gd name="T20" fmla="*/ 0 w 3670"/>
                <a:gd name="T21" fmla="*/ 0 h 3530"/>
                <a:gd name="T22" fmla="*/ 0 w 3670"/>
                <a:gd name="T23" fmla="*/ 0 h 3530"/>
                <a:gd name="T24" fmla="*/ 0 w 3670"/>
                <a:gd name="T25" fmla="*/ 0 h 3530"/>
                <a:gd name="T26" fmla="*/ 0 w 3670"/>
                <a:gd name="T27" fmla="*/ 0 h 3530"/>
                <a:gd name="T28" fmla="*/ 0 w 3670"/>
                <a:gd name="T29" fmla="*/ 0 h 3530"/>
                <a:gd name="T30" fmla="*/ 0 w 3670"/>
                <a:gd name="T31" fmla="*/ 0 h 3530"/>
                <a:gd name="T32" fmla="*/ 0 w 3670"/>
                <a:gd name="T33" fmla="*/ 0 h 3530"/>
                <a:gd name="T34" fmla="*/ 0 w 3670"/>
                <a:gd name="T35" fmla="*/ 0 h 3530"/>
                <a:gd name="T36" fmla="*/ 0 w 3670"/>
                <a:gd name="T37" fmla="*/ 0 h 3530"/>
                <a:gd name="T38" fmla="*/ 0 w 3670"/>
                <a:gd name="T39" fmla="*/ 0 h 3530"/>
                <a:gd name="T40" fmla="*/ 0 w 3670"/>
                <a:gd name="T41" fmla="*/ 0 h 3530"/>
                <a:gd name="T42" fmla="*/ 0 w 3670"/>
                <a:gd name="T43" fmla="*/ 0 h 3530"/>
                <a:gd name="T44" fmla="*/ 0 w 3670"/>
                <a:gd name="T45" fmla="*/ 0 h 3530"/>
                <a:gd name="T46" fmla="*/ 0 w 3670"/>
                <a:gd name="T47" fmla="*/ 0 h 3530"/>
                <a:gd name="T48" fmla="*/ 0 w 3670"/>
                <a:gd name="T49" fmla="*/ 0 h 3530"/>
                <a:gd name="T50" fmla="*/ 0 w 3670"/>
                <a:gd name="T51" fmla="*/ 0 h 3530"/>
                <a:gd name="T52" fmla="*/ 0 w 3670"/>
                <a:gd name="T53" fmla="*/ 0 h 3530"/>
                <a:gd name="T54" fmla="*/ 0 w 3670"/>
                <a:gd name="T55" fmla="*/ 0 h 3530"/>
                <a:gd name="T56" fmla="*/ 0 w 3670"/>
                <a:gd name="T57" fmla="*/ 0 h 3530"/>
                <a:gd name="T58" fmla="*/ 0 w 3670"/>
                <a:gd name="T59" fmla="*/ 0 h 3530"/>
                <a:gd name="T60" fmla="*/ 0 w 3670"/>
                <a:gd name="T61" fmla="*/ 0 h 3530"/>
                <a:gd name="T62" fmla="*/ 0 w 3670"/>
                <a:gd name="T63" fmla="*/ 0 h 3530"/>
                <a:gd name="T64" fmla="*/ 0 w 3670"/>
                <a:gd name="T65" fmla="*/ 0 h 3530"/>
                <a:gd name="T66" fmla="*/ 0 w 3670"/>
                <a:gd name="T67" fmla="*/ 0 h 3530"/>
                <a:gd name="T68" fmla="*/ 0 w 3670"/>
                <a:gd name="T69" fmla="*/ 0 h 3530"/>
                <a:gd name="T70" fmla="*/ 0 w 3670"/>
                <a:gd name="T71" fmla="*/ 0 h 3530"/>
                <a:gd name="T72" fmla="*/ 0 w 3670"/>
                <a:gd name="T73" fmla="*/ 0 h 3530"/>
                <a:gd name="T74" fmla="*/ 0 w 3670"/>
                <a:gd name="T75" fmla="*/ 0 h 3530"/>
                <a:gd name="T76" fmla="*/ 0 w 3670"/>
                <a:gd name="T77" fmla="*/ 0 h 3530"/>
                <a:gd name="T78" fmla="*/ 0 w 3670"/>
                <a:gd name="T79" fmla="*/ 0 h 3530"/>
                <a:gd name="T80" fmla="*/ 0 w 3670"/>
                <a:gd name="T81" fmla="*/ 0 h 3530"/>
                <a:gd name="T82" fmla="*/ 0 w 3670"/>
                <a:gd name="T83" fmla="*/ 0 h 3530"/>
                <a:gd name="T84" fmla="*/ 0 w 3670"/>
                <a:gd name="T85" fmla="*/ 0 h 3530"/>
                <a:gd name="T86" fmla="*/ 0 w 3670"/>
                <a:gd name="T87" fmla="*/ 0 h 3530"/>
                <a:gd name="T88" fmla="*/ 0 w 3670"/>
                <a:gd name="T89" fmla="*/ 0 h 3530"/>
                <a:gd name="T90" fmla="*/ 0 w 3670"/>
                <a:gd name="T91" fmla="*/ 0 h 3530"/>
                <a:gd name="T92" fmla="*/ 0 w 3670"/>
                <a:gd name="T93" fmla="*/ 0 h 3530"/>
                <a:gd name="T94" fmla="*/ 0 w 3670"/>
                <a:gd name="T95" fmla="*/ 0 h 3530"/>
                <a:gd name="T96" fmla="*/ 0 w 3670"/>
                <a:gd name="T97" fmla="*/ 0 h 3530"/>
                <a:gd name="T98" fmla="*/ 0 w 3670"/>
                <a:gd name="T99" fmla="*/ 0 h 3530"/>
                <a:gd name="T100" fmla="*/ 0 w 3670"/>
                <a:gd name="T101" fmla="*/ 0 h 3530"/>
                <a:gd name="T102" fmla="*/ 0 w 3670"/>
                <a:gd name="T103" fmla="*/ 0 h 35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70" h="3530">
                  <a:moveTo>
                    <a:pt x="120" y="1401"/>
                  </a:moveTo>
                  <a:lnTo>
                    <a:pt x="105" y="1506"/>
                  </a:lnTo>
                  <a:lnTo>
                    <a:pt x="235" y="1673"/>
                  </a:lnTo>
                  <a:lnTo>
                    <a:pt x="211" y="1815"/>
                  </a:lnTo>
                  <a:lnTo>
                    <a:pt x="161" y="1968"/>
                  </a:lnTo>
                  <a:lnTo>
                    <a:pt x="331" y="1896"/>
                  </a:lnTo>
                  <a:lnTo>
                    <a:pt x="431" y="1909"/>
                  </a:lnTo>
                  <a:lnTo>
                    <a:pt x="506" y="1864"/>
                  </a:lnTo>
                  <a:lnTo>
                    <a:pt x="517" y="1936"/>
                  </a:lnTo>
                  <a:lnTo>
                    <a:pt x="705" y="1936"/>
                  </a:lnTo>
                  <a:lnTo>
                    <a:pt x="886" y="1984"/>
                  </a:lnTo>
                  <a:lnTo>
                    <a:pt x="946" y="2104"/>
                  </a:lnTo>
                  <a:lnTo>
                    <a:pt x="961" y="2248"/>
                  </a:lnTo>
                  <a:lnTo>
                    <a:pt x="898" y="2367"/>
                  </a:lnTo>
                  <a:lnTo>
                    <a:pt x="842" y="2493"/>
                  </a:lnTo>
                  <a:lnTo>
                    <a:pt x="767" y="2611"/>
                  </a:lnTo>
                  <a:lnTo>
                    <a:pt x="631" y="2584"/>
                  </a:lnTo>
                  <a:lnTo>
                    <a:pt x="554" y="2692"/>
                  </a:lnTo>
                  <a:lnTo>
                    <a:pt x="565" y="2866"/>
                  </a:lnTo>
                  <a:lnTo>
                    <a:pt x="510" y="2985"/>
                  </a:lnTo>
                  <a:lnTo>
                    <a:pt x="535" y="3164"/>
                  </a:lnTo>
                  <a:lnTo>
                    <a:pt x="599" y="3284"/>
                  </a:lnTo>
                  <a:lnTo>
                    <a:pt x="689" y="3258"/>
                  </a:lnTo>
                  <a:lnTo>
                    <a:pt x="776" y="3345"/>
                  </a:lnTo>
                  <a:lnTo>
                    <a:pt x="887" y="3314"/>
                  </a:lnTo>
                  <a:lnTo>
                    <a:pt x="901" y="3162"/>
                  </a:lnTo>
                  <a:lnTo>
                    <a:pt x="796" y="3140"/>
                  </a:lnTo>
                  <a:lnTo>
                    <a:pt x="791" y="3032"/>
                  </a:lnTo>
                  <a:lnTo>
                    <a:pt x="766" y="2908"/>
                  </a:lnTo>
                  <a:lnTo>
                    <a:pt x="677" y="2761"/>
                  </a:lnTo>
                  <a:lnTo>
                    <a:pt x="737" y="2673"/>
                  </a:lnTo>
                  <a:lnTo>
                    <a:pt x="848" y="2655"/>
                  </a:lnTo>
                  <a:lnTo>
                    <a:pt x="883" y="2763"/>
                  </a:lnTo>
                  <a:lnTo>
                    <a:pt x="1019" y="2851"/>
                  </a:lnTo>
                  <a:lnTo>
                    <a:pt x="1150" y="2766"/>
                  </a:lnTo>
                  <a:lnTo>
                    <a:pt x="1135" y="2883"/>
                  </a:lnTo>
                  <a:lnTo>
                    <a:pt x="1346" y="2841"/>
                  </a:lnTo>
                  <a:lnTo>
                    <a:pt x="1411" y="2760"/>
                  </a:lnTo>
                  <a:lnTo>
                    <a:pt x="1555" y="2701"/>
                  </a:lnTo>
                  <a:lnTo>
                    <a:pt x="1604" y="2791"/>
                  </a:lnTo>
                  <a:lnTo>
                    <a:pt x="1574" y="2887"/>
                  </a:lnTo>
                  <a:lnTo>
                    <a:pt x="1669" y="2910"/>
                  </a:lnTo>
                  <a:lnTo>
                    <a:pt x="1845" y="2821"/>
                  </a:lnTo>
                  <a:lnTo>
                    <a:pt x="1855" y="2958"/>
                  </a:lnTo>
                  <a:lnTo>
                    <a:pt x="1994" y="2960"/>
                  </a:lnTo>
                  <a:lnTo>
                    <a:pt x="2072" y="2824"/>
                  </a:lnTo>
                  <a:lnTo>
                    <a:pt x="2185" y="2811"/>
                  </a:lnTo>
                  <a:lnTo>
                    <a:pt x="2249" y="2908"/>
                  </a:lnTo>
                  <a:lnTo>
                    <a:pt x="2392" y="2952"/>
                  </a:lnTo>
                  <a:lnTo>
                    <a:pt x="2578" y="3138"/>
                  </a:lnTo>
                  <a:lnTo>
                    <a:pt x="2740" y="3075"/>
                  </a:lnTo>
                  <a:lnTo>
                    <a:pt x="2791" y="3150"/>
                  </a:lnTo>
                  <a:lnTo>
                    <a:pt x="2744" y="3230"/>
                  </a:lnTo>
                  <a:lnTo>
                    <a:pt x="2786" y="3270"/>
                  </a:lnTo>
                  <a:lnTo>
                    <a:pt x="2741" y="3387"/>
                  </a:lnTo>
                  <a:lnTo>
                    <a:pt x="2816" y="3485"/>
                  </a:lnTo>
                  <a:lnTo>
                    <a:pt x="2920" y="3530"/>
                  </a:lnTo>
                  <a:lnTo>
                    <a:pt x="3031" y="3485"/>
                  </a:lnTo>
                  <a:lnTo>
                    <a:pt x="3090" y="3405"/>
                  </a:lnTo>
                  <a:lnTo>
                    <a:pt x="3115" y="3215"/>
                  </a:lnTo>
                  <a:lnTo>
                    <a:pt x="3175" y="3150"/>
                  </a:lnTo>
                  <a:lnTo>
                    <a:pt x="3090" y="2990"/>
                  </a:lnTo>
                  <a:lnTo>
                    <a:pt x="3040" y="2881"/>
                  </a:lnTo>
                  <a:lnTo>
                    <a:pt x="3075" y="2761"/>
                  </a:lnTo>
                  <a:lnTo>
                    <a:pt x="3280" y="2641"/>
                  </a:lnTo>
                  <a:lnTo>
                    <a:pt x="3445" y="2491"/>
                  </a:lnTo>
                  <a:lnTo>
                    <a:pt x="3655" y="2491"/>
                  </a:lnTo>
                  <a:lnTo>
                    <a:pt x="3670" y="2406"/>
                  </a:lnTo>
                  <a:lnTo>
                    <a:pt x="3420" y="2316"/>
                  </a:lnTo>
                  <a:lnTo>
                    <a:pt x="3450" y="2151"/>
                  </a:lnTo>
                  <a:lnTo>
                    <a:pt x="3330" y="2116"/>
                  </a:lnTo>
                  <a:lnTo>
                    <a:pt x="3415" y="2026"/>
                  </a:lnTo>
                  <a:lnTo>
                    <a:pt x="3570" y="2011"/>
                  </a:lnTo>
                  <a:lnTo>
                    <a:pt x="3420" y="1881"/>
                  </a:lnTo>
                  <a:lnTo>
                    <a:pt x="3329" y="1732"/>
                  </a:lnTo>
                  <a:lnTo>
                    <a:pt x="3287" y="1579"/>
                  </a:lnTo>
                  <a:lnTo>
                    <a:pt x="3149" y="1546"/>
                  </a:lnTo>
                  <a:lnTo>
                    <a:pt x="3056" y="1625"/>
                  </a:lnTo>
                  <a:lnTo>
                    <a:pt x="2776" y="1522"/>
                  </a:lnTo>
                  <a:lnTo>
                    <a:pt x="2740" y="1430"/>
                  </a:lnTo>
                  <a:lnTo>
                    <a:pt x="2624" y="1447"/>
                  </a:lnTo>
                  <a:lnTo>
                    <a:pt x="2440" y="1326"/>
                  </a:lnTo>
                  <a:lnTo>
                    <a:pt x="2354" y="1381"/>
                  </a:lnTo>
                  <a:lnTo>
                    <a:pt x="1939" y="1067"/>
                  </a:lnTo>
                  <a:lnTo>
                    <a:pt x="1457" y="872"/>
                  </a:lnTo>
                  <a:lnTo>
                    <a:pt x="1185" y="811"/>
                  </a:lnTo>
                  <a:lnTo>
                    <a:pt x="970" y="706"/>
                  </a:lnTo>
                  <a:lnTo>
                    <a:pt x="825" y="601"/>
                  </a:lnTo>
                  <a:lnTo>
                    <a:pt x="882" y="509"/>
                  </a:lnTo>
                  <a:lnTo>
                    <a:pt x="735" y="452"/>
                  </a:lnTo>
                  <a:lnTo>
                    <a:pt x="645" y="352"/>
                  </a:lnTo>
                  <a:lnTo>
                    <a:pt x="475" y="447"/>
                  </a:lnTo>
                  <a:lnTo>
                    <a:pt x="355" y="352"/>
                  </a:lnTo>
                  <a:lnTo>
                    <a:pt x="355" y="257"/>
                  </a:lnTo>
                  <a:lnTo>
                    <a:pt x="402" y="80"/>
                  </a:lnTo>
                  <a:lnTo>
                    <a:pt x="247" y="0"/>
                  </a:lnTo>
                  <a:lnTo>
                    <a:pt x="195" y="112"/>
                  </a:lnTo>
                  <a:lnTo>
                    <a:pt x="75" y="217"/>
                  </a:lnTo>
                  <a:lnTo>
                    <a:pt x="0" y="397"/>
                  </a:lnTo>
                  <a:lnTo>
                    <a:pt x="30" y="577"/>
                  </a:lnTo>
                  <a:lnTo>
                    <a:pt x="60" y="751"/>
                  </a:lnTo>
                  <a:lnTo>
                    <a:pt x="48" y="798"/>
                  </a:lnTo>
                  <a:lnTo>
                    <a:pt x="91" y="848"/>
                  </a:lnTo>
                  <a:lnTo>
                    <a:pt x="117" y="902"/>
                  </a:lnTo>
                  <a:lnTo>
                    <a:pt x="127" y="977"/>
                  </a:lnTo>
                  <a:lnTo>
                    <a:pt x="210" y="1096"/>
                  </a:lnTo>
                  <a:lnTo>
                    <a:pt x="208" y="1220"/>
                  </a:lnTo>
                  <a:lnTo>
                    <a:pt x="120" y="1401"/>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7" name="Freeform 11">
              <a:extLst>
                <a:ext uri="{FF2B5EF4-FFF2-40B4-BE49-F238E27FC236}">
                  <a16:creationId xmlns:a16="http://schemas.microsoft.com/office/drawing/2014/main" id="{507BDCCD-FFF4-64AB-8724-A6DAF468E1B8}"/>
                </a:ext>
              </a:extLst>
            </p:cNvPr>
            <p:cNvSpPr/>
            <p:nvPr/>
          </p:nvSpPr>
          <p:spPr bwMode="auto">
            <a:xfrm>
              <a:off x="2314023" y="3587414"/>
              <a:ext cx="615795" cy="990030"/>
            </a:xfrm>
            <a:custGeom>
              <a:avLst/>
              <a:gdLst>
                <a:gd name="T0" fmla="*/ 0 w 2085"/>
                <a:gd name="T1" fmla="*/ 0 h 3441"/>
                <a:gd name="T2" fmla="*/ 0 w 2085"/>
                <a:gd name="T3" fmla="*/ 0 h 3441"/>
                <a:gd name="T4" fmla="*/ 0 w 2085"/>
                <a:gd name="T5" fmla="*/ 0 h 3441"/>
                <a:gd name="T6" fmla="*/ 0 w 2085"/>
                <a:gd name="T7" fmla="*/ 0 h 3441"/>
                <a:gd name="T8" fmla="*/ 0 w 2085"/>
                <a:gd name="T9" fmla="*/ 0 h 3441"/>
                <a:gd name="T10" fmla="*/ 0 w 2085"/>
                <a:gd name="T11" fmla="*/ 0 h 3441"/>
                <a:gd name="T12" fmla="*/ 0 w 2085"/>
                <a:gd name="T13" fmla="*/ 0 h 3441"/>
                <a:gd name="T14" fmla="*/ 0 w 2085"/>
                <a:gd name="T15" fmla="*/ 0 h 3441"/>
                <a:gd name="T16" fmla="*/ 0 w 2085"/>
                <a:gd name="T17" fmla="*/ 0 h 3441"/>
                <a:gd name="T18" fmla="*/ 0 w 2085"/>
                <a:gd name="T19" fmla="*/ 0 h 3441"/>
                <a:gd name="T20" fmla="*/ 0 w 2085"/>
                <a:gd name="T21" fmla="*/ 0 h 3441"/>
                <a:gd name="T22" fmla="*/ 0 w 2085"/>
                <a:gd name="T23" fmla="*/ 0 h 3441"/>
                <a:gd name="T24" fmla="*/ 0 w 2085"/>
                <a:gd name="T25" fmla="*/ 0 h 3441"/>
                <a:gd name="T26" fmla="*/ 0 w 2085"/>
                <a:gd name="T27" fmla="*/ 0 h 3441"/>
                <a:gd name="T28" fmla="*/ 0 w 2085"/>
                <a:gd name="T29" fmla="*/ 0 h 3441"/>
                <a:gd name="T30" fmla="*/ 0 w 2085"/>
                <a:gd name="T31" fmla="*/ 0 h 3441"/>
                <a:gd name="T32" fmla="*/ 0 w 2085"/>
                <a:gd name="T33" fmla="*/ 0 h 3441"/>
                <a:gd name="T34" fmla="*/ 0 w 2085"/>
                <a:gd name="T35" fmla="*/ 0 h 3441"/>
                <a:gd name="T36" fmla="*/ 0 w 2085"/>
                <a:gd name="T37" fmla="*/ 0 h 3441"/>
                <a:gd name="T38" fmla="*/ 0 w 2085"/>
                <a:gd name="T39" fmla="*/ 0 h 3441"/>
                <a:gd name="T40" fmla="*/ 0 w 2085"/>
                <a:gd name="T41" fmla="*/ 0 h 3441"/>
                <a:gd name="T42" fmla="*/ 0 w 2085"/>
                <a:gd name="T43" fmla="*/ 0 h 3441"/>
                <a:gd name="T44" fmla="*/ 0 w 2085"/>
                <a:gd name="T45" fmla="*/ 0 h 3441"/>
                <a:gd name="T46" fmla="*/ 0 w 2085"/>
                <a:gd name="T47" fmla="*/ 0 h 3441"/>
                <a:gd name="T48" fmla="*/ 0 w 2085"/>
                <a:gd name="T49" fmla="*/ 0 h 3441"/>
                <a:gd name="T50" fmla="*/ 0 w 2085"/>
                <a:gd name="T51" fmla="*/ 0 h 3441"/>
                <a:gd name="T52" fmla="*/ 0 w 2085"/>
                <a:gd name="T53" fmla="*/ 0 h 3441"/>
                <a:gd name="T54" fmla="*/ 0 w 2085"/>
                <a:gd name="T55" fmla="*/ 0 h 3441"/>
                <a:gd name="T56" fmla="*/ 0 w 2085"/>
                <a:gd name="T57" fmla="*/ 0 h 3441"/>
                <a:gd name="T58" fmla="*/ 0 w 2085"/>
                <a:gd name="T59" fmla="*/ 0 h 3441"/>
                <a:gd name="T60" fmla="*/ 0 w 2085"/>
                <a:gd name="T61" fmla="*/ 0 h 3441"/>
                <a:gd name="T62" fmla="*/ 0 w 2085"/>
                <a:gd name="T63" fmla="*/ 0 h 3441"/>
                <a:gd name="T64" fmla="*/ 0 w 2085"/>
                <a:gd name="T65" fmla="*/ 0 h 3441"/>
                <a:gd name="T66" fmla="*/ 0 w 2085"/>
                <a:gd name="T67" fmla="*/ 0 h 3441"/>
                <a:gd name="T68" fmla="*/ 0 w 2085"/>
                <a:gd name="T69" fmla="*/ 0 h 3441"/>
                <a:gd name="T70" fmla="*/ 0 w 2085"/>
                <a:gd name="T71" fmla="*/ 0 h 3441"/>
                <a:gd name="T72" fmla="*/ 0 w 2085"/>
                <a:gd name="T73" fmla="*/ 0 h 34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85" h="3441">
                  <a:moveTo>
                    <a:pt x="1575" y="0"/>
                  </a:moveTo>
                  <a:lnTo>
                    <a:pt x="1695" y="125"/>
                  </a:lnTo>
                  <a:lnTo>
                    <a:pt x="1800" y="260"/>
                  </a:lnTo>
                  <a:lnTo>
                    <a:pt x="1920" y="215"/>
                  </a:lnTo>
                  <a:lnTo>
                    <a:pt x="1905" y="425"/>
                  </a:lnTo>
                  <a:lnTo>
                    <a:pt x="1960" y="540"/>
                  </a:lnTo>
                  <a:lnTo>
                    <a:pt x="2080" y="570"/>
                  </a:lnTo>
                  <a:lnTo>
                    <a:pt x="2085" y="660"/>
                  </a:lnTo>
                  <a:lnTo>
                    <a:pt x="1930" y="815"/>
                  </a:lnTo>
                  <a:lnTo>
                    <a:pt x="1919" y="891"/>
                  </a:lnTo>
                  <a:lnTo>
                    <a:pt x="1711" y="1052"/>
                  </a:lnTo>
                  <a:lnTo>
                    <a:pt x="1710" y="1190"/>
                  </a:lnTo>
                  <a:lnTo>
                    <a:pt x="1615" y="1325"/>
                  </a:lnTo>
                  <a:lnTo>
                    <a:pt x="1606" y="1484"/>
                  </a:lnTo>
                  <a:lnTo>
                    <a:pt x="1469" y="1581"/>
                  </a:lnTo>
                  <a:lnTo>
                    <a:pt x="1271" y="1580"/>
                  </a:lnTo>
                  <a:lnTo>
                    <a:pt x="1213" y="1695"/>
                  </a:lnTo>
                  <a:lnTo>
                    <a:pt x="1110" y="1801"/>
                  </a:lnTo>
                  <a:lnTo>
                    <a:pt x="1139" y="2163"/>
                  </a:lnTo>
                  <a:lnTo>
                    <a:pt x="1240" y="2211"/>
                  </a:lnTo>
                  <a:lnTo>
                    <a:pt x="1349" y="2271"/>
                  </a:lnTo>
                  <a:lnTo>
                    <a:pt x="1225" y="2326"/>
                  </a:lnTo>
                  <a:lnTo>
                    <a:pt x="1070" y="2262"/>
                  </a:lnTo>
                  <a:lnTo>
                    <a:pt x="896" y="2176"/>
                  </a:lnTo>
                  <a:lnTo>
                    <a:pt x="841" y="2256"/>
                  </a:lnTo>
                  <a:lnTo>
                    <a:pt x="944" y="2355"/>
                  </a:lnTo>
                  <a:lnTo>
                    <a:pt x="941" y="2478"/>
                  </a:lnTo>
                  <a:lnTo>
                    <a:pt x="1005" y="2571"/>
                  </a:lnTo>
                  <a:lnTo>
                    <a:pt x="1020" y="2691"/>
                  </a:lnTo>
                  <a:lnTo>
                    <a:pt x="1050" y="2791"/>
                  </a:lnTo>
                  <a:lnTo>
                    <a:pt x="910" y="2986"/>
                  </a:lnTo>
                  <a:lnTo>
                    <a:pt x="810" y="3081"/>
                  </a:lnTo>
                  <a:lnTo>
                    <a:pt x="705" y="3151"/>
                  </a:lnTo>
                  <a:lnTo>
                    <a:pt x="630" y="3441"/>
                  </a:lnTo>
                  <a:lnTo>
                    <a:pt x="535" y="3396"/>
                  </a:lnTo>
                  <a:lnTo>
                    <a:pt x="430" y="3421"/>
                  </a:lnTo>
                  <a:lnTo>
                    <a:pt x="390" y="3226"/>
                  </a:lnTo>
                  <a:lnTo>
                    <a:pt x="310" y="3241"/>
                  </a:lnTo>
                  <a:lnTo>
                    <a:pt x="240" y="3046"/>
                  </a:lnTo>
                  <a:lnTo>
                    <a:pt x="0" y="2941"/>
                  </a:lnTo>
                  <a:lnTo>
                    <a:pt x="70" y="2881"/>
                  </a:lnTo>
                  <a:lnTo>
                    <a:pt x="45" y="2796"/>
                  </a:lnTo>
                  <a:lnTo>
                    <a:pt x="105" y="2676"/>
                  </a:lnTo>
                  <a:lnTo>
                    <a:pt x="205" y="2596"/>
                  </a:lnTo>
                  <a:lnTo>
                    <a:pt x="272" y="2646"/>
                  </a:lnTo>
                  <a:lnTo>
                    <a:pt x="323" y="2616"/>
                  </a:lnTo>
                  <a:lnTo>
                    <a:pt x="361" y="2527"/>
                  </a:lnTo>
                  <a:lnTo>
                    <a:pt x="146" y="2296"/>
                  </a:lnTo>
                  <a:lnTo>
                    <a:pt x="181" y="2206"/>
                  </a:lnTo>
                  <a:lnTo>
                    <a:pt x="86" y="2145"/>
                  </a:lnTo>
                  <a:lnTo>
                    <a:pt x="115" y="2076"/>
                  </a:lnTo>
                  <a:lnTo>
                    <a:pt x="220" y="2058"/>
                  </a:lnTo>
                  <a:lnTo>
                    <a:pt x="195" y="1836"/>
                  </a:lnTo>
                  <a:lnTo>
                    <a:pt x="121" y="1685"/>
                  </a:lnTo>
                  <a:lnTo>
                    <a:pt x="136" y="1595"/>
                  </a:lnTo>
                  <a:lnTo>
                    <a:pt x="218" y="1499"/>
                  </a:lnTo>
                  <a:lnTo>
                    <a:pt x="326" y="1307"/>
                  </a:lnTo>
                  <a:lnTo>
                    <a:pt x="356" y="1095"/>
                  </a:lnTo>
                  <a:lnTo>
                    <a:pt x="491" y="875"/>
                  </a:lnTo>
                  <a:lnTo>
                    <a:pt x="595" y="888"/>
                  </a:lnTo>
                  <a:lnTo>
                    <a:pt x="731" y="810"/>
                  </a:lnTo>
                  <a:lnTo>
                    <a:pt x="865" y="590"/>
                  </a:lnTo>
                  <a:lnTo>
                    <a:pt x="990" y="470"/>
                  </a:lnTo>
                  <a:lnTo>
                    <a:pt x="910" y="380"/>
                  </a:lnTo>
                  <a:lnTo>
                    <a:pt x="775" y="315"/>
                  </a:lnTo>
                  <a:lnTo>
                    <a:pt x="700" y="320"/>
                  </a:lnTo>
                  <a:lnTo>
                    <a:pt x="730" y="225"/>
                  </a:lnTo>
                  <a:lnTo>
                    <a:pt x="705" y="135"/>
                  </a:lnTo>
                  <a:lnTo>
                    <a:pt x="865" y="150"/>
                  </a:lnTo>
                  <a:lnTo>
                    <a:pt x="1015" y="135"/>
                  </a:lnTo>
                  <a:lnTo>
                    <a:pt x="1138" y="167"/>
                  </a:lnTo>
                  <a:lnTo>
                    <a:pt x="1300" y="80"/>
                  </a:lnTo>
                  <a:lnTo>
                    <a:pt x="1410" y="125"/>
                  </a:lnTo>
                  <a:lnTo>
                    <a:pt x="1515" y="80"/>
                  </a:lnTo>
                  <a:lnTo>
                    <a:pt x="1575" y="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8" name="Freeform 12">
              <a:extLst>
                <a:ext uri="{FF2B5EF4-FFF2-40B4-BE49-F238E27FC236}">
                  <a16:creationId xmlns:a16="http://schemas.microsoft.com/office/drawing/2014/main" id="{1CBAFB19-4F17-EC61-DCE8-E514BF4AC3D1}"/>
                </a:ext>
              </a:extLst>
            </p:cNvPr>
            <p:cNvSpPr/>
            <p:nvPr/>
          </p:nvSpPr>
          <p:spPr bwMode="auto">
            <a:xfrm>
              <a:off x="1938934" y="2433338"/>
              <a:ext cx="481413" cy="421627"/>
            </a:xfrm>
            <a:custGeom>
              <a:avLst/>
              <a:gdLst>
                <a:gd name="T0" fmla="*/ 0 w 1628"/>
                <a:gd name="T1" fmla="*/ 0 h 1466"/>
                <a:gd name="T2" fmla="*/ 0 w 1628"/>
                <a:gd name="T3" fmla="*/ 0 h 1466"/>
                <a:gd name="T4" fmla="*/ 0 w 1628"/>
                <a:gd name="T5" fmla="*/ 0 h 1466"/>
                <a:gd name="T6" fmla="*/ 0 w 1628"/>
                <a:gd name="T7" fmla="*/ 0 h 1466"/>
                <a:gd name="T8" fmla="*/ 0 w 1628"/>
                <a:gd name="T9" fmla="*/ 0 h 1466"/>
                <a:gd name="T10" fmla="*/ 0 w 1628"/>
                <a:gd name="T11" fmla="*/ 0 h 1466"/>
                <a:gd name="T12" fmla="*/ 0 w 1628"/>
                <a:gd name="T13" fmla="*/ 0 h 1466"/>
                <a:gd name="T14" fmla="*/ 0 w 1628"/>
                <a:gd name="T15" fmla="*/ 0 h 1466"/>
                <a:gd name="T16" fmla="*/ 0 w 1628"/>
                <a:gd name="T17" fmla="*/ 0 h 1466"/>
                <a:gd name="T18" fmla="*/ 0 w 1628"/>
                <a:gd name="T19" fmla="*/ 0 h 1466"/>
                <a:gd name="T20" fmla="*/ 0 w 1628"/>
                <a:gd name="T21" fmla="*/ 0 h 1466"/>
                <a:gd name="T22" fmla="*/ 0 w 1628"/>
                <a:gd name="T23" fmla="*/ 0 h 1466"/>
                <a:gd name="T24" fmla="*/ 0 w 1628"/>
                <a:gd name="T25" fmla="*/ 0 h 1466"/>
                <a:gd name="T26" fmla="*/ 0 w 1628"/>
                <a:gd name="T27" fmla="*/ 0 h 1466"/>
                <a:gd name="T28" fmla="*/ 0 w 1628"/>
                <a:gd name="T29" fmla="*/ 0 h 1466"/>
                <a:gd name="T30" fmla="*/ 0 w 1628"/>
                <a:gd name="T31" fmla="*/ 0 h 1466"/>
                <a:gd name="T32" fmla="*/ 0 w 1628"/>
                <a:gd name="T33" fmla="*/ 0 h 1466"/>
                <a:gd name="T34" fmla="*/ 0 w 1628"/>
                <a:gd name="T35" fmla="*/ 0 h 1466"/>
                <a:gd name="T36" fmla="*/ 0 w 1628"/>
                <a:gd name="T37" fmla="*/ 0 h 1466"/>
                <a:gd name="T38" fmla="*/ 0 w 1628"/>
                <a:gd name="T39" fmla="*/ 0 h 1466"/>
                <a:gd name="T40" fmla="*/ 0 w 1628"/>
                <a:gd name="T41" fmla="*/ 0 h 1466"/>
                <a:gd name="T42" fmla="*/ 0 w 1628"/>
                <a:gd name="T43" fmla="*/ 0 h 1466"/>
                <a:gd name="T44" fmla="*/ 0 w 1628"/>
                <a:gd name="T45" fmla="*/ 0 h 1466"/>
                <a:gd name="T46" fmla="*/ 0 w 1628"/>
                <a:gd name="T47" fmla="*/ 0 h 1466"/>
                <a:gd name="T48" fmla="*/ 0 w 1628"/>
                <a:gd name="T49" fmla="*/ 0 h 1466"/>
                <a:gd name="T50" fmla="*/ 0 w 1628"/>
                <a:gd name="T51" fmla="*/ 0 h 1466"/>
                <a:gd name="T52" fmla="*/ 0 w 1628"/>
                <a:gd name="T53" fmla="*/ 0 h 1466"/>
                <a:gd name="T54" fmla="*/ 0 w 1628"/>
                <a:gd name="T55" fmla="*/ 0 h 1466"/>
                <a:gd name="T56" fmla="*/ 0 w 1628"/>
                <a:gd name="T57" fmla="*/ 0 h 1466"/>
                <a:gd name="T58" fmla="*/ 0 w 1628"/>
                <a:gd name="T59" fmla="*/ 0 h 1466"/>
                <a:gd name="T60" fmla="*/ 0 w 1628"/>
                <a:gd name="T61" fmla="*/ 0 h 1466"/>
                <a:gd name="T62" fmla="*/ 0 w 1628"/>
                <a:gd name="T63" fmla="*/ 0 h 1466"/>
                <a:gd name="T64" fmla="*/ 0 w 1628"/>
                <a:gd name="T65" fmla="*/ 0 h 1466"/>
                <a:gd name="T66" fmla="*/ 0 w 1628"/>
                <a:gd name="T67" fmla="*/ 0 h 1466"/>
                <a:gd name="T68" fmla="*/ 0 w 1628"/>
                <a:gd name="T69" fmla="*/ 0 h 1466"/>
                <a:gd name="T70" fmla="*/ 0 w 1628"/>
                <a:gd name="T71" fmla="*/ 0 h 14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28" h="1466">
                  <a:moveTo>
                    <a:pt x="0" y="592"/>
                  </a:moveTo>
                  <a:lnTo>
                    <a:pt x="108" y="510"/>
                  </a:lnTo>
                  <a:lnTo>
                    <a:pt x="93" y="405"/>
                  </a:lnTo>
                  <a:lnTo>
                    <a:pt x="108" y="235"/>
                  </a:lnTo>
                  <a:lnTo>
                    <a:pt x="203" y="160"/>
                  </a:lnTo>
                  <a:lnTo>
                    <a:pt x="378" y="101"/>
                  </a:lnTo>
                  <a:lnTo>
                    <a:pt x="535" y="146"/>
                  </a:lnTo>
                  <a:lnTo>
                    <a:pt x="608" y="195"/>
                  </a:lnTo>
                  <a:lnTo>
                    <a:pt x="697" y="191"/>
                  </a:lnTo>
                  <a:lnTo>
                    <a:pt x="624" y="61"/>
                  </a:lnTo>
                  <a:lnTo>
                    <a:pt x="743" y="0"/>
                  </a:lnTo>
                  <a:lnTo>
                    <a:pt x="818" y="60"/>
                  </a:lnTo>
                  <a:lnTo>
                    <a:pt x="848" y="150"/>
                  </a:lnTo>
                  <a:lnTo>
                    <a:pt x="948" y="240"/>
                  </a:lnTo>
                  <a:lnTo>
                    <a:pt x="1143" y="280"/>
                  </a:lnTo>
                  <a:lnTo>
                    <a:pt x="1278" y="385"/>
                  </a:lnTo>
                  <a:lnTo>
                    <a:pt x="1278" y="505"/>
                  </a:lnTo>
                  <a:lnTo>
                    <a:pt x="1488" y="525"/>
                  </a:lnTo>
                  <a:lnTo>
                    <a:pt x="1628" y="660"/>
                  </a:lnTo>
                  <a:lnTo>
                    <a:pt x="1323" y="899"/>
                  </a:lnTo>
                  <a:lnTo>
                    <a:pt x="1312" y="1015"/>
                  </a:lnTo>
                  <a:lnTo>
                    <a:pt x="1278" y="1090"/>
                  </a:lnTo>
                  <a:lnTo>
                    <a:pt x="1329" y="1216"/>
                  </a:lnTo>
                  <a:lnTo>
                    <a:pt x="1207" y="1301"/>
                  </a:lnTo>
                  <a:lnTo>
                    <a:pt x="1209" y="1466"/>
                  </a:lnTo>
                  <a:lnTo>
                    <a:pt x="938" y="1405"/>
                  </a:lnTo>
                  <a:lnTo>
                    <a:pt x="723" y="1300"/>
                  </a:lnTo>
                  <a:lnTo>
                    <a:pt x="579" y="1196"/>
                  </a:lnTo>
                  <a:lnTo>
                    <a:pt x="637" y="1103"/>
                  </a:lnTo>
                  <a:lnTo>
                    <a:pt x="489" y="1046"/>
                  </a:lnTo>
                  <a:lnTo>
                    <a:pt x="399" y="946"/>
                  </a:lnTo>
                  <a:lnTo>
                    <a:pt x="231" y="1045"/>
                  </a:lnTo>
                  <a:lnTo>
                    <a:pt x="109" y="944"/>
                  </a:lnTo>
                  <a:lnTo>
                    <a:pt x="109" y="848"/>
                  </a:lnTo>
                  <a:lnTo>
                    <a:pt x="157" y="673"/>
                  </a:lnTo>
                  <a:lnTo>
                    <a:pt x="0" y="59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9" name="Freeform 13">
              <a:extLst>
                <a:ext uri="{FF2B5EF4-FFF2-40B4-BE49-F238E27FC236}">
                  <a16:creationId xmlns:a16="http://schemas.microsoft.com/office/drawing/2014/main" id="{0E86F4C6-56BE-BD81-E417-64C3AEE6BCA3}"/>
                </a:ext>
              </a:extLst>
            </p:cNvPr>
            <p:cNvSpPr/>
            <p:nvPr/>
          </p:nvSpPr>
          <p:spPr bwMode="auto">
            <a:xfrm>
              <a:off x="2764423" y="3052107"/>
              <a:ext cx="722119" cy="497893"/>
            </a:xfrm>
            <a:custGeom>
              <a:avLst/>
              <a:gdLst>
                <a:gd name="T0" fmla="*/ 0 w 2445"/>
                <a:gd name="T1" fmla="*/ 0 h 1731"/>
                <a:gd name="T2" fmla="*/ 0 w 2445"/>
                <a:gd name="T3" fmla="*/ 0 h 1731"/>
                <a:gd name="T4" fmla="*/ 0 w 2445"/>
                <a:gd name="T5" fmla="*/ 0 h 1731"/>
                <a:gd name="T6" fmla="*/ 0 w 2445"/>
                <a:gd name="T7" fmla="*/ 0 h 1731"/>
                <a:gd name="T8" fmla="*/ 0 w 2445"/>
                <a:gd name="T9" fmla="*/ 0 h 1731"/>
                <a:gd name="T10" fmla="*/ 0 w 2445"/>
                <a:gd name="T11" fmla="*/ 0 h 1731"/>
                <a:gd name="T12" fmla="*/ 0 w 2445"/>
                <a:gd name="T13" fmla="*/ 0 h 1731"/>
                <a:gd name="T14" fmla="*/ 0 w 2445"/>
                <a:gd name="T15" fmla="*/ 0 h 1731"/>
                <a:gd name="T16" fmla="*/ 0 w 2445"/>
                <a:gd name="T17" fmla="*/ 0 h 1731"/>
                <a:gd name="T18" fmla="*/ 0 w 2445"/>
                <a:gd name="T19" fmla="*/ 0 h 1731"/>
                <a:gd name="T20" fmla="*/ 0 w 2445"/>
                <a:gd name="T21" fmla="*/ 0 h 1731"/>
                <a:gd name="T22" fmla="*/ 0 w 2445"/>
                <a:gd name="T23" fmla="*/ 0 h 1731"/>
                <a:gd name="T24" fmla="*/ 0 w 2445"/>
                <a:gd name="T25" fmla="*/ 0 h 1731"/>
                <a:gd name="T26" fmla="*/ 0 w 2445"/>
                <a:gd name="T27" fmla="*/ 0 h 1731"/>
                <a:gd name="T28" fmla="*/ 0 w 2445"/>
                <a:gd name="T29" fmla="*/ 0 h 1731"/>
                <a:gd name="T30" fmla="*/ 0 w 2445"/>
                <a:gd name="T31" fmla="*/ 0 h 1731"/>
                <a:gd name="T32" fmla="*/ 0 w 2445"/>
                <a:gd name="T33" fmla="*/ 0 h 1731"/>
                <a:gd name="T34" fmla="*/ 0 w 2445"/>
                <a:gd name="T35" fmla="*/ 0 h 1731"/>
                <a:gd name="T36" fmla="*/ 0 w 2445"/>
                <a:gd name="T37" fmla="*/ 0 h 1731"/>
                <a:gd name="T38" fmla="*/ 0 w 2445"/>
                <a:gd name="T39" fmla="*/ 0 h 1731"/>
                <a:gd name="T40" fmla="*/ 0 w 2445"/>
                <a:gd name="T41" fmla="*/ 0 h 1731"/>
                <a:gd name="T42" fmla="*/ 0 w 2445"/>
                <a:gd name="T43" fmla="*/ 0 h 1731"/>
                <a:gd name="T44" fmla="*/ 0 w 2445"/>
                <a:gd name="T45" fmla="*/ 0 h 1731"/>
                <a:gd name="T46" fmla="*/ 0 w 2445"/>
                <a:gd name="T47" fmla="*/ 0 h 1731"/>
                <a:gd name="T48" fmla="*/ 0 w 2445"/>
                <a:gd name="T49" fmla="*/ 0 h 1731"/>
                <a:gd name="T50" fmla="*/ 0 w 2445"/>
                <a:gd name="T51" fmla="*/ 0 h 1731"/>
                <a:gd name="T52" fmla="*/ 0 w 2445"/>
                <a:gd name="T53" fmla="*/ 0 h 1731"/>
                <a:gd name="T54" fmla="*/ 0 w 2445"/>
                <a:gd name="T55" fmla="*/ 0 h 1731"/>
                <a:gd name="T56" fmla="*/ 0 w 2445"/>
                <a:gd name="T57" fmla="*/ 0 h 1731"/>
                <a:gd name="T58" fmla="*/ 0 w 2445"/>
                <a:gd name="T59" fmla="*/ 0 h 1731"/>
                <a:gd name="T60" fmla="*/ 0 w 2445"/>
                <a:gd name="T61" fmla="*/ 0 h 1731"/>
                <a:gd name="T62" fmla="*/ 0 w 2445"/>
                <a:gd name="T63" fmla="*/ 0 h 1731"/>
                <a:gd name="T64" fmla="*/ 0 w 2445"/>
                <a:gd name="T65" fmla="*/ 0 h 17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45" h="1731">
                  <a:moveTo>
                    <a:pt x="245" y="33"/>
                  </a:moveTo>
                  <a:lnTo>
                    <a:pt x="374" y="0"/>
                  </a:lnTo>
                  <a:lnTo>
                    <a:pt x="500" y="64"/>
                  </a:lnTo>
                  <a:lnTo>
                    <a:pt x="635" y="76"/>
                  </a:lnTo>
                  <a:lnTo>
                    <a:pt x="635" y="255"/>
                  </a:lnTo>
                  <a:lnTo>
                    <a:pt x="735" y="259"/>
                  </a:lnTo>
                  <a:lnTo>
                    <a:pt x="839" y="315"/>
                  </a:lnTo>
                  <a:lnTo>
                    <a:pt x="935" y="364"/>
                  </a:lnTo>
                  <a:lnTo>
                    <a:pt x="1099" y="300"/>
                  </a:lnTo>
                  <a:lnTo>
                    <a:pt x="1144" y="335"/>
                  </a:lnTo>
                  <a:lnTo>
                    <a:pt x="1184" y="435"/>
                  </a:lnTo>
                  <a:lnTo>
                    <a:pt x="1275" y="450"/>
                  </a:lnTo>
                  <a:lnTo>
                    <a:pt x="1370" y="390"/>
                  </a:lnTo>
                  <a:lnTo>
                    <a:pt x="1505" y="425"/>
                  </a:lnTo>
                  <a:lnTo>
                    <a:pt x="1640" y="495"/>
                  </a:lnTo>
                  <a:lnTo>
                    <a:pt x="1815" y="435"/>
                  </a:lnTo>
                  <a:lnTo>
                    <a:pt x="1880" y="540"/>
                  </a:lnTo>
                  <a:lnTo>
                    <a:pt x="2200" y="490"/>
                  </a:lnTo>
                  <a:lnTo>
                    <a:pt x="2355" y="424"/>
                  </a:lnTo>
                  <a:lnTo>
                    <a:pt x="2445" y="545"/>
                  </a:lnTo>
                  <a:lnTo>
                    <a:pt x="2255" y="649"/>
                  </a:lnTo>
                  <a:lnTo>
                    <a:pt x="2205" y="765"/>
                  </a:lnTo>
                  <a:lnTo>
                    <a:pt x="2313" y="892"/>
                  </a:lnTo>
                  <a:lnTo>
                    <a:pt x="2339" y="996"/>
                  </a:lnTo>
                  <a:lnTo>
                    <a:pt x="2256" y="1006"/>
                  </a:lnTo>
                  <a:lnTo>
                    <a:pt x="2235" y="1069"/>
                  </a:lnTo>
                  <a:lnTo>
                    <a:pt x="2247" y="1129"/>
                  </a:lnTo>
                  <a:lnTo>
                    <a:pt x="2135" y="1099"/>
                  </a:lnTo>
                  <a:lnTo>
                    <a:pt x="2016" y="1171"/>
                  </a:lnTo>
                  <a:lnTo>
                    <a:pt x="1940" y="1245"/>
                  </a:lnTo>
                  <a:lnTo>
                    <a:pt x="1911" y="1378"/>
                  </a:lnTo>
                  <a:lnTo>
                    <a:pt x="1893" y="1500"/>
                  </a:lnTo>
                  <a:lnTo>
                    <a:pt x="1760" y="1551"/>
                  </a:lnTo>
                  <a:lnTo>
                    <a:pt x="1635" y="1531"/>
                  </a:lnTo>
                  <a:lnTo>
                    <a:pt x="1610" y="1641"/>
                  </a:lnTo>
                  <a:lnTo>
                    <a:pt x="1520" y="1626"/>
                  </a:lnTo>
                  <a:lnTo>
                    <a:pt x="1500" y="1536"/>
                  </a:lnTo>
                  <a:lnTo>
                    <a:pt x="1395" y="1476"/>
                  </a:lnTo>
                  <a:lnTo>
                    <a:pt x="1219" y="1431"/>
                  </a:lnTo>
                  <a:lnTo>
                    <a:pt x="1184" y="1491"/>
                  </a:lnTo>
                  <a:lnTo>
                    <a:pt x="1124" y="1588"/>
                  </a:lnTo>
                  <a:lnTo>
                    <a:pt x="1025" y="1602"/>
                  </a:lnTo>
                  <a:lnTo>
                    <a:pt x="814" y="1666"/>
                  </a:lnTo>
                  <a:lnTo>
                    <a:pt x="734" y="1591"/>
                  </a:lnTo>
                  <a:lnTo>
                    <a:pt x="659" y="1651"/>
                  </a:lnTo>
                  <a:lnTo>
                    <a:pt x="629" y="1731"/>
                  </a:lnTo>
                  <a:lnTo>
                    <a:pt x="524" y="1671"/>
                  </a:lnTo>
                  <a:lnTo>
                    <a:pt x="524" y="1576"/>
                  </a:lnTo>
                  <a:lnTo>
                    <a:pt x="409" y="1636"/>
                  </a:lnTo>
                  <a:lnTo>
                    <a:pt x="359" y="1546"/>
                  </a:lnTo>
                  <a:lnTo>
                    <a:pt x="299" y="1606"/>
                  </a:lnTo>
                  <a:lnTo>
                    <a:pt x="134" y="1605"/>
                  </a:lnTo>
                  <a:lnTo>
                    <a:pt x="47" y="1441"/>
                  </a:lnTo>
                  <a:lnTo>
                    <a:pt x="0" y="1336"/>
                  </a:lnTo>
                  <a:lnTo>
                    <a:pt x="35" y="1215"/>
                  </a:lnTo>
                  <a:lnTo>
                    <a:pt x="240" y="1095"/>
                  </a:lnTo>
                  <a:lnTo>
                    <a:pt x="404" y="945"/>
                  </a:lnTo>
                  <a:lnTo>
                    <a:pt x="614" y="946"/>
                  </a:lnTo>
                  <a:lnTo>
                    <a:pt x="629" y="861"/>
                  </a:lnTo>
                  <a:lnTo>
                    <a:pt x="379" y="770"/>
                  </a:lnTo>
                  <a:lnTo>
                    <a:pt x="408" y="606"/>
                  </a:lnTo>
                  <a:lnTo>
                    <a:pt x="289" y="570"/>
                  </a:lnTo>
                  <a:lnTo>
                    <a:pt x="374" y="483"/>
                  </a:lnTo>
                  <a:lnTo>
                    <a:pt x="528" y="465"/>
                  </a:lnTo>
                  <a:lnTo>
                    <a:pt x="379" y="335"/>
                  </a:lnTo>
                  <a:lnTo>
                    <a:pt x="289" y="185"/>
                  </a:lnTo>
                  <a:lnTo>
                    <a:pt x="245" y="3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20" name="Freeform 14">
              <a:extLst>
                <a:ext uri="{FF2B5EF4-FFF2-40B4-BE49-F238E27FC236}">
                  <a16:creationId xmlns:a16="http://schemas.microsoft.com/office/drawing/2014/main" id="{F6EAAEF7-613D-9BFA-67BF-43275D2E1F2D}"/>
                </a:ext>
              </a:extLst>
            </p:cNvPr>
            <p:cNvSpPr/>
            <p:nvPr/>
          </p:nvSpPr>
          <p:spPr bwMode="auto">
            <a:xfrm>
              <a:off x="2500090" y="3816215"/>
              <a:ext cx="905233" cy="761230"/>
            </a:xfrm>
            <a:custGeom>
              <a:avLst/>
              <a:gdLst>
                <a:gd name="T0" fmla="*/ 0 w 3065"/>
                <a:gd name="T1" fmla="*/ 0 h 2646"/>
                <a:gd name="T2" fmla="*/ 0 w 3065"/>
                <a:gd name="T3" fmla="*/ 0 h 2646"/>
                <a:gd name="T4" fmla="*/ 0 w 3065"/>
                <a:gd name="T5" fmla="*/ 0 h 2646"/>
                <a:gd name="T6" fmla="*/ 0 w 3065"/>
                <a:gd name="T7" fmla="*/ 0 h 2646"/>
                <a:gd name="T8" fmla="*/ 0 w 3065"/>
                <a:gd name="T9" fmla="*/ 0 h 2646"/>
                <a:gd name="T10" fmla="*/ 0 w 3065"/>
                <a:gd name="T11" fmla="*/ 0 h 2646"/>
                <a:gd name="T12" fmla="*/ 0 w 3065"/>
                <a:gd name="T13" fmla="*/ 0 h 2646"/>
                <a:gd name="T14" fmla="*/ 0 w 3065"/>
                <a:gd name="T15" fmla="*/ 0 h 2646"/>
                <a:gd name="T16" fmla="*/ 0 w 3065"/>
                <a:gd name="T17" fmla="*/ 0 h 2646"/>
                <a:gd name="T18" fmla="*/ 0 w 3065"/>
                <a:gd name="T19" fmla="*/ 0 h 2646"/>
                <a:gd name="T20" fmla="*/ 0 w 3065"/>
                <a:gd name="T21" fmla="*/ 0 h 2646"/>
                <a:gd name="T22" fmla="*/ 0 w 3065"/>
                <a:gd name="T23" fmla="*/ 0 h 2646"/>
                <a:gd name="T24" fmla="*/ 0 w 3065"/>
                <a:gd name="T25" fmla="*/ 0 h 2646"/>
                <a:gd name="T26" fmla="*/ 0 w 3065"/>
                <a:gd name="T27" fmla="*/ 0 h 2646"/>
                <a:gd name="T28" fmla="*/ 0 w 3065"/>
                <a:gd name="T29" fmla="*/ 0 h 2646"/>
                <a:gd name="T30" fmla="*/ 0 w 3065"/>
                <a:gd name="T31" fmla="*/ 0 h 2646"/>
                <a:gd name="T32" fmla="*/ 0 w 3065"/>
                <a:gd name="T33" fmla="*/ 0 h 2646"/>
                <a:gd name="T34" fmla="*/ 0 w 3065"/>
                <a:gd name="T35" fmla="*/ 0 h 2646"/>
                <a:gd name="T36" fmla="*/ 0 w 3065"/>
                <a:gd name="T37" fmla="*/ 0 h 2646"/>
                <a:gd name="T38" fmla="*/ 0 w 3065"/>
                <a:gd name="T39" fmla="*/ 0 h 2646"/>
                <a:gd name="T40" fmla="*/ 0 w 3065"/>
                <a:gd name="T41" fmla="*/ 0 h 2646"/>
                <a:gd name="T42" fmla="*/ 0 w 3065"/>
                <a:gd name="T43" fmla="*/ 0 h 2646"/>
                <a:gd name="T44" fmla="*/ 0 w 3065"/>
                <a:gd name="T45" fmla="*/ 0 h 2646"/>
                <a:gd name="T46" fmla="*/ 0 w 3065"/>
                <a:gd name="T47" fmla="*/ 0 h 2646"/>
                <a:gd name="T48" fmla="*/ 0 w 3065"/>
                <a:gd name="T49" fmla="*/ 0 h 2646"/>
                <a:gd name="T50" fmla="*/ 0 w 3065"/>
                <a:gd name="T51" fmla="*/ 0 h 2646"/>
                <a:gd name="T52" fmla="*/ 0 w 3065"/>
                <a:gd name="T53" fmla="*/ 0 h 2646"/>
                <a:gd name="T54" fmla="*/ 0 w 3065"/>
                <a:gd name="T55" fmla="*/ 0 h 2646"/>
                <a:gd name="T56" fmla="*/ 0 w 3065"/>
                <a:gd name="T57" fmla="*/ 0 h 2646"/>
                <a:gd name="T58" fmla="*/ 0 w 3065"/>
                <a:gd name="T59" fmla="*/ 0 h 2646"/>
                <a:gd name="T60" fmla="*/ 0 w 3065"/>
                <a:gd name="T61" fmla="*/ 0 h 2646"/>
                <a:gd name="T62" fmla="*/ 0 w 3065"/>
                <a:gd name="T63" fmla="*/ 0 h 2646"/>
                <a:gd name="T64" fmla="*/ 0 w 3065"/>
                <a:gd name="T65" fmla="*/ 0 h 2646"/>
                <a:gd name="T66" fmla="*/ 0 w 3065"/>
                <a:gd name="T67" fmla="*/ 0 h 2646"/>
                <a:gd name="T68" fmla="*/ 0 w 3065"/>
                <a:gd name="T69" fmla="*/ 0 h 2646"/>
                <a:gd name="T70" fmla="*/ 0 w 3065"/>
                <a:gd name="T71" fmla="*/ 0 h 2646"/>
                <a:gd name="T72" fmla="*/ 0 w 3065"/>
                <a:gd name="T73" fmla="*/ 0 h 2646"/>
                <a:gd name="T74" fmla="*/ 0 w 3065"/>
                <a:gd name="T75" fmla="*/ 0 h 2646"/>
                <a:gd name="T76" fmla="*/ 0 w 3065"/>
                <a:gd name="T77" fmla="*/ 0 h 26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065" h="2646">
                  <a:moveTo>
                    <a:pt x="1288" y="95"/>
                  </a:moveTo>
                  <a:lnTo>
                    <a:pt x="1453" y="120"/>
                  </a:lnTo>
                  <a:lnTo>
                    <a:pt x="1598" y="60"/>
                  </a:lnTo>
                  <a:lnTo>
                    <a:pt x="1823" y="60"/>
                  </a:lnTo>
                  <a:lnTo>
                    <a:pt x="1853" y="165"/>
                  </a:lnTo>
                  <a:lnTo>
                    <a:pt x="1798" y="270"/>
                  </a:lnTo>
                  <a:lnTo>
                    <a:pt x="1918" y="275"/>
                  </a:lnTo>
                  <a:lnTo>
                    <a:pt x="1993" y="230"/>
                  </a:lnTo>
                  <a:lnTo>
                    <a:pt x="2153" y="255"/>
                  </a:lnTo>
                  <a:lnTo>
                    <a:pt x="2258" y="315"/>
                  </a:lnTo>
                  <a:lnTo>
                    <a:pt x="2323" y="215"/>
                  </a:lnTo>
                  <a:lnTo>
                    <a:pt x="2293" y="110"/>
                  </a:lnTo>
                  <a:lnTo>
                    <a:pt x="2273" y="5"/>
                  </a:lnTo>
                  <a:lnTo>
                    <a:pt x="2353" y="0"/>
                  </a:lnTo>
                  <a:lnTo>
                    <a:pt x="2483" y="65"/>
                  </a:lnTo>
                  <a:lnTo>
                    <a:pt x="2723" y="185"/>
                  </a:lnTo>
                  <a:lnTo>
                    <a:pt x="2818" y="320"/>
                  </a:lnTo>
                  <a:lnTo>
                    <a:pt x="2908" y="287"/>
                  </a:lnTo>
                  <a:lnTo>
                    <a:pt x="2960" y="389"/>
                  </a:lnTo>
                  <a:lnTo>
                    <a:pt x="3058" y="381"/>
                  </a:lnTo>
                  <a:lnTo>
                    <a:pt x="3065" y="495"/>
                  </a:lnTo>
                  <a:lnTo>
                    <a:pt x="2903" y="515"/>
                  </a:lnTo>
                  <a:lnTo>
                    <a:pt x="2728" y="705"/>
                  </a:lnTo>
                  <a:lnTo>
                    <a:pt x="2828" y="930"/>
                  </a:lnTo>
                  <a:lnTo>
                    <a:pt x="2843" y="1028"/>
                  </a:lnTo>
                  <a:lnTo>
                    <a:pt x="2738" y="1095"/>
                  </a:lnTo>
                  <a:lnTo>
                    <a:pt x="2768" y="1145"/>
                  </a:lnTo>
                  <a:lnTo>
                    <a:pt x="2608" y="1265"/>
                  </a:lnTo>
                  <a:lnTo>
                    <a:pt x="2503" y="1426"/>
                  </a:lnTo>
                  <a:lnTo>
                    <a:pt x="2075" y="1588"/>
                  </a:lnTo>
                  <a:lnTo>
                    <a:pt x="2093" y="1446"/>
                  </a:lnTo>
                  <a:lnTo>
                    <a:pt x="1958" y="1531"/>
                  </a:lnTo>
                  <a:lnTo>
                    <a:pt x="1918" y="1621"/>
                  </a:lnTo>
                  <a:lnTo>
                    <a:pt x="1933" y="1701"/>
                  </a:lnTo>
                  <a:lnTo>
                    <a:pt x="1819" y="1776"/>
                  </a:lnTo>
                  <a:lnTo>
                    <a:pt x="1739" y="1920"/>
                  </a:lnTo>
                  <a:lnTo>
                    <a:pt x="1688" y="1863"/>
                  </a:lnTo>
                  <a:lnTo>
                    <a:pt x="1558" y="1938"/>
                  </a:lnTo>
                  <a:lnTo>
                    <a:pt x="1491" y="2092"/>
                  </a:lnTo>
                  <a:lnTo>
                    <a:pt x="1356" y="2071"/>
                  </a:lnTo>
                  <a:lnTo>
                    <a:pt x="1223" y="1996"/>
                  </a:lnTo>
                  <a:lnTo>
                    <a:pt x="1137" y="1908"/>
                  </a:lnTo>
                  <a:lnTo>
                    <a:pt x="998" y="1983"/>
                  </a:lnTo>
                  <a:lnTo>
                    <a:pt x="989" y="2070"/>
                  </a:lnTo>
                  <a:lnTo>
                    <a:pt x="884" y="2100"/>
                  </a:lnTo>
                  <a:lnTo>
                    <a:pt x="822" y="2166"/>
                  </a:lnTo>
                  <a:lnTo>
                    <a:pt x="854" y="2317"/>
                  </a:lnTo>
                  <a:lnTo>
                    <a:pt x="743" y="2287"/>
                  </a:lnTo>
                  <a:lnTo>
                    <a:pt x="615" y="2391"/>
                  </a:lnTo>
                  <a:lnTo>
                    <a:pt x="553" y="2211"/>
                  </a:lnTo>
                  <a:lnTo>
                    <a:pt x="474" y="2280"/>
                  </a:lnTo>
                  <a:lnTo>
                    <a:pt x="494" y="2379"/>
                  </a:lnTo>
                  <a:lnTo>
                    <a:pt x="464" y="2481"/>
                  </a:lnTo>
                  <a:lnTo>
                    <a:pt x="163" y="2551"/>
                  </a:lnTo>
                  <a:lnTo>
                    <a:pt x="98" y="2626"/>
                  </a:lnTo>
                  <a:lnTo>
                    <a:pt x="0" y="2646"/>
                  </a:lnTo>
                  <a:lnTo>
                    <a:pt x="74" y="2355"/>
                  </a:lnTo>
                  <a:lnTo>
                    <a:pt x="182" y="2284"/>
                  </a:lnTo>
                  <a:lnTo>
                    <a:pt x="279" y="2188"/>
                  </a:lnTo>
                  <a:lnTo>
                    <a:pt x="419" y="1995"/>
                  </a:lnTo>
                  <a:lnTo>
                    <a:pt x="388" y="1896"/>
                  </a:lnTo>
                  <a:lnTo>
                    <a:pt x="374" y="1779"/>
                  </a:lnTo>
                  <a:lnTo>
                    <a:pt x="308" y="1681"/>
                  </a:lnTo>
                  <a:lnTo>
                    <a:pt x="313" y="1561"/>
                  </a:lnTo>
                  <a:lnTo>
                    <a:pt x="208" y="1461"/>
                  </a:lnTo>
                  <a:lnTo>
                    <a:pt x="263" y="1381"/>
                  </a:lnTo>
                  <a:lnTo>
                    <a:pt x="448" y="1471"/>
                  </a:lnTo>
                  <a:lnTo>
                    <a:pt x="593" y="1531"/>
                  </a:lnTo>
                  <a:lnTo>
                    <a:pt x="718" y="1476"/>
                  </a:lnTo>
                  <a:lnTo>
                    <a:pt x="608" y="1416"/>
                  </a:lnTo>
                  <a:lnTo>
                    <a:pt x="510" y="1370"/>
                  </a:lnTo>
                  <a:lnTo>
                    <a:pt x="493" y="1185"/>
                  </a:lnTo>
                  <a:lnTo>
                    <a:pt x="478" y="1005"/>
                  </a:lnTo>
                  <a:lnTo>
                    <a:pt x="583" y="900"/>
                  </a:lnTo>
                  <a:lnTo>
                    <a:pt x="638" y="785"/>
                  </a:lnTo>
                  <a:lnTo>
                    <a:pt x="838" y="785"/>
                  </a:lnTo>
                  <a:lnTo>
                    <a:pt x="973" y="690"/>
                  </a:lnTo>
                  <a:lnTo>
                    <a:pt x="983" y="530"/>
                  </a:lnTo>
                  <a:lnTo>
                    <a:pt x="1078" y="395"/>
                  </a:lnTo>
                  <a:lnTo>
                    <a:pt x="1078" y="260"/>
                  </a:lnTo>
                  <a:lnTo>
                    <a:pt x="1288" y="95"/>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1" name="Freeform 15">
              <a:extLst>
                <a:ext uri="{FF2B5EF4-FFF2-40B4-BE49-F238E27FC236}">
                  <a16:creationId xmlns:a16="http://schemas.microsoft.com/office/drawing/2014/main" id="{AD2BE265-B0D7-7C09-46C2-9E2A58A50001}"/>
                </a:ext>
              </a:extLst>
            </p:cNvPr>
            <p:cNvSpPr/>
            <p:nvPr/>
          </p:nvSpPr>
          <p:spPr bwMode="auto">
            <a:xfrm>
              <a:off x="2779191" y="3368687"/>
              <a:ext cx="664526" cy="538185"/>
            </a:xfrm>
            <a:custGeom>
              <a:avLst/>
              <a:gdLst>
                <a:gd name="T0" fmla="*/ 0 w 2251"/>
                <a:gd name="T1" fmla="*/ 0 h 1871"/>
                <a:gd name="T2" fmla="*/ 0 w 2251"/>
                <a:gd name="T3" fmla="*/ 0 h 1871"/>
                <a:gd name="T4" fmla="*/ 0 w 2251"/>
                <a:gd name="T5" fmla="*/ 0 h 1871"/>
                <a:gd name="T6" fmla="*/ 0 w 2251"/>
                <a:gd name="T7" fmla="*/ 0 h 1871"/>
                <a:gd name="T8" fmla="*/ 0 w 2251"/>
                <a:gd name="T9" fmla="*/ 0 h 1871"/>
                <a:gd name="T10" fmla="*/ 0 w 2251"/>
                <a:gd name="T11" fmla="*/ 0 h 1871"/>
                <a:gd name="T12" fmla="*/ 0 w 2251"/>
                <a:gd name="T13" fmla="*/ 0 h 1871"/>
                <a:gd name="T14" fmla="*/ 0 w 2251"/>
                <a:gd name="T15" fmla="*/ 0 h 1871"/>
                <a:gd name="T16" fmla="*/ 0 w 2251"/>
                <a:gd name="T17" fmla="*/ 0 h 1871"/>
                <a:gd name="T18" fmla="*/ 0 w 2251"/>
                <a:gd name="T19" fmla="*/ 0 h 1871"/>
                <a:gd name="T20" fmla="*/ 0 w 2251"/>
                <a:gd name="T21" fmla="*/ 0 h 1871"/>
                <a:gd name="T22" fmla="*/ 0 w 2251"/>
                <a:gd name="T23" fmla="*/ 0 h 1871"/>
                <a:gd name="T24" fmla="*/ 0 w 2251"/>
                <a:gd name="T25" fmla="*/ 0 h 1871"/>
                <a:gd name="T26" fmla="*/ 0 w 2251"/>
                <a:gd name="T27" fmla="*/ 0 h 1871"/>
                <a:gd name="T28" fmla="*/ 0 w 2251"/>
                <a:gd name="T29" fmla="*/ 0 h 1871"/>
                <a:gd name="T30" fmla="*/ 0 w 2251"/>
                <a:gd name="T31" fmla="*/ 0 h 1871"/>
                <a:gd name="T32" fmla="*/ 0 w 2251"/>
                <a:gd name="T33" fmla="*/ 0 h 1871"/>
                <a:gd name="T34" fmla="*/ 0 w 2251"/>
                <a:gd name="T35" fmla="*/ 0 h 1871"/>
                <a:gd name="T36" fmla="*/ 0 w 2251"/>
                <a:gd name="T37" fmla="*/ 0 h 1871"/>
                <a:gd name="T38" fmla="*/ 0 w 2251"/>
                <a:gd name="T39" fmla="*/ 0 h 1871"/>
                <a:gd name="T40" fmla="*/ 0 w 2251"/>
                <a:gd name="T41" fmla="*/ 0 h 1871"/>
                <a:gd name="T42" fmla="*/ 0 w 2251"/>
                <a:gd name="T43" fmla="*/ 0 h 1871"/>
                <a:gd name="T44" fmla="*/ 0 w 2251"/>
                <a:gd name="T45" fmla="*/ 0 h 1871"/>
                <a:gd name="T46" fmla="*/ 0 w 2251"/>
                <a:gd name="T47" fmla="*/ 0 h 1871"/>
                <a:gd name="T48" fmla="*/ 0 w 2251"/>
                <a:gd name="T49" fmla="*/ 0 h 1871"/>
                <a:gd name="T50" fmla="*/ 0 w 2251"/>
                <a:gd name="T51" fmla="*/ 0 h 1871"/>
                <a:gd name="T52" fmla="*/ 0 w 2251"/>
                <a:gd name="T53" fmla="*/ 0 h 1871"/>
                <a:gd name="T54" fmla="*/ 0 w 2251"/>
                <a:gd name="T55" fmla="*/ 0 h 1871"/>
                <a:gd name="T56" fmla="*/ 0 w 2251"/>
                <a:gd name="T57" fmla="*/ 0 h 1871"/>
                <a:gd name="T58" fmla="*/ 0 w 2251"/>
                <a:gd name="T59" fmla="*/ 0 h 1871"/>
                <a:gd name="T60" fmla="*/ 0 w 2251"/>
                <a:gd name="T61" fmla="*/ 0 h 1871"/>
                <a:gd name="T62" fmla="*/ 0 w 2251"/>
                <a:gd name="T63" fmla="*/ 0 h 1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51" h="1871">
                  <a:moveTo>
                    <a:pt x="2201" y="30"/>
                  </a:moveTo>
                  <a:lnTo>
                    <a:pt x="2221" y="175"/>
                  </a:lnTo>
                  <a:lnTo>
                    <a:pt x="2186" y="295"/>
                  </a:lnTo>
                  <a:lnTo>
                    <a:pt x="2251" y="375"/>
                  </a:lnTo>
                  <a:lnTo>
                    <a:pt x="2191" y="510"/>
                  </a:lnTo>
                  <a:lnTo>
                    <a:pt x="2096" y="645"/>
                  </a:lnTo>
                  <a:lnTo>
                    <a:pt x="1921" y="780"/>
                  </a:lnTo>
                  <a:lnTo>
                    <a:pt x="1766" y="790"/>
                  </a:lnTo>
                  <a:lnTo>
                    <a:pt x="1516" y="1047"/>
                  </a:lnTo>
                  <a:lnTo>
                    <a:pt x="1396" y="1007"/>
                  </a:lnTo>
                  <a:lnTo>
                    <a:pt x="1271" y="1047"/>
                  </a:lnTo>
                  <a:lnTo>
                    <a:pt x="1246" y="1207"/>
                  </a:lnTo>
                  <a:lnTo>
                    <a:pt x="1406" y="1262"/>
                  </a:lnTo>
                  <a:lnTo>
                    <a:pt x="1621" y="1452"/>
                  </a:lnTo>
                  <a:lnTo>
                    <a:pt x="1771" y="1592"/>
                  </a:lnTo>
                  <a:lnTo>
                    <a:pt x="1781" y="1742"/>
                  </a:lnTo>
                  <a:lnTo>
                    <a:pt x="1412" y="1557"/>
                  </a:lnTo>
                  <a:lnTo>
                    <a:pt x="1327" y="1563"/>
                  </a:lnTo>
                  <a:lnTo>
                    <a:pt x="1350" y="1666"/>
                  </a:lnTo>
                  <a:lnTo>
                    <a:pt x="1381" y="1773"/>
                  </a:lnTo>
                  <a:lnTo>
                    <a:pt x="1316" y="1871"/>
                  </a:lnTo>
                  <a:lnTo>
                    <a:pt x="1214" y="1812"/>
                  </a:lnTo>
                  <a:lnTo>
                    <a:pt x="1051" y="1788"/>
                  </a:lnTo>
                  <a:lnTo>
                    <a:pt x="973" y="1833"/>
                  </a:lnTo>
                  <a:lnTo>
                    <a:pt x="853" y="1828"/>
                  </a:lnTo>
                  <a:lnTo>
                    <a:pt x="909" y="1722"/>
                  </a:lnTo>
                  <a:lnTo>
                    <a:pt x="881" y="1617"/>
                  </a:lnTo>
                  <a:lnTo>
                    <a:pt x="659" y="1616"/>
                  </a:lnTo>
                  <a:lnTo>
                    <a:pt x="510" y="1677"/>
                  </a:lnTo>
                  <a:lnTo>
                    <a:pt x="345" y="1652"/>
                  </a:lnTo>
                  <a:lnTo>
                    <a:pt x="354" y="1577"/>
                  </a:lnTo>
                  <a:lnTo>
                    <a:pt x="510" y="1424"/>
                  </a:lnTo>
                  <a:lnTo>
                    <a:pt x="506" y="1331"/>
                  </a:lnTo>
                  <a:lnTo>
                    <a:pt x="386" y="1302"/>
                  </a:lnTo>
                  <a:lnTo>
                    <a:pt x="332" y="1188"/>
                  </a:lnTo>
                  <a:lnTo>
                    <a:pt x="346" y="977"/>
                  </a:lnTo>
                  <a:lnTo>
                    <a:pt x="227" y="1022"/>
                  </a:lnTo>
                  <a:lnTo>
                    <a:pt x="119" y="883"/>
                  </a:lnTo>
                  <a:lnTo>
                    <a:pt x="0" y="760"/>
                  </a:lnTo>
                  <a:lnTo>
                    <a:pt x="26" y="569"/>
                  </a:lnTo>
                  <a:lnTo>
                    <a:pt x="87" y="506"/>
                  </a:lnTo>
                  <a:lnTo>
                    <a:pt x="249" y="504"/>
                  </a:lnTo>
                  <a:lnTo>
                    <a:pt x="311" y="446"/>
                  </a:lnTo>
                  <a:lnTo>
                    <a:pt x="362" y="536"/>
                  </a:lnTo>
                  <a:lnTo>
                    <a:pt x="476" y="476"/>
                  </a:lnTo>
                  <a:lnTo>
                    <a:pt x="476" y="571"/>
                  </a:lnTo>
                  <a:lnTo>
                    <a:pt x="579" y="631"/>
                  </a:lnTo>
                  <a:lnTo>
                    <a:pt x="611" y="550"/>
                  </a:lnTo>
                  <a:lnTo>
                    <a:pt x="687" y="491"/>
                  </a:lnTo>
                  <a:lnTo>
                    <a:pt x="765" y="566"/>
                  </a:lnTo>
                  <a:lnTo>
                    <a:pt x="977" y="502"/>
                  </a:lnTo>
                  <a:lnTo>
                    <a:pt x="1077" y="487"/>
                  </a:lnTo>
                  <a:lnTo>
                    <a:pt x="1171" y="330"/>
                  </a:lnTo>
                  <a:lnTo>
                    <a:pt x="1345" y="377"/>
                  </a:lnTo>
                  <a:lnTo>
                    <a:pt x="1451" y="435"/>
                  </a:lnTo>
                  <a:lnTo>
                    <a:pt x="1471" y="527"/>
                  </a:lnTo>
                  <a:lnTo>
                    <a:pt x="1561" y="541"/>
                  </a:lnTo>
                  <a:lnTo>
                    <a:pt x="1586" y="430"/>
                  </a:lnTo>
                  <a:lnTo>
                    <a:pt x="1711" y="451"/>
                  </a:lnTo>
                  <a:lnTo>
                    <a:pt x="1846" y="400"/>
                  </a:lnTo>
                  <a:lnTo>
                    <a:pt x="1861" y="280"/>
                  </a:lnTo>
                  <a:lnTo>
                    <a:pt x="1891" y="145"/>
                  </a:lnTo>
                  <a:lnTo>
                    <a:pt x="1966" y="70"/>
                  </a:lnTo>
                  <a:lnTo>
                    <a:pt x="2086" y="0"/>
                  </a:lnTo>
                  <a:lnTo>
                    <a:pt x="2201" y="3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2" name="Freeform 16">
              <a:extLst>
                <a:ext uri="{FF2B5EF4-FFF2-40B4-BE49-F238E27FC236}">
                  <a16:creationId xmlns:a16="http://schemas.microsoft.com/office/drawing/2014/main" id="{523778B7-5309-AD0D-3D21-55E60FD397AD}"/>
                </a:ext>
              </a:extLst>
            </p:cNvPr>
            <p:cNvSpPr/>
            <p:nvPr/>
          </p:nvSpPr>
          <p:spPr bwMode="auto">
            <a:xfrm>
              <a:off x="3146896" y="3062181"/>
              <a:ext cx="558202" cy="896496"/>
            </a:xfrm>
            <a:custGeom>
              <a:avLst/>
              <a:gdLst>
                <a:gd name="T0" fmla="*/ 0 w 1891"/>
                <a:gd name="T1" fmla="*/ 0 h 3116"/>
                <a:gd name="T2" fmla="*/ 0 w 1891"/>
                <a:gd name="T3" fmla="*/ 0 h 3116"/>
                <a:gd name="T4" fmla="*/ 0 w 1891"/>
                <a:gd name="T5" fmla="*/ 0 h 3116"/>
                <a:gd name="T6" fmla="*/ 0 w 1891"/>
                <a:gd name="T7" fmla="*/ 0 h 3116"/>
                <a:gd name="T8" fmla="*/ 0 w 1891"/>
                <a:gd name="T9" fmla="*/ 0 h 3116"/>
                <a:gd name="T10" fmla="*/ 0 w 1891"/>
                <a:gd name="T11" fmla="*/ 0 h 3116"/>
                <a:gd name="T12" fmla="*/ 0 w 1891"/>
                <a:gd name="T13" fmla="*/ 0 h 3116"/>
                <a:gd name="T14" fmla="*/ 0 w 1891"/>
                <a:gd name="T15" fmla="*/ 0 h 3116"/>
                <a:gd name="T16" fmla="*/ 0 w 1891"/>
                <a:gd name="T17" fmla="*/ 0 h 3116"/>
                <a:gd name="T18" fmla="*/ 0 w 1891"/>
                <a:gd name="T19" fmla="*/ 0 h 3116"/>
                <a:gd name="T20" fmla="*/ 0 w 1891"/>
                <a:gd name="T21" fmla="*/ 0 h 3116"/>
                <a:gd name="T22" fmla="*/ 0 w 1891"/>
                <a:gd name="T23" fmla="*/ 0 h 3116"/>
                <a:gd name="T24" fmla="*/ 0 w 1891"/>
                <a:gd name="T25" fmla="*/ 0 h 3116"/>
                <a:gd name="T26" fmla="*/ 0 w 1891"/>
                <a:gd name="T27" fmla="*/ 0 h 3116"/>
                <a:gd name="T28" fmla="*/ 0 w 1891"/>
                <a:gd name="T29" fmla="*/ 0 h 3116"/>
                <a:gd name="T30" fmla="*/ 0 w 1891"/>
                <a:gd name="T31" fmla="*/ 0 h 3116"/>
                <a:gd name="T32" fmla="*/ 0 w 1891"/>
                <a:gd name="T33" fmla="*/ 0 h 3116"/>
                <a:gd name="T34" fmla="*/ 0 w 1891"/>
                <a:gd name="T35" fmla="*/ 0 h 3116"/>
                <a:gd name="T36" fmla="*/ 0 w 1891"/>
                <a:gd name="T37" fmla="*/ 0 h 3116"/>
                <a:gd name="T38" fmla="*/ 0 w 1891"/>
                <a:gd name="T39" fmla="*/ 0 h 3116"/>
                <a:gd name="T40" fmla="*/ 0 w 1891"/>
                <a:gd name="T41" fmla="*/ 0 h 3116"/>
                <a:gd name="T42" fmla="*/ 0 w 1891"/>
                <a:gd name="T43" fmla="*/ 0 h 3116"/>
                <a:gd name="T44" fmla="*/ 0 w 1891"/>
                <a:gd name="T45" fmla="*/ 0 h 3116"/>
                <a:gd name="T46" fmla="*/ 0 w 1891"/>
                <a:gd name="T47" fmla="*/ 0 h 3116"/>
                <a:gd name="T48" fmla="*/ 0 w 1891"/>
                <a:gd name="T49" fmla="*/ 0 h 3116"/>
                <a:gd name="T50" fmla="*/ 0 w 1891"/>
                <a:gd name="T51" fmla="*/ 0 h 3116"/>
                <a:gd name="T52" fmla="*/ 0 w 1891"/>
                <a:gd name="T53" fmla="*/ 0 h 3116"/>
                <a:gd name="T54" fmla="*/ 0 w 1891"/>
                <a:gd name="T55" fmla="*/ 0 h 3116"/>
                <a:gd name="T56" fmla="*/ 0 w 1891"/>
                <a:gd name="T57" fmla="*/ 0 h 3116"/>
                <a:gd name="T58" fmla="*/ 0 w 1891"/>
                <a:gd name="T59" fmla="*/ 0 h 3116"/>
                <a:gd name="T60" fmla="*/ 0 w 1891"/>
                <a:gd name="T61" fmla="*/ 0 h 3116"/>
                <a:gd name="T62" fmla="*/ 0 w 1891"/>
                <a:gd name="T63" fmla="*/ 0 h 3116"/>
                <a:gd name="T64" fmla="*/ 0 w 1891"/>
                <a:gd name="T65" fmla="*/ 0 h 3116"/>
                <a:gd name="T66" fmla="*/ 0 w 1891"/>
                <a:gd name="T67" fmla="*/ 0 h 3116"/>
                <a:gd name="T68" fmla="*/ 0 w 1891"/>
                <a:gd name="T69" fmla="*/ 0 h 3116"/>
                <a:gd name="T70" fmla="*/ 0 w 1891"/>
                <a:gd name="T71" fmla="*/ 0 h 3116"/>
                <a:gd name="T72" fmla="*/ 0 w 1891"/>
                <a:gd name="T73" fmla="*/ 0 h 3116"/>
                <a:gd name="T74" fmla="*/ 0 w 1891"/>
                <a:gd name="T75" fmla="*/ 0 h 3116"/>
                <a:gd name="T76" fmla="*/ 0 w 1891"/>
                <a:gd name="T77" fmla="*/ 0 h 3116"/>
                <a:gd name="T78" fmla="*/ 0 w 1891"/>
                <a:gd name="T79" fmla="*/ 0 h 3116"/>
                <a:gd name="T80" fmla="*/ 0 w 1891"/>
                <a:gd name="T81" fmla="*/ 0 h 3116"/>
                <a:gd name="T82" fmla="*/ 0 w 1891"/>
                <a:gd name="T83" fmla="*/ 0 h 3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91" h="3116">
                  <a:moveTo>
                    <a:pt x="879" y="3116"/>
                  </a:moveTo>
                  <a:lnTo>
                    <a:pt x="1050" y="3042"/>
                  </a:lnTo>
                  <a:lnTo>
                    <a:pt x="1150" y="2882"/>
                  </a:lnTo>
                  <a:lnTo>
                    <a:pt x="1495" y="2897"/>
                  </a:lnTo>
                  <a:lnTo>
                    <a:pt x="1680" y="2847"/>
                  </a:lnTo>
                  <a:lnTo>
                    <a:pt x="1590" y="2566"/>
                  </a:lnTo>
                  <a:lnTo>
                    <a:pt x="1588" y="2354"/>
                  </a:lnTo>
                  <a:lnTo>
                    <a:pt x="1545" y="2276"/>
                  </a:lnTo>
                  <a:lnTo>
                    <a:pt x="1605" y="2176"/>
                  </a:lnTo>
                  <a:lnTo>
                    <a:pt x="1464" y="2125"/>
                  </a:lnTo>
                  <a:lnTo>
                    <a:pt x="1465" y="2038"/>
                  </a:lnTo>
                  <a:lnTo>
                    <a:pt x="1359" y="1981"/>
                  </a:lnTo>
                  <a:lnTo>
                    <a:pt x="1345" y="1843"/>
                  </a:lnTo>
                  <a:lnTo>
                    <a:pt x="1410" y="1796"/>
                  </a:lnTo>
                  <a:lnTo>
                    <a:pt x="1440" y="1706"/>
                  </a:lnTo>
                  <a:lnTo>
                    <a:pt x="1360" y="1591"/>
                  </a:lnTo>
                  <a:lnTo>
                    <a:pt x="1150" y="1499"/>
                  </a:lnTo>
                  <a:lnTo>
                    <a:pt x="1060" y="1409"/>
                  </a:lnTo>
                  <a:lnTo>
                    <a:pt x="1120" y="1244"/>
                  </a:lnTo>
                  <a:lnTo>
                    <a:pt x="1215" y="1269"/>
                  </a:lnTo>
                  <a:lnTo>
                    <a:pt x="1270" y="1214"/>
                  </a:lnTo>
                  <a:lnTo>
                    <a:pt x="1230" y="1134"/>
                  </a:lnTo>
                  <a:lnTo>
                    <a:pt x="1320" y="1104"/>
                  </a:lnTo>
                  <a:lnTo>
                    <a:pt x="1450" y="1134"/>
                  </a:lnTo>
                  <a:lnTo>
                    <a:pt x="1495" y="1049"/>
                  </a:lnTo>
                  <a:lnTo>
                    <a:pt x="1396" y="924"/>
                  </a:lnTo>
                  <a:lnTo>
                    <a:pt x="1303" y="942"/>
                  </a:lnTo>
                  <a:lnTo>
                    <a:pt x="1150" y="774"/>
                  </a:lnTo>
                  <a:lnTo>
                    <a:pt x="1075" y="794"/>
                  </a:lnTo>
                  <a:lnTo>
                    <a:pt x="1065" y="704"/>
                  </a:lnTo>
                  <a:lnTo>
                    <a:pt x="1090" y="592"/>
                  </a:lnTo>
                  <a:lnTo>
                    <a:pt x="1260" y="493"/>
                  </a:lnTo>
                  <a:lnTo>
                    <a:pt x="1173" y="420"/>
                  </a:lnTo>
                  <a:lnTo>
                    <a:pt x="1215" y="358"/>
                  </a:lnTo>
                  <a:lnTo>
                    <a:pt x="1330" y="443"/>
                  </a:lnTo>
                  <a:lnTo>
                    <a:pt x="1305" y="524"/>
                  </a:lnTo>
                  <a:lnTo>
                    <a:pt x="1375" y="569"/>
                  </a:lnTo>
                  <a:lnTo>
                    <a:pt x="1495" y="493"/>
                  </a:lnTo>
                  <a:lnTo>
                    <a:pt x="1455" y="428"/>
                  </a:lnTo>
                  <a:lnTo>
                    <a:pt x="1545" y="428"/>
                  </a:lnTo>
                  <a:lnTo>
                    <a:pt x="1585" y="524"/>
                  </a:lnTo>
                  <a:lnTo>
                    <a:pt x="1635" y="599"/>
                  </a:lnTo>
                  <a:lnTo>
                    <a:pt x="1755" y="669"/>
                  </a:lnTo>
                  <a:lnTo>
                    <a:pt x="1770" y="539"/>
                  </a:lnTo>
                  <a:lnTo>
                    <a:pt x="1855" y="503"/>
                  </a:lnTo>
                  <a:lnTo>
                    <a:pt x="1891" y="234"/>
                  </a:lnTo>
                  <a:lnTo>
                    <a:pt x="1657" y="163"/>
                  </a:lnTo>
                  <a:lnTo>
                    <a:pt x="1584" y="205"/>
                  </a:lnTo>
                  <a:lnTo>
                    <a:pt x="1398" y="92"/>
                  </a:lnTo>
                  <a:lnTo>
                    <a:pt x="1359" y="6"/>
                  </a:lnTo>
                  <a:lnTo>
                    <a:pt x="1210" y="59"/>
                  </a:lnTo>
                  <a:lnTo>
                    <a:pt x="1075" y="68"/>
                  </a:lnTo>
                  <a:lnTo>
                    <a:pt x="990" y="0"/>
                  </a:lnTo>
                  <a:lnTo>
                    <a:pt x="949" y="70"/>
                  </a:lnTo>
                  <a:lnTo>
                    <a:pt x="1005" y="148"/>
                  </a:lnTo>
                  <a:lnTo>
                    <a:pt x="1090" y="268"/>
                  </a:lnTo>
                  <a:lnTo>
                    <a:pt x="1063" y="388"/>
                  </a:lnTo>
                  <a:lnTo>
                    <a:pt x="1149" y="509"/>
                  </a:lnTo>
                  <a:lnTo>
                    <a:pt x="960" y="614"/>
                  </a:lnTo>
                  <a:lnTo>
                    <a:pt x="909" y="729"/>
                  </a:lnTo>
                  <a:lnTo>
                    <a:pt x="1018" y="856"/>
                  </a:lnTo>
                  <a:lnTo>
                    <a:pt x="1045" y="959"/>
                  </a:lnTo>
                  <a:lnTo>
                    <a:pt x="960" y="969"/>
                  </a:lnTo>
                  <a:lnTo>
                    <a:pt x="939" y="1034"/>
                  </a:lnTo>
                  <a:lnTo>
                    <a:pt x="960" y="1119"/>
                  </a:lnTo>
                  <a:lnTo>
                    <a:pt x="975" y="1240"/>
                  </a:lnTo>
                  <a:lnTo>
                    <a:pt x="939" y="1359"/>
                  </a:lnTo>
                  <a:lnTo>
                    <a:pt x="1005" y="1438"/>
                  </a:lnTo>
                  <a:lnTo>
                    <a:pt x="944" y="1576"/>
                  </a:lnTo>
                  <a:lnTo>
                    <a:pt x="853" y="1709"/>
                  </a:lnTo>
                  <a:lnTo>
                    <a:pt x="678" y="1844"/>
                  </a:lnTo>
                  <a:lnTo>
                    <a:pt x="519" y="1856"/>
                  </a:lnTo>
                  <a:lnTo>
                    <a:pt x="268" y="2111"/>
                  </a:lnTo>
                  <a:lnTo>
                    <a:pt x="151" y="2071"/>
                  </a:lnTo>
                  <a:lnTo>
                    <a:pt x="25" y="2111"/>
                  </a:lnTo>
                  <a:lnTo>
                    <a:pt x="0" y="2272"/>
                  </a:lnTo>
                  <a:lnTo>
                    <a:pt x="160" y="2326"/>
                  </a:lnTo>
                  <a:lnTo>
                    <a:pt x="355" y="2498"/>
                  </a:lnTo>
                  <a:lnTo>
                    <a:pt x="526" y="2658"/>
                  </a:lnTo>
                  <a:lnTo>
                    <a:pt x="534" y="2807"/>
                  </a:lnTo>
                  <a:lnTo>
                    <a:pt x="629" y="2942"/>
                  </a:lnTo>
                  <a:lnTo>
                    <a:pt x="719" y="2907"/>
                  </a:lnTo>
                  <a:lnTo>
                    <a:pt x="774" y="3012"/>
                  </a:lnTo>
                  <a:lnTo>
                    <a:pt x="869" y="3002"/>
                  </a:lnTo>
                  <a:lnTo>
                    <a:pt x="879" y="31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3" name="Freeform 17">
              <a:extLst>
                <a:ext uri="{FF2B5EF4-FFF2-40B4-BE49-F238E27FC236}">
                  <a16:creationId xmlns:a16="http://schemas.microsoft.com/office/drawing/2014/main" id="{E3D0F31A-E6F5-43C0-9192-7C590632B2D3}"/>
                </a:ext>
              </a:extLst>
            </p:cNvPr>
            <p:cNvSpPr/>
            <p:nvPr/>
          </p:nvSpPr>
          <p:spPr bwMode="auto">
            <a:xfrm>
              <a:off x="1506253" y="2506728"/>
              <a:ext cx="434157" cy="515161"/>
            </a:xfrm>
            <a:custGeom>
              <a:avLst/>
              <a:gdLst>
                <a:gd name="T0" fmla="*/ 0 w 1471"/>
                <a:gd name="T1" fmla="*/ 0 h 1788"/>
                <a:gd name="T2" fmla="*/ 0 w 1471"/>
                <a:gd name="T3" fmla="*/ 0 h 1788"/>
                <a:gd name="T4" fmla="*/ 0 w 1471"/>
                <a:gd name="T5" fmla="*/ 0 h 1788"/>
                <a:gd name="T6" fmla="*/ 0 w 1471"/>
                <a:gd name="T7" fmla="*/ 0 h 1788"/>
                <a:gd name="T8" fmla="*/ 0 w 1471"/>
                <a:gd name="T9" fmla="*/ 0 h 1788"/>
                <a:gd name="T10" fmla="*/ 0 w 1471"/>
                <a:gd name="T11" fmla="*/ 0 h 1788"/>
                <a:gd name="T12" fmla="*/ 0 w 1471"/>
                <a:gd name="T13" fmla="*/ 0 h 1788"/>
                <a:gd name="T14" fmla="*/ 0 w 1471"/>
                <a:gd name="T15" fmla="*/ 0 h 1788"/>
                <a:gd name="T16" fmla="*/ 0 w 1471"/>
                <a:gd name="T17" fmla="*/ 0 h 1788"/>
                <a:gd name="T18" fmla="*/ 0 w 1471"/>
                <a:gd name="T19" fmla="*/ 0 h 1788"/>
                <a:gd name="T20" fmla="*/ 0 w 1471"/>
                <a:gd name="T21" fmla="*/ 0 h 1788"/>
                <a:gd name="T22" fmla="*/ 0 w 1471"/>
                <a:gd name="T23" fmla="*/ 0 h 1788"/>
                <a:gd name="T24" fmla="*/ 0 w 1471"/>
                <a:gd name="T25" fmla="*/ 0 h 1788"/>
                <a:gd name="T26" fmla="*/ 0 w 1471"/>
                <a:gd name="T27" fmla="*/ 0 h 1788"/>
                <a:gd name="T28" fmla="*/ 0 w 1471"/>
                <a:gd name="T29" fmla="*/ 0 h 1788"/>
                <a:gd name="T30" fmla="*/ 0 w 1471"/>
                <a:gd name="T31" fmla="*/ 0 h 1788"/>
                <a:gd name="T32" fmla="*/ 0 w 1471"/>
                <a:gd name="T33" fmla="*/ 0 h 1788"/>
                <a:gd name="T34" fmla="*/ 0 w 1471"/>
                <a:gd name="T35" fmla="*/ 0 h 1788"/>
                <a:gd name="T36" fmla="*/ 0 w 1471"/>
                <a:gd name="T37" fmla="*/ 0 h 1788"/>
                <a:gd name="T38" fmla="*/ 0 w 1471"/>
                <a:gd name="T39" fmla="*/ 0 h 1788"/>
                <a:gd name="T40" fmla="*/ 0 w 1471"/>
                <a:gd name="T41" fmla="*/ 0 h 1788"/>
                <a:gd name="T42" fmla="*/ 0 w 1471"/>
                <a:gd name="T43" fmla="*/ 0 h 1788"/>
                <a:gd name="T44" fmla="*/ 0 w 1471"/>
                <a:gd name="T45" fmla="*/ 0 h 1788"/>
                <a:gd name="T46" fmla="*/ 0 w 1471"/>
                <a:gd name="T47" fmla="*/ 0 h 1788"/>
                <a:gd name="T48" fmla="*/ 0 w 1471"/>
                <a:gd name="T49" fmla="*/ 0 h 1788"/>
                <a:gd name="T50" fmla="*/ 0 w 1471"/>
                <a:gd name="T51" fmla="*/ 0 h 1788"/>
                <a:gd name="T52" fmla="*/ 0 w 1471"/>
                <a:gd name="T53" fmla="*/ 0 h 1788"/>
                <a:gd name="T54" fmla="*/ 0 w 1471"/>
                <a:gd name="T55" fmla="*/ 0 h 1788"/>
                <a:gd name="T56" fmla="*/ 0 w 1471"/>
                <a:gd name="T57" fmla="*/ 0 h 1788"/>
                <a:gd name="T58" fmla="*/ 0 w 1471"/>
                <a:gd name="T59" fmla="*/ 0 h 1788"/>
                <a:gd name="T60" fmla="*/ 0 w 1471"/>
                <a:gd name="T61" fmla="*/ 0 h 1788"/>
                <a:gd name="T62" fmla="*/ 0 w 1471"/>
                <a:gd name="T63" fmla="*/ 0 h 1788"/>
                <a:gd name="T64" fmla="*/ 0 w 1471"/>
                <a:gd name="T65" fmla="*/ 0 h 1788"/>
                <a:gd name="T66" fmla="*/ 0 w 1471"/>
                <a:gd name="T67" fmla="*/ 0 h 1788"/>
                <a:gd name="T68" fmla="*/ 0 w 1471"/>
                <a:gd name="T69" fmla="*/ 0 h 1788"/>
                <a:gd name="T70" fmla="*/ 0 w 1471"/>
                <a:gd name="T71" fmla="*/ 0 h 1788"/>
                <a:gd name="T72" fmla="*/ 0 w 1471"/>
                <a:gd name="T73" fmla="*/ 0 h 1788"/>
                <a:gd name="T74" fmla="*/ 0 w 1471"/>
                <a:gd name="T75" fmla="*/ 0 h 1788"/>
                <a:gd name="T76" fmla="*/ 0 w 1471"/>
                <a:gd name="T77" fmla="*/ 0 h 1788"/>
                <a:gd name="T78" fmla="*/ 0 w 1471"/>
                <a:gd name="T79" fmla="*/ 0 h 1788"/>
                <a:gd name="T80" fmla="*/ 0 w 1471"/>
                <a:gd name="T81" fmla="*/ 0 h 1788"/>
                <a:gd name="T82" fmla="*/ 0 w 1471"/>
                <a:gd name="T83" fmla="*/ 0 h 1788"/>
                <a:gd name="T84" fmla="*/ 0 w 1471"/>
                <a:gd name="T85" fmla="*/ 0 h 1788"/>
                <a:gd name="T86" fmla="*/ 0 w 1471"/>
                <a:gd name="T87" fmla="*/ 0 h 1788"/>
                <a:gd name="T88" fmla="*/ 0 w 1471"/>
                <a:gd name="T89" fmla="*/ 0 h 17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71" h="1788">
                  <a:moveTo>
                    <a:pt x="33" y="543"/>
                  </a:moveTo>
                  <a:lnTo>
                    <a:pt x="196" y="498"/>
                  </a:lnTo>
                  <a:lnTo>
                    <a:pt x="332" y="574"/>
                  </a:lnTo>
                  <a:lnTo>
                    <a:pt x="347" y="711"/>
                  </a:lnTo>
                  <a:lnTo>
                    <a:pt x="514" y="619"/>
                  </a:lnTo>
                  <a:lnTo>
                    <a:pt x="646" y="624"/>
                  </a:lnTo>
                  <a:lnTo>
                    <a:pt x="740" y="679"/>
                  </a:lnTo>
                  <a:lnTo>
                    <a:pt x="816" y="573"/>
                  </a:lnTo>
                  <a:lnTo>
                    <a:pt x="828" y="456"/>
                  </a:lnTo>
                  <a:lnTo>
                    <a:pt x="997" y="468"/>
                  </a:lnTo>
                  <a:lnTo>
                    <a:pt x="1022" y="368"/>
                  </a:lnTo>
                  <a:lnTo>
                    <a:pt x="1087" y="262"/>
                  </a:lnTo>
                  <a:lnTo>
                    <a:pt x="1172" y="292"/>
                  </a:lnTo>
                  <a:lnTo>
                    <a:pt x="1221" y="290"/>
                  </a:lnTo>
                  <a:lnTo>
                    <a:pt x="1206" y="137"/>
                  </a:lnTo>
                  <a:lnTo>
                    <a:pt x="1143" y="111"/>
                  </a:lnTo>
                  <a:lnTo>
                    <a:pt x="1113" y="65"/>
                  </a:lnTo>
                  <a:lnTo>
                    <a:pt x="1110" y="42"/>
                  </a:lnTo>
                  <a:lnTo>
                    <a:pt x="1141" y="38"/>
                  </a:lnTo>
                  <a:lnTo>
                    <a:pt x="1147" y="18"/>
                  </a:lnTo>
                  <a:lnTo>
                    <a:pt x="1153" y="2"/>
                  </a:lnTo>
                  <a:lnTo>
                    <a:pt x="1170" y="0"/>
                  </a:lnTo>
                  <a:lnTo>
                    <a:pt x="1206" y="39"/>
                  </a:lnTo>
                  <a:lnTo>
                    <a:pt x="1339" y="149"/>
                  </a:lnTo>
                  <a:lnTo>
                    <a:pt x="1317" y="197"/>
                  </a:lnTo>
                  <a:lnTo>
                    <a:pt x="1298" y="242"/>
                  </a:lnTo>
                  <a:lnTo>
                    <a:pt x="1471" y="346"/>
                  </a:lnTo>
                  <a:lnTo>
                    <a:pt x="1417" y="460"/>
                  </a:lnTo>
                  <a:lnTo>
                    <a:pt x="1299" y="562"/>
                  </a:lnTo>
                  <a:lnTo>
                    <a:pt x="1221" y="744"/>
                  </a:lnTo>
                  <a:lnTo>
                    <a:pt x="1283" y="1099"/>
                  </a:lnTo>
                  <a:lnTo>
                    <a:pt x="1266" y="1151"/>
                  </a:lnTo>
                  <a:lnTo>
                    <a:pt x="1194" y="1181"/>
                  </a:lnTo>
                  <a:lnTo>
                    <a:pt x="1206" y="1263"/>
                  </a:lnTo>
                  <a:lnTo>
                    <a:pt x="1159" y="1296"/>
                  </a:lnTo>
                  <a:lnTo>
                    <a:pt x="1197" y="1329"/>
                  </a:lnTo>
                  <a:lnTo>
                    <a:pt x="1249" y="1304"/>
                  </a:lnTo>
                  <a:lnTo>
                    <a:pt x="1296" y="1373"/>
                  </a:lnTo>
                  <a:lnTo>
                    <a:pt x="1351" y="1328"/>
                  </a:lnTo>
                  <a:lnTo>
                    <a:pt x="1433" y="1449"/>
                  </a:lnTo>
                  <a:lnTo>
                    <a:pt x="1429" y="1568"/>
                  </a:lnTo>
                  <a:lnTo>
                    <a:pt x="1342" y="1748"/>
                  </a:lnTo>
                  <a:lnTo>
                    <a:pt x="1205" y="1734"/>
                  </a:lnTo>
                  <a:lnTo>
                    <a:pt x="1133" y="1788"/>
                  </a:lnTo>
                  <a:lnTo>
                    <a:pt x="1132" y="1625"/>
                  </a:lnTo>
                  <a:lnTo>
                    <a:pt x="1102" y="1489"/>
                  </a:lnTo>
                  <a:lnTo>
                    <a:pt x="1027" y="1585"/>
                  </a:lnTo>
                  <a:lnTo>
                    <a:pt x="932" y="1630"/>
                  </a:lnTo>
                  <a:lnTo>
                    <a:pt x="887" y="1540"/>
                  </a:lnTo>
                  <a:lnTo>
                    <a:pt x="787" y="1570"/>
                  </a:lnTo>
                  <a:lnTo>
                    <a:pt x="740" y="1704"/>
                  </a:lnTo>
                  <a:lnTo>
                    <a:pt x="667" y="1685"/>
                  </a:lnTo>
                  <a:lnTo>
                    <a:pt x="691" y="1535"/>
                  </a:lnTo>
                  <a:lnTo>
                    <a:pt x="631" y="1400"/>
                  </a:lnTo>
                  <a:lnTo>
                    <a:pt x="485" y="1295"/>
                  </a:lnTo>
                  <a:lnTo>
                    <a:pt x="497" y="1090"/>
                  </a:lnTo>
                  <a:lnTo>
                    <a:pt x="436" y="1012"/>
                  </a:lnTo>
                  <a:lnTo>
                    <a:pt x="440" y="880"/>
                  </a:lnTo>
                  <a:lnTo>
                    <a:pt x="307" y="904"/>
                  </a:lnTo>
                  <a:lnTo>
                    <a:pt x="63" y="874"/>
                  </a:lnTo>
                  <a:lnTo>
                    <a:pt x="60" y="715"/>
                  </a:lnTo>
                  <a:lnTo>
                    <a:pt x="0" y="624"/>
                  </a:lnTo>
                  <a:lnTo>
                    <a:pt x="33" y="543"/>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4" name="Freeform 18">
              <a:extLst>
                <a:ext uri="{FF2B5EF4-FFF2-40B4-BE49-F238E27FC236}">
                  <a16:creationId xmlns:a16="http://schemas.microsoft.com/office/drawing/2014/main" id="{63EBBA0F-966C-0D5C-6611-597A4CDE6B6A}"/>
                </a:ext>
              </a:extLst>
            </p:cNvPr>
            <p:cNvSpPr/>
            <p:nvPr/>
          </p:nvSpPr>
          <p:spPr bwMode="auto">
            <a:xfrm>
              <a:off x="1674600" y="5246578"/>
              <a:ext cx="655666" cy="864838"/>
            </a:xfrm>
            <a:custGeom>
              <a:avLst/>
              <a:gdLst>
                <a:gd name="T0" fmla="*/ 0 w 2218"/>
                <a:gd name="T1" fmla="*/ 0 h 3005"/>
                <a:gd name="T2" fmla="*/ 0 w 2218"/>
                <a:gd name="T3" fmla="*/ 0 h 3005"/>
                <a:gd name="T4" fmla="*/ 0 w 2218"/>
                <a:gd name="T5" fmla="*/ 0 h 3005"/>
                <a:gd name="T6" fmla="*/ 0 w 2218"/>
                <a:gd name="T7" fmla="*/ 0 h 3005"/>
                <a:gd name="T8" fmla="*/ 0 w 2218"/>
                <a:gd name="T9" fmla="*/ 0 h 3005"/>
                <a:gd name="T10" fmla="*/ 0 w 2218"/>
                <a:gd name="T11" fmla="*/ 0 h 3005"/>
                <a:gd name="T12" fmla="*/ 0 w 2218"/>
                <a:gd name="T13" fmla="*/ 0 h 3005"/>
                <a:gd name="T14" fmla="*/ 0 w 2218"/>
                <a:gd name="T15" fmla="*/ 0 h 3005"/>
                <a:gd name="T16" fmla="*/ 0 w 2218"/>
                <a:gd name="T17" fmla="*/ 0 h 3005"/>
                <a:gd name="T18" fmla="*/ 0 w 2218"/>
                <a:gd name="T19" fmla="*/ 0 h 3005"/>
                <a:gd name="T20" fmla="*/ 0 w 2218"/>
                <a:gd name="T21" fmla="*/ 0 h 3005"/>
                <a:gd name="T22" fmla="*/ 0 w 2218"/>
                <a:gd name="T23" fmla="*/ 0 h 3005"/>
                <a:gd name="T24" fmla="*/ 0 w 2218"/>
                <a:gd name="T25" fmla="*/ 0 h 3005"/>
                <a:gd name="T26" fmla="*/ 0 w 2218"/>
                <a:gd name="T27" fmla="*/ 0 h 3005"/>
                <a:gd name="T28" fmla="*/ 0 w 2218"/>
                <a:gd name="T29" fmla="*/ 0 h 3005"/>
                <a:gd name="T30" fmla="*/ 0 w 2218"/>
                <a:gd name="T31" fmla="*/ 0 h 3005"/>
                <a:gd name="T32" fmla="*/ 0 w 2218"/>
                <a:gd name="T33" fmla="*/ 0 h 3005"/>
                <a:gd name="T34" fmla="*/ 0 w 2218"/>
                <a:gd name="T35" fmla="*/ 0 h 3005"/>
                <a:gd name="T36" fmla="*/ 0 w 2218"/>
                <a:gd name="T37" fmla="*/ 0 h 3005"/>
                <a:gd name="T38" fmla="*/ 0 w 2218"/>
                <a:gd name="T39" fmla="*/ 0 h 3005"/>
                <a:gd name="T40" fmla="*/ 0 w 2218"/>
                <a:gd name="T41" fmla="*/ 0 h 3005"/>
                <a:gd name="T42" fmla="*/ 0 w 2218"/>
                <a:gd name="T43" fmla="*/ 0 h 3005"/>
                <a:gd name="T44" fmla="*/ 0 w 2218"/>
                <a:gd name="T45" fmla="*/ 0 h 3005"/>
                <a:gd name="T46" fmla="*/ 0 w 2218"/>
                <a:gd name="T47" fmla="*/ 0 h 3005"/>
                <a:gd name="T48" fmla="*/ 0 w 2218"/>
                <a:gd name="T49" fmla="*/ 0 h 3005"/>
                <a:gd name="T50" fmla="*/ 0 w 2218"/>
                <a:gd name="T51" fmla="*/ 0 h 3005"/>
                <a:gd name="T52" fmla="*/ 0 w 2218"/>
                <a:gd name="T53" fmla="*/ 0 h 3005"/>
                <a:gd name="T54" fmla="*/ 0 w 2218"/>
                <a:gd name="T55" fmla="*/ 0 h 3005"/>
                <a:gd name="T56" fmla="*/ 0 w 2218"/>
                <a:gd name="T57" fmla="*/ 0 h 3005"/>
                <a:gd name="T58" fmla="*/ 0 w 2218"/>
                <a:gd name="T59" fmla="*/ 0 h 3005"/>
                <a:gd name="T60" fmla="*/ 0 w 2218"/>
                <a:gd name="T61" fmla="*/ 0 h 3005"/>
                <a:gd name="T62" fmla="*/ 0 w 2218"/>
                <a:gd name="T63" fmla="*/ 0 h 3005"/>
                <a:gd name="T64" fmla="*/ 0 w 2218"/>
                <a:gd name="T65" fmla="*/ 0 h 3005"/>
                <a:gd name="T66" fmla="*/ 0 w 2218"/>
                <a:gd name="T67" fmla="*/ 0 h 3005"/>
                <a:gd name="T68" fmla="*/ 0 w 2218"/>
                <a:gd name="T69" fmla="*/ 0 h 30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8" h="3005">
                  <a:moveTo>
                    <a:pt x="0" y="1120"/>
                  </a:moveTo>
                  <a:lnTo>
                    <a:pt x="120" y="1210"/>
                  </a:lnTo>
                  <a:lnTo>
                    <a:pt x="120" y="1315"/>
                  </a:lnTo>
                  <a:lnTo>
                    <a:pt x="215" y="1305"/>
                  </a:lnTo>
                  <a:lnTo>
                    <a:pt x="275" y="1395"/>
                  </a:lnTo>
                  <a:lnTo>
                    <a:pt x="210" y="1455"/>
                  </a:lnTo>
                  <a:lnTo>
                    <a:pt x="345" y="1561"/>
                  </a:lnTo>
                  <a:lnTo>
                    <a:pt x="285" y="1646"/>
                  </a:lnTo>
                  <a:lnTo>
                    <a:pt x="305" y="1831"/>
                  </a:lnTo>
                  <a:lnTo>
                    <a:pt x="375" y="1856"/>
                  </a:lnTo>
                  <a:lnTo>
                    <a:pt x="495" y="1796"/>
                  </a:lnTo>
                  <a:lnTo>
                    <a:pt x="540" y="1891"/>
                  </a:lnTo>
                  <a:lnTo>
                    <a:pt x="510" y="1981"/>
                  </a:lnTo>
                  <a:lnTo>
                    <a:pt x="530" y="2111"/>
                  </a:lnTo>
                  <a:lnTo>
                    <a:pt x="450" y="2166"/>
                  </a:lnTo>
                  <a:lnTo>
                    <a:pt x="545" y="2191"/>
                  </a:lnTo>
                  <a:lnTo>
                    <a:pt x="630" y="2261"/>
                  </a:lnTo>
                  <a:lnTo>
                    <a:pt x="570" y="2351"/>
                  </a:lnTo>
                  <a:lnTo>
                    <a:pt x="470" y="2501"/>
                  </a:lnTo>
                  <a:lnTo>
                    <a:pt x="495" y="2607"/>
                  </a:lnTo>
                  <a:lnTo>
                    <a:pt x="481" y="2695"/>
                  </a:lnTo>
                  <a:lnTo>
                    <a:pt x="514" y="2800"/>
                  </a:lnTo>
                  <a:lnTo>
                    <a:pt x="465" y="2953"/>
                  </a:lnTo>
                  <a:lnTo>
                    <a:pt x="562" y="2993"/>
                  </a:lnTo>
                  <a:lnTo>
                    <a:pt x="670" y="3005"/>
                  </a:lnTo>
                  <a:lnTo>
                    <a:pt x="750" y="2937"/>
                  </a:lnTo>
                  <a:lnTo>
                    <a:pt x="930" y="2833"/>
                  </a:lnTo>
                  <a:lnTo>
                    <a:pt x="1010" y="2746"/>
                  </a:lnTo>
                  <a:lnTo>
                    <a:pt x="1026" y="2632"/>
                  </a:lnTo>
                  <a:lnTo>
                    <a:pt x="1018" y="2541"/>
                  </a:lnTo>
                  <a:lnTo>
                    <a:pt x="1086" y="2461"/>
                  </a:lnTo>
                  <a:lnTo>
                    <a:pt x="1186" y="2401"/>
                  </a:lnTo>
                  <a:lnTo>
                    <a:pt x="1334" y="2349"/>
                  </a:lnTo>
                  <a:lnTo>
                    <a:pt x="1542" y="2329"/>
                  </a:lnTo>
                  <a:lnTo>
                    <a:pt x="1498" y="2289"/>
                  </a:lnTo>
                  <a:lnTo>
                    <a:pt x="1422" y="2205"/>
                  </a:lnTo>
                  <a:lnTo>
                    <a:pt x="1486" y="2089"/>
                  </a:lnTo>
                  <a:lnTo>
                    <a:pt x="1554" y="1981"/>
                  </a:lnTo>
                  <a:lnTo>
                    <a:pt x="1650" y="1861"/>
                  </a:lnTo>
                  <a:lnTo>
                    <a:pt x="1682" y="1753"/>
                  </a:lnTo>
                  <a:lnTo>
                    <a:pt x="1810" y="1741"/>
                  </a:lnTo>
                  <a:lnTo>
                    <a:pt x="1950" y="1793"/>
                  </a:lnTo>
                  <a:lnTo>
                    <a:pt x="1966" y="1677"/>
                  </a:lnTo>
                  <a:lnTo>
                    <a:pt x="1970" y="1470"/>
                  </a:lnTo>
                  <a:lnTo>
                    <a:pt x="1902" y="1441"/>
                  </a:lnTo>
                  <a:lnTo>
                    <a:pt x="1842" y="1397"/>
                  </a:lnTo>
                  <a:lnTo>
                    <a:pt x="1874" y="1353"/>
                  </a:lnTo>
                  <a:lnTo>
                    <a:pt x="1958" y="1349"/>
                  </a:lnTo>
                  <a:lnTo>
                    <a:pt x="1954" y="1257"/>
                  </a:lnTo>
                  <a:lnTo>
                    <a:pt x="1925" y="1135"/>
                  </a:lnTo>
                  <a:lnTo>
                    <a:pt x="1893" y="945"/>
                  </a:lnTo>
                  <a:lnTo>
                    <a:pt x="1854" y="942"/>
                  </a:lnTo>
                  <a:lnTo>
                    <a:pt x="1821" y="918"/>
                  </a:lnTo>
                  <a:lnTo>
                    <a:pt x="1806" y="873"/>
                  </a:lnTo>
                  <a:lnTo>
                    <a:pt x="1830" y="834"/>
                  </a:lnTo>
                  <a:lnTo>
                    <a:pt x="1842" y="792"/>
                  </a:lnTo>
                  <a:lnTo>
                    <a:pt x="1887" y="807"/>
                  </a:lnTo>
                  <a:lnTo>
                    <a:pt x="1932" y="843"/>
                  </a:lnTo>
                  <a:lnTo>
                    <a:pt x="1947" y="750"/>
                  </a:lnTo>
                  <a:lnTo>
                    <a:pt x="2105" y="645"/>
                  </a:lnTo>
                  <a:lnTo>
                    <a:pt x="2138" y="485"/>
                  </a:lnTo>
                  <a:lnTo>
                    <a:pt x="2190" y="321"/>
                  </a:lnTo>
                  <a:lnTo>
                    <a:pt x="2218" y="161"/>
                  </a:lnTo>
                  <a:lnTo>
                    <a:pt x="2182" y="45"/>
                  </a:lnTo>
                  <a:lnTo>
                    <a:pt x="2115" y="0"/>
                  </a:lnTo>
                  <a:lnTo>
                    <a:pt x="1978" y="130"/>
                  </a:lnTo>
                  <a:lnTo>
                    <a:pt x="1798" y="120"/>
                  </a:lnTo>
                  <a:lnTo>
                    <a:pt x="1638" y="268"/>
                  </a:lnTo>
                  <a:lnTo>
                    <a:pt x="1485" y="280"/>
                  </a:lnTo>
                  <a:lnTo>
                    <a:pt x="1355" y="265"/>
                  </a:lnTo>
                  <a:lnTo>
                    <a:pt x="1205" y="495"/>
                  </a:lnTo>
                  <a:lnTo>
                    <a:pt x="1115" y="490"/>
                  </a:lnTo>
                  <a:lnTo>
                    <a:pt x="1104" y="421"/>
                  </a:lnTo>
                  <a:lnTo>
                    <a:pt x="950" y="405"/>
                  </a:lnTo>
                  <a:lnTo>
                    <a:pt x="860" y="360"/>
                  </a:lnTo>
                  <a:lnTo>
                    <a:pt x="830" y="465"/>
                  </a:lnTo>
                  <a:lnTo>
                    <a:pt x="725" y="550"/>
                  </a:lnTo>
                  <a:lnTo>
                    <a:pt x="755" y="655"/>
                  </a:lnTo>
                  <a:lnTo>
                    <a:pt x="690" y="735"/>
                  </a:lnTo>
                  <a:lnTo>
                    <a:pt x="900" y="805"/>
                  </a:lnTo>
                  <a:lnTo>
                    <a:pt x="635" y="975"/>
                  </a:lnTo>
                  <a:lnTo>
                    <a:pt x="395" y="970"/>
                  </a:lnTo>
                  <a:lnTo>
                    <a:pt x="270" y="1065"/>
                  </a:lnTo>
                  <a:lnTo>
                    <a:pt x="105" y="1035"/>
                  </a:lnTo>
                  <a:lnTo>
                    <a:pt x="0" y="112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5" name="Freeform 19">
              <a:extLst>
                <a:ext uri="{FF2B5EF4-FFF2-40B4-BE49-F238E27FC236}">
                  <a16:creationId xmlns:a16="http://schemas.microsoft.com/office/drawing/2014/main" id="{B0F26172-13AE-792D-1320-5EA196A9705C}"/>
                </a:ext>
              </a:extLst>
            </p:cNvPr>
            <p:cNvSpPr/>
            <p:nvPr/>
          </p:nvSpPr>
          <p:spPr bwMode="auto">
            <a:xfrm>
              <a:off x="1466382" y="5366014"/>
              <a:ext cx="394286" cy="729572"/>
            </a:xfrm>
            <a:custGeom>
              <a:avLst/>
              <a:gdLst>
                <a:gd name="T0" fmla="*/ 0 w 1336"/>
                <a:gd name="T1" fmla="*/ 0 h 2535"/>
                <a:gd name="T2" fmla="*/ 0 w 1336"/>
                <a:gd name="T3" fmla="*/ 0 h 2535"/>
                <a:gd name="T4" fmla="*/ 0 w 1336"/>
                <a:gd name="T5" fmla="*/ 0 h 2535"/>
                <a:gd name="T6" fmla="*/ 0 w 1336"/>
                <a:gd name="T7" fmla="*/ 0 h 2535"/>
                <a:gd name="T8" fmla="*/ 0 w 1336"/>
                <a:gd name="T9" fmla="*/ 0 h 2535"/>
                <a:gd name="T10" fmla="*/ 0 w 1336"/>
                <a:gd name="T11" fmla="*/ 0 h 2535"/>
                <a:gd name="T12" fmla="*/ 0 w 1336"/>
                <a:gd name="T13" fmla="*/ 0 h 2535"/>
                <a:gd name="T14" fmla="*/ 0 w 1336"/>
                <a:gd name="T15" fmla="*/ 0 h 2535"/>
                <a:gd name="T16" fmla="*/ 0 w 1336"/>
                <a:gd name="T17" fmla="*/ 0 h 2535"/>
                <a:gd name="T18" fmla="*/ 0 w 1336"/>
                <a:gd name="T19" fmla="*/ 0 h 2535"/>
                <a:gd name="T20" fmla="*/ 0 w 1336"/>
                <a:gd name="T21" fmla="*/ 0 h 2535"/>
                <a:gd name="T22" fmla="*/ 0 w 1336"/>
                <a:gd name="T23" fmla="*/ 0 h 2535"/>
                <a:gd name="T24" fmla="*/ 0 w 1336"/>
                <a:gd name="T25" fmla="*/ 0 h 2535"/>
                <a:gd name="T26" fmla="*/ 0 w 1336"/>
                <a:gd name="T27" fmla="*/ 0 h 2535"/>
                <a:gd name="T28" fmla="*/ 0 w 1336"/>
                <a:gd name="T29" fmla="*/ 0 h 2535"/>
                <a:gd name="T30" fmla="*/ 0 w 1336"/>
                <a:gd name="T31" fmla="*/ 0 h 2535"/>
                <a:gd name="T32" fmla="*/ 0 w 1336"/>
                <a:gd name="T33" fmla="*/ 0 h 2535"/>
                <a:gd name="T34" fmla="*/ 0 w 1336"/>
                <a:gd name="T35" fmla="*/ 0 h 2535"/>
                <a:gd name="T36" fmla="*/ 0 w 1336"/>
                <a:gd name="T37" fmla="*/ 0 h 2535"/>
                <a:gd name="T38" fmla="*/ 0 w 1336"/>
                <a:gd name="T39" fmla="*/ 0 h 2535"/>
                <a:gd name="T40" fmla="*/ 0 w 1336"/>
                <a:gd name="T41" fmla="*/ 0 h 2535"/>
                <a:gd name="T42" fmla="*/ 0 w 1336"/>
                <a:gd name="T43" fmla="*/ 0 h 2535"/>
                <a:gd name="T44" fmla="*/ 0 w 1336"/>
                <a:gd name="T45" fmla="*/ 0 h 2535"/>
                <a:gd name="T46" fmla="*/ 0 w 1336"/>
                <a:gd name="T47" fmla="*/ 0 h 2535"/>
                <a:gd name="T48" fmla="*/ 0 w 1336"/>
                <a:gd name="T49" fmla="*/ 0 h 2535"/>
                <a:gd name="T50" fmla="*/ 0 w 1336"/>
                <a:gd name="T51" fmla="*/ 0 h 2535"/>
                <a:gd name="T52" fmla="*/ 0 w 1336"/>
                <a:gd name="T53" fmla="*/ 0 h 2535"/>
                <a:gd name="T54" fmla="*/ 0 w 1336"/>
                <a:gd name="T55" fmla="*/ 0 h 2535"/>
                <a:gd name="T56" fmla="*/ 0 w 1336"/>
                <a:gd name="T57" fmla="*/ 0 h 2535"/>
                <a:gd name="T58" fmla="*/ 0 w 1336"/>
                <a:gd name="T59" fmla="*/ 0 h 2535"/>
                <a:gd name="T60" fmla="*/ 0 w 1336"/>
                <a:gd name="T61" fmla="*/ 0 h 2535"/>
                <a:gd name="T62" fmla="*/ 0 w 1336"/>
                <a:gd name="T63" fmla="*/ 0 h 2535"/>
                <a:gd name="T64" fmla="*/ 0 w 1336"/>
                <a:gd name="T65" fmla="*/ 0 h 2535"/>
                <a:gd name="T66" fmla="*/ 0 w 1336"/>
                <a:gd name="T67" fmla="*/ 0 h 2535"/>
                <a:gd name="T68" fmla="*/ 0 w 1336"/>
                <a:gd name="T69" fmla="*/ 0 h 2535"/>
                <a:gd name="T70" fmla="*/ 0 w 1336"/>
                <a:gd name="T71" fmla="*/ 0 h 2535"/>
                <a:gd name="T72" fmla="*/ 0 w 1336"/>
                <a:gd name="T73" fmla="*/ 0 h 2535"/>
                <a:gd name="T74" fmla="*/ 0 w 1336"/>
                <a:gd name="T75" fmla="*/ 0 h 2535"/>
                <a:gd name="T76" fmla="*/ 0 w 1336"/>
                <a:gd name="T77" fmla="*/ 0 h 2535"/>
                <a:gd name="T78" fmla="*/ 0 w 1336"/>
                <a:gd name="T79" fmla="*/ 0 h 2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36" h="2535">
                  <a:moveTo>
                    <a:pt x="0" y="0"/>
                  </a:moveTo>
                  <a:lnTo>
                    <a:pt x="135" y="391"/>
                  </a:lnTo>
                  <a:lnTo>
                    <a:pt x="225" y="457"/>
                  </a:lnTo>
                  <a:lnTo>
                    <a:pt x="273" y="492"/>
                  </a:lnTo>
                  <a:lnTo>
                    <a:pt x="301" y="478"/>
                  </a:lnTo>
                  <a:lnTo>
                    <a:pt x="333" y="487"/>
                  </a:lnTo>
                  <a:lnTo>
                    <a:pt x="339" y="531"/>
                  </a:lnTo>
                  <a:lnTo>
                    <a:pt x="301" y="547"/>
                  </a:lnTo>
                  <a:lnTo>
                    <a:pt x="320" y="635"/>
                  </a:lnTo>
                  <a:lnTo>
                    <a:pt x="454" y="860"/>
                  </a:lnTo>
                  <a:lnTo>
                    <a:pt x="510" y="1145"/>
                  </a:lnTo>
                  <a:lnTo>
                    <a:pt x="683" y="1491"/>
                  </a:lnTo>
                  <a:lnTo>
                    <a:pt x="707" y="1668"/>
                  </a:lnTo>
                  <a:lnTo>
                    <a:pt x="766" y="1793"/>
                  </a:lnTo>
                  <a:lnTo>
                    <a:pt x="741" y="1881"/>
                  </a:lnTo>
                  <a:lnTo>
                    <a:pt x="861" y="2180"/>
                  </a:lnTo>
                  <a:lnTo>
                    <a:pt x="966" y="2360"/>
                  </a:lnTo>
                  <a:lnTo>
                    <a:pt x="981" y="2430"/>
                  </a:lnTo>
                  <a:lnTo>
                    <a:pt x="1171" y="2535"/>
                  </a:lnTo>
                  <a:lnTo>
                    <a:pt x="1221" y="2385"/>
                  </a:lnTo>
                  <a:lnTo>
                    <a:pt x="1186" y="2280"/>
                  </a:lnTo>
                  <a:lnTo>
                    <a:pt x="1201" y="2190"/>
                  </a:lnTo>
                  <a:lnTo>
                    <a:pt x="1176" y="2085"/>
                  </a:lnTo>
                  <a:lnTo>
                    <a:pt x="1336" y="1845"/>
                  </a:lnTo>
                  <a:lnTo>
                    <a:pt x="1252" y="1776"/>
                  </a:lnTo>
                  <a:lnTo>
                    <a:pt x="1154" y="1752"/>
                  </a:lnTo>
                  <a:lnTo>
                    <a:pt x="1236" y="1696"/>
                  </a:lnTo>
                  <a:lnTo>
                    <a:pt x="1216" y="1569"/>
                  </a:lnTo>
                  <a:lnTo>
                    <a:pt x="1246" y="1475"/>
                  </a:lnTo>
                  <a:lnTo>
                    <a:pt x="1201" y="1380"/>
                  </a:lnTo>
                  <a:lnTo>
                    <a:pt x="1081" y="1440"/>
                  </a:lnTo>
                  <a:lnTo>
                    <a:pt x="1013" y="1418"/>
                  </a:lnTo>
                  <a:lnTo>
                    <a:pt x="992" y="1232"/>
                  </a:lnTo>
                  <a:lnTo>
                    <a:pt x="1052" y="1146"/>
                  </a:lnTo>
                  <a:lnTo>
                    <a:pt x="917" y="1040"/>
                  </a:lnTo>
                  <a:lnTo>
                    <a:pt x="981" y="980"/>
                  </a:lnTo>
                  <a:lnTo>
                    <a:pt x="920" y="890"/>
                  </a:lnTo>
                  <a:lnTo>
                    <a:pt x="824" y="899"/>
                  </a:lnTo>
                  <a:lnTo>
                    <a:pt x="827" y="794"/>
                  </a:lnTo>
                  <a:lnTo>
                    <a:pt x="707" y="704"/>
                  </a:lnTo>
                  <a:lnTo>
                    <a:pt x="808" y="622"/>
                  </a:lnTo>
                  <a:lnTo>
                    <a:pt x="650" y="471"/>
                  </a:lnTo>
                  <a:lnTo>
                    <a:pt x="541" y="442"/>
                  </a:lnTo>
                  <a:lnTo>
                    <a:pt x="270" y="255"/>
                  </a:lnTo>
                  <a:lnTo>
                    <a:pt x="138" y="49"/>
                  </a:lnTo>
                  <a:lnTo>
                    <a:pt x="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6" name="Freeform 20">
              <a:extLst>
                <a:ext uri="{FF2B5EF4-FFF2-40B4-BE49-F238E27FC236}">
                  <a16:creationId xmlns:a16="http://schemas.microsoft.com/office/drawing/2014/main" id="{2DC992F0-6A29-CDF4-C8DB-F3F4EABE1267}"/>
                </a:ext>
              </a:extLst>
            </p:cNvPr>
            <p:cNvSpPr/>
            <p:nvPr/>
          </p:nvSpPr>
          <p:spPr bwMode="auto">
            <a:xfrm>
              <a:off x="1680507" y="2148417"/>
              <a:ext cx="465169" cy="457601"/>
            </a:xfrm>
            <a:custGeom>
              <a:avLst/>
              <a:gdLst>
                <a:gd name="T0" fmla="*/ 0 w 1575"/>
                <a:gd name="T1" fmla="*/ 0 h 1591"/>
                <a:gd name="T2" fmla="*/ 0 w 1575"/>
                <a:gd name="T3" fmla="*/ 0 h 1591"/>
                <a:gd name="T4" fmla="*/ 0 w 1575"/>
                <a:gd name="T5" fmla="*/ 0 h 1591"/>
                <a:gd name="T6" fmla="*/ 0 w 1575"/>
                <a:gd name="T7" fmla="*/ 0 h 1591"/>
                <a:gd name="T8" fmla="*/ 0 w 1575"/>
                <a:gd name="T9" fmla="*/ 0 h 1591"/>
                <a:gd name="T10" fmla="*/ 0 w 1575"/>
                <a:gd name="T11" fmla="*/ 0 h 1591"/>
                <a:gd name="T12" fmla="*/ 0 w 1575"/>
                <a:gd name="T13" fmla="*/ 0 h 1591"/>
                <a:gd name="T14" fmla="*/ 0 w 1575"/>
                <a:gd name="T15" fmla="*/ 0 h 1591"/>
                <a:gd name="T16" fmla="*/ 0 w 1575"/>
                <a:gd name="T17" fmla="*/ 0 h 1591"/>
                <a:gd name="T18" fmla="*/ 0 w 1575"/>
                <a:gd name="T19" fmla="*/ 0 h 1591"/>
                <a:gd name="T20" fmla="*/ 0 w 1575"/>
                <a:gd name="T21" fmla="*/ 0 h 1591"/>
                <a:gd name="T22" fmla="*/ 0 w 1575"/>
                <a:gd name="T23" fmla="*/ 0 h 1591"/>
                <a:gd name="T24" fmla="*/ 0 w 1575"/>
                <a:gd name="T25" fmla="*/ 0 h 1591"/>
                <a:gd name="T26" fmla="*/ 0 w 1575"/>
                <a:gd name="T27" fmla="*/ 0 h 1591"/>
                <a:gd name="T28" fmla="*/ 0 w 1575"/>
                <a:gd name="T29" fmla="*/ 0 h 1591"/>
                <a:gd name="T30" fmla="*/ 0 w 1575"/>
                <a:gd name="T31" fmla="*/ 0 h 1591"/>
                <a:gd name="T32" fmla="*/ 0 w 1575"/>
                <a:gd name="T33" fmla="*/ 0 h 1591"/>
                <a:gd name="T34" fmla="*/ 0 w 1575"/>
                <a:gd name="T35" fmla="*/ 0 h 1591"/>
                <a:gd name="T36" fmla="*/ 0 w 1575"/>
                <a:gd name="T37" fmla="*/ 0 h 1591"/>
                <a:gd name="T38" fmla="*/ 0 w 1575"/>
                <a:gd name="T39" fmla="*/ 0 h 1591"/>
                <a:gd name="T40" fmla="*/ 0 w 1575"/>
                <a:gd name="T41" fmla="*/ 0 h 1591"/>
                <a:gd name="T42" fmla="*/ 0 w 1575"/>
                <a:gd name="T43" fmla="*/ 0 h 1591"/>
                <a:gd name="T44" fmla="*/ 0 w 1575"/>
                <a:gd name="T45" fmla="*/ 0 h 1591"/>
                <a:gd name="T46" fmla="*/ 0 w 1575"/>
                <a:gd name="T47" fmla="*/ 0 h 1591"/>
                <a:gd name="T48" fmla="*/ 0 w 1575"/>
                <a:gd name="T49" fmla="*/ 0 h 1591"/>
                <a:gd name="T50" fmla="*/ 0 w 1575"/>
                <a:gd name="T51" fmla="*/ 0 h 1591"/>
                <a:gd name="T52" fmla="*/ 0 w 1575"/>
                <a:gd name="T53" fmla="*/ 0 h 1591"/>
                <a:gd name="T54" fmla="*/ 0 w 1575"/>
                <a:gd name="T55" fmla="*/ 0 h 1591"/>
                <a:gd name="T56" fmla="*/ 0 w 1575"/>
                <a:gd name="T57" fmla="*/ 0 h 1591"/>
                <a:gd name="T58" fmla="*/ 0 w 1575"/>
                <a:gd name="T59" fmla="*/ 0 h 1591"/>
                <a:gd name="T60" fmla="*/ 0 w 1575"/>
                <a:gd name="T61" fmla="*/ 0 h 1591"/>
                <a:gd name="T62" fmla="*/ 0 w 1575"/>
                <a:gd name="T63" fmla="*/ 0 h 1591"/>
                <a:gd name="T64" fmla="*/ 0 w 1575"/>
                <a:gd name="T65" fmla="*/ 0 h 1591"/>
                <a:gd name="T66" fmla="*/ 0 w 1575"/>
                <a:gd name="T67" fmla="*/ 0 h 1591"/>
                <a:gd name="T68" fmla="*/ 0 w 1575"/>
                <a:gd name="T69" fmla="*/ 0 h 1591"/>
                <a:gd name="T70" fmla="*/ 0 w 1575"/>
                <a:gd name="T71" fmla="*/ 0 h 1591"/>
                <a:gd name="T72" fmla="*/ 0 w 1575"/>
                <a:gd name="T73" fmla="*/ 0 h 1591"/>
                <a:gd name="T74" fmla="*/ 0 w 1575"/>
                <a:gd name="T75" fmla="*/ 0 h 1591"/>
                <a:gd name="T76" fmla="*/ 0 w 1575"/>
                <a:gd name="T77" fmla="*/ 0 h 1591"/>
                <a:gd name="T78" fmla="*/ 0 w 1575"/>
                <a:gd name="T79" fmla="*/ 0 h 1591"/>
                <a:gd name="T80" fmla="*/ 0 w 157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75" h="1591">
                  <a:moveTo>
                    <a:pt x="77" y="384"/>
                  </a:moveTo>
                  <a:lnTo>
                    <a:pt x="131" y="461"/>
                  </a:lnTo>
                  <a:lnTo>
                    <a:pt x="44" y="533"/>
                  </a:lnTo>
                  <a:lnTo>
                    <a:pt x="0" y="620"/>
                  </a:lnTo>
                  <a:lnTo>
                    <a:pt x="102" y="701"/>
                  </a:lnTo>
                  <a:lnTo>
                    <a:pt x="181" y="894"/>
                  </a:lnTo>
                  <a:lnTo>
                    <a:pt x="259" y="984"/>
                  </a:lnTo>
                  <a:lnTo>
                    <a:pt x="357" y="966"/>
                  </a:lnTo>
                  <a:lnTo>
                    <a:pt x="406" y="1019"/>
                  </a:lnTo>
                  <a:lnTo>
                    <a:pt x="459" y="1034"/>
                  </a:lnTo>
                  <a:lnTo>
                    <a:pt x="474" y="1091"/>
                  </a:lnTo>
                  <a:lnTo>
                    <a:pt x="496" y="1172"/>
                  </a:lnTo>
                  <a:lnTo>
                    <a:pt x="514" y="1181"/>
                  </a:lnTo>
                  <a:lnTo>
                    <a:pt x="513" y="1199"/>
                  </a:lnTo>
                  <a:lnTo>
                    <a:pt x="535" y="1190"/>
                  </a:lnTo>
                  <a:lnTo>
                    <a:pt x="538" y="1209"/>
                  </a:lnTo>
                  <a:lnTo>
                    <a:pt x="555" y="1224"/>
                  </a:lnTo>
                  <a:lnTo>
                    <a:pt x="562" y="1248"/>
                  </a:lnTo>
                  <a:lnTo>
                    <a:pt x="580" y="1248"/>
                  </a:lnTo>
                  <a:lnTo>
                    <a:pt x="613" y="1284"/>
                  </a:lnTo>
                  <a:lnTo>
                    <a:pt x="747" y="1394"/>
                  </a:lnTo>
                  <a:lnTo>
                    <a:pt x="708" y="1490"/>
                  </a:lnTo>
                  <a:lnTo>
                    <a:pt x="877" y="1591"/>
                  </a:lnTo>
                  <a:lnTo>
                    <a:pt x="984" y="1509"/>
                  </a:lnTo>
                  <a:lnTo>
                    <a:pt x="970" y="1399"/>
                  </a:lnTo>
                  <a:lnTo>
                    <a:pt x="986" y="1232"/>
                  </a:lnTo>
                  <a:lnTo>
                    <a:pt x="1080" y="1159"/>
                  </a:lnTo>
                  <a:lnTo>
                    <a:pt x="1255" y="1099"/>
                  </a:lnTo>
                  <a:lnTo>
                    <a:pt x="1410" y="1144"/>
                  </a:lnTo>
                  <a:lnTo>
                    <a:pt x="1485" y="1194"/>
                  </a:lnTo>
                  <a:lnTo>
                    <a:pt x="1575" y="1189"/>
                  </a:lnTo>
                  <a:lnTo>
                    <a:pt x="1500" y="1059"/>
                  </a:lnTo>
                  <a:lnTo>
                    <a:pt x="1465" y="979"/>
                  </a:lnTo>
                  <a:lnTo>
                    <a:pt x="1510" y="909"/>
                  </a:lnTo>
                  <a:lnTo>
                    <a:pt x="1465" y="814"/>
                  </a:lnTo>
                  <a:lnTo>
                    <a:pt x="1480" y="695"/>
                  </a:lnTo>
                  <a:lnTo>
                    <a:pt x="1410" y="610"/>
                  </a:lnTo>
                  <a:lnTo>
                    <a:pt x="1360" y="490"/>
                  </a:lnTo>
                  <a:lnTo>
                    <a:pt x="1285" y="425"/>
                  </a:lnTo>
                  <a:lnTo>
                    <a:pt x="1260" y="290"/>
                  </a:lnTo>
                  <a:lnTo>
                    <a:pt x="1110" y="335"/>
                  </a:lnTo>
                  <a:lnTo>
                    <a:pt x="1080" y="260"/>
                  </a:lnTo>
                  <a:lnTo>
                    <a:pt x="970" y="145"/>
                  </a:lnTo>
                  <a:lnTo>
                    <a:pt x="805" y="215"/>
                  </a:lnTo>
                  <a:lnTo>
                    <a:pt x="676" y="185"/>
                  </a:lnTo>
                  <a:lnTo>
                    <a:pt x="556" y="40"/>
                  </a:lnTo>
                  <a:lnTo>
                    <a:pt x="431" y="0"/>
                  </a:lnTo>
                  <a:lnTo>
                    <a:pt x="286" y="70"/>
                  </a:lnTo>
                  <a:lnTo>
                    <a:pt x="196" y="185"/>
                  </a:lnTo>
                  <a:lnTo>
                    <a:pt x="106" y="185"/>
                  </a:lnTo>
                  <a:lnTo>
                    <a:pt x="126" y="263"/>
                  </a:lnTo>
                  <a:lnTo>
                    <a:pt x="77" y="384"/>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7" name="Freeform 21">
              <a:extLst>
                <a:ext uri="{FF2B5EF4-FFF2-40B4-BE49-F238E27FC236}">
                  <a16:creationId xmlns:a16="http://schemas.microsoft.com/office/drawing/2014/main" id="{A754AC3C-8D16-FC43-5BF7-FDBE665454B3}"/>
                </a:ext>
              </a:extLst>
            </p:cNvPr>
            <p:cNvSpPr/>
            <p:nvPr/>
          </p:nvSpPr>
          <p:spPr bwMode="auto">
            <a:xfrm>
              <a:off x="1284744" y="1529648"/>
              <a:ext cx="1041092" cy="758352"/>
            </a:xfrm>
            <a:custGeom>
              <a:avLst/>
              <a:gdLst>
                <a:gd name="T0" fmla="*/ 0 w 3525"/>
                <a:gd name="T1" fmla="*/ 0 h 2636"/>
                <a:gd name="T2" fmla="*/ 0 w 3525"/>
                <a:gd name="T3" fmla="*/ 0 h 2636"/>
                <a:gd name="T4" fmla="*/ 0 w 3525"/>
                <a:gd name="T5" fmla="*/ 0 h 2636"/>
                <a:gd name="T6" fmla="*/ 0 w 3525"/>
                <a:gd name="T7" fmla="*/ 0 h 2636"/>
                <a:gd name="T8" fmla="*/ 0 w 3525"/>
                <a:gd name="T9" fmla="*/ 0 h 2636"/>
                <a:gd name="T10" fmla="*/ 0 w 3525"/>
                <a:gd name="T11" fmla="*/ 0 h 2636"/>
                <a:gd name="T12" fmla="*/ 0 w 3525"/>
                <a:gd name="T13" fmla="*/ 0 h 2636"/>
                <a:gd name="T14" fmla="*/ 0 w 3525"/>
                <a:gd name="T15" fmla="*/ 0 h 2636"/>
                <a:gd name="T16" fmla="*/ 0 w 3525"/>
                <a:gd name="T17" fmla="*/ 0 h 2636"/>
                <a:gd name="T18" fmla="*/ 0 w 3525"/>
                <a:gd name="T19" fmla="*/ 0 h 2636"/>
                <a:gd name="T20" fmla="*/ 0 w 3525"/>
                <a:gd name="T21" fmla="*/ 0 h 2636"/>
                <a:gd name="T22" fmla="*/ 0 w 3525"/>
                <a:gd name="T23" fmla="*/ 0 h 2636"/>
                <a:gd name="T24" fmla="*/ 0 w 3525"/>
                <a:gd name="T25" fmla="*/ 0 h 2636"/>
                <a:gd name="T26" fmla="*/ 0 w 3525"/>
                <a:gd name="T27" fmla="*/ 0 h 2636"/>
                <a:gd name="T28" fmla="*/ 0 w 3525"/>
                <a:gd name="T29" fmla="*/ 0 h 2636"/>
                <a:gd name="T30" fmla="*/ 0 w 3525"/>
                <a:gd name="T31" fmla="*/ 0 h 2636"/>
                <a:gd name="T32" fmla="*/ 0 w 3525"/>
                <a:gd name="T33" fmla="*/ 0 h 2636"/>
                <a:gd name="T34" fmla="*/ 0 w 3525"/>
                <a:gd name="T35" fmla="*/ 0 h 2636"/>
                <a:gd name="T36" fmla="*/ 0 w 3525"/>
                <a:gd name="T37" fmla="*/ 0 h 2636"/>
                <a:gd name="T38" fmla="*/ 0 w 3525"/>
                <a:gd name="T39" fmla="*/ 0 h 2636"/>
                <a:gd name="T40" fmla="*/ 0 w 3525"/>
                <a:gd name="T41" fmla="*/ 0 h 2636"/>
                <a:gd name="T42" fmla="*/ 0 w 3525"/>
                <a:gd name="T43" fmla="*/ 0 h 2636"/>
                <a:gd name="T44" fmla="*/ 0 w 3525"/>
                <a:gd name="T45" fmla="*/ 0 h 2636"/>
                <a:gd name="T46" fmla="*/ 0 w 3525"/>
                <a:gd name="T47" fmla="*/ 0 h 2636"/>
                <a:gd name="T48" fmla="*/ 0 w 3525"/>
                <a:gd name="T49" fmla="*/ 0 h 2636"/>
                <a:gd name="T50" fmla="*/ 0 w 3525"/>
                <a:gd name="T51" fmla="*/ 0 h 2636"/>
                <a:gd name="T52" fmla="*/ 0 w 3525"/>
                <a:gd name="T53" fmla="*/ 0 h 2636"/>
                <a:gd name="T54" fmla="*/ 0 w 3525"/>
                <a:gd name="T55" fmla="*/ 0 h 2636"/>
                <a:gd name="T56" fmla="*/ 0 w 3525"/>
                <a:gd name="T57" fmla="*/ 0 h 2636"/>
                <a:gd name="T58" fmla="*/ 0 w 3525"/>
                <a:gd name="T59" fmla="*/ 0 h 2636"/>
                <a:gd name="T60" fmla="*/ 0 w 3525"/>
                <a:gd name="T61" fmla="*/ 0 h 2636"/>
                <a:gd name="T62" fmla="*/ 0 w 3525"/>
                <a:gd name="T63" fmla="*/ 0 h 26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25" h="2636">
                  <a:moveTo>
                    <a:pt x="1242" y="2636"/>
                  </a:moveTo>
                  <a:lnTo>
                    <a:pt x="408" y="2156"/>
                  </a:lnTo>
                  <a:lnTo>
                    <a:pt x="440" y="1785"/>
                  </a:lnTo>
                  <a:lnTo>
                    <a:pt x="363" y="1427"/>
                  </a:lnTo>
                  <a:lnTo>
                    <a:pt x="576" y="1256"/>
                  </a:lnTo>
                  <a:lnTo>
                    <a:pt x="704" y="1096"/>
                  </a:lnTo>
                  <a:lnTo>
                    <a:pt x="560" y="1032"/>
                  </a:lnTo>
                  <a:lnTo>
                    <a:pt x="557" y="827"/>
                  </a:lnTo>
                  <a:lnTo>
                    <a:pt x="456" y="852"/>
                  </a:lnTo>
                  <a:lnTo>
                    <a:pt x="364" y="776"/>
                  </a:lnTo>
                  <a:lnTo>
                    <a:pt x="254" y="626"/>
                  </a:lnTo>
                  <a:lnTo>
                    <a:pt x="0" y="581"/>
                  </a:lnTo>
                  <a:lnTo>
                    <a:pt x="29" y="416"/>
                  </a:lnTo>
                  <a:lnTo>
                    <a:pt x="184" y="316"/>
                  </a:lnTo>
                  <a:lnTo>
                    <a:pt x="329" y="146"/>
                  </a:lnTo>
                  <a:lnTo>
                    <a:pt x="644" y="102"/>
                  </a:lnTo>
                  <a:lnTo>
                    <a:pt x="917" y="0"/>
                  </a:lnTo>
                  <a:lnTo>
                    <a:pt x="1115" y="41"/>
                  </a:lnTo>
                  <a:lnTo>
                    <a:pt x="1272" y="2"/>
                  </a:lnTo>
                  <a:lnTo>
                    <a:pt x="1311" y="119"/>
                  </a:lnTo>
                  <a:lnTo>
                    <a:pt x="1904" y="526"/>
                  </a:lnTo>
                  <a:lnTo>
                    <a:pt x="1934" y="672"/>
                  </a:lnTo>
                  <a:lnTo>
                    <a:pt x="2178" y="747"/>
                  </a:lnTo>
                  <a:lnTo>
                    <a:pt x="2209" y="886"/>
                  </a:lnTo>
                  <a:lnTo>
                    <a:pt x="2564" y="842"/>
                  </a:lnTo>
                  <a:lnTo>
                    <a:pt x="2675" y="705"/>
                  </a:lnTo>
                  <a:lnTo>
                    <a:pt x="2927" y="690"/>
                  </a:lnTo>
                  <a:lnTo>
                    <a:pt x="3104" y="602"/>
                  </a:lnTo>
                  <a:lnTo>
                    <a:pt x="3215" y="675"/>
                  </a:lnTo>
                  <a:lnTo>
                    <a:pt x="3410" y="722"/>
                  </a:lnTo>
                  <a:lnTo>
                    <a:pt x="3525" y="866"/>
                  </a:lnTo>
                  <a:lnTo>
                    <a:pt x="3440" y="1118"/>
                  </a:lnTo>
                  <a:lnTo>
                    <a:pt x="3423" y="1383"/>
                  </a:lnTo>
                  <a:lnTo>
                    <a:pt x="3315" y="1412"/>
                  </a:lnTo>
                  <a:lnTo>
                    <a:pt x="3200" y="1485"/>
                  </a:lnTo>
                  <a:lnTo>
                    <a:pt x="3210" y="1632"/>
                  </a:lnTo>
                  <a:lnTo>
                    <a:pt x="3108" y="1722"/>
                  </a:lnTo>
                  <a:lnTo>
                    <a:pt x="2999" y="1706"/>
                  </a:lnTo>
                  <a:lnTo>
                    <a:pt x="2869" y="1751"/>
                  </a:lnTo>
                  <a:lnTo>
                    <a:pt x="2959" y="1936"/>
                  </a:lnTo>
                  <a:lnTo>
                    <a:pt x="2879" y="1976"/>
                  </a:lnTo>
                  <a:lnTo>
                    <a:pt x="2894" y="2101"/>
                  </a:lnTo>
                  <a:lnTo>
                    <a:pt x="3109" y="2156"/>
                  </a:lnTo>
                  <a:lnTo>
                    <a:pt x="3104" y="2311"/>
                  </a:lnTo>
                  <a:lnTo>
                    <a:pt x="3194" y="2461"/>
                  </a:lnTo>
                  <a:lnTo>
                    <a:pt x="3004" y="2566"/>
                  </a:lnTo>
                  <a:lnTo>
                    <a:pt x="2909" y="2626"/>
                  </a:lnTo>
                  <a:lnTo>
                    <a:pt x="2834" y="2581"/>
                  </a:lnTo>
                  <a:lnTo>
                    <a:pt x="2804" y="2486"/>
                  </a:lnTo>
                  <a:lnTo>
                    <a:pt x="2719" y="2491"/>
                  </a:lnTo>
                  <a:lnTo>
                    <a:pt x="2624" y="2576"/>
                  </a:lnTo>
                  <a:lnTo>
                    <a:pt x="2600" y="2442"/>
                  </a:lnTo>
                  <a:lnTo>
                    <a:pt x="2450" y="2487"/>
                  </a:lnTo>
                  <a:lnTo>
                    <a:pt x="2418" y="2408"/>
                  </a:lnTo>
                  <a:lnTo>
                    <a:pt x="2309" y="2297"/>
                  </a:lnTo>
                  <a:lnTo>
                    <a:pt x="2141" y="2366"/>
                  </a:lnTo>
                  <a:lnTo>
                    <a:pt x="2013" y="2336"/>
                  </a:lnTo>
                  <a:lnTo>
                    <a:pt x="1895" y="2190"/>
                  </a:lnTo>
                  <a:lnTo>
                    <a:pt x="1770" y="2150"/>
                  </a:lnTo>
                  <a:lnTo>
                    <a:pt x="1625" y="2222"/>
                  </a:lnTo>
                  <a:lnTo>
                    <a:pt x="1536" y="2336"/>
                  </a:lnTo>
                  <a:lnTo>
                    <a:pt x="1446" y="2337"/>
                  </a:lnTo>
                  <a:lnTo>
                    <a:pt x="1469" y="2412"/>
                  </a:lnTo>
                  <a:lnTo>
                    <a:pt x="1416" y="2532"/>
                  </a:lnTo>
                  <a:lnTo>
                    <a:pt x="1242" y="2636"/>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8" name="Freeform 22">
              <a:extLst>
                <a:ext uri="{FF2B5EF4-FFF2-40B4-BE49-F238E27FC236}">
                  <a16:creationId xmlns:a16="http://schemas.microsoft.com/office/drawing/2014/main" id="{FDD6867B-E115-80C8-D104-9B5F8380E39C}"/>
                </a:ext>
              </a:extLst>
            </p:cNvPr>
            <p:cNvSpPr/>
            <p:nvPr/>
          </p:nvSpPr>
          <p:spPr bwMode="auto">
            <a:xfrm>
              <a:off x="1423557" y="2259220"/>
              <a:ext cx="443018" cy="453285"/>
            </a:xfrm>
            <a:custGeom>
              <a:avLst/>
              <a:gdLst>
                <a:gd name="T0" fmla="*/ 0 w 1502"/>
                <a:gd name="T1" fmla="*/ 0 h 1576"/>
                <a:gd name="T2" fmla="*/ 0 w 1502"/>
                <a:gd name="T3" fmla="*/ 0 h 1576"/>
                <a:gd name="T4" fmla="*/ 0 w 1502"/>
                <a:gd name="T5" fmla="*/ 0 h 1576"/>
                <a:gd name="T6" fmla="*/ 0 w 1502"/>
                <a:gd name="T7" fmla="*/ 0 h 1576"/>
                <a:gd name="T8" fmla="*/ 0 w 1502"/>
                <a:gd name="T9" fmla="*/ 0 h 1576"/>
                <a:gd name="T10" fmla="*/ 0 w 1502"/>
                <a:gd name="T11" fmla="*/ 0 h 1576"/>
                <a:gd name="T12" fmla="*/ 0 w 1502"/>
                <a:gd name="T13" fmla="*/ 0 h 1576"/>
                <a:gd name="T14" fmla="*/ 0 w 1502"/>
                <a:gd name="T15" fmla="*/ 0 h 1576"/>
                <a:gd name="T16" fmla="*/ 0 w 1502"/>
                <a:gd name="T17" fmla="*/ 0 h 1576"/>
                <a:gd name="T18" fmla="*/ 0 w 1502"/>
                <a:gd name="T19" fmla="*/ 0 h 1576"/>
                <a:gd name="T20" fmla="*/ 0 w 1502"/>
                <a:gd name="T21" fmla="*/ 0 h 1576"/>
                <a:gd name="T22" fmla="*/ 0 w 1502"/>
                <a:gd name="T23" fmla="*/ 0 h 1576"/>
                <a:gd name="T24" fmla="*/ 0 w 1502"/>
                <a:gd name="T25" fmla="*/ 0 h 1576"/>
                <a:gd name="T26" fmla="*/ 0 w 1502"/>
                <a:gd name="T27" fmla="*/ 0 h 1576"/>
                <a:gd name="T28" fmla="*/ 0 w 1502"/>
                <a:gd name="T29" fmla="*/ 0 h 1576"/>
                <a:gd name="T30" fmla="*/ 0 w 1502"/>
                <a:gd name="T31" fmla="*/ 0 h 1576"/>
                <a:gd name="T32" fmla="*/ 0 w 1502"/>
                <a:gd name="T33" fmla="*/ 0 h 1576"/>
                <a:gd name="T34" fmla="*/ 0 w 1502"/>
                <a:gd name="T35" fmla="*/ 0 h 1576"/>
                <a:gd name="T36" fmla="*/ 0 w 1502"/>
                <a:gd name="T37" fmla="*/ 0 h 1576"/>
                <a:gd name="T38" fmla="*/ 0 w 1502"/>
                <a:gd name="T39" fmla="*/ 0 h 1576"/>
                <a:gd name="T40" fmla="*/ 0 w 1502"/>
                <a:gd name="T41" fmla="*/ 0 h 1576"/>
                <a:gd name="T42" fmla="*/ 0 w 1502"/>
                <a:gd name="T43" fmla="*/ 0 h 1576"/>
                <a:gd name="T44" fmla="*/ 0 w 1502"/>
                <a:gd name="T45" fmla="*/ 0 h 1576"/>
                <a:gd name="T46" fmla="*/ 0 w 1502"/>
                <a:gd name="T47" fmla="*/ 0 h 1576"/>
                <a:gd name="T48" fmla="*/ 0 w 1502"/>
                <a:gd name="T49" fmla="*/ 0 h 1576"/>
                <a:gd name="T50" fmla="*/ 0 w 1502"/>
                <a:gd name="T51" fmla="*/ 0 h 1576"/>
                <a:gd name="T52" fmla="*/ 0 w 1502"/>
                <a:gd name="T53" fmla="*/ 0 h 1576"/>
                <a:gd name="T54" fmla="*/ 0 w 1502"/>
                <a:gd name="T55" fmla="*/ 0 h 1576"/>
                <a:gd name="T56" fmla="*/ 0 w 1502"/>
                <a:gd name="T57" fmla="*/ 0 h 1576"/>
                <a:gd name="T58" fmla="*/ 0 w 1502"/>
                <a:gd name="T59" fmla="*/ 0 h 1576"/>
                <a:gd name="T60" fmla="*/ 0 w 1502"/>
                <a:gd name="T61" fmla="*/ 0 h 1576"/>
                <a:gd name="T62" fmla="*/ 0 w 1502"/>
                <a:gd name="T63" fmla="*/ 0 h 1576"/>
                <a:gd name="T64" fmla="*/ 0 w 1502"/>
                <a:gd name="T65" fmla="*/ 0 h 1576"/>
                <a:gd name="T66" fmla="*/ 0 w 1502"/>
                <a:gd name="T67" fmla="*/ 0 h 1576"/>
                <a:gd name="T68" fmla="*/ 0 w 1502"/>
                <a:gd name="T69" fmla="*/ 0 h 15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02" h="1576">
                  <a:moveTo>
                    <a:pt x="556" y="242"/>
                  </a:moveTo>
                  <a:lnTo>
                    <a:pt x="431" y="312"/>
                  </a:lnTo>
                  <a:lnTo>
                    <a:pt x="346" y="417"/>
                  </a:lnTo>
                  <a:lnTo>
                    <a:pt x="391" y="537"/>
                  </a:lnTo>
                  <a:lnTo>
                    <a:pt x="326" y="657"/>
                  </a:lnTo>
                  <a:lnTo>
                    <a:pt x="376" y="767"/>
                  </a:lnTo>
                  <a:lnTo>
                    <a:pt x="241" y="811"/>
                  </a:lnTo>
                  <a:lnTo>
                    <a:pt x="76" y="1061"/>
                  </a:lnTo>
                  <a:lnTo>
                    <a:pt x="0" y="1292"/>
                  </a:lnTo>
                  <a:lnTo>
                    <a:pt x="76" y="1376"/>
                  </a:lnTo>
                  <a:lnTo>
                    <a:pt x="317" y="1406"/>
                  </a:lnTo>
                  <a:lnTo>
                    <a:pt x="476" y="1361"/>
                  </a:lnTo>
                  <a:lnTo>
                    <a:pt x="611" y="1436"/>
                  </a:lnTo>
                  <a:lnTo>
                    <a:pt x="626" y="1576"/>
                  </a:lnTo>
                  <a:lnTo>
                    <a:pt x="790" y="1481"/>
                  </a:lnTo>
                  <a:lnTo>
                    <a:pt x="925" y="1486"/>
                  </a:lnTo>
                  <a:lnTo>
                    <a:pt x="1020" y="1541"/>
                  </a:lnTo>
                  <a:lnTo>
                    <a:pt x="1095" y="1436"/>
                  </a:lnTo>
                  <a:lnTo>
                    <a:pt x="1106" y="1320"/>
                  </a:lnTo>
                  <a:lnTo>
                    <a:pt x="1274" y="1331"/>
                  </a:lnTo>
                  <a:lnTo>
                    <a:pt x="1300" y="1231"/>
                  </a:lnTo>
                  <a:lnTo>
                    <a:pt x="1364" y="1127"/>
                  </a:lnTo>
                  <a:lnTo>
                    <a:pt x="1451" y="1158"/>
                  </a:lnTo>
                  <a:lnTo>
                    <a:pt x="1502" y="1154"/>
                  </a:lnTo>
                  <a:lnTo>
                    <a:pt x="1484" y="998"/>
                  </a:lnTo>
                  <a:lnTo>
                    <a:pt x="1424" y="976"/>
                  </a:lnTo>
                  <a:lnTo>
                    <a:pt x="1394" y="926"/>
                  </a:lnTo>
                  <a:lnTo>
                    <a:pt x="1388" y="907"/>
                  </a:lnTo>
                  <a:lnTo>
                    <a:pt x="1357" y="899"/>
                  </a:lnTo>
                  <a:lnTo>
                    <a:pt x="1345" y="883"/>
                  </a:lnTo>
                  <a:lnTo>
                    <a:pt x="1339" y="865"/>
                  </a:lnTo>
                  <a:lnTo>
                    <a:pt x="1328" y="844"/>
                  </a:lnTo>
                  <a:lnTo>
                    <a:pt x="1313" y="850"/>
                  </a:lnTo>
                  <a:lnTo>
                    <a:pt x="1300" y="847"/>
                  </a:lnTo>
                  <a:lnTo>
                    <a:pt x="1297" y="818"/>
                  </a:lnTo>
                  <a:lnTo>
                    <a:pt x="1309" y="812"/>
                  </a:lnTo>
                  <a:lnTo>
                    <a:pt x="1334" y="808"/>
                  </a:lnTo>
                  <a:lnTo>
                    <a:pt x="1355" y="806"/>
                  </a:lnTo>
                  <a:lnTo>
                    <a:pt x="1364" y="788"/>
                  </a:lnTo>
                  <a:lnTo>
                    <a:pt x="1348" y="706"/>
                  </a:lnTo>
                  <a:lnTo>
                    <a:pt x="1330" y="650"/>
                  </a:lnTo>
                  <a:lnTo>
                    <a:pt x="1274" y="635"/>
                  </a:lnTo>
                  <a:lnTo>
                    <a:pt x="1226" y="583"/>
                  </a:lnTo>
                  <a:lnTo>
                    <a:pt x="1133" y="599"/>
                  </a:lnTo>
                  <a:lnTo>
                    <a:pt x="1045" y="499"/>
                  </a:lnTo>
                  <a:lnTo>
                    <a:pt x="970" y="317"/>
                  </a:lnTo>
                  <a:lnTo>
                    <a:pt x="870" y="237"/>
                  </a:lnTo>
                  <a:lnTo>
                    <a:pt x="910" y="152"/>
                  </a:lnTo>
                  <a:lnTo>
                    <a:pt x="1000" y="77"/>
                  </a:lnTo>
                  <a:lnTo>
                    <a:pt x="946" y="0"/>
                  </a:lnTo>
                  <a:lnTo>
                    <a:pt x="773" y="103"/>
                  </a:lnTo>
                  <a:lnTo>
                    <a:pt x="706" y="222"/>
                  </a:lnTo>
                  <a:lnTo>
                    <a:pt x="556" y="24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9" name="Freeform 23">
              <a:extLst>
                <a:ext uri="{FF2B5EF4-FFF2-40B4-BE49-F238E27FC236}">
                  <a16:creationId xmlns:a16="http://schemas.microsoft.com/office/drawing/2014/main" id="{E29BB453-C0F0-D8DE-D692-A855F6D8A04F}"/>
                </a:ext>
              </a:extLst>
            </p:cNvPr>
            <p:cNvSpPr/>
            <p:nvPr/>
          </p:nvSpPr>
          <p:spPr bwMode="auto">
            <a:xfrm>
              <a:off x="3694760" y="2854965"/>
              <a:ext cx="869792" cy="651866"/>
            </a:xfrm>
            <a:custGeom>
              <a:avLst/>
              <a:gdLst>
                <a:gd name="T0" fmla="*/ 0 w 2946"/>
                <a:gd name="T1" fmla="*/ 0 h 2265"/>
                <a:gd name="T2" fmla="*/ 0 w 2946"/>
                <a:gd name="T3" fmla="*/ 0 h 2265"/>
                <a:gd name="T4" fmla="*/ 0 w 2946"/>
                <a:gd name="T5" fmla="*/ 0 h 2265"/>
                <a:gd name="T6" fmla="*/ 0 w 2946"/>
                <a:gd name="T7" fmla="*/ 0 h 2265"/>
                <a:gd name="T8" fmla="*/ 0 w 2946"/>
                <a:gd name="T9" fmla="*/ 0 h 2265"/>
                <a:gd name="T10" fmla="*/ 0 w 2946"/>
                <a:gd name="T11" fmla="*/ 0 h 2265"/>
                <a:gd name="T12" fmla="*/ 0 w 2946"/>
                <a:gd name="T13" fmla="*/ 0 h 2265"/>
                <a:gd name="T14" fmla="*/ 0 w 2946"/>
                <a:gd name="T15" fmla="*/ 0 h 2265"/>
                <a:gd name="T16" fmla="*/ 0 w 2946"/>
                <a:gd name="T17" fmla="*/ 0 h 2265"/>
                <a:gd name="T18" fmla="*/ 0 w 2946"/>
                <a:gd name="T19" fmla="*/ 0 h 2265"/>
                <a:gd name="T20" fmla="*/ 0 w 2946"/>
                <a:gd name="T21" fmla="*/ 0 h 2265"/>
                <a:gd name="T22" fmla="*/ 0 w 2946"/>
                <a:gd name="T23" fmla="*/ 0 h 2265"/>
                <a:gd name="T24" fmla="*/ 0 w 2946"/>
                <a:gd name="T25" fmla="*/ 0 h 2265"/>
                <a:gd name="T26" fmla="*/ 0 w 2946"/>
                <a:gd name="T27" fmla="*/ 0 h 2265"/>
                <a:gd name="T28" fmla="*/ 0 w 2946"/>
                <a:gd name="T29" fmla="*/ 0 h 2265"/>
                <a:gd name="T30" fmla="*/ 0 w 2946"/>
                <a:gd name="T31" fmla="*/ 0 h 2265"/>
                <a:gd name="T32" fmla="*/ 0 w 2946"/>
                <a:gd name="T33" fmla="*/ 0 h 2265"/>
                <a:gd name="T34" fmla="*/ 0 w 2946"/>
                <a:gd name="T35" fmla="*/ 0 h 2265"/>
                <a:gd name="T36" fmla="*/ 0 w 2946"/>
                <a:gd name="T37" fmla="*/ 0 h 2265"/>
                <a:gd name="T38" fmla="*/ 0 w 2946"/>
                <a:gd name="T39" fmla="*/ 0 h 2265"/>
                <a:gd name="T40" fmla="*/ 0 w 2946"/>
                <a:gd name="T41" fmla="*/ 0 h 2265"/>
                <a:gd name="T42" fmla="*/ 0 w 2946"/>
                <a:gd name="T43" fmla="*/ 0 h 2265"/>
                <a:gd name="T44" fmla="*/ 0 w 2946"/>
                <a:gd name="T45" fmla="*/ 0 h 2265"/>
                <a:gd name="T46" fmla="*/ 0 w 2946"/>
                <a:gd name="T47" fmla="*/ 0 h 2265"/>
                <a:gd name="T48" fmla="*/ 0 w 2946"/>
                <a:gd name="T49" fmla="*/ 0 h 2265"/>
                <a:gd name="T50" fmla="*/ 0 w 2946"/>
                <a:gd name="T51" fmla="*/ 0 h 2265"/>
                <a:gd name="T52" fmla="*/ 0 w 2946"/>
                <a:gd name="T53" fmla="*/ 0 h 2265"/>
                <a:gd name="T54" fmla="*/ 0 w 2946"/>
                <a:gd name="T55" fmla="*/ 0 h 2265"/>
                <a:gd name="T56" fmla="*/ 0 w 2946"/>
                <a:gd name="T57" fmla="*/ 0 h 2265"/>
                <a:gd name="T58" fmla="*/ 0 w 2946"/>
                <a:gd name="T59" fmla="*/ 0 h 2265"/>
                <a:gd name="T60" fmla="*/ 0 w 2946"/>
                <a:gd name="T61" fmla="*/ 0 h 2265"/>
                <a:gd name="T62" fmla="*/ 0 w 2946"/>
                <a:gd name="T63" fmla="*/ 0 h 2265"/>
                <a:gd name="T64" fmla="*/ 0 w 2946"/>
                <a:gd name="T65" fmla="*/ 0 h 2265"/>
                <a:gd name="T66" fmla="*/ 0 w 2946"/>
                <a:gd name="T67" fmla="*/ 0 h 2265"/>
                <a:gd name="T68" fmla="*/ 0 w 2946"/>
                <a:gd name="T69" fmla="*/ 0 h 2265"/>
                <a:gd name="T70" fmla="*/ 0 w 2946"/>
                <a:gd name="T71" fmla="*/ 0 h 2265"/>
                <a:gd name="T72" fmla="*/ 0 w 2946"/>
                <a:gd name="T73" fmla="*/ 0 h 2265"/>
                <a:gd name="T74" fmla="*/ 0 w 2946"/>
                <a:gd name="T75" fmla="*/ 0 h 2265"/>
                <a:gd name="T76" fmla="*/ 0 w 2946"/>
                <a:gd name="T77" fmla="*/ 0 h 2265"/>
                <a:gd name="T78" fmla="*/ 0 w 2946"/>
                <a:gd name="T79" fmla="*/ 0 h 2265"/>
                <a:gd name="T80" fmla="*/ 0 w 2946"/>
                <a:gd name="T81" fmla="*/ 0 h 2265"/>
                <a:gd name="T82" fmla="*/ 0 w 2946"/>
                <a:gd name="T83" fmla="*/ 0 h 2265"/>
                <a:gd name="T84" fmla="*/ 0 w 2946"/>
                <a:gd name="T85" fmla="*/ 0 h 2265"/>
                <a:gd name="T86" fmla="*/ 0 w 2946"/>
                <a:gd name="T87" fmla="*/ 0 h 2265"/>
                <a:gd name="T88" fmla="*/ 0 w 2946"/>
                <a:gd name="T89" fmla="*/ 0 h 2265"/>
                <a:gd name="T90" fmla="*/ 0 w 2946"/>
                <a:gd name="T91" fmla="*/ 0 h 2265"/>
                <a:gd name="T92" fmla="*/ 0 w 2946"/>
                <a:gd name="T93" fmla="*/ 0 h 2265"/>
                <a:gd name="T94" fmla="*/ 0 w 2946"/>
                <a:gd name="T95" fmla="*/ 0 h 2265"/>
                <a:gd name="T96" fmla="*/ 0 w 2946"/>
                <a:gd name="T97" fmla="*/ 0 h 2265"/>
                <a:gd name="T98" fmla="*/ 0 w 2946"/>
                <a:gd name="T99" fmla="*/ 0 h 2265"/>
                <a:gd name="T100" fmla="*/ 0 w 2946"/>
                <a:gd name="T101" fmla="*/ 0 h 2265"/>
                <a:gd name="T102" fmla="*/ 0 w 2946"/>
                <a:gd name="T103" fmla="*/ 0 h 2265"/>
                <a:gd name="T104" fmla="*/ 0 w 2946"/>
                <a:gd name="T105" fmla="*/ 0 h 2265"/>
                <a:gd name="T106" fmla="*/ 0 w 2946"/>
                <a:gd name="T107" fmla="*/ 0 h 2265"/>
                <a:gd name="T108" fmla="*/ 0 w 2946"/>
                <a:gd name="T109" fmla="*/ 0 h 2265"/>
                <a:gd name="T110" fmla="*/ 0 w 2946"/>
                <a:gd name="T111" fmla="*/ 0 h 2265"/>
                <a:gd name="T112" fmla="*/ 0 w 2946"/>
                <a:gd name="T113" fmla="*/ 0 h 22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6" h="2265">
                  <a:moveTo>
                    <a:pt x="95" y="1614"/>
                  </a:moveTo>
                  <a:lnTo>
                    <a:pt x="0" y="1224"/>
                  </a:lnTo>
                  <a:lnTo>
                    <a:pt x="36" y="955"/>
                  </a:lnTo>
                  <a:lnTo>
                    <a:pt x="140" y="900"/>
                  </a:lnTo>
                  <a:lnTo>
                    <a:pt x="275" y="825"/>
                  </a:lnTo>
                  <a:lnTo>
                    <a:pt x="380" y="895"/>
                  </a:lnTo>
                  <a:lnTo>
                    <a:pt x="575" y="880"/>
                  </a:lnTo>
                  <a:lnTo>
                    <a:pt x="770" y="850"/>
                  </a:lnTo>
                  <a:lnTo>
                    <a:pt x="980" y="780"/>
                  </a:lnTo>
                  <a:lnTo>
                    <a:pt x="1115" y="790"/>
                  </a:lnTo>
                  <a:lnTo>
                    <a:pt x="1400" y="670"/>
                  </a:lnTo>
                  <a:lnTo>
                    <a:pt x="1566" y="715"/>
                  </a:lnTo>
                  <a:lnTo>
                    <a:pt x="1696" y="655"/>
                  </a:lnTo>
                  <a:lnTo>
                    <a:pt x="1846" y="690"/>
                  </a:lnTo>
                  <a:lnTo>
                    <a:pt x="1951" y="540"/>
                  </a:lnTo>
                  <a:lnTo>
                    <a:pt x="2041" y="400"/>
                  </a:lnTo>
                  <a:lnTo>
                    <a:pt x="2166" y="285"/>
                  </a:lnTo>
                  <a:lnTo>
                    <a:pt x="2359" y="202"/>
                  </a:lnTo>
                  <a:lnTo>
                    <a:pt x="2556" y="85"/>
                  </a:lnTo>
                  <a:lnTo>
                    <a:pt x="2746" y="40"/>
                  </a:lnTo>
                  <a:lnTo>
                    <a:pt x="2901" y="0"/>
                  </a:lnTo>
                  <a:lnTo>
                    <a:pt x="2851" y="175"/>
                  </a:lnTo>
                  <a:lnTo>
                    <a:pt x="2946" y="374"/>
                  </a:lnTo>
                  <a:lnTo>
                    <a:pt x="2731" y="430"/>
                  </a:lnTo>
                  <a:lnTo>
                    <a:pt x="2626" y="584"/>
                  </a:lnTo>
                  <a:lnTo>
                    <a:pt x="2463" y="640"/>
                  </a:lnTo>
                  <a:lnTo>
                    <a:pt x="2301" y="795"/>
                  </a:lnTo>
                  <a:lnTo>
                    <a:pt x="2291" y="870"/>
                  </a:lnTo>
                  <a:lnTo>
                    <a:pt x="2244" y="951"/>
                  </a:lnTo>
                  <a:lnTo>
                    <a:pt x="2195" y="910"/>
                  </a:lnTo>
                  <a:lnTo>
                    <a:pt x="2077" y="1066"/>
                  </a:lnTo>
                  <a:lnTo>
                    <a:pt x="2076" y="1240"/>
                  </a:lnTo>
                  <a:lnTo>
                    <a:pt x="1876" y="1304"/>
                  </a:lnTo>
                  <a:lnTo>
                    <a:pt x="1761" y="1449"/>
                  </a:lnTo>
                  <a:lnTo>
                    <a:pt x="1836" y="1599"/>
                  </a:lnTo>
                  <a:lnTo>
                    <a:pt x="1764" y="1776"/>
                  </a:lnTo>
                  <a:lnTo>
                    <a:pt x="1665" y="1945"/>
                  </a:lnTo>
                  <a:lnTo>
                    <a:pt x="1681" y="2124"/>
                  </a:lnTo>
                  <a:lnTo>
                    <a:pt x="1551" y="2109"/>
                  </a:lnTo>
                  <a:lnTo>
                    <a:pt x="1486" y="2204"/>
                  </a:lnTo>
                  <a:lnTo>
                    <a:pt x="1356" y="2265"/>
                  </a:lnTo>
                  <a:lnTo>
                    <a:pt x="1269" y="2079"/>
                  </a:lnTo>
                  <a:lnTo>
                    <a:pt x="1289" y="1932"/>
                  </a:lnTo>
                  <a:lnTo>
                    <a:pt x="1320" y="1906"/>
                  </a:lnTo>
                  <a:lnTo>
                    <a:pt x="1389" y="1954"/>
                  </a:lnTo>
                  <a:lnTo>
                    <a:pt x="1422" y="1945"/>
                  </a:lnTo>
                  <a:lnTo>
                    <a:pt x="1437" y="1882"/>
                  </a:lnTo>
                  <a:lnTo>
                    <a:pt x="1365" y="1844"/>
                  </a:lnTo>
                  <a:lnTo>
                    <a:pt x="1380" y="1734"/>
                  </a:lnTo>
                  <a:lnTo>
                    <a:pt x="1470" y="1644"/>
                  </a:lnTo>
                  <a:lnTo>
                    <a:pt x="1425" y="1464"/>
                  </a:lnTo>
                  <a:lnTo>
                    <a:pt x="1320" y="1404"/>
                  </a:lnTo>
                  <a:lnTo>
                    <a:pt x="1185" y="1404"/>
                  </a:lnTo>
                  <a:lnTo>
                    <a:pt x="1155" y="1239"/>
                  </a:lnTo>
                  <a:lnTo>
                    <a:pt x="1040" y="1229"/>
                  </a:lnTo>
                  <a:lnTo>
                    <a:pt x="900" y="1314"/>
                  </a:lnTo>
                  <a:lnTo>
                    <a:pt x="865" y="1404"/>
                  </a:lnTo>
                  <a:lnTo>
                    <a:pt x="495" y="1374"/>
                  </a:lnTo>
                  <a:lnTo>
                    <a:pt x="270" y="1334"/>
                  </a:lnTo>
                  <a:lnTo>
                    <a:pt x="120" y="1464"/>
                  </a:lnTo>
                  <a:lnTo>
                    <a:pt x="165" y="1559"/>
                  </a:lnTo>
                  <a:lnTo>
                    <a:pt x="95" y="161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0" name="Freeform 24">
              <a:extLst>
                <a:ext uri="{FF2B5EF4-FFF2-40B4-BE49-F238E27FC236}">
                  <a16:creationId xmlns:a16="http://schemas.microsoft.com/office/drawing/2014/main" id="{4FD23D08-FF07-71DE-43D3-C9682A6A0C55}"/>
                </a:ext>
              </a:extLst>
            </p:cNvPr>
            <p:cNvSpPr/>
            <p:nvPr/>
          </p:nvSpPr>
          <p:spPr bwMode="auto">
            <a:xfrm>
              <a:off x="3941374" y="2620408"/>
              <a:ext cx="813676" cy="503649"/>
            </a:xfrm>
            <a:custGeom>
              <a:avLst/>
              <a:gdLst>
                <a:gd name="T0" fmla="*/ 0 w 2753"/>
                <a:gd name="T1" fmla="*/ 0 h 1749"/>
                <a:gd name="T2" fmla="*/ 0 w 2753"/>
                <a:gd name="T3" fmla="*/ 0 h 1749"/>
                <a:gd name="T4" fmla="*/ 0 w 2753"/>
                <a:gd name="T5" fmla="*/ 0 h 1749"/>
                <a:gd name="T6" fmla="*/ 0 w 2753"/>
                <a:gd name="T7" fmla="*/ 0 h 1749"/>
                <a:gd name="T8" fmla="*/ 0 w 2753"/>
                <a:gd name="T9" fmla="*/ 0 h 1749"/>
                <a:gd name="T10" fmla="*/ 0 w 2753"/>
                <a:gd name="T11" fmla="*/ 0 h 1749"/>
                <a:gd name="T12" fmla="*/ 0 w 2753"/>
                <a:gd name="T13" fmla="*/ 0 h 1749"/>
                <a:gd name="T14" fmla="*/ 0 w 2753"/>
                <a:gd name="T15" fmla="*/ 0 h 1749"/>
                <a:gd name="T16" fmla="*/ 0 w 2753"/>
                <a:gd name="T17" fmla="*/ 0 h 1749"/>
                <a:gd name="T18" fmla="*/ 0 w 2753"/>
                <a:gd name="T19" fmla="*/ 0 h 1749"/>
                <a:gd name="T20" fmla="*/ 0 w 2753"/>
                <a:gd name="T21" fmla="*/ 0 h 1749"/>
                <a:gd name="T22" fmla="*/ 0 w 2753"/>
                <a:gd name="T23" fmla="*/ 0 h 1749"/>
                <a:gd name="T24" fmla="*/ 0 w 2753"/>
                <a:gd name="T25" fmla="*/ 0 h 1749"/>
                <a:gd name="T26" fmla="*/ 0 w 2753"/>
                <a:gd name="T27" fmla="*/ 0 h 1749"/>
                <a:gd name="T28" fmla="*/ 0 w 2753"/>
                <a:gd name="T29" fmla="*/ 0 h 1749"/>
                <a:gd name="T30" fmla="*/ 0 w 2753"/>
                <a:gd name="T31" fmla="*/ 0 h 1749"/>
                <a:gd name="T32" fmla="*/ 0 w 2753"/>
                <a:gd name="T33" fmla="*/ 0 h 1749"/>
                <a:gd name="T34" fmla="*/ 0 w 2753"/>
                <a:gd name="T35" fmla="*/ 0 h 1749"/>
                <a:gd name="T36" fmla="*/ 0 w 2753"/>
                <a:gd name="T37" fmla="*/ 0 h 1749"/>
                <a:gd name="T38" fmla="*/ 0 w 2753"/>
                <a:gd name="T39" fmla="*/ 0 h 1749"/>
                <a:gd name="T40" fmla="*/ 0 w 2753"/>
                <a:gd name="T41" fmla="*/ 0 h 1749"/>
                <a:gd name="T42" fmla="*/ 0 w 2753"/>
                <a:gd name="T43" fmla="*/ 0 h 1749"/>
                <a:gd name="T44" fmla="*/ 0 w 2753"/>
                <a:gd name="T45" fmla="*/ 0 h 1749"/>
                <a:gd name="T46" fmla="*/ 0 w 2753"/>
                <a:gd name="T47" fmla="*/ 0 h 1749"/>
                <a:gd name="T48" fmla="*/ 0 w 2753"/>
                <a:gd name="T49" fmla="*/ 0 h 1749"/>
                <a:gd name="T50" fmla="*/ 0 w 2753"/>
                <a:gd name="T51" fmla="*/ 0 h 1749"/>
                <a:gd name="T52" fmla="*/ 0 w 2753"/>
                <a:gd name="T53" fmla="*/ 0 h 1749"/>
                <a:gd name="T54" fmla="*/ 0 w 2753"/>
                <a:gd name="T55" fmla="*/ 0 h 1749"/>
                <a:gd name="T56" fmla="*/ 0 w 2753"/>
                <a:gd name="T57" fmla="*/ 0 h 1749"/>
                <a:gd name="T58" fmla="*/ 0 w 2753"/>
                <a:gd name="T59" fmla="*/ 0 h 1749"/>
                <a:gd name="T60" fmla="*/ 0 w 2753"/>
                <a:gd name="T61" fmla="*/ 0 h 1749"/>
                <a:gd name="T62" fmla="*/ 0 w 2753"/>
                <a:gd name="T63" fmla="*/ 0 h 1749"/>
                <a:gd name="T64" fmla="*/ 0 w 2753"/>
                <a:gd name="T65" fmla="*/ 0 h 1749"/>
                <a:gd name="T66" fmla="*/ 0 w 2753"/>
                <a:gd name="T67" fmla="*/ 0 h 1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53" h="1749">
                  <a:moveTo>
                    <a:pt x="0" y="1100"/>
                  </a:moveTo>
                  <a:lnTo>
                    <a:pt x="0" y="1235"/>
                  </a:lnTo>
                  <a:lnTo>
                    <a:pt x="80" y="1280"/>
                  </a:lnTo>
                  <a:lnTo>
                    <a:pt x="185" y="1265"/>
                  </a:lnTo>
                  <a:lnTo>
                    <a:pt x="245" y="1350"/>
                  </a:lnTo>
                  <a:lnTo>
                    <a:pt x="225" y="1470"/>
                  </a:lnTo>
                  <a:lnTo>
                    <a:pt x="270" y="1605"/>
                  </a:lnTo>
                  <a:lnTo>
                    <a:pt x="560" y="1486"/>
                  </a:lnTo>
                  <a:lnTo>
                    <a:pt x="721" y="1530"/>
                  </a:lnTo>
                  <a:lnTo>
                    <a:pt x="856" y="1470"/>
                  </a:lnTo>
                  <a:lnTo>
                    <a:pt x="1006" y="1504"/>
                  </a:lnTo>
                  <a:lnTo>
                    <a:pt x="1117" y="1348"/>
                  </a:lnTo>
                  <a:lnTo>
                    <a:pt x="1201" y="1213"/>
                  </a:lnTo>
                  <a:lnTo>
                    <a:pt x="1329" y="1099"/>
                  </a:lnTo>
                  <a:lnTo>
                    <a:pt x="1517" y="1020"/>
                  </a:lnTo>
                  <a:lnTo>
                    <a:pt x="1717" y="900"/>
                  </a:lnTo>
                  <a:lnTo>
                    <a:pt x="2063" y="815"/>
                  </a:lnTo>
                  <a:lnTo>
                    <a:pt x="2012" y="990"/>
                  </a:lnTo>
                  <a:lnTo>
                    <a:pt x="2108" y="1190"/>
                  </a:lnTo>
                  <a:lnTo>
                    <a:pt x="1892" y="1245"/>
                  </a:lnTo>
                  <a:lnTo>
                    <a:pt x="1787" y="1399"/>
                  </a:lnTo>
                  <a:lnTo>
                    <a:pt x="1625" y="1455"/>
                  </a:lnTo>
                  <a:lnTo>
                    <a:pt x="1462" y="1610"/>
                  </a:lnTo>
                  <a:lnTo>
                    <a:pt x="1456" y="1682"/>
                  </a:lnTo>
                  <a:lnTo>
                    <a:pt x="1585" y="1682"/>
                  </a:lnTo>
                  <a:lnTo>
                    <a:pt x="1649" y="1731"/>
                  </a:lnTo>
                  <a:lnTo>
                    <a:pt x="1742" y="1749"/>
                  </a:lnTo>
                  <a:lnTo>
                    <a:pt x="1808" y="1651"/>
                  </a:lnTo>
                  <a:lnTo>
                    <a:pt x="1896" y="1579"/>
                  </a:lnTo>
                  <a:lnTo>
                    <a:pt x="1976" y="1507"/>
                  </a:lnTo>
                  <a:lnTo>
                    <a:pt x="2096" y="1403"/>
                  </a:lnTo>
                  <a:lnTo>
                    <a:pt x="2216" y="1259"/>
                  </a:lnTo>
                  <a:lnTo>
                    <a:pt x="2336" y="1195"/>
                  </a:lnTo>
                  <a:lnTo>
                    <a:pt x="2424" y="1179"/>
                  </a:lnTo>
                  <a:lnTo>
                    <a:pt x="2543" y="1140"/>
                  </a:lnTo>
                  <a:lnTo>
                    <a:pt x="2588" y="1220"/>
                  </a:lnTo>
                  <a:lnTo>
                    <a:pt x="2672" y="1299"/>
                  </a:lnTo>
                  <a:lnTo>
                    <a:pt x="2720" y="1267"/>
                  </a:lnTo>
                  <a:lnTo>
                    <a:pt x="2693" y="1190"/>
                  </a:lnTo>
                  <a:lnTo>
                    <a:pt x="2648" y="1140"/>
                  </a:lnTo>
                  <a:lnTo>
                    <a:pt x="2573" y="1040"/>
                  </a:lnTo>
                  <a:lnTo>
                    <a:pt x="2543" y="935"/>
                  </a:lnTo>
                  <a:lnTo>
                    <a:pt x="2733" y="795"/>
                  </a:lnTo>
                  <a:lnTo>
                    <a:pt x="2753" y="630"/>
                  </a:lnTo>
                  <a:lnTo>
                    <a:pt x="2618" y="560"/>
                  </a:lnTo>
                  <a:lnTo>
                    <a:pt x="2363" y="530"/>
                  </a:lnTo>
                  <a:lnTo>
                    <a:pt x="2268" y="585"/>
                  </a:lnTo>
                  <a:lnTo>
                    <a:pt x="2213" y="555"/>
                  </a:lnTo>
                  <a:lnTo>
                    <a:pt x="2198" y="485"/>
                  </a:lnTo>
                  <a:lnTo>
                    <a:pt x="2313" y="350"/>
                  </a:lnTo>
                  <a:lnTo>
                    <a:pt x="2283" y="195"/>
                  </a:lnTo>
                  <a:lnTo>
                    <a:pt x="2193" y="195"/>
                  </a:lnTo>
                  <a:lnTo>
                    <a:pt x="2078" y="255"/>
                  </a:lnTo>
                  <a:lnTo>
                    <a:pt x="2093" y="165"/>
                  </a:lnTo>
                  <a:lnTo>
                    <a:pt x="2193" y="105"/>
                  </a:lnTo>
                  <a:lnTo>
                    <a:pt x="2103" y="65"/>
                  </a:lnTo>
                  <a:lnTo>
                    <a:pt x="2073" y="0"/>
                  </a:lnTo>
                  <a:lnTo>
                    <a:pt x="1907" y="75"/>
                  </a:lnTo>
                  <a:lnTo>
                    <a:pt x="1802" y="135"/>
                  </a:lnTo>
                  <a:lnTo>
                    <a:pt x="1732" y="230"/>
                  </a:lnTo>
                  <a:lnTo>
                    <a:pt x="1522" y="225"/>
                  </a:lnTo>
                  <a:lnTo>
                    <a:pt x="1356" y="120"/>
                  </a:lnTo>
                  <a:lnTo>
                    <a:pt x="1201" y="255"/>
                  </a:lnTo>
                  <a:lnTo>
                    <a:pt x="1066" y="485"/>
                  </a:lnTo>
                  <a:lnTo>
                    <a:pt x="946" y="545"/>
                  </a:lnTo>
                  <a:lnTo>
                    <a:pt x="786" y="560"/>
                  </a:lnTo>
                  <a:lnTo>
                    <a:pt x="691" y="705"/>
                  </a:lnTo>
                  <a:lnTo>
                    <a:pt x="630" y="765"/>
                  </a:lnTo>
                  <a:lnTo>
                    <a:pt x="485" y="860"/>
                  </a:lnTo>
                  <a:lnTo>
                    <a:pt x="455" y="990"/>
                  </a:lnTo>
                  <a:lnTo>
                    <a:pt x="380" y="1070"/>
                  </a:lnTo>
                  <a:lnTo>
                    <a:pt x="260" y="1020"/>
                  </a:lnTo>
                  <a:lnTo>
                    <a:pt x="150" y="1110"/>
                  </a:lnTo>
                  <a:lnTo>
                    <a:pt x="65" y="1085"/>
                  </a:lnTo>
                  <a:lnTo>
                    <a:pt x="0" y="110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1" name="Freeform 25">
              <a:extLst>
                <a:ext uri="{FF2B5EF4-FFF2-40B4-BE49-F238E27FC236}">
                  <a16:creationId xmlns:a16="http://schemas.microsoft.com/office/drawing/2014/main" id="{2FD5E7FE-B7F2-7717-B3B3-80010E65C7AE}"/>
                </a:ext>
              </a:extLst>
            </p:cNvPr>
            <p:cNvSpPr/>
            <p:nvPr/>
          </p:nvSpPr>
          <p:spPr bwMode="auto">
            <a:xfrm>
              <a:off x="4214568" y="3105351"/>
              <a:ext cx="268764" cy="210094"/>
            </a:xfrm>
            <a:custGeom>
              <a:avLst/>
              <a:gdLst>
                <a:gd name="T0" fmla="*/ 0 w 912"/>
                <a:gd name="T1" fmla="*/ 0 h 732"/>
                <a:gd name="T2" fmla="*/ 0 w 912"/>
                <a:gd name="T3" fmla="*/ 0 h 732"/>
                <a:gd name="T4" fmla="*/ 0 w 912"/>
                <a:gd name="T5" fmla="*/ 0 h 732"/>
                <a:gd name="T6" fmla="*/ 0 w 912"/>
                <a:gd name="T7" fmla="*/ 0 h 732"/>
                <a:gd name="T8" fmla="*/ 0 w 912"/>
                <a:gd name="T9" fmla="*/ 0 h 732"/>
                <a:gd name="T10" fmla="*/ 0 w 912"/>
                <a:gd name="T11" fmla="*/ 0 h 732"/>
                <a:gd name="T12" fmla="*/ 0 w 912"/>
                <a:gd name="T13" fmla="*/ 0 h 732"/>
                <a:gd name="T14" fmla="*/ 0 w 912"/>
                <a:gd name="T15" fmla="*/ 0 h 732"/>
                <a:gd name="T16" fmla="*/ 0 w 912"/>
                <a:gd name="T17" fmla="*/ 0 h 732"/>
                <a:gd name="T18" fmla="*/ 0 w 912"/>
                <a:gd name="T19" fmla="*/ 0 h 732"/>
                <a:gd name="T20" fmla="*/ 0 w 912"/>
                <a:gd name="T21" fmla="*/ 0 h 732"/>
                <a:gd name="T22" fmla="*/ 0 w 912"/>
                <a:gd name="T23" fmla="*/ 0 h 732"/>
                <a:gd name="T24" fmla="*/ 0 w 912"/>
                <a:gd name="T25" fmla="*/ 0 h 732"/>
                <a:gd name="T26" fmla="*/ 0 w 912"/>
                <a:gd name="T27" fmla="*/ 0 h 732"/>
                <a:gd name="T28" fmla="*/ 0 w 912"/>
                <a:gd name="T29" fmla="*/ 0 h 732"/>
                <a:gd name="T30" fmla="*/ 0 w 912"/>
                <a:gd name="T31" fmla="*/ 0 h 732"/>
                <a:gd name="T32" fmla="*/ 0 w 912"/>
                <a:gd name="T33" fmla="*/ 0 h 732"/>
                <a:gd name="T34" fmla="*/ 0 w 912"/>
                <a:gd name="T35" fmla="*/ 0 h 732"/>
                <a:gd name="T36" fmla="*/ 0 w 912"/>
                <a:gd name="T37" fmla="*/ 0 h 732"/>
                <a:gd name="T38" fmla="*/ 0 w 912"/>
                <a:gd name="T39" fmla="*/ 0 h 732"/>
                <a:gd name="T40" fmla="*/ 0 w 912"/>
                <a:gd name="T41" fmla="*/ 0 h 732"/>
                <a:gd name="T42" fmla="*/ 0 w 912"/>
                <a:gd name="T43" fmla="*/ 0 h 732"/>
                <a:gd name="T44" fmla="*/ 0 w 912"/>
                <a:gd name="T45" fmla="*/ 0 h 732"/>
                <a:gd name="T46" fmla="*/ 0 w 912"/>
                <a:gd name="T47" fmla="*/ 0 h 7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12" h="732">
                  <a:moveTo>
                    <a:pt x="656" y="582"/>
                  </a:moveTo>
                  <a:lnTo>
                    <a:pt x="653" y="482"/>
                  </a:lnTo>
                  <a:lnTo>
                    <a:pt x="564" y="512"/>
                  </a:lnTo>
                  <a:lnTo>
                    <a:pt x="533" y="593"/>
                  </a:lnTo>
                  <a:lnTo>
                    <a:pt x="401" y="582"/>
                  </a:lnTo>
                  <a:lnTo>
                    <a:pt x="341" y="537"/>
                  </a:lnTo>
                  <a:lnTo>
                    <a:pt x="226" y="580"/>
                  </a:lnTo>
                  <a:lnTo>
                    <a:pt x="250" y="658"/>
                  </a:lnTo>
                  <a:lnTo>
                    <a:pt x="166" y="721"/>
                  </a:lnTo>
                  <a:lnTo>
                    <a:pt x="75" y="732"/>
                  </a:lnTo>
                  <a:lnTo>
                    <a:pt x="0" y="583"/>
                  </a:lnTo>
                  <a:lnTo>
                    <a:pt x="115" y="437"/>
                  </a:lnTo>
                  <a:lnTo>
                    <a:pt x="316" y="372"/>
                  </a:lnTo>
                  <a:lnTo>
                    <a:pt x="316" y="196"/>
                  </a:lnTo>
                  <a:lnTo>
                    <a:pt x="432" y="44"/>
                  </a:lnTo>
                  <a:lnTo>
                    <a:pt x="485" y="80"/>
                  </a:lnTo>
                  <a:lnTo>
                    <a:pt x="533" y="0"/>
                  </a:lnTo>
                  <a:lnTo>
                    <a:pt x="661" y="0"/>
                  </a:lnTo>
                  <a:lnTo>
                    <a:pt x="725" y="48"/>
                  </a:lnTo>
                  <a:lnTo>
                    <a:pt x="821" y="64"/>
                  </a:lnTo>
                  <a:lnTo>
                    <a:pt x="861" y="136"/>
                  </a:lnTo>
                  <a:lnTo>
                    <a:pt x="912" y="206"/>
                  </a:lnTo>
                  <a:lnTo>
                    <a:pt x="855" y="320"/>
                  </a:lnTo>
                  <a:lnTo>
                    <a:pt x="767" y="450"/>
                  </a:lnTo>
                  <a:lnTo>
                    <a:pt x="752" y="591"/>
                  </a:lnTo>
                  <a:lnTo>
                    <a:pt x="656" y="58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2" name="Freeform 26">
              <a:extLst>
                <a:ext uri="{FF2B5EF4-FFF2-40B4-BE49-F238E27FC236}">
                  <a16:creationId xmlns:a16="http://schemas.microsoft.com/office/drawing/2014/main" id="{D98A9D42-3643-5C58-731D-C867B027F58F}"/>
                </a:ext>
              </a:extLst>
            </p:cNvPr>
            <p:cNvSpPr/>
            <p:nvPr/>
          </p:nvSpPr>
          <p:spPr bwMode="auto">
            <a:xfrm>
              <a:off x="4186510" y="3243494"/>
              <a:ext cx="261381" cy="276287"/>
            </a:xfrm>
            <a:custGeom>
              <a:avLst/>
              <a:gdLst>
                <a:gd name="T0" fmla="*/ 0 w 884"/>
                <a:gd name="T1" fmla="*/ 0 h 962"/>
                <a:gd name="T2" fmla="*/ 0 w 884"/>
                <a:gd name="T3" fmla="*/ 0 h 962"/>
                <a:gd name="T4" fmla="*/ 0 w 884"/>
                <a:gd name="T5" fmla="*/ 0 h 962"/>
                <a:gd name="T6" fmla="*/ 0 w 884"/>
                <a:gd name="T7" fmla="*/ 0 h 962"/>
                <a:gd name="T8" fmla="*/ 0 w 884"/>
                <a:gd name="T9" fmla="*/ 0 h 962"/>
                <a:gd name="T10" fmla="*/ 0 w 884"/>
                <a:gd name="T11" fmla="*/ 0 h 962"/>
                <a:gd name="T12" fmla="*/ 0 w 884"/>
                <a:gd name="T13" fmla="*/ 0 h 962"/>
                <a:gd name="T14" fmla="*/ 0 w 884"/>
                <a:gd name="T15" fmla="*/ 0 h 962"/>
                <a:gd name="T16" fmla="*/ 0 w 884"/>
                <a:gd name="T17" fmla="*/ 0 h 962"/>
                <a:gd name="T18" fmla="*/ 0 w 884"/>
                <a:gd name="T19" fmla="*/ 0 h 962"/>
                <a:gd name="T20" fmla="*/ 0 w 884"/>
                <a:gd name="T21" fmla="*/ 0 h 962"/>
                <a:gd name="T22" fmla="*/ 0 w 884"/>
                <a:gd name="T23" fmla="*/ 0 h 962"/>
                <a:gd name="T24" fmla="*/ 0 w 884"/>
                <a:gd name="T25" fmla="*/ 0 h 962"/>
                <a:gd name="T26" fmla="*/ 0 w 884"/>
                <a:gd name="T27" fmla="*/ 0 h 962"/>
                <a:gd name="T28" fmla="*/ 0 w 884"/>
                <a:gd name="T29" fmla="*/ 0 h 962"/>
                <a:gd name="T30" fmla="*/ 0 w 884"/>
                <a:gd name="T31" fmla="*/ 0 h 962"/>
                <a:gd name="T32" fmla="*/ 0 w 884"/>
                <a:gd name="T33" fmla="*/ 0 h 962"/>
                <a:gd name="T34" fmla="*/ 0 w 884"/>
                <a:gd name="T35" fmla="*/ 0 h 962"/>
                <a:gd name="T36" fmla="*/ 0 w 884"/>
                <a:gd name="T37" fmla="*/ 0 h 962"/>
                <a:gd name="T38" fmla="*/ 0 w 884"/>
                <a:gd name="T39" fmla="*/ 0 h 962"/>
                <a:gd name="T40" fmla="*/ 0 w 884"/>
                <a:gd name="T41" fmla="*/ 0 h 962"/>
                <a:gd name="T42" fmla="*/ 0 w 884"/>
                <a:gd name="T43" fmla="*/ 0 h 962"/>
                <a:gd name="T44" fmla="*/ 0 w 884"/>
                <a:gd name="T45" fmla="*/ 0 h 9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4" h="962">
                  <a:moveTo>
                    <a:pt x="752" y="102"/>
                  </a:moveTo>
                  <a:lnTo>
                    <a:pt x="748" y="0"/>
                  </a:lnTo>
                  <a:lnTo>
                    <a:pt x="660" y="32"/>
                  </a:lnTo>
                  <a:lnTo>
                    <a:pt x="628" y="112"/>
                  </a:lnTo>
                  <a:lnTo>
                    <a:pt x="495" y="101"/>
                  </a:lnTo>
                  <a:lnTo>
                    <a:pt x="435" y="56"/>
                  </a:lnTo>
                  <a:lnTo>
                    <a:pt x="320" y="101"/>
                  </a:lnTo>
                  <a:lnTo>
                    <a:pt x="345" y="176"/>
                  </a:lnTo>
                  <a:lnTo>
                    <a:pt x="260" y="241"/>
                  </a:lnTo>
                  <a:lnTo>
                    <a:pt x="170" y="251"/>
                  </a:lnTo>
                  <a:lnTo>
                    <a:pt x="95" y="431"/>
                  </a:lnTo>
                  <a:lnTo>
                    <a:pt x="0" y="597"/>
                  </a:lnTo>
                  <a:lnTo>
                    <a:pt x="15" y="777"/>
                  </a:lnTo>
                  <a:lnTo>
                    <a:pt x="20" y="872"/>
                  </a:lnTo>
                  <a:lnTo>
                    <a:pt x="80" y="932"/>
                  </a:lnTo>
                  <a:lnTo>
                    <a:pt x="165" y="932"/>
                  </a:lnTo>
                  <a:lnTo>
                    <a:pt x="300" y="957"/>
                  </a:lnTo>
                  <a:lnTo>
                    <a:pt x="380" y="927"/>
                  </a:lnTo>
                  <a:lnTo>
                    <a:pt x="560" y="962"/>
                  </a:lnTo>
                  <a:lnTo>
                    <a:pt x="620" y="872"/>
                  </a:lnTo>
                  <a:lnTo>
                    <a:pt x="700" y="696"/>
                  </a:lnTo>
                  <a:lnTo>
                    <a:pt x="740" y="560"/>
                  </a:lnTo>
                  <a:lnTo>
                    <a:pt x="812" y="464"/>
                  </a:lnTo>
                  <a:lnTo>
                    <a:pt x="884" y="392"/>
                  </a:lnTo>
                  <a:lnTo>
                    <a:pt x="815" y="286"/>
                  </a:lnTo>
                  <a:lnTo>
                    <a:pt x="735" y="221"/>
                  </a:lnTo>
                  <a:lnTo>
                    <a:pt x="752" y="10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3" name="Freeform 27">
              <a:extLst>
                <a:ext uri="{FF2B5EF4-FFF2-40B4-BE49-F238E27FC236}">
                  <a16:creationId xmlns:a16="http://schemas.microsoft.com/office/drawing/2014/main" id="{B7C14142-BEBC-14D3-6F59-FB31A30DCBAC}"/>
                </a:ext>
              </a:extLst>
            </p:cNvPr>
            <p:cNvSpPr/>
            <p:nvPr/>
          </p:nvSpPr>
          <p:spPr bwMode="auto">
            <a:xfrm>
              <a:off x="4084616" y="3462222"/>
              <a:ext cx="190498" cy="379895"/>
            </a:xfrm>
            <a:custGeom>
              <a:avLst/>
              <a:gdLst>
                <a:gd name="T0" fmla="*/ 0 w 645"/>
                <a:gd name="T1" fmla="*/ 0 h 1321"/>
                <a:gd name="T2" fmla="*/ 0 w 645"/>
                <a:gd name="T3" fmla="*/ 0 h 1321"/>
                <a:gd name="T4" fmla="*/ 0 w 645"/>
                <a:gd name="T5" fmla="*/ 0 h 1321"/>
                <a:gd name="T6" fmla="*/ 0 w 645"/>
                <a:gd name="T7" fmla="*/ 0 h 1321"/>
                <a:gd name="T8" fmla="*/ 0 w 645"/>
                <a:gd name="T9" fmla="*/ 0 h 1321"/>
                <a:gd name="T10" fmla="*/ 0 w 645"/>
                <a:gd name="T11" fmla="*/ 0 h 1321"/>
                <a:gd name="T12" fmla="*/ 0 w 645"/>
                <a:gd name="T13" fmla="*/ 0 h 1321"/>
                <a:gd name="T14" fmla="*/ 0 w 645"/>
                <a:gd name="T15" fmla="*/ 0 h 1321"/>
                <a:gd name="T16" fmla="*/ 0 w 645"/>
                <a:gd name="T17" fmla="*/ 0 h 1321"/>
                <a:gd name="T18" fmla="*/ 0 w 645"/>
                <a:gd name="T19" fmla="*/ 0 h 1321"/>
                <a:gd name="T20" fmla="*/ 0 w 645"/>
                <a:gd name="T21" fmla="*/ 0 h 1321"/>
                <a:gd name="T22" fmla="*/ 0 w 645"/>
                <a:gd name="T23" fmla="*/ 0 h 1321"/>
                <a:gd name="T24" fmla="*/ 0 w 645"/>
                <a:gd name="T25" fmla="*/ 0 h 1321"/>
                <a:gd name="T26" fmla="*/ 0 w 645"/>
                <a:gd name="T27" fmla="*/ 0 h 1321"/>
                <a:gd name="T28" fmla="*/ 0 w 645"/>
                <a:gd name="T29" fmla="*/ 0 h 1321"/>
                <a:gd name="T30" fmla="*/ 0 w 645"/>
                <a:gd name="T31" fmla="*/ 0 h 1321"/>
                <a:gd name="T32" fmla="*/ 0 w 645"/>
                <a:gd name="T33" fmla="*/ 0 h 1321"/>
                <a:gd name="T34" fmla="*/ 0 w 645"/>
                <a:gd name="T35" fmla="*/ 0 h 1321"/>
                <a:gd name="T36" fmla="*/ 0 w 645"/>
                <a:gd name="T37" fmla="*/ 0 h 1321"/>
                <a:gd name="T38" fmla="*/ 0 w 645"/>
                <a:gd name="T39" fmla="*/ 0 h 1321"/>
                <a:gd name="T40" fmla="*/ 0 w 645"/>
                <a:gd name="T41" fmla="*/ 0 h 1321"/>
                <a:gd name="T42" fmla="*/ 0 w 645"/>
                <a:gd name="T43" fmla="*/ 0 h 1321"/>
                <a:gd name="T44" fmla="*/ 0 w 645"/>
                <a:gd name="T45" fmla="*/ 0 h 1321"/>
                <a:gd name="T46" fmla="*/ 0 w 645"/>
                <a:gd name="T47" fmla="*/ 0 h 1321"/>
                <a:gd name="T48" fmla="*/ 0 w 645"/>
                <a:gd name="T49" fmla="*/ 0 h 13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5" h="1321">
                  <a:moveTo>
                    <a:pt x="36" y="153"/>
                  </a:moveTo>
                  <a:lnTo>
                    <a:pt x="0" y="375"/>
                  </a:lnTo>
                  <a:lnTo>
                    <a:pt x="63" y="489"/>
                  </a:lnTo>
                  <a:lnTo>
                    <a:pt x="95" y="600"/>
                  </a:lnTo>
                  <a:lnTo>
                    <a:pt x="60" y="665"/>
                  </a:lnTo>
                  <a:lnTo>
                    <a:pt x="132" y="856"/>
                  </a:lnTo>
                  <a:lnTo>
                    <a:pt x="231" y="1027"/>
                  </a:lnTo>
                  <a:lnTo>
                    <a:pt x="249" y="1195"/>
                  </a:lnTo>
                  <a:lnTo>
                    <a:pt x="260" y="1295"/>
                  </a:lnTo>
                  <a:lnTo>
                    <a:pt x="380" y="1234"/>
                  </a:lnTo>
                  <a:lnTo>
                    <a:pt x="440" y="1321"/>
                  </a:lnTo>
                  <a:lnTo>
                    <a:pt x="485" y="1259"/>
                  </a:lnTo>
                  <a:lnTo>
                    <a:pt x="525" y="1174"/>
                  </a:lnTo>
                  <a:lnTo>
                    <a:pt x="510" y="1039"/>
                  </a:lnTo>
                  <a:lnTo>
                    <a:pt x="480" y="884"/>
                  </a:lnTo>
                  <a:lnTo>
                    <a:pt x="453" y="790"/>
                  </a:lnTo>
                  <a:lnTo>
                    <a:pt x="549" y="790"/>
                  </a:lnTo>
                  <a:lnTo>
                    <a:pt x="597" y="678"/>
                  </a:lnTo>
                  <a:lnTo>
                    <a:pt x="645" y="550"/>
                  </a:lnTo>
                  <a:lnTo>
                    <a:pt x="605" y="359"/>
                  </a:lnTo>
                  <a:lnTo>
                    <a:pt x="515" y="169"/>
                  </a:lnTo>
                  <a:lnTo>
                    <a:pt x="428" y="170"/>
                  </a:lnTo>
                  <a:lnTo>
                    <a:pt x="365" y="113"/>
                  </a:lnTo>
                  <a:lnTo>
                    <a:pt x="359" y="14"/>
                  </a:lnTo>
                  <a:lnTo>
                    <a:pt x="230" y="0"/>
                  </a:lnTo>
                  <a:lnTo>
                    <a:pt x="165" y="95"/>
                  </a:lnTo>
                  <a:lnTo>
                    <a:pt x="36" y="15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4" name="Freeform 28">
              <a:extLst>
                <a:ext uri="{FF2B5EF4-FFF2-40B4-BE49-F238E27FC236}">
                  <a16:creationId xmlns:a16="http://schemas.microsoft.com/office/drawing/2014/main" id="{D95A1DB1-CD62-B198-AE0A-35AC0717027D}"/>
                </a:ext>
              </a:extLst>
            </p:cNvPr>
            <p:cNvSpPr/>
            <p:nvPr/>
          </p:nvSpPr>
          <p:spPr bwMode="auto">
            <a:xfrm>
              <a:off x="3434857" y="2915403"/>
              <a:ext cx="124045" cy="166924"/>
            </a:xfrm>
            <a:custGeom>
              <a:avLst/>
              <a:gdLst>
                <a:gd name="T0" fmla="*/ 0 w 420"/>
                <a:gd name="T1" fmla="*/ 0 h 580"/>
                <a:gd name="T2" fmla="*/ 0 w 420"/>
                <a:gd name="T3" fmla="*/ 0 h 580"/>
                <a:gd name="T4" fmla="*/ 0 w 420"/>
                <a:gd name="T5" fmla="*/ 0 h 580"/>
                <a:gd name="T6" fmla="*/ 0 w 420"/>
                <a:gd name="T7" fmla="*/ 0 h 580"/>
                <a:gd name="T8" fmla="*/ 0 w 420"/>
                <a:gd name="T9" fmla="*/ 0 h 580"/>
                <a:gd name="T10" fmla="*/ 0 w 420"/>
                <a:gd name="T11" fmla="*/ 0 h 580"/>
                <a:gd name="T12" fmla="*/ 0 w 420"/>
                <a:gd name="T13" fmla="*/ 0 h 580"/>
                <a:gd name="T14" fmla="*/ 0 w 420"/>
                <a:gd name="T15" fmla="*/ 0 h 580"/>
                <a:gd name="T16" fmla="*/ 0 w 420"/>
                <a:gd name="T17" fmla="*/ 0 h 580"/>
                <a:gd name="T18" fmla="*/ 0 w 420"/>
                <a:gd name="T19" fmla="*/ 0 h 580"/>
                <a:gd name="T20" fmla="*/ 0 w 420"/>
                <a:gd name="T21" fmla="*/ 0 h 580"/>
                <a:gd name="T22" fmla="*/ 0 w 420"/>
                <a:gd name="T23" fmla="*/ 0 h 580"/>
                <a:gd name="T24" fmla="*/ 0 w 420"/>
                <a:gd name="T25" fmla="*/ 0 h 580"/>
                <a:gd name="T26" fmla="*/ 0 w 420"/>
                <a:gd name="T27" fmla="*/ 0 h 5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580">
                  <a:moveTo>
                    <a:pt x="384" y="516"/>
                  </a:moveTo>
                  <a:lnTo>
                    <a:pt x="405" y="430"/>
                  </a:lnTo>
                  <a:lnTo>
                    <a:pt x="360" y="315"/>
                  </a:lnTo>
                  <a:lnTo>
                    <a:pt x="420" y="135"/>
                  </a:lnTo>
                  <a:lnTo>
                    <a:pt x="385" y="60"/>
                  </a:lnTo>
                  <a:lnTo>
                    <a:pt x="265" y="0"/>
                  </a:lnTo>
                  <a:lnTo>
                    <a:pt x="144" y="70"/>
                  </a:lnTo>
                  <a:lnTo>
                    <a:pt x="30" y="104"/>
                  </a:lnTo>
                  <a:lnTo>
                    <a:pt x="54" y="248"/>
                  </a:lnTo>
                  <a:lnTo>
                    <a:pt x="0" y="356"/>
                  </a:lnTo>
                  <a:lnTo>
                    <a:pt x="14" y="511"/>
                  </a:lnTo>
                  <a:lnTo>
                    <a:pt x="99" y="580"/>
                  </a:lnTo>
                  <a:lnTo>
                    <a:pt x="235" y="570"/>
                  </a:lnTo>
                  <a:lnTo>
                    <a:pt x="384" y="5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5" name="Freeform 29">
              <a:extLst>
                <a:ext uri="{FF2B5EF4-FFF2-40B4-BE49-F238E27FC236}">
                  <a16:creationId xmlns:a16="http://schemas.microsoft.com/office/drawing/2014/main" id="{007C47FC-A5D5-66DA-EA1C-67E397EA9B57}"/>
                </a:ext>
              </a:extLst>
            </p:cNvPr>
            <p:cNvSpPr/>
            <p:nvPr/>
          </p:nvSpPr>
          <p:spPr bwMode="auto">
            <a:xfrm>
              <a:off x="1293605" y="4875317"/>
              <a:ext cx="93034" cy="151095"/>
            </a:xfrm>
            <a:custGeom>
              <a:avLst/>
              <a:gdLst>
                <a:gd name="T0" fmla="*/ 0 w 315"/>
                <a:gd name="T1" fmla="*/ 0 h 525"/>
                <a:gd name="T2" fmla="*/ 0 w 315"/>
                <a:gd name="T3" fmla="*/ 0 h 525"/>
                <a:gd name="T4" fmla="*/ 0 w 315"/>
                <a:gd name="T5" fmla="*/ 0 h 525"/>
                <a:gd name="T6" fmla="*/ 0 w 315"/>
                <a:gd name="T7" fmla="*/ 0 h 525"/>
                <a:gd name="T8" fmla="*/ 0 w 315"/>
                <a:gd name="T9" fmla="*/ 0 h 525"/>
                <a:gd name="T10" fmla="*/ 0 w 315"/>
                <a:gd name="T11" fmla="*/ 0 h 525"/>
                <a:gd name="T12" fmla="*/ 0 w 315"/>
                <a:gd name="T13" fmla="*/ 0 h 525"/>
                <a:gd name="T14" fmla="*/ 0 w 315"/>
                <a:gd name="T15" fmla="*/ 0 h 525"/>
                <a:gd name="T16" fmla="*/ 0 w 315"/>
                <a:gd name="T17" fmla="*/ 0 h 525"/>
                <a:gd name="T18" fmla="*/ 0 w 315"/>
                <a:gd name="T19" fmla="*/ 0 h 525"/>
                <a:gd name="T20" fmla="*/ 0 w 315"/>
                <a:gd name="T21" fmla="*/ 0 h 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5" h="525">
                  <a:moveTo>
                    <a:pt x="244" y="525"/>
                  </a:moveTo>
                  <a:lnTo>
                    <a:pt x="124" y="430"/>
                  </a:lnTo>
                  <a:lnTo>
                    <a:pt x="109" y="295"/>
                  </a:lnTo>
                  <a:lnTo>
                    <a:pt x="44" y="205"/>
                  </a:lnTo>
                  <a:lnTo>
                    <a:pt x="0" y="24"/>
                  </a:lnTo>
                  <a:lnTo>
                    <a:pt x="93" y="0"/>
                  </a:lnTo>
                  <a:lnTo>
                    <a:pt x="149" y="70"/>
                  </a:lnTo>
                  <a:lnTo>
                    <a:pt x="260" y="72"/>
                  </a:lnTo>
                  <a:lnTo>
                    <a:pt x="315" y="274"/>
                  </a:lnTo>
                  <a:lnTo>
                    <a:pt x="303" y="406"/>
                  </a:lnTo>
                  <a:lnTo>
                    <a:pt x="244" y="525"/>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6" name="Freeform 30">
              <a:extLst>
                <a:ext uri="{FF2B5EF4-FFF2-40B4-BE49-F238E27FC236}">
                  <a16:creationId xmlns:a16="http://schemas.microsoft.com/office/drawing/2014/main" id="{B35D9695-FDAC-948D-1FE1-07CC96D3AB61}"/>
                </a:ext>
              </a:extLst>
            </p:cNvPr>
            <p:cNvSpPr/>
            <p:nvPr/>
          </p:nvSpPr>
          <p:spPr bwMode="auto">
            <a:xfrm>
              <a:off x="3935467" y="3453588"/>
              <a:ext cx="159486" cy="251825"/>
            </a:xfrm>
            <a:custGeom>
              <a:avLst/>
              <a:gdLst>
                <a:gd name="T0" fmla="*/ 0 w 540"/>
                <a:gd name="T1" fmla="*/ 0 h 876"/>
                <a:gd name="T2" fmla="*/ 0 w 540"/>
                <a:gd name="T3" fmla="*/ 0 h 876"/>
                <a:gd name="T4" fmla="*/ 0 w 540"/>
                <a:gd name="T5" fmla="*/ 0 h 876"/>
                <a:gd name="T6" fmla="*/ 0 w 540"/>
                <a:gd name="T7" fmla="*/ 0 h 876"/>
                <a:gd name="T8" fmla="*/ 0 w 540"/>
                <a:gd name="T9" fmla="*/ 0 h 876"/>
                <a:gd name="T10" fmla="*/ 0 w 540"/>
                <a:gd name="T11" fmla="*/ 0 h 876"/>
                <a:gd name="T12" fmla="*/ 0 w 540"/>
                <a:gd name="T13" fmla="*/ 0 h 876"/>
                <a:gd name="T14" fmla="*/ 0 w 540"/>
                <a:gd name="T15" fmla="*/ 0 h 876"/>
                <a:gd name="T16" fmla="*/ 0 w 540"/>
                <a:gd name="T17" fmla="*/ 0 h 876"/>
                <a:gd name="T18" fmla="*/ 0 w 540"/>
                <a:gd name="T19" fmla="*/ 0 h 876"/>
                <a:gd name="T20" fmla="*/ 0 w 540"/>
                <a:gd name="T21" fmla="*/ 0 h 876"/>
                <a:gd name="T22" fmla="*/ 0 w 540"/>
                <a:gd name="T23" fmla="*/ 0 h 876"/>
                <a:gd name="T24" fmla="*/ 0 w 540"/>
                <a:gd name="T25" fmla="*/ 0 h 876"/>
                <a:gd name="T26" fmla="*/ 0 w 540"/>
                <a:gd name="T27" fmla="*/ 0 h 876"/>
                <a:gd name="T28" fmla="*/ 0 w 540"/>
                <a:gd name="T29" fmla="*/ 0 h 876"/>
                <a:gd name="T30" fmla="*/ 0 w 540"/>
                <a:gd name="T31" fmla="*/ 0 h 8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0" h="876">
                  <a:moveTo>
                    <a:pt x="505" y="404"/>
                  </a:moveTo>
                  <a:lnTo>
                    <a:pt x="355" y="449"/>
                  </a:lnTo>
                  <a:lnTo>
                    <a:pt x="360" y="530"/>
                  </a:lnTo>
                  <a:lnTo>
                    <a:pt x="315" y="675"/>
                  </a:lnTo>
                  <a:lnTo>
                    <a:pt x="330" y="785"/>
                  </a:lnTo>
                  <a:lnTo>
                    <a:pt x="246" y="876"/>
                  </a:lnTo>
                  <a:lnTo>
                    <a:pt x="166" y="796"/>
                  </a:lnTo>
                  <a:lnTo>
                    <a:pt x="150" y="700"/>
                  </a:lnTo>
                  <a:lnTo>
                    <a:pt x="94" y="812"/>
                  </a:lnTo>
                  <a:lnTo>
                    <a:pt x="50" y="685"/>
                  </a:lnTo>
                  <a:lnTo>
                    <a:pt x="0" y="454"/>
                  </a:lnTo>
                  <a:lnTo>
                    <a:pt x="50" y="229"/>
                  </a:lnTo>
                  <a:lnTo>
                    <a:pt x="190" y="179"/>
                  </a:lnTo>
                  <a:lnTo>
                    <a:pt x="313" y="149"/>
                  </a:lnTo>
                  <a:lnTo>
                    <a:pt x="385" y="19"/>
                  </a:lnTo>
                  <a:lnTo>
                    <a:pt x="453" y="0"/>
                  </a:lnTo>
                  <a:lnTo>
                    <a:pt x="540" y="184"/>
                  </a:lnTo>
                  <a:lnTo>
                    <a:pt x="505" y="40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7" name="Freeform 31">
              <a:extLst>
                <a:ext uri="{FF2B5EF4-FFF2-40B4-BE49-F238E27FC236}">
                  <a16:creationId xmlns:a16="http://schemas.microsoft.com/office/drawing/2014/main" id="{D45ACFD0-A373-A5D8-9438-FEEC77C981D3}"/>
                </a:ext>
              </a:extLst>
            </p:cNvPr>
            <p:cNvSpPr/>
            <p:nvPr/>
          </p:nvSpPr>
          <p:spPr bwMode="auto">
            <a:xfrm>
              <a:off x="3705098" y="3208958"/>
              <a:ext cx="423821" cy="176997"/>
            </a:xfrm>
            <a:custGeom>
              <a:avLst/>
              <a:gdLst>
                <a:gd name="T0" fmla="*/ 0 w 1439"/>
                <a:gd name="T1" fmla="*/ 0 h 615"/>
                <a:gd name="T2" fmla="*/ 0 w 1439"/>
                <a:gd name="T3" fmla="*/ 0 h 615"/>
                <a:gd name="T4" fmla="*/ 0 w 1439"/>
                <a:gd name="T5" fmla="*/ 0 h 615"/>
                <a:gd name="T6" fmla="*/ 0 w 1439"/>
                <a:gd name="T7" fmla="*/ 0 h 615"/>
                <a:gd name="T8" fmla="*/ 0 w 1439"/>
                <a:gd name="T9" fmla="*/ 0 h 615"/>
                <a:gd name="T10" fmla="*/ 0 w 1439"/>
                <a:gd name="T11" fmla="*/ 0 h 615"/>
                <a:gd name="T12" fmla="*/ 0 w 1439"/>
                <a:gd name="T13" fmla="*/ 0 h 615"/>
                <a:gd name="T14" fmla="*/ 0 w 1439"/>
                <a:gd name="T15" fmla="*/ 0 h 615"/>
                <a:gd name="T16" fmla="*/ 0 w 1439"/>
                <a:gd name="T17" fmla="*/ 0 h 615"/>
                <a:gd name="T18" fmla="*/ 0 w 1439"/>
                <a:gd name="T19" fmla="*/ 0 h 615"/>
                <a:gd name="T20" fmla="*/ 0 w 1439"/>
                <a:gd name="T21" fmla="*/ 0 h 615"/>
                <a:gd name="T22" fmla="*/ 0 w 1439"/>
                <a:gd name="T23" fmla="*/ 0 h 615"/>
                <a:gd name="T24" fmla="*/ 0 w 1439"/>
                <a:gd name="T25" fmla="*/ 0 h 615"/>
                <a:gd name="T26" fmla="*/ 0 w 1439"/>
                <a:gd name="T27" fmla="*/ 0 h 615"/>
                <a:gd name="T28" fmla="*/ 0 w 1439"/>
                <a:gd name="T29" fmla="*/ 0 h 615"/>
                <a:gd name="T30" fmla="*/ 0 w 1439"/>
                <a:gd name="T31" fmla="*/ 0 h 615"/>
                <a:gd name="T32" fmla="*/ 0 w 1439"/>
                <a:gd name="T33" fmla="*/ 0 h 615"/>
                <a:gd name="T34" fmla="*/ 0 w 1439"/>
                <a:gd name="T35" fmla="*/ 0 h 615"/>
                <a:gd name="T36" fmla="*/ 0 w 1439"/>
                <a:gd name="T37" fmla="*/ 0 h 615"/>
                <a:gd name="T38" fmla="*/ 0 w 1439"/>
                <a:gd name="T39" fmla="*/ 0 h 615"/>
                <a:gd name="T40" fmla="*/ 0 w 1439"/>
                <a:gd name="T41" fmla="*/ 0 h 615"/>
                <a:gd name="T42" fmla="*/ 0 w 1439"/>
                <a:gd name="T43" fmla="*/ 0 h 6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39" h="615">
                  <a:moveTo>
                    <a:pt x="1238" y="584"/>
                  </a:moveTo>
                  <a:lnTo>
                    <a:pt x="912" y="506"/>
                  </a:lnTo>
                  <a:lnTo>
                    <a:pt x="692" y="511"/>
                  </a:lnTo>
                  <a:lnTo>
                    <a:pt x="455" y="509"/>
                  </a:lnTo>
                  <a:lnTo>
                    <a:pt x="374" y="557"/>
                  </a:lnTo>
                  <a:lnTo>
                    <a:pt x="42" y="521"/>
                  </a:lnTo>
                  <a:lnTo>
                    <a:pt x="0" y="435"/>
                  </a:lnTo>
                  <a:lnTo>
                    <a:pt x="131" y="330"/>
                  </a:lnTo>
                  <a:lnTo>
                    <a:pt x="86" y="236"/>
                  </a:lnTo>
                  <a:lnTo>
                    <a:pt x="237" y="105"/>
                  </a:lnTo>
                  <a:lnTo>
                    <a:pt x="467" y="147"/>
                  </a:lnTo>
                  <a:lnTo>
                    <a:pt x="833" y="177"/>
                  </a:lnTo>
                  <a:lnTo>
                    <a:pt x="867" y="84"/>
                  </a:lnTo>
                  <a:lnTo>
                    <a:pt x="1007" y="0"/>
                  </a:lnTo>
                  <a:lnTo>
                    <a:pt x="1122" y="11"/>
                  </a:lnTo>
                  <a:lnTo>
                    <a:pt x="1152" y="176"/>
                  </a:lnTo>
                  <a:lnTo>
                    <a:pt x="1289" y="177"/>
                  </a:lnTo>
                  <a:lnTo>
                    <a:pt x="1391" y="236"/>
                  </a:lnTo>
                  <a:lnTo>
                    <a:pt x="1439" y="417"/>
                  </a:lnTo>
                  <a:lnTo>
                    <a:pt x="1349" y="504"/>
                  </a:lnTo>
                  <a:lnTo>
                    <a:pt x="1332" y="615"/>
                  </a:lnTo>
                  <a:lnTo>
                    <a:pt x="1238" y="58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8" name="Freeform 41">
              <a:extLst>
                <a:ext uri="{FF2B5EF4-FFF2-40B4-BE49-F238E27FC236}">
                  <a16:creationId xmlns:a16="http://schemas.microsoft.com/office/drawing/2014/main" id="{81E3F5BC-87CF-1527-962E-CE9A448C9A46}"/>
                </a:ext>
              </a:extLst>
            </p:cNvPr>
            <p:cNvSpPr/>
            <p:nvPr/>
          </p:nvSpPr>
          <p:spPr bwMode="auto">
            <a:xfrm>
              <a:off x="1847377" y="2839136"/>
              <a:ext cx="57593" cy="64755"/>
            </a:xfrm>
            <a:custGeom>
              <a:avLst/>
              <a:gdLst>
                <a:gd name="T0" fmla="*/ 23 w 192"/>
                <a:gd name="T1" fmla="*/ 0 h 225"/>
                <a:gd name="T2" fmla="*/ 8 w 192"/>
                <a:gd name="T3" fmla="*/ 6 h 225"/>
                <a:gd name="T4" fmla="*/ 10 w 192"/>
                <a:gd name="T5" fmla="*/ 22 h 225"/>
                <a:gd name="T6" fmla="*/ 0 w 192"/>
                <a:gd name="T7" fmla="*/ 29 h 225"/>
                <a:gd name="T8" fmla="*/ 7 w 192"/>
                <a:gd name="T9" fmla="*/ 35 h 225"/>
                <a:gd name="T10" fmla="*/ 19 w 192"/>
                <a:gd name="T11" fmla="*/ 31 h 225"/>
                <a:gd name="T12" fmla="*/ 28 w 192"/>
                <a:gd name="T13" fmla="*/ 45 h 225"/>
                <a:gd name="T14" fmla="*/ 33 w 192"/>
                <a:gd name="T15" fmla="*/ 40 h 225"/>
                <a:gd name="T16" fmla="*/ 39 w 192"/>
                <a:gd name="T17" fmla="*/ 36 h 225"/>
                <a:gd name="T18" fmla="*/ 37 w 192"/>
                <a:gd name="T19" fmla="*/ 20 h 225"/>
                <a:gd name="T20" fmla="*/ 32 w 192"/>
                <a:gd name="T21" fmla="*/ 9 h 225"/>
                <a:gd name="T22" fmla="*/ 23 w 192"/>
                <a:gd name="T23" fmla="*/ 0 h 2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225">
                  <a:moveTo>
                    <a:pt x="111" y="0"/>
                  </a:moveTo>
                  <a:lnTo>
                    <a:pt x="40" y="31"/>
                  </a:lnTo>
                  <a:lnTo>
                    <a:pt x="49" y="111"/>
                  </a:lnTo>
                  <a:lnTo>
                    <a:pt x="0" y="146"/>
                  </a:lnTo>
                  <a:lnTo>
                    <a:pt x="36" y="175"/>
                  </a:lnTo>
                  <a:lnTo>
                    <a:pt x="93" y="153"/>
                  </a:lnTo>
                  <a:lnTo>
                    <a:pt x="136" y="225"/>
                  </a:lnTo>
                  <a:lnTo>
                    <a:pt x="162" y="201"/>
                  </a:lnTo>
                  <a:lnTo>
                    <a:pt x="192" y="180"/>
                  </a:lnTo>
                  <a:lnTo>
                    <a:pt x="180" y="99"/>
                  </a:lnTo>
                  <a:lnTo>
                    <a:pt x="156" y="45"/>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9" name="Freeform 42">
              <a:extLst>
                <a:ext uri="{FF2B5EF4-FFF2-40B4-BE49-F238E27FC236}">
                  <a16:creationId xmlns:a16="http://schemas.microsoft.com/office/drawing/2014/main" id="{9DC4A234-AD5D-E17C-504E-F2495EB1F1A4}"/>
                </a:ext>
              </a:extLst>
            </p:cNvPr>
            <p:cNvSpPr/>
            <p:nvPr/>
          </p:nvSpPr>
          <p:spPr bwMode="auto">
            <a:xfrm>
              <a:off x="2219512" y="5635107"/>
              <a:ext cx="36919" cy="34536"/>
            </a:xfrm>
            <a:custGeom>
              <a:avLst/>
              <a:gdLst>
                <a:gd name="T0" fmla="*/ 22 w 125"/>
                <a:gd name="T1" fmla="*/ 0 h 120"/>
                <a:gd name="T2" fmla="*/ 5 w 125"/>
                <a:gd name="T3" fmla="*/ 1 h 120"/>
                <a:gd name="T4" fmla="*/ 0 w 125"/>
                <a:gd name="T5" fmla="*/ 10 h 120"/>
                <a:gd name="T6" fmla="*/ 6 w 125"/>
                <a:gd name="T7" fmla="*/ 15 h 120"/>
                <a:gd name="T8" fmla="*/ 12 w 125"/>
                <a:gd name="T9" fmla="*/ 18 h 120"/>
                <a:gd name="T10" fmla="*/ 25 w 125"/>
                <a:gd name="T11" fmla="*/ 24 h 120"/>
                <a:gd name="T12" fmla="*/ 23 w 125"/>
                <a:gd name="T13" fmla="*/ 11 h 120"/>
                <a:gd name="T14" fmla="*/ 22 w 125"/>
                <a:gd name="T15" fmla="*/ 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5" h="120">
                  <a:moveTo>
                    <a:pt x="111" y="0"/>
                  </a:moveTo>
                  <a:lnTo>
                    <a:pt x="27" y="3"/>
                  </a:lnTo>
                  <a:lnTo>
                    <a:pt x="0" y="48"/>
                  </a:lnTo>
                  <a:lnTo>
                    <a:pt x="32" y="76"/>
                  </a:lnTo>
                  <a:lnTo>
                    <a:pt x="59" y="91"/>
                  </a:lnTo>
                  <a:lnTo>
                    <a:pt x="125" y="120"/>
                  </a:lnTo>
                  <a:lnTo>
                    <a:pt x="116" y="57"/>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0" name="Freeform 43">
              <a:extLst>
                <a:ext uri="{FF2B5EF4-FFF2-40B4-BE49-F238E27FC236}">
                  <a16:creationId xmlns:a16="http://schemas.microsoft.com/office/drawing/2014/main" id="{AFA6377B-94F5-4930-E31A-6D005DF7A990}"/>
                </a:ext>
              </a:extLst>
            </p:cNvPr>
            <p:cNvSpPr/>
            <p:nvPr/>
          </p:nvSpPr>
          <p:spPr bwMode="auto">
            <a:xfrm>
              <a:off x="2207698" y="5473940"/>
              <a:ext cx="36919" cy="44609"/>
            </a:xfrm>
            <a:custGeom>
              <a:avLst/>
              <a:gdLst>
                <a:gd name="T0" fmla="*/ 25 w 126"/>
                <a:gd name="T1" fmla="*/ 10 h 152"/>
                <a:gd name="T2" fmla="*/ 16 w 126"/>
                <a:gd name="T3" fmla="*/ 3 h 152"/>
                <a:gd name="T4" fmla="*/ 7 w 126"/>
                <a:gd name="T5" fmla="*/ 0 h 152"/>
                <a:gd name="T6" fmla="*/ 4 w 126"/>
                <a:gd name="T7" fmla="*/ 9 h 152"/>
                <a:gd name="T8" fmla="*/ 0 w 126"/>
                <a:gd name="T9" fmla="*/ 16 h 152"/>
                <a:gd name="T10" fmla="*/ 2 w 126"/>
                <a:gd name="T11" fmla="*/ 25 h 152"/>
                <a:gd name="T12" fmla="*/ 10 w 126"/>
                <a:gd name="T13" fmla="*/ 31 h 152"/>
                <a:gd name="T14" fmla="*/ 17 w 126"/>
                <a:gd name="T15" fmla="*/ 31 h 152"/>
                <a:gd name="T16" fmla="*/ 23 w 126"/>
                <a:gd name="T17" fmla="*/ 26 h 152"/>
                <a:gd name="T18" fmla="*/ 24 w 126"/>
                <a:gd name="T19" fmla="*/ 18 h 152"/>
                <a:gd name="T20" fmla="*/ 25 w 126"/>
                <a:gd name="T21" fmla="*/ 10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152">
                  <a:moveTo>
                    <a:pt x="126" y="50"/>
                  </a:moveTo>
                  <a:lnTo>
                    <a:pt x="80" y="15"/>
                  </a:lnTo>
                  <a:lnTo>
                    <a:pt x="33" y="0"/>
                  </a:lnTo>
                  <a:lnTo>
                    <a:pt x="21" y="42"/>
                  </a:lnTo>
                  <a:lnTo>
                    <a:pt x="0" y="80"/>
                  </a:lnTo>
                  <a:lnTo>
                    <a:pt x="12" y="125"/>
                  </a:lnTo>
                  <a:lnTo>
                    <a:pt x="48" y="152"/>
                  </a:lnTo>
                  <a:lnTo>
                    <a:pt x="86" y="152"/>
                  </a:lnTo>
                  <a:lnTo>
                    <a:pt x="114" y="126"/>
                  </a:lnTo>
                  <a:lnTo>
                    <a:pt x="122" y="87"/>
                  </a:lnTo>
                  <a:lnTo>
                    <a:pt x="126" y="5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6" name="Freeform 44">
              <a:extLst>
                <a:ext uri="{FF2B5EF4-FFF2-40B4-BE49-F238E27FC236}">
                  <a16:creationId xmlns:a16="http://schemas.microsoft.com/office/drawing/2014/main" id="{4BA44EB1-7869-0B3D-992B-773720EBFFFD}"/>
                </a:ext>
              </a:extLst>
            </p:cNvPr>
            <p:cNvSpPr/>
            <p:nvPr/>
          </p:nvSpPr>
          <p:spPr bwMode="auto">
            <a:xfrm>
              <a:off x="2615275" y="4728539"/>
              <a:ext cx="26581" cy="23024"/>
            </a:xfrm>
            <a:custGeom>
              <a:avLst/>
              <a:gdLst>
                <a:gd name="T0" fmla="*/ 0 w 92"/>
                <a:gd name="T1" fmla="*/ 6 h 80"/>
                <a:gd name="T2" fmla="*/ 9 w 92"/>
                <a:gd name="T3" fmla="*/ 16 h 80"/>
                <a:gd name="T4" fmla="*/ 18 w 92"/>
                <a:gd name="T5" fmla="*/ 7 h 80"/>
                <a:gd name="T6" fmla="*/ 7 w 92"/>
                <a:gd name="T7" fmla="*/ 0 h 80"/>
                <a:gd name="T8" fmla="*/ 0 w 92"/>
                <a:gd name="T9" fmla="*/ 6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80">
                  <a:moveTo>
                    <a:pt x="0" y="29"/>
                  </a:moveTo>
                  <a:lnTo>
                    <a:pt x="45" y="80"/>
                  </a:lnTo>
                  <a:lnTo>
                    <a:pt x="92" y="35"/>
                  </a:lnTo>
                  <a:lnTo>
                    <a:pt x="35" y="0"/>
                  </a:lnTo>
                  <a:lnTo>
                    <a:pt x="0" y="2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7" name="Freeform 45">
              <a:extLst>
                <a:ext uri="{FF2B5EF4-FFF2-40B4-BE49-F238E27FC236}">
                  <a16:creationId xmlns:a16="http://schemas.microsoft.com/office/drawing/2014/main" id="{E48D1DA1-E528-165A-23BE-D984CCAC5A14}"/>
                </a:ext>
              </a:extLst>
            </p:cNvPr>
            <p:cNvSpPr/>
            <p:nvPr/>
          </p:nvSpPr>
          <p:spPr bwMode="auto">
            <a:xfrm>
              <a:off x="1547602" y="5504158"/>
              <a:ext cx="19198" cy="18707"/>
            </a:xfrm>
            <a:custGeom>
              <a:avLst/>
              <a:gdLst>
                <a:gd name="T0" fmla="*/ 0 w 65"/>
                <a:gd name="T1" fmla="*/ 3 h 66"/>
                <a:gd name="T2" fmla="*/ 6 w 65"/>
                <a:gd name="T3" fmla="*/ 13 h 66"/>
                <a:gd name="T4" fmla="*/ 13 w 65"/>
                <a:gd name="T5" fmla="*/ 11 h 66"/>
                <a:gd name="T6" fmla="*/ 12 w 65"/>
                <a:gd name="T7" fmla="*/ 2 h 66"/>
                <a:gd name="T8" fmla="*/ 5 w 65"/>
                <a:gd name="T9" fmla="*/ 0 h 66"/>
                <a:gd name="T10" fmla="*/ 0 w 65"/>
                <a:gd name="T11" fmla="*/ 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66">
                  <a:moveTo>
                    <a:pt x="0" y="15"/>
                  </a:moveTo>
                  <a:lnTo>
                    <a:pt x="29" y="66"/>
                  </a:lnTo>
                  <a:lnTo>
                    <a:pt x="65" y="56"/>
                  </a:lnTo>
                  <a:lnTo>
                    <a:pt x="60" y="9"/>
                  </a:lnTo>
                  <a:lnTo>
                    <a:pt x="26" y="0"/>
                  </a:lnTo>
                  <a:lnTo>
                    <a:pt x="0" y="15"/>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8" name="Freeform 72">
              <a:extLst>
                <a:ext uri="{FF2B5EF4-FFF2-40B4-BE49-F238E27FC236}">
                  <a16:creationId xmlns:a16="http://schemas.microsoft.com/office/drawing/2014/main" id="{513A179F-D377-DDAA-036A-0178011ECEA5}"/>
                </a:ext>
              </a:extLst>
            </p:cNvPr>
            <p:cNvSpPr/>
            <p:nvPr/>
          </p:nvSpPr>
          <p:spPr bwMode="auto">
            <a:xfrm>
              <a:off x="1806029" y="2485142"/>
              <a:ext cx="39872" cy="34536"/>
            </a:xfrm>
            <a:custGeom>
              <a:avLst/>
              <a:gdLst>
                <a:gd name="T0" fmla="*/ 25 w 135"/>
                <a:gd name="T1" fmla="*/ 10 h 117"/>
                <a:gd name="T2" fmla="*/ 23 w 135"/>
                <a:gd name="T3" fmla="*/ 7 h 117"/>
                <a:gd name="T4" fmla="*/ 22 w 135"/>
                <a:gd name="T5" fmla="*/ 3 h 117"/>
                <a:gd name="T6" fmla="*/ 17 w 135"/>
                <a:gd name="T7" fmla="*/ 5 h 117"/>
                <a:gd name="T8" fmla="*/ 18 w 135"/>
                <a:gd name="T9" fmla="*/ 2 h 117"/>
                <a:gd name="T10" fmla="*/ 14 w 135"/>
                <a:gd name="T11" fmla="*/ 0 h 117"/>
                <a:gd name="T12" fmla="*/ 11 w 135"/>
                <a:gd name="T13" fmla="*/ 4 h 117"/>
                <a:gd name="T14" fmla="*/ 7 w 135"/>
                <a:gd name="T15" fmla="*/ 4 h 117"/>
                <a:gd name="T16" fmla="*/ 3 w 135"/>
                <a:gd name="T17" fmla="*/ 5 h 117"/>
                <a:gd name="T18" fmla="*/ 0 w 135"/>
                <a:gd name="T19" fmla="*/ 6 h 117"/>
                <a:gd name="T20" fmla="*/ 0 w 135"/>
                <a:gd name="T21" fmla="*/ 12 h 117"/>
                <a:gd name="T22" fmla="*/ 4 w 135"/>
                <a:gd name="T23" fmla="*/ 12 h 117"/>
                <a:gd name="T24" fmla="*/ 7 w 135"/>
                <a:gd name="T25" fmla="*/ 12 h 117"/>
                <a:gd name="T26" fmla="*/ 8 w 135"/>
                <a:gd name="T27" fmla="*/ 15 h 117"/>
                <a:gd name="T28" fmla="*/ 10 w 135"/>
                <a:gd name="T29" fmla="*/ 21 h 117"/>
                <a:gd name="T30" fmla="*/ 12 w 135"/>
                <a:gd name="T31" fmla="*/ 23 h 117"/>
                <a:gd name="T32" fmla="*/ 18 w 135"/>
                <a:gd name="T33" fmla="*/ 24 h 117"/>
                <a:gd name="T34" fmla="*/ 24 w 135"/>
                <a:gd name="T35" fmla="*/ 23 h 117"/>
                <a:gd name="T36" fmla="*/ 26 w 135"/>
                <a:gd name="T37" fmla="*/ 19 h 117"/>
                <a:gd name="T38" fmla="*/ 27 w 135"/>
                <a:gd name="T39" fmla="*/ 15 h 117"/>
                <a:gd name="T40" fmla="*/ 25 w 135"/>
                <a:gd name="T41" fmla="*/ 10 h 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5" h="117">
                  <a:moveTo>
                    <a:pt x="127" y="51"/>
                  </a:moveTo>
                  <a:lnTo>
                    <a:pt x="114" y="35"/>
                  </a:lnTo>
                  <a:lnTo>
                    <a:pt x="111" y="15"/>
                  </a:lnTo>
                  <a:lnTo>
                    <a:pt x="85" y="24"/>
                  </a:lnTo>
                  <a:lnTo>
                    <a:pt x="88" y="8"/>
                  </a:lnTo>
                  <a:lnTo>
                    <a:pt x="69" y="0"/>
                  </a:lnTo>
                  <a:lnTo>
                    <a:pt x="57" y="18"/>
                  </a:lnTo>
                  <a:lnTo>
                    <a:pt x="36" y="20"/>
                  </a:lnTo>
                  <a:lnTo>
                    <a:pt x="16" y="24"/>
                  </a:lnTo>
                  <a:lnTo>
                    <a:pt x="0" y="30"/>
                  </a:lnTo>
                  <a:lnTo>
                    <a:pt x="1" y="57"/>
                  </a:lnTo>
                  <a:lnTo>
                    <a:pt x="18" y="60"/>
                  </a:lnTo>
                  <a:lnTo>
                    <a:pt x="33" y="57"/>
                  </a:lnTo>
                  <a:lnTo>
                    <a:pt x="42" y="75"/>
                  </a:lnTo>
                  <a:lnTo>
                    <a:pt x="50" y="102"/>
                  </a:lnTo>
                  <a:lnTo>
                    <a:pt x="61" y="111"/>
                  </a:lnTo>
                  <a:lnTo>
                    <a:pt x="88" y="117"/>
                  </a:lnTo>
                  <a:lnTo>
                    <a:pt x="121" y="114"/>
                  </a:lnTo>
                  <a:lnTo>
                    <a:pt x="130" y="92"/>
                  </a:lnTo>
                  <a:lnTo>
                    <a:pt x="135" y="74"/>
                  </a:lnTo>
                  <a:lnTo>
                    <a:pt x="127" y="5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49" name="Group 78">
              <a:extLst>
                <a:ext uri="{FF2B5EF4-FFF2-40B4-BE49-F238E27FC236}">
                  <a16:creationId xmlns:a16="http://schemas.microsoft.com/office/drawing/2014/main" id="{921FE785-CC91-E204-0FB6-130CE74B2C9F}"/>
                </a:ext>
              </a:extLst>
            </p:cNvPr>
            <p:cNvGrpSpPr/>
            <p:nvPr/>
          </p:nvGrpSpPr>
          <p:grpSpPr bwMode="auto">
            <a:xfrm>
              <a:off x="1206478" y="4141428"/>
              <a:ext cx="50209" cy="51804"/>
              <a:chOff x="7728" y="10782"/>
              <a:chExt cx="2776" cy="2978"/>
            </a:xfrm>
          </p:grpSpPr>
          <p:sp>
            <p:nvSpPr>
              <p:cNvPr id="122" name="Freeform 79">
                <a:extLst>
                  <a:ext uri="{FF2B5EF4-FFF2-40B4-BE49-F238E27FC236}">
                    <a16:creationId xmlns:a16="http://schemas.microsoft.com/office/drawing/2014/main" id="{AE1CF149-DA27-B4DA-F8A7-0E11DFB0620D}"/>
                  </a:ext>
                </a:extLst>
              </p:cNvPr>
              <p:cNvSpPr/>
              <p:nvPr/>
            </p:nvSpPr>
            <p:spPr bwMode="auto">
              <a:xfrm>
                <a:off x="7728" y="10800"/>
                <a:ext cx="2776" cy="2960"/>
              </a:xfrm>
              <a:custGeom>
                <a:avLst/>
                <a:gdLst>
                  <a:gd name="T0" fmla="*/ 72 w 2776"/>
                  <a:gd name="T1" fmla="*/ 992 h 2960"/>
                  <a:gd name="T2" fmla="*/ 336 w 2776"/>
                  <a:gd name="T3" fmla="*/ 1144 h 2960"/>
                  <a:gd name="T4" fmla="*/ 432 w 2776"/>
                  <a:gd name="T5" fmla="*/ 1360 h 2960"/>
                  <a:gd name="T6" fmla="*/ 544 w 2776"/>
                  <a:gd name="T7" fmla="*/ 1568 h 2960"/>
                  <a:gd name="T8" fmla="*/ 520 w 2776"/>
                  <a:gd name="T9" fmla="*/ 2000 h 2960"/>
                  <a:gd name="T10" fmla="*/ 520 w 2776"/>
                  <a:gd name="T11" fmla="*/ 2288 h 2960"/>
                  <a:gd name="T12" fmla="*/ 696 w 2776"/>
                  <a:gd name="T13" fmla="*/ 2328 h 2960"/>
                  <a:gd name="T14" fmla="*/ 808 w 2776"/>
                  <a:gd name="T15" fmla="*/ 2448 h 2960"/>
                  <a:gd name="T16" fmla="*/ 968 w 2776"/>
                  <a:gd name="T17" fmla="*/ 2640 h 2960"/>
                  <a:gd name="T18" fmla="*/ 1184 w 2776"/>
                  <a:gd name="T19" fmla="*/ 2808 h 2960"/>
                  <a:gd name="T20" fmla="*/ 1216 w 2776"/>
                  <a:gd name="T21" fmla="*/ 2504 h 2960"/>
                  <a:gd name="T22" fmla="*/ 1544 w 2776"/>
                  <a:gd name="T23" fmla="*/ 2576 h 2960"/>
                  <a:gd name="T24" fmla="*/ 1776 w 2776"/>
                  <a:gd name="T25" fmla="*/ 2728 h 2960"/>
                  <a:gd name="T26" fmla="*/ 2200 w 2776"/>
                  <a:gd name="T27" fmla="*/ 2824 h 2960"/>
                  <a:gd name="T28" fmla="*/ 2504 w 2776"/>
                  <a:gd name="T29" fmla="*/ 2904 h 2960"/>
                  <a:gd name="T30" fmla="*/ 2608 w 2776"/>
                  <a:gd name="T31" fmla="*/ 2680 h 2960"/>
                  <a:gd name="T32" fmla="*/ 2728 w 2776"/>
                  <a:gd name="T33" fmla="*/ 2368 h 2960"/>
                  <a:gd name="T34" fmla="*/ 2776 w 2776"/>
                  <a:gd name="T35" fmla="*/ 2104 h 2960"/>
                  <a:gd name="T36" fmla="*/ 2592 w 2776"/>
                  <a:gd name="T37" fmla="*/ 1968 h 2960"/>
                  <a:gd name="T38" fmla="*/ 2360 w 2776"/>
                  <a:gd name="T39" fmla="*/ 1824 h 2960"/>
                  <a:gd name="T40" fmla="*/ 2120 w 2776"/>
                  <a:gd name="T41" fmla="*/ 1760 h 2960"/>
                  <a:gd name="T42" fmla="*/ 1992 w 2776"/>
                  <a:gd name="T43" fmla="*/ 1904 h 2960"/>
                  <a:gd name="T44" fmla="*/ 1680 w 2776"/>
                  <a:gd name="T45" fmla="*/ 1880 h 2960"/>
                  <a:gd name="T46" fmla="*/ 1664 w 2776"/>
                  <a:gd name="T47" fmla="*/ 2064 h 2960"/>
                  <a:gd name="T48" fmla="*/ 1432 w 2776"/>
                  <a:gd name="T49" fmla="*/ 1824 h 2960"/>
                  <a:gd name="T50" fmla="*/ 1256 w 2776"/>
                  <a:gd name="T51" fmla="*/ 1696 h 2960"/>
                  <a:gd name="T52" fmla="*/ 1184 w 2776"/>
                  <a:gd name="T53" fmla="*/ 1416 h 2960"/>
                  <a:gd name="T54" fmla="*/ 1488 w 2776"/>
                  <a:gd name="T55" fmla="*/ 1272 h 2960"/>
                  <a:gd name="T56" fmla="*/ 1752 w 2776"/>
                  <a:gd name="T57" fmla="*/ 1000 h 2960"/>
                  <a:gd name="T58" fmla="*/ 2000 w 2776"/>
                  <a:gd name="T59" fmla="*/ 824 h 2960"/>
                  <a:gd name="T60" fmla="*/ 2160 w 2776"/>
                  <a:gd name="T61" fmla="*/ 640 h 2960"/>
                  <a:gd name="T62" fmla="*/ 2336 w 2776"/>
                  <a:gd name="T63" fmla="*/ 640 h 2960"/>
                  <a:gd name="T64" fmla="*/ 2152 w 2776"/>
                  <a:gd name="T65" fmla="*/ 528 h 2960"/>
                  <a:gd name="T66" fmla="*/ 1768 w 2776"/>
                  <a:gd name="T67" fmla="*/ 528 h 2960"/>
                  <a:gd name="T68" fmla="*/ 1784 w 2776"/>
                  <a:gd name="T69" fmla="*/ 248 h 2960"/>
                  <a:gd name="T70" fmla="*/ 1624 w 2776"/>
                  <a:gd name="T71" fmla="*/ 64 h 2960"/>
                  <a:gd name="T72" fmla="*/ 1536 w 2776"/>
                  <a:gd name="T73" fmla="*/ 344 h 2960"/>
                  <a:gd name="T74" fmla="*/ 1192 w 2776"/>
                  <a:gd name="T75" fmla="*/ 336 h 2960"/>
                  <a:gd name="T76" fmla="*/ 1104 w 2776"/>
                  <a:gd name="T77" fmla="*/ 680 h 2960"/>
                  <a:gd name="T78" fmla="*/ 528 w 2776"/>
                  <a:gd name="T79" fmla="*/ 656 h 2960"/>
                  <a:gd name="T80" fmla="*/ 328 w 2776"/>
                  <a:gd name="T81" fmla="*/ 728 h 2960"/>
                  <a:gd name="T82" fmla="*/ 72 w 2776"/>
                  <a:gd name="T83" fmla="*/ 720 h 29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76" h="2960">
                    <a:moveTo>
                      <a:pt x="0" y="832"/>
                    </a:moveTo>
                    <a:lnTo>
                      <a:pt x="72" y="992"/>
                    </a:lnTo>
                    <a:lnTo>
                      <a:pt x="184" y="1088"/>
                    </a:lnTo>
                    <a:lnTo>
                      <a:pt x="336" y="1144"/>
                    </a:lnTo>
                    <a:lnTo>
                      <a:pt x="424" y="1256"/>
                    </a:lnTo>
                    <a:lnTo>
                      <a:pt x="432" y="1360"/>
                    </a:lnTo>
                    <a:lnTo>
                      <a:pt x="464" y="1464"/>
                    </a:lnTo>
                    <a:lnTo>
                      <a:pt x="544" y="1568"/>
                    </a:lnTo>
                    <a:lnTo>
                      <a:pt x="584" y="1816"/>
                    </a:lnTo>
                    <a:lnTo>
                      <a:pt x="520" y="2000"/>
                    </a:lnTo>
                    <a:lnTo>
                      <a:pt x="408" y="2184"/>
                    </a:lnTo>
                    <a:lnTo>
                      <a:pt x="520" y="2288"/>
                    </a:lnTo>
                    <a:lnTo>
                      <a:pt x="560" y="2368"/>
                    </a:lnTo>
                    <a:lnTo>
                      <a:pt x="696" y="2328"/>
                    </a:lnTo>
                    <a:lnTo>
                      <a:pt x="800" y="2312"/>
                    </a:lnTo>
                    <a:lnTo>
                      <a:pt x="808" y="2448"/>
                    </a:lnTo>
                    <a:lnTo>
                      <a:pt x="912" y="2496"/>
                    </a:lnTo>
                    <a:lnTo>
                      <a:pt x="968" y="2640"/>
                    </a:lnTo>
                    <a:lnTo>
                      <a:pt x="1072" y="2776"/>
                    </a:lnTo>
                    <a:lnTo>
                      <a:pt x="1184" y="2808"/>
                    </a:lnTo>
                    <a:lnTo>
                      <a:pt x="1192" y="2656"/>
                    </a:lnTo>
                    <a:lnTo>
                      <a:pt x="1216" y="2504"/>
                    </a:lnTo>
                    <a:lnTo>
                      <a:pt x="1392" y="2544"/>
                    </a:lnTo>
                    <a:lnTo>
                      <a:pt x="1544" y="2576"/>
                    </a:lnTo>
                    <a:lnTo>
                      <a:pt x="1704" y="2648"/>
                    </a:lnTo>
                    <a:lnTo>
                      <a:pt x="1776" y="2728"/>
                    </a:lnTo>
                    <a:lnTo>
                      <a:pt x="1960" y="2712"/>
                    </a:lnTo>
                    <a:lnTo>
                      <a:pt x="2200" y="2824"/>
                    </a:lnTo>
                    <a:lnTo>
                      <a:pt x="2392" y="2960"/>
                    </a:lnTo>
                    <a:lnTo>
                      <a:pt x="2504" y="2904"/>
                    </a:lnTo>
                    <a:lnTo>
                      <a:pt x="2504" y="2776"/>
                    </a:lnTo>
                    <a:lnTo>
                      <a:pt x="2608" y="2680"/>
                    </a:lnTo>
                    <a:lnTo>
                      <a:pt x="2712" y="2560"/>
                    </a:lnTo>
                    <a:lnTo>
                      <a:pt x="2728" y="2368"/>
                    </a:lnTo>
                    <a:lnTo>
                      <a:pt x="2768" y="2256"/>
                    </a:lnTo>
                    <a:lnTo>
                      <a:pt x="2776" y="2104"/>
                    </a:lnTo>
                    <a:lnTo>
                      <a:pt x="2664" y="2040"/>
                    </a:lnTo>
                    <a:lnTo>
                      <a:pt x="2592" y="1968"/>
                    </a:lnTo>
                    <a:lnTo>
                      <a:pt x="2424" y="1936"/>
                    </a:lnTo>
                    <a:lnTo>
                      <a:pt x="2360" y="1824"/>
                    </a:lnTo>
                    <a:lnTo>
                      <a:pt x="2320" y="1632"/>
                    </a:lnTo>
                    <a:lnTo>
                      <a:pt x="2120" y="1760"/>
                    </a:lnTo>
                    <a:lnTo>
                      <a:pt x="2192" y="1888"/>
                    </a:lnTo>
                    <a:lnTo>
                      <a:pt x="1992" y="1904"/>
                    </a:lnTo>
                    <a:lnTo>
                      <a:pt x="1816" y="2024"/>
                    </a:lnTo>
                    <a:lnTo>
                      <a:pt x="1680" y="1880"/>
                    </a:lnTo>
                    <a:lnTo>
                      <a:pt x="1576" y="1936"/>
                    </a:lnTo>
                    <a:lnTo>
                      <a:pt x="1664" y="2064"/>
                    </a:lnTo>
                    <a:lnTo>
                      <a:pt x="1552" y="2048"/>
                    </a:lnTo>
                    <a:lnTo>
                      <a:pt x="1432" y="1824"/>
                    </a:lnTo>
                    <a:lnTo>
                      <a:pt x="1296" y="1920"/>
                    </a:lnTo>
                    <a:lnTo>
                      <a:pt x="1256" y="1696"/>
                    </a:lnTo>
                    <a:lnTo>
                      <a:pt x="1200" y="1544"/>
                    </a:lnTo>
                    <a:lnTo>
                      <a:pt x="1184" y="1416"/>
                    </a:lnTo>
                    <a:lnTo>
                      <a:pt x="1304" y="1272"/>
                    </a:lnTo>
                    <a:lnTo>
                      <a:pt x="1488" y="1272"/>
                    </a:lnTo>
                    <a:lnTo>
                      <a:pt x="1656" y="1192"/>
                    </a:lnTo>
                    <a:lnTo>
                      <a:pt x="1752" y="1000"/>
                    </a:lnTo>
                    <a:lnTo>
                      <a:pt x="1904" y="944"/>
                    </a:lnTo>
                    <a:lnTo>
                      <a:pt x="2000" y="824"/>
                    </a:lnTo>
                    <a:lnTo>
                      <a:pt x="2080" y="728"/>
                    </a:lnTo>
                    <a:lnTo>
                      <a:pt x="2160" y="640"/>
                    </a:lnTo>
                    <a:lnTo>
                      <a:pt x="2272" y="704"/>
                    </a:lnTo>
                    <a:lnTo>
                      <a:pt x="2336" y="640"/>
                    </a:lnTo>
                    <a:lnTo>
                      <a:pt x="2312" y="488"/>
                    </a:lnTo>
                    <a:lnTo>
                      <a:pt x="2152" y="528"/>
                    </a:lnTo>
                    <a:lnTo>
                      <a:pt x="2040" y="472"/>
                    </a:lnTo>
                    <a:lnTo>
                      <a:pt x="1768" y="528"/>
                    </a:lnTo>
                    <a:lnTo>
                      <a:pt x="1688" y="464"/>
                    </a:lnTo>
                    <a:lnTo>
                      <a:pt x="1784" y="248"/>
                    </a:lnTo>
                    <a:lnTo>
                      <a:pt x="1696" y="0"/>
                    </a:lnTo>
                    <a:lnTo>
                      <a:pt x="1624" y="64"/>
                    </a:lnTo>
                    <a:lnTo>
                      <a:pt x="1608" y="200"/>
                    </a:lnTo>
                    <a:lnTo>
                      <a:pt x="1536" y="344"/>
                    </a:lnTo>
                    <a:lnTo>
                      <a:pt x="1432" y="304"/>
                    </a:lnTo>
                    <a:lnTo>
                      <a:pt x="1192" y="336"/>
                    </a:lnTo>
                    <a:lnTo>
                      <a:pt x="1168" y="528"/>
                    </a:lnTo>
                    <a:lnTo>
                      <a:pt x="1104" y="680"/>
                    </a:lnTo>
                    <a:lnTo>
                      <a:pt x="824" y="656"/>
                    </a:lnTo>
                    <a:lnTo>
                      <a:pt x="528" y="656"/>
                    </a:lnTo>
                    <a:lnTo>
                      <a:pt x="544" y="880"/>
                    </a:lnTo>
                    <a:lnTo>
                      <a:pt x="328" y="728"/>
                    </a:lnTo>
                    <a:lnTo>
                      <a:pt x="152" y="624"/>
                    </a:lnTo>
                    <a:lnTo>
                      <a:pt x="72" y="720"/>
                    </a:lnTo>
                    <a:lnTo>
                      <a:pt x="0" y="83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3" name="Freeform 80">
                <a:extLst>
                  <a:ext uri="{FF2B5EF4-FFF2-40B4-BE49-F238E27FC236}">
                    <a16:creationId xmlns:a16="http://schemas.microsoft.com/office/drawing/2014/main" id="{929183F1-D5EB-7F51-FE88-C1292818EE3C}"/>
                  </a:ext>
                </a:extLst>
              </p:cNvPr>
              <p:cNvSpPr/>
              <p:nvPr/>
            </p:nvSpPr>
            <p:spPr bwMode="auto">
              <a:xfrm>
                <a:off x="7825" y="10782"/>
                <a:ext cx="566" cy="459"/>
              </a:xfrm>
              <a:custGeom>
                <a:avLst/>
                <a:gdLst>
                  <a:gd name="T0" fmla="*/ 0 w 566"/>
                  <a:gd name="T1" fmla="*/ 292 h 459"/>
                  <a:gd name="T2" fmla="*/ 35 w 566"/>
                  <a:gd name="T3" fmla="*/ 189 h 459"/>
                  <a:gd name="T4" fmla="*/ 136 w 566"/>
                  <a:gd name="T5" fmla="*/ 65 h 459"/>
                  <a:gd name="T6" fmla="*/ 278 w 566"/>
                  <a:gd name="T7" fmla="*/ 87 h 459"/>
                  <a:gd name="T8" fmla="*/ 347 w 566"/>
                  <a:gd name="T9" fmla="*/ 0 h 459"/>
                  <a:gd name="T10" fmla="*/ 437 w 566"/>
                  <a:gd name="T11" fmla="*/ 57 h 459"/>
                  <a:gd name="T12" fmla="*/ 485 w 566"/>
                  <a:gd name="T13" fmla="*/ 192 h 459"/>
                  <a:gd name="T14" fmla="*/ 566 w 566"/>
                  <a:gd name="T15" fmla="*/ 192 h 459"/>
                  <a:gd name="T16" fmla="*/ 544 w 566"/>
                  <a:gd name="T17" fmla="*/ 292 h 459"/>
                  <a:gd name="T18" fmla="*/ 437 w 566"/>
                  <a:gd name="T19" fmla="*/ 399 h 459"/>
                  <a:gd name="T20" fmla="*/ 320 w 566"/>
                  <a:gd name="T21" fmla="*/ 441 h 459"/>
                  <a:gd name="T22" fmla="*/ 215 w 566"/>
                  <a:gd name="T23" fmla="*/ 459 h 459"/>
                  <a:gd name="T24" fmla="*/ 149 w 566"/>
                  <a:gd name="T25" fmla="*/ 396 h 459"/>
                  <a:gd name="T26" fmla="*/ 5 w 566"/>
                  <a:gd name="T27" fmla="*/ 375 h 459"/>
                  <a:gd name="T28" fmla="*/ 0 w 566"/>
                  <a:gd name="T29" fmla="*/ 292 h 4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6" h="459">
                    <a:moveTo>
                      <a:pt x="0" y="292"/>
                    </a:moveTo>
                    <a:lnTo>
                      <a:pt x="35" y="189"/>
                    </a:lnTo>
                    <a:lnTo>
                      <a:pt x="136" y="65"/>
                    </a:lnTo>
                    <a:lnTo>
                      <a:pt x="278" y="87"/>
                    </a:lnTo>
                    <a:lnTo>
                      <a:pt x="347" y="0"/>
                    </a:lnTo>
                    <a:lnTo>
                      <a:pt x="437" y="57"/>
                    </a:lnTo>
                    <a:lnTo>
                      <a:pt x="485" y="192"/>
                    </a:lnTo>
                    <a:lnTo>
                      <a:pt x="566" y="192"/>
                    </a:lnTo>
                    <a:lnTo>
                      <a:pt x="544" y="292"/>
                    </a:lnTo>
                    <a:lnTo>
                      <a:pt x="437" y="399"/>
                    </a:lnTo>
                    <a:lnTo>
                      <a:pt x="320" y="441"/>
                    </a:lnTo>
                    <a:lnTo>
                      <a:pt x="215" y="459"/>
                    </a:lnTo>
                    <a:lnTo>
                      <a:pt x="149" y="396"/>
                    </a:lnTo>
                    <a:lnTo>
                      <a:pt x="5" y="375"/>
                    </a:lnTo>
                    <a:lnTo>
                      <a:pt x="0" y="29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nvGrpSpPr>
            <p:cNvPr id="50" name="Group 313">
              <a:extLst>
                <a:ext uri="{FF2B5EF4-FFF2-40B4-BE49-F238E27FC236}">
                  <a16:creationId xmlns:a16="http://schemas.microsoft.com/office/drawing/2014/main" id="{1809BDBC-48C5-DB15-1904-5C2D688AA6AD}"/>
                </a:ext>
              </a:extLst>
            </p:cNvPr>
            <p:cNvGrpSpPr/>
            <p:nvPr/>
          </p:nvGrpSpPr>
          <p:grpSpPr bwMode="auto">
            <a:xfrm>
              <a:off x="922947" y="4076673"/>
              <a:ext cx="301252" cy="58999"/>
              <a:chOff x="512" y="2456"/>
              <a:chExt cx="204" cy="41"/>
            </a:xfrm>
          </p:grpSpPr>
          <p:sp>
            <p:nvSpPr>
              <p:cNvPr id="118" name="Freeform 77">
                <a:extLst>
                  <a:ext uri="{FF2B5EF4-FFF2-40B4-BE49-F238E27FC236}">
                    <a16:creationId xmlns:a16="http://schemas.microsoft.com/office/drawing/2014/main" id="{8680865D-4417-C510-0F75-F37778BAB946}"/>
                  </a:ext>
                </a:extLst>
              </p:cNvPr>
              <p:cNvSpPr/>
              <p:nvPr/>
            </p:nvSpPr>
            <p:spPr bwMode="auto">
              <a:xfrm>
                <a:off x="707" y="2485"/>
                <a:ext cx="9" cy="12"/>
              </a:xfrm>
              <a:custGeom>
                <a:avLst/>
                <a:gdLst>
                  <a:gd name="T0" fmla="*/ 0 w 740"/>
                  <a:gd name="T1" fmla="*/ 1 h 922"/>
                  <a:gd name="T2" fmla="*/ 0 w 740"/>
                  <a:gd name="T3" fmla="*/ 1 h 922"/>
                  <a:gd name="T4" fmla="*/ 0 w 740"/>
                  <a:gd name="T5" fmla="*/ 1 h 922"/>
                  <a:gd name="T6" fmla="*/ 0 w 740"/>
                  <a:gd name="T7" fmla="*/ 1 h 922"/>
                  <a:gd name="T8" fmla="*/ 0 w 740"/>
                  <a:gd name="T9" fmla="*/ 1 h 922"/>
                  <a:gd name="T10" fmla="*/ 0 w 740"/>
                  <a:gd name="T11" fmla="*/ 1 h 922"/>
                  <a:gd name="T12" fmla="*/ 0 w 740"/>
                  <a:gd name="T13" fmla="*/ 1 h 922"/>
                  <a:gd name="T14" fmla="*/ 0 w 740"/>
                  <a:gd name="T15" fmla="*/ 1 h 922"/>
                  <a:gd name="T16" fmla="*/ 0 w 740"/>
                  <a:gd name="T17" fmla="*/ 1 h 922"/>
                  <a:gd name="T18" fmla="*/ 0 w 740"/>
                  <a:gd name="T19" fmla="*/ 1 h 922"/>
                  <a:gd name="T20" fmla="*/ 0 w 740"/>
                  <a:gd name="T21" fmla="*/ 1 h 922"/>
                  <a:gd name="T22" fmla="*/ 0 w 740"/>
                  <a:gd name="T23" fmla="*/ 1 h 922"/>
                  <a:gd name="T24" fmla="*/ 0 w 740"/>
                  <a:gd name="T25" fmla="*/ 0 h 922"/>
                  <a:gd name="T26" fmla="*/ 0 w 740"/>
                  <a:gd name="T27" fmla="*/ 0 h 922"/>
                  <a:gd name="T28" fmla="*/ 1 w 740"/>
                  <a:gd name="T29" fmla="*/ 0 h 922"/>
                  <a:gd name="T30" fmla="*/ 1 w 740"/>
                  <a:gd name="T31" fmla="*/ 0 h 922"/>
                  <a:gd name="T32" fmla="*/ 1 w 740"/>
                  <a:gd name="T33" fmla="*/ 0 h 922"/>
                  <a:gd name="T34" fmla="*/ 0 w 740"/>
                  <a:gd name="T35" fmla="*/ 0 h 922"/>
                  <a:gd name="T36" fmla="*/ 0 w 740"/>
                  <a:gd name="T37" fmla="*/ 0 h 922"/>
                  <a:gd name="T38" fmla="*/ 0 w 740"/>
                  <a:gd name="T39" fmla="*/ 0 h 922"/>
                  <a:gd name="T40" fmla="*/ 0 w 740"/>
                  <a:gd name="T41" fmla="*/ 0 h 922"/>
                  <a:gd name="T42" fmla="*/ 0 w 740"/>
                  <a:gd name="T43" fmla="*/ 0 h 922"/>
                  <a:gd name="T44" fmla="*/ 0 w 740"/>
                  <a:gd name="T45" fmla="*/ 0 h 922"/>
                  <a:gd name="T46" fmla="*/ 0 w 740"/>
                  <a:gd name="T47" fmla="*/ 0 h 922"/>
                  <a:gd name="T48" fmla="*/ 0 w 740"/>
                  <a:gd name="T49" fmla="*/ 0 h 922"/>
                  <a:gd name="T50" fmla="*/ 0 w 740"/>
                  <a:gd name="T51" fmla="*/ 0 h 922"/>
                  <a:gd name="T52" fmla="*/ 0 w 740"/>
                  <a:gd name="T53" fmla="*/ 0 h 922"/>
                  <a:gd name="T54" fmla="*/ 0 w 740"/>
                  <a:gd name="T55" fmla="*/ 0 h 922"/>
                  <a:gd name="T56" fmla="*/ 0 w 740"/>
                  <a:gd name="T57" fmla="*/ 0 h 922"/>
                  <a:gd name="T58" fmla="*/ 0 w 740"/>
                  <a:gd name="T59" fmla="*/ 0 h 922"/>
                  <a:gd name="T60" fmla="*/ 0 w 740"/>
                  <a:gd name="T61" fmla="*/ 0 h 922"/>
                  <a:gd name="T62" fmla="*/ 0 w 740"/>
                  <a:gd name="T63" fmla="*/ 0 h 922"/>
                  <a:gd name="T64" fmla="*/ 0 w 740"/>
                  <a:gd name="T65" fmla="*/ 0 h 922"/>
                  <a:gd name="T66" fmla="*/ 0 w 740"/>
                  <a:gd name="T67" fmla="*/ 0 h 922"/>
                  <a:gd name="T68" fmla="*/ 0 w 740"/>
                  <a:gd name="T69" fmla="*/ 0 h 922"/>
                  <a:gd name="T70" fmla="*/ 0 w 740"/>
                  <a:gd name="T71" fmla="*/ 0 h 922"/>
                  <a:gd name="T72" fmla="*/ 0 w 740"/>
                  <a:gd name="T73" fmla="*/ 0 h 922"/>
                  <a:gd name="T74" fmla="*/ 0 w 740"/>
                  <a:gd name="T75" fmla="*/ 0 h 922"/>
                  <a:gd name="T76" fmla="*/ 0 w 740"/>
                  <a:gd name="T77" fmla="*/ 1 h 922"/>
                  <a:gd name="T78" fmla="*/ 0 w 740"/>
                  <a:gd name="T79" fmla="*/ 1 h 922"/>
                  <a:gd name="T80" fmla="*/ 0 w 740"/>
                  <a:gd name="T81" fmla="*/ 1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0" h="922">
                    <a:moveTo>
                      <a:pt x="0" y="888"/>
                    </a:moveTo>
                    <a:lnTo>
                      <a:pt x="53" y="922"/>
                    </a:lnTo>
                    <a:lnTo>
                      <a:pt x="144" y="860"/>
                    </a:lnTo>
                    <a:lnTo>
                      <a:pt x="250" y="869"/>
                    </a:lnTo>
                    <a:lnTo>
                      <a:pt x="293" y="903"/>
                    </a:lnTo>
                    <a:lnTo>
                      <a:pt x="399" y="879"/>
                    </a:lnTo>
                    <a:lnTo>
                      <a:pt x="528" y="884"/>
                    </a:lnTo>
                    <a:lnTo>
                      <a:pt x="620" y="840"/>
                    </a:lnTo>
                    <a:lnTo>
                      <a:pt x="658" y="778"/>
                    </a:lnTo>
                    <a:lnTo>
                      <a:pt x="634" y="754"/>
                    </a:lnTo>
                    <a:lnTo>
                      <a:pt x="562" y="720"/>
                    </a:lnTo>
                    <a:lnTo>
                      <a:pt x="572" y="644"/>
                    </a:lnTo>
                    <a:lnTo>
                      <a:pt x="596" y="576"/>
                    </a:lnTo>
                    <a:lnTo>
                      <a:pt x="653" y="572"/>
                    </a:lnTo>
                    <a:lnTo>
                      <a:pt x="711" y="562"/>
                    </a:lnTo>
                    <a:lnTo>
                      <a:pt x="740" y="485"/>
                    </a:lnTo>
                    <a:lnTo>
                      <a:pt x="696" y="437"/>
                    </a:lnTo>
                    <a:lnTo>
                      <a:pt x="648" y="389"/>
                    </a:lnTo>
                    <a:lnTo>
                      <a:pt x="586" y="356"/>
                    </a:lnTo>
                    <a:lnTo>
                      <a:pt x="528" y="375"/>
                    </a:lnTo>
                    <a:lnTo>
                      <a:pt x="442" y="404"/>
                    </a:lnTo>
                    <a:lnTo>
                      <a:pt x="389" y="375"/>
                    </a:lnTo>
                    <a:lnTo>
                      <a:pt x="404" y="303"/>
                    </a:lnTo>
                    <a:lnTo>
                      <a:pt x="428" y="245"/>
                    </a:lnTo>
                    <a:lnTo>
                      <a:pt x="471" y="216"/>
                    </a:lnTo>
                    <a:lnTo>
                      <a:pt x="514" y="231"/>
                    </a:lnTo>
                    <a:lnTo>
                      <a:pt x="586" y="188"/>
                    </a:lnTo>
                    <a:lnTo>
                      <a:pt x="562" y="120"/>
                    </a:lnTo>
                    <a:lnTo>
                      <a:pt x="562" y="48"/>
                    </a:lnTo>
                    <a:lnTo>
                      <a:pt x="500" y="39"/>
                    </a:lnTo>
                    <a:lnTo>
                      <a:pt x="432" y="34"/>
                    </a:lnTo>
                    <a:lnTo>
                      <a:pt x="360" y="15"/>
                    </a:lnTo>
                    <a:lnTo>
                      <a:pt x="293" y="0"/>
                    </a:lnTo>
                    <a:lnTo>
                      <a:pt x="173" y="87"/>
                    </a:lnTo>
                    <a:lnTo>
                      <a:pt x="96" y="197"/>
                    </a:lnTo>
                    <a:lnTo>
                      <a:pt x="68" y="303"/>
                    </a:lnTo>
                    <a:lnTo>
                      <a:pt x="58" y="432"/>
                    </a:lnTo>
                    <a:lnTo>
                      <a:pt x="63" y="533"/>
                    </a:lnTo>
                    <a:lnTo>
                      <a:pt x="63" y="692"/>
                    </a:lnTo>
                    <a:lnTo>
                      <a:pt x="20" y="807"/>
                    </a:lnTo>
                    <a:lnTo>
                      <a:pt x="0" y="888"/>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119" name="Group 315">
                <a:extLst>
                  <a:ext uri="{FF2B5EF4-FFF2-40B4-BE49-F238E27FC236}">
                    <a16:creationId xmlns:a16="http://schemas.microsoft.com/office/drawing/2014/main" id="{D704A463-089B-A5FE-C47F-E9C3471AB0B4}"/>
                  </a:ext>
                </a:extLst>
              </p:cNvPr>
              <p:cNvGrpSpPr/>
              <p:nvPr/>
            </p:nvGrpSpPr>
            <p:grpSpPr bwMode="auto">
              <a:xfrm>
                <a:off x="512" y="2456"/>
                <a:ext cx="12" cy="4"/>
                <a:chOff x="2478" y="4937"/>
                <a:chExt cx="10011" cy="3255"/>
              </a:xfrm>
            </p:grpSpPr>
            <p:sp>
              <p:nvSpPr>
                <p:cNvPr id="120" name="Freeform 316">
                  <a:extLst>
                    <a:ext uri="{FF2B5EF4-FFF2-40B4-BE49-F238E27FC236}">
                      <a16:creationId xmlns:a16="http://schemas.microsoft.com/office/drawing/2014/main" id="{9B314DFC-E095-27D1-662A-9D653FD63B26}"/>
                    </a:ext>
                  </a:extLst>
                </p:cNvPr>
                <p:cNvSpPr/>
                <p:nvPr/>
              </p:nvSpPr>
              <p:spPr bwMode="auto">
                <a:xfrm>
                  <a:off x="2478" y="5266"/>
                  <a:ext cx="9335" cy="2926"/>
                </a:xfrm>
                <a:custGeom>
                  <a:avLst/>
                  <a:gdLst>
                    <a:gd name="T0" fmla="*/ 2898 w 9335"/>
                    <a:gd name="T1" fmla="*/ 430 h 2926"/>
                    <a:gd name="T2" fmla="*/ 2285 w 9335"/>
                    <a:gd name="T3" fmla="*/ 503 h 2926"/>
                    <a:gd name="T4" fmla="*/ 1856 w 9335"/>
                    <a:gd name="T5" fmla="*/ 430 h 2926"/>
                    <a:gd name="T6" fmla="*/ 1408 w 9335"/>
                    <a:gd name="T7" fmla="*/ 476 h 2926"/>
                    <a:gd name="T8" fmla="*/ 914 w 9335"/>
                    <a:gd name="T9" fmla="*/ 741 h 2926"/>
                    <a:gd name="T10" fmla="*/ 1499 w 9335"/>
                    <a:gd name="T11" fmla="*/ 905 h 2926"/>
                    <a:gd name="T12" fmla="*/ 2112 w 9335"/>
                    <a:gd name="T13" fmla="*/ 942 h 2926"/>
                    <a:gd name="T14" fmla="*/ 2167 w 9335"/>
                    <a:gd name="T15" fmla="*/ 1006 h 2926"/>
                    <a:gd name="T16" fmla="*/ 1545 w 9335"/>
                    <a:gd name="T17" fmla="*/ 1006 h 2926"/>
                    <a:gd name="T18" fmla="*/ 951 w 9335"/>
                    <a:gd name="T19" fmla="*/ 933 h 2926"/>
                    <a:gd name="T20" fmla="*/ 457 w 9335"/>
                    <a:gd name="T21" fmla="*/ 1198 h 2926"/>
                    <a:gd name="T22" fmla="*/ 146 w 9335"/>
                    <a:gd name="T23" fmla="*/ 1417 h 2926"/>
                    <a:gd name="T24" fmla="*/ 36 w 9335"/>
                    <a:gd name="T25" fmla="*/ 1820 h 2926"/>
                    <a:gd name="T26" fmla="*/ 347 w 9335"/>
                    <a:gd name="T27" fmla="*/ 2094 h 2926"/>
                    <a:gd name="T28" fmla="*/ 1115 w 9335"/>
                    <a:gd name="T29" fmla="*/ 2140 h 2926"/>
                    <a:gd name="T30" fmla="*/ 1719 w 9335"/>
                    <a:gd name="T31" fmla="*/ 2396 h 2926"/>
                    <a:gd name="T32" fmla="*/ 1842 w 9335"/>
                    <a:gd name="T33" fmla="*/ 2780 h 2926"/>
                    <a:gd name="T34" fmla="*/ 2295 w 9335"/>
                    <a:gd name="T35" fmla="*/ 2917 h 2926"/>
                    <a:gd name="T36" fmla="*/ 2807 w 9335"/>
                    <a:gd name="T37" fmla="*/ 2771 h 2926"/>
                    <a:gd name="T38" fmla="*/ 3154 w 9335"/>
                    <a:gd name="T39" fmla="*/ 2743 h 2926"/>
                    <a:gd name="T40" fmla="*/ 3264 w 9335"/>
                    <a:gd name="T41" fmla="*/ 2277 h 2926"/>
                    <a:gd name="T42" fmla="*/ 4087 w 9335"/>
                    <a:gd name="T43" fmla="*/ 1929 h 2926"/>
                    <a:gd name="T44" fmla="*/ 4827 w 9335"/>
                    <a:gd name="T45" fmla="*/ 2131 h 2926"/>
                    <a:gd name="T46" fmla="*/ 5431 w 9335"/>
                    <a:gd name="T47" fmla="*/ 2451 h 2926"/>
                    <a:gd name="T48" fmla="*/ 5915 w 9335"/>
                    <a:gd name="T49" fmla="*/ 2588 h 2926"/>
                    <a:gd name="T50" fmla="*/ 6482 w 9335"/>
                    <a:gd name="T51" fmla="*/ 2359 h 2926"/>
                    <a:gd name="T52" fmla="*/ 7122 w 9335"/>
                    <a:gd name="T53" fmla="*/ 2323 h 2926"/>
                    <a:gd name="T54" fmla="*/ 7607 w 9335"/>
                    <a:gd name="T55" fmla="*/ 2524 h 2926"/>
                    <a:gd name="T56" fmla="*/ 7908 w 9335"/>
                    <a:gd name="T57" fmla="*/ 2414 h 2926"/>
                    <a:gd name="T58" fmla="*/ 8475 w 9335"/>
                    <a:gd name="T59" fmla="*/ 2121 h 2926"/>
                    <a:gd name="T60" fmla="*/ 9024 w 9335"/>
                    <a:gd name="T61" fmla="*/ 2103 h 2926"/>
                    <a:gd name="T62" fmla="*/ 9261 w 9335"/>
                    <a:gd name="T63" fmla="*/ 1765 h 2926"/>
                    <a:gd name="T64" fmla="*/ 9051 w 9335"/>
                    <a:gd name="T65" fmla="*/ 1701 h 2926"/>
                    <a:gd name="T66" fmla="*/ 8512 w 9335"/>
                    <a:gd name="T67" fmla="*/ 1408 h 2926"/>
                    <a:gd name="T68" fmla="*/ 8055 w 9335"/>
                    <a:gd name="T69" fmla="*/ 1646 h 2926"/>
                    <a:gd name="T70" fmla="*/ 7625 w 9335"/>
                    <a:gd name="T71" fmla="*/ 1655 h 2926"/>
                    <a:gd name="T72" fmla="*/ 7963 w 9335"/>
                    <a:gd name="T73" fmla="*/ 1381 h 2926"/>
                    <a:gd name="T74" fmla="*/ 7332 w 9335"/>
                    <a:gd name="T75" fmla="*/ 1390 h 2926"/>
                    <a:gd name="T76" fmla="*/ 6509 w 9335"/>
                    <a:gd name="T77" fmla="*/ 1509 h 2926"/>
                    <a:gd name="T78" fmla="*/ 6071 w 9335"/>
                    <a:gd name="T79" fmla="*/ 1244 h 2926"/>
                    <a:gd name="T80" fmla="*/ 5805 w 9335"/>
                    <a:gd name="T81" fmla="*/ 1619 h 2926"/>
                    <a:gd name="T82" fmla="*/ 5001 w 9335"/>
                    <a:gd name="T83" fmla="*/ 1390 h 2926"/>
                    <a:gd name="T84" fmla="*/ 4772 w 9335"/>
                    <a:gd name="T85" fmla="*/ 933 h 2926"/>
                    <a:gd name="T86" fmla="*/ 4681 w 9335"/>
                    <a:gd name="T87" fmla="*/ 576 h 2926"/>
                    <a:gd name="T88" fmla="*/ 4160 w 9335"/>
                    <a:gd name="T89" fmla="*/ 686 h 2926"/>
                    <a:gd name="T90" fmla="*/ 4297 w 9335"/>
                    <a:gd name="T91" fmla="*/ 64 h 2926"/>
                    <a:gd name="T92" fmla="*/ 3712 w 9335"/>
                    <a:gd name="T93" fmla="*/ 55 h 2926"/>
                    <a:gd name="T94" fmla="*/ 3291 w 9335"/>
                    <a:gd name="T95" fmla="*/ 101 h 29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335" h="2926">
                      <a:moveTo>
                        <a:pt x="3191" y="101"/>
                      </a:moveTo>
                      <a:lnTo>
                        <a:pt x="3044" y="201"/>
                      </a:lnTo>
                      <a:lnTo>
                        <a:pt x="2989" y="320"/>
                      </a:lnTo>
                      <a:lnTo>
                        <a:pt x="2898" y="430"/>
                      </a:lnTo>
                      <a:lnTo>
                        <a:pt x="2788" y="457"/>
                      </a:lnTo>
                      <a:lnTo>
                        <a:pt x="2615" y="540"/>
                      </a:lnTo>
                      <a:lnTo>
                        <a:pt x="2459" y="549"/>
                      </a:lnTo>
                      <a:lnTo>
                        <a:pt x="2285" y="503"/>
                      </a:lnTo>
                      <a:lnTo>
                        <a:pt x="2194" y="467"/>
                      </a:lnTo>
                      <a:lnTo>
                        <a:pt x="2057" y="503"/>
                      </a:lnTo>
                      <a:lnTo>
                        <a:pt x="1892" y="503"/>
                      </a:lnTo>
                      <a:lnTo>
                        <a:pt x="1856" y="430"/>
                      </a:lnTo>
                      <a:lnTo>
                        <a:pt x="1883" y="366"/>
                      </a:lnTo>
                      <a:lnTo>
                        <a:pt x="1773" y="357"/>
                      </a:lnTo>
                      <a:lnTo>
                        <a:pt x="1563" y="412"/>
                      </a:lnTo>
                      <a:lnTo>
                        <a:pt x="1408" y="476"/>
                      </a:lnTo>
                      <a:lnTo>
                        <a:pt x="1216" y="521"/>
                      </a:lnTo>
                      <a:lnTo>
                        <a:pt x="1051" y="595"/>
                      </a:lnTo>
                      <a:lnTo>
                        <a:pt x="896" y="677"/>
                      </a:lnTo>
                      <a:lnTo>
                        <a:pt x="914" y="741"/>
                      </a:lnTo>
                      <a:lnTo>
                        <a:pt x="1079" y="750"/>
                      </a:lnTo>
                      <a:lnTo>
                        <a:pt x="1234" y="759"/>
                      </a:lnTo>
                      <a:lnTo>
                        <a:pt x="1380" y="823"/>
                      </a:lnTo>
                      <a:lnTo>
                        <a:pt x="1499" y="905"/>
                      </a:lnTo>
                      <a:lnTo>
                        <a:pt x="1618" y="960"/>
                      </a:lnTo>
                      <a:lnTo>
                        <a:pt x="1792" y="942"/>
                      </a:lnTo>
                      <a:lnTo>
                        <a:pt x="1947" y="951"/>
                      </a:lnTo>
                      <a:lnTo>
                        <a:pt x="2112" y="942"/>
                      </a:lnTo>
                      <a:lnTo>
                        <a:pt x="2258" y="951"/>
                      </a:lnTo>
                      <a:lnTo>
                        <a:pt x="2340" y="1052"/>
                      </a:lnTo>
                      <a:lnTo>
                        <a:pt x="2304" y="1116"/>
                      </a:lnTo>
                      <a:lnTo>
                        <a:pt x="2167" y="1006"/>
                      </a:lnTo>
                      <a:lnTo>
                        <a:pt x="1975" y="1088"/>
                      </a:lnTo>
                      <a:lnTo>
                        <a:pt x="1810" y="1143"/>
                      </a:lnTo>
                      <a:lnTo>
                        <a:pt x="1691" y="1061"/>
                      </a:lnTo>
                      <a:lnTo>
                        <a:pt x="1545" y="1006"/>
                      </a:lnTo>
                      <a:lnTo>
                        <a:pt x="1417" y="942"/>
                      </a:lnTo>
                      <a:lnTo>
                        <a:pt x="1271" y="969"/>
                      </a:lnTo>
                      <a:lnTo>
                        <a:pt x="1097" y="969"/>
                      </a:lnTo>
                      <a:lnTo>
                        <a:pt x="951" y="933"/>
                      </a:lnTo>
                      <a:lnTo>
                        <a:pt x="777" y="933"/>
                      </a:lnTo>
                      <a:lnTo>
                        <a:pt x="658" y="1006"/>
                      </a:lnTo>
                      <a:lnTo>
                        <a:pt x="548" y="1079"/>
                      </a:lnTo>
                      <a:lnTo>
                        <a:pt x="457" y="1198"/>
                      </a:lnTo>
                      <a:lnTo>
                        <a:pt x="484" y="1317"/>
                      </a:lnTo>
                      <a:lnTo>
                        <a:pt x="365" y="1363"/>
                      </a:lnTo>
                      <a:lnTo>
                        <a:pt x="265" y="1317"/>
                      </a:lnTo>
                      <a:lnTo>
                        <a:pt x="146" y="1417"/>
                      </a:lnTo>
                      <a:lnTo>
                        <a:pt x="55" y="1372"/>
                      </a:lnTo>
                      <a:lnTo>
                        <a:pt x="36" y="1509"/>
                      </a:lnTo>
                      <a:lnTo>
                        <a:pt x="55" y="1655"/>
                      </a:lnTo>
                      <a:lnTo>
                        <a:pt x="36" y="1820"/>
                      </a:lnTo>
                      <a:lnTo>
                        <a:pt x="0" y="1975"/>
                      </a:lnTo>
                      <a:lnTo>
                        <a:pt x="73" y="2094"/>
                      </a:lnTo>
                      <a:lnTo>
                        <a:pt x="137" y="2158"/>
                      </a:lnTo>
                      <a:lnTo>
                        <a:pt x="347" y="2094"/>
                      </a:lnTo>
                      <a:lnTo>
                        <a:pt x="484" y="2131"/>
                      </a:lnTo>
                      <a:lnTo>
                        <a:pt x="576" y="2149"/>
                      </a:lnTo>
                      <a:lnTo>
                        <a:pt x="823" y="2149"/>
                      </a:lnTo>
                      <a:lnTo>
                        <a:pt x="1115" y="2140"/>
                      </a:lnTo>
                      <a:lnTo>
                        <a:pt x="1280" y="2185"/>
                      </a:lnTo>
                      <a:lnTo>
                        <a:pt x="1499" y="2249"/>
                      </a:lnTo>
                      <a:lnTo>
                        <a:pt x="1627" y="2304"/>
                      </a:lnTo>
                      <a:lnTo>
                        <a:pt x="1719" y="2396"/>
                      </a:lnTo>
                      <a:lnTo>
                        <a:pt x="1819" y="2487"/>
                      </a:lnTo>
                      <a:lnTo>
                        <a:pt x="1920" y="2542"/>
                      </a:lnTo>
                      <a:lnTo>
                        <a:pt x="1932" y="2654"/>
                      </a:lnTo>
                      <a:lnTo>
                        <a:pt x="1842" y="2780"/>
                      </a:lnTo>
                      <a:lnTo>
                        <a:pt x="1819" y="2908"/>
                      </a:lnTo>
                      <a:lnTo>
                        <a:pt x="1965" y="2926"/>
                      </a:lnTo>
                      <a:lnTo>
                        <a:pt x="2185" y="2899"/>
                      </a:lnTo>
                      <a:lnTo>
                        <a:pt x="2295" y="2917"/>
                      </a:lnTo>
                      <a:lnTo>
                        <a:pt x="2432" y="2899"/>
                      </a:lnTo>
                      <a:lnTo>
                        <a:pt x="2605" y="2862"/>
                      </a:lnTo>
                      <a:lnTo>
                        <a:pt x="2715" y="2871"/>
                      </a:lnTo>
                      <a:lnTo>
                        <a:pt x="2807" y="2771"/>
                      </a:lnTo>
                      <a:lnTo>
                        <a:pt x="2871" y="2798"/>
                      </a:lnTo>
                      <a:lnTo>
                        <a:pt x="2889" y="2899"/>
                      </a:lnTo>
                      <a:lnTo>
                        <a:pt x="2999" y="2862"/>
                      </a:lnTo>
                      <a:lnTo>
                        <a:pt x="3154" y="2743"/>
                      </a:lnTo>
                      <a:lnTo>
                        <a:pt x="3191" y="2643"/>
                      </a:lnTo>
                      <a:lnTo>
                        <a:pt x="3154" y="2551"/>
                      </a:lnTo>
                      <a:lnTo>
                        <a:pt x="3136" y="2451"/>
                      </a:lnTo>
                      <a:lnTo>
                        <a:pt x="3264" y="2277"/>
                      </a:lnTo>
                      <a:lnTo>
                        <a:pt x="3447" y="2140"/>
                      </a:lnTo>
                      <a:lnTo>
                        <a:pt x="3666" y="2057"/>
                      </a:lnTo>
                      <a:lnTo>
                        <a:pt x="3867" y="1966"/>
                      </a:lnTo>
                      <a:lnTo>
                        <a:pt x="4087" y="1929"/>
                      </a:lnTo>
                      <a:lnTo>
                        <a:pt x="4434" y="1966"/>
                      </a:lnTo>
                      <a:lnTo>
                        <a:pt x="4626" y="1966"/>
                      </a:lnTo>
                      <a:lnTo>
                        <a:pt x="4736" y="2048"/>
                      </a:lnTo>
                      <a:lnTo>
                        <a:pt x="4827" y="2131"/>
                      </a:lnTo>
                      <a:lnTo>
                        <a:pt x="4882" y="2268"/>
                      </a:lnTo>
                      <a:lnTo>
                        <a:pt x="5165" y="2350"/>
                      </a:lnTo>
                      <a:lnTo>
                        <a:pt x="5229" y="2441"/>
                      </a:lnTo>
                      <a:lnTo>
                        <a:pt x="5431" y="2451"/>
                      </a:lnTo>
                      <a:lnTo>
                        <a:pt x="5613" y="2478"/>
                      </a:lnTo>
                      <a:lnTo>
                        <a:pt x="5732" y="2460"/>
                      </a:lnTo>
                      <a:lnTo>
                        <a:pt x="5851" y="2487"/>
                      </a:lnTo>
                      <a:lnTo>
                        <a:pt x="5915" y="2588"/>
                      </a:lnTo>
                      <a:lnTo>
                        <a:pt x="6098" y="2588"/>
                      </a:lnTo>
                      <a:lnTo>
                        <a:pt x="6189" y="2551"/>
                      </a:lnTo>
                      <a:lnTo>
                        <a:pt x="6226" y="2496"/>
                      </a:lnTo>
                      <a:lnTo>
                        <a:pt x="6482" y="2359"/>
                      </a:lnTo>
                      <a:lnTo>
                        <a:pt x="6656" y="2377"/>
                      </a:lnTo>
                      <a:lnTo>
                        <a:pt x="6775" y="2460"/>
                      </a:lnTo>
                      <a:lnTo>
                        <a:pt x="6976" y="2377"/>
                      </a:lnTo>
                      <a:lnTo>
                        <a:pt x="7122" y="2323"/>
                      </a:lnTo>
                      <a:lnTo>
                        <a:pt x="7241" y="2359"/>
                      </a:lnTo>
                      <a:lnTo>
                        <a:pt x="7351" y="2524"/>
                      </a:lnTo>
                      <a:lnTo>
                        <a:pt x="7515" y="2533"/>
                      </a:lnTo>
                      <a:lnTo>
                        <a:pt x="7607" y="2524"/>
                      </a:lnTo>
                      <a:lnTo>
                        <a:pt x="7707" y="2624"/>
                      </a:lnTo>
                      <a:lnTo>
                        <a:pt x="7725" y="2707"/>
                      </a:lnTo>
                      <a:lnTo>
                        <a:pt x="7826" y="2569"/>
                      </a:lnTo>
                      <a:lnTo>
                        <a:pt x="7908" y="2414"/>
                      </a:lnTo>
                      <a:lnTo>
                        <a:pt x="8055" y="2387"/>
                      </a:lnTo>
                      <a:lnTo>
                        <a:pt x="8283" y="2341"/>
                      </a:lnTo>
                      <a:lnTo>
                        <a:pt x="8356" y="2240"/>
                      </a:lnTo>
                      <a:lnTo>
                        <a:pt x="8475" y="2121"/>
                      </a:lnTo>
                      <a:lnTo>
                        <a:pt x="8621" y="2140"/>
                      </a:lnTo>
                      <a:lnTo>
                        <a:pt x="8704" y="2204"/>
                      </a:lnTo>
                      <a:lnTo>
                        <a:pt x="8850" y="2140"/>
                      </a:lnTo>
                      <a:lnTo>
                        <a:pt x="9024" y="2103"/>
                      </a:lnTo>
                      <a:lnTo>
                        <a:pt x="9069" y="1966"/>
                      </a:lnTo>
                      <a:lnTo>
                        <a:pt x="9170" y="1939"/>
                      </a:lnTo>
                      <a:lnTo>
                        <a:pt x="9225" y="1884"/>
                      </a:lnTo>
                      <a:lnTo>
                        <a:pt x="9261" y="1765"/>
                      </a:lnTo>
                      <a:lnTo>
                        <a:pt x="9335" y="1701"/>
                      </a:lnTo>
                      <a:lnTo>
                        <a:pt x="9225" y="1628"/>
                      </a:lnTo>
                      <a:lnTo>
                        <a:pt x="9188" y="1710"/>
                      </a:lnTo>
                      <a:lnTo>
                        <a:pt x="9051" y="1701"/>
                      </a:lnTo>
                      <a:lnTo>
                        <a:pt x="8914" y="1573"/>
                      </a:lnTo>
                      <a:lnTo>
                        <a:pt x="8786" y="1472"/>
                      </a:lnTo>
                      <a:lnTo>
                        <a:pt x="8631" y="1417"/>
                      </a:lnTo>
                      <a:lnTo>
                        <a:pt x="8512" y="1408"/>
                      </a:lnTo>
                      <a:lnTo>
                        <a:pt x="8338" y="1344"/>
                      </a:lnTo>
                      <a:lnTo>
                        <a:pt x="8164" y="1299"/>
                      </a:lnTo>
                      <a:lnTo>
                        <a:pt x="8100" y="1472"/>
                      </a:lnTo>
                      <a:lnTo>
                        <a:pt x="8055" y="1646"/>
                      </a:lnTo>
                      <a:lnTo>
                        <a:pt x="7936" y="1756"/>
                      </a:lnTo>
                      <a:lnTo>
                        <a:pt x="7716" y="1801"/>
                      </a:lnTo>
                      <a:lnTo>
                        <a:pt x="7607" y="1747"/>
                      </a:lnTo>
                      <a:lnTo>
                        <a:pt x="7625" y="1655"/>
                      </a:lnTo>
                      <a:lnTo>
                        <a:pt x="7771" y="1591"/>
                      </a:lnTo>
                      <a:lnTo>
                        <a:pt x="7771" y="1527"/>
                      </a:lnTo>
                      <a:lnTo>
                        <a:pt x="7945" y="1518"/>
                      </a:lnTo>
                      <a:lnTo>
                        <a:pt x="7963" y="1381"/>
                      </a:lnTo>
                      <a:lnTo>
                        <a:pt x="7908" y="1244"/>
                      </a:lnTo>
                      <a:lnTo>
                        <a:pt x="7789" y="1235"/>
                      </a:lnTo>
                      <a:lnTo>
                        <a:pt x="7671" y="1308"/>
                      </a:lnTo>
                      <a:lnTo>
                        <a:pt x="7332" y="1390"/>
                      </a:lnTo>
                      <a:lnTo>
                        <a:pt x="7159" y="1436"/>
                      </a:lnTo>
                      <a:lnTo>
                        <a:pt x="6921" y="1527"/>
                      </a:lnTo>
                      <a:lnTo>
                        <a:pt x="6747" y="1491"/>
                      </a:lnTo>
                      <a:lnTo>
                        <a:pt x="6509" y="1509"/>
                      </a:lnTo>
                      <a:lnTo>
                        <a:pt x="6299" y="1527"/>
                      </a:lnTo>
                      <a:lnTo>
                        <a:pt x="6208" y="1445"/>
                      </a:lnTo>
                      <a:lnTo>
                        <a:pt x="6125" y="1363"/>
                      </a:lnTo>
                      <a:lnTo>
                        <a:pt x="6071" y="1244"/>
                      </a:lnTo>
                      <a:lnTo>
                        <a:pt x="5924" y="1216"/>
                      </a:lnTo>
                      <a:lnTo>
                        <a:pt x="5833" y="1353"/>
                      </a:lnTo>
                      <a:lnTo>
                        <a:pt x="5824" y="1463"/>
                      </a:lnTo>
                      <a:lnTo>
                        <a:pt x="5805" y="1619"/>
                      </a:lnTo>
                      <a:lnTo>
                        <a:pt x="5650" y="1637"/>
                      </a:lnTo>
                      <a:lnTo>
                        <a:pt x="5440" y="1555"/>
                      </a:lnTo>
                      <a:lnTo>
                        <a:pt x="5165" y="1454"/>
                      </a:lnTo>
                      <a:lnTo>
                        <a:pt x="5001" y="1390"/>
                      </a:lnTo>
                      <a:lnTo>
                        <a:pt x="4845" y="1289"/>
                      </a:lnTo>
                      <a:lnTo>
                        <a:pt x="4727" y="1180"/>
                      </a:lnTo>
                      <a:lnTo>
                        <a:pt x="4699" y="1024"/>
                      </a:lnTo>
                      <a:lnTo>
                        <a:pt x="4772" y="933"/>
                      </a:lnTo>
                      <a:lnTo>
                        <a:pt x="4891" y="823"/>
                      </a:lnTo>
                      <a:lnTo>
                        <a:pt x="4836" y="759"/>
                      </a:lnTo>
                      <a:lnTo>
                        <a:pt x="4736" y="704"/>
                      </a:lnTo>
                      <a:lnTo>
                        <a:pt x="4681" y="576"/>
                      </a:lnTo>
                      <a:lnTo>
                        <a:pt x="4562" y="558"/>
                      </a:lnTo>
                      <a:lnTo>
                        <a:pt x="4397" y="604"/>
                      </a:lnTo>
                      <a:lnTo>
                        <a:pt x="4279" y="668"/>
                      </a:lnTo>
                      <a:lnTo>
                        <a:pt x="4160" y="686"/>
                      </a:lnTo>
                      <a:lnTo>
                        <a:pt x="4123" y="531"/>
                      </a:lnTo>
                      <a:lnTo>
                        <a:pt x="4160" y="375"/>
                      </a:lnTo>
                      <a:lnTo>
                        <a:pt x="4260" y="211"/>
                      </a:lnTo>
                      <a:lnTo>
                        <a:pt x="4297" y="64"/>
                      </a:lnTo>
                      <a:lnTo>
                        <a:pt x="4114" y="37"/>
                      </a:lnTo>
                      <a:lnTo>
                        <a:pt x="3986" y="28"/>
                      </a:lnTo>
                      <a:lnTo>
                        <a:pt x="3849" y="0"/>
                      </a:lnTo>
                      <a:lnTo>
                        <a:pt x="3712" y="55"/>
                      </a:lnTo>
                      <a:lnTo>
                        <a:pt x="3675" y="110"/>
                      </a:lnTo>
                      <a:lnTo>
                        <a:pt x="3538" y="137"/>
                      </a:lnTo>
                      <a:lnTo>
                        <a:pt x="3428" y="156"/>
                      </a:lnTo>
                      <a:lnTo>
                        <a:pt x="3291" y="101"/>
                      </a:lnTo>
                      <a:lnTo>
                        <a:pt x="3191" y="10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1" name="Freeform 317">
                  <a:extLst>
                    <a:ext uri="{FF2B5EF4-FFF2-40B4-BE49-F238E27FC236}">
                      <a16:creationId xmlns:a16="http://schemas.microsoft.com/office/drawing/2014/main" id="{0333872C-3C08-A1E3-E304-CBB74E6CCF1F}"/>
                    </a:ext>
                  </a:extLst>
                </p:cNvPr>
                <p:cNvSpPr/>
                <p:nvPr/>
              </p:nvSpPr>
              <p:spPr bwMode="auto">
                <a:xfrm>
                  <a:off x="10752" y="4937"/>
                  <a:ext cx="1737" cy="1545"/>
                </a:xfrm>
                <a:custGeom>
                  <a:avLst/>
                  <a:gdLst>
                    <a:gd name="T0" fmla="*/ 1125 w 1737"/>
                    <a:gd name="T1" fmla="*/ 119 h 1545"/>
                    <a:gd name="T2" fmla="*/ 1015 w 1737"/>
                    <a:gd name="T3" fmla="*/ 210 h 1545"/>
                    <a:gd name="T4" fmla="*/ 887 w 1737"/>
                    <a:gd name="T5" fmla="*/ 357 h 1545"/>
                    <a:gd name="T6" fmla="*/ 786 w 1737"/>
                    <a:gd name="T7" fmla="*/ 549 h 1545"/>
                    <a:gd name="T8" fmla="*/ 686 w 1737"/>
                    <a:gd name="T9" fmla="*/ 759 h 1545"/>
                    <a:gd name="T10" fmla="*/ 530 w 1737"/>
                    <a:gd name="T11" fmla="*/ 896 h 1545"/>
                    <a:gd name="T12" fmla="*/ 421 w 1737"/>
                    <a:gd name="T13" fmla="*/ 997 h 1545"/>
                    <a:gd name="T14" fmla="*/ 338 w 1737"/>
                    <a:gd name="T15" fmla="*/ 905 h 1545"/>
                    <a:gd name="T16" fmla="*/ 274 w 1737"/>
                    <a:gd name="T17" fmla="*/ 905 h 1545"/>
                    <a:gd name="T18" fmla="*/ 256 w 1737"/>
                    <a:gd name="T19" fmla="*/ 1033 h 1545"/>
                    <a:gd name="T20" fmla="*/ 165 w 1737"/>
                    <a:gd name="T21" fmla="*/ 1143 h 1545"/>
                    <a:gd name="T22" fmla="*/ 0 w 1737"/>
                    <a:gd name="T23" fmla="*/ 1207 h 1545"/>
                    <a:gd name="T24" fmla="*/ 183 w 1737"/>
                    <a:gd name="T25" fmla="*/ 1280 h 1545"/>
                    <a:gd name="T26" fmla="*/ 238 w 1737"/>
                    <a:gd name="T27" fmla="*/ 1426 h 1545"/>
                    <a:gd name="T28" fmla="*/ 293 w 1737"/>
                    <a:gd name="T29" fmla="*/ 1545 h 1545"/>
                    <a:gd name="T30" fmla="*/ 411 w 1737"/>
                    <a:gd name="T31" fmla="*/ 1454 h 1545"/>
                    <a:gd name="T32" fmla="*/ 448 w 1737"/>
                    <a:gd name="T33" fmla="*/ 1353 h 1545"/>
                    <a:gd name="T34" fmla="*/ 567 w 1737"/>
                    <a:gd name="T35" fmla="*/ 1189 h 1545"/>
                    <a:gd name="T36" fmla="*/ 622 w 1737"/>
                    <a:gd name="T37" fmla="*/ 1033 h 1545"/>
                    <a:gd name="T38" fmla="*/ 722 w 1737"/>
                    <a:gd name="T39" fmla="*/ 896 h 1545"/>
                    <a:gd name="T40" fmla="*/ 869 w 1737"/>
                    <a:gd name="T41" fmla="*/ 750 h 1545"/>
                    <a:gd name="T42" fmla="*/ 987 w 1737"/>
                    <a:gd name="T43" fmla="*/ 631 h 1545"/>
                    <a:gd name="T44" fmla="*/ 1115 w 1737"/>
                    <a:gd name="T45" fmla="*/ 549 h 1545"/>
                    <a:gd name="T46" fmla="*/ 1243 w 1737"/>
                    <a:gd name="T47" fmla="*/ 485 h 1545"/>
                    <a:gd name="T48" fmla="*/ 1381 w 1737"/>
                    <a:gd name="T49" fmla="*/ 448 h 1545"/>
                    <a:gd name="T50" fmla="*/ 1472 w 1737"/>
                    <a:gd name="T51" fmla="*/ 384 h 1545"/>
                    <a:gd name="T52" fmla="*/ 1591 w 1737"/>
                    <a:gd name="T53" fmla="*/ 329 h 1545"/>
                    <a:gd name="T54" fmla="*/ 1737 w 1737"/>
                    <a:gd name="T55" fmla="*/ 311 h 1545"/>
                    <a:gd name="T56" fmla="*/ 1627 w 1737"/>
                    <a:gd name="T57" fmla="*/ 119 h 1545"/>
                    <a:gd name="T58" fmla="*/ 1472 w 1737"/>
                    <a:gd name="T59" fmla="*/ 0 h 1545"/>
                    <a:gd name="T60" fmla="*/ 1298 w 1737"/>
                    <a:gd name="T61" fmla="*/ 37 h 1545"/>
                    <a:gd name="T62" fmla="*/ 1125 w 1737"/>
                    <a:gd name="T63" fmla="*/ 119 h 1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37" h="1545">
                      <a:moveTo>
                        <a:pt x="1125" y="119"/>
                      </a:moveTo>
                      <a:lnTo>
                        <a:pt x="1015" y="210"/>
                      </a:lnTo>
                      <a:lnTo>
                        <a:pt x="887" y="357"/>
                      </a:lnTo>
                      <a:lnTo>
                        <a:pt x="786" y="549"/>
                      </a:lnTo>
                      <a:lnTo>
                        <a:pt x="686" y="759"/>
                      </a:lnTo>
                      <a:lnTo>
                        <a:pt x="530" y="896"/>
                      </a:lnTo>
                      <a:lnTo>
                        <a:pt x="421" y="997"/>
                      </a:lnTo>
                      <a:lnTo>
                        <a:pt x="338" y="905"/>
                      </a:lnTo>
                      <a:lnTo>
                        <a:pt x="274" y="905"/>
                      </a:lnTo>
                      <a:lnTo>
                        <a:pt x="256" y="1033"/>
                      </a:lnTo>
                      <a:lnTo>
                        <a:pt x="165" y="1143"/>
                      </a:lnTo>
                      <a:lnTo>
                        <a:pt x="0" y="1207"/>
                      </a:lnTo>
                      <a:lnTo>
                        <a:pt x="183" y="1280"/>
                      </a:lnTo>
                      <a:lnTo>
                        <a:pt x="238" y="1426"/>
                      </a:lnTo>
                      <a:lnTo>
                        <a:pt x="293" y="1545"/>
                      </a:lnTo>
                      <a:lnTo>
                        <a:pt x="411" y="1454"/>
                      </a:lnTo>
                      <a:lnTo>
                        <a:pt x="448" y="1353"/>
                      </a:lnTo>
                      <a:lnTo>
                        <a:pt x="567" y="1189"/>
                      </a:lnTo>
                      <a:lnTo>
                        <a:pt x="622" y="1033"/>
                      </a:lnTo>
                      <a:lnTo>
                        <a:pt x="722" y="896"/>
                      </a:lnTo>
                      <a:lnTo>
                        <a:pt x="869" y="750"/>
                      </a:lnTo>
                      <a:lnTo>
                        <a:pt x="987" y="631"/>
                      </a:lnTo>
                      <a:lnTo>
                        <a:pt x="1115" y="549"/>
                      </a:lnTo>
                      <a:lnTo>
                        <a:pt x="1243" y="485"/>
                      </a:lnTo>
                      <a:lnTo>
                        <a:pt x="1381" y="448"/>
                      </a:lnTo>
                      <a:lnTo>
                        <a:pt x="1472" y="384"/>
                      </a:lnTo>
                      <a:lnTo>
                        <a:pt x="1591" y="329"/>
                      </a:lnTo>
                      <a:lnTo>
                        <a:pt x="1737" y="311"/>
                      </a:lnTo>
                      <a:lnTo>
                        <a:pt x="1627" y="119"/>
                      </a:lnTo>
                      <a:lnTo>
                        <a:pt x="1472" y="0"/>
                      </a:lnTo>
                      <a:lnTo>
                        <a:pt x="1298" y="37"/>
                      </a:lnTo>
                      <a:lnTo>
                        <a:pt x="1125" y="11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sp>
          <p:nvSpPr>
            <p:cNvPr id="51" name="Freeform 4">
              <a:extLst>
                <a:ext uri="{FF2B5EF4-FFF2-40B4-BE49-F238E27FC236}">
                  <a16:creationId xmlns:a16="http://schemas.microsoft.com/office/drawing/2014/main" id="{0F923987-B805-0DEC-A73A-29A7913FDC41}"/>
                </a:ext>
              </a:extLst>
            </p:cNvPr>
            <p:cNvSpPr/>
            <p:nvPr/>
          </p:nvSpPr>
          <p:spPr bwMode="auto">
            <a:xfrm>
              <a:off x="1866574" y="4247914"/>
              <a:ext cx="686678" cy="628842"/>
            </a:xfrm>
            <a:custGeom>
              <a:avLst/>
              <a:gdLst>
                <a:gd name="T0" fmla="*/ 138 w 2324"/>
                <a:gd name="T1" fmla="*/ 10 h 2186"/>
                <a:gd name="T2" fmla="*/ 167 w 2324"/>
                <a:gd name="T3" fmla="*/ 43 h 2186"/>
                <a:gd name="T4" fmla="*/ 204 w 2324"/>
                <a:gd name="T5" fmla="*/ 39 h 2186"/>
                <a:gd name="T6" fmla="*/ 255 w 2324"/>
                <a:gd name="T7" fmla="*/ 37 h 2186"/>
                <a:gd name="T8" fmla="*/ 273 w 2324"/>
                <a:gd name="T9" fmla="*/ 92 h 2186"/>
                <a:gd name="T10" fmla="*/ 303 w 2324"/>
                <a:gd name="T11" fmla="*/ 129 h 2186"/>
                <a:gd name="T12" fmla="*/ 365 w 2324"/>
                <a:gd name="T13" fmla="*/ 189 h 2186"/>
                <a:gd name="T14" fmla="*/ 389 w 2324"/>
                <a:gd name="T15" fmla="*/ 225 h 2186"/>
                <a:gd name="T16" fmla="*/ 429 w 2324"/>
                <a:gd name="T17" fmla="*/ 229 h 2186"/>
                <a:gd name="T18" fmla="*/ 461 w 2324"/>
                <a:gd name="T19" fmla="*/ 210 h 2186"/>
                <a:gd name="T20" fmla="*/ 465 w 2324"/>
                <a:gd name="T21" fmla="*/ 220 h 2186"/>
                <a:gd name="T22" fmla="*/ 447 w 2324"/>
                <a:gd name="T23" fmla="*/ 236 h 2186"/>
                <a:gd name="T24" fmla="*/ 437 w 2324"/>
                <a:gd name="T25" fmla="*/ 256 h 2186"/>
                <a:gd name="T26" fmla="*/ 435 w 2324"/>
                <a:gd name="T27" fmla="*/ 268 h 2186"/>
                <a:gd name="T28" fmla="*/ 420 w 2324"/>
                <a:gd name="T29" fmla="*/ 272 h 2186"/>
                <a:gd name="T30" fmla="*/ 406 w 2324"/>
                <a:gd name="T31" fmla="*/ 280 h 2186"/>
                <a:gd name="T32" fmla="*/ 390 w 2324"/>
                <a:gd name="T33" fmla="*/ 294 h 2186"/>
                <a:gd name="T34" fmla="*/ 373 w 2324"/>
                <a:gd name="T35" fmla="*/ 300 h 2186"/>
                <a:gd name="T36" fmla="*/ 365 w 2324"/>
                <a:gd name="T37" fmla="*/ 309 h 2186"/>
                <a:gd name="T38" fmla="*/ 339 w 2324"/>
                <a:gd name="T39" fmla="*/ 300 h 2186"/>
                <a:gd name="T40" fmla="*/ 324 w 2324"/>
                <a:gd name="T41" fmla="*/ 308 h 2186"/>
                <a:gd name="T42" fmla="*/ 333 w 2324"/>
                <a:gd name="T43" fmla="*/ 322 h 2186"/>
                <a:gd name="T44" fmla="*/ 343 w 2324"/>
                <a:gd name="T45" fmla="*/ 330 h 2186"/>
                <a:gd name="T46" fmla="*/ 332 w 2324"/>
                <a:gd name="T47" fmla="*/ 337 h 2186"/>
                <a:gd name="T48" fmla="*/ 318 w 2324"/>
                <a:gd name="T49" fmla="*/ 330 h 2186"/>
                <a:gd name="T50" fmla="*/ 306 w 2324"/>
                <a:gd name="T51" fmla="*/ 316 h 2186"/>
                <a:gd name="T52" fmla="*/ 291 w 2324"/>
                <a:gd name="T53" fmla="*/ 320 h 2186"/>
                <a:gd name="T54" fmla="*/ 288 w 2324"/>
                <a:gd name="T55" fmla="*/ 336 h 2186"/>
                <a:gd name="T56" fmla="*/ 277 w 2324"/>
                <a:gd name="T57" fmla="*/ 354 h 2186"/>
                <a:gd name="T58" fmla="*/ 256 w 2324"/>
                <a:gd name="T59" fmla="*/ 346 h 2186"/>
                <a:gd name="T60" fmla="*/ 238 w 2324"/>
                <a:gd name="T61" fmla="*/ 355 h 2186"/>
                <a:gd name="T62" fmla="*/ 220 w 2324"/>
                <a:gd name="T63" fmla="*/ 362 h 2186"/>
                <a:gd name="T64" fmla="*/ 199 w 2324"/>
                <a:gd name="T65" fmla="*/ 369 h 2186"/>
                <a:gd name="T66" fmla="*/ 201 w 2324"/>
                <a:gd name="T67" fmla="*/ 391 h 2186"/>
                <a:gd name="T68" fmla="*/ 184 w 2324"/>
                <a:gd name="T69" fmla="*/ 397 h 2186"/>
                <a:gd name="T70" fmla="*/ 169 w 2324"/>
                <a:gd name="T71" fmla="*/ 405 h 2186"/>
                <a:gd name="T72" fmla="*/ 161 w 2324"/>
                <a:gd name="T73" fmla="*/ 408 h 2186"/>
                <a:gd name="T74" fmla="*/ 147 w 2324"/>
                <a:gd name="T75" fmla="*/ 420 h 2186"/>
                <a:gd name="T76" fmla="*/ 130 w 2324"/>
                <a:gd name="T77" fmla="*/ 417 h 2186"/>
                <a:gd name="T78" fmla="*/ 114 w 2324"/>
                <a:gd name="T79" fmla="*/ 415 h 2186"/>
                <a:gd name="T80" fmla="*/ 100 w 2324"/>
                <a:gd name="T81" fmla="*/ 422 h 2186"/>
                <a:gd name="T82" fmla="*/ 90 w 2324"/>
                <a:gd name="T83" fmla="*/ 432 h 2186"/>
                <a:gd name="T84" fmla="*/ 75 w 2324"/>
                <a:gd name="T85" fmla="*/ 433 h 2186"/>
                <a:gd name="T86" fmla="*/ 55 w 2324"/>
                <a:gd name="T87" fmla="*/ 436 h 2186"/>
                <a:gd name="T88" fmla="*/ 29 w 2324"/>
                <a:gd name="T89" fmla="*/ 433 h 2186"/>
                <a:gd name="T90" fmla="*/ 17 w 2324"/>
                <a:gd name="T91" fmla="*/ 426 h 2186"/>
                <a:gd name="T92" fmla="*/ 29 w 2324"/>
                <a:gd name="T93" fmla="*/ 393 h 2186"/>
                <a:gd name="T94" fmla="*/ 17 w 2324"/>
                <a:gd name="T95" fmla="*/ 369 h 2186"/>
                <a:gd name="T96" fmla="*/ 20 w 2324"/>
                <a:gd name="T97" fmla="*/ 313 h 2186"/>
                <a:gd name="T98" fmla="*/ 13 w 2324"/>
                <a:gd name="T99" fmla="*/ 286 h 2186"/>
                <a:gd name="T100" fmla="*/ 14 w 2324"/>
                <a:gd name="T101" fmla="*/ 252 h 2186"/>
                <a:gd name="T102" fmla="*/ 41 w 2324"/>
                <a:gd name="T103" fmla="*/ 217 h 2186"/>
                <a:gd name="T104" fmla="*/ 29 w 2324"/>
                <a:gd name="T105" fmla="*/ 175 h 2186"/>
                <a:gd name="T106" fmla="*/ 47 w 2324"/>
                <a:gd name="T107" fmla="*/ 142 h 2186"/>
                <a:gd name="T108" fmla="*/ 45 w 2324"/>
                <a:gd name="T109" fmla="*/ 97 h 2186"/>
                <a:gd name="T110" fmla="*/ 62 w 2324"/>
                <a:gd name="T111" fmla="*/ 63 h 2186"/>
                <a:gd name="T112" fmla="*/ 104 w 2324"/>
                <a:gd name="T113" fmla="*/ 48 h 2186"/>
                <a:gd name="T114" fmla="*/ 110 w 2324"/>
                <a:gd name="T115" fmla="*/ 0 h 21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324" h="2186">
                  <a:moveTo>
                    <a:pt x="549" y="0"/>
                  </a:moveTo>
                  <a:lnTo>
                    <a:pt x="690" y="48"/>
                  </a:lnTo>
                  <a:lnTo>
                    <a:pt x="775" y="106"/>
                  </a:lnTo>
                  <a:lnTo>
                    <a:pt x="835" y="217"/>
                  </a:lnTo>
                  <a:lnTo>
                    <a:pt x="999" y="241"/>
                  </a:lnTo>
                  <a:lnTo>
                    <a:pt x="1018" y="196"/>
                  </a:lnTo>
                  <a:lnTo>
                    <a:pt x="1159" y="201"/>
                  </a:lnTo>
                  <a:lnTo>
                    <a:pt x="1276" y="186"/>
                  </a:lnTo>
                  <a:lnTo>
                    <a:pt x="1390" y="262"/>
                  </a:lnTo>
                  <a:lnTo>
                    <a:pt x="1363" y="459"/>
                  </a:lnTo>
                  <a:lnTo>
                    <a:pt x="1394" y="616"/>
                  </a:lnTo>
                  <a:lnTo>
                    <a:pt x="1516" y="645"/>
                  </a:lnTo>
                  <a:lnTo>
                    <a:pt x="1755" y="753"/>
                  </a:lnTo>
                  <a:lnTo>
                    <a:pt x="1825" y="946"/>
                  </a:lnTo>
                  <a:lnTo>
                    <a:pt x="1903" y="933"/>
                  </a:lnTo>
                  <a:lnTo>
                    <a:pt x="1944" y="1128"/>
                  </a:lnTo>
                  <a:lnTo>
                    <a:pt x="2050" y="1101"/>
                  </a:lnTo>
                  <a:lnTo>
                    <a:pt x="2145" y="1147"/>
                  </a:lnTo>
                  <a:lnTo>
                    <a:pt x="2242" y="1126"/>
                  </a:lnTo>
                  <a:lnTo>
                    <a:pt x="2306" y="1051"/>
                  </a:lnTo>
                  <a:lnTo>
                    <a:pt x="2324" y="1047"/>
                  </a:lnTo>
                  <a:lnTo>
                    <a:pt x="2322" y="1100"/>
                  </a:lnTo>
                  <a:cubicBezTo>
                    <a:pt x="2320" y="1114"/>
                    <a:pt x="2316" y="1120"/>
                    <a:pt x="2313" y="1130"/>
                  </a:cubicBezTo>
                  <a:lnTo>
                    <a:pt x="2235" y="1181"/>
                  </a:lnTo>
                  <a:cubicBezTo>
                    <a:pt x="2229" y="1195"/>
                    <a:pt x="2223" y="1209"/>
                    <a:pt x="2217" y="1223"/>
                  </a:cubicBezTo>
                  <a:lnTo>
                    <a:pt x="2184" y="1280"/>
                  </a:lnTo>
                  <a:cubicBezTo>
                    <a:pt x="2190" y="1289"/>
                    <a:pt x="2196" y="1298"/>
                    <a:pt x="2202" y="1307"/>
                  </a:cubicBezTo>
                  <a:cubicBezTo>
                    <a:pt x="2193" y="1318"/>
                    <a:pt x="2184" y="1329"/>
                    <a:pt x="2175" y="1340"/>
                  </a:cubicBezTo>
                  <a:lnTo>
                    <a:pt x="2133" y="1373"/>
                  </a:lnTo>
                  <a:cubicBezTo>
                    <a:pt x="2121" y="1369"/>
                    <a:pt x="2109" y="1365"/>
                    <a:pt x="2097" y="1361"/>
                  </a:cubicBezTo>
                  <a:cubicBezTo>
                    <a:pt x="2092" y="1370"/>
                    <a:pt x="2087" y="1379"/>
                    <a:pt x="2082" y="1388"/>
                  </a:cubicBezTo>
                  <a:lnTo>
                    <a:pt x="2028" y="1403"/>
                  </a:lnTo>
                  <a:lnTo>
                    <a:pt x="2016" y="1451"/>
                  </a:lnTo>
                  <a:lnTo>
                    <a:pt x="1950" y="1472"/>
                  </a:lnTo>
                  <a:lnTo>
                    <a:pt x="1884" y="1463"/>
                  </a:lnTo>
                  <a:cubicBezTo>
                    <a:pt x="1878" y="1475"/>
                    <a:pt x="1872" y="1487"/>
                    <a:pt x="1866" y="1499"/>
                  </a:cubicBezTo>
                  <a:cubicBezTo>
                    <a:pt x="1863" y="1521"/>
                    <a:pt x="1860" y="1543"/>
                    <a:pt x="1857" y="1565"/>
                  </a:cubicBezTo>
                  <a:lnTo>
                    <a:pt x="1824" y="1544"/>
                  </a:lnTo>
                  <a:lnTo>
                    <a:pt x="1758" y="1526"/>
                  </a:lnTo>
                  <a:lnTo>
                    <a:pt x="1695" y="1499"/>
                  </a:lnTo>
                  <a:cubicBezTo>
                    <a:pt x="1685" y="1514"/>
                    <a:pt x="1675" y="1529"/>
                    <a:pt x="1665" y="1544"/>
                  </a:cubicBezTo>
                  <a:lnTo>
                    <a:pt x="1617" y="1541"/>
                  </a:lnTo>
                  <a:cubicBezTo>
                    <a:pt x="1618" y="1557"/>
                    <a:pt x="1619" y="1573"/>
                    <a:pt x="1620" y="1589"/>
                  </a:cubicBezTo>
                  <a:lnTo>
                    <a:pt x="1665" y="1613"/>
                  </a:lnTo>
                  <a:lnTo>
                    <a:pt x="1704" y="1601"/>
                  </a:lnTo>
                  <a:cubicBezTo>
                    <a:pt x="1707" y="1617"/>
                    <a:pt x="1710" y="1633"/>
                    <a:pt x="1713" y="1649"/>
                  </a:cubicBezTo>
                  <a:cubicBezTo>
                    <a:pt x="1718" y="1664"/>
                    <a:pt x="1723" y="1679"/>
                    <a:pt x="1728" y="1694"/>
                  </a:cubicBezTo>
                  <a:lnTo>
                    <a:pt x="1659" y="1688"/>
                  </a:lnTo>
                  <a:lnTo>
                    <a:pt x="1617" y="1676"/>
                  </a:lnTo>
                  <a:lnTo>
                    <a:pt x="1587" y="1652"/>
                  </a:lnTo>
                  <a:cubicBezTo>
                    <a:pt x="1581" y="1634"/>
                    <a:pt x="1575" y="1616"/>
                    <a:pt x="1569" y="1598"/>
                  </a:cubicBezTo>
                  <a:lnTo>
                    <a:pt x="1530" y="1580"/>
                  </a:lnTo>
                  <a:cubicBezTo>
                    <a:pt x="1520" y="1571"/>
                    <a:pt x="1510" y="1562"/>
                    <a:pt x="1500" y="1553"/>
                  </a:cubicBezTo>
                  <a:lnTo>
                    <a:pt x="1452" y="1601"/>
                  </a:lnTo>
                  <a:lnTo>
                    <a:pt x="1410" y="1640"/>
                  </a:lnTo>
                  <a:cubicBezTo>
                    <a:pt x="1420" y="1654"/>
                    <a:pt x="1430" y="1668"/>
                    <a:pt x="1440" y="1682"/>
                  </a:cubicBezTo>
                  <a:cubicBezTo>
                    <a:pt x="1436" y="1698"/>
                    <a:pt x="1432" y="1714"/>
                    <a:pt x="1428" y="1730"/>
                  </a:cubicBezTo>
                  <a:lnTo>
                    <a:pt x="1386" y="1769"/>
                  </a:lnTo>
                  <a:lnTo>
                    <a:pt x="1314" y="1742"/>
                  </a:lnTo>
                  <a:lnTo>
                    <a:pt x="1281" y="1733"/>
                  </a:lnTo>
                  <a:lnTo>
                    <a:pt x="1230" y="1757"/>
                  </a:lnTo>
                  <a:lnTo>
                    <a:pt x="1188" y="1775"/>
                  </a:lnTo>
                  <a:lnTo>
                    <a:pt x="1134" y="1784"/>
                  </a:lnTo>
                  <a:lnTo>
                    <a:pt x="1101" y="1811"/>
                  </a:lnTo>
                  <a:lnTo>
                    <a:pt x="1029" y="1808"/>
                  </a:lnTo>
                  <a:lnTo>
                    <a:pt x="993" y="1844"/>
                  </a:lnTo>
                  <a:cubicBezTo>
                    <a:pt x="991" y="1869"/>
                    <a:pt x="989" y="1894"/>
                    <a:pt x="987" y="1919"/>
                  </a:cubicBezTo>
                  <a:cubicBezTo>
                    <a:pt x="993" y="1932"/>
                    <a:pt x="999" y="1945"/>
                    <a:pt x="1005" y="1958"/>
                  </a:cubicBezTo>
                  <a:cubicBezTo>
                    <a:pt x="1000" y="1972"/>
                    <a:pt x="995" y="1986"/>
                    <a:pt x="990" y="2000"/>
                  </a:cubicBezTo>
                  <a:lnTo>
                    <a:pt x="921" y="1988"/>
                  </a:lnTo>
                  <a:lnTo>
                    <a:pt x="870" y="1997"/>
                  </a:lnTo>
                  <a:cubicBezTo>
                    <a:pt x="862" y="2007"/>
                    <a:pt x="854" y="2017"/>
                    <a:pt x="846" y="2027"/>
                  </a:cubicBezTo>
                  <a:cubicBezTo>
                    <a:pt x="845" y="2041"/>
                    <a:pt x="844" y="2055"/>
                    <a:pt x="843" y="2069"/>
                  </a:cubicBezTo>
                  <a:lnTo>
                    <a:pt x="807" y="2042"/>
                  </a:lnTo>
                  <a:cubicBezTo>
                    <a:pt x="801" y="2059"/>
                    <a:pt x="795" y="2076"/>
                    <a:pt x="789" y="2093"/>
                  </a:cubicBezTo>
                  <a:lnTo>
                    <a:pt x="735" y="2099"/>
                  </a:lnTo>
                  <a:lnTo>
                    <a:pt x="690" y="2075"/>
                  </a:lnTo>
                  <a:lnTo>
                    <a:pt x="651" y="2084"/>
                  </a:lnTo>
                  <a:cubicBezTo>
                    <a:pt x="641" y="2081"/>
                    <a:pt x="631" y="2078"/>
                    <a:pt x="621" y="2075"/>
                  </a:cubicBezTo>
                  <a:lnTo>
                    <a:pt x="570" y="2075"/>
                  </a:lnTo>
                  <a:cubicBezTo>
                    <a:pt x="556" y="2083"/>
                    <a:pt x="542" y="2091"/>
                    <a:pt x="528" y="2099"/>
                  </a:cubicBezTo>
                  <a:lnTo>
                    <a:pt x="501" y="2111"/>
                  </a:lnTo>
                  <a:cubicBezTo>
                    <a:pt x="497" y="2124"/>
                    <a:pt x="493" y="2137"/>
                    <a:pt x="489" y="2150"/>
                  </a:cubicBezTo>
                  <a:lnTo>
                    <a:pt x="450" y="2162"/>
                  </a:lnTo>
                  <a:lnTo>
                    <a:pt x="411" y="2186"/>
                  </a:lnTo>
                  <a:lnTo>
                    <a:pt x="375" y="2165"/>
                  </a:lnTo>
                  <a:lnTo>
                    <a:pt x="315" y="2171"/>
                  </a:lnTo>
                  <a:lnTo>
                    <a:pt x="273" y="2183"/>
                  </a:lnTo>
                  <a:lnTo>
                    <a:pt x="193" y="2183"/>
                  </a:lnTo>
                  <a:lnTo>
                    <a:pt x="147" y="2165"/>
                  </a:lnTo>
                  <a:lnTo>
                    <a:pt x="109" y="2151"/>
                  </a:lnTo>
                  <a:lnTo>
                    <a:pt x="84" y="2129"/>
                  </a:lnTo>
                  <a:lnTo>
                    <a:pt x="73" y="2045"/>
                  </a:lnTo>
                  <a:lnTo>
                    <a:pt x="144" y="1966"/>
                  </a:lnTo>
                  <a:lnTo>
                    <a:pt x="0" y="1926"/>
                  </a:lnTo>
                  <a:lnTo>
                    <a:pt x="85" y="1846"/>
                  </a:lnTo>
                  <a:lnTo>
                    <a:pt x="73" y="1681"/>
                  </a:lnTo>
                  <a:lnTo>
                    <a:pt x="100" y="1567"/>
                  </a:lnTo>
                  <a:lnTo>
                    <a:pt x="30" y="1492"/>
                  </a:lnTo>
                  <a:lnTo>
                    <a:pt x="64" y="1431"/>
                  </a:lnTo>
                  <a:lnTo>
                    <a:pt x="159" y="1309"/>
                  </a:lnTo>
                  <a:lnTo>
                    <a:pt x="70" y="1261"/>
                  </a:lnTo>
                  <a:lnTo>
                    <a:pt x="114" y="1161"/>
                  </a:lnTo>
                  <a:lnTo>
                    <a:pt x="204" y="1086"/>
                  </a:lnTo>
                  <a:lnTo>
                    <a:pt x="134" y="1011"/>
                  </a:lnTo>
                  <a:lnTo>
                    <a:pt x="144" y="876"/>
                  </a:lnTo>
                  <a:lnTo>
                    <a:pt x="117" y="765"/>
                  </a:lnTo>
                  <a:lnTo>
                    <a:pt x="237" y="712"/>
                  </a:lnTo>
                  <a:lnTo>
                    <a:pt x="295" y="591"/>
                  </a:lnTo>
                  <a:lnTo>
                    <a:pt x="225" y="486"/>
                  </a:lnTo>
                  <a:lnTo>
                    <a:pt x="282" y="408"/>
                  </a:lnTo>
                  <a:lnTo>
                    <a:pt x="309" y="316"/>
                  </a:lnTo>
                  <a:lnTo>
                    <a:pt x="434" y="346"/>
                  </a:lnTo>
                  <a:lnTo>
                    <a:pt x="519" y="238"/>
                  </a:lnTo>
                  <a:lnTo>
                    <a:pt x="541" y="120"/>
                  </a:lnTo>
                  <a:lnTo>
                    <a:pt x="549"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2" name="Freeform 4">
              <a:extLst>
                <a:ext uri="{FF2B5EF4-FFF2-40B4-BE49-F238E27FC236}">
                  <a16:creationId xmlns:a16="http://schemas.microsoft.com/office/drawing/2014/main" id="{5D1CDB3D-A9EA-DE6E-2786-9D25C8EAA268}"/>
                </a:ext>
              </a:extLst>
            </p:cNvPr>
            <p:cNvSpPr/>
            <p:nvPr/>
          </p:nvSpPr>
          <p:spPr bwMode="auto">
            <a:xfrm>
              <a:off x="1767634" y="4351522"/>
              <a:ext cx="1244880" cy="1037517"/>
            </a:xfrm>
            <a:custGeom>
              <a:avLst/>
              <a:gdLst>
                <a:gd name="T0" fmla="*/ 771 w 4215"/>
                <a:gd name="T1" fmla="*/ 100 h 3605"/>
                <a:gd name="T2" fmla="*/ 688 w 4215"/>
                <a:gd name="T3" fmla="*/ 175 h 3605"/>
                <a:gd name="T4" fmla="*/ 586 w 4215"/>
                <a:gd name="T5" fmla="*/ 252 h 3605"/>
                <a:gd name="T6" fmla="*/ 574 w 4215"/>
                <a:gd name="T7" fmla="*/ 268 h 3605"/>
                <a:gd name="T8" fmla="*/ 567 w 4215"/>
                <a:gd name="T9" fmla="*/ 301 h 3605"/>
                <a:gd name="T10" fmla="*/ 481 w 4215"/>
                <a:gd name="T11" fmla="*/ 321 h 3605"/>
                <a:gd name="T12" fmla="*/ 452 w 4215"/>
                <a:gd name="T13" fmla="*/ 380 h 3605"/>
                <a:gd name="T14" fmla="*/ 411 w 4215"/>
                <a:gd name="T15" fmla="*/ 369 h 3605"/>
                <a:gd name="T16" fmla="*/ 357 w 4215"/>
                <a:gd name="T17" fmla="*/ 429 h 3605"/>
                <a:gd name="T18" fmla="*/ 369 w 4215"/>
                <a:gd name="T19" fmla="*/ 526 h 3605"/>
                <a:gd name="T20" fmla="*/ 360 w 4215"/>
                <a:gd name="T21" fmla="*/ 622 h 3605"/>
                <a:gd name="T22" fmla="*/ 264 w 4215"/>
                <a:gd name="T23" fmla="*/ 676 h 3605"/>
                <a:gd name="T24" fmla="*/ 178 w 4215"/>
                <a:gd name="T25" fmla="*/ 721 h 3605"/>
                <a:gd name="T26" fmla="*/ 177 w 4215"/>
                <a:gd name="T27" fmla="*/ 691 h 3605"/>
                <a:gd name="T28" fmla="*/ 175 w 4215"/>
                <a:gd name="T29" fmla="*/ 648 h 3605"/>
                <a:gd name="T30" fmla="*/ 141 w 4215"/>
                <a:gd name="T31" fmla="*/ 609 h 3605"/>
                <a:gd name="T32" fmla="*/ 108 w 4215"/>
                <a:gd name="T33" fmla="*/ 597 h 3605"/>
                <a:gd name="T34" fmla="*/ 43 w 4215"/>
                <a:gd name="T35" fmla="*/ 591 h 3605"/>
                <a:gd name="T36" fmla="*/ 27 w 4215"/>
                <a:gd name="T37" fmla="*/ 582 h 3605"/>
                <a:gd name="T38" fmla="*/ 75 w 4215"/>
                <a:gd name="T39" fmla="*/ 559 h 3605"/>
                <a:gd name="T40" fmla="*/ 27 w 4215"/>
                <a:gd name="T41" fmla="*/ 556 h 3605"/>
                <a:gd name="T42" fmla="*/ 0 w 4215"/>
                <a:gd name="T43" fmla="*/ 507 h 3605"/>
                <a:gd name="T44" fmla="*/ 39 w 4215"/>
                <a:gd name="T45" fmla="*/ 463 h 3605"/>
                <a:gd name="T46" fmla="*/ 33 w 4215"/>
                <a:gd name="T47" fmla="*/ 398 h 3605"/>
                <a:gd name="T48" fmla="*/ 84 w 4215"/>
                <a:gd name="T49" fmla="*/ 354 h 3605"/>
                <a:gd name="T50" fmla="*/ 89 w 4215"/>
                <a:gd name="T51" fmla="*/ 358 h 3605"/>
                <a:gd name="T52" fmla="*/ 122 w 4215"/>
                <a:gd name="T53" fmla="*/ 364 h 3605"/>
                <a:gd name="T54" fmla="*/ 149 w 4215"/>
                <a:gd name="T55" fmla="*/ 365 h 3605"/>
                <a:gd name="T56" fmla="*/ 167 w 4215"/>
                <a:gd name="T57" fmla="*/ 350 h 3605"/>
                <a:gd name="T58" fmla="*/ 191 w 4215"/>
                <a:gd name="T59" fmla="*/ 343 h 3605"/>
                <a:gd name="T60" fmla="*/ 214 w 4215"/>
                <a:gd name="T61" fmla="*/ 348 h 3605"/>
                <a:gd name="T62" fmla="*/ 236 w 4215"/>
                <a:gd name="T63" fmla="*/ 342 h 3605"/>
                <a:gd name="T64" fmla="*/ 251 w 4215"/>
                <a:gd name="T65" fmla="*/ 325 h 3605"/>
                <a:gd name="T66" fmla="*/ 265 w 4215"/>
                <a:gd name="T67" fmla="*/ 312 h 3605"/>
                <a:gd name="T68" fmla="*/ 287 w 4215"/>
                <a:gd name="T69" fmla="*/ 290 h 3605"/>
                <a:gd name="T70" fmla="*/ 313 w 4215"/>
                <a:gd name="T71" fmla="*/ 279 h 3605"/>
                <a:gd name="T72" fmla="*/ 344 w 4215"/>
                <a:gd name="T73" fmla="*/ 282 h 3605"/>
                <a:gd name="T74" fmla="*/ 349 w 4215"/>
                <a:gd name="T75" fmla="*/ 256 h 3605"/>
                <a:gd name="T76" fmla="*/ 373 w 4215"/>
                <a:gd name="T77" fmla="*/ 244 h 3605"/>
                <a:gd name="T78" fmla="*/ 391 w 4215"/>
                <a:gd name="T79" fmla="*/ 263 h 3605"/>
                <a:gd name="T80" fmla="*/ 410 w 4215"/>
                <a:gd name="T81" fmla="*/ 258 h 3605"/>
                <a:gd name="T82" fmla="*/ 391 w 4215"/>
                <a:gd name="T83" fmla="*/ 246 h 3605"/>
                <a:gd name="T84" fmla="*/ 406 w 4215"/>
                <a:gd name="T85" fmla="*/ 228 h 3605"/>
                <a:gd name="T86" fmla="*/ 439 w 4215"/>
                <a:gd name="T87" fmla="*/ 241 h 3605"/>
                <a:gd name="T88" fmla="*/ 457 w 4215"/>
                <a:gd name="T89" fmla="*/ 222 h 3605"/>
                <a:gd name="T90" fmla="*/ 484 w 4215"/>
                <a:gd name="T91" fmla="*/ 205 h 3605"/>
                <a:gd name="T92" fmla="*/ 502 w 4215"/>
                <a:gd name="T93" fmla="*/ 196 h 3605"/>
                <a:gd name="T94" fmla="*/ 511 w 4215"/>
                <a:gd name="T95" fmla="*/ 172 h 3605"/>
                <a:gd name="T96" fmla="*/ 532 w 4215"/>
                <a:gd name="T97" fmla="*/ 148 h 3605"/>
                <a:gd name="T98" fmla="*/ 589 w 4215"/>
                <a:gd name="T99" fmla="*/ 124 h 3605"/>
                <a:gd name="T100" fmla="*/ 607 w 4215"/>
                <a:gd name="T101" fmla="*/ 70 h 3605"/>
                <a:gd name="T102" fmla="*/ 667 w 4215"/>
                <a:gd name="T103" fmla="*/ 91 h 3605"/>
                <a:gd name="T104" fmla="*/ 694 w 4215"/>
                <a:gd name="T105" fmla="*/ 42 h 3605"/>
                <a:gd name="T106" fmla="*/ 741 w 4215"/>
                <a:gd name="T107" fmla="*/ 27 h 3605"/>
                <a:gd name="T108" fmla="*/ 808 w 4215"/>
                <a:gd name="T109" fmla="*/ 16 h 36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215" h="3605">
                  <a:moveTo>
                    <a:pt x="4170" y="0"/>
                  </a:moveTo>
                  <a:lnTo>
                    <a:pt x="4215" y="60"/>
                  </a:lnTo>
                  <a:lnTo>
                    <a:pt x="3855" y="500"/>
                  </a:lnTo>
                  <a:lnTo>
                    <a:pt x="3690" y="585"/>
                  </a:lnTo>
                  <a:lnTo>
                    <a:pt x="3510" y="740"/>
                  </a:lnTo>
                  <a:lnTo>
                    <a:pt x="3440" y="875"/>
                  </a:lnTo>
                  <a:lnTo>
                    <a:pt x="3260" y="975"/>
                  </a:lnTo>
                  <a:lnTo>
                    <a:pt x="3035" y="1115"/>
                  </a:lnTo>
                  <a:lnTo>
                    <a:pt x="2930" y="1260"/>
                  </a:lnTo>
                  <a:lnTo>
                    <a:pt x="2963" y="1342"/>
                  </a:lnTo>
                  <a:lnTo>
                    <a:pt x="2907" y="1310"/>
                  </a:lnTo>
                  <a:lnTo>
                    <a:pt x="2871" y="1338"/>
                  </a:lnTo>
                  <a:lnTo>
                    <a:pt x="2915" y="1390"/>
                  </a:lnTo>
                  <a:lnTo>
                    <a:pt x="2919" y="1442"/>
                  </a:lnTo>
                  <a:lnTo>
                    <a:pt x="2835" y="1506"/>
                  </a:lnTo>
                  <a:lnTo>
                    <a:pt x="2690" y="1575"/>
                  </a:lnTo>
                  <a:lnTo>
                    <a:pt x="2535" y="1575"/>
                  </a:lnTo>
                  <a:lnTo>
                    <a:pt x="2405" y="1605"/>
                  </a:lnTo>
                  <a:lnTo>
                    <a:pt x="2345" y="1814"/>
                  </a:lnTo>
                  <a:lnTo>
                    <a:pt x="2265" y="1859"/>
                  </a:lnTo>
                  <a:lnTo>
                    <a:pt x="2259" y="1898"/>
                  </a:lnTo>
                  <a:lnTo>
                    <a:pt x="2175" y="1902"/>
                  </a:lnTo>
                  <a:lnTo>
                    <a:pt x="2150" y="1859"/>
                  </a:lnTo>
                  <a:lnTo>
                    <a:pt x="2055" y="1844"/>
                  </a:lnTo>
                  <a:lnTo>
                    <a:pt x="1935" y="1934"/>
                  </a:lnTo>
                  <a:lnTo>
                    <a:pt x="1865" y="2054"/>
                  </a:lnTo>
                  <a:lnTo>
                    <a:pt x="1785" y="2144"/>
                  </a:lnTo>
                  <a:lnTo>
                    <a:pt x="1775" y="2278"/>
                  </a:lnTo>
                  <a:lnTo>
                    <a:pt x="1811" y="2434"/>
                  </a:lnTo>
                  <a:lnTo>
                    <a:pt x="1845" y="2629"/>
                  </a:lnTo>
                  <a:lnTo>
                    <a:pt x="1800" y="2764"/>
                  </a:lnTo>
                  <a:lnTo>
                    <a:pt x="1868" y="3154"/>
                  </a:lnTo>
                  <a:lnTo>
                    <a:pt x="1800" y="3109"/>
                  </a:lnTo>
                  <a:lnTo>
                    <a:pt x="1665" y="3239"/>
                  </a:lnTo>
                  <a:lnTo>
                    <a:pt x="1485" y="3229"/>
                  </a:lnTo>
                  <a:lnTo>
                    <a:pt x="1320" y="3379"/>
                  </a:lnTo>
                  <a:lnTo>
                    <a:pt x="1185" y="3389"/>
                  </a:lnTo>
                  <a:lnTo>
                    <a:pt x="1040" y="3374"/>
                  </a:lnTo>
                  <a:lnTo>
                    <a:pt x="891" y="3605"/>
                  </a:lnTo>
                  <a:lnTo>
                    <a:pt x="801" y="3598"/>
                  </a:lnTo>
                  <a:lnTo>
                    <a:pt x="787" y="3529"/>
                  </a:lnTo>
                  <a:lnTo>
                    <a:pt x="886" y="3454"/>
                  </a:lnTo>
                  <a:lnTo>
                    <a:pt x="949" y="3365"/>
                  </a:lnTo>
                  <a:lnTo>
                    <a:pt x="960" y="3269"/>
                  </a:lnTo>
                  <a:lnTo>
                    <a:pt x="876" y="3239"/>
                  </a:lnTo>
                  <a:cubicBezTo>
                    <a:pt x="876" y="3199"/>
                    <a:pt x="875" y="3159"/>
                    <a:pt x="875" y="3119"/>
                  </a:cubicBezTo>
                  <a:lnTo>
                    <a:pt x="784" y="3109"/>
                  </a:lnTo>
                  <a:lnTo>
                    <a:pt x="705" y="3044"/>
                  </a:lnTo>
                  <a:lnTo>
                    <a:pt x="679" y="2927"/>
                  </a:lnTo>
                  <a:lnTo>
                    <a:pt x="586" y="2914"/>
                  </a:lnTo>
                  <a:lnTo>
                    <a:pt x="541" y="2983"/>
                  </a:lnTo>
                  <a:lnTo>
                    <a:pt x="335" y="3014"/>
                  </a:lnTo>
                  <a:lnTo>
                    <a:pt x="335" y="2939"/>
                  </a:lnTo>
                  <a:lnTo>
                    <a:pt x="215" y="2954"/>
                  </a:lnTo>
                  <a:lnTo>
                    <a:pt x="183" y="2998"/>
                  </a:lnTo>
                  <a:lnTo>
                    <a:pt x="94" y="2983"/>
                  </a:lnTo>
                  <a:lnTo>
                    <a:pt x="135" y="2912"/>
                  </a:lnTo>
                  <a:lnTo>
                    <a:pt x="121" y="2821"/>
                  </a:lnTo>
                  <a:lnTo>
                    <a:pt x="246" y="2854"/>
                  </a:lnTo>
                  <a:lnTo>
                    <a:pt x="375" y="2794"/>
                  </a:lnTo>
                  <a:lnTo>
                    <a:pt x="360" y="2705"/>
                  </a:lnTo>
                  <a:lnTo>
                    <a:pt x="214" y="2669"/>
                  </a:lnTo>
                  <a:lnTo>
                    <a:pt x="135" y="2782"/>
                  </a:lnTo>
                  <a:lnTo>
                    <a:pt x="96" y="2719"/>
                  </a:lnTo>
                  <a:lnTo>
                    <a:pt x="108" y="2629"/>
                  </a:lnTo>
                  <a:lnTo>
                    <a:pt x="0" y="2534"/>
                  </a:lnTo>
                  <a:lnTo>
                    <a:pt x="37" y="2402"/>
                  </a:lnTo>
                  <a:lnTo>
                    <a:pt x="79" y="2315"/>
                  </a:lnTo>
                  <a:lnTo>
                    <a:pt x="195" y="2314"/>
                  </a:lnTo>
                  <a:lnTo>
                    <a:pt x="225" y="2192"/>
                  </a:lnTo>
                  <a:lnTo>
                    <a:pt x="180" y="2084"/>
                  </a:lnTo>
                  <a:lnTo>
                    <a:pt x="165" y="1991"/>
                  </a:lnTo>
                  <a:lnTo>
                    <a:pt x="171" y="1850"/>
                  </a:lnTo>
                  <a:lnTo>
                    <a:pt x="245" y="1774"/>
                  </a:lnTo>
                  <a:lnTo>
                    <a:pt x="420" y="1770"/>
                  </a:lnTo>
                  <a:lnTo>
                    <a:pt x="419" y="1763"/>
                  </a:lnTo>
                  <a:lnTo>
                    <a:pt x="420" y="1765"/>
                  </a:lnTo>
                  <a:cubicBezTo>
                    <a:pt x="428" y="1773"/>
                    <a:pt x="436" y="1782"/>
                    <a:pt x="445" y="1790"/>
                  </a:cubicBezTo>
                  <a:lnTo>
                    <a:pt x="483" y="1804"/>
                  </a:lnTo>
                  <a:lnTo>
                    <a:pt x="529" y="1822"/>
                  </a:lnTo>
                  <a:lnTo>
                    <a:pt x="609" y="1822"/>
                  </a:lnTo>
                  <a:lnTo>
                    <a:pt x="651" y="1810"/>
                  </a:lnTo>
                  <a:lnTo>
                    <a:pt x="711" y="1804"/>
                  </a:lnTo>
                  <a:lnTo>
                    <a:pt x="747" y="1825"/>
                  </a:lnTo>
                  <a:lnTo>
                    <a:pt x="786" y="1801"/>
                  </a:lnTo>
                  <a:lnTo>
                    <a:pt x="825" y="1789"/>
                  </a:lnTo>
                  <a:cubicBezTo>
                    <a:pt x="829" y="1776"/>
                    <a:pt x="833" y="1763"/>
                    <a:pt x="837" y="1750"/>
                  </a:cubicBezTo>
                  <a:lnTo>
                    <a:pt x="864" y="1738"/>
                  </a:lnTo>
                  <a:cubicBezTo>
                    <a:pt x="878" y="1730"/>
                    <a:pt x="892" y="1722"/>
                    <a:pt x="906" y="1714"/>
                  </a:cubicBezTo>
                  <a:lnTo>
                    <a:pt x="957" y="1714"/>
                  </a:lnTo>
                  <a:cubicBezTo>
                    <a:pt x="967" y="1717"/>
                    <a:pt x="977" y="1720"/>
                    <a:pt x="987" y="1723"/>
                  </a:cubicBezTo>
                  <a:lnTo>
                    <a:pt x="1026" y="1714"/>
                  </a:lnTo>
                  <a:lnTo>
                    <a:pt x="1071" y="1738"/>
                  </a:lnTo>
                  <a:lnTo>
                    <a:pt x="1125" y="1732"/>
                  </a:lnTo>
                  <a:cubicBezTo>
                    <a:pt x="1131" y="1715"/>
                    <a:pt x="1137" y="1698"/>
                    <a:pt x="1143" y="1681"/>
                  </a:cubicBezTo>
                  <a:lnTo>
                    <a:pt x="1179" y="1708"/>
                  </a:lnTo>
                  <a:cubicBezTo>
                    <a:pt x="1180" y="1694"/>
                    <a:pt x="1181" y="1680"/>
                    <a:pt x="1182" y="1666"/>
                  </a:cubicBezTo>
                  <a:cubicBezTo>
                    <a:pt x="1190" y="1656"/>
                    <a:pt x="1198" y="1646"/>
                    <a:pt x="1206" y="1636"/>
                  </a:cubicBezTo>
                  <a:lnTo>
                    <a:pt x="1257" y="1627"/>
                  </a:lnTo>
                  <a:lnTo>
                    <a:pt x="1326" y="1639"/>
                  </a:lnTo>
                  <a:cubicBezTo>
                    <a:pt x="1331" y="1625"/>
                    <a:pt x="1336" y="1611"/>
                    <a:pt x="1341" y="1597"/>
                  </a:cubicBezTo>
                  <a:cubicBezTo>
                    <a:pt x="1335" y="1584"/>
                    <a:pt x="1329" y="1571"/>
                    <a:pt x="1323" y="1558"/>
                  </a:cubicBezTo>
                  <a:cubicBezTo>
                    <a:pt x="1325" y="1533"/>
                    <a:pt x="1327" y="1508"/>
                    <a:pt x="1329" y="1483"/>
                  </a:cubicBezTo>
                  <a:lnTo>
                    <a:pt x="1365" y="1447"/>
                  </a:lnTo>
                  <a:lnTo>
                    <a:pt x="1437" y="1450"/>
                  </a:lnTo>
                  <a:lnTo>
                    <a:pt x="1470" y="1423"/>
                  </a:lnTo>
                  <a:lnTo>
                    <a:pt x="1524" y="1414"/>
                  </a:lnTo>
                  <a:lnTo>
                    <a:pt x="1566" y="1396"/>
                  </a:lnTo>
                  <a:lnTo>
                    <a:pt x="1617" y="1372"/>
                  </a:lnTo>
                  <a:lnTo>
                    <a:pt x="1650" y="1381"/>
                  </a:lnTo>
                  <a:lnTo>
                    <a:pt x="1722" y="1408"/>
                  </a:lnTo>
                  <a:lnTo>
                    <a:pt x="1764" y="1369"/>
                  </a:lnTo>
                  <a:cubicBezTo>
                    <a:pt x="1768" y="1353"/>
                    <a:pt x="1772" y="1337"/>
                    <a:pt x="1776" y="1321"/>
                  </a:cubicBezTo>
                  <a:cubicBezTo>
                    <a:pt x="1766" y="1307"/>
                    <a:pt x="1756" y="1293"/>
                    <a:pt x="1746" y="1279"/>
                  </a:cubicBezTo>
                  <a:lnTo>
                    <a:pt x="1788" y="1240"/>
                  </a:lnTo>
                  <a:lnTo>
                    <a:pt x="1836" y="1192"/>
                  </a:lnTo>
                  <a:cubicBezTo>
                    <a:pt x="1846" y="1201"/>
                    <a:pt x="1856" y="1210"/>
                    <a:pt x="1866" y="1219"/>
                  </a:cubicBezTo>
                  <a:lnTo>
                    <a:pt x="1905" y="1237"/>
                  </a:lnTo>
                  <a:cubicBezTo>
                    <a:pt x="1911" y="1255"/>
                    <a:pt x="1917" y="1273"/>
                    <a:pt x="1923" y="1291"/>
                  </a:cubicBezTo>
                  <a:lnTo>
                    <a:pt x="1953" y="1315"/>
                  </a:lnTo>
                  <a:lnTo>
                    <a:pt x="1995" y="1327"/>
                  </a:lnTo>
                  <a:lnTo>
                    <a:pt x="2064" y="1333"/>
                  </a:lnTo>
                  <a:cubicBezTo>
                    <a:pt x="2059" y="1318"/>
                    <a:pt x="2054" y="1303"/>
                    <a:pt x="2049" y="1288"/>
                  </a:cubicBezTo>
                  <a:cubicBezTo>
                    <a:pt x="2046" y="1272"/>
                    <a:pt x="2043" y="1256"/>
                    <a:pt x="2040" y="1240"/>
                  </a:cubicBezTo>
                  <a:lnTo>
                    <a:pt x="2001" y="1252"/>
                  </a:lnTo>
                  <a:lnTo>
                    <a:pt x="1956" y="1228"/>
                  </a:lnTo>
                  <a:cubicBezTo>
                    <a:pt x="1955" y="1212"/>
                    <a:pt x="1954" y="1196"/>
                    <a:pt x="1953" y="1180"/>
                  </a:cubicBezTo>
                  <a:lnTo>
                    <a:pt x="2001" y="1183"/>
                  </a:lnTo>
                  <a:cubicBezTo>
                    <a:pt x="2011" y="1168"/>
                    <a:pt x="2021" y="1153"/>
                    <a:pt x="2031" y="1138"/>
                  </a:cubicBezTo>
                  <a:lnTo>
                    <a:pt x="2094" y="1165"/>
                  </a:lnTo>
                  <a:lnTo>
                    <a:pt x="2160" y="1183"/>
                  </a:lnTo>
                  <a:lnTo>
                    <a:pt x="2193" y="1204"/>
                  </a:lnTo>
                  <a:cubicBezTo>
                    <a:pt x="2196" y="1182"/>
                    <a:pt x="2199" y="1160"/>
                    <a:pt x="2202" y="1138"/>
                  </a:cubicBezTo>
                  <a:cubicBezTo>
                    <a:pt x="2208" y="1126"/>
                    <a:pt x="2214" y="1114"/>
                    <a:pt x="2220" y="1102"/>
                  </a:cubicBezTo>
                  <a:lnTo>
                    <a:pt x="2286" y="1111"/>
                  </a:lnTo>
                  <a:lnTo>
                    <a:pt x="2352" y="1090"/>
                  </a:lnTo>
                  <a:lnTo>
                    <a:pt x="2364" y="1042"/>
                  </a:lnTo>
                  <a:lnTo>
                    <a:pt x="2418" y="1027"/>
                  </a:lnTo>
                  <a:cubicBezTo>
                    <a:pt x="2423" y="1018"/>
                    <a:pt x="2428" y="1009"/>
                    <a:pt x="2433" y="1000"/>
                  </a:cubicBezTo>
                  <a:cubicBezTo>
                    <a:pt x="2445" y="1004"/>
                    <a:pt x="2457" y="1008"/>
                    <a:pt x="2469" y="1012"/>
                  </a:cubicBezTo>
                  <a:lnTo>
                    <a:pt x="2511" y="979"/>
                  </a:lnTo>
                  <a:cubicBezTo>
                    <a:pt x="2520" y="968"/>
                    <a:pt x="2529" y="957"/>
                    <a:pt x="2538" y="946"/>
                  </a:cubicBezTo>
                  <a:cubicBezTo>
                    <a:pt x="2532" y="937"/>
                    <a:pt x="2526" y="928"/>
                    <a:pt x="2520" y="919"/>
                  </a:cubicBezTo>
                  <a:lnTo>
                    <a:pt x="2553" y="862"/>
                  </a:lnTo>
                  <a:cubicBezTo>
                    <a:pt x="2559" y="848"/>
                    <a:pt x="2565" y="834"/>
                    <a:pt x="2571" y="820"/>
                  </a:cubicBezTo>
                  <a:lnTo>
                    <a:pt x="2649" y="769"/>
                  </a:lnTo>
                  <a:cubicBezTo>
                    <a:pt x="2652" y="759"/>
                    <a:pt x="2656" y="753"/>
                    <a:pt x="2658" y="739"/>
                  </a:cubicBezTo>
                  <a:lnTo>
                    <a:pt x="2660" y="687"/>
                  </a:lnTo>
                  <a:lnTo>
                    <a:pt x="2835" y="645"/>
                  </a:lnTo>
                  <a:lnTo>
                    <a:pt x="2945" y="620"/>
                  </a:lnTo>
                  <a:lnTo>
                    <a:pt x="2975" y="515"/>
                  </a:lnTo>
                  <a:lnTo>
                    <a:pt x="2955" y="420"/>
                  </a:lnTo>
                  <a:lnTo>
                    <a:pt x="3035" y="350"/>
                  </a:lnTo>
                  <a:lnTo>
                    <a:pt x="3095" y="530"/>
                  </a:lnTo>
                  <a:lnTo>
                    <a:pt x="3225" y="425"/>
                  </a:lnTo>
                  <a:lnTo>
                    <a:pt x="3335" y="455"/>
                  </a:lnTo>
                  <a:lnTo>
                    <a:pt x="3305" y="305"/>
                  </a:lnTo>
                  <a:lnTo>
                    <a:pt x="3365" y="240"/>
                  </a:lnTo>
                  <a:lnTo>
                    <a:pt x="3470" y="210"/>
                  </a:lnTo>
                  <a:lnTo>
                    <a:pt x="3480" y="120"/>
                  </a:lnTo>
                  <a:lnTo>
                    <a:pt x="3620" y="45"/>
                  </a:lnTo>
                  <a:lnTo>
                    <a:pt x="3705" y="135"/>
                  </a:lnTo>
                  <a:lnTo>
                    <a:pt x="3840" y="210"/>
                  </a:lnTo>
                  <a:lnTo>
                    <a:pt x="3975" y="230"/>
                  </a:lnTo>
                  <a:lnTo>
                    <a:pt x="4040" y="80"/>
                  </a:lnTo>
                  <a:lnTo>
                    <a:pt x="417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3" name="圆角矩形 45">
              <a:extLst>
                <a:ext uri="{FF2B5EF4-FFF2-40B4-BE49-F238E27FC236}">
                  <a16:creationId xmlns:a16="http://schemas.microsoft.com/office/drawing/2014/main" id="{55BD66CF-2074-5516-301E-31E9EC0A1308}"/>
                </a:ext>
              </a:extLst>
            </p:cNvPr>
            <p:cNvSpPr/>
            <p:nvPr/>
          </p:nvSpPr>
          <p:spPr>
            <a:xfrm>
              <a:off x="1267952" y="919977"/>
              <a:ext cx="1285951" cy="538921"/>
            </a:xfrm>
            <a:prstGeom prst="roundRect">
              <a:avLst>
                <a:gd name="adj" fmla="val 50000"/>
              </a:avLst>
            </a:pr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solidFill>
                    <a:schemeClr val="bg1"/>
                  </a:solidFill>
                </a:rPr>
                <a:t>North</a:t>
              </a:r>
            </a:p>
          </p:txBody>
        </p:sp>
        <p:sp>
          <p:nvSpPr>
            <p:cNvPr id="54" name="圆角矩形 45">
              <a:extLst>
                <a:ext uri="{FF2B5EF4-FFF2-40B4-BE49-F238E27FC236}">
                  <a16:creationId xmlns:a16="http://schemas.microsoft.com/office/drawing/2014/main" id="{488A0116-CCAD-55FB-F0E8-EF501F7424AE}"/>
                </a:ext>
              </a:extLst>
            </p:cNvPr>
            <p:cNvSpPr/>
            <p:nvPr/>
          </p:nvSpPr>
          <p:spPr>
            <a:xfrm>
              <a:off x="26575" y="2377914"/>
              <a:ext cx="1151846" cy="499087"/>
            </a:xfrm>
            <a:prstGeom prst="roundRect">
              <a:avLst>
                <a:gd name="adj" fmla="val 50000"/>
              </a:avLst>
            </a:pr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West</a:t>
              </a:r>
            </a:p>
          </p:txBody>
        </p:sp>
        <p:sp>
          <p:nvSpPr>
            <p:cNvPr id="55" name="圆角矩形 45">
              <a:extLst>
                <a:ext uri="{FF2B5EF4-FFF2-40B4-BE49-F238E27FC236}">
                  <a16:creationId xmlns:a16="http://schemas.microsoft.com/office/drawing/2014/main" id="{0894FAA7-FD80-E7B8-2F2C-3D858D8D5722}"/>
                </a:ext>
              </a:extLst>
            </p:cNvPr>
            <p:cNvSpPr/>
            <p:nvPr/>
          </p:nvSpPr>
          <p:spPr>
            <a:xfrm>
              <a:off x="2956135" y="4635477"/>
              <a:ext cx="1471628" cy="383234"/>
            </a:xfrm>
            <a:prstGeom prst="roundRect">
              <a:avLst>
                <a:gd name="adj" fmla="val 50000"/>
              </a:avLst>
            </a:pr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East</a:t>
              </a:r>
            </a:p>
          </p:txBody>
        </p:sp>
        <p:sp>
          <p:nvSpPr>
            <p:cNvPr id="108" name="圆角矩形 45">
              <a:extLst>
                <a:ext uri="{FF2B5EF4-FFF2-40B4-BE49-F238E27FC236}">
                  <a16:creationId xmlns:a16="http://schemas.microsoft.com/office/drawing/2014/main" id="{B2315052-588E-5A37-81BB-DBBB7A381D8F}"/>
                </a:ext>
              </a:extLst>
            </p:cNvPr>
            <p:cNvSpPr/>
            <p:nvPr/>
          </p:nvSpPr>
          <p:spPr>
            <a:xfrm>
              <a:off x="1213350" y="6227974"/>
              <a:ext cx="1206997" cy="383234"/>
            </a:xfrm>
            <a:prstGeom prst="roundRect">
              <a:avLst>
                <a:gd name="adj" fmla="val 50000"/>
              </a:avLst>
            </a:pr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South</a:t>
              </a:r>
            </a:p>
          </p:txBody>
        </p:sp>
        <p:sp>
          <p:nvSpPr>
            <p:cNvPr id="109" name="Oval 25">
              <a:extLst>
                <a:ext uri="{FF2B5EF4-FFF2-40B4-BE49-F238E27FC236}">
                  <a16:creationId xmlns:a16="http://schemas.microsoft.com/office/drawing/2014/main" id="{0765E447-AF12-A269-64FE-391F75730518}"/>
                </a:ext>
              </a:extLst>
            </p:cNvPr>
            <p:cNvSpPr>
              <a:spLocks noChangeArrowheads="1"/>
            </p:cNvSpPr>
            <p:nvPr/>
          </p:nvSpPr>
          <p:spPr bwMode="gray">
            <a:xfrm>
              <a:off x="1206073" y="3882578"/>
              <a:ext cx="101228"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pSp>
      <p:graphicFrame>
        <p:nvGraphicFramePr>
          <p:cNvPr id="124" name="Table 2">
            <a:extLst>
              <a:ext uri="{FF2B5EF4-FFF2-40B4-BE49-F238E27FC236}">
                <a16:creationId xmlns:a16="http://schemas.microsoft.com/office/drawing/2014/main" id="{2339F052-9834-6BA5-1F76-80720AD6B546}"/>
              </a:ext>
            </a:extLst>
          </p:cNvPr>
          <p:cNvGraphicFramePr>
            <a:graphicFrameLocks noGrp="1"/>
          </p:cNvGraphicFramePr>
          <p:nvPr/>
        </p:nvGraphicFramePr>
        <p:xfrm>
          <a:off x="5082717" y="3539619"/>
          <a:ext cx="3902460" cy="1332549"/>
        </p:xfrm>
        <a:graphic>
          <a:graphicData uri="http://schemas.openxmlformats.org/drawingml/2006/table">
            <a:tbl>
              <a:tblPr firstRow="1" bandRow="1">
                <a:tableStyleId>{073A0DAA-6AF3-43AB-8588-CEC1D06C72B9}</a:tableStyleId>
              </a:tblPr>
              <a:tblGrid>
                <a:gridCol w="990537">
                  <a:extLst>
                    <a:ext uri="{9D8B030D-6E8A-4147-A177-3AD203B41FA5}">
                      <a16:colId xmlns:a16="http://schemas.microsoft.com/office/drawing/2014/main" val="324926490"/>
                    </a:ext>
                  </a:extLst>
                </a:gridCol>
                <a:gridCol w="2911923">
                  <a:extLst>
                    <a:ext uri="{9D8B030D-6E8A-4147-A177-3AD203B41FA5}">
                      <a16:colId xmlns:a16="http://schemas.microsoft.com/office/drawing/2014/main" val="3359506510"/>
                    </a:ext>
                  </a:extLst>
                </a:gridCol>
              </a:tblGrid>
              <a:tr h="243348">
                <a:tc gridSpan="2">
                  <a:txBody>
                    <a:bodyPr/>
                    <a:lstStyle/>
                    <a:p>
                      <a:pPr algn="ctr">
                        <a:lnSpc>
                          <a:spcPct val="150000"/>
                        </a:lnSpc>
                      </a:pPr>
                      <a:r>
                        <a:rPr lang="en-US" sz="1000" dirty="0">
                          <a:latin typeface="Arial" panose="020B0604020202020204" pitchFamily="34" charset="0"/>
                          <a:cs typeface="Arial" panose="020B0604020202020204" pitchFamily="34" charset="0"/>
                        </a:rPr>
                        <a:t>Business Setup, FY2021</a:t>
                      </a:r>
                      <a:endParaRPr lang="en-IN" sz="1000" dirty="0">
                        <a:latin typeface="Arial" panose="020B0604020202020204" pitchFamily="34" charset="0"/>
                        <a:cs typeface="Arial" panose="020B0604020202020204" pitchFamily="34" charset="0"/>
                      </a:endParaRPr>
                    </a:p>
                  </a:txBody>
                  <a:tcPr>
                    <a:solidFill>
                      <a:schemeClr val="tx1"/>
                    </a:solidFill>
                  </a:tcPr>
                </a:tc>
                <a:tc hMerge="1">
                  <a:txBody>
                    <a:bodyPr/>
                    <a:lstStyle/>
                    <a:p>
                      <a:pPr>
                        <a:lnSpc>
                          <a:spcPct val="150000"/>
                        </a:lnSpc>
                      </a:pPr>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1177955"/>
                  </a:ext>
                </a:extLst>
              </a:tr>
              <a:tr h="243348">
                <a:tc>
                  <a:txBody>
                    <a:bodyPr/>
                    <a:lstStyle/>
                    <a:p>
                      <a:pPr>
                        <a:lnSpc>
                          <a:spcPct val="150000"/>
                        </a:lnSpc>
                      </a:pPr>
                      <a:r>
                        <a:rPr lang="en-US" sz="1000" b="0" dirty="0">
                          <a:latin typeface="Arial" panose="020B0604020202020204" pitchFamily="34" charset="0"/>
                          <a:cs typeface="Arial" panose="020B0604020202020204" pitchFamily="34" charset="0"/>
                        </a:rPr>
                        <a:t>HQ</a:t>
                      </a:r>
                      <a:endParaRPr lang="en-IN" sz="1000" b="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b="0" dirty="0">
                          <a:latin typeface="Arial" panose="020B0604020202020204" pitchFamily="34" charset="0"/>
                          <a:cs typeface="Arial" panose="020B0604020202020204" pitchFamily="34" charset="0"/>
                        </a:rPr>
                        <a:t>Ankleshwar, Gujarat</a:t>
                      </a:r>
                    </a:p>
                  </a:txBody>
                  <a:tcPr/>
                </a:tc>
                <a:extLst>
                  <a:ext uri="{0D108BD9-81ED-4DB2-BD59-A6C34878D82A}">
                    <a16:rowId xmlns:a16="http://schemas.microsoft.com/office/drawing/2014/main" val="4023468012"/>
                  </a:ext>
                </a:extLst>
              </a:tr>
              <a:tr h="243348">
                <a:tc>
                  <a:txBody>
                    <a:bodyPr/>
                    <a:lstStyle/>
                    <a:p>
                      <a:pPr>
                        <a:lnSpc>
                          <a:spcPct val="150000"/>
                        </a:lnSpc>
                      </a:pPr>
                      <a:r>
                        <a:rPr lang="en-US" sz="1000" dirty="0">
                          <a:latin typeface="Arial" panose="020B0604020202020204" pitchFamily="34" charset="0"/>
                          <a:cs typeface="Arial" panose="020B0604020202020204" pitchFamily="34" charset="0"/>
                        </a:rPr>
                        <a:t>Plants</a:t>
                      </a:r>
                      <a:endParaRPr lang="en-IN" sz="100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dirty="0">
                          <a:latin typeface="Arial" panose="020B0604020202020204" pitchFamily="34" charset="0"/>
                          <a:cs typeface="Arial" panose="020B0604020202020204" pitchFamily="34" charset="0"/>
                        </a:rPr>
                        <a:t>Maharashtra: </a:t>
                      </a:r>
                      <a:r>
                        <a:rPr lang="en-IN" sz="1000" dirty="0" err="1">
                          <a:latin typeface="Arial" panose="020B0604020202020204" pitchFamily="34" charset="0"/>
                          <a:cs typeface="Arial" panose="020B0604020202020204" pitchFamily="34" charset="0"/>
                        </a:rPr>
                        <a:t>Lote</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Dombivili</a:t>
                      </a:r>
                      <a:r>
                        <a:rPr lang="en-IN" sz="1000" dirty="0">
                          <a:latin typeface="Arial" panose="020B0604020202020204" pitchFamily="34" charset="0"/>
                          <a:cs typeface="Arial" panose="020B0604020202020204" pitchFamily="34" charset="0"/>
                        </a:rPr>
                        <a:t> </a:t>
                      </a:r>
                    </a:p>
                    <a:p>
                      <a:pPr>
                        <a:lnSpc>
                          <a:spcPct val="150000"/>
                        </a:lnSpc>
                      </a:pPr>
                      <a:r>
                        <a:rPr lang="en-IN" sz="1000" dirty="0">
                          <a:latin typeface="Arial" panose="020B0604020202020204" pitchFamily="34" charset="0"/>
                          <a:cs typeface="Arial" panose="020B0604020202020204" pitchFamily="34" charset="0"/>
                        </a:rPr>
                        <a:t>Gujarat: </a:t>
                      </a:r>
                      <a:r>
                        <a:rPr lang="en-IN" sz="1000" dirty="0" err="1">
                          <a:latin typeface="Arial" panose="020B0604020202020204" pitchFamily="34" charset="0"/>
                          <a:cs typeface="Arial" panose="020B0604020202020204" pitchFamily="34" charset="0"/>
                        </a:rPr>
                        <a:t>Panoli</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Ankleshwar</a:t>
                      </a:r>
                      <a:endParaRPr lang="en-IN" sz="1000" dirty="0">
                        <a:latin typeface="Arial" panose="020B0604020202020204" pitchFamily="34" charset="0"/>
                        <a:cs typeface="Arial" panose="020B0604020202020204" pitchFamily="34" charset="0"/>
                      </a:endParaRPr>
                    </a:p>
                    <a:p>
                      <a:pPr>
                        <a:lnSpc>
                          <a:spcPct val="150000"/>
                        </a:lnSpc>
                      </a:pPr>
                      <a:r>
                        <a:rPr lang="en-IN" sz="1000" dirty="0">
                          <a:latin typeface="Arial" panose="020B0604020202020204" pitchFamily="34" charset="0"/>
                          <a:cs typeface="Arial" panose="020B0604020202020204" pitchFamily="34" charset="0"/>
                        </a:rPr>
                        <a:t>Jammu &amp; Kashmir: Jammu</a:t>
                      </a:r>
                    </a:p>
                  </a:txBody>
                  <a:tcPr/>
                </a:tc>
                <a:extLst>
                  <a:ext uri="{0D108BD9-81ED-4DB2-BD59-A6C34878D82A}">
                    <a16:rowId xmlns:a16="http://schemas.microsoft.com/office/drawing/2014/main" val="4224521765"/>
                  </a:ext>
                </a:extLst>
              </a:tr>
            </a:tbl>
          </a:graphicData>
        </a:graphic>
      </p:graphicFrame>
      <p:sp>
        <p:nvSpPr>
          <p:cNvPr id="125" name="Oval 25">
            <a:extLst>
              <a:ext uri="{FF2B5EF4-FFF2-40B4-BE49-F238E27FC236}">
                <a16:creationId xmlns:a16="http://schemas.microsoft.com/office/drawing/2014/main" id="{5C7F7944-AE12-2819-A00F-47191C21CB00}"/>
              </a:ext>
            </a:extLst>
          </p:cNvPr>
          <p:cNvSpPr>
            <a:spLocks noChangeArrowheads="1"/>
          </p:cNvSpPr>
          <p:nvPr/>
        </p:nvSpPr>
        <p:spPr bwMode="gray">
          <a:xfrm>
            <a:off x="4895639" y="3930723"/>
            <a:ext cx="74051"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7" name="Oval 25">
            <a:extLst>
              <a:ext uri="{FF2B5EF4-FFF2-40B4-BE49-F238E27FC236}">
                <a16:creationId xmlns:a16="http://schemas.microsoft.com/office/drawing/2014/main" id="{A5092824-2C72-B46F-2410-ACA8B886CFD4}"/>
              </a:ext>
            </a:extLst>
          </p:cNvPr>
          <p:cNvSpPr>
            <a:spLocks noChangeArrowheads="1"/>
          </p:cNvSpPr>
          <p:nvPr/>
        </p:nvSpPr>
        <p:spPr bwMode="gray">
          <a:xfrm>
            <a:off x="5939588" y="1490036"/>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aphicFrame>
        <p:nvGraphicFramePr>
          <p:cNvPr id="129" name="Table 129">
            <a:extLst>
              <a:ext uri="{FF2B5EF4-FFF2-40B4-BE49-F238E27FC236}">
                <a16:creationId xmlns:a16="http://schemas.microsoft.com/office/drawing/2014/main" id="{DAE24FB1-0F11-6C2B-E42F-DE6FD2B780D9}"/>
              </a:ext>
            </a:extLst>
          </p:cNvPr>
          <p:cNvGraphicFramePr>
            <a:graphicFrameLocks noGrp="1"/>
          </p:cNvGraphicFramePr>
          <p:nvPr>
            <p:extLst>
              <p:ext uri="{D42A27DB-BD31-4B8C-83A1-F6EECF244321}">
                <p14:modId xmlns:p14="http://schemas.microsoft.com/office/powerpoint/2010/main" val="3068335582"/>
              </p:ext>
            </p:extLst>
          </p:nvPr>
        </p:nvGraphicFramePr>
        <p:xfrm>
          <a:off x="5082717" y="5136134"/>
          <a:ext cx="3902460" cy="1219200"/>
        </p:xfrm>
        <a:graphic>
          <a:graphicData uri="http://schemas.openxmlformats.org/drawingml/2006/table">
            <a:tbl>
              <a:tblPr firstRow="1" bandRow="1">
                <a:tableStyleId>{073A0DAA-6AF3-43AB-8588-CEC1D06C72B9}</a:tableStyleId>
              </a:tblPr>
              <a:tblGrid>
                <a:gridCol w="1951230">
                  <a:extLst>
                    <a:ext uri="{9D8B030D-6E8A-4147-A177-3AD203B41FA5}">
                      <a16:colId xmlns:a16="http://schemas.microsoft.com/office/drawing/2014/main" val="1100218670"/>
                    </a:ext>
                  </a:extLst>
                </a:gridCol>
                <a:gridCol w="1951230">
                  <a:extLst>
                    <a:ext uri="{9D8B030D-6E8A-4147-A177-3AD203B41FA5}">
                      <a16:colId xmlns:a16="http://schemas.microsoft.com/office/drawing/2014/main" val="1058092531"/>
                    </a:ext>
                  </a:extLst>
                </a:gridCol>
              </a:tblGrid>
              <a:tr h="160570">
                <a:tc gridSpan="2">
                  <a:txBody>
                    <a:bodyPr/>
                    <a:lstStyle/>
                    <a:p>
                      <a:pPr algn="ctr"/>
                      <a:r>
                        <a:rPr lang="en-US" sz="1000" dirty="0">
                          <a:latin typeface="Arial" panose="020B0604020202020204" pitchFamily="34" charset="0"/>
                          <a:cs typeface="Arial" panose="020B0604020202020204" pitchFamily="34" charset="0"/>
                        </a:rPr>
                        <a:t>Key Indicators</a:t>
                      </a:r>
                      <a:endParaRPr lang="en-IN" sz="1000" dirty="0">
                        <a:latin typeface="Arial" panose="020B0604020202020204" pitchFamily="34" charset="0"/>
                        <a:cs typeface="Arial" panose="020B0604020202020204" pitchFamily="34" charset="0"/>
                      </a:endParaRPr>
                    </a:p>
                  </a:txBody>
                  <a:tcPr anchor="ctr">
                    <a:solidFill>
                      <a:schemeClr val="tx1"/>
                    </a:solidFill>
                  </a:tcPr>
                </a:tc>
                <a:tc hMerge="1">
                  <a:txBody>
                    <a:bodyPr/>
                    <a:lstStyle/>
                    <a:p>
                      <a:pPr algn="ctr"/>
                      <a:endParaRPr lang="en-IN"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16776163"/>
                  </a:ext>
                </a:extLst>
              </a:tr>
              <a:tr h="160570">
                <a:tc>
                  <a:txBody>
                    <a:bodyPr/>
                    <a:lstStyle/>
                    <a:p>
                      <a:pPr algn="ctr"/>
                      <a:r>
                        <a:rPr lang="en-US" sz="1000" dirty="0">
                          <a:latin typeface="Arial" panose="020B0604020202020204" pitchFamily="34" charset="0"/>
                          <a:cs typeface="Arial" panose="020B0604020202020204" pitchFamily="34" charset="0"/>
                        </a:rPr>
                        <a:t>Plant Capacity</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latin typeface="Arial" panose="020B0604020202020204" pitchFamily="34" charset="0"/>
                          <a:cs typeface="Arial" panose="020B0604020202020204" pitchFamily="34" charset="0"/>
                        </a:rPr>
                        <a:t>230,000 MT</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73317991"/>
                  </a:ext>
                </a:extLst>
              </a:tr>
              <a:tr h="160570">
                <a:tc>
                  <a:txBody>
                    <a:bodyPr/>
                    <a:lstStyle/>
                    <a:p>
                      <a:pPr algn="ctr"/>
                      <a:r>
                        <a:rPr lang="en-US" sz="1000" dirty="0">
                          <a:latin typeface="Arial" panose="020B0604020202020204" pitchFamily="34" charset="0"/>
                          <a:cs typeface="Arial" panose="020B0604020202020204" pitchFamily="34" charset="0"/>
                        </a:rPr>
                        <a:t>Production Volume, 2021</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latin typeface="Arial" panose="020B0604020202020204" pitchFamily="34" charset="0"/>
                          <a:cs typeface="Arial" panose="020B0604020202020204" pitchFamily="34" charset="0"/>
                        </a:rPr>
                        <a:t>190,000 MT</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61902948"/>
                  </a:ext>
                </a:extLst>
              </a:tr>
              <a:tr h="160570">
                <a:tc>
                  <a:txBody>
                    <a:bodyPr/>
                    <a:lstStyle/>
                    <a:p>
                      <a:pPr algn="ctr"/>
                      <a:r>
                        <a:rPr lang="en-US" sz="1000" dirty="0">
                          <a:latin typeface="Arial" panose="020B0604020202020204" pitchFamily="34" charset="0"/>
                          <a:cs typeface="Arial" panose="020B0604020202020204" pitchFamily="34" charset="0"/>
                        </a:rPr>
                        <a:t>Total Revenue, FY 2021</a:t>
                      </a:r>
                      <a:endParaRPr lang="en-IN" sz="1000" dirty="0">
                        <a:latin typeface="Arial" panose="020B0604020202020204" pitchFamily="34" charset="0"/>
                        <a:cs typeface="Arial" panose="020B0604020202020204" pitchFamily="34" charset="0"/>
                      </a:endParaRPr>
                    </a:p>
                  </a:txBody>
                  <a:tcPr/>
                </a:tc>
                <a:tc>
                  <a:txBody>
                    <a:bodyPr/>
                    <a:lstStyle/>
                    <a:p>
                      <a:pPr algn="ctr"/>
                      <a:r>
                        <a:rPr lang="en-IN" sz="1000" dirty="0">
                          <a:latin typeface="Arial" panose="020B0604020202020204" pitchFamily="34" charset="0"/>
                          <a:cs typeface="Arial" panose="020B0604020202020204" pitchFamily="34" charset="0"/>
                        </a:rPr>
                        <a:t>INR 3,170 Crores</a:t>
                      </a:r>
                    </a:p>
                  </a:txBody>
                  <a:tcPr/>
                </a:tc>
                <a:extLst>
                  <a:ext uri="{0D108BD9-81ED-4DB2-BD59-A6C34878D82A}">
                    <a16:rowId xmlns:a16="http://schemas.microsoft.com/office/drawing/2014/main" val="3595955781"/>
                  </a:ext>
                </a:extLst>
              </a:tr>
              <a:tr h="160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Profit After Tax (PAT)</a:t>
                      </a:r>
                      <a:endParaRPr lang="en-IN" sz="1000" dirty="0">
                        <a:latin typeface="Arial" panose="020B0604020202020204" pitchFamily="34" charset="0"/>
                        <a:cs typeface="Arial" panose="020B0604020202020204" pitchFamily="34" charset="0"/>
                      </a:endParaRPr>
                    </a:p>
                  </a:txBody>
                  <a:tcPr/>
                </a:tc>
                <a:tc>
                  <a:txBody>
                    <a:bodyPr/>
                    <a:lstStyle/>
                    <a:p>
                      <a:pPr algn="ctr"/>
                      <a:r>
                        <a:rPr lang="en-IN" sz="1000" dirty="0">
                          <a:latin typeface="Arial" panose="020B0604020202020204" pitchFamily="34" charset="0"/>
                          <a:cs typeface="Arial" panose="020B0604020202020204" pitchFamily="34" charset="0"/>
                        </a:rPr>
                        <a:t>INR 574 Crores</a:t>
                      </a:r>
                    </a:p>
                  </a:txBody>
                  <a:tcPr/>
                </a:tc>
                <a:extLst>
                  <a:ext uri="{0D108BD9-81ED-4DB2-BD59-A6C34878D82A}">
                    <a16:rowId xmlns:a16="http://schemas.microsoft.com/office/drawing/2014/main" val="132595946"/>
                  </a:ext>
                </a:extLst>
              </a:tr>
            </a:tbl>
          </a:graphicData>
        </a:graphic>
      </p:graphicFrame>
      <p:pic>
        <p:nvPicPr>
          <p:cNvPr id="5" name="Picture 4">
            <a:extLst>
              <a:ext uri="{FF2B5EF4-FFF2-40B4-BE49-F238E27FC236}">
                <a16:creationId xmlns:a16="http://schemas.microsoft.com/office/drawing/2014/main" id="{1F868404-4461-8FD3-ED16-DA13CE2ACD92}"/>
              </a:ext>
            </a:extLst>
          </p:cNvPr>
          <p:cNvPicPr>
            <a:picLocks noChangeAspect="1"/>
          </p:cNvPicPr>
          <p:nvPr/>
        </p:nvPicPr>
        <p:blipFill rotWithShape="1">
          <a:blip r:embed="rId3"/>
          <a:srcRect r="9171" b="9328"/>
          <a:stretch/>
        </p:blipFill>
        <p:spPr>
          <a:xfrm>
            <a:off x="5057086" y="111899"/>
            <a:ext cx="901421" cy="459610"/>
          </a:xfrm>
          <a:prstGeom prst="rect">
            <a:avLst/>
          </a:prstGeom>
        </p:spPr>
      </p:pic>
      <p:sp>
        <p:nvSpPr>
          <p:cNvPr id="2" name="Oval 25">
            <a:extLst>
              <a:ext uri="{FF2B5EF4-FFF2-40B4-BE49-F238E27FC236}">
                <a16:creationId xmlns:a16="http://schemas.microsoft.com/office/drawing/2014/main" id="{2B2D2AB0-D9EC-2C13-3A66-373E33508BC2}"/>
              </a:ext>
            </a:extLst>
          </p:cNvPr>
          <p:cNvSpPr>
            <a:spLocks noChangeArrowheads="1"/>
          </p:cNvSpPr>
          <p:nvPr/>
        </p:nvSpPr>
        <p:spPr bwMode="gray">
          <a:xfrm>
            <a:off x="4912522" y="4294196"/>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4" name="Oval 25">
            <a:extLst>
              <a:ext uri="{FF2B5EF4-FFF2-40B4-BE49-F238E27FC236}">
                <a16:creationId xmlns:a16="http://schemas.microsoft.com/office/drawing/2014/main" id="{FF355C46-EEAD-43F3-88AE-CF02BC8D987F}"/>
              </a:ext>
            </a:extLst>
          </p:cNvPr>
          <p:cNvSpPr>
            <a:spLocks noChangeArrowheads="1"/>
          </p:cNvSpPr>
          <p:nvPr/>
        </p:nvSpPr>
        <p:spPr bwMode="gray">
          <a:xfrm>
            <a:off x="5732912" y="2138787"/>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6" name="Oval 25">
            <a:extLst>
              <a:ext uri="{FF2B5EF4-FFF2-40B4-BE49-F238E27FC236}">
                <a16:creationId xmlns:a16="http://schemas.microsoft.com/office/drawing/2014/main" id="{0E421E77-6666-73AC-D8D5-9D7208503A78}"/>
              </a:ext>
            </a:extLst>
          </p:cNvPr>
          <p:cNvSpPr>
            <a:spLocks noChangeArrowheads="1"/>
          </p:cNvSpPr>
          <p:nvPr/>
        </p:nvSpPr>
        <p:spPr bwMode="gray">
          <a:xfrm>
            <a:off x="5771137" y="2046649"/>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8" name="Oval 25">
            <a:extLst>
              <a:ext uri="{FF2B5EF4-FFF2-40B4-BE49-F238E27FC236}">
                <a16:creationId xmlns:a16="http://schemas.microsoft.com/office/drawing/2014/main" id="{134E001B-7C1A-3C02-057E-9A7EFFEA324D}"/>
              </a:ext>
            </a:extLst>
          </p:cNvPr>
          <p:cNvSpPr>
            <a:spLocks noChangeArrowheads="1"/>
          </p:cNvSpPr>
          <p:nvPr/>
        </p:nvSpPr>
        <p:spPr bwMode="gray">
          <a:xfrm>
            <a:off x="5840693" y="2247641"/>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41" name="Oval 25">
            <a:extLst>
              <a:ext uri="{FF2B5EF4-FFF2-40B4-BE49-F238E27FC236}">
                <a16:creationId xmlns:a16="http://schemas.microsoft.com/office/drawing/2014/main" id="{97FBA046-19C1-5C9B-8A27-730DC6DD1D75}"/>
              </a:ext>
            </a:extLst>
          </p:cNvPr>
          <p:cNvSpPr>
            <a:spLocks noChangeArrowheads="1"/>
          </p:cNvSpPr>
          <p:nvPr/>
        </p:nvSpPr>
        <p:spPr bwMode="gray">
          <a:xfrm>
            <a:off x="5709807" y="2288755"/>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Tree>
    <p:extLst>
      <p:ext uri="{BB962C8B-B14F-4D97-AF65-F5344CB8AC3E}">
        <p14:creationId xmlns:p14="http://schemas.microsoft.com/office/powerpoint/2010/main" val="1982692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a:xfrm>
            <a:off x="159090" y="167291"/>
            <a:ext cx="7328388" cy="457200"/>
          </a:xfrm>
        </p:spPr>
        <p:txBody>
          <a:bodyPr>
            <a:normAutofit/>
          </a:bodyPr>
          <a:lstStyle/>
          <a:p>
            <a:pPr>
              <a:lnSpc>
                <a:spcPct val="100000"/>
              </a:lnSpc>
              <a:spcBef>
                <a:spcPts val="0"/>
              </a:spcBef>
            </a:pPr>
            <a:r>
              <a:rPr lang="en-US" sz="1400" dirty="0">
                <a:solidFill>
                  <a:schemeClr val="tx1"/>
                </a:solidFill>
                <a:latin typeface="Arial" panose="020B0604020202020204" pitchFamily="34" charset="0"/>
                <a:ea typeface="Verdana" panose="020B0604030504040204" pitchFamily="34" charset="0"/>
              </a:rPr>
              <a:t>TAGROS CHEMICALS INDIA PVT. LIMITED</a:t>
            </a:r>
          </a:p>
        </p:txBody>
      </p:sp>
      <p:sp>
        <p:nvSpPr>
          <p:cNvPr id="9" name="TextBox 8">
            <a:extLst>
              <a:ext uri="{FF2B5EF4-FFF2-40B4-BE49-F238E27FC236}">
                <a16:creationId xmlns:a16="http://schemas.microsoft.com/office/drawing/2014/main" id="{40368394-201C-416C-83F4-11631F1841CF}"/>
              </a:ext>
            </a:extLst>
          </p:cNvPr>
          <p:cNvSpPr txBox="1"/>
          <p:nvPr/>
        </p:nvSpPr>
        <p:spPr>
          <a:xfrm>
            <a:off x="158823" y="715579"/>
            <a:ext cx="4590893" cy="5928208"/>
          </a:xfrm>
          <a:prstGeom prst="rect">
            <a:avLst/>
          </a:prstGeom>
          <a:solidFill>
            <a:schemeClr val="bg1"/>
          </a:solidFill>
          <a:ln w="28575">
            <a:solidFill>
              <a:schemeClr val="tx2">
                <a:lumMod val="75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a:defRPr/>
            </a:pPr>
            <a:r>
              <a:rPr lang="en-US" sz="1200" b="0" dirty="0" err="1">
                <a:solidFill>
                  <a:prstClr val="black"/>
                </a:solidFill>
                <a:ea typeface="Verdana" panose="020B0604030504040204" pitchFamily="34" charset="0"/>
              </a:rPr>
              <a:t>Tagros</a:t>
            </a:r>
            <a:r>
              <a:rPr lang="en-US" sz="1200" b="0" dirty="0">
                <a:solidFill>
                  <a:prstClr val="black"/>
                </a:solidFill>
                <a:ea typeface="Verdana" panose="020B0604030504040204" pitchFamily="34" charset="0"/>
              </a:rPr>
              <a:t> is the flagship company of </a:t>
            </a:r>
            <a:r>
              <a:rPr lang="en-US" sz="1200" b="0" dirty="0" err="1">
                <a:solidFill>
                  <a:prstClr val="black"/>
                </a:solidFill>
                <a:ea typeface="Verdana" panose="020B0604030504040204" pitchFamily="34" charset="0"/>
              </a:rPr>
              <a:t>Jhaver</a:t>
            </a:r>
            <a:r>
              <a:rPr lang="en-US" sz="1200" b="0" dirty="0">
                <a:solidFill>
                  <a:prstClr val="black"/>
                </a:solidFill>
                <a:ea typeface="Verdana" panose="020B0604030504040204" pitchFamily="34" charset="0"/>
              </a:rPr>
              <a:t> Group, established in 1992 as </a:t>
            </a:r>
            <a:r>
              <a:rPr lang="en-US" sz="1200" b="0" dirty="0" err="1">
                <a:solidFill>
                  <a:prstClr val="black"/>
                </a:solidFill>
                <a:ea typeface="Verdana" panose="020B0604030504040204" pitchFamily="34" charset="0"/>
              </a:rPr>
              <a:t>Tagros</a:t>
            </a:r>
            <a:r>
              <a:rPr lang="en-US" sz="1200" b="0" dirty="0">
                <a:solidFill>
                  <a:prstClr val="black"/>
                </a:solidFill>
                <a:ea typeface="Verdana" panose="020B0604030504040204" pitchFamily="34" charset="0"/>
              </a:rPr>
              <a:t> Chemicals India Limited in Chennai, Tamil Nadu.</a:t>
            </a:r>
          </a:p>
          <a:p>
            <a:pPr marL="171450">
              <a:defRPr/>
            </a:pPr>
            <a:r>
              <a:rPr lang="en-US" sz="1200" b="0" dirty="0">
                <a:solidFill>
                  <a:prstClr val="black"/>
                </a:solidFill>
                <a:ea typeface="Verdana" panose="020B0604030504040204" pitchFamily="34" charset="0"/>
              </a:rPr>
              <a:t>With a smooth customer experience, </a:t>
            </a:r>
            <a:r>
              <a:rPr lang="en-US" sz="1200" b="0" dirty="0" err="1">
                <a:solidFill>
                  <a:prstClr val="black"/>
                </a:solidFill>
                <a:ea typeface="Verdana" panose="020B0604030504040204" pitchFamily="34" charset="0"/>
              </a:rPr>
              <a:t>Tagros</a:t>
            </a:r>
            <a:r>
              <a:rPr lang="en-US" sz="1200" b="0" dirty="0">
                <a:solidFill>
                  <a:prstClr val="black"/>
                </a:solidFill>
                <a:ea typeface="Verdana" panose="020B0604030504040204" pitchFamily="34" charset="0"/>
              </a:rPr>
              <a:t> has the scalability and capacity to provide top-tier agrochemical solutions.</a:t>
            </a:r>
          </a:p>
          <a:p>
            <a:pPr marL="171450">
              <a:defRPr/>
            </a:pPr>
            <a:r>
              <a:rPr lang="en-US" sz="1200" b="0" dirty="0" err="1">
                <a:solidFill>
                  <a:prstClr val="black"/>
                </a:solidFill>
                <a:ea typeface="Verdana" panose="020B0604030504040204" pitchFamily="34" charset="0"/>
              </a:rPr>
              <a:t>Tagros</a:t>
            </a:r>
            <a:r>
              <a:rPr lang="en-US" sz="1200" b="0" dirty="0">
                <a:solidFill>
                  <a:prstClr val="black"/>
                </a:solidFill>
                <a:ea typeface="Verdana" panose="020B0604030504040204" pitchFamily="34" charset="0"/>
              </a:rPr>
              <a:t> has a presence in over 90 countries. </a:t>
            </a:r>
            <a:r>
              <a:rPr lang="en-US" sz="1200" b="0" dirty="0" err="1">
                <a:solidFill>
                  <a:prstClr val="black"/>
                </a:solidFill>
                <a:ea typeface="Verdana" panose="020B0604030504040204" pitchFamily="34" charset="0"/>
              </a:rPr>
              <a:t>Tagros</a:t>
            </a:r>
            <a:r>
              <a:rPr lang="en-US" sz="1200" b="0" dirty="0">
                <a:solidFill>
                  <a:prstClr val="black"/>
                </a:solidFill>
                <a:ea typeface="Verdana" panose="020B0604030504040204" pitchFamily="34" charset="0"/>
              </a:rPr>
              <a:t> is a leading producer of agrochemicals with a reputation for excellence in crop protection and related industries.</a:t>
            </a:r>
          </a:p>
          <a:p>
            <a:pPr marL="171450">
              <a:defRPr/>
            </a:pPr>
            <a:r>
              <a:rPr lang="en-US" sz="1200" b="0" dirty="0">
                <a:solidFill>
                  <a:prstClr val="black"/>
                </a:solidFill>
                <a:ea typeface="Verdana" panose="020B0604030504040204" pitchFamily="34" charset="0"/>
              </a:rPr>
              <a:t>The veterinary, public health and agricultural sectors are all served globally by </a:t>
            </a:r>
            <a:r>
              <a:rPr lang="en-US" sz="1200" b="0" dirty="0" err="1">
                <a:solidFill>
                  <a:prstClr val="black"/>
                </a:solidFill>
                <a:ea typeface="Verdana" panose="020B0604030504040204" pitchFamily="34" charset="0"/>
              </a:rPr>
              <a:t>Tagros</a:t>
            </a:r>
            <a:r>
              <a:rPr lang="en-US" sz="1200" b="0" dirty="0">
                <a:solidFill>
                  <a:prstClr val="black"/>
                </a:solidFill>
                <a:ea typeface="Verdana" panose="020B0604030504040204" pitchFamily="34" charset="0"/>
              </a:rPr>
              <a:t> Chemicals India. The Company produces and exports synthetic pyrethroids, pesticide intermediates, fungicides, rodenticides, plant nutrients, seed treatments, and veterinary, and wood protection products.</a:t>
            </a:r>
          </a:p>
          <a:p>
            <a:pPr marL="171450">
              <a:defRPr/>
            </a:pPr>
            <a:r>
              <a:rPr lang="en-US" sz="1200" b="0" dirty="0">
                <a:solidFill>
                  <a:prstClr val="black"/>
                </a:solidFill>
                <a:ea typeface="Verdana" panose="020B0604030504040204" pitchFamily="34" charset="0"/>
              </a:rPr>
              <a:t>Key customers of </a:t>
            </a:r>
            <a:r>
              <a:rPr lang="en-US" sz="1200" b="0" dirty="0" err="1">
                <a:solidFill>
                  <a:prstClr val="black"/>
                </a:solidFill>
                <a:ea typeface="Verdana" panose="020B0604030504040204" pitchFamily="34" charset="0"/>
              </a:rPr>
              <a:t>Tagros</a:t>
            </a:r>
            <a:r>
              <a:rPr lang="en-US" sz="1200" b="0" dirty="0">
                <a:solidFill>
                  <a:prstClr val="black"/>
                </a:solidFill>
                <a:ea typeface="Verdana" panose="020B0604030504040204" pitchFamily="34" charset="0"/>
              </a:rPr>
              <a:t> in the export market include BASF SE, </a:t>
            </a:r>
            <a:r>
              <a:rPr lang="en-US" sz="1200" b="0" dirty="0" err="1">
                <a:solidFill>
                  <a:prstClr val="black"/>
                </a:solidFill>
                <a:ea typeface="Verdana" panose="020B0604030504040204" pitchFamily="34" charset="0"/>
              </a:rPr>
              <a:t>Limaru</a:t>
            </a:r>
            <a:r>
              <a:rPr lang="en-US" sz="1200" b="0" dirty="0">
                <a:solidFill>
                  <a:prstClr val="black"/>
                </a:solidFill>
                <a:ea typeface="Verdana" panose="020B0604030504040204" pitchFamily="34" charset="0"/>
              </a:rPr>
              <a:t> NV, Beijing Lucky Star International Ltd, etc., and in the domestic market, the key customers are </a:t>
            </a:r>
            <a:r>
              <a:rPr lang="en-US" sz="1200" b="0" dirty="0" err="1">
                <a:solidFill>
                  <a:prstClr val="black"/>
                </a:solidFill>
                <a:ea typeface="Verdana" panose="020B0604030504040204" pitchFamily="34" charset="0"/>
              </a:rPr>
              <a:t>Willwood</a:t>
            </a:r>
            <a:r>
              <a:rPr lang="en-US" sz="1200" b="0" dirty="0">
                <a:solidFill>
                  <a:prstClr val="black"/>
                </a:solidFill>
                <a:ea typeface="Verdana" panose="020B0604030504040204" pitchFamily="34" charset="0"/>
              </a:rPr>
              <a:t> Chemicals Private Limited, Godrej Consumer Products Limited, Sharda </a:t>
            </a:r>
            <a:r>
              <a:rPr lang="en-US" sz="1200" b="0" dirty="0" err="1">
                <a:solidFill>
                  <a:prstClr val="black"/>
                </a:solidFill>
                <a:ea typeface="Verdana" panose="020B0604030504040204" pitchFamily="34" charset="0"/>
              </a:rPr>
              <a:t>Cropchem</a:t>
            </a:r>
            <a:r>
              <a:rPr lang="en-US" sz="1200" b="0" dirty="0">
                <a:solidFill>
                  <a:prstClr val="black"/>
                </a:solidFill>
                <a:ea typeface="Verdana" panose="020B0604030504040204" pitchFamily="34" charset="0"/>
              </a:rPr>
              <a:t> Limited, etc.</a:t>
            </a:r>
          </a:p>
          <a:p>
            <a:pPr marL="171450">
              <a:defRPr/>
            </a:pPr>
            <a:r>
              <a:rPr lang="en-US" sz="1200" b="0" dirty="0">
                <a:solidFill>
                  <a:prstClr val="black"/>
                </a:solidFill>
                <a:ea typeface="Verdana" panose="020B0604030504040204" pitchFamily="34" charset="0"/>
              </a:rPr>
              <a:t>In 2009, </a:t>
            </a:r>
            <a:r>
              <a:rPr lang="en-US" sz="1200" b="0" dirty="0" err="1">
                <a:solidFill>
                  <a:prstClr val="black"/>
                </a:solidFill>
                <a:ea typeface="Verdana" panose="020B0604030504040204" pitchFamily="34" charset="0"/>
              </a:rPr>
              <a:t>Tagros</a:t>
            </a:r>
            <a:r>
              <a:rPr lang="en-US" sz="1200" b="0" dirty="0">
                <a:solidFill>
                  <a:prstClr val="black"/>
                </a:solidFill>
                <a:ea typeface="Verdana" panose="020B0604030504040204" pitchFamily="34" charset="0"/>
              </a:rPr>
              <a:t> acquired Gujarat </a:t>
            </a:r>
            <a:r>
              <a:rPr lang="en-US" sz="1200" b="0" dirty="0" err="1">
                <a:solidFill>
                  <a:prstClr val="black"/>
                </a:solidFill>
                <a:ea typeface="Verdana" panose="020B0604030504040204" pitchFamily="34" charset="0"/>
              </a:rPr>
              <a:t>Agrochem</a:t>
            </a:r>
            <a:r>
              <a:rPr lang="en-US" sz="1200" b="0" dirty="0">
                <a:solidFill>
                  <a:prstClr val="black"/>
                </a:solidFill>
                <a:ea typeface="Verdana" panose="020B0604030504040204" pitchFamily="34" charset="0"/>
              </a:rPr>
              <a:t> Limited (GAL), which also manufactures the same products as </a:t>
            </a:r>
            <a:r>
              <a:rPr lang="en-US" sz="1200" b="0" dirty="0" err="1">
                <a:solidFill>
                  <a:prstClr val="black"/>
                </a:solidFill>
                <a:ea typeface="Verdana" panose="020B0604030504040204" pitchFamily="34" charset="0"/>
              </a:rPr>
              <a:t>Tagros</a:t>
            </a:r>
            <a:r>
              <a:rPr lang="en-US" sz="1200" b="0" dirty="0">
                <a:solidFill>
                  <a:prstClr val="black"/>
                </a:solidFill>
                <a:ea typeface="Verdana" panose="020B0604030504040204" pitchFamily="34" charset="0"/>
              </a:rPr>
              <a:t>.</a:t>
            </a:r>
          </a:p>
        </p:txBody>
      </p:sp>
      <p:grpSp>
        <p:nvGrpSpPr>
          <p:cNvPr id="7" name="Group 6">
            <a:extLst>
              <a:ext uri="{FF2B5EF4-FFF2-40B4-BE49-F238E27FC236}">
                <a16:creationId xmlns:a16="http://schemas.microsoft.com/office/drawing/2014/main" id="{8B0574BA-0B4D-AFCE-B1D5-C1BB90CC4500}"/>
              </a:ext>
            </a:extLst>
          </p:cNvPr>
          <p:cNvGrpSpPr/>
          <p:nvPr/>
        </p:nvGrpSpPr>
        <p:grpSpPr>
          <a:xfrm>
            <a:off x="4969690" y="803815"/>
            <a:ext cx="3035659" cy="2510315"/>
            <a:chOff x="26575" y="919977"/>
            <a:chExt cx="4728475" cy="5691231"/>
          </a:xfrm>
        </p:grpSpPr>
        <p:sp>
          <p:nvSpPr>
            <p:cNvPr id="11" name="Freeform 4">
              <a:extLst>
                <a:ext uri="{FF2B5EF4-FFF2-40B4-BE49-F238E27FC236}">
                  <a16:creationId xmlns:a16="http://schemas.microsoft.com/office/drawing/2014/main" id="{D9212ABE-6008-5AFF-D891-1C309B133319}"/>
                </a:ext>
              </a:extLst>
            </p:cNvPr>
            <p:cNvSpPr/>
            <p:nvPr/>
          </p:nvSpPr>
          <p:spPr bwMode="auto">
            <a:xfrm>
              <a:off x="770844" y="2630482"/>
              <a:ext cx="1249310" cy="1100833"/>
            </a:xfrm>
            <a:custGeom>
              <a:avLst/>
              <a:gdLst>
                <a:gd name="T0" fmla="*/ 0 w 4231"/>
                <a:gd name="T1" fmla="*/ 0 h 3825"/>
                <a:gd name="T2" fmla="*/ 0 w 4231"/>
                <a:gd name="T3" fmla="*/ 0 h 3825"/>
                <a:gd name="T4" fmla="*/ 0 w 4231"/>
                <a:gd name="T5" fmla="*/ 0 h 3825"/>
                <a:gd name="T6" fmla="*/ 0 w 4231"/>
                <a:gd name="T7" fmla="*/ 0 h 3825"/>
                <a:gd name="T8" fmla="*/ 0 w 4231"/>
                <a:gd name="T9" fmla="*/ 0 h 3825"/>
                <a:gd name="T10" fmla="*/ 0 w 4231"/>
                <a:gd name="T11" fmla="*/ 0 h 3825"/>
                <a:gd name="T12" fmla="*/ 0 w 4231"/>
                <a:gd name="T13" fmla="*/ 0 h 3825"/>
                <a:gd name="T14" fmla="*/ 0 w 4231"/>
                <a:gd name="T15" fmla="*/ 0 h 3825"/>
                <a:gd name="T16" fmla="*/ 0 w 4231"/>
                <a:gd name="T17" fmla="*/ 0 h 3825"/>
                <a:gd name="T18" fmla="*/ 0 w 4231"/>
                <a:gd name="T19" fmla="*/ 0 h 3825"/>
                <a:gd name="T20" fmla="*/ 0 w 4231"/>
                <a:gd name="T21" fmla="*/ 0 h 3825"/>
                <a:gd name="T22" fmla="*/ 0 w 4231"/>
                <a:gd name="T23" fmla="*/ 0 h 3825"/>
                <a:gd name="T24" fmla="*/ 0 w 4231"/>
                <a:gd name="T25" fmla="*/ 0 h 3825"/>
                <a:gd name="T26" fmla="*/ 0 w 4231"/>
                <a:gd name="T27" fmla="*/ 0 h 3825"/>
                <a:gd name="T28" fmla="*/ 0 w 4231"/>
                <a:gd name="T29" fmla="*/ 0 h 3825"/>
                <a:gd name="T30" fmla="*/ 0 w 4231"/>
                <a:gd name="T31" fmla="*/ 0 h 3825"/>
                <a:gd name="T32" fmla="*/ 0 w 4231"/>
                <a:gd name="T33" fmla="*/ 0 h 3825"/>
                <a:gd name="T34" fmla="*/ 0 w 4231"/>
                <a:gd name="T35" fmla="*/ 0 h 3825"/>
                <a:gd name="T36" fmla="*/ 0 w 4231"/>
                <a:gd name="T37" fmla="*/ 0 h 3825"/>
                <a:gd name="T38" fmla="*/ 0 w 4231"/>
                <a:gd name="T39" fmla="*/ 0 h 3825"/>
                <a:gd name="T40" fmla="*/ 0 w 4231"/>
                <a:gd name="T41" fmla="*/ 0 h 3825"/>
                <a:gd name="T42" fmla="*/ 0 w 4231"/>
                <a:gd name="T43" fmla="*/ 0 h 3825"/>
                <a:gd name="T44" fmla="*/ 0 w 4231"/>
                <a:gd name="T45" fmla="*/ 0 h 3825"/>
                <a:gd name="T46" fmla="*/ 0 w 4231"/>
                <a:gd name="T47" fmla="*/ 0 h 3825"/>
                <a:gd name="T48" fmla="*/ 0 w 4231"/>
                <a:gd name="T49" fmla="*/ 0 h 3825"/>
                <a:gd name="T50" fmla="*/ 0 w 4231"/>
                <a:gd name="T51" fmla="*/ 0 h 3825"/>
                <a:gd name="T52" fmla="*/ 0 w 4231"/>
                <a:gd name="T53" fmla="*/ 0 h 3825"/>
                <a:gd name="T54" fmla="*/ 0 w 4231"/>
                <a:gd name="T55" fmla="*/ 0 h 3825"/>
                <a:gd name="T56" fmla="*/ 0 w 4231"/>
                <a:gd name="T57" fmla="*/ 0 h 3825"/>
                <a:gd name="T58" fmla="*/ 0 w 4231"/>
                <a:gd name="T59" fmla="*/ 0 h 3825"/>
                <a:gd name="T60" fmla="*/ 0 w 4231"/>
                <a:gd name="T61" fmla="*/ 0 h 3825"/>
                <a:gd name="T62" fmla="*/ 0 w 4231"/>
                <a:gd name="T63" fmla="*/ 0 h 3825"/>
                <a:gd name="T64" fmla="*/ 0 w 4231"/>
                <a:gd name="T65" fmla="*/ 0 h 3825"/>
                <a:gd name="T66" fmla="*/ 0 w 4231"/>
                <a:gd name="T67" fmla="*/ 0 h 3825"/>
                <a:gd name="T68" fmla="*/ 0 w 4231"/>
                <a:gd name="T69" fmla="*/ 0 h 3825"/>
                <a:gd name="T70" fmla="*/ 0 w 4231"/>
                <a:gd name="T71" fmla="*/ 0 h 3825"/>
                <a:gd name="T72" fmla="*/ 0 w 4231"/>
                <a:gd name="T73" fmla="*/ 0 h 3825"/>
                <a:gd name="T74" fmla="*/ 0 w 4231"/>
                <a:gd name="T75" fmla="*/ 0 h 3825"/>
                <a:gd name="T76" fmla="*/ 0 w 4231"/>
                <a:gd name="T77" fmla="*/ 0 h 3825"/>
                <a:gd name="T78" fmla="*/ 0 w 4231"/>
                <a:gd name="T79" fmla="*/ 0 h 3825"/>
                <a:gd name="T80" fmla="*/ 0 w 4231"/>
                <a:gd name="T81" fmla="*/ 0 h 3825"/>
                <a:gd name="T82" fmla="*/ 0 w 4231"/>
                <a:gd name="T83" fmla="*/ 0 h 3825"/>
                <a:gd name="T84" fmla="*/ 0 w 4231"/>
                <a:gd name="T85" fmla="*/ 0 h 3825"/>
                <a:gd name="T86" fmla="*/ 0 w 4231"/>
                <a:gd name="T87" fmla="*/ 0 h 3825"/>
                <a:gd name="T88" fmla="*/ 0 w 4231"/>
                <a:gd name="T89" fmla="*/ 0 h 3825"/>
                <a:gd name="T90" fmla="*/ 0 w 4231"/>
                <a:gd name="T91" fmla="*/ 0 h 3825"/>
                <a:gd name="T92" fmla="*/ 0 w 4231"/>
                <a:gd name="T93" fmla="*/ 0 h 38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31" h="3825">
                  <a:moveTo>
                    <a:pt x="726" y="2859"/>
                  </a:moveTo>
                  <a:lnTo>
                    <a:pt x="646" y="2739"/>
                  </a:lnTo>
                  <a:lnTo>
                    <a:pt x="631" y="2649"/>
                  </a:lnTo>
                  <a:lnTo>
                    <a:pt x="545" y="2502"/>
                  </a:lnTo>
                  <a:lnTo>
                    <a:pt x="572" y="2430"/>
                  </a:lnTo>
                  <a:lnTo>
                    <a:pt x="500" y="2309"/>
                  </a:lnTo>
                  <a:lnTo>
                    <a:pt x="380" y="2319"/>
                  </a:lnTo>
                  <a:lnTo>
                    <a:pt x="256" y="2139"/>
                  </a:lnTo>
                  <a:lnTo>
                    <a:pt x="302" y="1994"/>
                  </a:lnTo>
                  <a:lnTo>
                    <a:pt x="336" y="1808"/>
                  </a:lnTo>
                  <a:lnTo>
                    <a:pt x="212" y="1800"/>
                  </a:lnTo>
                  <a:lnTo>
                    <a:pt x="45" y="1748"/>
                  </a:lnTo>
                  <a:lnTo>
                    <a:pt x="0" y="1662"/>
                  </a:lnTo>
                  <a:lnTo>
                    <a:pt x="18" y="1524"/>
                  </a:lnTo>
                  <a:lnTo>
                    <a:pt x="174" y="1380"/>
                  </a:lnTo>
                  <a:lnTo>
                    <a:pt x="323" y="1251"/>
                  </a:lnTo>
                  <a:lnTo>
                    <a:pt x="473" y="1032"/>
                  </a:lnTo>
                  <a:lnTo>
                    <a:pt x="542" y="1029"/>
                  </a:lnTo>
                  <a:lnTo>
                    <a:pt x="621" y="1064"/>
                  </a:lnTo>
                  <a:lnTo>
                    <a:pt x="617" y="1193"/>
                  </a:lnTo>
                  <a:lnTo>
                    <a:pt x="705" y="1229"/>
                  </a:lnTo>
                  <a:lnTo>
                    <a:pt x="915" y="1170"/>
                  </a:lnTo>
                  <a:lnTo>
                    <a:pt x="1163" y="1155"/>
                  </a:lnTo>
                  <a:lnTo>
                    <a:pt x="1250" y="999"/>
                  </a:lnTo>
                  <a:lnTo>
                    <a:pt x="1355" y="912"/>
                  </a:lnTo>
                  <a:lnTo>
                    <a:pt x="1416" y="763"/>
                  </a:lnTo>
                  <a:lnTo>
                    <a:pt x="1533" y="639"/>
                  </a:lnTo>
                  <a:lnTo>
                    <a:pt x="1659" y="624"/>
                  </a:lnTo>
                  <a:lnTo>
                    <a:pt x="1802" y="465"/>
                  </a:lnTo>
                  <a:lnTo>
                    <a:pt x="1904" y="300"/>
                  </a:lnTo>
                  <a:lnTo>
                    <a:pt x="2001" y="60"/>
                  </a:lnTo>
                  <a:lnTo>
                    <a:pt x="2211" y="0"/>
                  </a:lnTo>
                  <a:lnTo>
                    <a:pt x="2288" y="83"/>
                  </a:lnTo>
                  <a:lnTo>
                    <a:pt x="2523" y="114"/>
                  </a:lnTo>
                  <a:lnTo>
                    <a:pt x="2491" y="198"/>
                  </a:lnTo>
                  <a:lnTo>
                    <a:pt x="2550" y="285"/>
                  </a:lnTo>
                  <a:lnTo>
                    <a:pt x="2553" y="447"/>
                  </a:lnTo>
                  <a:lnTo>
                    <a:pt x="2658" y="458"/>
                  </a:lnTo>
                  <a:lnTo>
                    <a:pt x="2797" y="478"/>
                  </a:lnTo>
                  <a:lnTo>
                    <a:pt x="2931" y="453"/>
                  </a:lnTo>
                  <a:lnTo>
                    <a:pt x="2925" y="585"/>
                  </a:lnTo>
                  <a:lnTo>
                    <a:pt x="2986" y="661"/>
                  </a:lnTo>
                  <a:lnTo>
                    <a:pt x="2976" y="868"/>
                  </a:lnTo>
                  <a:lnTo>
                    <a:pt x="3124" y="976"/>
                  </a:lnTo>
                  <a:lnTo>
                    <a:pt x="3183" y="1110"/>
                  </a:lnTo>
                  <a:lnTo>
                    <a:pt x="3156" y="1255"/>
                  </a:lnTo>
                  <a:lnTo>
                    <a:pt x="3229" y="1276"/>
                  </a:lnTo>
                  <a:lnTo>
                    <a:pt x="3277" y="1139"/>
                  </a:lnTo>
                  <a:lnTo>
                    <a:pt x="3376" y="1113"/>
                  </a:lnTo>
                  <a:lnTo>
                    <a:pt x="3420" y="1200"/>
                  </a:lnTo>
                  <a:lnTo>
                    <a:pt x="3517" y="1158"/>
                  </a:lnTo>
                  <a:lnTo>
                    <a:pt x="3592" y="1059"/>
                  </a:lnTo>
                  <a:lnTo>
                    <a:pt x="3623" y="1198"/>
                  </a:lnTo>
                  <a:lnTo>
                    <a:pt x="3623" y="1358"/>
                  </a:lnTo>
                  <a:lnTo>
                    <a:pt x="3694" y="1305"/>
                  </a:lnTo>
                  <a:lnTo>
                    <a:pt x="3832" y="1320"/>
                  </a:lnTo>
                  <a:lnTo>
                    <a:pt x="3819" y="1429"/>
                  </a:lnTo>
                  <a:lnTo>
                    <a:pt x="3946" y="1594"/>
                  </a:lnTo>
                  <a:lnTo>
                    <a:pt x="3923" y="1733"/>
                  </a:lnTo>
                  <a:lnTo>
                    <a:pt x="3893" y="1828"/>
                  </a:lnTo>
                  <a:lnTo>
                    <a:pt x="3873" y="1888"/>
                  </a:lnTo>
                  <a:lnTo>
                    <a:pt x="4043" y="1813"/>
                  </a:lnTo>
                  <a:lnTo>
                    <a:pt x="4143" y="1828"/>
                  </a:lnTo>
                  <a:lnTo>
                    <a:pt x="4218" y="1783"/>
                  </a:lnTo>
                  <a:lnTo>
                    <a:pt x="4231" y="1856"/>
                  </a:lnTo>
                  <a:lnTo>
                    <a:pt x="4174" y="1956"/>
                  </a:lnTo>
                  <a:lnTo>
                    <a:pt x="4051" y="1944"/>
                  </a:lnTo>
                  <a:lnTo>
                    <a:pt x="3939" y="2078"/>
                  </a:lnTo>
                  <a:lnTo>
                    <a:pt x="3789" y="2084"/>
                  </a:lnTo>
                  <a:lnTo>
                    <a:pt x="3623" y="2214"/>
                  </a:lnTo>
                  <a:lnTo>
                    <a:pt x="3548" y="2319"/>
                  </a:lnTo>
                  <a:lnTo>
                    <a:pt x="3408" y="2379"/>
                  </a:lnTo>
                  <a:lnTo>
                    <a:pt x="3408" y="2519"/>
                  </a:lnTo>
                  <a:lnTo>
                    <a:pt x="3498" y="2664"/>
                  </a:lnTo>
                  <a:lnTo>
                    <a:pt x="3653" y="2679"/>
                  </a:lnTo>
                  <a:lnTo>
                    <a:pt x="3813" y="2609"/>
                  </a:lnTo>
                  <a:lnTo>
                    <a:pt x="3833" y="2774"/>
                  </a:lnTo>
                  <a:lnTo>
                    <a:pt x="3603" y="2804"/>
                  </a:lnTo>
                  <a:lnTo>
                    <a:pt x="3533" y="2859"/>
                  </a:lnTo>
                  <a:lnTo>
                    <a:pt x="3574" y="2907"/>
                  </a:lnTo>
                  <a:lnTo>
                    <a:pt x="3531" y="2943"/>
                  </a:lnTo>
                  <a:lnTo>
                    <a:pt x="3638" y="2999"/>
                  </a:lnTo>
                  <a:lnTo>
                    <a:pt x="3678" y="3105"/>
                  </a:lnTo>
                  <a:lnTo>
                    <a:pt x="3608" y="3119"/>
                  </a:lnTo>
                  <a:lnTo>
                    <a:pt x="3528" y="3104"/>
                  </a:lnTo>
                  <a:lnTo>
                    <a:pt x="3548" y="3219"/>
                  </a:lnTo>
                  <a:lnTo>
                    <a:pt x="3615" y="3282"/>
                  </a:lnTo>
                  <a:lnTo>
                    <a:pt x="3559" y="3328"/>
                  </a:lnTo>
                  <a:lnTo>
                    <a:pt x="3495" y="3298"/>
                  </a:lnTo>
                  <a:lnTo>
                    <a:pt x="3451" y="3220"/>
                  </a:lnTo>
                  <a:lnTo>
                    <a:pt x="3378" y="3269"/>
                  </a:lnTo>
                  <a:lnTo>
                    <a:pt x="3218" y="3219"/>
                  </a:lnTo>
                  <a:lnTo>
                    <a:pt x="3128" y="3299"/>
                  </a:lnTo>
                  <a:lnTo>
                    <a:pt x="3093" y="3414"/>
                  </a:lnTo>
                  <a:lnTo>
                    <a:pt x="2963" y="3494"/>
                  </a:lnTo>
                  <a:lnTo>
                    <a:pt x="2853" y="3414"/>
                  </a:lnTo>
                  <a:lnTo>
                    <a:pt x="2888" y="3354"/>
                  </a:lnTo>
                  <a:lnTo>
                    <a:pt x="3003" y="3333"/>
                  </a:lnTo>
                  <a:lnTo>
                    <a:pt x="3000" y="3240"/>
                  </a:lnTo>
                  <a:lnTo>
                    <a:pt x="2978" y="3149"/>
                  </a:lnTo>
                  <a:lnTo>
                    <a:pt x="3079" y="3120"/>
                  </a:lnTo>
                  <a:lnTo>
                    <a:pt x="3054" y="3016"/>
                  </a:lnTo>
                  <a:lnTo>
                    <a:pt x="2978" y="2954"/>
                  </a:lnTo>
                  <a:lnTo>
                    <a:pt x="2858" y="2994"/>
                  </a:lnTo>
                  <a:lnTo>
                    <a:pt x="2753" y="2954"/>
                  </a:lnTo>
                  <a:lnTo>
                    <a:pt x="2823" y="2829"/>
                  </a:lnTo>
                  <a:lnTo>
                    <a:pt x="2723" y="2814"/>
                  </a:lnTo>
                  <a:lnTo>
                    <a:pt x="2673" y="2894"/>
                  </a:lnTo>
                  <a:lnTo>
                    <a:pt x="2568" y="2859"/>
                  </a:lnTo>
                  <a:lnTo>
                    <a:pt x="2543" y="2994"/>
                  </a:lnTo>
                  <a:lnTo>
                    <a:pt x="2527" y="3072"/>
                  </a:lnTo>
                  <a:lnTo>
                    <a:pt x="2568" y="3128"/>
                  </a:lnTo>
                  <a:lnTo>
                    <a:pt x="2508" y="3189"/>
                  </a:lnTo>
                  <a:lnTo>
                    <a:pt x="2583" y="3224"/>
                  </a:lnTo>
                  <a:lnTo>
                    <a:pt x="2628" y="3329"/>
                  </a:lnTo>
                  <a:lnTo>
                    <a:pt x="2573" y="3419"/>
                  </a:lnTo>
                  <a:lnTo>
                    <a:pt x="2595" y="3540"/>
                  </a:lnTo>
                  <a:lnTo>
                    <a:pt x="2407" y="3644"/>
                  </a:lnTo>
                  <a:lnTo>
                    <a:pt x="2378" y="3714"/>
                  </a:lnTo>
                  <a:lnTo>
                    <a:pt x="2496" y="3779"/>
                  </a:lnTo>
                  <a:lnTo>
                    <a:pt x="2389" y="3825"/>
                  </a:lnTo>
                  <a:lnTo>
                    <a:pt x="2274" y="3825"/>
                  </a:lnTo>
                  <a:lnTo>
                    <a:pt x="2105" y="3689"/>
                  </a:lnTo>
                  <a:lnTo>
                    <a:pt x="1926" y="3599"/>
                  </a:lnTo>
                  <a:lnTo>
                    <a:pt x="1926" y="3524"/>
                  </a:lnTo>
                  <a:lnTo>
                    <a:pt x="1829" y="3477"/>
                  </a:lnTo>
                  <a:lnTo>
                    <a:pt x="1791" y="3419"/>
                  </a:lnTo>
                  <a:lnTo>
                    <a:pt x="1862" y="3327"/>
                  </a:lnTo>
                  <a:lnTo>
                    <a:pt x="1808" y="3263"/>
                  </a:lnTo>
                  <a:lnTo>
                    <a:pt x="1731" y="3267"/>
                  </a:lnTo>
                  <a:lnTo>
                    <a:pt x="1688" y="3164"/>
                  </a:lnTo>
                  <a:lnTo>
                    <a:pt x="1756" y="3099"/>
                  </a:lnTo>
                  <a:lnTo>
                    <a:pt x="1641" y="3039"/>
                  </a:lnTo>
                  <a:lnTo>
                    <a:pt x="1539" y="3068"/>
                  </a:lnTo>
                  <a:lnTo>
                    <a:pt x="1386" y="2994"/>
                  </a:lnTo>
                  <a:lnTo>
                    <a:pt x="1277" y="2967"/>
                  </a:lnTo>
                  <a:lnTo>
                    <a:pt x="1206" y="2877"/>
                  </a:lnTo>
                  <a:lnTo>
                    <a:pt x="1112" y="2918"/>
                  </a:lnTo>
                  <a:lnTo>
                    <a:pt x="972" y="2892"/>
                  </a:lnTo>
                  <a:lnTo>
                    <a:pt x="822" y="2894"/>
                  </a:lnTo>
                  <a:lnTo>
                    <a:pt x="726" y="2859"/>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 name="Freeform 5">
              <a:extLst>
                <a:ext uri="{FF2B5EF4-FFF2-40B4-BE49-F238E27FC236}">
                  <a16:creationId xmlns:a16="http://schemas.microsoft.com/office/drawing/2014/main" id="{F25FB85D-8390-556A-83C7-AF6166EB90C1}"/>
                </a:ext>
              </a:extLst>
            </p:cNvPr>
            <p:cNvSpPr/>
            <p:nvPr/>
          </p:nvSpPr>
          <p:spPr bwMode="auto">
            <a:xfrm>
              <a:off x="522754" y="3453588"/>
              <a:ext cx="922954" cy="723816"/>
            </a:xfrm>
            <a:custGeom>
              <a:avLst/>
              <a:gdLst>
                <a:gd name="T0" fmla="*/ 0 w 3126"/>
                <a:gd name="T1" fmla="*/ 0 h 2517"/>
                <a:gd name="T2" fmla="*/ 0 w 3126"/>
                <a:gd name="T3" fmla="*/ 0 h 2517"/>
                <a:gd name="T4" fmla="*/ 0 w 3126"/>
                <a:gd name="T5" fmla="*/ 0 h 2517"/>
                <a:gd name="T6" fmla="*/ 0 w 3126"/>
                <a:gd name="T7" fmla="*/ 0 h 2517"/>
                <a:gd name="T8" fmla="*/ 0 w 3126"/>
                <a:gd name="T9" fmla="*/ 0 h 2517"/>
                <a:gd name="T10" fmla="*/ 0 w 3126"/>
                <a:gd name="T11" fmla="*/ 0 h 2517"/>
                <a:gd name="T12" fmla="*/ 0 w 3126"/>
                <a:gd name="T13" fmla="*/ 0 h 2517"/>
                <a:gd name="T14" fmla="*/ 0 w 3126"/>
                <a:gd name="T15" fmla="*/ 0 h 2517"/>
                <a:gd name="T16" fmla="*/ 0 w 3126"/>
                <a:gd name="T17" fmla="*/ 0 h 2517"/>
                <a:gd name="T18" fmla="*/ 0 w 3126"/>
                <a:gd name="T19" fmla="*/ 0 h 2517"/>
                <a:gd name="T20" fmla="*/ 0 w 3126"/>
                <a:gd name="T21" fmla="*/ 0 h 2517"/>
                <a:gd name="T22" fmla="*/ 0 w 3126"/>
                <a:gd name="T23" fmla="*/ 0 h 2517"/>
                <a:gd name="T24" fmla="*/ 0 w 3126"/>
                <a:gd name="T25" fmla="*/ 0 h 2517"/>
                <a:gd name="T26" fmla="*/ 0 w 3126"/>
                <a:gd name="T27" fmla="*/ 0 h 2517"/>
                <a:gd name="T28" fmla="*/ 0 w 3126"/>
                <a:gd name="T29" fmla="*/ 0 h 2517"/>
                <a:gd name="T30" fmla="*/ 0 w 3126"/>
                <a:gd name="T31" fmla="*/ 0 h 2517"/>
                <a:gd name="T32" fmla="*/ 0 w 3126"/>
                <a:gd name="T33" fmla="*/ 0 h 2517"/>
                <a:gd name="T34" fmla="*/ 0 w 3126"/>
                <a:gd name="T35" fmla="*/ 0 h 2517"/>
                <a:gd name="T36" fmla="*/ 0 w 3126"/>
                <a:gd name="T37" fmla="*/ 0 h 2517"/>
                <a:gd name="T38" fmla="*/ 0 w 3126"/>
                <a:gd name="T39" fmla="*/ 0 h 2517"/>
                <a:gd name="T40" fmla="*/ 0 w 3126"/>
                <a:gd name="T41" fmla="*/ 0 h 2517"/>
                <a:gd name="T42" fmla="*/ 0 w 3126"/>
                <a:gd name="T43" fmla="*/ 0 h 2517"/>
                <a:gd name="T44" fmla="*/ 0 w 3126"/>
                <a:gd name="T45" fmla="*/ 0 h 2517"/>
                <a:gd name="T46" fmla="*/ 0 w 3126"/>
                <a:gd name="T47" fmla="*/ 0 h 2517"/>
                <a:gd name="T48" fmla="*/ 0 w 3126"/>
                <a:gd name="T49" fmla="*/ 0 h 2517"/>
                <a:gd name="T50" fmla="*/ 0 w 3126"/>
                <a:gd name="T51" fmla="*/ 0 h 2517"/>
                <a:gd name="T52" fmla="*/ 0 w 3126"/>
                <a:gd name="T53" fmla="*/ 0 h 2517"/>
                <a:gd name="T54" fmla="*/ 0 w 3126"/>
                <a:gd name="T55" fmla="*/ 0 h 2517"/>
                <a:gd name="T56" fmla="*/ 0 w 3126"/>
                <a:gd name="T57" fmla="*/ 0 h 2517"/>
                <a:gd name="T58" fmla="*/ 0 w 3126"/>
                <a:gd name="T59" fmla="*/ 0 h 2517"/>
                <a:gd name="T60" fmla="*/ 0 w 3126"/>
                <a:gd name="T61" fmla="*/ 0 h 2517"/>
                <a:gd name="T62" fmla="*/ 0 w 3126"/>
                <a:gd name="T63" fmla="*/ 0 h 2517"/>
                <a:gd name="T64" fmla="*/ 0 w 3126"/>
                <a:gd name="T65" fmla="*/ 0 h 2517"/>
                <a:gd name="T66" fmla="*/ 0 w 3126"/>
                <a:gd name="T67" fmla="*/ 0 h 2517"/>
                <a:gd name="T68" fmla="*/ 0 w 3126"/>
                <a:gd name="T69" fmla="*/ 0 h 2517"/>
                <a:gd name="T70" fmla="*/ 0 w 3126"/>
                <a:gd name="T71" fmla="*/ 0 h 2517"/>
                <a:gd name="T72" fmla="*/ 0 w 3126"/>
                <a:gd name="T73" fmla="*/ 0 h 2517"/>
                <a:gd name="T74" fmla="*/ 0 w 3126"/>
                <a:gd name="T75" fmla="*/ 0 h 2517"/>
                <a:gd name="T76" fmla="*/ 0 w 3126"/>
                <a:gd name="T77" fmla="*/ 0 h 2517"/>
                <a:gd name="T78" fmla="*/ 0 w 3126"/>
                <a:gd name="T79" fmla="*/ 0 h 2517"/>
                <a:gd name="T80" fmla="*/ 0 w 3126"/>
                <a:gd name="T81" fmla="*/ 0 h 2517"/>
                <a:gd name="T82" fmla="*/ 0 w 3126"/>
                <a:gd name="T83" fmla="*/ 0 h 2517"/>
                <a:gd name="T84" fmla="*/ 0 w 3126"/>
                <a:gd name="T85" fmla="*/ 0 h 2517"/>
                <a:gd name="T86" fmla="*/ 0 w 3126"/>
                <a:gd name="T87" fmla="*/ 0 h 2517"/>
                <a:gd name="T88" fmla="*/ 0 w 3126"/>
                <a:gd name="T89" fmla="*/ 0 h 2517"/>
                <a:gd name="T90" fmla="*/ 0 w 3126"/>
                <a:gd name="T91" fmla="*/ 0 h 2517"/>
                <a:gd name="T92" fmla="*/ 0 w 3126"/>
                <a:gd name="T93" fmla="*/ 0 h 2517"/>
                <a:gd name="T94" fmla="*/ 0 w 3126"/>
                <a:gd name="T95" fmla="*/ 0 h 2517"/>
                <a:gd name="T96" fmla="*/ 0 w 3126"/>
                <a:gd name="T97" fmla="*/ 0 h 2517"/>
                <a:gd name="T98" fmla="*/ 0 w 3126"/>
                <a:gd name="T99" fmla="*/ 0 h 2517"/>
                <a:gd name="T100" fmla="*/ 0 w 3126"/>
                <a:gd name="T101" fmla="*/ 0 h 2517"/>
                <a:gd name="T102" fmla="*/ 0 w 3126"/>
                <a:gd name="T103" fmla="*/ 0 h 2517"/>
                <a:gd name="T104" fmla="*/ 0 w 3126"/>
                <a:gd name="T105" fmla="*/ 0 h 25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126" h="2517">
                  <a:moveTo>
                    <a:pt x="195" y="563"/>
                  </a:moveTo>
                  <a:lnTo>
                    <a:pt x="215" y="682"/>
                  </a:lnTo>
                  <a:lnTo>
                    <a:pt x="405" y="877"/>
                  </a:lnTo>
                  <a:lnTo>
                    <a:pt x="570" y="977"/>
                  </a:lnTo>
                  <a:lnTo>
                    <a:pt x="735" y="997"/>
                  </a:lnTo>
                  <a:lnTo>
                    <a:pt x="869" y="937"/>
                  </a:lnTo>
                  <a:lnTo>
                    <a:pt x="1024" y="892"/>
                  </a:lnTo>
                  <a:lnTo>
                    <a:pt x="1099" y="797"/>
                  </a:lnTo>
                  <a:lnTo>
                    <a:pt x="1219" y="802"/>
                  </a:lnTo>
                  <a:lnTo>
                    <a:pt x="1236" y="850"/>
                  </a:lnTo>
                  <a:lnTo>
                    <a:pt x="1189" y="982"/>
                  </a:lnTo>
                  <a:lnTo>
                    <a:pt x="1084" y="1012"/>
                  </a:lnTo>
                  <a:lnTo>
                    <a:pt x="964" y="1157"/>
                  </a:lnTo>
                  <a:lnTo>
                    <a:pt x="889" y="1117"/>
                  </a:lnTo>
                  <a:lnTo>
                    <a:pt x="810" y="1202"/>
                  </a:lnTo>
                  <a:lnTo>
                    <a:pt x="725" y="1177"/>
                  </a:lnTo>
                  <a:lnTo>
                    <a:pt x="680" y="1267"/>
                  </a:lnTo>
                  <a:lnTo>
                    <a:pt x="495" y="1308"/>
                  </a:lnTo>
                  <a:lnTo>
                    <a:pt x="530" y="1187"/>
                  </a:lnTo>
                  <a:lnTo>
                    <a:pt x="435" y="1192"/>
                  </a:lnTo>
                  <a:lnTo>
                    <a:pt x="390" y="1262"/>
                  </a:lnTo>
                  <a:lnTo>
                    <a:pt x="500" y="1448"/>
                  </a:lnTo>
                  <a:lnTo>
                    <a:pt x="630" y="1538"/>
                  </a:lnTo>
                  <a:lnTo>
                    <a:pt x="795" y="1763"/>
                  </a:lnTo>
                  <a:lnTo>
                    <a:pt x="1034" y="2047"/>
                  </a:lnTo>
                  <a:lnTo>
                    <a:pt x="1184" y="2132"/>
                  </a:lnTo>
                  <a:lnTo>
                    <a:pt x="1326" y="2137"/>
                  </a:lnTo>
                  <a:lnTo>
                    <a:pt x="1377" y="2157"/>
                  </a:lnTo>
                  <a:lnTo>
                    <a:pt x="1404" y="2158"/>
                  </a:lnTo>
                  <a:lnTo>
                    <a:pt x="1431" y="2160"/>
                  </a:lnTo>
                  <a:lnTo>
                    <a:pt x="1481" y="2125"/>
                  </a:lnTo>
                  <a:lnTo>
                    <a:pt x="1550" y="2107"/>
                  </a:lnTo>
                  <a:lnTo>
                    <a:pt x="1640" y="2042"/>
                  </a:lnTo>
                  <a:lnTo>
                    <a:pt x="1805" y="2027"/>
                  </a:lnTo>
                  <a:lnTo>
                    <a:pt x="1955" y="1893"/>
                  </a:lnTo>
                  <a:lnTo>
                    <a:pt x="2082" y="1789"/>
                  </a:lnTo>
                  <a:lnTo>
                    <a:pt x="2106" y="1663"/>
                  </a:lnTo>
                  <a:lnTo>
                    <a:pt x="2082" y="1537"/>
                  </a:lnTo>
                  <a:lnTo>
                    <a:pt x="2088" y="1435"/>
                  </a:lnTo>
                  <a:lnTo>
                    <a:pt x="2130" y="1393"/>
                  </a:lnTo>
                  <a:lnTo>
                    <a:pt x="2208" y="1333"/>
                  </a:lnTo>
                  <a:lnTo>
                    <a:pt x="2345" y="1358"/>
                  </a:lnTo>
                  <a:lnTo>
                    <a:pt x="2360" y="1448"/>
                  </a:lnTo>
                  <a:lnTo>
                    <a:pt x="2205" y="1458"/>
                  </a:lnTo>
                  <a:lnTo>
                    <a:pt x="2195" y="1563"/>
                  </a:lnTo>
                  <a:lnTo>
                    <a:pt x="2315" y="1563"/>
                  </a:lnTo>
                  <a:lnTo>
                    <a:pt x="2220" y="1683"/>
                  </a:lnTo>
                  <a:lnTo>
                    <a:pt x="2345" y="1698"/>
                  </a:lnTo>
                  <a:lnTo>
                    <a:pt x="2235" y="1928"/>
                  </a:lnTo>
                  <a:lnTo>
                    <a:pt x="2325" y="2042"/>
                  </a:lnTo>
                  <a:lnTo>
                    <a:pt x="2361" y="2121"/>
                  </a:lnTo>
                  <a:lnTo>
                    <a:pt x="2343" y="2215"/>
                  </a:lnTo>
                  <a:lnTo>
                    <a:pt x="2340" y="2319"/>
                  </a:lnTo>
                  <a:lnTo>
                    <a:pt x="2348" y="2314"/>
                  </a:lnTo>
                  <a:lnTo>
                    <a:pt x="2366" y="2317"/>
                  </a:lnTo>
                  <a:lnTo>
                    <a:pt x="2364" y="2326"/>
                  </a:lnTo>
                  <a:lnTo>
                    <a:pt x="2352" y="2331"/>
                  </a:lnTo>
                  <a:lnTo>
                    <a:pt x="2351" y="2340"/>
                  </a:lnTo>
                  <a:lnTo>
                    <a:pt x="2364" y="2337"/>
                  </a:lnTo>
                  <a:lnTo>
                    <a:pt x="2373" y="2346"/>
                  </a:lnTo>
                  <a:lnTo>
                    <a:pt x="2366" y="2350"/>
                  </a:lnTo>
                  <a:lnTo>
                    <a:pt x="2364" y="2358"/>
                  </a:lnTo>
                  <a:lnTo>
                    <a:pt x="2367" y="2365"/>
                  </a:lnTo>
                  <a:lnTo>
                    <a:pt x="2360" y="2367"/>
                  </a:lnTo>
                  <a:lnTo>
                    <a:pt x="2342" y="2368"/>
                  </a:lnTo>
                  <a:lnTo>
                    <a:pt x="2325" y="2371"/>
                  </a:lnTo>
                  <a:lnTo>
                    <a:pt x="2250" y="2437"/>
                  </a:lnTo>
                  <a:lnTo>
                    <a:pt x="2321" y="2457"/>
                  </a:lnTo>
                  <a:lnTo>
                    <a:pt x="2313" y="2443"/>
                  </a:lnTo>
                  <a:lnTo>
                    <a:pt x="2325" y="2431"/>
                  </a:lnTo>
                  <a:lnTo>
                    <a:pt x="2346" y="2443"/>
                  </a:lnTo>
                  <a:lnTo>
                    <a:pt x="2345" y="2430"/>
                  </a:lnTo>
                  <a:lnTo>
                    <a:pt x="2382" y="2431"/>
                  </a:lnTo>
                  <a:lnTo>
                    <a:pt x="2391" y="2409"/>
                  </a:lnTo>
                  <a:lnTo>
                    <a:pt x="2408" y="2413"/>
                  </a:lnTo>
                  <a:lnTo>
                    <a:pt x="2412" y="2397"/>
                  </a:lnTo>
                  <a:lnTo>
                    <a:pt x="2418" y="2392"/>
                  </a:lnTo>
                  <a:lnTo>
                    <a:pt x="2421" y="2406"/>
                  </a:lnTo>
                  <a:lnTo>
                    <a:pt x="2420" y="2419"/>
                  </a:lnTo>
                  <a:lnTo>
                    <a:pt x="2424" y="2422"/>
                  </a:lnTo>
                  <a:lnTo>
                    <a:pt x="2439" y="2421"/>
                  </a:lnTo>
                  <a:lnTo>
                    <a:pt x="2459" y="2422"/>
                  </a:lnTo>
                  <a:lnTo>
                    <a:pt x="2457" y="2430"/>
                  </a:lnTo>
                  <a:lnTo>
                    <a:pt x="2444" y="2433"/>
                  </a:lnTo>
                  <a:lnTo>
                    <a:pt x="2424" y="2451"/>
                  </a:lnTo>
                  <a:lnTo>
                    <a:pt x="2418" y="2458"/>
                  </a:lnTo>
                  <a:lnTo>
                    <a:pt x="2408" y="2467"/>
                  </a:lnTo>
                  <a:lnTo>
                    <a:pt x="2394" y="2469"/>
                  </a:lnTo>
                  <a:lnTo>
                    <a:pt x="2388" y="2476"/>
                  </a:lnTo>
                  <a:lnTo>
                    <a:pt x="2388" y="2491"/>
                  </a:lnTo>
                  <a:lnTo>
                    <a:pt x="2394" y="2506"/>
                  </a:lnTo>
                  <a:lnTo>
                    <a:pt x="2402" y="2503"/>
                  </a:lnTo>
                  <a:lnTo>
                    <a:pt x="2409" y="2517"/>
                  </a:lnTo>
                  <a:lnTo>
                    <a:pt x="2415" y="2508"/>
                  </a:lnTo>
                  <a:lnTo>
                    <a:pt x="2426" y="2514"/>
                  </a:lnTo>
                  <a:lnTo>
                    <a:pt x="2445" y="2506"/>
                  </a:lnTo>
                  <a:lnTo>
                    <a:pt x="2444" y="2497"/>
                  </a:lnTo>
                  <a:lnTo>
                    <a:pt x="2456" y="2491"/>
                  </a:lnTo>
                  <a:lnTo>
                    <a:pt x="2499" y="2499"/>
                  </a:lnTo>
                  <a:lnTo>
                    <a:pt x="2534" y="2502"/>
                  </a:lnTo>
                  <a:lnTo>
                    <a:pt x="2614" y="2357"/>
                  </a:lnTo>
                  <a:lnTo>
                    <a:pt x="2594" y="2212"/>
                  </a:lnTo>
                  <a:lnTo>
                    <a:pt x="2744" y="2312"/>
                  </a:lnTo>
                  <a:lnTo>
                    <a:pt x="2869" y="2207"/>
                  </a:lnTo>
                  <a:lnTo>
                    <a:pt x="2849" y="2107"/>
                  </a:lnTo>
                  <a:lnTo>
                    <a:pt x="2729" y="2017"/>
                  </a:lnTo>
                  <a:lnTo>
                    <a:pt x="2882" y="1898"/>
                  </a:lnTo>
                  <a:lnTo>
                    <a:pt x="3033" y="1823"/>
                  </a:lnTo>
                  <a:lnTo>
                    <a:pt x="2897" y="1790"/>
                  </a:lnTo>
                  <a:lnTo>
                    <a:pt x="2826" y="1775"/>
                  </a:lnTo>
                  <a:lnTo>
                    <a:pt x="2822" y="1655"/>
                  </a:lnTo>
                  <a:lnTo>
                    <a:pt x="2939" y="1577"/>
                  </a:lnTo>
                  <a:lnTo>
                    <a:pt x="2928" y="1489"/>
                  </a:lnTo>
                  <a:lnTo>
                    <a:pt x="2892" y="1417"/>
                  </a:lnTo>
                  <a:lnTo>
                    <a:pt x="2916" y="1369"/>
                  </a:lnTo>
                  <a:lnTo>
                    <a:pt x="2988" y="1381"/>
                  </a:lnTo>
                  <a:lnTo>
                    <a:pt x="3018" y="1333"/>
                  </a:lnTo>
                  <a:lnTo>
                    <a:pt x="2934" y="1309"/>
                  </a:lnTo>
                  <a:lnTo>
                    <a:pt x="2898" y="1267"/>
                  </a:lnTo>
                  <a:lnTo>
                    <a:pt x="3096" y="1165"/>
                  </a:lnTo>
                  <a:lnTo>
                    <a:pt x="3126" y="1081"/>
                  </a:lnTo>
                  <a:lnTo>
                    <a:pt x="3048" y="1033"/>
                  </a:lnTo>
                  <a:lnTo>
                    <a:pt x="3109" y="967"/>
                  </a:lnTo>
                  <a:lnTo>
                    <a:pt x="3036" y="904"/>
                  </a:lnTo>
                  <a:lnTo>
                    <a:pt x="2942" y="828"/>
                  </a:lnTo>
                  <a:lnTo>
                    <a:pt x="2764" y="742"/>
                  </a:lnTo>
                  <a:lnTo>
                    <a:pt x="2764" y="667"/>
                  </a:lnTo>
                  <a:lnTo>
                    <a:pt x="2670" y="619"/>
                  </a:lnTo>
                  <a:lnTo>
                    <a:pt x="2631" y="561"/>
                  </a:lnTo>
                  <a:lnTo>
                    <a:pt x="2700" y="469"/>
                  </a:lnTo>
                  <a:lnTo>
                    <a:pt x="2646" y="406"/>
                  </a:lnTo>
                  <a:lnTo>
                    <a:pt x="2571" y="408"/>
                  </a:lnTo>
                  <a:lnTo>
                    <a:pt x="2528" y="306"/>
                  </a:lnTo>
                  <a:lnTo>
                    <a:pt x="2595" y="241"/>
                  </a:lnTo>
                  <a:lnTo>
                    <a:pt x="2480" y="181"/>
                  </a:lnTo>
                  <a:lnTo>
                    <a:pt x="2378" y="208"/>
                  </a:lnTo>
                  <a:lnTo>
                    <a:pt x="2231" y="139"/>
                  </a:lnTo>
                  <a:lnTo>
                    <a:pt x="2115" y="108"/>
                  </a:lnTo>
                  <a:lnTo>
                    <a:pt x="2046" y="21"/>
                  </a:lnTo>
                  <a:lnTo>
                    <a:pt x="1949" y="58"/>
                  </a:lnTo>
                  <a:lnTo>
                    <a:pt x="1814" y="34"/>
                  </a:lnTo>
                  <a:lnTo>
                    <a:pt x="1662" y="36"/>
                  </a:lnTo>
                  <a:lnTo>
                    <a:pt x="1566" y="0"/>
                  </a:lnTo>
                  <a:lnTo>
                    <a:pt x="1569" y="112"/>
                  </a:lnTo>
                  <a:lnTo>
                    <a:pt x="1644" y="106"/>
                  </a:lnTo>
                  <a:lnTo>
                    <a:pt x="1638" y="145"/>
                  </a:lnTo>
                  <a:lnTo>
                    <a:pt x="1536" y="171"/>
                  </a:lnTo>
                  <a:lnTo>
                    <a:pt x="1443" y="202"/>
                  </a:lnTo>
                  <a:lnTo>
                    <a:pt x="1356" y="205"/>
                  </a:lnTo>
                  <a:lnTo>
                    <a:pt x="1350" y="103"/>
                  </a:lnTo>
                  <a:lnTo>
                    <a:pt x="1248" y="106"/>
                  </a:lnTo>
                  <a:lnTo>
                    <a:pt x="1111" y="174"/>
                  </a:lnTo>
                  <a:lnTo>
                    <a:pt x="1014" y="226"/>
                  </a:lnTo>
                  <a:lnTo>
                    <a:pt x="894" y="214"/>
                  </a:lnTo>
                  <a:lnTo>
                    <a:pt x="810" y="121"/>
                  </a:lnTo>
                  <a:lnTo>
                    <a:pt x="710" y="169"/>
                  </a:lnTo>
                  <a:lnTo>
                    <a:pt x="537" y="124"/>
                  </a:lnTo>
                  <a:lnTo>
                    <a:pt x="425" y="139"/>
                  </a:lnTo>
                  <a:lnTo>
                    <a:pt x="380" y="261"/>
                  </a:lnTo>
                  <a:lnTo>
                    <a:pt x="303" y="277"/>
                  </a:lnTo>
                  <a:lnTo>
                    <a:pt x="258" y="283"/>
                  </a:lnTo>
                  <a:lnTo>
                    <a:pt x="185" y="294"/>
                  </a:lnTo>
                  <a:lnTo>
                    <a:pt x="123" y="274"/>
                  </a:lnTo>
                  <a:lnTo>
                    <a:pt x="74" y="324"/>
                  </a:lnTo>
                  <a:lnTo>
                    <a:pt x="0" y="403"/>
                  </a:lnTo>
                  <a:lnTo>
                    <a:pt x="105" y="453"/>
                  </a:lnTo>
                  <a:lnTo>
                    <a:pt x="180" y="409"/>
                  </a:lnTo>
                  <a:lnTo>
                    <a:pt x="335" y="355"/>
                  </a:lnTo>
                  <a:lnTo>
                    <a:pt x="324" y="394"/>
                  </a:lnTo>
                  <a:lnTo>
                    <a:pt x="186" y="493"/>
                  </a:lnTo>
                  <a:lnTo>
                    <a:pt x="195" y="563"/>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3" name="Freeform 6">
              <a:extLst>
                <a:ext uri="{FF2B5EF4-FFF2-40B4-BE49-F238E27FC236}">
                  <a16:creationId xmlns:a16="http://schemas.microsoft.com/office/drawing/2014/main" id="{3AF12550-57BB-6A80-3A83-FD65EC3F4EA0}"/>
                </a:ext>
              </a:extLst>
            </p:cNvPr>
            <p:cNvSpPr/>
            <p:nvPr/>
          </p:nvSpPr>
          <p:spPr bwMode="auto">
            <a:xfrm>
              <a:off x="1176944" y="3902555"/>
              <a:ext cx="1243403" cy="992908"/>
            </a:xfrm>
            <a:custGeom>
              <a:avLst/>
              <a:gdLst>
                <a:gd name="T0" fmla="*/ 0 w 4209"/>
                <a:gd name="T1" fmla="*/ 0 h 3450"/>
                <a:gd name="T2" fmla="*/ 0 w 4209"/>
                <a:gd name="T3" fmla="*/ 0 h 3450"/>
                <a:gd name="T4" fmla="*/ 0 w 4209"/>
                <a:gd name="T5" fmla="*/ 0 h 3450"/>
                <a:gd name="T6" fmla="*/ 0 w 4209"/>
                <a:gd name="T7" fmla="*/ 0 h 3450"/>
                <a:gd name="T8" fmla="*/ 0 w 4209"/>
                <a:gd name="T9" fmla="*/ 0 h 3450"/>
                <a:gd name="T10" fmla="*/ 0 w 4209"/>
                <a:gd name="T11" fmla="*/ 0 h 3450"/>
                <a:gd name="T12" fmla="*/ 0 w 4209"/>
                <a:gd name="T13" fmla="*/ 0 h 3450"/>
                <a:gd name="T14" fmla="*/ 0 w 4209"/>
                <a:gd name="T15" fmla="*/ 0 h 3450"/>
                <a:gd name="T16" fmla="*/ 0 w 4209"/>
                <a:gd name="T17" fmla="*/ 0 h 3450"/>
                <a:gd name="T18" fmla="*/ 0 w 4209"/>
                <a:gd name="T19" fmla="*/ 0 h 3450"/>
                <a:gd name="T20" fmla="*/ 0 w 4209"/>
                <a:gd name="T21" fmla="*/ 0 h 3450"/>
                <a:gd name="T22" fmla="*/ 0 w 4209"/>
                <a:gd name="T23" fmla="*/ 0 h 3450"/>
                <a:gd name="T24" fmla="*/ 0 w 4209"/>
                <a:gd name="T25" fmla="*/ 0 h 3450"/>
                <a:gd name="T26" fmla="*/ 0 w 4209"/>
                <a:gd name="T27" fmla="*/ 0 h 3450"/>
                <a:gd name="T28" fmla="*/ 0 w 4209"/>
                <a:gd name="T29" fmla="*/ 0 h 3450"/>
                <a:gd name="T30" fmla="*/ 0 w 4209"/>
                <a:gd name="T31" fmla="*/ 0 h 3450"/>
                <a:gd name="T32" fmla="*/ 0 w 4209"/>
                <a:gd name="T33" fmla="*/ 0 h 3450"/>
                <a:gd name="T34" fmla="*/ 0 w 4209"/>
                <a:gd name="T35" fmla="*/ 0 h 3450"/>
                <a:gd name="T36" fmla="*/ 0 w 4209"/>
                <a:gd name="T37" fmla="*/ 0 h 3450"/>
                <a:gd name="T38" fmla="*/ 0 w 4209"/>
                <a:gd name="T39" fmla="*/ 0 h 3450"/>
                <a:gd name="T40" fmla="*/ 0 w 4209"/>
                <a:gd name="T41" fmla="*/ 0 h 3450"/>
                <a:gd name="T42" fmla="*/ 0 w 4209"/>
                <a:gd name="T43" fmla="*/ 0 h 3450"/>
                <a:gd name="T44" fmla="*/ 0 w 4209"/>
                <a:gd name="T45" fmla="*/ 0 h 3450"/>
                <a:gd name="T46" fmla="*/ 0 w 4209"/>
                <a:gd name="T47" fmla="*/ 0 h 3450"/>
                <a:gd name="T48" fmla="*/ 0 w 4209"/>
                <a:gd name="T49" fmla="*/ 0 h 3450"/>
                <a:gd name="T50" fmla="*/ 0 w 4209"/>
                <a:gd name="T51" fmla="*/ 0 h 3450"/>
                <a:gd name="T52" fmla="*/ 0 w 4209"/>
                <a:gd name="T53" fmla="*/ 0 h 3450"/>
                <a:gd name="T54" fmla="*/ 0 w 4209"/>
                <a:gd name="T55" fmla="*/ 0 h 3450"/>
                <a:gd name="T56" fmla="*/ 0 w 4209"/>
                <a:gd name="T57" fmla="*/ 0 h 3450"/>
                <a:gd name="T58" fmla="*/ 0 w 4209"/>
                <a:gd name="T59" fmla="*/ 0 h 3450"/>
                <a:gd name="T60" fmla="*/ 0 w 4209"/>
                <a:gd name="T61" fmla="*/ 0 h 3450"/>
                <a:gd name="T62" fmla="*/ 0 w 4209"/>
                <a:gd name="T63" fmla="*/ 0 h 3450"/>
                <a:gd name="T64" fmla="*/ 0 w 4209"/>
                <a:gd name="T65" fmla="*/ 0 h 3450"/>
                <a:gd name="T66" fmla="*/ 0 w 4209"/>
                <a:gd name="T67" fmla="*/ 0 h 3450"/>
                <a:gd name="T68" fmla="*/ 0 w 4209"/>
                <a:gd name="T69" fmla="*/ 0 h 3450"/>
                <a:gd name="T70" fmla="*/ 0 w 4209"/>
                <a:gd name="T71" fmla="*/ 0 h 3450"/>
                <a:gd name="T72" fmla="*/ 0 w 4209"/>
                <a:gd name="T73" fmla="*/ 0 h 3450"/>
                <a:gd name="T74" fmla="*/ 0 w 4209"/>
                <a:gd name="T75" fmla="*/ 0 h 3450"/>
                <a:gd name="T76" fmla="*/ 0 w 4209"/>
                <a:gd name="T77" fmla="*/ 0 h 3450"/>
                <a:gd name="T78" fmla="*/ 0 w 4209"/>
                <a:gd name="T79" fmla="*/ 0 h 3450"/>
                <a:gd name="T80" fmla="*/ 0 w 4209"/>
                <a:gd name="T81" fmla="*/ 0 h 3450"/>
                <a:gd name="T82" fmla="*/ 0 w 4209"/>
                <a:gd name="T83" fmla="*/ 0 h 3450"/>
                <a:gd name="T84" fmla="*/ 0 w 4209"/>
                <a:gd name="T85" fmla="*/ 0 h 3450"/>
                <a:gd name="T86" fmla="*/ 0 w 4209"/>
                <a:gd name="T87" fmla="*/ 0 h 3450"/>
                <a:gd name="T88" fmla="*/ 0 w 4209"/>
                <a:gd name="T89" fmla="*/ 0 h 3450"/>
                <a:gd name="T90" fmla="*/ 0 w 4209"/>
                <a:gd name="T91" fmla="*/ 0 h 3450"/>
                <a:gd name="T92" fmla="*/ 0 w 4209"/>
                <a:gd name="T93" fmla="*/ 0 h 3450"/>
                <a:gd name="T94" fmla="*/ 0 w 4209"/>
                <a:gd name="T95" fmla="*/ 0 h 3450"/>
                <a:gd name="T96" fmla="*/ 0 w 4209"/>
                <a:gd name="T97" fmla="*/ 0 h 3450"/>
                <a:gd name="T98" fmla="*/ 0 w 4209"/>
                <a:gd name="T99" fmla="*/ 0 h 3450"/>
                <a:gd name="T100" fmla="*/ 0 w 4209"/>
                <a:gd name="T101" fmla="*/ 0 h 3450"/>
                <a:gd name="T102" fmla="*/ 0 w 4209"/>
                <a:gd name="T103" fmla="*/ 0 h 3450"/>
                <a:gd name="T104" fmla="*/ 0 w 4209"/>
                <a:gd name="T105" fmla="*/ 0 h 3450"/>
                <a:gd name="T106" fmla="*/ 0 w 4209"/>
                <a:gd name="T107" fmla="*/ 0 h 3450"/>
                <a:gd name="T108" fmla="*/ 0 w 4209"/>
                <a:gd name="T109" fmla="*/ 0 h 3450"/>
                <a:gd name="T110" fmla="*/ 0 w 4209"/>
                <a:gd name="T111" fmla="*/ 0 h 3450"/>
                <a:gd name="T112" fmla="*/ 0 w 4209"/>
                <a:gd name="T113" fmla="*/ 0 h 3450"/>
                <a:gd name="T114" fmla="*/ 0 w 4209"/>
                <a:gd name="T115" fmla="*/ 0 h 3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209" h="3450">
                  <a:moveTo>
                    <a:pt x="3729" y="1814"/>
                  </a:moveTo>
                  <a:lnTo>
                    <a:pt x="3699" y="1654"/>
                  </a:lnTo>
                  <a:lnTo>
                    <a:pt x="3724" y="1459"/>
                  </a:lnTo>
                  <a:lnTo>
                    <a:pt x="3609" y="1384"/>
                  </a:lnTo>
                  <a:lnTo>
                    <a:pt x="3489" y="1399"/>
                  </a:lnTo>
                  <a:lnTo>
                    <a:pt x="3354" y="1394"/>
                  </a:lnTo>
                  <a:lnTo>
                    <a:pt x="3334" y="1439"/>
                  </a:lnTo>
                  <a:lnTo>
                    <a:pt x="3169" y="1414"/>
                  </a:lnTo>
                  <a:lnTo>
                    <a:pt x="3109" y="1304"/>
                  </a:lnTo>
                  <a:lnTo>
                    <a:pt x="3019" y="1244"/>
                  </a:lnTo>
                  <a:lnTo>
                    <a:pt x="2884" y="1199"/>
                  </a:lnTo>
                  <a:lnTo>
                    <a:pt x="2874" y="1324"/>
                  </a:lnTo>
                  <a:lnTo>
                    <a:pt x="2854" y="1439"/>
                  </a:lnTo>
                  <a:lnTo>
                    <a:pt x="2769" y="1544"/>
                  </a:lnTo>
                  <a:lnTo>
                    <a:pt x="2644" y="1514"/>
                  </a:lnTo>
                  <a:lnTo>
                    <a:pt x="2619" y="1604"/>
                  </a:lnTo>
                  <a:lnTo>
                    <a:pt x="2559" y="1684"/>
                  </a:lnTo>
                  <a:lnTo>
                    <a:pt x="2629" y="1789"/>
                  </a:lnTo>
                  <a:lnTo>
                    <a:pt x="2574" y="1909"/>
                  </a:lnTo>
                  <a:lnTo>
                    <a:pt x="2454" y="1964"/>
                  </a:lnTo>
                  <a:lnTo>
                    <a:pt x="2480" y="2075"/>
                  </a:lnTo>
                  <a:lnTo>
                    <a:pt x="2305" y="2015"/>
                  </a:lnTo>
                  <a:lnTo>
                    <a:pt x="2269" y="2128"/>
                  </a:lnTo>
                  <a:lnTo>
                    <a:pt x="2125" y="2134"/>
                  </a:lnTo>
                  <a:lnTo>
                    <a:pt x="2138" y="2234"/>
                  </a:lnTo>
                  <a:lnTo>
                    <a:pt x="2044" y="2296"/>
                  </a:lnTo>
                  <a:lnTo>
                    <a:pt x="2013" y="2389"/>
                  </a:lnTo>
                  <a:lnTo>
                    <a:pt x="1924" y="2374"/>
                  </a:lnTo>
                  <a:lnTo>
                    <a:pt x="1809" y="2456"/>
                  </a:lnTo>
                  <a:lnTo>
                    <a:pt x="1824" y="2555"/>
                  </a:lnTo>
                  <a:lnTo>
                    <a:pt x="1707" y="2569"/>
                  </a:lnTo>
                  <a:lnTo>
                    <a:pt x="1598" y="2579"/>
                  </a:lnTo>
                  <a:lnTo>
                    <a:pt x="1443" y="2509"/>
                  </a:lnTo>
                  <a:lnTo>
                    <a:pt x="1443" y="2658"/>
                  </a:lnTo>
                  <a:lnTo>
                    <a:pt x="1489" y="2788"/>
                  </a:lnTo>
                  <a:lnTo>
                    <a:pt x="1345" y="2772"/>
                  </a:lnTo>
                  <a:lnTo>
                    <a:pt x="1224" y="2818"/>
                  </a:lnTo>
                  <a:lnTo>
                    <a:pt x="1072" y="2743"/>
                  </a:lnTo>
                  <a:lnTo>
                    <a:pt x="1053" y="2866"/>
                  </a:lnTo>
                  <a:lnTo>
                    <a:pt x="745" y="2968"/>
                  </a:lnTo>
                  <a:lnTo>
                    <a:pt x="757" y="3109"/>
                  </a:lnTo>
                  <a:lnTo>
                    <a:pt x="817" y="3196"/>
                  </a:lnTo>
                  <a:lnTo>
                    <a:pt x="768" y="3268"/>
                  </a:lnTo>
                  <a:lnTo>
                    <a:pt x="738" y="3418"/>
                  </a:lnTo>
                  <a:lnTo>
                    <a:pt x="655" y="3450"/>
                  </a:lnTo>
                  <a:lnTo>
                    <a:pt x="543" y="3448"/>
                  </a:lnTo>
                  <a:lnTo>
                    <a:pt x="488" y="3378"/>
                  </a:lnTo>
                  <a:lnTo>
                    <a:pt x="393" y="3403"/>
                  </a:lnTo>
                  <a:lnTo>
                    <a:pt x="288" y="3228"/>
                  </a:lnTo>
                  <a:lnTo>
                    <a:pt x="248" y="2983"/>
                  </a:lnTo>
                  <a:lnTo>
                    <a:pt x="203" y="2389"/>
                  </a:lnTo>
                  <a:lnTo>
                    <a:pt x="168" y="2239"/>
                  </a:lnTo>
                  <a:lnTo>
                    <a:pt x="173" y="2164"/>
                  </a:lnTo>
                  <a:lnTo>
                    <a:pt x="88" y="2069"/>
                  </a:lnTo>
                  <a:lnTo>
                    <a:pt x="53" y="1774"/>
                  </a:lnTo>
                  <a:lnTo>
                    <a:pt x="38" y="1634"/>
                  </a:lnTo>
                  <a:lnTo>
                    <a:pt x="3" y="1429"/>
                  </a:lnTo>
                  <a:lnTo>
                    <a:pt x="8" y="1109"/>
                  </a:lnTo>
                  <a:lnTo>
                    <a:pt x="0" y="910"/>
                  </a:lnTo>
                  <a:lnTo>
                    <a:pt x="34" y="874"/>
                  </a:lnTo>
                  <a:lnTo>
                    <a:pt x="103" y="893"/>
                  </a:lnTo>
                  <a:lnTo>
                    <a:pt x="120" y="901"/>
                  </a:lnTo>
                  <a:lnTo>
                    <a:pt x="129" y="917"/>
                  </a:lnTo>
                  <a:lnTo>
                    <a:pt x="132" y="941"/>
                  </a:lnTo>
                  <a:lnTo>
                    <a:pt x="124" y="965"/>
                  </a:lnTo>
                  <a:lnTo>
                    <a:pt x="133" y="973"/>
                  </a:lnTo>
                  <a:lnTo>
                    <a:pt x="144" y="968"/>
                  </a:lnTo>
                  <a:lnTo>
                    <a:pt x="153" y="982"/>
                  </a:lnTo>
                  <a:lnTo>
                    <a:pt x="159" y="994"/>
                  </a:lnTo>
                  <a:lnTo>
                    <a:pt x="169" y="1000"/>
                  </a:lnTo>
                  <a:lnTo>
                    <a:pt x="174" y="983"/>
                  </a:lnTo>
                  <a:lnTo>
                    <a:pt x="192" y="988"/>
                  </a:lnTo>
                  <a:lnTo>
                    <a:pt x="208" y="995"/>
                  </a:lnTo>
                  <a:lnTo>
                    <a:pt x="222" y="998"/>
                  </a:lnTo>
                  <a:lnTo>
                    <a:pt x="232" y="1004"/>
                  </a:lnTo>
                  <a:lnTo>
                    <a:pt x="243" y="1012"/>
                  </a:lnTo>
                  <a:lnTo>
                    <a:pt x="253" y="1006"/>
                  </a:lnTo>
                  <a:lnTo>
                    <a:pt x="252" y="994"/>
                  </a:lnTo>
                  <a:lnTo>
                    <a:pt x="264" y="982"/>
                  </a:lnTo>
                  <a:lnTo>
                    <a:pt x="270" y="961"/>
                  </a:lnTo>
                  <a:lnTo>
                    <a:pt x="261" y="949"/>
                  </a:lnTo>
                  <a:lnTo>
                    <a:pt x="246" y="946"/>
                  </a:lnTo>
                  <a:lnTo>
                    <a:pt x="240" y="931"/>
                  </a:lnTo>
                  <a:lnTo>
                    <a:pt x="318" y="938"/>
                  </a:lnTo>
                  <a:lnTo>
                    <a:pt x="398" y="795"/>
                  </a:lnTo>
                  <a:lnTo>
                    <a:pt x="379" y="653"/>
                  </a:lnTo>
                  <a:lnTo>
                    <a:pt x="531" y="750"/>
                  </a:lnTo>
                  <a:lnTo>
                    <a:pt x="652" y="647"/>
                  </a:lnTo>
                  <a:lnTo>
                    <a:pt x="634" y="548"/>
                  </a:lnTo>
                  <a:lnTo>
                    <a:pt x="514" y="455"/>
                  </a:lnTo>
                  <a:lnTo>
                    <a:pt x="668" y="335"/>
                  </a:lnTo>
                  <a:lnTo>
                    <a:pt x="818" y="260"/>
                  </a:lnTo>
                  <a:lnTo>
                    <a:pt x="610" y="212"/>
                  </a:lnTo>
                  <a:lnTo>
                    <a:pt x="608" y="90"/>
                  </a:lnTo>
                  <a:lnTo>
                    <a:pt x="724" y="11"/>
                  </a:lnTo>
                  <a:lnTo>
                    <a:pt x="833" y="15"/>
                  </a:lnTo>
                  <a:lnTo>
                    <a:pt x="933" y="0"/>
                  </a:lnTo>
                  <a:lnTo>
                    <a:pt x="968" y="65"/>
                  </a:lnTo>
                  <a:lnTo>
                    <a:pt x="968" y="165"/>
                  </a:lnTo>
                  <a:lnTo>
                    <a:pt x="1103" y="210"/>
                  </a:lnTo>
                  <a:lnTo>
                    <a:pt x="1208" y="245"/>
                  </a:lnTo>
                  <a:lnTo>
                    <a:pt x="1283" y="335"/>
                  </a:lnTo>
                  <a:lnTo>
                    <a:pt x="1743" y="365"/>
                  </a:lnTo>
                  <a:lnTo>
                    <a:pt x="1758" y="470"/>
                  </a:lnTo>
                  <a:lnTo>
                    <a:pt x="1838" y="540"/>
                  </a:lnTo>
                  <a:lnTo>
                    <a:pt x="1958" y="500"/>
                  </a:lnTo>
                  <a:lnTo>
                    <a:pt x="2048" y="440"/>
                  </a:lnTo>
                  <a:lnTo>
                    <a:pt x="2134" y="215"/>
                  </a:lnTo>
                  <a:lnTo>
                    <a:pt x="2319" y="170"/>
                  </a:lnTo>
                  <a:lnTo>
                    <a:pt x="2514" y="165"/>
                  </a:lnTo>
                  <a:lnTo>
                    <a:pt x="2439" y="305"/>
                  </a:lnTo>
                  <a:lnTo>
                    <a:pt x="2554" y="380"/>
                  </a:lnTo>
                  <a:lnTo>
                    <a:pt x="2709" y="375"/>
                  </a:lnTo>
                  <a:lnTo>
                    <a:pt x="2854" y="270"/>
                  </a:lnTo>
                  <a:lnTo>
                    <a:pt x="3129" y="345"/>
                  </a:lnTo>
                  <a:lnTo>
                    <a:pt x="3259" y="255"/>
                  </a:lnTo>
                  <a:lnTo>
                    <a:pt x="3394" y="225"/>
                  </a:lnTo>
                  <a:lnTo>
                    <a:pt x="3504" y="305"/>
                  </a:lnTo>
                  <a:lnTo>
                    <a:pt x="3624" y="290"/>
                  </a:lnTo>
                  <a:lnTo>
                    <a:pt x="3879" y="270"/>
                  </a:lnTo>
                  <a:lnTo>
                    <a:pt x="3956" y="374"/>
                  </a:lnTo>
                  <a:lnTo>
                    <a:pt x="4067" y="402"/>
                  </a:lnTo>
                  <a:lnTo>
                    <a:pt x="3984" y="500"/>
                  </a:lnTo>
                  <a:lnTo>
                    <a:pt x="3969" y="590"/>
                  </a:lnTo>
                  <a:lnTo>
                    <a:pt x="4044" y="740"/>
                  </a:lnTo>
                  <a:lnTo>
                    <a:pt x="4069" y="959"/>
                  </a:lnTo>
                  <a:lnTo>
                    <a:pt x="3964" y="979"/>
                  </a:lnTo>
                  <a:lnTo>
                    <a:pt x="3934" y="1049"/>
                  </a:lnTo>
                  <a:lnTo>
                    <a:pt x="4029" y="1109"/>
                  </a:lnTo>
                  <a:lnTo>
                    <a:pt x="3994" y="1199"/>
                  </a:lnTo>
                  <a:lnTo>
                    <a:pt x="4209" y="1429"/>
                  </a:lnTo>
                  <a:lnTo>
                    <a:pt x="4174" y="1519"/>
                  </a:lnTo>
                  <a:lnTo>
                    <a:pt x="4119" y="1549"/>
                  </a:lnTo>
                  <a:lnTo>
                    <a:pt x="4054" y="1499"/>
                  </a:lnTo>
                  <a:lnTo>
                    <a:pt x="3954" y="1579"/>
                  </a:lnTo>
                  <a:lnTo>
                    <a:pt x="3894" y="1699"/>
                  </a:lnTo>
                  <a:lnTo>
                    <a:pt x="3920" y="1783"/>
                  </a:lnTo>
                  <a:lnTo>
                    <a:pt x="3853" y="1843"/>
                  </a:lnTo>
                  <a:lnTo>
                    <a:pt x="3729" y="1814"/>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4" name="Freeform 7">
              <a:extLst>
                <a:ext uri="{FF2B5EF4-FFF2-40B4-BE49-F238E27FC236}">
                  <a16:creationId xmlns:a16="http://schemas.microsoft.com/office/drawing/2014/main" id="{0F0BFDD2-D42A-5529-3E64-AF585A8EFD1D}"/>
                </a:ext>
              </a:extLst>
            </p:cNvPr>
            <p:cNvSpPr/>
            <p:nvPr/>
          </p:nvSpPr>
          <p:spPr bwMode="auto">
            <a:xfrm>
              <a:off x="1365965" y="4482470"/>
              <a:ext cx="685201" cy="1070614"/>
            </a:xfrm>
            <a:custGeom>
              <a:avLst/>
              <a:gdLst>
                <a:gd name="T0" fmla="*/ 0 w 2321"/>
                <a:gd name="T1" fmla="*/ 0 h 3721"/>
                <a:gd name="T2" fmla="*/ 0 w 2321"/>
                <a:gd name="T3" fmla="*/ 0 h 3721"/>
                <a:gd name="T4" fmla="*/ 0 w 2321"/>
                <a:gd name="T5" fmla="*/ 0 h 3721"/>
                <a:gd name="T6" fmla="*/ 0 w 2321"/>
                <a:gd name="T7" fmla="*/ 0 h 3721"/>
                <a:gd name="T8" fmla="*/ 0 w 2321"/>
                <a:gd name="T9" fmla="*/ 0 h 3721"/>
                <a:gd name="T10" fmla="*/ 0 w 2321"/>
                <a:gd name="T11" fmla="*/ 0 h 3721"/>
                <a:gd name="T12" fmla="*/ 0 w 2321"/>
                <a:gd name="T13" fmla="*/ 0 h 3721"/>
                <a:gd name="T14" fmla="*/ 0 w 2321"/>
                <a:gd name="T15" fmla="*/ 0 h 3721"/>
                <a:gd name="T16" fmla="*/ 0 w 2321"/>
                <a:gd name="T17" fmla="*/ 0 h 3721"/>
                <a:gd name="T18" fmla="*/ 0 w 2321"/>
                <a:gd name="T19" fmla="*/ 0 h 3721"/>
                <a:gd name="T20" fmla="*/ 0 w 2321"/>
                <a:gd name="T21" fmla="*/ 0 h 3721"/>
                <a:gd name="T22" fmla="*/ 0 w 2321"/>
                <a:gd name="T23" fmla="*/ 0 h 3721"/>
                <a:gd name="T24" fmla="*/ 0 w 2321"/>
                <a:gd name="T25" fmla="*/ 0 h 3721"/>
                <a:gd name="T26" fmla="*/ 0 w 2321"/>
                <a:gd name="T27" fmla="*/ 0 h 3721"/>
                <a:gd name="T28" fmla="*/ 0 w 2321"/>
                <a:gd name="T29" fmla="*/ 0 h 3721"/>
                <a:gd name="T30" fmla="*/ 0 w 2321"/>
                <a:gd name="T31" fmla="*/ 0 h 3721"/>
                <a:gd name="T32" fmla="*/ 0 w 2321"/>
                <a:gd name="T33" fmla="*/ 0 h 3721"/>
                <a:gd name="T34" fmla="*/ 0 w 2321"/>
                <a:gd name="T35" fmla="*/ 0 h 3721"/>
                <a:gd name="T36" fmla="*/ 0 w 2321"/>
                <a:gd name="T37" fmla="*/ 0 h 3721"/>
                <a:gd name="T38" fmla="*/ 0 w 2321"/>
                <a:gd name="T39" fmla="*/ 0 h 3721"/>
                <a:gd name="T40" fmla="*/ 0 w 2321"/>
                <a:gd name="T41" fmla="*/ 0 h 3721"/>
                <a:gd name="T42" fmla="*/ 0 w 2321"/>
                <a:gd name="T43" fmla="*/ 0 h 3721"/>
                <a:gd name="T44" fmla="*/ 0 w 2321"/>
                <a:gd name="T45" fmla="*/ 0 h 3721"/>
                <a:gd name="T46" fmla="*/ 0 w 2321"/>
                <a:gd name="T47" fmla="*/ 0 h 3721"/>
                <a:gd name="T48" fmla="*/ 0 w 2321"/>
                <a:gd name="T49" fmla="*/ 0 h 3721"/>
                <a:gd name="T50" fmla="*/ 0 w 2321"/>
                <a:gd name="T51" fmla="*/ 0 h 3721"/>
                <a:gd name="T52" fmla="*/ 0 w 2321"/>
                <a:gd name="T53" fmla="*/ 0 h 3721"/>
                <a:gd name="T54" fmla="*/ 0 w 2321"/>
                <a:gd name="T55" fmla="*/ 0 h 3721"/>
                <a:gd name="T56" fmla="*/ 0 w 2321"/>
                <a:gd name="T57" fmla="*/ 0 h 3721"/>
                <a:gd name="T58" fmla="*/ 0 w 2321"/>
                <a:gd name="T59" fmla="*/ 0 h 3721"/>
                <a:gd name="T60" fmla="*/ 0 w 2321"/>
                <a:gd name="T61" fmla="*/ 0 h 3721"/>
                <a:gd name="T62" fmla="*/ 0 w 2321"/>
                <a:gd name="T63" fmla="*/ 0 h 3721"/>
                <a:gd name="T64" fmla="*/ 0 w 2321"/>
                <a:gd name="T65" fmla="*/ 0 h 3721"/>
                <a:gd name="T66" fmla="*/ 0 w 2321"/>
                <a:gd name="T67" fmla="*/ 0 h 3721"/>
                <a:gd name="T68" fmla="*/ 0 w 2321"/>
                <a:gd name="T69" fmla="*/ 0 h 3721"/>
                <a:gd name="T70" fmla="*/ 0 w 2321"/>
                <a:gd name="T71" fmla="*/ 0 h 3721"/>
                <a:gd name="T72" fmla="*/ 0 w 2321"/>
                <a:gd name="T73" fmla="*/ 0 h 3721"/>
                <a:gd name="T74" fmla="*/ 0 w 2321"/>
                <a:gd name="T75" fmla="*/ 0 h 3721"/>
                <a:gd name="T76" fmla="*/ 0 w 2321"/>
                <a:gd name="T77" fmla="*/ 0 h 3721"/>
                <a:gd name="T78" fmla="*/ 0 w 2321"/>
                <a:gd name="T79" fmla="*/ 0 h 3721"/>
                <a:gd name="T80" fmla="*/ 0 w 2321"/>
                <a:gd name="T81" fmla="*/ 0 h 3721"/>
                <a:gd name="T82" fmla="*/ 0 w 2321"/>
                <a:gd name="T83" fmla="*/ 0 h 3721"/>
                <a:gd name="T84" fmla="*/ 0 w 2321"/>
                <a:gd name="T85" fmla="*/ 0 h 3721"/>
                <a:gd name="T86" fmla="*/ 0 w 2321"/>
                <a:gd name="T87" fmla="*/ 0 h 3721"/>
                <a:gd name="T88" fmla="*/ 0 w 2321"/>
                <a:gd name="T89" fmla="*/ 0 h 3721"/>
                <a:gd name="T90" fmla="*/ 0 w 2321"/>
                <a:gd name="T91" fmla="*/ 0 h 3721"/>
                <a:gd name="T92" fmla="*/ 0 w 2321"/>
                <a:gd name="T93" fmla="*/ 0 h 3721"/>
                <a:gd name="T94" fmla="*/ 0 w 2321"/>
                <a:gd name="T95" fmla="*/ 0 h 372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21" h="3721">
                  <a:moveTo>
                    <a:pt x="880" y="3510"/>
                  </a:moveTo>
                  <a:lnTo>
                    <a:pt x="610" y="3325"/>
                  </a:lnTo>
                  <a:lnTo>
                    <a:pt x="479" y="3120"/>
                  </a:lnTo>
                  <a:lnTo>
                    <a:pt x="339" y="3070"/>
                  </a:lnTo>
                  <a:lnTo>
                    <a:pt x="239" y="2740"/>
                  </a:lnTo>
                  <a:lnTo>
                    <a:pt x="269" y="2625"/>
                  </a:lnTo>
                  <a:lnTo>
                    <a:pt x="249" y="2515"/>
                  </a:lnTo>
                  <a:lnTo>
                    <a:pt x="104" y="2100"/>
                  </a:lnTo>
                  <a:lnTo>
                    <a:pt x="0" y="1888"/>
                  </a:lnTo>
                  <a:lnTo>
                    <a:pt x="59" y="1770"/>
                  </a:lnTo>
                  <a:lnTo>
                    <a:pt x="69" y="1635"/>
                  </a:lnTo>
                  <a:lnTo>
                    <a:pt x="15" y="1437"/>
                  </a:lnTo>
                  <a:lnTo>
                    <a:pt x="99" y="1405"/>
                  </a:lnTo>
                  <a:lnTo>
                    <a:pt x="129" y="1255"/>
                  </a:lnTo>
                  <a:lnTo>
                    <a:pt x="179" y="1185"/>
                  </a:lnTo>
                  <a:lnTo>
                    <a:pt x="119" y="1095"/>
                  </a:lnTo>
                  <a:lnTo>
                    <a:pt x="104" y="955"/>
                  </a:lnTo>
                  <a:lnTo>
                    <a:pt x="415" y="852"/>
                  </a:lnTo>
                  <a:lnTo>
                    <a:pt x="434" y="730"/>
                  </a:lnTo>
                  <a:lnTo>
                    <a:pt x="585" y="805"/>
                  </a:lnTo>
                  <a:lnTo>
                    <a:pt x="705" y="760"/>
                  </a:lnTo>
                  <a:lnTo>
                    <a:pt x="850" y="775"/>
                  </a:lnTo>
                  <a:lnTo>
                    <a:pt x="805" y="640"/>
                  </a:lnTo>
                  <a:lnTo>
                    <a:pt x="805" y="495"/>
                  </a:lnTo>
                  <a:lnTo>
                    <a:pt x="960" y="565"/>
                  </a:lnTo>
                  <a:lnTo>
                    <a:pt x="1075" y="555"/>
                  </a:lnTo>
                  <a:lnTo>
                    <a:pt x="1185" y="540"/>
                  </a:lnTo>
                  <a:lnTo>
                    <a:pt x="1170" y="445"/>
                  </a:lnTo>
                  <a:lnTo>
                    <a:pt x="1285" y="360"/>
                  </a:lnTo>
                  <a:lnTo>
                    <a:pt x="1375" y="375"/>
                  </a:lnTo>
                  <a:lnTo>
                    <a:pt x="1405" y="285"/>
                  </a:lnTo>
                  <a:lnTo>
                    <a:pt x="1500" y="220"/>
                  </a:lnTo>
                  <a:lnTo>
                    <a:pt x="1485" y="120"/>
                  </a:lnTo>
                  <a:lnTo>
                    <a:pt x="1630" y="115"/>
                  </a:lnTo>
                  <a:lnTo>
                    <a:pt x="1665" y="0"/>
                  </a:lnTo>
                  <a:lnTo>
                    <a:pt x="1841" y="60"/>
                  </a:lnTo>
                  <a:lnTo>
                    <a:pt x="1831" y="195"/>
                  </a:lnTo>
                  <a:lnTo>
                    <a:pt x="1901" y="270"/>
                  </a:lnTo>
                  <a:lnTo>
                    <a:pt x="1811" y="345"/>
                  </a:lnTo>
                  <a:lnTo>
                    <a:pt x="1766" y="445"/>
                  </a:lnTo>
                  <a:lnTo>
                    <a:pt x="1856" y="495"/>
                  </a:lnTo>
                  <a:lnTo>
                    <a:pt x="1756" y="625"/>
                  </a:lnTo>
                  <a:lnTo>
                    <a:pt x="1725" y="675"/>
                  </a:lnTo>
                  <a:lnTo>
                    <a:pt x="1796" y="750"/>
                  </a:lnTo>
                  <a:lnTo>
                    <a:pt x="1771" y="865"/>
                  </a:lnTo>
                  <a:lnTo>
                    <a:pt x="1781" y="1030"/>
                  </a:lnTo>
                  <a:lnTo>
                    <a:pt x="1695" y="1110"/>
                  </a:lnTo>
                  <a:lnTo>
                    <a:pt x="1841" y="1150"/>
                  </a:lnTo>
                  <a:lnTo>
                    <a:pt x="1771" y="1230"/>
                  </a:lnTo>
                  <a:lnTo>
                    <a:pt x="1781" y="1315"/>
                  </a:lnTo>
                  <a:lnTo>
                    <a:pt x="1605" y="1320"/>
                  </a:lnTo>
                  <a:lnTo>
                    <a:pt x="1530" y="1395"/>
                  </a:lnTo>
                  <a:lnTo>
                    <a:pt x="1525" y="1530"/>
                  </a:lnTo>
                  <a:lnTo>
                    <a:pt x="1540" y="1630"/>
                  </a:lnTo>
                  <a:lnTo>
                    <a:pt x="1585" y="1740"/>
                  </a:lnTo>
                  <a:lnTo>
                    <a:pt x="1555" y="1860"/>
                  </a:lnTo>
                  <a:lnTo>
                    <a:pt x="1440" y="1860"/>
                  </a:lnTo>
                  <a:lnTo>
                    <a:pt x="1395" y="1950"/>
                  </a:lnTo>
                  <a:lnTo>
                    <a:pt x="1360" y="2080"/>
                  </a:lnTo>
                  <a:lnTo>
                    <a:pt x="1470" y="2175"/>
                  </a:lnTo>
                  <a:lnTo>
                    <a:pt x="1455" y="2265"/>
                  </a:lnTo>
                  <a:lnTo>
                    <a:pt x="1495" y="2325"/>
                  </a:lnTo>
                  <a:lnTo>
                    <a:pt x="1575" y="2215"/>
                  </a:lnTo>
                  <a:lnTo>
                    <a:pt x="1720" y="2250"/>
                  </a:lnTo>
                  <a:lnTo>
                    <a:pt x="1735" y="2340"/>
                  </a:lnTo>
                  <a:lnTo>
                    <a:pt x="1605" y="2400"/>
                  </a:lnTo>
                  <a:lnTo>
                    <a:pt x="1480" y="2365"/>
                  </a:lnTo>
                  <a:lnTo>
                    <a:pt x="1495" y="2455"/>
                  </a:lnTo>
                  <a:lnTo>
                    <a:pt x="1455" y="2530"/>
                  </a:lnTo>
                  <a:lnTo>
                    <a:pt x="1540" y="2545"/>
                  </a:lnTo>
                  <a:lnTo>
                    <a:pt x="1575" y="2500"/>
                  </a:lnTo>
                  <a:lnTo>
                    <a:pt x="1695" y="2485"/>
                  </a:lnTo>
                  <a:lnTo>
                    <a:pt x="1695" y="2560"/>
                  </a:lnTo>
                  <a:lnTo>
                    <a:pt x="1901" y="2530"/>
                  </a:lnTo>
                  <a:lnTo>
                    <a:pt x="1946" y="2460"/>
                  </a:lnTo>
                  <a:lnTo>
                    <a:pt x="2041" y="2475"/>
                  </a:lnTo>
                  <a:lnTo>
                    <a:pt x="2066" y="2590"/>
                  </a:lnTo>
                  <a:lnTo>
                    <a:pt x="2146" y="2655"/>
                  </a:lnTo>
                  <a:lnTo>
                    <a:pt x="2236" y="2665"/>
                  </a:lnTo>
                  <a:lnTo>
                    <a:pt x="2236" y="2785"/>
                  </a:lnTo>
                  <a:lnTo>
                    <a:pt x="2321" y="2815"/>
                  </a:lnTo>
                  <a:lnTo>
                    <a:pt x="2311" y="2910"/>
                  </a:lnTo>
                  <a:lnTo>
                    <a:pt x="2246" y="3000"/>
                  </a:lnTo>
                  <a:lnTo>
                    <a:pt x="2146" y="3075"/>
                  </a:lnTo>
                  <a:lnTo>
                    <a:pt x="1998" y="3060"/>
                  </a:lnTo>
                  <a:lnTo>
                    <a:pt x="1906" y="3015"/>
                  </a:lnTo>
                  <a:lnTo>
                    <a:pt x="1875" y="3120"/>
                  </a:lnTo>
                  <a:lnTo>
                    <a:pt x="1770" y="3207"/>
                  </a:lnTo>
                  <a:lnTo>
                    <a:pt x="1802" y="3310"/>
                  </a:lnTo>
                  <a:lnTo>
                    <a:pt x="1735" y="3390"/>
                  </a:lnTo>
                  <a:lnTo>
                    <a:pt x="1946" y="3460"/>
                  </a:lnTo>
                  <a:lnTo>
                    <a:pt x="1682" y="3630"/>
                  </a:lnTo>
                  <a:lnTo>
                    <a:pt x="1440" y="3625"/>
                  </a:lnTo>
                  <a:lnTo>
                    <a:pt x="1316" y="3721"/>
                  </a:lnTo>
                  <a:lnTo>
                    <a:pt x="1148" y="3691"/>
                  </a:lnTo>
                  <a:lnTo>
                    <a:pt x="990" y="3540"/>
                  </a:lnTo>
                  <a:lnTo>
                    <a:pt x="880" y="351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5" name="Freeform 9">
              <a:extLst>
                <a:ext uri="{FF2B5EF4-FFF2-40B4-BE49-F238E27FC236}">
                  <a16:creationId xmlns:a16="http://schemas.microsoft.com/office/drawing/2014/main" id="{D7C0480E-15D0-87E5-6287-99F32BA6DD39}"/>
                </a:ext>
              </a:extLst>
            </p:cNvPr>
            <p:cNvSpPr/>
            <p:nvPr/>
          </p:nvSpPr>
          <p:spPr bwMode="auto">
            <a:xfrm>
              <a:off x="1376301" y="3164349"/>
              <a:ext cx="1321670" cy="893618"/>
            </a:xfrm>
            <a:custGeom>
              <a:avLst/>
              <a:gdLst>
                <a:gd name="T0" fmla="*/ 0 w 4473"/>
                <a:gd name="T1" fmla="*/ 0 h 3106"/>
                <a:gd name="T2" fmla="*/ 0 w 4473"/>
                <a:gd name="T3" fmla="*/ 0 h 3106"/>
                <a:gd name="T4" fmla="*/ 0 w 4473"/>
                <a:gd name="T5" fmla="*/ 0 h 3106"/>
                <a:gd name="T6" fmla="*/ 0 w 4473"/>
                <a:gd name="T7" fmla="*/ 0 h 3106"/>
                <a:gd name="T8" fmla="*/ 0 w 4473"/>
                <a:gd name="T9" fmla="*/ 0 h 3106"/>
                <a:gd name="T10" fmla="*/ 0 w 4473"/>
                <a:gd name="T11" fmla="*/ 0 h 3106"/>
                <a:gd name="T12" fmla="*/ 0 w 4473"/>
                <a:gd name="T13" fmla="*/ 0 h 3106"/>
                <a:gd name="T14" fmla="*/ 0 w 4473"/>
                <a:gd name="T15" fmla="*/ 0 h 3106"/>
                <a:gd name="T16" fmla="*/ 0 w 4473"/>
                <a:gd name="T17" fmla="*/ 0 h 3106"/>
                <a:gd name="T18" fmla="*/ 0 w 4473"/>
                <a:gd name="T19" fmla="*/ 0 h 3106"/>
                <a:gd name="T20" fmla="*/ 0 w 4473"/>
                <a:gd name="T21" fmla="*/ 0 h 3106"/>
                <a:gd name="T22" fmla="*/ 0 w 4473"/>
                <a:gd name="T23" fmla="*/ 0 h 3106"/>
                <a:gd name="T24" fmla="*/ 0 w 4473"/>
                <a:gd name="T25" fmla="*/ 0 h 3106"/>
                <a:gd name="T26" fmla="*/ 0 w 4473"/>
                <a:gd name="T27" fmla="*/ 0 h 3106"/>
                <a:gd name="T28" fmla="*/ 0 w 4473"/>
                <a:gd name="T29" fmla="*/ 0 h 3106"/>
                <a:gd name="T30" fmla="*/ 0 w 4473"/>
                <a:gd name="T31" fmla="*/ 0 h 3106"/>
                <a:gd name="T32" fmla="*/ 0 w 4473"/>
                <a:gd name="T33" fmla="*/ 0 h 3106"/>
                <a:gd name="T34" fmla="*/ 0 w 4473"/>
                <a:gd name="T35" fmla="*/ 0 h 3106"/>
                <a:gd name="T36" fmla="*/ 0 w 4473"/>
                <a:gd name="T37" fmla="*/ 0 h 3106"/>
                <a:gd name="T38" fmla="*/ 0 w 4473"/>
                <a:gd name="T39" fmla="*/ 0 h 3106"/>
                <a:gd name="T40" fmla="*/ 0 w 4473"/>
                <a:gd name="T41" fmla="*/ 0 h 3106"/>
                <a:gd name="T42" fmla="*/ 0 w 4473"/>
                <a:gd name="T43" fmla="*/ 0 h 3106"/>
                <a:gd name="T44" fmla="*/ 0 w 4473"/>
                <a:gd name="T45" fmla="*/ 0 h 3106"/>
                <a:gd name="T46" fmla="*/ 0 w 4473"/>
                <a:gd name="T47" fmla="*/ 0 h 3106"/>
                <a:gd name="T48" fmla="*/ 0 w 4473"/>
                <a:gd name="T49" fmla="*/ 0 h 3106"/>
                <a:gd name="T50" fmla="*/ 0 w 4473"/>
                <a:gd name="T51" fmla="*/ 0 h 3106"/>
                <a:gd name="T52" fmla="*/ 0 w 4473"/>
                <a:gd name="T53" fmla="*/ 0 h 3106"/>
                <a:gd name="T54" fmla="*/ 0 w 4473"/>
                <a:gd name="T55" fmla="*/ 0 h 3106"/>
                <a:gd name="T56" fmla="*/ 0 w 4473"/>
                <a:gd name="T57" fmla="*/ 0 h 3106"/>
                <a:gd name="T58" fmla="*/ 0 w 4473"/>
                <a:gd name="T59" fmla="*/ 0 h 3106"/>
                <a:gd name="T60" fmla="*/ 0 w 4473"/>
                <a:gd name="T61" fmla="*/ 0 h 3106"/>
                <a:gd name="T62" fmla="*/ 0 w 4473"/>
                <a:gd name="T63" fmla="*/ 0 h 3106"/>
                <a:gd name="T64" fmla="*/ 0 w 4473"/>
                <a:gd name="T65" fmla="*/ 0 h 3106"/>
                <a:gd name="T66" fmla="*/ 0 w 4473"/>
                <a:gd name="T67" fmla="*/ 0 h 3106"/>
                <a:gd name="T68" fmla="*/ 0 w 4473"/>
                <a:gd name="T69" fmla="*/ 0 h 3106"/>
                <a:gd name="T70" fmla="*/ 0 w 4473"/>
                <a:gd name="T71" fmla="*/ 0 h 3106"/>
                <a:gd name="T72" fmla="*/ 0 w 4473"/>
                <a:gd name="T73" fmla="*/ 0 h 3106"/>
                <a:gd name="T74" fmla="*/ 0 w 4473"/>
                <a:gd name="T75" fmla="*/ 0 h 3106"/>
                <a:gd name="T76" fmla="*/ 0 w 4473"/>
                <a:gd name="T77" fmla="*/ 0 h 3106"/>
                <a:gd name="T78" fmla="*/ 0 w 4473"/>
                <a:gd name="T79" fmla="*/ 0 h 3106"/>
                <a:gd name="T80" fmla="*/ 0 w 4473"/>
                <a:gd name="T81" fmla="*/ 0 h 3106"/>
                <a:gd name="T82" fmla="*/ 0 w 4473"/>
                <a:gd name="T83" fmla="*/ 0 h 3106"/>
                <a:gd name="T84" fmla="*/ 0 w 4473"/>
                <a:gd name="T85" fmla="*/ 0 h 3106"/>
                <a:gd name="T86" fmla="*/ 0 w 4473"/>
                <a:gd name="T87" fmla="*/ 0 h 3106"/>
                <a:gd name="T88" fmla="*/ 0 w 4473"/>
                <a:gd name="T89" fmla="*/ 0 h 3106"/>
                <a:gd name="T90" fmla="*/ 0 w 4473"/>
                <a:gd name="T91" fmla="*/ 0 h 3106"/>
                <a:gd name="T92" fmla="*/ 0 w 4473"/>
                <a:gd name="T93" fmla="*/ 0 h 3106"/>
                <a:gd name="T94" fmla="*/ 0 w 4473"/>
                <a:gd name="T95" fmla="*/ 0 h 3106"/>
                <a:gd name="T96" fmla="*/ 0 w 4473"/>
                <a:gd name="T97" fmla="*/ 0 h 3106"/>
                <a:gd name="T98" fmla="*/ 0 w 4473"/>
                <a:gd name="T99" fmla="*/ 0 h 31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73" h="3106">
                  <a:moveTo>
                    <a:pt x="2177" y="0"/>
                  </a:moveTo>
                  <a:lnTo>
                    <a:pt x="2121" y="101"/>
                  </a:lnTo>
                  <a:lnTo>
                    <a:pt x="1997" y="90"/>
                  </a:lnTo>
                  <a:lnTo>
                    <a:pt x="1882" y="225"/>
                  </a:lnTo>
                  <a:lnTo>
                    <a:pt x="1732" y="230"/>
                  </a:lnTo>
                  <a:lnTo>
                    <a:pt x="1566" y="361"/>
                  </a:lnTo>
                  <a:lnTo>
                    <a:pt x="1493" y="466"/>
                  </a:lnTo>
                  <a:lnTo>
                    <a:pt x="1352" y="525"/>
                  </a:lnTo>
                  <a:lnTo>
                    <a:pt x="1353" y="667"/>
                  </a:lnTo>
                  <a:lnTo>
                    <a:pt x="1442" y="811"/>
                  </a:lnTo>
                  <a:lnTo>
                    <a:pt x="1598" y="826"/>
                  </a:lnTo>
                  <a:lnTo>
                    <a:pt x="1757" y="756"/>
                  </a:lnTo>
                  <a:lnTo>
                    <a:pt x="1777" y="920"/>
                  </a:lnTo>
                  <a:lnTo>
                    <a:pt x="1548" y="951"/>
                  </a:lnTo>
                  <a:lnTo>
                    <a:pt x="1479" y="1006"/>
                  </a:lnTo>
                  <a:lnTo>
                    <a:pt x="1520" y="1050"/>
                  </a:lnTo>
                  <a:lnTo>
                    <a:pt x="1478" y="1087"/>
                  </a:lnTo>
                  <a:lnTo>
                    <a:pt x="1584" y="1147"/>
                  </a:lnTo>
                  <a:lnTo>
                    <a:pt x="1625" y="1251"/>
                  </a:lnTo>
                  <a:lnTo>
                    <a:pt x="1554" y="1266"/>
                  </a:lnTo>
                  <a:lnTo>
                    <a:pt x="1473" y="1251"/>
                  </a:lnTo>
                  <a:lnTo>
                    <a:pt x="1493" y="1365"/>
                  </a:lnTo>
                  <a:lnTo>
                    <a:pt x="1563" y="1428"/>
                  </a:lnTo>
                  <a:lnTo>
                    <a:pt x="1506" y="1471"/>
                  </a:lnTo>
                  <a:lnTo>
                    <a:pt x="1445" y="1444"/>
                  </a:lnTo>
                  <a:lnTo>
                    <a:pt x="1397" y="1366"/>
                  </a:lnTo>
                  <a:lnTo>
                    <a:pt x="1323" y="1416"/>
                  </a:lnTo>
                  <a:lnTo>
                    <a:pt x="1161" y="1366"/>
                  </a:lnTo>
                  <a:lnTo>
                    <a:pt x="1071" y="1447"/>
                  </a:lnTo>
                  <a:lnTo>
                    <a:pt x="1037" y="1563"/>
                  </a:lnTo>
                  <a:lnTo>
                    <a:pt x="906" y="1641"/>
                  </a:lnTo>
                  <a:lnTo>
                    <a:pt x="798" y="1560"/>
                  </a:lnTo>
                  <a:lnTo>
                    <a:pt x="831" y="1503"/>
                  </a:lnTo>
                  <a:lnTo>
                    <a:pt x="951" y="1477"/>
                  </a:lnTo>
                  <a:lnTo>
                    <a:pt x="947" y="1390"/>
                  </a:lnTo>
                  <a:lnTo>
                    <a:pt x="924" y="1296"/>
                  </a:lnTo>
                  <a:lnTo>
                    <a:pt x="1027" y="1265"/>
                  </a:lnTo>
                  <a:lnTo>
                    <a:pt x="999" y="1158"/>
                  </a:lnTo>
                  <a:lnTo>
                    <a:pt x="924" y="1101"/>
                  </a:lnTo>
                  <a:lnTo>
                    <a:pt x="803" y="1141"/>
                  </a:lnTo>
                  <a:lnTo>
                    <a:pt x="697" y="1100"/>
                  </a:lnTo>
                  <a:lnTo>
                    <a:pt x="768" y="976"/>
                  </a:lnTo>
                  <a:lnTo>
                    <a:pt x="668" y="960"/>
                  </a:lnTo>
                  <a:lnTo>
                    <a:pt x="618" y="1042"/>
                  </a:lnTo>
                  <a:lnTo>
                    <a:pt x="512" y="1006"/>
                  </a:lnTo>
                  <a:lnTo>
                    <a:pt x="472" y="1220"/>
                  </a:lnTo>
                  <a:lnTo>
                    <a:pt x="512" y="1275"/>
                  </a:lnTo>
                  <a:lnTo>
                    <a:pt x="452" y="1335"/>
                  </a:lnTo>
                  <a:lnTo>
                    <a:pt x="527" y="1370"/>
                  </a:lnTo>
                  <a:lnTo>
                    <a:pt x="572" y="1475"/>
                  </a:lnTo>
                  <a:lnTo>
                    <a:pt x="518" y="1567"/>
                  </a:lnTo>
                  <a:lnTo>
                    <a:pt x="542" y="1686"/>
                  </a:lnTo>
                  <a:lnTo>
                    <a:pt x="352" y="1791"/>
                  </a:lnTo>
                  <a:lnTo>
                    <a:pt x="322" y="1861"/>
                  </a:lnTo>
                  <a:lnTo>
                    <a:pt x="442" y="1926"/>
                  </a:lnTo>
                  <a:lnTo>
                    <a:pt x="332" y="1971"/>
                  </a:lnTo>
                  <a:lnTo>
                    <a:pt x="217" y="1971"/>
                  </a:lnTo>
                  <a:lnTo>
                    <a:pt x="156" y="2036"/>
                  </a:lnTo>
                  <a:lnTo>
                    <a:pt x="234" y="2084"/>
                  </a:lnTo>
                  <a:lnTo>
                    <a:pt x="204" y="2168"/>
                  </a:lnTo>
                  <a:lnTo>
                    <a:pt x="6" y="2270"/>
                  </a:lnTo>
                  <a:lnTo>
                    <a:pt x="42" y="2315"/>
                  </a:lnTo>
                  <a:lnTo>
                    <a:pt x="125" y="2334"/>
                  </a:lnTo>
                  <a:lnTo>
                    <a:pt x="98" y="2384"/>
                  </a:lnTo>
                  <a:lnTo>
                    <a:pt x="23" y="2373"/>
                  </a:lnTo>
                  <a:lnTo>
                    <a:pt x="0" y="2424"/>
                  </a:lnTo>
                  <a:lnTo>
                    <a:pt x="38" y="2498"/>
                  </a:lnTo>
                  <a:lnTo>
                    <a:pt x="47" y="2578"/>
                  </a:lnTo>
                  <a:lnTo>
                    <a:pt x="162" y="2581"/>
                  </a:lnTo>
                  <a:lnTo>
                    <a:pt x="255" y="2566"/>
                  </a:lnTo>
                  <a:lnTo>
                    <a:pt x="291" y="2628"/>
                  </a:lnTo>
                  <a:lnTo>
                    <a:pt x="293" y="2731"/>
                  </a:lnTo>
                  <a:lnTo>
                    <a:pt x="530" y="2809"/>
                  </a:lnTo>
                  <a:lnTo>
                    <a:pt x="608" y="2901"/>
                  </a:lnTo>
                  <a:lnTo>
                    <a:pt x="1067" y="2932"/>
                  </a:lnTo>
                  <a:lnTo>
                    <a:pt x="1082" y="3037"/>
                  </a:lnTo>
                  <a:lnTo>
                    <a:pt x="1162" y="3106"/>
                  </a:lnTo>
                  <a:lnTo>
                    <a:pt x="1292" y="3061"/>
                  </a:lnTo>
                  <a:lnTo>
                    <a:pt x="1371" y="3007"/>
                  </a:lnTo>
                  <a:lnTo>
                    <a:pt x="1457" y="2779"/>
                  </a:lnTo>
                  <a:lnTo>
                    <a:pt x="1642" y="2736"/>
                  </a:lnTo>
                  <a:lnTo>
                    <a:pt x="1835" y="2731"/>
                  </a:lnTo>
                  <a:lnTo>
                    <a:pt x="1762" y="2871"/>
                  </a:lnTo>
                  <a:lnTo>
                    <a:pt x="1878" y="2946"/>
                  </a:lnTo>
                  <a:lnTo>
                    <a:pt x="2028" y="2943"/>
                  </a:lnTo>
                  <a:lnTo>
                    <a:pt x="2178" y="2835"/>
                  </a:lnTo>
                  <a:lnTo>
                    <a:pt x="2452" y="2910"/>
                  </a:lnTo>
                  <a:lnTo>
                    <a:pt x="2584" y="2820"/>
                  </a:lnTo>
                  <a:lnTo>
                    <a:pt x="2721" y="2791"/>
                  </a:lnTo>
                  <a:lnTo>
                    <a:pt x="2827" y="2869"/>
                  </a:lnTo>
                  <a:lnTo>
                    <a:pt x="2956" y="2856"/>
                  </a:lnTo>
                  <a:lnTo>
                    <a:pt x="3203" y="2836"/>
                  </a:lnTo>
                  <a:lnTo>
                    <a:pt x="3278" y="2941"/>
                  </a:lnTo>
                  <a:lnTo>
                    <a:pt x="3393" y="2968"/>
                  </a:lnTo>
                  <a:lnTo>
                    <a:pt x="3498" y="2781"/>
                  </a:lnTo>
                  <a:lnTo>
                    <a:pt x="3528" y="2566"/>
                  </a:lnTo>
                  <a:lnTo>
                    <a:pt x="3663" y="2346"/>
                  </a:lnTo>
                  <a:lnTo>
                    <a:pt x="3768" y="2361"/>
                  </a:lnTo>
                  <a:lnTo>
                    <a:pt x="3903" y="2281"/>
                  </a:lnTo>
                  <a:lnTo>
                    <a:pt x="4038" y="2061"/>
                  </a:lnTo>
                  <a:lnTo>
                    <a:pt x="4161" y="1942"/>
                  </a:lnTo>
                  <a:lnTo>
                    <a:pt x="4083" y="1851"/>
                  </a:lnTo>
                  <a:lnTo>
                    <a:pt x="3948" y="1786"/>
                  </a:lnTo>
                  <a:lnTo>
                    <a:pt x="3874" y="1791"/>
                  </a:lnTo>
                  <a:lnTo>
                    <a:pt x="3903" y="1696"/>
                  </a:lnTo>
                  <a:lnTo>
                    <a:pt x="3880" y="1605"/>
                  </a:lnTo>
                  <a:lnTo>
                    <a:pt x="4042" y="1620"/>
                  </a:lnTo>
                  <a:lnTo>
                    <a:pt x="4186" y="1605"/>
                  </a:lnTo>
                  <a:lnTo>
                    <a:pt x="4313" y="1636"/>
                  </a:lnTo>
                  <a:lnTo>
                    <a:pt x="4473" y="1550"/>
                  </a:lnTo>
                  <a:lnTo>
                    <a:pt x="4398" y="1455"/>
                  </a:lnTo>
                  <a:lnTo>
                    <a:pt x="4443" y="1335"/>
                  </a:lnTo>
                  <a:lnTo>
                    <a:pt x="4403" y="1295"/>
                  </a:lnTo>
                  <a:lnTo>
                    <a:pt x="4448" y="1215"/>
                  </a:lnTo>
                  <a:lnTo>
                    <a:pt x="4398" y="1140"/>
                  </a:lnTo>
                  <a:lnTo>
                    <a:pt x="4238" y="1205"/>
                  </a:lnTo>
                  <a:lnTo>
                    <a:pt x="4053" y="1020"/>
                  </a:lnTo>
                  <a:lnTo>
                    <a:pt x="3908" y="975"/>
                  </a:lnTo>
                  <a:lnTo>
                    <a:pt x="3843" y="875"/>
                  </a:lnTo>
                  <a:lnTo>
                    <a:pt x="3728" y="890"/>
                  </a:lnTo>
                  <a:lnTo>
                    <a:pt x="3653" y="1025"/>
                  </a:lnTo>
                  <a:lnTo>
                    <a:pt x="3513" y="1025"/>
                  </a:lnTo>
                  <a:lnTo>
                    <a:pt x="3503" y="885"/>
                  </a:lnTo>
                  <a:lnTo>
                    <a:pt x="3323" y="975"/>
                  </a:lnTo>
                  <a:lnTo>
                    <a:pt x="3233" y="950"/>
                  </a:lnTo>
                  <a:lnTo>
                    <a:pt x="3263" y="855"/>
                  </a:lnTo>
                  <a:lnTo>
                    <a:pt x="3213" y="765"/>
                  </a:lnTo>
                  <a:lnTo>
                    <a:pt x="3068" y="825"/>
                  </a:lnTo>
                  <a:lnTo>
                    <a:pt x="3003" y="905"/>
                  </a:lnTo>
                  <a:lnTo>
                    <a:pt x="2793" y="950"/>
                  </a:lnTo>
                  <a:lnTo>
                    <a:pt x="2808" y="830"/>
                  </a:lnTo>
                  <a:lnTo>
                    <a:pt x="2678" y="915"/>
                  </a:lnTo>
                  <a:lnTo>
                    <a:pt x="2538" y="825"/>
                  </a:lnTo>
                  <a:lnTo>
                    <a:pt x="2508" y="720"/>
                  </a:lnTo>
                  <a:lnTo>
                    <a:pt x="2393" y="740"/>
                  </a:lnTo>
                  <a:lnTo>
                    <a:pt x="2333" y="825"/>
                  </a:lnTo>
                  <a:lnTo>
                    <a:pt x="2422" y="970"/>
                  </a:lnTo>
                  <a:lnTo>
                    <a:pt x="2448" y="1095"/>
                  </a:lnTo>
                  <a:lnTo>
                    <a:pt x="2453" y="1205"/>
                  </a:lnTo>
                  <a:lnTo>
                    <a:pt x="2558" y="1230"/>
                  </a:lnTo>
                  <a:lnTo>
                    <a:pt x="2544" y="1381"/>
                  </a:lnTo>
                  <a:lnTo>
                    <a:pt x="2433" y="1410"/>
                  </a:lnTo>
                  <a:lnTo>
                    <a:pt x="2348" y="1325"/>
                  </a:lnTo>
                  <a:lnTo>
                    <a:pt x="2257" y="1350"/>
                  </a:lnTo>
                  <a:lnTo>
                    <a:pt x="2192" y="1230"/>
                  </a:lnTo>
                  <a:lnTo>
                    <a:pt x="2167" y="1050"/>
                  </a:lnTo>
                  <a:lnTo>
                    <a:pt x="2222" y="930"/>
                  </a:lnTo>
                  <a:lnTo>
                    <a:pt x="2212" y="755"/>
                  </a:lnTo>
                  <a:lnTo>
                    <a:pt x="2288" y="650"/>
                  </a:lnTo>
                  <a:lnTo>
                    <a:pt x="2423" y="675"/>
                  </a:lnTo>
                  <a:lnTo>
                    <a:pt x="2498" y="560"/>
                  </a:lnTo>
                  <a:lnTo>
                    <a:pt x="2558" y="425"/>
                  </a:lnTo>
                  <a:lnTo>
                    <a:pt x="2618" y="315"/>
                  </a:lnTo>
                  <a:lnTo>
                    <a:pt x="2603" y="170"/>
                  </a:lnTo>
                  <a:lnTo>
                    <a:pt x="2543" y="50"/>
                  </a:lnTo>
                  <a:lnTo>
                    <a:pt x="2363" y="0"/>
                  </a:lnTo>
                  <a:lnTo>
                    <a:pt x="2177" y="0"/>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6" name="Freeform 10">
              <a:extLst>
                <a:ext uri="{FF2B5EF4-FFF2-40B4-BE49-F238E27FC236}">
                  <a16:creationId xmlns:a16="http://schemas.microsoft.com/office/drawing/2014/main" id="{E925D704-F781-BC2C-3050-B0C06A2D1DC1}"/>
                </a:ext>
              </a:extLst>
            </p:cNvPr>
            <p:cNvSpPr/>
            <p:nvPr/>
          </p:nvSpPr>
          <p:spPr bwMode="auto">
            <a:xfrm>
              <a:off x="1866574" y="2607458"/>
              <a:ext cx="1083916" cy="1015932"/>
            </a:xfrm>
            <a:custGeom>
              <a:avLst/>
              <a:gdLst>
                <a:gd name="T0" fmla="*/ 0 w 3670"/>
                <a:gd name="T1" fmla="*/ 0 h 3530"/>
                <a:gd name="T2" fmla="*/ 0 w 3670"/>
                <a:gd name="T3" fmla="*/ 0 h 3530"/>
                <a:gd name="T4" fmla="*/ 0 w 3670"/>
                <a:gd name="T5" fmla="*/ 0 h 3530"/>
                <a:gd name="T6" fmla="*/ 0 w 3670"/>
                <a:gd name="T7" fmla="*/ 0 h 3530"/>
                <a:gd name="T8" fmla="*/ 0 w 3670"/>
                <a:gd name="T9" fmla="*/ 0 h 3530"/>
                <a:gd name="T10" fmla="*/ 0 w 3670"/>
                <a:gd name="T11" fmla="*/ 0 h 3530"/>
                <a:gd name="T12" fmla="*/ 0 w 3670"/>
                <a:gd name="T13" fmla="*/ 0 h 3530"/>
                <a:gd name="T14" fmla="*/ 0 w 3670"/>
                <a:gd name="T15" fmla="*/ 0 h 3530"/>
                <a:gd name="T16" fmla="*/ 0 w 3670"/>
                <a:gd name="T17" fmla="*/ 0 h 3530"/>
                <a:gd name="T18" fmla="*/ 0 w 3670"/>
                <a:gd name="T19" fmla="*/ 0 h 3530"/>
                <a:gd name="T20" fmla="*/ 0 w 3670"/>
                <a:gd name="T21" fmla="*/ 0 h 3530"/>
                <a:gd name="T22" fmla="*/ 0 w 3670"/>
                <a:gd name="T23" fmla="*/ 0 h 3530"/>
                <a:gd name="T24" fmla="*/ 0 w 3670"/>
                <a:gd name="T25" fmla="*/ 0 h 3530"/>
                <a:gd name="T26" fmla="*/ 0 w 3670"/>
                <a:gd name="T27" fmla="*/ 0 h 3530"/>
                <a:gd name="T28" fmla="*/ 0 w 3670"/>
                <a:gd name="T29" fmla="*/ 0 h 3530"/>
                <a:gd name="T30" fmla="*/ 0 w 3670"/>
                <a:gd name="T31" fmla="*/ 0 h 3530"/>
                <a:gd name="T32" fmla="*/ 0 w 3670"/>
                <a:gd name="T33" fmla="*/ 0 h 3530"/>
                <a:gd name="T34" fmla="*/ 0 w 3670"/>
                <a:gd name="T35" fmla="*/ 0 h 3530"/>
                <a:gd name="T36" fmla="*/ 0 w 3670"/>
                <a:gd name="T37" fmla="*/ 0 h 3530"/>
                <a:gd name="T38" fmla="*/ 0 w 3670"/>
                <a:gd name="T39" fmla="*/ 0 h 3530"/>
                <a:gd name="T40" fmla="*/ 0 w 3670"/>
                <a:gd name="T41" fmla="*/ 0 h 3530"/>
                <a:gd name="T42" fmla="*/ 0 w 3670"/>
                <a:gd name="T43" fmla="*/ 0 h 3530"/>
                <a:gd name="T44" fmla="*/ 0 w 3670"/>
                <a:gd name="T45" fmla="*/ 0 h 3530"/>
                <a:gd name="T46" fmla="*/ 0 w 3670"/>
                <a:gd name="T47" fmla="*/ 0 h 3530"/>
                <a:gd name="T48" fmla="*/ 0 w 3670"/>
                <a:gd name="T49" fmla="*/ 0 h 3530"/>
                <a:gd name="T50" fmla="*/ 0 w 3670"/>
                <a:gd name="T51" fmla="*/ 0 h 3530"/>
                <a:gd name="T52" fmla="*/ 0 w 3670"/>
                <a:gd name="T53" fmla="*/ 0 h 3530"/>
                <a:gd name="T54" fmla="*/ 0 w 3670"/>
                <a:gd name="T55" fmla="*/ 0 h 3530"/>
                <a:gd name="T56" fmla="*/ 0 w 3670"/>
                <a:gd name="T57" fmla="*/ 0 h 3530"/>
                <a:gd name="T58" fmla="*/ 0 w 3670"/>
                <a:gd name="T59" fmla="*/ 0 h 3530"/>
                <a:gd name="T60" fmla="*/ 0 w 3670"/>
                <a:gd name="T61" fmla="*/ 0 h 3530"/>
                <a:gd name="T62" fmla="*/ 0 w 3670"/>
                <a:gd name="T63" fmla="*/ 0 h 3530"/>
                <a:gd name="T64" fmla="*/ 0 w 3670"/>
                <a:gd name="T65" fmla="*/ 0 h 3530"/>
                <a:gd name="T66" fmla="*/ 0 w 3670"/>
                <a:gd name="T67" fmla="*/ 0 h 3530"/>
                <a:gd name="T68" fmla="*/ 0 w 3670"/>
                <a:gd name="T69" fmla="*/ 0 h 3530"/>
                <a:gd name="T70" fmla="*/ 0 w 3670"/>
                <a:gd name="T71" fmla="*/ 0 h 3530"/>
                <a:gd name="T72" fmla="*/ 0 w 3670"/>
                <a:gd name="T73" fmla="*/ 0 h 3530"/>
                <a:gd name="T74" fmla="*/ 0 w 3670"/>
                <a:gd name="T75" fmla="*/ 0 h 3530"/>
                <a:gd name="T76" fmla="*/ 0 w 3670"/>
                <a:gd name="T77" fmla="*/ 0 h 3530"/>
                <a:gd name="T78" fmla="*/ 0 w 3670"/>
                <a:gd name="T79" fmla="*/ 0 h 3530"/>
                <a:gd name="T80" fmla="*/ 0 w 3670"/>
                <a:gd name="T81" fmla="*/ 0 h 3530"/>
                <a:gd name="T82" fmla="*/ 0 w 3670"/>
                <a:gd name="T83" fmla="*/ 0 h 3530"/>
                <a:gd name="T84" fmla="*/ 0 w 3670"/>
                <a:gd name="T85" fmla="*/ 0 h 3530"/>
                <a:gd name="T86" fmla="*/ 0 w 3670"/>
                <a:gd name="T87" fmla="*/ 0 h 3530"/>
                <a:gd name="T88" fmla="*/ 0 w 3670"/>
                <a:gd name="T89" fmla="*/ 0 h 3530"/>
                <a:gd name="T90" fmla="*/ 0 w 3670"/>
                <a:gd name="T91" fmla="*/ 0 h 3530"/>
                <a:gd name="T92" fmla="*/ 0 w 3670"/>
                <a:gd name="T93" fmla="*/ 0 h 3530"/>
                <a:gd name="T94" fmla="*/ 0 w 3670"/>
                <a:gd name="T95" fmla="*/ 0 h 3530"/>
                <a:gd name="T96" fmla="*/ 0 w 3670"/>
                <a:gd name="T97" fmla="*/ 0 h 3530"/>
                <a:gd name="T98" fmla="*/ 0 w 3670"/>
                <a:gd name="T99" fmla="*/ 0 h 3530"/>
                <a:gd name="T100" fmla="*/ 0 w 3670"/>
                <a:gd name="T101" fmla="*/ 0 h 3530"/>
                <a:gd name="T102" fmla="*/ 0 w 3670"/>
                <a:gd name="T103" fmla="*/ 0 h 35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70" h="3530">
                  <a:moveTo>
                    <a:pt x="120" y="1401"/>
                  </a:moveTo>
                  <a:lnTo>
                    <a:pt x="105" y="1506"/>
                  </a:lnTo>
                  <a:lnTo>
                    <a:pt x="235" y="1673"/>
                  </a:lnTo>
                  <a:lnTo>
                    <a:pt x="211" y="1815"/>
                  </a:lnTo>
                  <a:lnTo>
                    <a:pt x="161" y="1968"/>
                  </a:lnTo>
                  <a:lnTo>
                    <a:pt x="331" y="1896"/>
                  </a:lnTo>
                  <a:lnTo>
                    <a:pt x="431" y="1909"/>
                  </a:lnTo>
                  <a:lnTo>
                    <a:pt x="506" y="1864"/>
                  </a:lnTo>
                  <a:lnTo>
                    <a:pt x="517" y="1936"/>
                  </a:lnTo>
                  <a:lnTo>
                    <a:pt x="705" y="1936"/>
                  </a:lnTo>
                  <a:lnTo>
                    <a:pt x="886" y="1984"/>
                  </a:lnTo>
                  <a:lnTo>
                    <a:pt x="946" y="2104"/>
                  </a:lnTo>
                  <a:lnTo>
                    <a:pt x="961" y="2248"/>
                  </a:lnTo>
                  <a:lnTo>
                    <a:pt x="898" y="2367"/>
                  </a:lnTo>
                  <a:lnTo>
                    <a:pt x="842" y="2493"/>
                  </a:lnTo>
                  <a:lnTo>
                    <a:pt x="767" y="2611"/>
                  </a:lnTo>
                  <a:lnTo>
                    <a:pt x="631" y="2584"/>
                  </a:lnTo>
                  <a:lnTo>
                    <a:pt x="554" y="2692"/>
                  </a:lnTo>
                  <a:lnTo>
                    <a:pt x="565" y="2866"/>
                  </a:lnTo>
                  <a:lnTo>
                    <a:pt x="510" y="2985"/>
                  </a:lnTo>
                  <a:lnTo>
                    <a:pt x="535" y="3164"/>
                  </a:lnTo>
                  <a:lnTo>
                    <a:pt x="599" y="3284"/>
                  </a:lnTo>
                  <a:lnTo>
                    <a:pt x="689" y="3258"/>
                  </a:lnTo>
                  <a:lnTo>
                    <a:pt x="776" y="3345"/>
                  </a:lnTo>
                  <a:lnTo>
                    <a:pt x="887" y="3314"/>
                  </a:lnTo>
                  <a:lnTo>
                    <a:pt x="901" y="3162"/>
                  </a:lnTo>
                  <a:lnTo>
                    <a:pt x="796" y="3140"/>
                  </a:lnTo>
                  <a:lnTo>
                    <a:pt x="791" y="3032"/>
                  </a:lnTo>
                  <a:lnTo>
                    <a:pt x="766" y="2908"/>
                  </a:lnTo>
                  <a:lnTo>
                    <a:pt x="677" y="2761"/>
                  </a:lnTo>
                  <a:lnTo>
                    <a:pt x="737" y="2673"/>
                  </a:lnTo>
                  <a:lnTo>
                    <a:pt x="848" y="2655"/>
                  </a:lnTo>
                  <a:lnTo>
                    <a:pt x="883" y="2763"/>
                  </a:lnTo>
                  <a:lnTo>
                    <a:pt x="1019" y="2851"/>
                  </a:lnTo>
                  <a:lnTo>
                    <a:pt x="1150" y="2766"/>
                  </a:lnTo>
                  <a:lnTo>
                    <a:pt x="1135" y="2883"/>
                  </a:lnTo>
                  <a:lnTo>
                    <a:pt x="1346" y="2841"/>
                  </a:lnTo>
                  <a:lnTo>
                    <a:pt x="1411" y="2760"/>
                  </a:lnTo>
                  <a:lnTo>
                    <a:pt x="1555" y="2701"/>
                  </a:lnTo>
                  <a:lnTo>
                    <a:pt x="1604" y="2791"/>
                  </a:lnTo>
                  <a:lnTo>
                    <a:pt x="1574" y="2887"/>
                  </a:lnTo>
                  <a:lnTo>
                    <a:pt x="1669" y="2910"/>
                  </a:lnTo>
                  <a:lnTo>
                    <a:pt x="1845" y="2821"/>
                  </a:lnTo>
                  <a:lnTo>
                    <a:pt x="1855" y="2958"/>
                  </a:lnTo>
                  <a:lnTo>
                    <a:pt x="1994" y="2960"/>
                  </a:lnTo>
                  <a:lnTo>
                    <a:pt x="2072" y="2824"/>
                  </a:lnTo>
                  <a:lnTo>
                    <a:pt x="2185" y="2811"/>
                  </a:lnTo>
                  <a:lnTo>
                    <a:pt x="2249" y="2908"/>
                  </a:lnTo>
                  <a:lnTo>
                    <a:pt x="2392" y="2952"/>
                  </a:lnTo>
                  <a:lnTo>
                    <a:pt x="2578" y="3138"/>
                  </a:lnTo>
                  <a:lnTo>
                    <a:pt x="2740" y="3075"/>
                  </a:lnTo>
                  <a:lnTo>
                    <a:pt x="2791" y="3150"/>
                  </a:lnTo>
                  <a:lnTo>
                    <a:pt x="2744" y="3230"/>
                  </a:lnTo>
                  <a:lnTo>
                    <a:pt x="2786" y="3270"/>
                  </a:lnTo>
                  <a:lnTo>
                    <a:pt x="2741" y="3387"/>
                  </a:lnTo>
                  <a:lnTo>
                    <a:pt x="2816" y="3485"/>
                  </a:lnTo>
                  <a:lnTo>
                    <a:pt x="2920" y="3530"/>
                  </a:lnTo>
                  <a:lnTo>
                    <a:pt x="3031" y="3485"/>
                  </a:lnTo>
                  <a:lnTo>
                    <a:pt x="3090" y="3405"/>
                  </a:lnTo>
                  <a:lnTo>
                    <a:pt x="3115" y="3215"/>
                  </a:lnTo>
                  <a:lnTo>
                    <a:pt x="3175" y="3150"/>
                  </a:lnTo>
                  <a:lnTo>
                    <a:pt x="3090" y="2990"/>
                  </a:lnTo>
                  <a:lnTo>
                    <a:pt x="3040" y="2881"/>
                  </a:lnTo>
                  <a:lnTo>
                    <a:pt x="3075" y="2761"/>
                  </a:lnTo>
                  <a:lnTo>
                    <a:pt x="3280" y="2641"/>
                  </a:lnTo>
                  <a:lnTo>
                    <a:pt x="3445" y="2491"/>
                  </a:lnTo>
                  <a:lnTo>
                    <a:pt x="3655" y="2491"/>
                  </a:lnTo>
                  <a:lnTo>
                    <a:pt x="3670" y="2406"/>
                  </a:lnTo>
                  <a:lnTo>
                    <a:pt x="3420" y="2316"/>
                  </a:lnTo>
                  <a:lnTo>
                    <a:pt x="3450" y="2151"/>
                  </a:lnTo>
                  <a:lnTo>
                    <a:pt x="3330" y="2116"/>
                  </a:lnTo>
                  <a:lnTo>
                    <a:pt x="3415" y="2026"/>
                  </a:lnTo>
                  <a:lnTo>
                    <a:pt x="3570" y="2011"/>
                  </a:lnTo>
                  <a:lnTo>
                    <a:pt x="3420" y="1881"/>
                  </a:lnTo>
                  <a:lnTo>
                    <a:pt x="3329" y="1732"/>
                  </a:lnTo>
                  <a:lnTo>
                    <a:pt x="3287" y="1579"/>
                  </a:lnTo>
                  <a:lnTo>
                    <a:pt x="3149" y="1546"/>
                  </a:lnTo>
                  <a:lnTo>
                    <a:pt x="3056" y="1625"/>
                  </a:lnTo>
                  <a:lnTo>
                    <a:pt x="2776" y="1522"/>
                  </a:lnTo>
                  <a:lnTo>
                    <a:pt x="2740" y="1430"/>
                  </a:lnTo>
                  <a:lnTo>
                    <a:pt x="2624" y="1447"/>
                  </a:lnTo>
                  <a:lnTo>
                    <a:pt x="2440" y="1326"/>
                  </a:lnTo>
                  <a:lnTo>
                    <a:pt x="2354" y="1381"/>
                  </a:lnTo>
                  <a:lnTo>
                    <a:pt x="1939" y="1067"/>
                  </a:lnTo>
                  <a:lnTo>
                    <a:pt x="1457" y="872"/>
                  </a:lnTo>
                  <a:lnTo>
                    <a:pt x="1185" y="811"/>
                  </a:lnTo>
                  <a:lnTo>
                    <a:pt x="970" y="706"/>
                  </a:lnTo>
                  <a:lnTo>
                    <a:pt x="825" y="601"/>
                  </a:lnTo>
                  <a:lnTo>
                    <a:pt x="882" y="509"/>
                  </a:lnTo>
                  <a:lnTo>
                    <a:pt x="735" y="452"/>
                  </a:lnTo>
                  <a:lnTo>
                    <a:pt x="645" y="352"/>
                  </a:lnTo>
                  <a:lnTo>
                    <a:pt x="475" y="447"/>
                  </a:lnTo>
                  <a:lnTo>
                    <a:pt x="355" y="352"/>
                  </a:lnTo>
                  <a:lnTo>
                    <a:pt x="355" y="257"/>
                  </a:lnTo>
                  <a:lnTo>
                    <a:pt x="402" y="80"/>
                  </a:lnTo>
                  <a:lnTo>
                    <a:pt x="247" y="0"/>
                  </a:lnTo>
                  <a:lnTo>
                    <a:pt x="195" y="112"/>
                  </a:lnTo>
                  <a:lnTo>
                    <a:pt x="75" y="217"/>
                  </a:lnTo>
                  <a:lnTo>
                    <a:pt x="0" y="397"/>
                  </a:lnTo>
                  <a:lnTo>
                    <a:pt x="30" y="577"/>
                  </a:lnTo>
                  <a:lnTo>
                    <a:pt x="60" y="751"/>
                  </a:lnTo>
                  <a:lnTo>
                    <a:pt x="48" y="798"/>
                  </a:lnTo>
                  <a:lnTo>
                    <a:pt x="91" y="848"/>
                  </a:lnTo>
                  <a:lnTo>
                    <a:pt x="117" y="902"/>
                  </a:lnTo>
                  <a:lnTo>
                    <a:pt x="127" y="977"/>
                  </a:lnTo>
                  <a:lnTo>
                    <a:pt x="210" y="1096"/>
                  </a:lnTo>
                  <a:lnTo>
                    <a:pt x="208" y="1220"/>
                  </a:lnTo>
                  <a:lnTo>
                    <a:pt x="120" y="1401"/>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7" name="Freeform 11">
              <a:extLst>
                <a:ext uri="{FF2B5EF4-FFF2-40B4-BE49-F238E27FC236}">
                  <a16:creationId xmlns:a16="http://schemas.microsoft.com/office/drawing/2014/main" id="{507BDCCD-FFF4-64AB-8724-A6DAF468E1B8}"/>
                </a:ext>
              </a:extLst>
            </p:cNvPr>
            <p:cNvSpPr/>
            <p:nvPr/>
          </p:nvSpPr>
          <p:spPr bwMode="auto">
            <a:xfrm>
              <a:off x="2314023" y="3587414"/>
              <a:ext cx="615795" cy="990030"/>
            </a:xfrm>
            <a:custGeom>
              <a:avLst/>
              <a:gdLst>
                <a:gd name="T0" fmla="*/ 0 w 2085"/>
                <a:gd name="T1" fmla="*/ 0 h 3441"/>
                <a:gd name="T2" fmla="*/ 0 w 2085"/>
                <a:gd name="T3" fmla="*/ 0 h 3441"/>
                <a:gd name="T4" fmla="*/ 0 w 2085"/>
                <a:gd name="T5" fmla="*/ 0 h 3441"/>
                <a:gd name="T6" fmla="*/ 0 w 2085"/>
                <a:gd name="T7" fmla="*/ 0 h 3441"/>
                <a:gd name="T8" fmla="*/ 0 w 2085"/>
                <a:gd name="T9" fmla="*/ 0 h 3441"/>
                <a:gd name="T10" fmla="*/ 0 w 2085"/>
                <a:gd name="T11" fmla="*/ 0 h 3441"/>
                <a:gd name="T12" fmla="*/ 0 w 2085"/>
                <a:gd name="T13" fmla="*/ 0 h 3441"/>
                <a:gd name="T14" fmla="*/ 0 w 2085"/>
                <a:gd name="T15" fmla="*/ 0 h 3441"/>
                <a:gd name="T16" fmla="*/ 0 w 2085"/>
                <a:gd name="T17" fmla="*/ 0 h 3441"/>
                <a:gd name="T18" fmla="*/ 0 w 2085"/>
                <a:gd name="T19" fmla="*/ 0 h 3441"/>
                <a:gd name="T20" fmla="*/ 0 w 2085"/>
                <a:gd name="T21" fmla="*/ 0 h 3441"/>
                <a:gd name="T22" fmla="*/ 0 w 2085"/>
                <a:gd name="T23" fmla="*/ 0 h 3441"/>
                <a:gd name="T24" fmla="*/ 0 w 2085"/>
                <a:gd name="T25" fmla="*/ 0 h 3441"/>
                <a:gd name="T26" fmla="*/ 0 w 2085"/>
                <a:gd name="T27" fmla="*/ 0 h 3441"/>
                <a:gd name="T28" fmla="*/ 0 w 2085"/>
                <a:gd name="T29" fmla="*/ 0 h 3441"/>
                <a:gd name="T30" fmla="*/ 0 w 2085"/>
                <a:gd name="T31" fmla="*/ 0 h 3441"/>
                <a:gd name="T32" fmla="*/ 0 w 2085"/>
                <a:gd name="T33" fmla="*/ 0 h 3441"/>
                <a:gd name="T34" fmla="*/ 0 w 2085"/>
                <a:gd name="T35" fmla="*/ 0 h 3441"/>
                <a:gd name="T36" fmla="*/ 0 w 2085"/>
                <a:gd name="T37" fmla="*/ 0 h 3441"/>
                <a:gd name="T38" fmla="*/ 0 w 2085"/>
                <a:gd name="T39" fmla="*/ 0 h 3441"/>
                <a:gd name="T40" fmla="*/ 0 w 2085"/>
                <a:gd name="T41" fmla="*/ 0 h 3441"/>
                <a:gd name="T42" fmla="*/ 0 w 2085"/>
                <a:gd name="T43" fmla="*/ 0 h 3441"/>
                <a:gd name="T44" fmla="*/ 0 w 2085"/>
                <a:gd name="T45" fmla="*/ 0 h 3441"/>
                <a:gd name="T46" fmla="*/ 0 w 2085"/>
                <a:gd name="T47" fmla="*/ 0 h 3441"/>
                <a:gd name="T48" fmla="*/ 0 w 2085"/>
                <a:gd name="T49" fmla="*/ 0 h 3441"/>
                <a:gd name="T50" fmla="*/ 0 w 2085"/>
                <a:gd name="T51" fmla="*/ 0 h 3441"/>
                <a:gd name="T52" fmla="*/ 0 w 2085"/>
                <a:gd name="T53" fmla="*/ 0 h 3441"/>
                <a:gd name="T54" fmla="*/ 0 w 2085"/>
                <a:gd name="T55" fmla="*/ 0 h 3441"/>
                <a:gd name="T56" fmla="*/ 0 w 2085"/>
                <a:gd name="T57" fmla="*/ 0 h 3441"/>
                <a:gd name="T58" fmla="*/ 0 w 2085"/>
                <a:gd name="T59" fmla="*/ 0 h 3441"/>
                <a:gd name="T60" fmla="*/ 0 w 2085"/>
                <a:gd name="T61" fmla="*/ 0 h 3441"/>
                <a:gd name="T62" fmla="*/ 0 w 2085"/>
                <a:gd name="T63" fmla="*/ 0 h 3441"/>
                <a:gd name="T64" fmla="*/ 0 w 2085"/>
                <a:gd name="T65" fmla="*/ 0 h 3441"/>
                <a:gd name="T66" fmla="*/ 0 w 2085"/>
                <a:gd name="T67" fmla="*/ 0 h 3441"/>
                <a:gd name="T68" fmla="*/ 0 w 2085"/>
                <a:gd name="T69" fmla="*/ 0 h 3441"/>
                <a:gd name="T70" fmla="*/ 0 w 2085"/>
                <a:gd name="T71" fmla="*/ 0 h 3441"/>
                <a:gd name="T72" fmla="*/ 0 w 2085"/>
                <a:gd name="T73" fmla="*/ 0 h 34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85" h="3441">
                  <a:moveTo>
                    <a:pt x="1575" y="0"/>
                  </a:moveTo>
                  <a:lnTo>
                    <a:pt x="1695" y="125"/>
                  </a:lnTo>
                  <a:lnTo>
                    <a:pt x="1800" y="260"/>
                  </a:lnTo>
                  <a:lnTo>
                    <a:pt x="1920" y="215"/>
                  </a:lnTo>
                  <a:lnTo>
                    <a:pt x="1905" y="425"/>
                  </a:lnTo>
                  <a:lnTo>
                    <a:pt x="1960" y="540"/>
                  </a:lnTo>
                  <a:lnTo>
                    <a:pt x="2080" y="570"/>
                  </a:lnTo>
                  <a:lnTo>
                    <a:pt x="2085" y="660"/>
                  </a:lnTo>
                  <a:lnTo>
                    <a:pt x="1930" y="815"/>
                  </a:lnTo>
                  <a:lnTo>
                    <a:pt x="1919" y="891"/>
                  </a:lnTo>
                  <a:lnTo>
                    <a:pt x="1711" y="1052"/>
                  </a:lnTo>
                  <a:lnTo>
                    <a:pt x="1710" y="1190"/>
                  </a:lnTo>
                  <a:lnTo>
                    <a:pt x="1615" y="1325"/>
                  </a:lnTo>
                  <a:lnTo>
                    <a:pt x="1606" y="1484"/>
                  </a:lnTo>
                  <a:lnTo>
                    <a:pt x="1469" y="1581"/>
                  </a:lnTo>
                  <a:lnTo>
                    <a:pt x="1271" y="1580"/>
                  </a:lnTo>
                  <a:lnTo>
                    <a:pt x="1213" y="1695"/>
                  </a:lnTo>
                  <a:lnTo>
                    <a:pt x="1110" y="1801"/>
                  </a:lnTo>
                  <a:lnTo>
                    <a:pt x="1139" y="2163"/>
                  </a:lnTo>
                  <a:lnTo>
                    <a:pt x="1240" y="2211"/>
                  </a:lnTo>
                  <a:lnTo>
                    <a:pt x="1349" y="2271"/>
                  </a:lnTo>
                  <a:lnTo>
                    <a:pt x="1225" y="2326"/>
                  </a:lnTo>
                  <a:lnTo>
                    <a:pt x="1070" y="2262"/>
                  </a:lnTo>
                  <a:lnTo>
                    <a:pt x="896" y="2176"/>
                  </a:lnTo>
                  <a:lnTo>
                    <a:pt x="841" y="2256"/>
                  </a:lnTo>
                  <a:lnTo>
                    <a:pt x="944" y="2355"/>
                  </a:lnTo>
                  <a:lnTo>
                    <a:pt x="941" y="2478"/>
                  </a:lnTo>
                  <a:lnTo>
                    <a:pt x="1005" y="2571"/>
                  </a:lnTo>
                  <a:lnTo>
                    <a:pt x="1020" y="2691"/>
                  </a:lnTo>
                  <a:lnTo>
                    <a:pt x="1050" y="2791"/>
                  </a:lnTo>
                  <a:lnTo>
                    <a:pt x="910" y="2986"/>
                  </a:lnTo>
                  <a:lnTo>
                    <a:pt x="810" y="3081"/>
                  </a:lnTo>
                  <a:lnTo>
                    <a:pt x="705" y="3151"/>
                  </a:lnTo>
                  <a:lnTo>
                    <a:pt x="630" y="3441"/>
                  </a:lnTo>
                  <a:lnTo>
                    <a:pt x="535" y="3396"/>
                  </a:lnTo>
                  <a:lnTo>
                    <a:pt x="430" y="3421"/>
                  </a:lnTo>
                  <a:lnTo>
                    <a:pt x="390" y="3226"/>
                  </a:lnTo>
                  <a:lnTo>
                    <a:pt x="310" y="3241"/>
                  </a:lnTo>
                  <a:lnTo>
                    <a:pt x="240" y="3046"/>
                  </a:lnTo>
                  <a:lnTo>
                    <a:pt x="0" y="2941"/>
                  </a:lnTo>
                  <a:lnTo>
                    <a:pt x="70" y="2881"/>
                  </a:lnTo>
                  <a:lnTo>
                    <a:pt x="45" y="2796"/>
                  </a:lnTo>
                  <a:lnTo>
                    <a:pt x="105" y="2676"/>
                  </a:lnTo>
                  <a:lnTo>
                    <a:pt x="205" y="2596"/>
                  </a:lnTo>
                  <a:lnTo>
                    <a:pt x="272" y="2646"/>
                  </a:lnTo>
                  <a:lnTo>
                    <a:pt x="323" y="2616"/>
                  </a:lnTo>
                  <a:lnTo>
                    <a:pt x="361" y="2527"/>
                  </a:lnTo>
                  <a:lnTo>
                    <a:pt x="146" y="2296"/>
                  </a:lnTo>
                  <a:lnTo>
                    <a:pt x="181" y="2206"/>
                  </a:lnTo>
                  <a:lnTo>
                    <a:pt x="86" y="2145"/>
                  </a:lnTo>
                  <a:lnTo>
                    <a:pt x="115" y="2076"/>
                  </a:lnTo>
                  <a:lnTo>
                    <a:pt x="220" y="2058"/>
                  </a:lnTo>
                  <a:lnTo>
                    <a:pt x="195" y="1836"/>
                  </a:lnTo>
                  <a:lnTo>
                    <a:pt x="121" y="1685"/>
                  </a:lnTo>
                  <a:lnTo>
                    <a:pt x="136" y="1595"/>
                  </a:lnTo>
                  <a:lnTo>
                    <a:pt x="218" y="1499"/>
                  </a:lnTo>
                  <a:lnTo>
                    <a:pt x="326" y="1307"/>
                  </a:lnTo>
                  <a:lnTo>
                    <a:pt x="356" y="1095"/>
                  </a:lnTo>
                  <a:lnTo>
                    <a:pt x="491" y="875"/>
                  </a:lnTo>
                  <a:lnTo>
                    <a:pt x="595" y="888"/>
                  </a:lnTo>
                  <a:lnTo>
                    <a:pt x="731" y="810"/>
                  </a:lnTo>
                  <a:lnTo>
                    <a:pt x="865" y="590"/>
                  </a:lnTo>
                  <a:lnTo>
                    <a:pt x="990" y="470"/>
                  </a:lnTo>
                  <a:lnTo>
                    <a:pt x="910" y="380"/>
                  </a:lnTo>
                  <a:lnTo>
                    <a:pt x="775" y="315"/>
                  </a:lnTo>
                  <a:lnTo>
                    <a:pt x="700" y="320"/>
                  </a:lnTo>
                  <a:lnTo>
                    <a:pt x="730" y="225"/>
                  </a:lnTo>
                  <a:lnTo>
                    <a:pt x="705" y="135"/>
                  </a:lnTo>
                  <a:lnTo>
                    <a:pt x="865" y="150"/>
                  </a:lnTo>
                  <a:lnTo>
                    <a:pt x="1015" y="135"/>
                  </a:lnTo>
                  <a:lnTo>
                    <a:pt x="1138" y="167"/>
                  </a:lnTo>
                  <a:lnTo>
                    <a:pt x="1300" y="80"/>
                  </a:lnTo>
                  <a:lnTo>
                    <a:pt x="1410" y="125"/>
                  </a:lnTo>
                  <a:lnTo>
                    <a:pt x="1515" y="80"/>
                  </a:lnTo>
                  <a:lnTo>
                    <a:pt x="1575" y="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8" name="Freeform 12">
              <a:extLst>
                <a:ext uri="{FF2B5EF4-FFF2-40B4-BE49-F238E27FC236}">
                  <a16:creationId xmlns:a16="http://schemas.microsoft.com/office/drawing/2014/main" id="{1CBAFB19-4F17-EC61-DCE8-E514BF4AC3D1}"/>
                </a:ext>
              </a:extLst>
            </p:cNvPr>
            <p:cNvSpPr/>
            <p:nvPr/>
          </p:nvSpPr>
          <p:spPr bwMode="auto">
            <a:xfrm>
              <a:off x="1938934" y="2433338"/>
              <a:ext cx="481413" cy="421627"/>
            </a:xfrm>
            <a:custGeom>
              <a:avLst/>
              <a:gdLst>
                <a:gd name="T0" fmla="*/ 0 w 1628"/>
                <a:gd name="T1" fmla="*/ 0 h 1466"/>
                <a:gd name="T2" fmla="*/ 0 w 1628"/>
                <a:gd name="T3" fmla="*/ 0 h 1466"/>
                <a:gd name="T4" fmla="*/ 0 w 1628"/>
                <a:gd name="T5" fmla="*/ 0 h 1466"/>
                <a:gd name="T6" fmla="*/ 0 w 1628"/>
                <a:gd name="T7" fmla="*/ 0 h 1466"/>
                <a:gd name="T8" fmla="*/ 0 w 1628"/>
                <a:gd name="T9" fmla="*/ 0 h 1466"/>
                <a:gd name="T10" fmla="*/ 0 w 1628"/>
                <a:gd name="T11" fmla="*/ 0 h 1466"/>
                <a:gd name="T12" fmla="*/ 0 w 1628"/>
                <a:gd name="T13" fmla="*/ 0 h 1466"/>
                <a:gd name="T14" fmla="*/ 0 w 1628"/>
                <a:gd name="T15" fmla="*/ 0 h 1466"/>
                <a:gd name="T16" fmla="*/ 0 w 1628"/>
                <a:gd name="T17" fmla="*/ 0 h 1466"/>
                <a:gd name="T18" fmla="*/ 0 w 1628"/>
                <a:gd name="T19" fmla="*/ 0 h 1466"/>
                <a:gd name="T20" fmla="*/ 0 w 1628"/>
                <a:gd name="T21" fmla="*/ 0 h 1466"/>
                <a:gd name="T22" fmla="*/ 0 w 1628"/>
                <a:gd name="T23" fmla="*/ 0 h 1466"/>
                <a:gd name="T24" fmla="*/ 0 w 1628"/>
                <a:gd name="T25" fmla="*/ 0 h 1466"/>
                <a:gd name="T26" fmla="*/ 0 w 1628"/>
                <a:gd name="T27" fmla="*/ 0 h 1466"/>
                <a:gd name="T28" fmla="*/ 0 w 1628"/>
                <a:gd name="T29" fmla="*/ 0 h 1466"/>
                <a:gd name="T30" fmla="*/ 0 w 1628"/>
                <a:gd name="T31" fmla="*/ 0 h 1466"/>
                <a:gd name="T32" fmla="*/ 0 w 1628"/>
                <a:gd name="T33" fmla="*/ 0 h 1466"/>
                <a:gd name="T34" fmla="*/ 0 w 1628"/>
                <a:gd name="T35" fmla="*/ 0 h 1466"/>
                <a:gd name="T36" fmla="*/ 0 w 1628"/>
                <a:gd name="T37" fmla="*/ 0 h 1466"/>
                <a:gd name="T38" fmla="*/ 0 w 1628"/>
                <a:gd name="T39" fmla="*/ 0 h 1466"/>
                <a:gd name="T40" fmla="*/ 0 w 1628"/>
                <a:gd name="T41" fmla="*/ 0 h 1466"/>
                <a:gd name="T42" fmla="*/ 0 w 1628"/>
                <a:gd name="T43" fmla="*/ 0 h 1466"/>
                <a:gd name="T44" fmla="*/ 0 w 1628"/>
                <a:gd name="T45" fmla="*/ 0 h 1466"/>
                <a:gd name="T46" fmla="*/ 0 w 1628"/>
                <a:gd name="T47" fmla="*/ 0 h 1466"/>
                <a:gd name="T48" fmla="*/ 0 w 1628"/>
                <a:gd name="T49" fmla="*/ 0 h 1466"/>
                <a:gd name="T50" fmla="*/ 0 w 1628"/>
                <a:gd name="T51" fmla="*/ 0 h 1466"/>
                <a:gd name="T52" fmla="*/ 0 w 1628"/>
                <a:gd name="T53" fmla="*/ 0 h 1466"/>
                <a:gd name="T54" fmla="*/ 0 w 1628"/>
                <a:gd name="T55" fmla="*/ 0 h 1466"/>
                <a:gd name="T56" fmla="*/ 0 w 1628"/>
                <a:gd name="T57" fmla="*/ 0 h 1466"/>
                <a:gd name="T58" fmla="*/ 0 w 1628"/>
                <a:gd name="T59" fmla="*/ 0 h 1466"/>
                <a:gd name="T60" fmla="*/ 0 w 1628"/>
                <a:gd name="T61" fmla="*/ 0 h 1466"/>
                <a:gd name="T62" fmla="*/ 0 w 1628"/>
                <a:gd name="T63" fmla="*/ 0 h 1466"/>
                <a:gd name="T64" fmla="*/ 0 w 1628"/>
                <a:gd name="T65" fmla="*/ 0 h 1466"/>
                <a:gd name="T66" fmla="*/ 0 w 1628"/>
                <a:gd name="T67" fmla="*/ 0 h 1466"/>
                <a:gd name="T68" fmla="*/ 0 w 1628"/>
                <a:gd name="T69" fmla="*/ 0 h 1466"/>
                <a:gd name="T70" fmla="*/ 0 w 1628"/>
                <a:gd name="T71" fmla="*/ 0 h 14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28" h="1466">
                  <a:moveTo>
                    <a:pt x="0" y="592"/>
                  </a:moveTo>
                  <a:lnTo>
                    <a:pt x="108" y="510"/>
                  </a:lnTo>
                  <a:lnTo>
                    <a:pt x="93" y="405"/>
                  </a:lnTo>
                  <a:lnTo>
                    <a:pt x="108" y="235"/>
                  </a:lnTo>
                  <a:lnTo>
                    <a:pt x="203" y="160"/>
                  </a:lnTo>
                  <a:lnTo>
                    <a:pt x="378" y="101"/>
                  </a:lnTo>
                  <a:lnTo>
                    <a:pt x="535" y="146"/>
                  </a:lnTo>
                  <a:lnTo>
                    <a:pt x="608" y="195"/>
                  </a:lnTo>
                  <a:lnTo>
                    <a:pt x="697" y="191"/>
                  </a:lnTo>
                  <a:lnTo>
                    <a:pt x="624" y="61"/>
                  </a:lnTo>
                  <a:lnTo>
                    <a:pt x="743" y="0"/>
                  </a:lnTo>
                  <a:lnTo>
                    <a:pt x="818" y="60"/>
                  </a:lnTo>
                  <a:lnTo>
                    <a:pt x="848" y="150"/>
                  </a:lnTo>
                  <a:lnTo>
                    <a:pt x="948" y="240"/>
                  </a:lnTo>
                  <a:lnTo>
                    <a:pt x="1143" y="280"/>
                  </a:lnTo>
                  <a:lnTo>
                    <a:pt x="1278" y="385"/>
                  </a:lnTo>
                  <a:lnTo>
                    <a:pt x="1278" y="505"/>
                  </a:lnTo>
                  <a:lnTo>
                    <a:pt x="1488" y="525"/>
                  </a:lnTo>
                  <a:lnTo>
                    <a:pt x="1628" y="660"/>
                  </a:lnTo>
                  <a:lnTo>
                    <a:pt x="1323" y="899"/>
                  </a:lnTo>
                  <a:lnTo>
                    <a:pt x="1312" y="1015"/>
                  </a:lnTo>
                  <a:lnTo>
                    <a:pt x="1278" y="1090"/>
                  </a:lnTo>
                  <a:lnTo>
                    <a:pt x="1329" y="1216"/>
                  </a:lnTo>
                  <a:lnTo>
                    <a:pt x="1207" y="1301"/>
                  </a:lnTo>
                  <a:lnTo>
                    <a:pt x="1209" y="1466"/>
                  </a:lnTo>
                  <a:lnTo>
                    <a:pt x="938" y="1405"/>
                  </a:lnTo>
                  <a:lnTo>
                    <a:pt x="723" y="1300"/>
                  </a:lnTo>
                  <a:lnTo>
                    <a:pt x="579" y="1196"/>
                  </a:lnTo>
                  <a:lnTo>
                    <a:pt x="637" y="1103"/>
                  </a:lnTo>
                  <a:lnTo>
                    <a:pt x="489" y="1046"/>
                  </a:lnTo>
                  <a:lnTo>
                    <a:pt x="399" y="946"/>
                  </a:lnTo>
                  <a:lnTo>
                    <a:pt x="231" y="1045"/>
                  </a:lnTo>
                  <a:lnTo>
                    <a:pt x="109" y="944"/>
                  </a:lnTo>
                  <a:lnTo>
                    <a:pt x="109" y="848"/>
                  </a:lnTo>
                  <a:lnTo>
                    <a:pt x="157" y="673"/>
                  </a:lnTo>
                  <a:lnTo>
                    <a:pt x="0" y="59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9" name="Freeform 13">
              <a:extLst>
                <a:ext uri="{FF2B5EF4-FFF2-40B4-BE49-F238E27FC236}">
                  <a16:creationId xmlns:a16="http://schemas.microsoft.com/office/drawing/2014/main" id="{0E86F4C6-56BE-BD81-E417-64C3AEE6BCA3}"/>
                </a:ext>
              </a:extLst>
            </p:cNvPr>
            <p:cNvSpPr/>
            <p:nvPr/>
          </p:nvSpPr>
          <p:spPr bwMode="auto">
            <a:xfrm>
              <a:off x="2764423" y="3052107"/>
              <a:ext cx="722119" cy="497893"/>
            </a:xfrm>
            <a:custGeom>
              <a:avLst/>
              <a:gdLst>
                <a:gd name="T0" fmla="*/ 0 w 2445"/>
                <a:gd name="T1" fmla="*/ 0 h 1731"/>
                <a:gd name="T2" fmla="*/ 0 w 2445"/>
                <a:gd name="T3" fmla="*/ 0 h 1731"/>
                <a:gd name="T4" fmla="*/ 0 w 2445"/>
                <a:gd name="T5" fmla="*/ 0 h 1731"/>
                <a:gd name="T6" fmla="*/ 0 w 2445"/>
                <a:gd name="T7" fmla="*/ 0 h 1731"/>
                <a:gd name="T8" fmla="*/ 0 w 2445"/>
                <a:gd name="T9" fmla="*/ 0 h 1731"/>
                <a:gd name="T10" fmla="*/ 0 w 2445"/>
                <a:gd name="T11" fmla="*/ 0 h 1731"/>
                <a:gd name="T12" fmla="*/ 0 w 2445"/>
                <a:gd name="T13" fmla="*/ 0 h 1731"/>
                <a:gd name="T14" fmla="*/ 0 w 2445"/>
                <a:gd name="T15" fmla="*/ 0 h 1731"/>
                <a:gd name="T16" fmla="*/ 0 w 2445"/>
                <a:gd name="T17" fmla="*/ 0 h 1731"/>
                <a:gd name="T18" fmla="*/ 0 w 2445"/>
                <a:gd name="T19" fmla="*/ 0 h 1731"/>
                <a:gd name="T20" fmla="*/ 0 w 2445"/>
                <a:gd name="T21" fmla="*/ 0 h 1731"/>
                <a:gd name="T22" fmla="*/ 0 w 2445"/>
                <a:gd name="T23" fmla="*/ 0 h 1731"/>
                <a:gd name="T24" fmla="*/ 0 w 2445"/>
                <a:gd name="T25" fmla="*/ 0 h 1731"/>
                <a:gd name="T26" fmla="*/ 0 w 2445"/>
                <a:gd name="T27" fmla="*/ 0 h 1731"/>
                <a:gd name="T28" fmla="*/ 0 w 2445"/>
                <a:gd name="T29" fmla="*/ 0 h 1731"/>
                <a:gd name="T30" fmla="*/ 0 w 2445"/>
                <a:gd name="T31" fmla="*/ 0 h 1731"/>
                <a:gd name="T32" fmla="*/ 0 w 2445"/>
                <a:gd name="T33" fmla="*/ 0 h 1731"/>
                <a:gd name="T34" fmla="*/ 0 w 2445"/>
                <a:gd name="T35" fmla="*/ 0 h 1731"/>
                <a:gd name="T36" fmla="*/ 0 w 2445"/>
                <a:gd name="T37" fmla="*/ 0 h 1731"/>
                <a:gd name="T38" fmla="*/ 0 w 2445"/>
                <a:gd name="T39" fmla="*/ 0 h 1731"/>
                <a:gd name="T40" fmla="*/ 0 w 2445"/>
                <a:gd name="T41" fmla="*/ 0 h 1731"/>
                <a:gd name="T42" fmla="*/ 0 w 2445"/>
                <a:gd name="T43" fmla="*/ 0 h 1731"/>
                <a:gd name="T44" fmla="*/ 0 w 2445"/>
                <a:gd name="T45" fmla="*/ 0 h 1731"/>
                <a:gd name="T46" fmla="*/ 0 w 2445"/>
                <a:gd name="T47" fmla="*/ 0 h 1731"/>
                <a:gd name="T48" fmla="*/ 0 w 2445"/>
                <a:gd name="T49" fmla="*/ 0 h 1731"/>
                <a:gd name="T50" fmla="*/ 0 w 2445"/>
                <a:gd name="T51" fmla="*/ 0 h 1731"/>
                <a:gd name="T52" fmla="*/ 0 w 2445"/>
                <a:gd name="T53" fmla="*/ 0 h 1731"/>
                <a:gd name="T54" fmla="*/ 0 w 2445"/>
                <a:gd name="T55" fmla="*/ 0 h 1731"/>
                <a:gd name="T56" fmla="*/ 0 w 2445"/>
                <a:gd name="T57" fmla="*/ 0 h 1731"/>
                <a:gd name="T58" fmla="*/ 0 w 2445"/>
                <a:gd name="T59" fmla="*/ 0 h 1731"/>
                <a:gd name="T60" fmla="*/ 0 w 2445"/>
                <a:gd name="T61" fmla="*/ 0 h 1731"/>
                <a:gd name="T62" fmla="*/ 0 w 2445"/>
                <a:gd name="T63" fmla="*/ 0 h 1731"/>
                <a:gd name="T64" fmla="*/ 0 w 2445"/>
                <a:gd name="T65" fmla="*/ 0 h 17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45" h="1731">
                  <a:moveTo>
                    <a:pt x="245" y="33"/>
                  </a:moveTo>
                  <a:lnTo>
                    <a:pt x="374" y="0"/>
                  </a:lnTo>
                  <a:lnTo>
                    <a:pt x="500" y="64"/>
                  </a:lnTo>
                  <a:lnTo>
                    <a:pt x="635" y="76"/>
                  </a:lnTo>
                  <a:lnTo>
                    <a:pt x="635" y="255"/>
                  </a:lnTo>
                  <a:lnTo>
                    <a:pt x="735" y="259"/>
                  </a:lnTo>
                  <a:lnTo>
                    <a:pt x="839" y="315"/>
                  </a:lnTo>
                  <a:lnTo>
                    <a:pt x="935" y="364"/>
                  </a:lnTo>
                  <a:lnTo>
                    <a:pt x="1099" y="300"/>
                  </a:lnTo>
                  <a:lnTo>
                    <a:pt x="1144" y="335"/>
                  </a:lnTo>
                  <a:lnTo>
                    <a:pt x="1184" y="435"/>
                  </a:lnTo>
                  <a:lnTo>
                    <a:pt x="1275" y="450"/>
                  </a:lnTo>
                  <a:lnTo>
                    <a:pt x="1370" y="390"/>
                  </a:lnTo>
                  <a:lnTo>
                    <a:pt x="1505" y="425"/>
                  </a:lnTo>
                  <a:lnTo>
                    <a:pt x="1640" y="495"/>
                  </a:lnTo>
                  <a:lnTo>
                    <a:pt x="1815" y="435"/>
                  </a:lnTo>
                  <a:lnTo>
                    <a:pt x="1880" y="540"/>
                  </a:lnTo>
                  <a:lnTo>
                    <a:pt x="2200" y="490"/>
                  </a:lnTo>
                  <a:lnTo>
                    <a:pt x="2355" y="424"/>
                  </a:lnTo>
                  <a:lnTo>
                    <a:pt x="2445" y="545"/>
                  </a:lnTo>
                  <a:lnTo>
                    <a:pt x="2255" y="649"/>
                  </a:lnTo>
                  <a:lnTo>
                    <a:pt x="2205" y="765"/>
                  </a:lnTo>
                  <a:lnTo>
                    <a:pt x="2313" y="892"/>
                  </a:lnTo>
                  <a:lnTo>
                    <a:pt x="2339" y="996"/>
                  </a:lnTo>
                  <a:lnTo>
                    <a:pt x="2256" y="1006"/>
                  </a:lnTo>
                  <a:lnTo>
                    <a:pt x="2235" y="1069"/>
                  </a:lnTo>
                  <a:lnTo>
                    <a:pt x="2247" y="1129"/>
                  </a:lnTo>
                  <a:lnTo>
                    <a:pt x="2135" y="1099"/>
                  </a:lnTo>
                  <a:lnTo>
                    <a:pt x="2016" y="1171"/>
                  </a:lnTo>
                  <a:lnTo>
                    <a:pt x="1940" y="1245"/>
                  </a:lnTo>
                  <a:lnTo>
                    <a:pt x="1911" y="1378"/>
                  </a:lnTo>
                  <a:lnTo>
                    <a:pt x="1893" y="1500"/>
                  </a:lnTo>
                  <a:lnTo>
                    <a:pt x="1760" y="1551"/>
                  </a:lnTo>
                  <a:lnTo>
                    <a:pt x="1635" y="1531"/>
                  </a:lnTo>
                  <a:lnTo>
                    <a:pt x="1610" y="1641"/>
                  </a:lnTo>
                  <a:lnTo>
                    <a:pt x="1520" y="1626"/>
                  </a:lnTo>
                  <a:lnTo>
                    <a:pt x="1500" y="1536"/>
                  </a:lnTo>
                  <a:lnTo>
                    <a:pt x="1395" y="1476"/>
                  </a:lnTo>
                  <a:lnTo>
                    <a:pt x="1219" y="1431"/>
                  </a:lnTo>
                  <a:lnTo>
                    <a:pt x="1184" y="1491"/>
                  </a:lnTo>
                  <a:lnTo>
                    <a:pt x="1124" y="1588"/>
                  </a:lnTo>
                  <a:lnTo>
                    <a:pt x="1025" y="1602"/>
                  </a:lnTo>
                  <a:lnTo>
                    <a:pt x="814" y="1666"/>
                  </a:lnTo>
                  <a:lnTo>
                    <a:pt x="734" y="1591"/>
                  </a:lnTo>
                  <a:lnTo>
                    <a:pt x="659" y="1651"/>
                  </a:lnTo>
                  <a:lnTo>
                    <a:pt x="629" y="1731"/>
                  </a:lnTo>
                  <a:lnTo>
                    <a:pt x="524" y="1671"/>
                  </a:lnTo>
                  <a:lnTo>
                    <a:pt x="524" y="1576"/>
                  </a:lnTo>
                  <a:lnTo>
                    <a:pt x="409" y="1636"/>
                  </a:lnTo>
                  <a:lnTo>
                    <a:pt x="359" y="1546"/>
                  </a:lnTo>
                  <a:lnTo>
                    <a:pt x="299" y="1606"/>
                  </a:lnTo>
                  <a:lnTo>
                    <a:pt x="134" y="1605"/>
                  </a:lnTo>
                  <a:lnTo>
                    <a:pt x="47" y="1441"/>
                  </a:lnTo>
                  <a:lnTo>
                    <a:pt x="0" y="1336"/>
                  </a:lnTo>
                  <a:lnTo>
                    <a:pt x="35" y="1215"/>
                  </a:lnTo>
                  <a:lnTo>
                    <a:pt x="240" y="1095"/>
                  </a:lnTo>
                  <a:lnTo>
                    <a:pt x="404" y="945"/>
                  </a:lnTo>
                  <a:lnTo>
                    <a:pt x="614" y="946"/>
                  </a:lnTo>
                  <a:lnTo>
                    <a:pt x="629" y="861"/>
                  </a:lnTo>
                  <a:lnTo>
                    <a:pt x="379" y="770"/>
                  </a:lnTo>
                  <a:lnTo>
                    <a:pt x="408" y="606"/>
                  </a:lnTo>
                  <a:lnTo>
                    <a:pt x="289" y="570"/>
                  </a:lnTo>
                  <a:lnTo>
                    <a:pt x="374" y="483"/>
                  </a:lnTo>
                  <a:lnTo>
                    <a:pt x="528" y="465"/>
                  </a:lnTo>
                  <a:lnTo>
                    <a:pt x="379" y="335"/>
                  </a:lnTo>
                  <a:lnTo>
                    <a:pt x="289" y="185"/>
                  </a:lnTo>
                  <a:lnTo>
                    <a:pt x="245" y="3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20" name="Freeform 14">
              <a:extLst>
                <a:ext uri="{FF2B5EF4-FFF2-40B4-BE49-F238E27FC236}">
                  <a16:creationId xmlns:a16="http://schemas.microsoft.com/office/drawing/2014/main" id="{F6EAAEF7-613D-9BFA-67BF-43275D2E1F2D}"/>
                </a:ext>
              </a:extLst>
            </p:cNvPr>
            <p:cNvSpPr/>
            <p:nvPr/>
          </p:nvSpPr>
          <p:spPr bwMode="auto">
            <a:xfrm>
              <a:off x="2500090" y="3816215"/>
              <a:ext cx="905233" cy="761230"/>
            </a:xfrm>
            <a:custGeom>
              <a:avLst/>
              <a:gdLst>
                <a:gd name="T0" fmla="*/ 0 w 3065"/>
                <a:gd name="T1" fmla="*/ 0 h 2646"/>
                <a:gd name="T2" fmla="*/ 0 w 3065"/>
                <a:gd name="T3" fmla="*/ 0 h 2646"/>
                <a:gd name="T4" fmla="*/ 0 w 3065"/>
                <a:gd name="T5" fmla="*/ 0 h 2646"/>
                <a:gd name="T6" fmla="*/ 0 w 3065"/>
                <a:gd name="T7" fmla="*/ 0 h 2646"/>
                <a:gd name="T8" fmla="*/ 0 w 3065"/>
                <a:gd name="T9" fmla="*/ 0 h 2646"/>
                <a:gd name="T10" fmla="*/ 0 w 3065"/>
                <a:gd name="T11" fmla="*/ 0 h 2646"/>
                <a:gd name="T12" fmla="*/ 0 w 3065"/>
                <a:gd name="T13" fmla="*/ 0 h 2646"/>
                <a:gd name="T14" fmla="*/ 0 w 3065"/>
                <a:gd name="T15" fmla="*/ 0 h 2646"/>
                <a:gd name="T16" fmla="*/ 0 w 3065"/>
                <a:gd name="T17" fmla="*/ 0 h 2646"/>
                <a:gd name="T18" fmla="*/ 0 w 3065"/>
                <a:gd name="T19" fmla="*/ 0 h 2646"/>
                <a:gd name="T20" fmla="*/ 0 w 3065"/>
                <a:gd name="T21" fmla="*/ 0 h 2646"/>
                <a:gd name="T22" fmla="*/ 0 w 3065"/>
                <a:gd name="T23" fmla="*/ 0 h 2646"/>
                <a:gd name="T24" fmla="*/ 0 w 3065"/>
                <a:gd name="T25" fmla="*/ 0 h 2646"/>
                <a:gd name="T26" fmla="*/ 0 w 3065"/>
                <a:gd name="T27" fmla="*/ 0 h 2646"/>
                <a:gd name="T28" fmla="*/ 0 w 3065"/>
                <a:gd name="T29" fmla="*/ 0 h 2646"/>
                <a:gd name="T30" fmla="*/ 0 w 3065"/>
                <a:gd name="T31" fmla="*/ 0 h 2646"/>
                <a:gd name="T32" fmla="*/ 0 w 3065"/>
                <a:gd name="T33" fmla="*/ 0 h 2646"/>
                <a:gd name="T34" fmla="*/ 0 w 3065"/>
                <a:gd name="T35" fmla="*/ 0 h 2646"/>
                <a:gd name="T36" fmla="*/ 0 w 3065"/>
                <a:gd name="T37" fmla="*/ 0 h 2646"/>
                <a:gd name="T38" fmla="*/ 0 w 3065"/>
                <a:gd name="T39" fmla="*/ 0 h 2646"/>
                <a:gd name="T40" fmla="*/ 0 w 3065"/>
                <a:gd name="T41" fmla="*/ 0 h 2646"/>
                <a:gd name="T42" fmla="*/ 0 w 3065"/>
                <a:gd name="T43" fmla="*/ 0 h 2646"/>
                <a:gd name="T44" fmla="*/ 0 w 3065"/>
                <a:gd name="T45" fmla="*/ 0 h 2646"/>
                <a:gd name="T46" fmla="*/ 0 w 3065"/>
                <a:gd name="T47" fmla="*/ 0 h 2646"/>
                <a:gd name="T48" fmla="*/ 0 w 3065"/>
                <a:gd name="T49" fmla="*/ 0 h 2646"/>
                <a:gd name="T50" fmla="*/ 0 w 3065"/>
                <a:gd name="T51" fmla="*/ 0 h 2646"/>
                <a:gd name="T52" fmla="*/ 0 w 3065"/>
                <a:gd name="T53" fmla="*/ 0 h 2646"/>
                <a:gd name="T54" fmla="*/ 0 w 3065"/>
                <a:gd name="T55" fmla="*/ 0 h 2646"/>
                <a:gd name="T56" fmla="*/ 0 w 3065"/>
                <a:gd name="T57" fmla="*/ 0 h 2646"/>
                <a:gd name="T58" fmla="*/ 0 w 3065"/>
                <a:gd name="T59" fmla="*/ 0 h 2646"/>
                <a:gd name="T60" fmla="*/ 0 w 3065"/>
                <a:gd name="T61" fmla="*/ 0 h 2646"/>
                <a:gd name="T62" fmla="*/ 0 w 3065"/>
                <a:gd name="T63" fmla="*/ 0 h 2646"/>
                <a:gd name="T64" fmla="*/ 0 w 3065"/>
                <a:gd name="T65" fmla="*/ 0 h 2646"/>
                <a:gd name="T66" fmla="*/ 0 w 3065"/>
                <a:gd name="T67" fmla="*/ 0 h 2646"/>
                <a:gd name="T68" fmla="*/ 0 w 3065"/>
                <a:gd name="T69" fmla="*/ 0 h 2646"/>
                <a:gd name="T70" fmla="*/ 0 w 3065"/>
                <a:gd name="T71" fmla="*/ 0 h 2646"/>
                <a:gd name="T72" fmla="*/ 0 w 3065"/>
                <a:gd name="T73" fmla="*/ 0 h 2646"/>
                <a:gd name="T74" fmla="*/ 0 w 3065"/>
                <a:gd name="T75" fmla="*/ 0 h 2646"/>
                <a:gd name="T76" fmla="*/ 0 w 3065"/>
                <a:gd name="T77" fmla="*/ 0 h 26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065" h="2646">
                  <a:moveTo>
                    <a:pt x="1288" y="95"/>
                  </a:moveTo>
                  <a:lnTo>
                    <a:pt x="1453" y="120"/>
                  </a:lnTo>
                  <a:lnTo>
                    <a:pt x="1598" y="60"/>
                  </a:lnTo>
                  <a:lnTo>
                    <a:pt x="1823" y="60"/>
                  </a:lnTo>
                  <a:lnTo>
                    <a:pt x="1853" y="165"/>
                  </a:lnTo>
                  <a:lnTo>
                    <a:pt x="1798" y="270"/>
                  </a:lnTo>
                  <a:lnTo>
                    <a:pt x="1918" y="275"/>
                  </a:lnTo>
                  <a:lnTo>
                    <a:pt x="1993" y="230"/>
                  </a:lnTo>
                  <a:lnTo>
                    <a:pt x="2153" y="255"/>
                  </a:lnTo>
                  <a:lnTo>
                    <a:pt x="2258" y="315"/>
                  </a:lnTo>
                  <a:lnTo>
                    <a:pt x="2323" y="215"/>
                  </a:lnTo>
                  <a:lnTo>
                    <a:pt x="2293" y="110"/>
                  </a:lnTo>
                  <a:lnTo>
                    <a:pt x="2273" y="5"/>
                  </a:lnTo>
                  <a:lnTo>
                    <a:pt x="2353" y="0"/>
                  </a:lnTo>
                  <a:lnTo>
                    <a:pt x="2483" y="65"/>
                  </a:lnTo>
                  <a:lnTo>
                    <a:pt x="2723" y="185"/>
                  </a:lnTo>
                  <a:lnTo>
                    <a:pt x="2818" y="320"/>
                  </a:lnTo>
                  <a:lnTo>
                    <a:pt x="2908" y="287"/>
                  </a:lnTo>
                  <a:lnTo>
                    <a:pt x="2960" y="389"/>
                  </a:lnTo>
                  <a:lnTo>
                    <a:pt x="3058" y="381"/>
                  </a:lnTo>
                  <a:lnTo>
                    <a:pt x="3065" y="495"/>
                  </a:lnTo>
                  <a:lnTo>
                    <a:pt x="2903" y="515"/>
                  </a:lnTo>
                  <a:lnTo>
                    <a:pt x="2728" y="705"/>
                  </a:lnTo>
                  <a:lnTo>
                    <a:pt x="2828" y="930"/>
                  </a:lnTo>
                  <a:lnTo>
                    <a:pt x="2843" y="1028"/>
                  </a:lnTo>
                  <a:lnTo>
                    <a:pt x="2738" y="1095"/>
                  </a:lnTo>
                  <a:lnTo>
                    <a:pt x="2768" y="1145"/>
                  </a:lnTo>
                  <a:lnTo>
                    <a:pt x="2608" y="1265"/>
                  </a:lnTo>
                  <a:lnTo>
                    <a:pt x="2503" y="1426"/>
                  </a:lnTo>
                  <a:lnTo>
                    <a:pt x="2075" y="1588"/>
                  </a:lnTo>
                  <a:lnTo>
                    <a:pt x="2093" y="1446"/>
                  </a:lnTo>
                  <a:lnTo>
                    <a:pt x="1958" y="1531"/>
                  </a:lnTo>
                  <a:lnTo>
                    <a:pt x="1918" y="1621"/>
                  </a:lnTo>
                  <a:lnTo>
                    <a:pt x="1933" y="1701"/>
                  </a:lnTo>
                  <a:lnTo>
                    <a:pt x="1819" y="1776"/>
                  </a:lnTo>
                  <a:lnTo>
                    <a:pt x="1739" y="1920"/>
                  </a:lnTo>
                  <a:lnTo>
                    <a:pt x="1688" y="1863"/>
                  </a:lnTo>
                  <a:lnTo>
                    <a:pt x="1558" y="1938"/>
                  </a:lnTo>
                  <a:lnTo>
                    <a:pt x="1491" y="2092"/>
                  </a:lnTo>
                  <a:lnTo>
                    <a:pt x="1356" y="2071"/>
                  </a:lnTo>
                  <a:lnTo>
                    <a:pt x="1223" y="1996"/>
                  </a:lnTo>
                  <a:lnTo>
                    <a:pt x="1137" y="1908"/>
                  </a:lnTo>
                  <a:lnTo>
                    <a:pt x="998" y="1983"/>
                  </a:lnTo>
                  <a:lnTo>
                    <a:pt x="989" y="2070"/>
                  </a:lnTo>
                  <a:lnTo>
                    <a:pt x="884" y="2100"/>
                  </a:lnTo>
                  <a:lnTo>
                    <a:pt x="822" y="2166"/>
                  </a:lnTo>
                  <a:lnTo>
                    <a:pt x="854" y="2317"/>
                  </a:lnTo>
                  <a:lnTo>
                    <a:pt x="743" y="2287"/>
                  </a:lnTo>
                  <a:lnTo>
                    <a:pt x="615" y="2391"/>
                  </a:lnTo>
                  <a:lnTo>
                    <a:pt x="553" y="2211"/>
                  </a:lnTo>
                  <a:lnTo>
                    <a:pt x="474" y="2280"/>
                  </a:lnTo>
                  <a:lnTo>
                    <a:pt x="494" y="2379"/>
                  </a:lnTo>
                  <a:lnTo>
                    <a:pt x="464" y="2481"/>
                  </a:lnTo>
                  <a:lnTo>
                    <a:pt x="163" y="2551"/>
                  </a:lnTo>
                  <a:lnTo>
                    <a:pt x="98" y="2626"/>
                  </a:lnTo>
                  <a:lnTo>
                    <a:pt x="0" y="2646"/>
                  </a:lnTo>
                  <a:lnTo>
                    <a:pt x="74" y="2355"/>
                  </a:lnTo>
                  <a:lnTo>
                    <a:pt x="182" y="2284"/>
                  </a:lnTo>
                  <a:lnTo>
                    <a:pt x="279" y="2188"/>
                  </a:lnTo>
                  <a:lnTo>
                    <a:pt x="419" y="1995"/>
                  </a:lnTo>
                  <a:lnTo>
                    <a:pt x="388" y="1896"/>
                  </a:lnTo>
                  <a:lnTo>
                    <a:pt x="374" y="1779"/>
                  </a:lnTo>
                  <a:lnTo>
                    <a:pt x="308" y="1681"/>
                  </a:lnTo>
                  <a:lnTo>
                    <a:pt x="313" y="1561"/>
                  </a:lnTo>
                  <a:lnTo>
                    <a:pt x="208" y="1461"/>
                  </a:lnTo>
                  <a:lnTo>
                    <a:pt x="263" y="1381"/>
                  </a:lnTo>
                  <a:lnTo>
                    <a:pt x="448" y="1471"/>
                  </a:lnTo>
                  <a:lnTo>
                    <a:pt x="593" y="1531"/>
                  </a:lnTo>
                  <a:lnTo>
                    <a:pt x="718" y="1476"/>
                  </a:lnTo>
                  <a:lnTo>
                    <a:pt x="608" y="1416"/>
                  </a:lnTo>
                  <a:lnTo>
                    <a:pt x="510" y="1370"/>
                  </a:lnTo>
                  <a:lnTo>
                    <a:pt x="493" y="1185"/>
                  </a:lnTo>
                  <a:lnTo>
                    <a:pt x="478" y="1005"/>
                  </a:lnTo>
                  <a:lnTo>
                    <a:pt x="583" y="900"/>
                  </a:lnTo>
                  <a:lnTo>
                    <a:pt x="638" y="785"/>
                  </a:lnTo>
                  <a:lnTo>
                    <a:pt x="838" y="785"/>
                  </a:lnTo>
                  <a:lnTo>
                    <a:pt x="973" y="690"/>
                  </a:lnTo>
                  <a:lnTo>
                    <a:pt x="983" y="530"/>
                  </a:lnTo>
                  <a:lnTo>
                    <a:pt x="1078" y="395"/>
                  </a:lnTo>
                  <a:lnTo>
                    <a:pt x="1078" y="260"/>
                  </a:lnTo>
                  <a:lnTo>
                    <a:pt x="1288" y="95"/>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1" name="Freeform 15">
              <a:extLst>
                <a:ext uri="{FF2B5EF4-FFF2-40B4-BE49-F238E27FC236}">
                  <a16:creationId xmlns:a16="http://schemas.microsoft.com/office/drawing/2014/main" id="{AD2BE265-B0D7-7C09-46C2-9E2A58A50001}"/>
                </a:ext>
              </a:extLst>
            </p:cNvPr>
            <p:cNvSpPr/>
            <p:nvPr/>
          </p:nvSpPr>
          <p:spPr bwMode="auto">
            <a:xfrm>
              <a:off x="2779191" y="3368687"/>
              <a:ext cx="664526" cy="538185"/>
            </a:xfrm>
            <a:custGeom>
              <a:avLst/>
              <a:gdLst>
                <a:gd name="T0" fmla="*/ 0 w 2251"/>
                <a:gd name="T1" fmla="*/ 0 h 1871"/>
                <a:gd name="T2" fmla="*/ 0 w 2251"/>
                <a:gd name="T3" fmla="*/ 0 h 1871"/>
                <a:gd name="T4" fmla="*/ 0 w 2251"/>
                <a:gd name="T5" fmla="*/ 0 h 1871"/>
                <a:gd name="T6" fmla="*/ 0 w 2251"/>
                <a:gd name="T7" fmla="*/ 0 h 1871"/>
                <a:gd name="T8" fmla="*/ 0 w 2251"/>
                <a:gd name="T9" fmla="*/ 0 h 1871"/>
                <a:gd name="T10" fmla="*/ 0 w 2251"/>
                <a:gd name="T11" fmla="*/ 0 h 1871"/>
                <a:gd name="T12" fmla="*/ 0 w 2251"/>
                <a:gd name="T13" fmla="*/ 0 h 1871"/>
                <a:gd name="T14" fmla="*/ 0 w 2251"/>
                <a:gd name="T15" fmla="*/ 0 h 1871"/>
                <a:gd name="T16" fmla="*/ 0 w 2251"/>
                <a:gd name="T17" fmla="*/ 0 h 1871"/>
                <a:gd name="T18" fmla="*/ 0 w 2251"/>
                <a:gd name="T19" fmla="*/ 0 h 1871"/>
                <a:gd name="T20" fmla="*/ 0 w 2251"/>
                <a:gd name="T21" fmla="*/ 0 h 1871"/>
                <a:gd name="T22" fmla="*/ 0 w 2251"/>
                <a:gd name="T23" fmla="*/ 0 h 1871"/>
                <a:gd name="T24" fmla="*/ 0 w 2251"/>
                <a:gd name="T25" fmla="*/ 0 h 1871"/>
                <a:gd name="T26" fmla="*/ 0 w 2251"/>
                <a:gd name="T27" fmla="*/ 0 h 1871"/>
                <a:gd name="T28" fmla="*/ 0 w 2251"/>
                <a:gd name="T29" fmla="*/ 0 h 1871"/>
                <a:gd name="T30" fmla="*/ 0 w 2251"/>
                <a:gd name="T31" fmla="*/ 0 h 1871"/>
                <a:gd name="T32" fmla="*/ 0 w 2251"/>
                <a:gd name="T33" fmla="*/ 0 h 1871"/>
                <a:gd name="T34" fmla="*/ 0 w 2251"/>
                <a:gd name="T35" fmla="*/ 0 h 1871"/>
                <a:gd name="T36" fmla="*/ 0 w 2251"/>
                <a:gd name="T37" fmla="*/ 0 h 1871"/>
                <a:gd name="T38" fmla="*/ 0 w 2251"/>
                <a:gd name="T39" fmla="*/ 0 h 1871"/>
                <a:gd name="T40" fmla="*/ 0 w 2251"/>
                <a:gd name="T41" fmla="*/ 0 h 1871"/>
                <a:gd name="T42" fmla="*/ 0 w 2251"/>
                <a:gd name="T43" fmla="*/ 0 h 1871"/>
                <a:gd name="T44" fmla="*/ 0 w 2251"/>
                <a:gd name="T45" fmla="*/ 0 h 1871"/>
                <a:gd name="T46" fmla="*/ 0 w 2251"/>
                <a:gd name="T47" fmla="*/ 0 h 1871"/>
                <a:gd name="T48" fmla="*/ 0 w 2251"/>
                <a:gd name="T49" fmla="*/ 0 h 1871"/>
                <a:gd name="T50" fmla="*/ 0 w 2251"/>
                <a:gd name="T51" fmla="*/ 0 h 1871"/>
                <a:gd name="T52" fmla="*/ 0 w 2251"/>
                <a:gd name="T53" fmla="*/ 0 h 1871"/>
                <a:gd name="T54" fmla="*/ 0 w 2251"/>
                <a:gd name="T55" fmla="*/ 0 h 1871"/>
                <a:gd name="T56" fmla="*/ 0 w 2251"/>
                <a:gd name="T57" fmla="*/ 0 h 1871"/>
                <a:gd name="T58" fmla="*/ 0 w 2251"/>
                <a:gd name="T59" fmla="*/ 0 h 1871"/>
                <a:gd name="T60" fmla="*/ 0 w 2251"/>
                <a:gd name="T61" fmla="*/ 0 h 1871"/>
                <a:gd name="T62" fmla="*/ 0 w 2251"/>
                <a:gd name="T63" fmla="*/ 0 h 1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51" h="1871">
                  <a:moveTo>
                    <a:pt x="2201" y="30"/>
                  </a:moveTo>
                  <a:lnTo>
                    <a:pt x="2221" y="175"/>
                  </a:lnTo>
                  <a:lnTo>
                    <a:pt x="2186" y="295"/>
                  </a:lnTo>
                  <a:lnTo>
                    <a:pt x="2251" y="375"/>
                  </a:lnTo>
                  <a:lnTo>
                    <a:pt x="2191" y="510"/>
                  </a:lnTo>
                  <a:lnTo>
                    <a:pt x="2096" y="645"/>
                  </a:lnTo>
                  <a:lnTo>
                    <a:pt x="1921" y="780"/>
                  </a:lnTo>
                  <a:lnTo>
                    <a:pt x="1766" y="790"/>
                  </a:lnTo>
                  <a:lnTo>
                    <a:pt x="1516" y="1047"/>
                  </a:lnTo>
                  <a:lnTo>
                    <a:pt x="1396" y="1007"/>
                  </a:lnTo>
                  <a:lnTo>
                    <a:pt x="1271" y="1047"/>
                  </a:lnTo>
                  <a:lnTo>
                    <a:pt x="1246" y="1207"/>
                  </a:lnTo>
                  <a:lnTo>
                    <a:pt x="1406" y="1262"/>
                  </a:lnTo>
                  <a:lnTo>
                    <a:pt x="1621" y="1452"/>
                  </a:lnTo>
                  <a:lnTo>
                    <a:pt x="1771" y="1592"/>
                  </a:lnTo>
                  <a:lnTo>
                    <a:pt x="1781" y="1742"/>
                  </a:lnTo>
                  <a:lnTo>
                    <a:pt x="1412" y="1557"/>
                  </a:lnTo>
                  <a:lnTo>
                    <a:pt x="1327" y="1563"/>
                  </a:lnTo>
                  <a:lnTo>
                    <a:pt x="1350" y="1666"/>
                  </a:lnTo>
                  <a:lnTo>
                    <a:pt x="1381" y="1773"/>
                  </a:lnTo>
                  <a:lnTo>
                    <a:pt x="1316" y="1871"/>
                  </a:lnTo>
                  <a:lnTo>
                    <a:pt x="1214" y="1812"/>
                  </a:lnTo>
                  <a:lnTo>
                    <a:pt x="1051" y="1788"/>
                  </a:lnTo>
                  <a:lnTo>
                    <a:pt x="973" y="1833"/>
                  </a:lnTo>
                  <a:lnTo>
                    <a:pt x="853" y="1828"/>
                  </a:lnTo>
                  <a:lnTo>
                    <a:pt x="909" y="1722"/>
                  </a:lnTo>
                  <a:lnTo>
                    <a:pt x="881" y="1617"/>
                  </a:lnTo>
                  <a:lnTo>
                    <a:pt x="659" y="1616"/>
                  </a:lnTo>
                  <a:lnTo>
                    <a:pt x="510" y="1677"/>
                  </a:lnTo>
                  <a:lnTo>
                    <a:pt x="345" y="1652"/>
                  </a:lnTo>
                  <a:lnTo>
                    <a:pt x="354" y="1577"/>
                  </a:lnTo>
                  <a:lnTo>
                    <a:pt x="510" y="1424"/>
                  </a:lnTo>
                  <a:lnTo>
                    <a:pt x="506" y="1331"/>
                  </a:lnTo>
                  <a:lnTo>
                    <a:pt x="386" y="1302"/>
                  </a:lnTo>
                  <a:lnTo>
                    <a:pt x="332" y="1188"/>
                  </a:lnTo>
                  <a:lnTo>
                    <a:pt x="346" y="977"/>
                  </a:lnTo>
                  <a:lnTo>
                    <a:pt x="227" y="1022"/>
                  </a:lnTo>
                  <a:lnTo>
                    <a:pt x="119" y="883"/>
                  </a:lnTo>
                  <a:lnTo>
                    <a:pt x="0" y="760"/>
                  </a:lnTo>
                  <a:lnTo>
                    <a:pt x="26" y="569"/>
                  </a:lnTo>
                  <a:lnTo>
                    <a:pt x="87" y="506"/>
                  </a:lnTo>
                  <a:lnTo>
                    <a:pt x="249" y="504"/>
                  </a:lnTo>
                  <a:lnTo>
                    <a:pt x="311" y="446"/>
                  </a:lnTo>
                  <a:lnTo>
                    <a:pt x="362" y="536"/>
                  </a:lnTo>
                  <a:lnTo>
                    <a:pt x="476" y="476"/>
                  </a:lnTo>
                  <a:lnTo>
                    <a:pt x="476" y="571"/>
                  </a:lnTo>
                  <a:lnTo>
                    <a:pt x="579" y="631"/>
                  </a:lnTo>
                  <a:lnTo>
                    <a:pt x="611" y="550"/>
                  </a:lnTo>
                  <a:lnTo>
                    <a:pt x="687" y="491"/>
                  </a:lnTo>
                  <a:lnTo>
                    <a:pt x="765" y="566"/>
                  </a:lnTo>
                  <a:lnTo>
                    <a:pt x="977" y="502"/>
                  </a:lnTo>
                  <a:lnTo>
                    <a:pt x="1077" y="487"/>
                  </a:lnTo>
                  <a:lnTo>
                    <a:pt x="1171" y="330"/>
                  </a:lnTo>
                  <a:lnTo>
                    <a:pt x="1345" y="377"/>
                  </a:lnTo>
                  <a:lnTo>
                    <a:pt x="1451" y="435"/>
                  </a:lnTo>
                  <a:lnTo>
                    <a:pt x="1471" y="527"/>
                  </a:lnTo>
                  <a:lnTo>
                    <a:pt x="1561" y="541"/>
                  </a:lnTo>
                  <a:lnTo>
                    <a:pt x="1586" y="430"/>
                  </a:lnTo>
                  <a:lnTo>
                    <a:pt x="1711" y="451"/>
                  </a:lnTo>
                  <a:lnTo>
                    <a:pt x="1846" y="400"/>
                  </a:lnTo>
                  <a:lnTo>
                    <a:pt x="1861" y="280"/>
                  </a:lnTo>
                  <a:lnTo>
                    <a:pt x="1891" y="145"/>
                  </a:lnTo>
                  <a:lnTo>
                    <a:pt x="1966" y="70"/>
                  </a:lnTo>
                  <a:lnTo>
                    <a:pt x="2086" y="0"/>
                  </a:lnTo>
                  <a:lnTo>
                    <a:pt x="2201" y="3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2" name="Freeform 16">
              <a:extLst>
                <a:ext uri="{FF2B5EF4-FFF2-40B4-BE49-F238E27FC236}">
                  <a16:creationId xmlns:a16="http://schemas.microsoft.com/office/drawing/2014/main" id="{523778B7-5309-AD0D-3D21-55E60FD397AD}"/>
                </a:ext>
              </a:extLst>
            </p:cNvPr>
            <p:cNvSpPr/>
            <p:nvPr/>
          </p:nvSpPr>
          <p:spPr bwMode="auto">
            <a:xfrm>
              <a:off x="3146896" y="3062181"/>
              <a:ext cx="558202" cy="896496"/>
            </a:xfrm>
            <a:custGeom>
              <a:avLst/>
              <a:gdLst>
                <a:gd name="T0" fmla="*/ 0 w 1891"/>
                <a:gd name="T1" fmla="*/ 0 h 3116"/>
                <a:gd name="T2" fmla="*/ 0 w 1891"/>
                <a:gd name="T3" fmla="*/ 0 h 3116"/>
                <a:gd name="T4" fmla="*/ 0 w 1891"/>
                <a:gd name="T5" fmla="*/ 0 h 3116"/>
                <a:gd name="T6" fmla="*/ 0 w 1891"/>
                <a:gd name="T7" fmla="*/ 0 h 3116"/>
                <a:gd name="T8" fmla="*/ 0 w 1891"/>
                <a:gd name="T9" fmla="*/ 0 h 3116"/>
                <a:gd name="T10" fmla="*/ 0 w 1891"/>
                <a:gd name="T11" fmla="*/ 0 h 3116"/>
                <a:gd name="T12" fmla="*/ 0 w 1891"/>
                <a:gd name="T13" fmla="*/ 0 h 3116"/>
                <a:gd name="T14" fmla="*/ 0 w 1891"/>
                <a:gd name="T15" fmla="*/ 0 h 3116"/>
                <a:gd name="T16" fmla="*/ 0 w 1891"/>
                <a:gd name="T17" fmla="*/ 0 h 3116"/>
                <a:gd name="T18" fmla="*/ 0 w 1891"/>
                <a:gd name="T19" fmla="*/ 0 h 3116"/>
                <a:gd name="T20" fmla="*/ 0 w 1891"/>
                <a:gd name="T21" fmla="*/ 0 h 3116"/>
                <a:gd name="T22" fmla="*/ 0 w 1891"/>
                <a:gd name="T23" fmla="*/ 0 h 3116"/>
                <a:gd name="T24" fmla="*/ 0 w 1891"/>
                <a:gd name="T25" fmla="*/ 0 h 3116"/>
                <a:gd name="T26" fmla="*/ 0 w 1891"/>
                <a:gd name="T27" fmla="*/ 0 h 3116"/>
                <a:gd name="T28" fmla="*/ 0 w 1891"/>
                <a:gd name="T29" fmla="*/ 0 h 3116"/>
                <a:gd name="T30" fmla="*/ 0 w 1891"/>
                <a:gd name="T31" fmla="*/ 0 h 3116"/>
                <a:gd name="T32" fmla="*/ 0 w 1891"/>
                <a:gd name="T33" fmla="*/ 0 h 3116"/>
                <a:gd name="T34" fmla="*/ 0 w 1891"/>
                <a:gd name="T35" fmla="*/ 0 h 3116"/>
                <a:gd name="T36" fmla="*/ 0 w 1891"/>
                <a:gd name="T37" fmla="*/ 0 h 3116"/>
                <a:gd name="T38" fmla="*/ 0 w 1891"/>
                <a:gd name="T39" fmla="*/ 0 h 3116"/>
                <a:gd name="T40" fmla="*/ 0 w 1891"/>
                <a:gd name="T41" fmla="*/ 0 h 3116"/>
                <a:gd name="T42" fmla="*/ 0 w 1891"/>
                <a:gd name="T43" fmla="*/ 0 h 3116"/>
                <a:gd name="T44" fmla="*/ 0 w 1891"/>
                <a:gd name="T45" fmla="*/ 0 h 3116"/>
                <a:gd name="T46" fmla="*/ 0 w 1891"/>
                <a:gd name="T47" fmla="*/ 0 h 3116"/>
                <a:gd name="T48" fmla="*/ 0 w 1891"/>
                <a:gd name="T49" fmla="*/ 0 h 3116"/>
                <a:gd name="T50" fmla="*/ 0 w 1891"/>
                <a:gd name="T51" fmla="*/ 0 h 3116"/>
                <a:gd name="T52" fmla="*/ 0 w 1891"/>
                <a:gd name="T53" fmla="*/ 0 h 3116"/>
                <a:gd name="T54" fmla="*/ 0 w 1891"/>
                <a:gd name="T55" fmla="*/ 0 h 3116"/>
                <a:gd name="T56" fmla="*/ 0 w 1891"/>
                <a:gd name="T57" fmla="*/ 0 h 3116"/>
                <a:gd name="T58" fmla="*/ 0 w 1891"/>
                <a:gd name="T59" fmla="*/ 0 h 3116"/>
                <a:gd name="T60" fmla="*/ 0 w 1891"/>
                <a:gd name="T61" fmla="*/ 0 h 3116"/>
                <a:gd name="T62" fmla="*/ 0 w 1891"/>
                <a:gd name="T63" fmla="*/ 0 h 3116"/>
                <a:gd name="T64" fmla="*/ 0 w 1891"/>
                <a:gd name="T65" fmla="*/ 0 h 3116"/>
                <a:gd name="T66" fmla="*/ 0 w 1891"/>
                <a:gd name="T67" fmla="*/ 0 h 3116"/>
                <a:gd name="T68" fmla="*/ 0 w 1891"/>
                <a:gd name="T69" fmla="*/ 0 h 3116"/>
                <a:gd name="T70" fmla="*/ 0 w 1891"/>
                <a:gd name="T71" fmla="*/ 0 h 3116"/>
                <a:gd name="T72" fmla="*/ 0 w 1891"/>
                <a:gd name="T73" fmla="*/ 0 h 3116"/>
                <a:gd name="T74" fmla="*/ 0 w 1891"/>
                <a:gd name="T75" fmla="*/ 0 h 3116"/>
                <a:gd name="T76" fmla="*/ 0 w 1891"/>
                <a:gd name="T77" fmla="*/ 0 h 3116"/>
                <a:gd name="T78" fmla="*/ 0 w 1891"/>
                <a:gd name="T79" fmla="*/ 0 h 3116"/>
                <a:gd name="T80" fmla="*/ 0 w 1891"/>
                <a:gd name="T81" fmla="*/ 0 h 3116"/>
                <a:gd name="T82" fmla="*/ 0 w 1891"/>
                <a:gd name="T83" fmla="*/ 0 h 3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91" h="3116">
                  <a:moveTo>
                    <a:pt x="879" y="3116"/>
                  </a:moveTo>
                  <a:lnTo>
                    <a:pt x="1050" y="3042"/>
                  </a:lnTo>
                  <a:lnTo>
                    <a:pt x="1150" y="2882"/>
                  </a:lnTo>
                  <a:lnTo>
                    <a:pt x="1495" y="2897"/>
                  </a:lnTo>
                  <a:lnTo>
                    <a:pt x="1680" y="2847"/>
                  </a:lnTo>
                  <a:lnTo>
                    <a:pt x="1590" y="2566"/>
                  </a:lnTo>
                  <a:lnTo>
                    <a:pt x="1588" y="2354"/>
                  </a:lnTo>
                  <a:lnTo>
                    <a:pt x="1545" y="2276"/>
                  </a:lnTo>
                  <a:lnTo>
                    <a:pt x="1605" y="2176"/>
                  </a:lnTo>
                  <a:lnTo>
                    <a:pt x="1464" y="2125"/>
                  </a:lnTo>
                  <a:lnTo>
                    <a:pt x="1465" y="2038"/>
                  </a:lnTo>
                  <a:lnTo>
                    <a:pt x="1359" y="1981"/>
                  </a:lnTo>
                  <a:lnTo>
                    <a:pt x="1345" y="1843"/>
                  </a:lnTo>
                  <a:lnTo>
                    <a:pt x="1410" y="1796"/>
                  </a:lnTo>
                  <a:lnTo>
                    <a:pt x="1440" y="1706"/>
                  </a:lnTo>
                  <a:lnTo>
                    <a:pt x="1360" y="1591"/>
                  </a:lnTo>
                  <a:lnTo>
                    <a:pt x="1150" y="1499"/>
                  </a:lnTo>
                  <a:lnTo>
                    <a:pt x="1060" y="1409"/>
                  </a:lnTo>
                  <a:lnTo>
                    <a:pt x="1120" y="1244"/>
                  </a:lnTo>
                  <a:lnTo>
                    <a:pt x="1215" y="1269"/>
                  </a:lnTo>
                  <a:lnTo>
                    <a:pt x="1270" y="1214"/>
                  </a:lnTo>
                  <a:lnTo>
                    <a:pt x="1230" y="1134"/>
                  </a:lnTo>
                  <a:lnTo>
                    <a:pt x="1320" y="1104"/>
                  </a:lnTo>
                  <a:lnTo>
                    <a:pt x="1450" y="1134"/>
                  </a:lnTo>
                  <a:lnTo>
                    <a:pt x="1495" y="1049"/>
                  </a:lnTo>
                  <a:lnTo>
                    <a:pt x="1396" y="924"/>
                  </a:lnTo>
                  <a:lnTo>
                    <a:pt x="1303" y="942"/>
                  </a:lnTo>
                  <a:lnTo>
                    <a:pt x="1150" y="774"/>
                  </a:lnTo>
                  <a:lnTo>
                    <a:pt x="1075" y="794"/>
                  </a:lnTo>
                  <a:lnTo>
                    <a:pt x="1065" y="704"/>
                  </a:lnTo>
                  <a:lnTo>
                    <a:pt x="1090" y="592"/>
                  </a:lnTo>
                  <a:lnTo>
                    <a:pt x="1260" y="493"/>
                  </a:lnTo>
                  <a:lnTo>
                    <a:pt x="1173" y="420"/>
                  </a:lnTo>
                  <a:lnTo>
                    <a:pt x="1215" y="358"/>
                  </a:lnTo>
                  <a:lnTo>
                    <a:pt x="1330" y="443"/>
                  </a:lnTo>
                  <a:lnTo>
                    <a:pt x="1305" y="524"/>
                  </a:lnTo>
                  <a:lnTo>
                    <a:pt x="1375" y="569"/>
                  </a:lnTo>
                  <a:lnTo>
                    <a:pt x="1495" y="493"/>
                  </a:lnTo>
                  <a:lnTo>
                    <a:pt x="1455" y="428"/>
                  </a:lnTo>
                  <a:lnTo>
                    <a:pt x="1545" y="428"/>
                  </a:lnTo>
                  <a:lnTo>
                    <a:pt x="1585" y="524"/>
                  </a:lnTo>
                  <a:lnTo>
                    <a:pt x="1635" y="599"/>
                  </a:lnTo>
                  <a:lnTo>
                    <a:pt x="1755" y="669"/>
                  </a:lnTo>
                  <a:lnTo>
                    <a:pt x="1770" y="539"/>
                  </a:lnTo>
                  <a:lnTo>
                    <a:pt x="1855" y="503"/>
                  </a:lnTo>
                  <a:lnTo>
                    <a:pt x="1891" y="234"/>
                  </a:lnTo>
                  <a:lnTo>
                    <a:pt x="1657" y="163"/>
                  </a:lnTo>
                  <a:lnTo>
                    <a:pt x="1584" y="205"/>
                  </a:lnTo>
                  <a:lnTo>
                    <a:pt x="1398" y="92"/>
                  </a:lnTo>
                  <a:lnTo>
                    <a:pt x="1359" y="6"/>
                  </a:lnTo>
                  <a:lnTo>
                    <a:pt x="1210" y="59"/>
                  </a:lnTo>
                  <a:lnTo>
                    <a:pt x="1075" y="68"/>
                  </a:lnTo>
                  <a:lnTo>
                    <a:pt x="990" y="0"/>
                  </a:lnTo>
                  <a:lnTo>
                    <a:pt x="949" y="70"/>
                  </a:lnTo>
                  <a:lnTo>
                    <a:pt x="1005" y="148"/>
                  </a:lnTo>
                  <a:lnTo>
                    <a:pt x="1090" y="268"/>
                  </a:lnTo>
                  <a:lnTo>
                    <a:pt x="1063" y="388"/>
                  </a:lnTo>
                  <a:lnTo>
                    <a:pt x="1149" y="509"/>
                  </a:lnTo>
                  <a:lnTo>
                    <a:pt x="960" y="614"/>
                  </a:lnTo>
                  <a:lnTo>
                    <a:pt x="909" y="729"/>
                  </a:lnTo>
                  <a:lnTo>
                    <a:pt x="1018" y="856"/>
                  </a:lnTo>
                  <a:lnTo>
                    <a:pt x="1045" y="959"/>
                  </a:lnTo>
                  <a:lnTo>
                    <a:pt x="960" y="969"/>
                  </a:lnTo>
                  <a:lnTo>
                    <a:pt x="939" y="1034"/>
                  </a:lnTo>
                  <a:lnTo>
                    <a:pt x="960" y="1119"/>
                  </a:lnTo>
                  <a:lnTo>
                    <a:pt x="975" y="1240"/>
                  </a:lnTo>
                  <a:lnTo>
                    <a:pt x="939" y="1359"/>
                  </a:lnTo>
                  <a:lnTo>
                    <a:pt x="1005" y="1438"/>
                  </a:lnTo>
                  <a:lnTo>
                    <a:pt x="944" y="1576"/>
                  </a:lnTo>
                  <a:lnTo>
                    <a:pt x="853" y="1709"/>
                  </a:lnTo>
                  <a:lnTo>
                    <a:pt x="678" y="1844"/>
                  </a:lnTo>
                  <a:lnTo>
                    <a:pt x="519" y="1856"/>
                  </a:lnTo>
                  <a:lnTo>
                    <a:pt x="268" y="2111"/>
                  </a:lnTo>
                  <a:lnTo>
                    <a:pt x="151" y="2071"/>
                  </a:lnTo>
                  <a:lnTo>
                    <a:pt x="25" y="2111"/>
                  </a:lnTo>
                  <a:lnTo>
                    <a:pt x="0" y="2272"/>
                  </a:lnTo>
                  <a:lnTo>
                    <a:pt x="160" y="2326"/>
                  </a:lnTo>
                  <a:lnTo>
                    <a:pt x="355" y="2498"/>
                  </a:lnTo>
                  <a:lnTo>
                    <a:pt x="526" y="2658"/>
                  </a:lnTo>
                  <a:lnTo>
                    <a:pt x="534" y="2807"/>
                  </a:lnTo>
                  <a:lnTo>
                    <a:pt x="629" y="2942"/>
                  </a:lnTo>
                  <a:lnTo>
                    <a:pt x="719" y="2907"/>
                  </a:lnTo>
                  <a:lnTo>
                    <a:pt x="774" y="3012"/>
                  </a:lnTo>
                  <a:lnTo>
                    <a:pt x="869" y="3002"/>
                  </a:lnTo>
                  <a:lnTo>
                    <a:pt x="879" y="31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3" name="Freeform 17">
              <a:extLst>
                <a:ext uri="{FF2B5EF4-FFF2-40B4-BE49-F238E27FC236}">
                  <a16:creationId xmlns:a16="http://schemas.microsoft.com/office/drawing/2014/main" id="{E3D0F31A-E6F5-43C0-9192-7C590632B2D3}"/>
                </a:ext>
              </a:extLst>
            </p:cNvPr>
            <p:cNvSpPr/>
            <p:nvPr/>
          </p:nvSpPr>
          <p:spPr bwMode="auto">
            <a:xfrm>
              <a:off x="1506253" y="2506728"/>
              <a:ext cx="434157" cy="515161"/>
            </a:xfrm>
            <a:custGeom>
              <a:avLst/>
              <a:gdLst>
                <a:gd name="T0" fmla="*/ 0 w 1471"/>
                <a:gd name="T1" fmla="*/ 0 h 1788"/>
                <a:gd name="T2" fmla="*/ 0 w 1471"/>
                <a:gd name="T3" fmla="*/ 0 h 1788"/>
                <a:gd name="T4" fmla="*/ 0 w 1471"/>
                <a:gd name="T5" fmla="*/ 0 h 1788"/>
                <a:gd name="T6" fmla="*/ 0 w 1471"/>
                <a:gd name="T7" fmla="*/ 0 h 1788"/>
                <a:gd name="T8" fmla="*/ 0 w 1471"/>
                <a:gd name="T9" fmla="*/ 0 h 1788"/>
                <a:gd name="T10" fmla="*/ 0 w 1471"/>
                <a:gd name="T11" fmla="*/ 0 h 1788"/>
                <a:gd name="T12" fmla="*/ 0 w 1471"/>
                <a:gd name="T13" fmla="*/ 0 h 1788"/>
                <a:gd name="T14" fmla="*/ 0 w 1471"/>
                <a:gd name="T15" fmla="*/ 0 h 1788"/>
                <a:gd name="T16" fmla="*/ 0 w 1471"/>
                <a:gd name="T17" fmla="*/ 0 h 1788"/>
                <a:gd name="T18" fmla="*/ 0 w 1471"/>
                <a:gd name="T19" fmla="*/ 0 h 1788"/>
                <a:gd name="T20" fmla="*/ 0 w 1471"/>
                <a:gd name="T21" fmla="*/ 0 h 1788"/>
                <a:gd name="T22" fmla="*/ 0 w 1471"/>
                <a:gd name="T23" fmla="*/ 0 h 1788"/>
                <a:gd name="T24" fmla="*/ 0 w 1471"/>
                <a:gd name="T25" fmla="*/ 0 h 1788"/>
                <a:gd name="T26" fmla="*/ 0 w 1471"/>
                <a:gd name="T27" fmla="*/ 0 h 1788"/>
                <a:gd name="T28" fmla="*/ 0 w 1471"/>
                <a:gd name="T29" fmla="*/ 0 h 1788"/>
                <a:gd name="T30" fmla="*/ 0 w 1471"/>
                <a:gd name="T31" fmla="*/ 0 h 1788"/>
                <a:gd name="T32" fmla="*/ 0 w 1471"/>
                <a:gd name="T33" fmla="*/ 0 h 1788"/>
                <a:gd name="T34" fmla="*/ 0 w 1471"/>
                <a:gd name="T35" fmla="*/ 0 h 1788"/>
                <a:gd name="T36" fmla="*/ 0 w 1471"/>
                <a:gd name="T37" fmla="*/ 0 h 1788"/>
                <a:gd name="T38" fmla="*/ 0 w 1471"/>
                <a:gd name="T39" fmla="*/ 0 h 1788"/>
                <a:gd name="T40" fmla="*/ 0 w 1471"/>
                <a:gd name="T41" fmla="*/ 0 h 1788"/>
                <a:gd name="T42" fmla="*/ 0 w 1471"/>
                <a:gd name="T43" fmla="*/ 0 h 1788"/>
                <a:gd name="T44" fmla="*/ 0 w 1471"/>
                <a:gd name="T45" fmla="*/ 0 h 1788"/>
                <a:gd name="T46" fmla="*/ 0 w 1471"/>
                <a:gd name="T47" fmla="*/ 0 h 1788"/>
                <a:gd name="T48" fmla="*/ 0 w 1471"/>
                <a:gd name="T49" fmla="*/ 0 h 1788"/>
                <a:gd name="T50" fmla="*/ 0 w 1471"/>
                <a:gd name="T51" fmla="*/ 0 h 1788"/>
                <a:gd name="T52" fmla="*/ 0 w 1471"/>
                <a:gd name="T53" fmla="*/ 0 h 1788"/>
                <a:gd name="T54" fmla="*/ 0 w 1471"/>
                <a:gd name="T55" fmla="*/ 0 h 1788"/>
                <a:gd name="T56" fmla="*/ 0 w 1471"/>
                <a:gd name="T57" fmla="*/ 0 h 1788"/>
                <a:gd name="T58" fmla="*/ 0 w 1471"/>
                <a:gd name="T59" fmla="*/ 0 h 1788"/>
                <a:gd name="T60" fmla="*/ 0 w 1471"/>
                <a:gd name="T61" fmla="*/ 0 h 1788"/>
                <a:gd name="T62" fmla="*/ 0 w 1471"/>
                <a:gd name="T63" fmla="*/ 0 h 1788"/>
                <a:gd name="T64" fmla="*/ 0 w 1471"/>
                <a:gd name="T65" fmla="*/ 0 h 1788"/>
                <a:gd name="T66" fmla="*/ 0 w 1471"/>
                <a:gd name="T67" fmla="*/ 0 h 1788"/>
                <a:gd name="T68" fmla="*/ 0 w 1471"/>
                <a:gd name="T69" fmla="*/ 0 h 1788"/>
                <a:gd name="T70" fmla="*/ 0 w 1471"/>
                <a:gd name="T71" fmla="*/ 0 h 1788"/>
                <a:gd name="T72" fmla="*/ 0 w 1471"/>
                <a:gd name="T73" fmla="*/ 0 h 1788"/>
                <a:gd name="T74" fmla="*/ 0 w 1471"/>
                <a:gd name="T75" fmla="*/ 0 h 1788"/>
                <a:gd name="T76" fmla="*/ 0 w 1471"/>
                <a:gd name="T77" fmla="*/ 0 h 1788"/>
                <a:gd name="T78" fmla="*/ 0 w 1471"/>
                <a:gd name="T79" fmla="*/ 0 h 1788"/>
                <a:gd name="T80" fmla="*/ 0 w 1471"/>
                <a:gd name="T81" fmla="*/ 0 h 1788"/>
                <a:gd name="T82" fmla="*/ 0 w 1471"/>
                <a:gd name="T83" fmla="*/ 0 h 1788"/>
                <a:gd name="T84" fmla="*/ 0 w 1471"/>
                <a:gd name="T85" fmla="*/ 0 h 1788"/>
                <a:gd name="T86" fmla="*/ 0 w 1471"/>
                <a:gd name="T87" fmla="*/ 0 h 1788"/>
                <a:gd name="T88" fmla="*/ 0 w 1471"/>
                <a:gd name="T89" fmla="*/ 0 h 17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71" h="1788">
                  <a:moveTo>
                    <a:pt x="33" y="543"/>
                  </a:moveTo>
                  <a:lnTo>
                    <a:pt x="196" y="498"/>
                  </a:lnTo>
                  <a:lnTo>
                    <a:pt x="332" y="574"/>
                  </a:lnTo>
                  <a:lnTo>
                    <a:pt x="347" y="711"/>
                  </a:lnTo>
                  <a:lnTo>
                    <a:pt x="514" y="619"/>
                  </a:lnTo>
                  <a:lnTo>
                    <a:pt x="646" y="624"/>
                  </a:lnTo>
                  <a:lnTo>
                    <a:pt x="740" y="679"/>
                  </a:lnTo>
                  <a:lnTo>
                    <a:pt x="816" y="573"/>
                  </a:lnTo>
                  <a:lnTo>
                    <a:pt x="828" y="456"/>
                  </a:lnTo>
                  <a:lnTo>
                    <a:pt x="997" y="468"/>
                  </a:lnTo>
                  <a:lnTo>
                    <a:pt x="1022" y="368"/>
                  </a:lnTo>
                  <a:lnTo>
                    <a:pt x="1087" y="262"/>
                  </a:lnTo>
                  <a:lnTo>
                    <a:pt x="1172" y="292"/>
                  </a:lnTo>
                  <a:lnTo>
                    <a:pt x="1221" y="290"/>
                  </a:lnTo>
                  <a:lnTo>
                    <a:pt x="1206" y="137"/>
                  </a:lnTo>
                  <a:lnTo>
                    <a:pt x="1143" y="111"/>
                  </a:lnTo>
                  <a:lnTo>
                    <a:pt x="1113" y="65"/>
                  </a:lnTo>
                  <a:lnTo>
                    <a:pt x="1110" y="42"/>
                  </a:lnTo>
                  <a:lnTo>
                    <a:pt x="1141" y="38"/>
                  </a:lnTo>
                  <a:lnTo>
                    <a:pt x="1147" y="18"/>
                  </a:lnTo>
                  <a:lnTo>
                    <a:pt x="1153" y="2"/>
                  </a:lnTo>
                  <a:lnTo>
                    <a:pt x="1170" y="0"/>
                  </a:lnTo>
                  <a:lnTo>
                    <a:pt x="1206" y="39"/>
                  </a:lnTo>
                  <a:lnTo>
                    <a:pt x="1339" y="149"/>
                  </a:lnTo>
                  <a:lnTo>
                    <a:pt x="1317" y="197"/>
                  </a:lnTo>
                  <a:lnTo>
                    <a:pt x="1298" y="242"/>
                  </a:lnTo>
                  <a:lnTo>
                    <a:pt x="1471" y="346"/>
                  </a:lnTo>
                  <a:lnTo>
                    <a:pt x="1417" y="460"/>
                  </a:lnTo>
                  <a:lnTo>
                    <a:pt x="1299" y="562"/>
                  </a:lnTo>
                  <a:lnTo>
                    <a:pt x="1221" y="744"/>
                  </a:lnTo>
                  <a:lnTo>
                    <a:pt x="1283" y="1099"/>
                  </a:lnTo>
                  <a:lnTo>
                    <a:pt x="1266" y="1151"/>
                  </a:lnTo>
                  <a:lnTo>
                    <a:pt x="1194" y="1181"/>
                  </a:lnTo>
                  <a:lnTo>
                    <a:pt x="1206" y="1263"/>
                  </a:lnTo>
                  <a:lnTo>
                    <a:pt x="1159" y="1296"/>
                  </a:lnTo>
                  <a:lnTo>
                    <a:pt x="1197" y="1329"/>
                  </a:lnTo>
                  <a:lnTo>
                    <a:pt x="1249" y="1304"/>
                  </a:lnTo>
                  <a:lnTo>
                    <a:pt x="1296" y="1373"/>
                  </a:lnTo>
                  <a:lnTo>
                    <a:pt x="1351" y="1328"/>
                  </a:lnTo>
                  <a:lnTo>
                    <a:pt x="1433" y="1449"/>
                  </a:lnTo>
                  <a:lnTo>
                    <a:pt x="1429" y="1568"/>
                  </a:lnTo>
                  <a:lnTo>
                    <a:pt x="1342" y="1748"/>
                  </a:lnTo>
                  <a:lnTo>
                    <a:pt x="1205" y="1734"/>
                  </a:lnTo>
                  <a:lnTo>
                    <a:pt x="1133" y="1788"/>
                  </a:lnTo>
                  <a:lnTo>
                    <a:pt x="1132" y="1625"/>
                  </a:lnTo>
                  <a:lnTo>
                    <a:pt x="1102" y="1489"/>
                  </a:lnTo>
                  <a:lnTo>
                    <a:pt x="1027" y="1585"/>
                  </a:lnTo>
                  <a:lnTo>
                    <a:pt x="932" y="1630"/>
                  </a:lnTo>
                  <a:lnTo>
                    <a:pt x="887" y="1540"/>
                  </a:lnTo>
                  <a:lnTo>
                    <a:pt x="787" y="1570"/>
                  </a:lnTo>
                  <a:lnTo>
                    <a:pt x="740" y="1704"/>
                  </a:lnTo>
                  <a:lnTo>
                    <a:pt x="667" y="1685"/>
                  </a:lnTo>
                  <a:lnTo>
                    <a:pt x="691" y="1535"/>
                  </a:lnTo>
                  <a:lnTo>
                    <a:pt x="631" y="1400"/>
                  </a:lnTo>
                  <a:lnTo>
                    <a:pt x="485" y="1295"/>
                  </a:lnTo>
                  <a:lnTo>
                    <a:pt x="497" y="1090"/>
                  </a:lnTo>
                  <a:lnTo>
                    <a:pt x="436" y="1012"/>
                  </a:lnTo>
                  <a:lnTo>
                    <a:pt x="440" y="880"/>
                  </a:lnTo>
                  <a:lnTo>
                    <a:pt x="307" y="904"/>
                  </a:lnTo>
                  <a:lnTo>
                    <a:pt x="63" y="874"/>
                  </a:lnTo>
                  <a:lnTo>
                    <a:pt x="60" y="715"/>
                  </a:lnTo>
                  <a:lnTo>
                    <a:pt x="0" y="624"/>
                  </a:lnTo>
                  <a:lnTo>
                    <a:pt x="33" y="543"/>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4" name="Freeform 18">
              <a:extLst>
                <a:ext uri="{FF2B5EF4-FFF2-40B4-BE49-F238E27FC236}">
                  <a16:creationId xmlns:a16="http://schemas.microsoft.com/office/drawing/2014/main" id="{63EBBA0F-966C-0D5C-6611-597A4CDE6B6A}"/>
                </a:ext>
              </a:extLst>
            </p:cNvPr>
            <p:cNvSpPr/>
            <p:nvPr/>
          </p:nvSpPr>
          <p:spPr bwMode="auto">
            <a:xfrm>
              <a:off x="1674600" y="5246578"/>
              <a:ext cx="655666" cy="864838"/>
            </a:xfrm>
            <a:custGeom>
              <a:avLst/>
              <a:gdLst>
                <a:gd name="T0" fmla="*/ 0 w 2218"/>
                <a:gd name="T1" fmla="*/ 0 h 3005"/>
                <a:gd name="T2" fmla="*/ 0 w 2218"/>
                <a:gd name="T3" fmla="*/ 0 h 3005"/>
                <a:gd name="T4" fmla="*/ 0 w 2218"/>
                <a:gd name="T5" fmla="*/ 0 h 3005"/>
                <a:gd name="T6" fmla="*/ 0 w 2218"/>
                <a:gd name="T7" fmla="*/ 0 h 3005"/>
                <a:gd name="T8" fmla="*/ 0 w 2218"/>
                <a:gd name="T9" fmla="*/ 0 h 3005"/>
                <a:gd name="T10" fmla="*/ 0 w 2218"/>
                <a:gd name="T11" fmla="*/ 0 h 3005"/>
                <a:gd name="T12" fmla="*/ 0 w 2218"/>
                <a:gd name="T13" fmla="*/ 0 h 3005"/>
                <a:gd name="T14" fmla="*/ 0 w 2218"/>
                <a:gd name="T15" fmla="*/ 0 h 3005"/>
                <a:gd name="T16" fmla="*/ 0 w 2218"/>
                <a:gd name="T17" fmla="*/ 0 h 3005"/>
                <a:gd name="T18" fmla="*/ 0 w 2218"/>
                <a:gd name="T19" fmla="*/ 0 h 3005"/>
                <a:gd name="T20" fmla="*/ 0 w 2218"/>
                <a:gd name="T21" fmla="*/ 0 h 3005"/>
                <a:gd name="T22" fmla="*/ 0 w 2218"/>
                <a:gd name="T23" fmla="*/ 0 h 3005"/>
                <a:gd name="T24" fmla="*/ 0 w 2218"/>
                <a:gd name="T25" fmla="*/ 0 h 3005"/>
                <a:gd name="T26" fmla="*/ 0 w 2218"/>
                <a:gd name="T27" fmla="*/ 0 h 3005"/>
                <a:gd name="T28" fmla="*/ 0 w 2218"/>
                <a:gd name="T29" fmla="*/ 0 h 3005"/>
                <a:gd name="T30" fmla="*/ 0 w 2218"/>
                <a:gd name="T31" fmla="*/ 0 h 3005"/>
                <a:gd name="T32" fmla="*/ 0 w 2218"/>
                <a:gd name="T33" fmla="*/ 0 h 3005"/>
                <a:gd name="T34" fmla="*/ 0 w 2218"/>
                <a:gd name="T35" fmla="*/ 0 h 3005"/>
                <a:gd name="T36" fmla="*/ 0 w 2218"/>
                <a:gd name="T37" fmla="*/ 0 h 3005"/>
                <a:gd name="T38" fmla="*/ 0 w 2218"/>
                <a:gd name="T39" fmla="*/ 0 h 3005"/>
                <a:gd name="T40" fmla="*/ 0 w 2218"/>
                <a:gd name="T41" fmla="*/ 0 h 3005"/>
                <a:gd name="T42" fmla="*/ 0 w 2218"/>
                <a:gd name="T43" fmla="*/ 0 h 3005"/>
                <a:gd name="T44" fmla="*/ 0 w 2218"/>
                <a:gd name="T45" fmla="*/ 0 h 3005"/>
                <a:gd name="T46" fmla="*/ 0 w 2218"/>
                <a:gd name="T47" fmla="*/ 0 h 3005"/>
                <a:gd name="T48" fmla="*/ 0 w 2218"/>
                <a:gd name="T49" fmla="*/ 0 h 3005"/>
                <a:gd name="T50" fmla="*/ 0 w 2218"/>
                <a:gd name="T51" fmla="*/ 0 h 3005"/>
                <a:gd name="T52" fmla="*/ 0 w 2218"/>
                <a:gd name="T53" fmla="*/ 0 h 3005"/>
                <a:gd name="T54" fmla="*/ 0 w 2218"/>
                <a:gd name="T55" fmla="*/ 0 h 3005"/>
                <a:gd name="T56" fmla="*/ 0 w 2218"/>
                <a:gd name="T57" fmla="*/ 0 h 3005"/>
                <a:gd name="T58" fmla="*/ 0 w 2218"/>
                <a:gd name="T59" fmla="*/ 0 h 3005"/>
                <a:gd name="T60" fmla="*/ 0 w 2218"/>
                <a:gd name="T61" fmla="*/ 0 h 3005"/>
                <a:gd name="T62" fmla="*/ 0 w 2218"/>
                <a:gd name="T63" fmla="*/ 0 h 3005"/>
                <a:gd name="T64" fmla="*/ 0 w 2218"/>
                <a:gd name="T65" fmla="*/ 0 h 3005"/>
                <a:gd name="T66" fmla="*/ 0 w 2218"/>
                <a:gd name="T67" fmla="*/ 0 h 3005"/>
                <a:gd name="T68" fmla="*/ 0 w 2218"/>
                <a:gd name="T69" fmla="*/ 0 h 30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8" h="3005">
                  <a:moveTo>
                    <a:pt x="0" y="1120"/>
                  </a:moveTo>
                  <a:lnTo>
                    <a:pt x="120" y="1210"/>
                  </a:lnTo>
                  <a:lnTo>
                    <a:pt x="120" y="1315"/>
                  </a:lnTo>
                  <a:lnTo>
                    <a:pt x="215" y="1305"/>
                  </a:lnTo>
                  <a:lnTo>
                    <a:pt x="275" y="1395"/>
                  </a:lnTo>
                  <a:lnTo>
                    <a:pt x="210" y="1455"/>
                  </a:lnTo>
                  <a:lnTo>
                    <a:pt x="345" y="1561"/>
                  </a:lnTo>
                  <a:lnTo>
                    <a:pt x="285" y="1646"/>
                  </a:lnTo>
                  <a:lnTo>
                    <a:pt x="305" y="1831"/>
                  </a:lnTo>
                  <a:lnTo>
                    <a:pt x="375" y="1856"/>
                  </a:lnTo>
                  <a:lnTo>
                    <a:pt x="495" y="1796"/>
                  </a:lnTo>
                  <a:lnTo>
                    <a:pt x="540" y="1891"/>
                  </a:lnTo>
                  <a:lnTo>
                    <a:pt x="510" y="1981"/>
                  </a:lnTo>
                  <a:lnTo>
                    <a:pt x="530" y="2111"/>
                  </a:lnTo>
                  <a:lnTo>
                    <a:pt x="450" y="2166"/>
                  </a:lnTo>
                  <a:lnTo>
                    <a:pt x="545" y="2191"/>
                  </a:lnTo>
                  <a:lnTo>
                    <a:pt x="630" y="2261"/>
                  </a:lnTo>
                  <a:lnTo>
                    <a:pt x="570" y="2351"/>
                  </a:lnTo>
                  <a:lnTo>
                    <a:pt x="470" y="2501"/>
                  </a:lnTo>
                  <a:lnTo>
                    <a:pt x="495" y="2607"/>
                  </a:lnTo>
                  <a:lnTo>
                    <a:pt x="481" y="2695"/>
                  </a:lnTo>
                  <a:lnTo>
                    <a:pt x="514" y="2800"/>
                  </a:lnTo>
                  <a:lnTo>
                    <a:pt x="465" y="2953"/>
                  </a:lnTo>
                  <a:lnTo>
                    <a:pt x="562" y="2993"/>
                  </a:lnTo>
                  <a:lnTo>
                    <a:pt x="670" y="3005"/>
                  </a:lnTo>
                  <a:lnTo>
                    <a:pt x="750" y="2937"/>
                  </a:lnTo>
                  <a:lnTo>
                    <a:pt x="930" y="2833"/>
                  </a:lnTo>
                  <a:lnTo>
                    <a:pt x="1010" y="2746"/>
                  </a:lnTo>
                  <a:lnTo>
                    <a:pt x="1026" y="2632"/>
                  </a:lnTo>
                  <a:lnTo>
                    <a:pt x="1018" y="2541"/>
                  </a:lnTo>
                  <a:lnTo>
                    <a:pt x="1086" y="2461"/>
                  </a:lnTo>
                  <a:lnTo>
                    <a:pt x="1186" y="2401"/>
                  </a:lnTo>
                  <a:lnTo>
                    <a:pt x="1334" y="2349"/>
                  </a:lnTo>
                  <a:lnTo>
                    <a:pt x="1542" y="2329"/>
                  </a:lnTo>
                  <a:lnTo>
                    <a:pt x="1498" y="2289"/>
                  </a:lnTo>
                  <a:lnTo>
                    <a:pt x="1422" y="2205"/>
                  </a:lnTo>
                  <a:lnTo>
                    <a:pt x="1486" y="2089"/>
                  </a:lnTo>
                  <a:lnTo>
                    <a:pt x="1554" y="1981"/>
                  </a:lnTo>
                  <a:lnTo>
                    <a:pt x="1650" y="1861"/>
                  </a:lnTo>
                  <a:lnTo>
                    <a:pt x="1682" y="1753"/>
                  </a:lnTo>
                  <a:lnTo>
                    <a:pt x="1810" y="1741"/>
                  </a:lnTo>
                  <a:lnTo>
                    <a:pt x="1950" y="1793"/>
                  </a:lnTo>
                  <a:lnTo>
                    <a:pt x="1966" y="1677"/>
                  </a:lnTo>
                  <a:lnTo>
                    <a:pt x="1970" y="1470"/>
                  </a:lnTo>
                  <a:lnTo>
                    <a:pt x="1902" y="1441"/>
                  </a:lnTo>
                  <a:lnTo>
                    <a:pt x="1842" y="1397"/>
                  </a:lnTo>
                  <a:lnTo>
                    <a:pt x="1874" y="1353"/>
                  </a:lnTo>
                  <a:lnTo>
                    <a:pt x="1958" y="1349"/>
                  </a:lnTo>
                  <a:lnTo>
                    <a:pt x="1954" y="1257"/>
                  </a:lnTo>
                  <a:lnTo>
                    <a:pt x="1925" y="1135"/>
                  </a:lnTo>
                  <a:lnTo>
                    <a:pt x="1893" y="945"/>
                  </a:lnTo>
                  <a:lnTo>
                    <a:pt x="1854" y="942"/>
                  </a:lnTo>
                  <a:lnTo>
                    <a:pt x="1821" y="918"/>
                  </a:lnTo>
                  <a:lnTo>
                    <a:pt x="1806" y="873"/>
                  </a:lnTo>
                  <a:lnTo>
                    <a:pt x="1830" y="834"/>
                  </a:lnTo>
                  <a:lnTo>
                    <a:pt x="1842" y="792"/>
                  </a:lnTo>
                  <a:lnTo>
                    <a:pt x="1887" y="807"/>
                  </a:lnTo>
                  <a:lnTo>
                    <a:pt x="1932" y="843"/>
                  </a:lnTo>
                  <a:lnTo>
                    <a:pt x="1947" y="750"/>
                  </a:lnTo>
                  <a:lnTo>
                    <a:pt x="2105" y="645"/>
                  </a:lnTo>
                  <a:lnTo>
                    <a:pt x="2138" y="485"/>
                  </a:lnTo>
                  <a:lnTo>
                    <a:pt x="2190" y="321"/>
                  </a:lnTo>
                  <a:lnTo>
                    <a:pt x="2218" y="161"/>
                  </a:lnTo>
                  <a:lnTo>
                    <a:pt x="2182" y="45"/>
                  </a:lnTo>
                  <a:lnTo>
                    <a:pt x="2115" y="0"/>
                  </a:lnTo>
                  <a:lnTo>
                    <a:pt x="1978" y="130"/>
                  </a:lnTo>
                  <a:lnTo>
                    <a:pt x="1798" y="120"/>
                  </a:lnTo>
                  <a:lnTo>
                    <a:pt x="1638" y="268"/>
                  </a:lnTo>
                  <a:lnTo>
                    <a:pt x="1485" y="280"/>
                  </a:lnTo>
                  <a:lnTo>
                    <a:pt x="1355" y="265"/>
                  </a:lnTo>
                  <a:lnTo>
                    <a:pt x="1205" y="495"/>
                  </a:lnTo>
                  <a:lnTo>
                    <a:pt x="1115" y="490"/>
                  </a:lnTo>
                  <a:lnTo>
                    <a:pt x="1104" y="421"/>
                  </a:lnTo>
                  <a:lnTo>
                    <a:pt x="950" y="405"/>
                  </a:lnTo>
                  <a:lnTo>
                    <a:pt x="860" y="360"/>
                  </a:lnTo>
                  <a:lnTo>
                    <a:pt x="830" y="465"/>
                  </a:lnTo>
                  <a:lnTo>
                    <a:pt x="725" y="550"/>
                  </a:lnTo>
                  <a:lnTo>
                    <a:pt x="755" y="655"/>
                  </a:lnTo>
                  <a:lnTo>
                    <a:pt x="690" y="735"/>
                  </a:lnTo>
                  <a:lnTo>
                    <a:pt x="900" y="805"/>
                  </a:lnTo>
                  <a:lnTo>
                    <a:pt x="635" y="975"/>
                  </a:lnTo>
                  <a:lnTo>
                    <a:pt x="395" y="970"/>
                  </a:lnTo>
                  <a:lnTo>
                    <a:pt x="270" y="1065"/>
                  </a:lnTo>
                  <a:lnTo>
                    <a:pt x="105" y="1035"/>
                  </a:lnTo>
                  <a:lnTo>
                    <a:pt x="0" y="112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5" name="Freeform 19">
              <a:extLst>
                <a:ext uri="{FF2B5EF4-FFF2-40B4-BE49-F238E27FC236}">
                  <a16:creationId xmlns:a16="http://schemas.microsoft.com/office/drawing/2014/main" id="{B0F26172-13AE-792D-1320-5EA196A9705C}"/>
                </a:ext>
              </a:extLst>
            </p:cNvPr>
            <p:cNvSpPr/>
            <p:nvPr/>
          </p:nvSpPr>
          <p:spPr bwMode="auto">
            <a:xfrm>
              <a:off x="1466382" y="5366014"/>
              <a:ext cx="394286" cy="729572"/>
            </a:xfrm>
            <a:custGeom>
              <a:avLst/>
              <a:gdLst>
                <a:gd name="T0" fmla="*/ 0 w 1336"/>
                <a:gd name="T1" fmla="*/ 0 h 2535"/>
                <a:gd name="T2" fmla="*/ 0 w 1336"/>
                <a:gd name="T3" fmla="*/ 0 h 2535"/>
                <a:gd name="T4" fmla="*/ 0 w 1336"/>
                <a:gd name="T5" fmla="*/ 0 h 2535"/>
                <a:gd name="T6" fmla="*/ 0 w 1336"/>
                <a:gd name="T7" fmla="*/ 0 h 2535"/>
                <a:gd name="T8" fmla="*/ 0 w 1336"/>
                <a:gd name="T9" fmla="*/ 0 h 2535"/>
                <a:gd name="T10" fmla="*/ 0 w 1336"/>
                <a:gd name="T11" fmla="*/ 0 h 2535"/>
                <a:gd name="T12" fmla="*/ 0 w 1336"/>
                <a:gd name="T13" fmla="*/ 0 h 2535"/>
                <a:gd name="T14" fmla="*/ 0 w 1336"/>
                <a:gd name="T15" fmla="*/ 0 h 2535"/>
                <a:gd name="T16" fmla="*/ 0 w 1336"/>
                <a:gd name="T17" fmla="*/ 0 h 2535"/>
                <a:gd name="T18" fmla="*/ 0 w 1336"/>
                <a:gd name="T19" fmla="*/ 0 h 2535"/>
                <a:gd name="T20" fmla="*/ 0 w 1336"/>
                <a:gd name="T21" fmla="*/ 0 h 2535"/>
                <a:gd name="T22" fmla="*/ 0 w 1336"/>
                <a:gd name="T23" fmla="*/ 0 h 2535"/>
                <a:gd name="T24" fmla="*/ 0 w 1336"/>
                <a:gd name="T25" fmla="*/ 0 h 2535"/>
                <a:gd name="T26" fmla="*/ 0 w 1336"/>
                <a:gd name="T27" fmla="*/ 0 h 2535"/>
                <a:gd name="T28" fmla="*/ 0 w 1336"/>
                <a:gd name="T29" fmla="*/ 0 h 2535"/>
                <a:gd name="T30" fmla="*/ 0 w 1336"/>
                <a:gd name="T31" fmla="*/ 0 h 2535"/>
                <a:gd name="T32" fmla="*/ 0 w 1336"/>
                <a:gd name="T33" fmla="*/ 0 h 2535"/>
                <a:gd name="T34" fmla="*/ 0 w 1336"/>
                <a:gd name="T35" fmla="*/ 0 h 2535"/>
                <a:gd name="T36" fmla="*/ 0 w 1336"/>
                <a:gd name="T37" fmla="*/ 0 h 2535"/>
                <a:gd name="T38" fmla="*/ 0 w 1336"/>
                <a:gd name="T39" fmla="*/ 0 h 2535"/>
                <a:gd name="T40" fmla="*/ 0 w 1336"/>
                <a:gd name="T41" fmla="*/ 0 h 2535"/>
                <a:gd name="T42" fmla="*/ 0 w 1336"/>
                <a:gd name="T43" fmla="*/ 0 h 2535"/>
                <a:gd name="T44" fmla="*/ 0 w 1336"/>
                <a:gd name="T45" fmla="*/ 0 h 2535"/>
                <a:gd name="T46" fmla="*/ 0 w 1336"/>
                <a:gd name="T47" fmla="*/ 0 h 2535"/>
                <a:gd name="T48" fmla="*/ 0 w 1336"/>
                <a:gd name="T49" fmla="*/ 0 h 2535"/>
                <a:gd name="T50" fmla="*/ 0 w 1336"/>
                <a:gd name="T51" fmla="*/ 0 h 2535"/>
                <a:gd name="T52" fmla="*/ 0 w 1336"/>
                <a:gd name="T53" fmla="*/ 0 h 2535"/>
                <a:gd name="T54" fmla="*/ 0 w 1336"/>
                <a:gd name="T55" fmla="*/ 0 h 2535"/>
                <a:gd name="T56" fmla="*/ 0 w 1336"/>
                <a:gd name="T57" fmla="*/ 0 h 2535"/>
                <a:gd name="T58" fmla="*/ 0 w 1336"/>
                <a:gd name="T59" fmla="*/ 0 h 2535"/>
                <a:gd name="T60" fmla="*/ 0 w 1336"/>
                <a:gd name="T61" fmla="*/ 0 h 2535"/>
                <a:gd name="T62" fmla="*/ 0 w 1336"/>
                <a:gd name="T63" fmla="*/ 0 h 2535"/>
                <a:gd name="T64" fmla="*/ 0 w 1336"/>
                <a:gd name="T65" fmla="*/ 0 h 2535"/>
                <a:gd name="T66" fmla="*/ 0 w 1336"/>
                <a:gd name="T67" fmla="*/ 0 h 2535"/>
                <a:gd name="T68" fmla="*/ 0 w 1336"/>
                <a:gd name="T69" fmla="*/ 0 h 2535"/>
                <a:gd name="T70" fmla="*/ 0 w 1336"/>
                <a:gd name="T71" fmla="*/ 0 h 2535"/>
                <a:gd name="T72" fmla="*/ 0 w 1336"/>
                <a:gd name="T73" fmla="*/ 0 h 2535"/>
                <a:gd name="T74" fmla="*/ 0 w 1336"/>
                <a:gd name="T75" fmla="*/ 0 h 2535"/>
                <a:gd name="T76" fmla="*/ 0 w 1336"/>
                <a:gd name="T77" fmla="*/ 0 h 2535"/>
                <a:gd name="T78" fmla="*/ 0 w 1336"/>
                <a:gd name="T79" fmla="*/ 0 h 2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36" h="2535">
                  <a:moveTo>
                    <a:pt x="0" y="0"/>
                  </a:moveTo>
                  <a:lnTo>
                    <a:pt x="135" y="391"/>
                  </a:lnTo>
                  <a:lnTo>
                    <a:pt x="225" y="457"/>
                  </a:lnTo>
                  <a:lnTo>
                    <a:pt x="273" y="492"/>
                  </a:lnTo>
                  <a:lnTo>
                    <a:pt x="301" y="478"/>
                  </a:lnTo>
                  <a:lnTo>
                    <a:pt x="333" y="487"/>
                  </a:lnTo>
                  <a:lnTo>
                    <a:pt x="339" y="531"/>
                  </a:lnTo>
                  <a:lnTo>
                    <a:pt x="301" y="547"/>
                  </a:lnTo>
                  <a:lnTo>
                    <a:pt x="320" y="635"/>
                  </a:lnTo>
                  <a:lnTo>
                    <a:pt x="454" y="860"/>
                  </a:lnTo>
                  <a:lnTo>
                    <a:pt x="510" y="1145"/>
                  </a:lnTo>
                  <a:lnTo>
                    <a:pt x="683" y="1491"/>
                  </a:lnTo>
                  <a:lnTo>
                    <a:pt x="707" y="1668"/>
                  </a:lnTo>
                  <a:lnTo>
                    <a:pt x="766" y="1793"/>
                  </a:lnTo>
                  <a:lnTo>
                    <a:pt x="741" y="1881"/>
                  </a:lnTo>
                  <a:lnTo>
                    <a:pt x="861" y="2180"/>
                  </a:lnTo>
                  <a:lnTo>
                    <a:pt x="966" y="2360"/>
                  </a:lnTo>
                  <a:lnTo>
                    <a:pt x="981" y="2430"/>
                  </a:lnTo>
                  <a:lnTo>
                    <a:pt x="1171" y="2535"/>
                  </a:lnTo>
                  <a:lnTo>
                    <a:pt x="1221" y="2385"/>
                  </a:lnTo>
                  <a:lnTo>
                    <a:pt x="1186" y="2280"/>
                  </a:lnTo>
                  <a:lnTo>
                    <a:pt x="1201" y="2190"/>
                  </a:lnTo>
                  <a:lnTo>
                    <a:pt x="1176" y="2085"/>
                  </a:lnTo>
                  <a:lnTo>
                    <a:pt x="1336" y="1845"/>
                  </a:lnTo>
                  <a:lnTo>
                    <a:pt x="1252" y="1776"/>
                  </a:lnTo>
                  <a:lnTo>
                    <a:pt x="1154" y="1752"/>
                  </a:lnTo>
                  <a:lnTo>
                    <a:pt x="1236" y="1696"/>
                  </a:lnTo>
                  <a:lnTo>
                    <a:pt x="1216" y="1569"/>
                  </a:lnTo>
                  <a:lnTo>
                    <a:pt x="1246" y="1475"/>
                  </a:lnTo>
                  <a:lnTo>
                    <a:pt x="1201" y="1380"/>
                  </a:lnTo>
                  <a:lnTo>
                    <a:pt x="1081" y="1440"/>
                  </a:lnTo>
                  <a:lnTo>
                    <a:pt x="1013" y="1418"/>
                  </a:lnTo>
                  <a:lnTo>
                    <a:pt x="992" y="1232"/>
                  </a:lnTo>
                  <a:lnTo>
                    <a:pt x="1052" y="1146"/>
                  </a:lnTo>
                  <a:lnTo>
                    <a:pt x="917" y="1040"/>
                  </a:lnTo>
                  <a:lnTo>
                    <a:pt x="981" y="980"/>
                  </a:lnTo>
                  <a:lnTo>
                    <a:pt x="920" y="890"/>
                  </a:lnTo>
                  <a:lnTo>
                    <a:pt x="824" y="899"/>
                  </a:lnTo>
                  <a:lnTo>
                    <a:pt x="827" y="794"/>
                  </a:lnTo>
                  <a:lnTo>
                    <a:pt x="707" y="704"/>
                  </a:lnTo>
                  <a:lnTo>
                    <a:pt x="808" y="622"/>
                  </a:lnTo>
                  <a:lnTo>
                    <a:pt x="650" y="471"/>
                  </a:lnTo>
                  <a:lnTo>
                    <a:pt x="541" y="442"/>
                  </a:lnTo>
                  <a:lnTo>
                    <a:pt x="270" y="255"/>
                  </a:lnTo>
                  <a:lnTo>
                    <a:pt x="138" y="49"/>
                  </a:lnTo>
                  <a:lnTo>
                    <a:pt x="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6" name="Freeform 20">
              <a:extLst>
                <a:ext uri="{FF2B5EF4-FFF2-40B4-BE49-F238E27FC236}">
                  <a16:creationId xmlns:a16="http://schemas.microsoft.com/office/drawing/2014/main" id="{2DC992F0-6A29-CDF4-C8DB-F3F4EABE1267}"/>
                </a:ext>
              </a:extLst>
            </p:cNvPr>
            <p:cNvSpPr/>
            <p:nvPr/>
          </p:nvSpPr>
          <p:spPr bwMode="auto">
            <a:xfrm>
              <a:off x="1680507" y="2148417"/>
              <a:ext cx="465169" cy="457601"/>
            </a:xfrm>
            <a:custGeom>
              <a:avLst/>
              <a:gdLst>
                <a:gd name="T0" fmla="*/ 0 w 1575"/>
                <a:gd name="T1" fmla="*/ 0 h 1591"/>
                <a:gd name="T2" fmla="*/ 0 w 1575"/>
                <a:gd name="T3" fmla="*/ 0 h 1591"/>
                <a:gd name="T4" fmla="*/ 0 w 1575"/>
                <a:gd name="T5" fmla="*/ 0 h 1591"/>
                <a:gd name="T6" fmla="*/ 0 w 1575"/>
                <a:gd name="T7" fmla="*/ 0 h 1591"/>
                <a:gd name="T8" fmla="*/ 0 w 1575"/>
                <a:gd name="T9" fmla="*/ 0 h 1591"/>
                <a:gd name="T10" fmla="*/ 0 w 1575"/>
                <a:gd name="T11" fmla="*/ 0 h 1591"/>
                <a:gd name="T12" fmla="*/ 0 w 1575"/>
                <a:gd name="T13" fmla="*/ 0 h 1591"/>
                <a:gd name="T14" fmla="*/ 0 w 1575"/>
                <a:gd name="T15" fmla="*/ 0 h 1591"/>
                <a:gd name="T16" fmla="*/ 0 w 1575"/>
                <a:gd name="T17" fmla="*/ 0 h 1591"/>
                <a:gd name="T18" fmla="*/ 0 w 1575"/>
                <a:gd name="T19" fmla="*/ 0 h 1591"/>
                <a:gd name="T20" fmla="*/ 0 w 1575"/>
                <a:gd name="T21" fmla="*/ 0 h 1591"/>
                <a:gd name="T22" fmla="*/ 0 w 1575"/>
                <a:gd name="T23" fmla="*/ 0 h 1591"/>
                <a:gd name="T24" fmla="*/ 0 w 1575"/>
                <a:gd name="T25" fmla="*/ 0 h 1591"/>
                <a:gd name="T26" fmla="*/ 0 w 1575"/>
                <a:gd name="T27" fmla="*/ 0 h 1591"/>
                <a:gd name="T28" fmla="*/ 0 w 1575"/>
                <a:gd name="T29" fmla="*/ 0 h 1591"/>
                <a:gd name="T30" fmla="*/ 0 w 1575"/>
                <a:gd name="T31" fmla="*/ 0 h 1591"/>
                <a:gd name="T32" fmla="*/ 0 w 1575"/>
                <a:gd name="T33" fmla="*/ 0 h 1591"/>
                <a:gd name="T34" fmla="*/ 0 w 1575"/>
                <a:gd name="T35" fmla="*/ 0 h 1591"/>
                <a:gd name="T36" fmla="*/ 0 w 1575"/>
                <a:gd name="T37" fmla="*/ 0 h 1591"/>
                <a:gd name="T38" fmla="*/ 0 w 1575"/>
                <a:gd name="T39" fmla="*/ 0 h 1591"/>
                <a:gd name="T40" fmla="*/ 0 w 1575"/>
                <a:gd name="T41" fmla="*/ 0 h 1591"/>
                <a:gd name="T42" fmla="*/ 0 w 1575"/>
                <a:gd name="T43" fmla="*/ 0 h 1591"/>
                <a:gd name="T44" fmla="*/ 0 w 1575"/>
                <a:gd name="T45" fmla="*/ 0 h 1591"/>
                <a:gd name="T46" fmla="*/ 0 w 1575"/>
                <a:gd name="T47" fmla="*/ 0 h 1591"/>
                <a:gd name="T48" fmla="*/ 0 w 1575"/>
                <a:gd name="T49" fmla="*/ 0 h 1591"/>
                <a:gd name="T50" fmla="*/ 0 w 1575"/>
                <a:gd name="T51" fmla="*/ 0 h 1591"/>
                <a:gd name="T52" fmla="*/ 0 w 1575"/>
                <a:gd name="T53" fmla="*/ 0 h 1591"/>
                <a:gd name="T54" fmla="*/ 0 w 1575"/>
                <a:gd name="T55" fmla="*/ 0 h 1591"/>
                <a:gd name="T56" fmla="*/ 0 w 1575"/>
                <a:gd name="T57" fmla="*/ 0 h 1591"/>
                <a:gd name="T58" fmla="*/ 0 w 1575"/>
                <a:gd name="T59" fmla="*/ 0 h 1591"/>
                <a:gd name="T60" fmla="*/ 0 w 1575"/>
                <a:gd name="T61" fmla="*/ 0 h 1591"/>
                <a:gd name="T62" fmla="*/ 0 w 1575"/>
                <a:gd name="T63" fmla="*/ 0 h 1591"/>
                <a:gd name="T64" fmla="*/ 0 w 1575"/>
                <a:gd name="T65" fmla="*/ 0 h 1591"/>
                <a:gd name="T66" fmla="*/ 0 w 1575"/>
                <a:gd name="T67" fmla="*/ 0 h 1591"/>
                <a:gd name="T68" fmla="*/ 0 w 1575"/>
                <a:gd name="T69" fmla="*/ 0 h 1591"/>
                <a:gd name="T70" fmla="*/ 0 w 1575"/>
                <a:gd name="T71" fmla="*/ 0 h 1591"/>
                <a:gd name="T72" fmla="*/ 0 w 1575"/>
                <a:gd name="T73" fmla="*/ 0 h 1591"/>
                <a:gd name="T74" fmla="*/ 0 w 1575"/>
                <a:gd name="T75" fmla="*/ 0 h 1591"/>
                <a:gd name="T76" fmla="*/ 0 w 1575"/>
                <a:gd name="T77" fmla="*/ 0 h 1591"/>
                <a:gd name="T78" fmla="*/ 0 w 1575"/>
                <a:gd name="T79" fmla="*/ 0 h 1591"/>
                <a:gd name="T80" fmla="*/ 0 w 157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75" h="1591">
                  <a:moveTo>
                    <a:pt x="77" y="384"/>
                  </a:moveTo>
                  <a:lnTo>
                    <a:pt x="131" y="461"/>
                  </a:lnTo>
                  <a:lnTo>
                    <a:pt x="44" y="533"/>
                  </a:lnTo>
                  <a:lnTo>
                    <a:pt x="0" y="620"/>
                  </a:lnTo>
                  <a:lnTo>
                    <a:pt x="102" y="701"/>
                  </a:lnTo>
                  <a:lnTo>
                    <a:pt x="181" y="894"/>
                  </a:lnTo>
                  <a:lnTo>
                    <a:pt x="259" y="984"/>
                  </a:lnTo>
                  <a:lnTo>
                    <a:pt x="357" y="966"/>
                  </a:lnTo>
                  <a:lnTo>
                    <a:pt x="406" y="1019"/>
                  </a:lnTo>
                  <a:lnTo>
                    <a:pt x="459" y="1034"/>
                  </a:lnTo>
                  <a:lnTo>
                    <a:pt x="474" y="1091"/>
                  </a:lnTo>
                  <a:lnTo>
                    <a:pt x="496" y="1172"/>
                  </a:lnTo>
                  <a:lnTo>
                    <a:pt x="514" y="1181"/>
                  </a:lnTo>
                  <a:lnTo>
                    <a:pt x="513" y="1199"/>
                  </a:lnTo>
                  <a:lnTo>
                    <a:pt x="535" y="1190"/>
                  </a:lnTo>
                  <a:lnTo>
                    <a:pt x="538" y="1209"/>
                  </a:lnTo>
                  <a:lnTo>
                    <a:pt x="555" y="1224"/>
                  </a:lnTo>
                  <a:lnTo>
                    <a:pt x="562" y="1248"/>
                  </a:lnTo>
                  <a:lnTo>
                    <a:pt x="580" y="1248"/>
                  </a:lnTo>
                  <a:lnTo>
                    <a:pt x="613" y="1284"/>
                  </a:lnTo>
                  <a:lnTo>
                    <a:pt x="747" y="1394"/>
                  </a:lnTo>
                  <a:lnTo>
                    <a:pt x="708" y="1490"/>
                  </a:lnTo>
                  <a:lnTo>
                    <a:pt x="877" y="1591"/>
                  </a:lnTo>
                  <a:lnTo>
                    <a:pt x="984" y="1509"/>
                  </a:lnTo>
                  <a:lnTo>
                    <a:pt x="970" y="1399"/>
                  </a:lnTo>
                  <a:lnTo>
                    <a:pt x="986" y="1232"/>
                  </a:lnTo>
                  <a:lnTo>
                    <a:pt x="1080" y="1159"/>
                  </a:lnTo>
                  <a:lnTo>
                    <a:pt x="1255" y="1099"/>
                  </a:lnTo>
                  <a:lnTo>
                    <a:pt x="1410" y="1144"/>
                  </a:lnTo>
                  <a:lnTo>
                    <a:pt x="1485" y="1194"/>
                  </a:lnTo>
                  <a:lnTo>
                    <a:pt x="1575" y="1189"/>
                  </a:lnTo>
                  <a:lnTo>
                    <a:pt x="1500" y="1059"/>
                  </a:lnTo>
                  <a:lnTo>
                    <a:pt x="1465" y="979"/>
                  </a:lnTo>
                  <a:lnTo>
                    <a:pt x="1510" y="909"/>
                  </a:lnTo>
                  <a:lnTo>
                    <a:pt x="1465" y="814"/>
                  </a:lnTo>
                  <a:lnTo>
                    <a:pt x="1480" y="695"/>
                  </a:lnTo>
                  <a:lnTo>
                    <a:pt x="1410" y="610"/>
                  </a:lnTo>
                  <a:lnTo>
                    <a:pt x="1360" y="490"/>
                  </a:lnTo>
                  <a:lnTo>
                    <a:pt x="1285" y="425"/>
                  </a:lnTo>
                  <a:lnTo>
                    <a:pt x="1260" y="290"/>
                  </a:lnTo>
                  <a:lnTo>
                    <a:pt x="1110" y="335"/>
                  </a:lnTo>
                  <a:lnTo>
                    <a:pt x="1080" y="260"/>
                  </a:lnTo>
                  <a:lnTo>
                    <a:pt x="970" y="145"/>
                  </a:lnTo>
                  <a:lnTo>
                    <a:pt x="805" y="215"/>
                  </a:lnTo>
                  <a:lnTo>
                    <a:pt x="676" y="185"/>
                  </a:lnTo>
                  <a:lnTo>
                    <a:pt x="556" y="40"/>
                  </a:lnTo>
                  <a:lnTo>
                    <a:pt x="431" y="0"/>
                  </a:lnTo>
                  <a:lnTo>
                    <a:pt x="286" y="70"/>
                  </a:lnTo>
                  <a:lnTo>
                    <a:pt x="196" y="185"/>
                  </a:lnTo>
                  <a:lnTo>
                    <a:pt x="106" y="185"/>
                  </a:lnTo>
                  <a:lnTo>
                    <a:pt x="126" y="263"/>
                  </a:lnTo>
                  <a:lnTo>
                    <a:pt x="77" y="384"/>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7" name="Freeform 21">
              <a:extLst>
                <a:ext uri="{FF2B5EF4-FFF2-40B4-BE49-F238E27FC236}">
                  <a16:creationId xmlns:a16="http://schemas.microsoft.com/office/drawing/2014/main" id="{A754AC3C-8D16-FC43-5BF7-FDBE665454B3}"/>
                </a:ext>
              </a:extLst>
            </p:cNvPr>
            <p:cNvSpPr/>
            <p:nvPr/>
          </p:nvSpPr>
          <p:spPr bwMode="auto">
            <a:xfrm>
              <a:off x="1284744" y="1529648"/>
              <a:ext cx="1041092" cy="758352"/>
            </a:xfrm>
            <a:custGeom>
              <a:avLst/>
              <a:gdLst>
                <a:gd name="T0" fmla="*/ 0 w 3525"/>
                <a:gd name="T1" fmla="*/ 0 h 2636"/>
                <a:gd name="T2" fmla="*/ 0 w 3525"/>
                <a:gd name="T3" fmla="*/ 0 h 2636"/>
                <a:gd name="T4" fmla="*/ 0 w 3525"/>
                <a:gd name="T5" fmla="*/ 0 h 2636"/>
                <a:gd name="T6" fmla="*/ 0 w 3525"/>
                <a:gd name="T7" fmla="*/ 0 h 2636"/>
                <a:gd name="T8" fmla="*/ 0 w 3525"/>
                <a:gd name="T9" fmla="*/ 0 h 2636"/>
                <a:gd name="T10" fmla="*/ 0 w 3525"/>
                <a:gd name="T11" fmla="*/ 0 h 2636"/>
                <a:gd name="T12" fmla="*/ 0 w 3525"/>
                <a:gd name="T13" fmla="*/ 0 h 2636"/>
                <a:gd name="T14" fmla="*/ 0 w 3525"/>
                <a:gd name="T15" fmla="*/ 0 h 2636"/>
                <a:gd name="T16" fmla="*/ 0 w 3525"/>
                <a:gd name="T17" fmla="*/ 0 h 2636"/>
                <a:gd name="T18" fmla="*/ 0 w 3525"/>
                <a:gd name="T19" fmla="*/ 0 h 2636"/>
                <a:gd name="T20" fmla="*/ 0 w 3525"/>
                <a:gd name="T21" fmla="*/ 0 h 2636"/>
                <a:gd name="T22" fmla="*/ 0 w 3525"/>
                <a:gd name="T23" fmla="*/ 0 h 2636"/>
                <a:gd name="T24" fmla="*/ 0 w 3525"/>
                <a:gd name="T25" fmla="*/ 0 h 2636"/>
                <a:gd name="T26" fmla="*/ 0 w 3525"/>
                <a:gd name="T27" fmla="*/ 0 h 2636"/>
                <a:gd name="T28" fmla="*/ 0 w 3525"/>
                <a:gd name="T29" fmla="*/ 0 h 2636"/>
                <a:gd name="T30" fmla="*/ 0 w 3525"/>
                <a:gd name="T31" fmla="*/ 0 h 2636"/>
                <a:gd name="T32" fmla="*/ 0 w 3525"/>
                <a:gd name="T33" fmla="*/ 0 h 2636"/>
                <a:gd name="T34" fmla="*/ 0 w 3525"/>
                <a:gd name="T35" fmla="*/ 0 h 2636"/>
                <a:gd name="T36" fmla="*/ 0 w 3525"/>
                <a:gd name="T37" fmla="*/ 0 h 2636"/>
                <a:gd name="T38" fmla="*/ 0 w 3525"/>
                <a:gd name="T39" fmla="*/ 0 h 2636"/>
                <a:gd name="T40" fmla="*/ 0 w 3525"/>
                <a:gd name="T41" fmla="*/ 0 h 2636"/>
                <a:gd name="T42" fmla="*/ 0 w 3525"/>
                <a:gd name="T43" fmla="*/ 0 h 2636"/>
                <a:gd name="T44" fmla="*/ 0 w 3525"/>
                <a:gd name="T45" fmla="*/ 0 h 2636"/>
                <a:gd name="T46" fmla="*/ 0 w 3525"/>
                <a:gd name="T47" fmla="*/ 0 h 2636"/>
                <a:gd name="T48" fmla="*/ 0 w 3525"/>
                <a:gd name="T49" fmla="*/ 0 h 2636"/>
                <a:gd name="T50" fmla="*/ 0 w 3525"/>
                <a:gd name="T51" fmla="*/ 0 h 2636"/>
                <a:gd name="T52" fmla="*/ 0 w 3525"/>
                <a:gd name="T53" fmla="*/ 0 h 2636"/>
                <a:gd name="T54" fmla="*/ 0 w 3525"/>
                <a:gd name="T55" fmla="*/ 0 h 2636"/>
                <a:gd name="T56" fmla="*/ 0 w 3525"/>
                <a:gd name="T57" fmla="*/ 0 h 2636"/>
                <a:gd name="T58" fmla="*/ 0 w 3525"/>
                <a:gd name="T59" fmla="*/ 0 h 2636"/>
                <a:gd name="T60" fmla="*/ 0 w 3525"/>
                <a:gd name="T61" fmla="*/ 0 h 2636"/>
                <a:gd name="T62" fmla="*/ 0 w 3525"/>
                <a:gd name="T63" fmla="*/ 0 h 26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25" h="2636">
                  <a:moveTo>
                    <a:pt x="1242" y="2636"/>
                  </a:moveTo>
                  <a:lnTo>
                    <a:pt x="408" y="2156"/>
                  </a:lnTo>
                  <a:lnTo>
                    <a:pt x="440" y="1785"/>
                  </a:lnTo>
                  <a:lnTo>
                    <a:pt x="363" y="1427"/>
                  </a:lnTo>
                  <a:lnTo>
                    <a:pt x="576" y="1256"/>
                  </a:lnTo>
                  <a:lnTo>
                    <a:pt x="704" y="1096"/>
                  </a:lnTo>
                  <a:lnTo>
                    <a:pt x="560" y="1032"/>
                  </a:lnTo>
                  <a:lnTo>
                    <a:pt x="557" y="827"/>
                  </a:lnTo>
                  <a:lnTo>
                    <a:pt x="456" y="852"/>
                  </a:lnTo>
                  <a:lnTo>
                    <a:pt x="364" y="776"/>
                  </a:lnTo>
                  <a:lnTo>
                    <a:pt x="254" y="626"/>
                  </a:lnTo>
                  <a:lnTo>
                    <a:pt x="0" y="581"/>
                  </a:lnTo>
                  <a:lnTo>
                    <a:pt x="29" y="416"/>
                  </a:lnTo>
                  <a:lnTo>
                    <a:pt x="184" y="316"/>
                  </a:lnTo>
                  <a:lnTo>
                    <a:pt x="329" y="146"/>
                  </a:lnTo>
                  <a:lnTo>
                    <a:pt x="644" y="102"/>
                  </a:lnTo>
                  <a:lnTo>
                    <a:pt x="917" y="0"/>
                  </a:lnTo>
                  <a:lnTo>
                    <a:pt x="1115" y="41"/>
                  </a:lnTo>
                  <a:lnTo>
                    <a:pt x="1272" y="2"/>
                  </a:lnTo>
                  <a:lnTo>
                    <a:pt x="1311" y="119"/>
                  </a:lnTo>
                  <a:lnTo>
                    <a:pt x="1904" y="526"/>
                  </a:lnTo>
                  <a:lnTo>
                    <a:pt x="1934" y="672"/>
                  </a:lnTo>
                  <a:lnTo>
                    <a:pt x="2178" y="747"/>
                  </a:lnTo>
                  <a:lnTo>
                    <a:pt x="2209" y="886"/>
                  </a:lnTo>
                  <a:lnTo>
                    <a:pt x="2564" y="842"/>
                  </a:lnTo>
                  <a:lnTo>
                    <a:pt x="2675" y="705"/>
                  </a:lnTo>
                  <a:lnTo>
                    <a:pt x="2927" y="690"/>
                  </a:lnTo>
                  <a:lnTo>
                    <a:pt x="3104" y="602"/>
                  </a:lnTo>
                  <a:lnTo>
                    <a:pt x="3215" y="675"/>
                  </a:lnTo>
                  <a:lnTo>
                    <a:pt x="3410" y="722"/>
                  </a:lnTo>
                  <a:lnTo>
                    <a:pt x="3525" y="866"/>
                  </a:lnTo>
                  <a:lnTo>
                    <a:pt x="3440" y="1118"/>
                  </a:lnTo>
                  <a:lnTo>
                    <a:pt x="3423" y="1383"/>
                  </a:lnTo>
                  <a:lnTo>
                    <a:pt x="3315" y="1412"/>
                  </a:lnTo>
                  <a:lnTo>
                    <a:pt x="3200" y="1485"/>
                  </a:lnTo>
                  <a:lnTo>
                    <a:pt x="3210" y="1632"/>
                  </a:lnTo>
                  <a:lnTo>
                    <a:pt x="3108" y="1722"/>
                  </a:lnTo>
                  <a:lnTo>
                    <a:pt x="2999" y="1706"/>
                  </a:lnTo>
                  <a:lnTo>
                    <a:pt x="2869" y="1751"/>
                  </a:lnTo>
                  <a:lnTo>
                    <a:pt x="2959" y="1936"/>
                  </a:lnTo>
                  <a:lnTo>
                    <a:pt x="2879" y="1976"/>
                  </a:lnTo>
                  <a:lnTo>
                    <a:pt x="2894" y="2101"/>
                  </a:lnTo>
                  <a:lnTo>
                    <a:pt x="3109" y="2156"/>
                  </a:lnTo>
                  <a:lnTo>
                    <a:pt x="3104" y="2311"/>
                  </a:lnTo>
                  <a:lnTo>
                    <a:pt x="3194" y="2461"/>
                  </a:lnTo>
                  <a:lnTo>
                    <a:pt x="3004" y="2566"/>
                  </a:lnTo>
                  <a:lnTo>
                    <a:pt x="2909" y="2626"/>
                  </a:lnTo>
                  <a:lnTo>
                    <a:pt x="2834" y="2581"/>
                  </a:lnTo>
                  <a:lnTo>
                    <a:pt x="2804" y="2486"/>
                  </a:lnTo>
                  <a:lnTo>
                    <a:pt x="2719" y="2491"/>
                  </a:lnTo>
                  <a:lnTo>
                    <a:pt x="2624" y="2576"/>
                  </a:lnTo>
                  <a:lnTo>
                    <a:pt x="2600" y="2442"/>
                  </a:lnTo>
                  <a:lnTo>
                    <a:pt x="2450" y="2487"/>
                  </a:lnTo>
                  <a:lnTo>
                    <a:pt x="2418" y="2408"/>
                  </a:lnTo>
                  <a:lnTo>
                    <a:pt x="2309" y="2297"/>
                  </a:lnTo>
                  <a:lnTo>
                    <a:pt x="2141" y="2366"/>
                  </a:lnTo>
                  <a:lnTo>
                    <a:pt x="2013" y="2336"/>
                  </a:lnTo>
                  <a:lnTo>
                    <a:pt x="1895" y="2190"/>
                  </a:lnTo>
                  <a:lnTo>
                    <a:pt x="1770" y="2150"/>
                  </a:lnTo>
                  <a:lnTo>
                    <a:pt x="1625" y="2222"/>
                  </a:lnTo>
                  <a:lnTo>
                    <a:pt x="1536" y="2336"/>
                  </a:lnTo>
                  <a:lnTo>
                    <a:pt x="1446" y="2337"/>
                  </a:lnTo>
                  <a:lnTo>
                    <a:pt x="1469" y="2412"/>
                  </a:lnTo>
                  <a:lnTo>
                    <a:pt x="1416" y="2532"/>
                  </a:lnTo>
                  <a:lnTo>
                    <a:pt x="1242" y="2636"/>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8" name="Freeform 22">
              <a:extLst>
                <a:ext uri="{FF2B5EF4-FFF2-40B4-BE49-F238E27FC236}">
                  <a16:creationId xmlns:a16="http://schemas.microsoft.com/office/drawing/2014/main" id="{FDD6867B-E115-80C8-D104-9B5F8380E39C}"/>
                </a:ext>
              </a:extLst>
            </p:cNvPr>
            <p:cNvSpPr/>
            <p:nvPr/>
          </p:nvSpPr>
          <p:spPr bwMode="auto">
            <a:xfrm>
              <a:off x="1423557" y="2259220"/>
              <a:ext cx="443018" cy="453285"/>
            </a:xfrm>
            <a:custGeom>
              <a:avLst/>
              <a:gdLst>
                <a:gd name="T0" fmla="*/ 0 w 1502"/>
                <a:gd name="T1" fmla="*/ 0 h 1576"/>
                <a:gd name="T2" fmla="*/ 0 w 1502"/>
                <a:gd name="T3" fmla="*/ 0 h 1576"/>
                <a:gd name="T4" fmla="*/ 0 w 1502"/>
                <a:gd name="T5" fmla="*/ 0 h 1576"/>
                <a:gd name="T6" fmla="*/ 0 w 1502"/>
                <a:gd name="T7" fmla="*/ 0 h 1576"/>
                <a:gd name="T8" fmla="*/ 0 w 1502"/>
                <a:gd name="T9" fmla="*/ 0 h 1576"/>
                <a:gd name="T10" fmla="*/ 0 w 1502"/>
                <a:gd name="T11" fmla="*/ 0 h 1576"/>
                <a:gd name="T12" fmla="*/ 0 w 1502"/>
                <a:gd name="T13" fmla="*/ 0 h 1576"/>
                <a:gd name="T14" fmla="*/ 0 w 1502"/>
                <a:gd name="T15" fmla="*/ 0 h 1576"/>
                <a:gd name="T16" fmla="*/ 0 w 1502"/>
                <a:gd name="T17" fmla="*/ 0 h 1576"/>
                <a:gd name="T18" fmla="*/ 0 w 1502"/>
                <a:gd name="T19" fmla="*/ 0 h 1576"/>
                <a:gd name="T20" fmla="*/ 0 w 1502"/>
                <a:gd name="T21" fmla="*/ 0 h 1576"/>
                <a:gd name="T22" fmla="*/ 0 w 1502"/>
                <a:gd name="T23" fmla="*/ 0 h 1576"/>
                <a:gd name="T24" fmla="*/ 0 w 1502"/>
                <a:gd name="T25" fmla="*/ 0 h 1576"/>
                <a:gd name="T26" fmla="*/ 0 w 1502"/>
                <a:gd name="T27" fmla="*/ 0 h 1576"/>
                <a:gd name="T28" fmla="*/ 0 w 1502"/>
                <a:gd name="T29" fmla="*/ 0 h 1576"/>
                <a:gd name="T30" fmla="*/ 0 w 1502"/>
                <a:gd name="T31" fmla="*/ 0 h 1576"/>
                <a:gd name="T32" fmla="*/ 0 w 1502"/>
                <a:gd name="T33" fmla="*/ 0 h 1576"/>
                <a:gd name="T34" fmla="*/ 0 w 1502"/>
                <a:gd name="T35" fmla="*/ 0 h 1576"/>
                <a:gd name="T36" fmla="*/ 0 w 1502"/>
                <a:gd name="T37" fmla="*/ 0 h 1576"/>
                <a:gd name="T38" fmla="*/ 0 w 1502"/>
                <a:gd name="T39" fmla="*/ 0 h 1576"/>
                <a:gd name="T40" fmla="*/ 0 w 1502"/>
                <a:gd name="T41" fmla="*/ 0 h 1576"/>
                <a:gd name="T42" fmla="*/ 0 w 1502"/>
                <a:gd name="T43" fmla="*/ 0 h 1576"/>
                <a:gd name="T44" fmla="*/ 0 w 1502"/>
                <a:gd name="T45" fmla="*/ 0 h 1576"/>
                <a:gd name="T46" fmla="*/ 0 w 1502"/>
                <a:gd name="T47" fmla="*/ 0 h 1576"/>
                <a:gd name="T48" fmla="*/ 0 w 1502"/>
                <a:gd name="T49" fmla="*/ 0 h 1576"/>
                <a:gd name="T50" fmla="*/ 0 w 1502"/>
                <a:gd name="T51" fmla="*/ 0 h 1576"/>
                <a:gd name="T52" fmla="*/ 0 w 1502"/>
                <a:gd name="T53" fmla="*/ 0 h 1576"/>
                <a:gd name="T54" fmla="*/ 0 w 1502"/>
                <a:gd name="T55" fmla="*/ 0 h 1576"/>
                <a:gd name="T56" fmla="*/ 0 w 1502"/>
                <a:gd name="T57" fmla="*/ 0 h 1576"/>
                <a:gd name="T58" fmla="*/ 0 w 1502"/>
                <a:gd name="T59" fmla="*/ 0 h 1576"/>
                <a:gd name="T60" fmla="*/ 0 w 1502"/>
                <a:gd name="T61" fmla="*/ 0 h 1576"/>
                <a:gd name="T62" fmla="*/ 0 w 1502"/>
                <a:gd name="T63" fmla="*/ 0 h 1576"/>
                <a:gd name="T64" fmla="*/ 0 w 1502"/>
                <a:gd name="T65" fmla="*/ 0 h 1576"/>
                <a:gd name="T66" fmla="*/ 0 w 1502"/>
                <a:gd name="T67" fmla="*/ 0 h 1576"/>
                <a:gd name="T68" fmla="*/ 0 w 1502"/>
                <a:gd name="T69" fmla="*/ 0 h 15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02" h="1576">
                  <a:moveTo>
                    <a:pt x="556" y="242"/>
                  </a:moveTo>
                  <a:lnTo>
                    <a:pt x="431" y="312"/>
                  </a:lnTo>
                  <a:lnTo>
                    <a:pt x="346" y="417"/>
                  </a:lnTo>
                  <a:lnTo>
                    <a:pt x="391" y="537"/>
                  </a:lnTo>
                  <a:lnTo>
                    <a:pt x="326" y="657"/>
                  </a:lnTo>
                  <a:lnTo>
                    <a:pt x="376" y="767"/>
                  </a:lnTo>
                  <a:lnTo>
                    <a:pt x="241" y="811"/>
                  </a:lnTo>
                  <a:lnTo>
                    <a:pt x="76" y="1061"/>
                  </a:lnTo>
                  <a:lnTo>
                    <a:pt x="0" y="1292"/>
                  </a:lnTo>
                  <a:lnTo>
                    <a:pt x="76" y="1376"/>
                  </a:lnTo>
                  <a:lnTo>
                    <a:pt x="317" y="1406"/>
                  </a:lnTo>
                  <a:lnTo>
                    <a:pt x="476" y="1361"/>
                  </a:lnTo>
                  <a:lnTo>
                    <a:pt x="611" y="1436"/>
                  </a:lnTo>
                  <a:lnTo>
                    <a:pt x="626" y="1576"/>
                  </a:lnTo>
                  <a:lnTo>
                    <a:pt x="790" y="1481"/>
                  </a:lnTo>
                  <a:lnTo>
                    <a:pt x="925" y="1486"/>
                  </a:lnTo>
                  <a:lnTo>
                    <a:pt x="1020" y="1541"/>
                  </a:lnTo>
                  <a:lnTo>
                    <a:pt x="1095" y="1436"/>
                  </a:lnTo>
                  <a:lnTo>
                    <a:pt x="1106" y="1320"/>
                  </a:lnTo>
                  <a:lnTo>
                    <a:pt x="1274" y="1331"/>
                  </a:lnTo>
                  <a:lnTo>
                    <a:pt x="1300" y="1231"/>
                  </a:lnTo>
                  <a:lnTo>
                    <a:pt x="1364" y="1127"/>
                  </a:lnTo>
                  <a:lnTo>
                    <a:pt x="1451" y="1158"/>
                  </a:lnTo>
                  <a:lnTo>
                    <a:pt x="1502" y="1154"/>
                  </a:lnTo>
                  <a:lnTo>
                    <a:pt x="1484" y="998"/>
                  </a:lnTo>
                  <a:lnTo>
                    <a:pt x="1424" y="976"/>
                  </a:lnTo>
                  <a:lnTo>
                    <a:pt x="1394" y="926"/>
                  </a:lnTo>
                  <a:lnTo>
                    <a:pt x="1388" y="907"/>
                  </a:lnTo>
                  <a:lnTo>
                    <a:pt x="1357" y="899"/>
                  </a:lnTo>
                  <a:lnTo>
                    <a:pt x="1345" y="883"/>
                  </a:lnTo>
                  <a:lnTo>
                    <a:pt x="1339" y="865"/>
                  </a:lnTo>
                  <a:lnTo>
                    <a:pt x="1328" y="844"/>
                  </a:lnTo>
                  <a:lnTo>
                    <a:pt x="1313" y="850"/>
                  </a:lnTo>
                  <a:lnTo>
                    <a:pt x="1300" y="847"/>
                  </a:lnTo>
                  <a:lnTo>
                    <a:pt x="1297" y="818"/>
                  </a:lnTo>
                  <a:lnTo>
                    <a:pt x="1309" y="812"/>
                  </a:lnTo>
                  <a:lnTo>
                    <a:pt x="1334" y="808"/>
                  </a:lnTo>
                  <a:lnTo>
                    <a:pt x="1355" y="806"/>
                  </a:lnTo>
                  <a:lnTo>
                    <a:pt x="1364" y="788"/>
                  </a:lnTo>
                  <a:lnTo>
                    <a:pt x="1348" y="706"/>
                  </a:lnTo>
                  <a:lnTo>
                    <a:pt x="1330" y="650"/>
                  </a:lnTo>
                  <a:lnTo>
                    <a:pt x="1274" y="635"/>
                  </a:lnTo>
                  <a:lnTo>
                    <a:pt x="1226" y="583"/>
                  </a:lnTo>
                  <a:lnTo>
                    <a:pt x="1133" y="599"/>
                  </a:lnTo>
                  <a:lnTo>
                    <a:pt x="1045" y="499"/>
                  </a:lnTo>
                  <a:lnTo>
                    <a:pt x="970" y="317"/>
                  </a:lnTo>
                  <a:lnTo>
                    <a:pt x="870" y="237"/>
                  </a:lnTo>
                  <a:lnTo>
                    <a:pt x="910" y="152"/>
                  </a:lnTo>
                  <a:lnTo>
                    <a:pt x="1000" y="77"/>
                  </a:lnTo>
                  <a:lnTo>
                    <a:pt x="946" y="0"/>
                  </a:lnTo>
                  <a:lnTo>
                    <a:pt x="773" y="103"/>
                  </a:lnTo>
                  <a:lnTo>
                    <a:pt x="706" y="222"/>
                  </a:lnTo>
                  <a:lnTo>
                    <a:pt x="556" y="24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9" name="Freeform 23">
              <a:extLst>
                <a:ext uri="{FF2B5EF4-FFF2-40B4-BE49-F238E27FC236}">
                  <a16:creationId xmlns:a16="http://schemas.microsoft.com/office/drawing/2014/main" id="{E29BB453-C0F0-D8DE-D692-A855F6D8A04F}"/>
                </a:ext>
              </a:extLst>
            </p:cNvPr>
            <p:cNvSpPr/>
            <p:nvPr/>
          </p:nvSpPr>
          <p:spPr bwMode="auto">
            <a:xfrm>
              <a:off x="3694760" y="2854965"/>
              <a:ext cx="869792" cy="651866"/>
            </a:xfrm>
            <a:custGeom>
              <a:avLst/>
              <a:gdLst>
                <a:gd name="T0" fmla="*/ 0 w 2946"/>
                <a:gd name="T1" fmla="*/ 0 h 2265"/>
                <a:gd name="T2" fmla="*/ 0 w 2946"/>
                <a:gd name="T3" fmla="*/ 0 h 2265"/>
                <a:gd name="T4" fmla="*/ 0 w 2946"/>
                <a:gd name="T5" fmla="*/ 0 h 2265"/>
                <a:gd name="T6" fmla="*/ 0 w 2946"/>
                <a:gd name="T7" fmla="*/ 0 h 2265"/>
                <a:gd name="T8" fmla="*/ 0 w 2946"/>
                <a:gd name="T9" fmla="*/ 0 h 2265"/>
                <a:gd name="T10" fmla="*/ 0 w 2946"/>
                <a:gd name="T11" fmla="*/ 0 h 2265"/>
                <a:gd name="T12" fmla="*/ 0 w 2946"/>
                <a:gd name="T13" fmla="*/ 0 h 2265"/>
                <a:gd name="T14" fmla="*/ 0 w 2946"/>
                <a:gd name="T15" fmla="*/ 0 h 2265"/>
                <a:gd name="T16" fmla="*/ 0 w 2946"/>
                <a:gd name="T17" fmla="*/ 0 h 2265"/>
                <a:gd name="T18" fmla="*/ 0 w 2946"/>
                <a:gd name="T19" fmla="*/ 0 h 2265"/>
                <a:gd name="T20" fmla="*/ 0 w 2946"/>
                <a:gd name="T21" fmla="*/ 0 h 2265"/>
                <a:gd name="T22" fmla="*/ 0 w 2946"/>
                <a:gd name="T23" fmla="*/ 0 h 2265"/>
                <a:gd name="T24" fmla="*/ 0 w 2946"/>
                <a:gd name="T25" fmla="*/ 0 h 2265"/>
                <a:gd name="T26" fmla="*/ 0 w 2946"/>
                <a:gd name="T27" fmla="*/ 0 h 2265"/>
                <a:gd name="T28" fmla="*/ 0 w 2946"/>
                <a:gd name="T29" fmla="*/ 0 h 2265"/>
                <a:gd name="T30" fmla="*/ 0 w 2946"/>
                <a:gd name="T31" fmla="*/ 0 h 2265"/>
                <a:gd name="T32" fmla="*/ 0 w 2946"/>
                <a:gd name="T33" fmla="*/ 0 h 2265"/>
                <a:gd name="T34" fmla="*/ 0 w 2946"/>
                <a:gd name="T35" fmla="*/ 0 h 2265"/>
                <a:gd name="T36" fmla="*/ 0 w 2946"/>
                <a:gd name="T37" fmla="*/ 0 h 2265"/>
                <a:gd name="T38" fmla="*/ 0 w 2946"/>
                <a:gd name="T39" fmla="*/ 0 h 2265"/>
                <a:gd name="T40" fmla="*/ 0 w 2946"/>
                <a:gd name="T41" fmla="*/ 0 h 2265"/>
                <a:gd name="T42" fmla="*/ 0 w 2946"/>
                <a:gd name="T43" fmla="*/ 0 h 2265"/>
                <a:gd name="T44" fmla="*/ 0 w 2946"/>
                <a:gd name="T45" fmla="*/ 0 h 2265"/>
                <a:gd name="T46" fmla="*/ 0 w 2946"/>
                <a:gd name="T47" fmla="*/ 0 h 2265"/>
                <a:gd name="T48" fmla="*/ 0 w 2946"/>
                <a:gd name="T49" fmla="*/ 0 h 2265"/>
                <a:gd name="T50" fmla="*/ 0 w 2946"/>
                <a:gd name="T51" fmla="*/ 0 h 2265"/>
                <a:gd name="T52" fmla="*/ 0 w 2946"/>
                <a:gd name="T53" fmla="*/ 0 h 2265"/>
                <a:gd name="T54" fmla="*/ 0 w 2946"/>
                <a:gd name="T55" fmla="*/ 0 h 2265"/>
                <a:gd name="T56" fmla="*/ 0 w 2946"/>
                <a:gd name="T57" fmla="*/ 0 h 2265"/>
                <a:gd name="T58" fmla="*/ 0 w 2946"/>
                <a:gd name="T59" fmla="*/ 0 h 2265"/>
                <a:gd name="T60" fmla="*/ 0 w 2946"/>
                <a:gd name="T61" fmla="*/ 0 h 2265"/>
                <a:gd name="T62" fmla="*/ 0 w 2946"/>
                <a:gd name="T63" fmla="*/ 0 h 2265"/>
                <a:gd name="T64" fmla="*/ 0 w 2946"/>
                <a:gd name="T65" fmla="*/ 0 h 2265"/>
                <a:gd name="T66" fmla="*/ 0 w 2946"/>
                <a:gd name="T67" fmla="*/ 0 h 2265"/>
                <a:gd name="T68" fmla="*/ 0 w 2946"/>
                <a:gd name="T69" fmla="*/ 0 h 2265"/>
                <a:gd name="T70" fmla="*/ 0 w 2946"/>
                <a:gd name="T71" fmla="*/ 0 h 2265"/>
                <a:gd name="T72" fmla="*/ 0 w 2946"/>
                <a:gd name="T73" fmla="*/ 0 h 2265"/>
                <a:gd name="T74" fmla="*/ 0 w 2946"/>
                <a:gd name="T75" fmla="*/ 0 h 2265"/>
                <a:gd name="T76" fmla="*/ 0 w 2946"/>
                <a:gd name="T77" fmla="*/ 0 h 2265"/>
                <a:gd name="T78" fmla="*/ 0 w 2946"/>
                <a:gd name="T79" fmla="*/ 0 h 2265"/>
                <a:gd name="T80" fmla="*/ 0 w 2946"/>
                <a:gd name="T81" fmla="*/ 0 h 2265"/>
                <a:gd name="T82" fmla="*/ 0 w 2946"/>
                <a:gd name="T83" fmla="*/ 0 h 2265"/>
                <a:gd name="T84" fmla="*/ 0 w 2946"/>
                <a:gd name="T85" fmla="*/ 0 h 2265"/>
                <a:gd name="T86" fmla="*/ 0 w 2946"/>
                <a:gd name="T87" fmla="*/ 0 h 2265"/>
                <a:gd name="T88" fmla="*/ 0 w 2946"/>
                <a:gd name="T89" fmla="*/ 0 h 2265"/>
                <a:gd name="T90" fmla="*/ 0 w 2946"/>
                <a:gd name="T91" fmla="*/ 0 h 2265"/>
                <a:gd name="T92" fmla="*/ 0 w 2946"/>
                <a:gd name="T93" fmla="*/ 0 h 2265"/>
                <a:gd name="T94" fmla="*/ 0 w 2946"/>
                <a:gd name="T95" fmla="*/ 0 h 2265"/>
                <a:gd name="T96" fmla="*/ 0 w 2946"/>
                <a:gd name="T97" fmla="*/ 0 h 2265"/>
                <a:gd name="T98" fmla="*/ 0 w 2946"/>
                <a:gd name="T99" fmla="*/ 0 h 2265"/>
                <a:gd name="T100" fmla="*/ 0 w 2946"/>
                <a:gd name="T101" fmla="*/ 0 h 2265"/>
                <a:gd name="T102" fmla="*/ 0 w 2946"/>
                <a:gd name="T103" fmla="*/ 0 h 2265"/>
                <a:gd name="T104" fmla="*/ 0 w 2946"/>
                <a:gd name="T105" fmla="*/ 0 h 2265"/>
                <a:gd name="T106" fmla="*/ 0 w 2946"/>
                <a:gd name="T107" fmla="*/ 0 h 2265"/>
                <a:gd name="T108" fmla="*/ 0 w 2946"/>
                <a:gd name="T109" fmla="*/ 0 h 2265"/>
                <a:gd name="T110" fmla="*/ 0 w 2946"/>
                <a:gd name="T111" fmla="*/ 0 h 2265"/>
                <a:gd name="T112" fmla="*/ 0 w 2946"/>
                <a:gd name="T113" fmla="*/ 0 h 22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6" h="2265">
                  <a:moveTo>
                    <a:pt x="95" y="1614"/>
                  </a:moveTo>
                  <a:lnTo>
                    <a:pt x="0" y="1224"/>
                  </a:lnTo>
                  <a:lnTo>
                    <a:pt x="36" y="955"/>
                  </a:lnTo>
                  <a:lnTo>
                    <a:pt x="140" y="900"/>
                  </a:lnTo>
                  <a:lnTo>
                    <a:pt x="275" y="825"/>
                  </a:lnTo>
                  <a:lnTo>
                    <a:pt x="380" y="895"/>
                  </a:lnTo>
                  <a:lnTo>
                    <a:pt x="575" y="880"/>
                  </a:lnTo>
                  <a:lnTo>
                    <a:pt x="770" y="850"/>
                  </a:lnTo>
                  <a:lnTo>
                    <a:pt x="980" y="780"/>
                  </a:lnTo>
                  <a:lnTo>
                    <a:pt x="1115" y="790"/>
                  </a:lnTo>
                  <a:lnTo>
                    <a:pt x="1400" y="670"/>
                  </a:lnTo>
                  <a:lnTo>
                    <a:pt x="1566" y="715"/>
                  </a:lnTo>
                  <a:lnTo>
                    <a:pt x="1696" y="655"/>
                  </a:lnTo>
                  <a:lnTo>
                    <a:pt x="1846" y="690"/>
                  </a:lnTo>
                  <a:lnTo>
                    <a:pt x="1951" y="540"/>
                  </a:lnTo>
                  <a:lnTo>
                    <a:pt x="2041" y="400"/>
                  </a:lnTo>
                  <a:lnTo>
                    <a:pt x="2166" y="285"/>
                  </a:lnTo>
                  <a:lnTo>
                    <a:pt x="2359" y="202"/>
                  </a:lnTo>
                  <a:lnTo>
                    <a:pt x="2556" y="85"/>
                  </a:lnTo>
                  <a:lnTo>
                    <a:pt x="2746" y="40"/>
                  </a:lnTo>
                  <a:lnTo>
                    <a:pt x="2901" y="0"/>
                  </a:lnTo>
                  <a:lnTo>
                    <a:pt x="2851" y="175"/>
                  </a:lnTo>
                  <a:lnTo>
                    <a:pt x="2946" y="374"/>
                  </a:lnTo>
                  <a:lnTo>
                    <a:pt x="2731" y="430"/>
                  </a:lnTo>
                  <a:lnTo>
                    <a:pt x="2626" y="584"/>
                  </a:lnTo>
                  <a:lnTo>
                    <a:pt x="2463" y="640"/>
                  </a:lnTo>
                  <a:lnTo>
                    <a:pt x="2301" y="795"/>
                  </a:lnTo>
                  <a:lnTo>
                    <a:pt x="2291" y="870"/>
                  </a:lnTo>
                  <a:lnTo>
                    <a:pt x="2244" y="951"/>
                  </a:lnTo>
                  <a:lnTo>
                    <a:pt x="2195" y="910"/>
                  </a:lnTo>
                  <a:lnTo>
                    <a:pt x="2077" y="1066"/>
                  </a:lnTo>
                  <a:lnTo>
                    <a:pt x="2076" y="1240"/>
                  </a:lnTo>
                  <a:lnTo>
                    <a:pt x="1876" y="1304"/>
                  </a:lnTo>
                  <a:lnTo>
                    <a:pt x="1761" y="1449"/>
                  </a:lnTo>
                  <a:lnTo>
                    <a:pt x="1836" y="1599"/>
                  </a:lnTo>
                  <a:lnTo>
                    <a:pt x="1764" y="1776"/>
                  </a:lnTo>
                  <a:lnTo>
                    <a:pt x="1665" y="1945"/>
                  </a:lnTo>
                  <a:lnTo>
                    <a:pt x="1681" y="2124"/>
                  </a:lnTo>
                  <a:lnTo>
                    <a:pt x="1551" y="2109"/>
                  </a:lnTo>
                  <a:lnTo>
                    <a:pt x="1486" y="2204"/>
                  </a:lnTo>
                  <a:lnTo>
                    <a:pt x="1356" y="2265"/>
                  </a:lnTo>
                  <a:lnTo>
                    <a:pt x="1269" y="2079"/>
                  </a:lnTo>
                  <a:lnTo>
                    <a:pt x="1289" y="1932"/>
                  </a:lnTo>
                  <a:lnTo>
                    <a:pt x="1320" y="1906"/>
                  </a:lnTo>
                  <a:lnTo>
                    <a:pt x="1389" y="1954"/>
                  </a:lnTo>
                  <a:lnTo>
                    <a:pt x="1422" y="1945"/>
                  </a:lnTo>
                  <a:lnTo>
                    <a:pt x="1437" y="1882"/>
                  </a:lnTo>
                  <a:lnTo>
                    <a:pt x="1365" y="1844"/>
                  </a:lnTo>
                  <a:lnTo>
                    <a:pt x="1380" y="1734"/>
                  </a:lnTo>
                  <a:lnTo>
                    <a:pt x="1470" y="1644"/>
                  </a:lnTo>
                  <a:lnTo>
                    <a:pt x="1425" y="1464"/>
                  </a:lnTo>
                  <a:lnTo>
                    <a:pt x="1320" y="1404"/>
                  </a:lnTo>
                  <a:lnTo>
                    <a:pt x="1185" y="1404"/>
                  </a:lnTo>
                  <a:lnTo>
                    <a:pt x="1155" y="1239"/>
                  </a:lnTo>
                  <a:lnTo>
                    <a:pt x="1040" y="1229"/>
                  </a:lnTo>
                  <a:lnTo>
                    <a:pt x="900" y="1314"/>
                  </a:lnTo>
                  <a:lnTo>
                    <a:pt x="865" y="1404"/>
                  </a:lnTo>
                  <a:lnTo>
                    <a:pt x="495" y="1374"/>
                  </a:lnTo>
                  <a:lnTo>
                    <a:pt x="270" y="1334"/>
                  </a:lnTo>
                  <a:lnTo>
                    <a:pt x="120" y="1464"/>
                  </a:lnTo>
                  <a:lnTo>
                    <a:pt x="165" y="1559"/>
                  </a:lnTo>
                  <a:lnTo>
                    <a:pt x="95" y="161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0" name="Freeform 24">
              <a:extLst>
                <a:ext uri="{FF2B5EF4-FFF2-40B4-BE49-F238E27FC236}">
                  <a16:creationId xmlns:a16="http://schemas.microsoft.com/office/drawing/2014/main" id="{4FD23D08-FF07-71DE-43D3-C9682A6A0C55}"/>
                </a:ext>
              </a:extLst>
            </p:cNvPr>
            <p:cNvSpPr/>
            <p:nvPr/>
          </p:nvSpPr>
          <p:spPr bwMode="auto">
            <a:xfrm>
              <a:off x="3941374" y="2620408"/>
              <a:ext cx="813676" cy="503649"/>
            </a:xfrm>
            <a:custGeom>
              <a:avLst/>
              <a:gdLst>
                <a:gd name="T0" fmla="*/ 0 w 2753"/>
                <a:gd name="T1" fmla="*/ 0 h 1749"/>
                <a:gd name="T2" fmla="*/ 0 w 2753"/>
                <a:gd name="T3" fmla="*/ 0 h 1749"/>
                <a:gd name="T4" fmla="*/ 0 w 2753"/>
                <a:gd name="T5" fmla="*/ 0 h 1749"/>
                <a:gd name="T6" fmla="*/ 0 w 2753"/>
                <a:gd name="T7" fmla="*/ 0 h 1749"/>
                <a:gd name="T8" fmla="*/ 0 w 2753"/>
                <a:gd name="T9" fmla="*/ 0 h 1749"/>
                <a:gd name="T10" fmla="*/ 0 w 2753"/>
                <a:gd name="T11" fmla="*/ 0 h 1749"/>
                <a:gd name="T12" fmla="*/ 0 w 2753"/>
                <a:gd name="T13" fmla="*/ 0 h 1749"/>
                <a:gd name="T14" fmla="*/ 0 w 2753"/>
                <a:gd name="T15" fmla="*/ 0 h 1749"/>
                <a:gd name="T16" fmla="*/ 0 w 2753"/>
                <a:gd name="T17" fmla="*/ 0 h 1749"/>
                <a:gd name="T18" fmla="*/ 0 w 2753"/>
                <a:gd name="T19" fmla="*/ 0 h 1749"/>
                <a:gd name="T20" fmla="*/ 0 w 2753"/>
                <a:gd name="T21" fmla="*/ 0 h 1749"/>
                <a:gd name="T22" fmla="*/ 0 w 2753"/>
                <a:gd name="T23" fmla="*/ 0 h 1749"/>
                <a:gd name="T24" fmla="*/ 0 w 2753"/>
                <a:gd name="T25" fmla="*/ 0 h 1749"/>
                <a:gd name="T26" fmla="*/ 0 w 2753"/>
                <a:gd name="T27" fmla="*/ 0 h 1749"/>
                <a:gd name="T28" fmla="*/ 0 w 2753"/>
                <a:gd name="T29" fmla="*/ 0 h 1749"/>
                <a:gd name="T30" fmla="*/ 0 w 2753"/>
                <a:gd name="T31" fmla="*/ 0 h 1749"/>
                <a:gd name="T32" fmla="*/ 0 w 2753"/>
                <a:gd name="T33" fmla="*/ 0 h 1749"/>
                <a:gd name="T34" fmla="*/ 0 w 2753"/>
                <a:gd name="T35" fmla="*/ 0 h 1749"/>
                <a:gd name="T36" fmla="*/ 0 w 2753"/>
                <a:gd name="T37" fmla="*/ 0 h 1749"/>
                <a:gd name="T38" fmla="*/ 0 w 2753"/>
                <a:gd name="T39" fmla="*/ 0 h 1749"/>
                <a:gd name="T40" fmla="*/ 0 w 2753"/>
                <a:gd name="T41" fmla="*/ 0 h 1749"/>
                <a:gd name="T42" fmla="*/ 0 w 2753"/>
                <a:gd name="T43" fmla="*/ 0 h 1749"/>
                <a:gd name="T44" fmla="*/ 0 w 2753"/>
                <a:gd name="T45" fmla="*/ 0 h 1749"/>
                <a:gd name="T46" fmla="*/ 0 w 2753"/>
                <a:gd name="T47" fmla="*/ 0 h 1749"/>
                <a:gd name="T48" fmla="*/ 0 w 2753"/>
                <a:gd name="T49" fmla="*/ 0 h 1749"/>
                <a:gd name="T50" fmla="*/ 0 w 2753"/>
                <a:gd name="T51" fmla="*/ 0 h 1749"/>
                <a:gd name="T52" fmla="*/ 0 w 2753"/>
                <a:gd name="T53" fmla="*/ 0 h 1749"/>
                <a:gd name="T54" fmla="*/ 0 w 2753"/>
                <a:gd name="T55" fmla="*/ 0 h 1749"/>
                <a:gd name="T56" fmla="*/ 0 w 2753"/>
                <a:gd name="T57" fmla="*/ 0 h 1749"/>
                <a:gd name="T58" fmla="*/ 0 w 2753"/>
                <a:gd name="T59" fmla="*/ 0 h 1749"/>
                <a:gd name="T60" fmla="*/ 0 w 2753"/>
                <a:gd name="T61" fmla="*/ 0 h 1749"/>
                <a:gd name="T62" fmla="*/ 0 w 2753"/>
                <a:gd name="T63" fmla="*/ 0 h 1749"/>
                <a:gd name="T64" fmla="*/ 0 w 2753"/>
                <a:gd name="T65" fmla="*/ 0 h 1749"/>
                <a:gd name="T66" fmla="*/ 0 w 2753"/>
                <a:gd name="T67" fmla="*/ 0 h 1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53" h="1749">
                  <a:moveTo>
                    <a:pt x="0" y="1100"/>
                  </a:moveTo>
                  <a:lnTo>
                    <a:pt x="0" y="1235"/>
                  </a:lnTo>
                  <a:lnTo>
                    <a:pt x="80" y="1280"/>
                  </a:lnTo>
                  <a:lnTo>
                    <a:pt x="185" y="1265"/>
                  </a:lnTo>
                  <a:lnTo>
                    <a:pt x="245" y="1350"/>
                  </a:lnTo>
                  <a:lnTo>
                    <a:pt x="225" y="1470"/>
                  </a:lnTo>
                  <a:lnTo>
                    <a:pt x="270" y="1605"/>
                  </a:lnTo>
                  <a:lnTo>
                    <a:pt x="560" y="1486"/>
                  </a:lnTo>
                  <a:lnTo>
                    <a:pt x="721" y="1530"/>
                  </a:lnTo>
                  <a:lnTo>
                    <a:pt x="856" y="1470"/>
                  </a:lnTo>
                  <a:lnTo>
                    <a:pt x="1006" y="1504"/>
                  </a:lnTo>
                  <a:lnTo>
                    <a:pt x="1117" y="1348"/>
                  </a:lnTo>
                  <a:lnTo>
                    <a:pt x="1201" y="1213"/>
                  </a:lnTo>
                  <a:lnTo>
                    <a:pt x="1329" y="1099"/>
                  </a:lnTo>
                  <a:lnTo>
                    <a:pt x="1517" y="1020"/>
                  </a:lnTo>
                  <a:lnTo>
                    <a:pt x="1717" y="900"/>
                  </a:lnTo>
                  <a:lnTo>
                    <a:pt x="2063" y="815"/>
                  </a:lnTo>
                  <a:lnTo>
                    <a:pt x="2012" y="990"/>
                  </a:lnTo>
                  <a:lnTo>
                    <a:pt x="2108" y="1190"/>
                  </a:lnTo>
                  <a:lnTo>
                    <a:pt x="1892" y="1245"/>
                  </a:lnTo>
                  <a:lnTo>
                    <a:pt x="1787" y="1399"/>
                  </a:lnTo>
                  <a:lnTo>
                    <a:pt x="1625" y="1455"/>
                  </a:lnTo>
                  <a:lnTo>
                    <a:pt x="1462" y="1610"/>
                  </a:lnTo>
                  <a:lnTo>
                    <a:pt x="1456" y="1682"/>
                  </a:lnTo>
                  <a:lnTo>
                    <a:pt x="1585" y="1682"/>
                  </a:lnTo>
                  <a:lnTo>
                    <a:pt x="1649" y="1731"/>
                  </a:lnTo>
                  <a:lnTo>
                    <a:pt x="1742" y="1749"/>
                  </a:lnTo>
                  <a:lnTo>
                    <a:pt x="1808" y="1651"/>
                  </a:lnTo>
                  <a:lnTo>
                    <a:pt x="1896" y="1579"/>
                  </a:lnTo>
                  <a:lnTo>
                    <a:pt x="1976" y="1507"/>
                  </a:lnTo>
                  <a:lnTo>
                    <a:pt x="2096" y="1403"/>
                  </a:lnTo>
                  <a:lnTo>
                    <a:pt x="2216" y="1259"/>
                  </a:lnTo>
                  <a:lnTo>
                    <a:pt x="2336" y="1195"/>
                  </a:lnTo>
                  <a:lnTo>
                    <a:pt x="2424" y="1179"/>
                  </a:lnTo>
                  <a:lnTo>
                    <a:pt x="2543" y="1140"/>
                  </a:lnTo>
                  <a:lnTo>
                    <a:pt x="2588" y="1220"/>
                  </a:lnTo>
                  <a:lnTo>
                    <a:pt x="2672" y="1299"/>
                  </a:lnTo>
                  <a:lnTo>
                    <a:pt x="2720" y="1267"/>
                  </a:lnTo>
                  <a:lnTo>
                    <a:pt x="2693" y="1190"/>
                  </a:lnTo>
                  <a:lnTo>
                    <a:pt x="2648" y="1140"/>
                  </a:lnTo>
                  <a:lnTo>
                    <a:pt x="2573" y="1040"/>
                  </a:lnTo>
                  <a:lnTo>
                    <a:pt x="2543" y="935"/>
                  </a:lnTo>
                  <a:lnTo>
                    <a:pt x="2733" y="795"/>
                  </a:lnTo>
                  <a:lnTo>
                    <a:pt x="2753" y="630"/>
                  </a:lnTo>
                  <a:lnTo>
                    <a:pt x="2618" y="560"/>
                  </a:lnTo>
                  <a:lnTo>
                    <a:pt x="2363" y="530"/>
                  </a:lnTo>
                  <a:lnTo>
                    <a:pt x="2268" y="585"/>
                  </a:lnTo>
                  <a:lnTo>
                    <a:pt x="2213" y="555"/>
                  </a:lnTo>
                  <a:lnTo>
                    <a:pt x="2198" y="485"/>
                  </a:lnTo>
                  <a:lnTo>
                    <a:pt x="2313" y="350"/>
                  </a:lnTo>
                  <a:lnTo>
                    <a:pt x="2283" y="195"/>
                  </a:lnTo>
                  <a:lnTo>
                    <a:pt x="2193" y="195"/>
                  </a:lnTo>
                  <a:lnTo>
                    <a:pt x="2078" y="255"/>
                  </a:lnTo>
                  <a:lnTo>
                    <a:pt x="2093" y="165"/>
                  </a:lnTo>
                  <a:lnTo>
                    <a:pt x="2193" y="105"/>
                  </a:lnTo>
                  <a:lnTo>
                    <a:pt x="2103" y="65"/>
                  </a:lnTo>
                  <a:lnTo>
                    <a:pt x="2073" y="0"/>
                  </a:lnTo>
                  <a:lnTo>
                    <a:pt x="1907" y="75"/>
                  </a:lnTo>
                  <a:lnTo>
                    <a:pt x="1802" y="135"/>
                  </a:lnTo>
                  <a:lnTo>
                    <a:pt x="1732" y="230"/>
                  </a:lnTo>
                  <a:lnTo>
                    <a:pt x="1522" y="225"/>
                  </a:lnTo>
                  <a:lnTo>
                    <a:pt x="1356" y="120"/>
                  </a:lnTo>
                  <a:lnTo>
                    <a:pt x="1201" y="255"/>
                  </a:lnTo>
                  <a:lnTo>
                    <a:pt x="1066" y="485"/>
                  </a:lnTo>
                  <a:lnTo>
                    <a:pt x="946" y="545"/>
                  </a:lnTo>
                  <a:lnTo>
                    <a:pt x="786" y="560"/>
                  </a:lnTo>
                  <a:lnTo>
                    <a:pt x="691" y="705"/>
                  </a:lnTo>
                  <a:lnTo>
                    <a:pt x="630" y="765"/>
                  </a:lnTo>
                  <a:lnTo>
                    <a:pt x="485" y="860"/>
                  </a:lnTo>
                  <a:lnTo>
                    <a:pt x="455" y="990"/>
                  </a:lnTo>
                  <a:lnTo>
                    <a:pt x="380" y="1070"/>
                  </a:lnTo>
                  <a:lnTo>
                    <a:pt x="260" y="1020"/>
                  </a:lnTo>
                  <a:lnTo>
                    <a:pt x="150" y="1110"/>
                  </a:lnTo>
                  <a:lnTo>
                    <a:pt x="65" y="1085"/>
                  </a:lnTo>
                  <a:lnTo>
                    <a:pt x="0" y="110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1" name="Freeform 25">
              <a:extLst>
                <a:ext uri="{FF2B5EF4-FFF2-40B4-BE49-F238E27FC236}">
                  <a16:creationId xmlns:a16="http://schemas.microsoft.com/office/drawing/2014/main" id="{2FD5E7FE-B7F2-7717-B3B3-80010E65C7AE}"/>
                </a:ext>
              </a:extLst>
            </p:cNvPr>
            <p:cNvSpPr/>
            <p:nvPr/>
          </p:nvSpPr>
          <p:spPr bwMode="auto">
            <a:xfrm>
              <a:off x="4214568" y="3105351"/>
              <a:ext cx="268764" cy="210094"/>
            </a:xfrm>
            <a:custGeom>
              <a:avLst/>
              <a:gdLst>
                <a:gd name="T0" fmla="*/ 0 w 912"/>
                <a:gd name="T1" fmla="*/ 0 h 732"/>
                <a:gd name="T2" fmla="*/ 0 w 912"/>
                <a:gd name="T3" fmla="*/ 0 h 732"/>
                <a:gd name="T4" fmla="*/ 0 w 912"/>
                <a:gd name="T5" fmla="*/ 0 h 732"/>
                <a:gd name="T6" fmla="*/ 0 w 912"/>
                <a:gd name="T7" fmla="*/ 0 h 732"/>
                <a:gd name="T8" fmla="*/ 0 w 912"/>
                <a:gd name="T9" fmla="*/ 0 h 732"/>
                <a:gd name="T10" fmla="*/ 0 w 912"/>
                <a:gd name="T11" fmla="*/ 0 h 732"/>
                <a:gd name="T12" fmla="*/ 0 w 912"/>
                <a:gd name="T13" fmla="*/ 0 h 732"/>
                <a:gd name="T14" fmla="*/ 0 w 912"/>
                <a:gd name="T15" fmla="*/ 0 h 732"/>
                <a:gd name="T16" fmla="*/ 0 w 912"/>
                <a:gd name="T17" fmla="*/ 0 h 732"/>
                <a:gd name="T18" fmla="*/ 0 w 912"/>
                <a:gd name="T19" fmla="*/ 0 h 732"/>
                <a:gd name="T20" fmla="*/ 0 w 912"/>
                <a:gd name="T21" fmla="*/ 0 h 732"/>
                <a:gd name="T22" fmla="*/ 0 w 912"/>
                <a:gd name="T23" fmla="*/ 0 h 732"/>
                <a:gd name="T24" fmla="*/ 0 w 912"/>
                <a:gd name="T25" fmla="*/ 0 h 732"/>
                <a:gd name="T26" fmla="*/ 0 w 912"/>
                <a:gd name="T27" fmla="*/ 0 h 732"/>
                <a:gd name="T28" fmla="*/ 0 w 912"/>
                <a:gd name="T29" fmla="*/ 0 h 732"/>
                <a:gd name="T30" fmla="*/ 0 w 912"/>
                <a:gd name="T31" fmla="*/ 0 h 732"/>
                <a:gd name="T32" fmla="*/ 0 w 912"/>
                <a:gd name="T33" fmla="*/ 0 h 732"/>
                <a:gd name="T34" fmla="*/ 0 w 912"/>
                <a:gd name="T35" fmla="*/ 0 h 732"/>
                <a:gd name="T36" fmla="*/ 0 w 912"/>
                <a:gd name="T37" fmla="*/ 0 h 732"/>
                <a:gd name="T38" fmla="*/ 0 w 912"/>
                <a:gd name="T39" fmla="*/ 0 h 732"/>
                <a:gd name="T40" fmla="*/ 0 w 912"/>
                <a:gd name="T41" fmla="*/ 0 h 732"/>
                <a:gd name="T42" fmla="*/ 0 w 912"/>
                <a:gd name="T43" fmla="*/ 0 h 732"/>
                <a:gd name="T44" fmla="*/ 0 w 912"/>
                <a:gd name="T45" fmla="*/ 0 h 732"/>
                <a:gd name="T46" fmla="*/ 0 w 912"/>
                <a:gd name="T47" fmla="*/ 0 h 7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12" h="732">
                  <a:moveTo>
                    <a:pt x="656" y="582"/>
                  </a:moveTo>
                  <a:lnTo>
                    <a:pt x="653" y="482"/>
                  </a:lnTo>
                  <a:lnTo>
                    <a:pt x="564" y="512"/>
                  </a:lnTo>
                  <a:lnTo>
                    <a:pt x="533" y="593"/>
                  </a:lnTo>
                  <a:lnTo>
                    <a:pt x="401" y="582"/>
                  </a:lnTo>
                  <a:lnTo>
                    <a:pt x="341" y="537"/>
                  </a:lnTo>
                  <a:lnTo>
                    <a:pt x="226" y="580"/>
                  </a:lnTo>
                  <a:lnTo>
                    <a:pt x="250" y="658"/>
                  </a:lnTo>
                  <a:lnTo>
                    <a:pt x="166" y="721"/>
                  </a:lnTo>
                  <a:lnTo>
                    <a:pt x="75" y="732"/>
                  </a:lnTo>
                  <a:lnTo>
                    <a:pt x="0" y="583"/>
                  </a:lnTo>
                  <a:lnTo>
                    <a:pt x="115" y="437"/>
                  </a:lnTo>
                  <a:lnTo>
                    <a:pt x="316" y="372"/>
                  </a:lnTo>
                  <a:lnTo>
                    <a:pt x="316" y="196"/>
                  </a:lnTo>
                  <a:lnTo>
                    <a:pt x="432" y="44"/>
                  </a:lnTo>
                  <a:lnTo>
                    <a:pt x="485" y="80"/>
                  </a:lnTo>
                  <a:lnTo>
                    <a:pt x="533" y="0"/>
                  </a:lnTo>
                  <a:lnTo>
                    <a:pt x="661" y="0"/>
                  </a:lnTo>
                  <a:lnTo>
                    <a:pt x="725" y="48"/>
                  </a:lnTo>
                  <a:lnTo>
                    <a:pt x="821" y="64"/>
                  </a:lnTo>
                  <a:lnTo>
                    <a:pt x="861" y="136"/>
                  </a:lnTo>
                  <a:lnTo>
                    <a:pt x="912" y="206"/>
                  </a:lnTo>
                  <a:lnTo>
                    <a:pt x="855" y="320"/>
                  </a:lnTo>
                  <a:lnTo>
                    <a:pt x="767" y="450"/>
                  </a:lnTo>
                  <a:lnTo>
                    <a:pt x="752" y="591"/>
                  </a:lnTo>
                  <a:lnTo>
                    <a:pt x="656" y="58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2" name="Freeform 26">
              <a:extLst>
                <a:ext uri="{FF2B5EF4-FFF2-40B4-BE49-F238E27FC236}">
                  <a16:creationId xmlns:a16="http://schemas.microsoft.com/office/drawing/2014/main" id="{D98A9D42-3643-5C58-731D-C867B027F58F}"/>
                </a:ext>
              </a:extLst>
            </p:cNvPr>
            <p:cNvSpPr/>
            <p:nvPr/>
          </p:nvSpPr>
          <p:spPr bwMode="auto">
            <a:xfrm>
              <a:off x="4186510" y="3243494"/>
              <a:ext cx="261381" cy="276287"/>
            </a:xfrm>
            <a:custGeom>
              <a:avLst/>
              <a:gdLst>
                <a:gd name="T0" fmla="*/ 0 w 884"/>
                <a:gd name="T1" fmla="*/ 0 h 962"/>
                <a:gd name="T2" fmla="*/ 0 w 884"/>
                <a:gd name="T3" fmla="*/ 0 h 962"/>
                <a:gd name="T4" fmla="*/ 0 w 884"/>
                <a:gd name="T5" fmla="*/ 0 h 962"/>
                <a:gd name="T6" fmla="*/ 0 w 884"/>
                <a:gd name="T7" fmla="*/ 0 h 962"/>
                <a:gd name="T8" fmla="*/ 0 w 884"/>
                <a:gd name="T9" fmla="*/ 0 h 962"/>
                <a:gd name="T10" fmla="*/ 0 w 884"/>
                <a:gd name="T11" fmla="*/ 0 h 962"/>
                <a:gd name="T12" fmla="*/ 0 w 884"/>
                <a:gd name="T13" fmla="*/ 0 h 962"/>
                <a:gd name="T14" fmla="*/ 0 w 884"/>
                <a:gd name="T15" fmla="*/ 0 h 962"/>
                <a:gd name="T16" fmla="*/ 0 w 884"/>
                <a:gd name="T17" fmla="*/ 0 h 962"/>
                <a:gd name="T18" fmla="*/ 0 w 884"/>
                <a:gd name="T19" fmla="*/ 0 h 962"/>
                <a:gd name="T20" fmla="*/ 0 w 884"/>
                <a:gd name="T21" fmla="*/ 0 h 962"/>
                <a:gd name="T22" fmla="*/ 0 w 884"/>
                <a:gd name="T23" fmla="*/ 0 h 962"/>
                <a:gd name="T24" fmla="*/ 0 w 884"/>
                <a:gd name="T25" fmla="*/ 0 h 962"/>
                <a:gd name="T26" fmla="*/ 0 w 884"/>
                <a:gd name="T27" fmla="*/ 0 h 962"/>
                <a:gd name="T28" fmla="*/ 0 w 884"/>
                <a:gd name="T29" fmla="*/ 0 h 962"/>
                <a:gd name="T30" fmla="*/ 0 w 884"/>
                <a:gd name="T31" fmla="*/ 0 h 962"/>
                <a:gd name="T32" fmla="*/ 0 w 884"/>
                <a:gd name="T33" fmla="*/ 0 h 962"/>
                <a:gd name="T34" fmla="*/ 0 w 884"/>
                <a:gd name="T35" fmla="*/ 0 h 962"/>
                <a:gd name="T36" fmla="*/ 0 w 884"/>
                <a:gd name="T37" fmla="*/ 0 h 962"/>
                <a:gd name="T38" fmla="*/ 0 w 884"/>
                <a:gd name="T39" fmla="*/ 0 h 962"/>
                <a:gd name="T40" fmla="*/ 0 w 884"/>
                <a:gd name="T41" fmla="*/ 0 h 962"/>
                <a:gd name="T42" fmla="*/ 0 w 884"/>
                <a:gd name="T43" fmla="*/ 0 h 962"/>
                <a:gd name="T44" fmla="*/ 0 w 884"/>
                <a:gd name="T45" fmla="*/ 0 h 9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4" h="962">
                  <a:moveTo>
                    <a:pt x="752" y="102"/>
                  </a:moveTo>
                  <a:lnTo>
                    <a:pt x="748" y="0"/>
                  </a:lnTo>
                  <a:lnTo>
                    <a:pt x="660" y="32"/>
                  </a:lnTo>
                  <a:lnTo>
                    <a:pt x="628" y="112"/>
                  </a:lnTo>
                  <a:lnTo>
                    <a:pt x="495" y="101"/>
                  </a:lnTo>
                  <a:lnTo>
                    <a:pt x="435" y="56"/>
                  </a:lnTo>
                  <a:lnTo>
                    <a:pt x="320" y="101"/>
                  </a:lnTo>
                  <a:lnTo>
                    <a:pt x="345" y="176"/>
                  </a:lnTo>
                  <a:lnTo>
                    <a:pt x="260" y="241"/>
                  </a:lnTo>
                  <a:lnTo>
                    <a:pt x="170" y="251"/>
                  </a:lnTo>
                  <a:lnTo>
                    <a:pt x="95" y="431"/>
                  </a:lnTo>
                  <a:lnTo>
                    <a:pt x="0" y="597"/>
                  </a:lnTo>
                  <a:lnTo>
                    <a:pt x="15" y="777"/>
                  </a:lnTo>
                  <a:lnTo>
                    <a:pt x="20" y="872"/>
                  </a:lnTo>
                  <a:lnTo>
                    <a:pt x="80" y="932"/>
                  </a:lnTo>
                  <a:lnTo>
                    <a:pt x="165" y="932"/>
                  </a:lnTo>
                  <a:lnTo>
                    <a:pt x="300" y="957"/>
                  </a:lnTo>
                  <a:lnTo>
                    <a:pt x="380" y="927"/>
                  </a:lnTo>
                  <a:lnTo>
                    <a:pt x="560" y="962"/>
                  </a:lnTo>
                  <a:lnTo>
                    <a:pt x="620" y="872"/>
                  </a:lnTo>
                  <a:lnTo>
                    <a:pt x="700" y="696"/>
                  </a:lnTo>
                  <a:lnTo>
                    <a:pt x="740" y="560"/>
                  </a:lnTo>
                  <a:lnTo>
                    <a:pt x="812" y="464"/>
                  </a:lnTo>
                  <a:lnTo>
                    <a:pt x="884" y="392"/>
                  </a:lnTo>
                  <a:lnTo>
                    <a:pt x="815" y="286"/>
                  </a:lnTo>
                  <a:lnTo>
                    <a:pt x="735" y="221"/>
                  </a:lnTo>
                  <a:lnTo>
                    <a:pt x="752" y="10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3" name="Freeform 27">
              <a:extLst>
                <a:ext uri="{FF2B5EF4-FFF2-40B4-BE49-F238E27FC236}">
                  <a16:creationId xmlns:a16="http://schemas.microsoft.com/office/drawing/2014/main" id="{B7C14142-BEBC-14D3-6F59-FB31A30DCBAC}"/>
                </a:ext>
              </a:extLst>
            </p:cNvPr>
            <p:cNvSpPr/>
            <p:nvPr/>
          </p:nvSpPr>
          <p:spPr bwMode="auto">
            <a:xfrm>
              <a:off x="4084616" y="3462222"/>
              <a:ext cx="190498" cy="379895"/>
            </a:xfrm>
            <a:custGeom>
              <a:avLst/>
              <a:gdLst>
                <a:gd name="T0" fmla="*/ 0 w 645"/>
                <a:gd name="T1" fmla="*/ 0 h 1321"/>
                <a:gd name="T2" fmla="*/ 0 w 645"/>
                <a:gd name="T3" fmla="*/ 0 h 1321"/>
                <a:gd name="T4" fmla="*/ 0 w 645"/>
                <a:gd name="T5" fmla="*/ 0 h 1321"/>
                <a:gd name="T6" fmla="*/ 0 w 645"/>
                <a:gd name="T7" fmla="*/ 0 h 1321"/>
                <a:gd name="T8" fmla="*/ 0 w 645"/>
                <a:gd name="T9" fmla="*/ 0 h 1321"/>
                <a:gd name="T10" fmla="*/ 0 w 645"/>
                <a:gd name="T11" fmla="*/ 0 h 1321"/>
                <a:gd name="T12" fmla="*/ 0 w 645"/>
                <a:gd name="T13" fmla="*/ 0 h 1321"/>
                <a:gd name="T14" fmla="*/ 0 w 645"/>
                <a:gd name="T15" fmla="*/ 0 h 1321"/>
                <a:gd name="T16" fmla="*/ 0 w 645"/>
                <a:gd name="T17" fmla="*/ 0 h 1321"/>
                <a:gd name="T18" fmla="*/ 0 w 645"/>
                <a:gd name="T19" fmla="*/ 0 h 1321"/>
                <a:gd name="T20" fmla="*/ 0 w 645"/>
                <a:gd name="T21" fmla="*/ 0 h 1321"/>
                <a:gd name="T22" fmla="*/ 0 w 645"/>
                <a:gd name="T23" fmla="*/ 0 h 1321"/>
                <a:gd name="T24" fmla="*/ 0 w 645"/>
                <a:gd name="T25" fmla="*/ 0 h 1321"/>
                <a:gd name="T26" fmla="*/ 0 w 645"/>
                <a:gd name="T27" fmla="*/ 0 h 1321"/>
                <a:gd name="T28" fmla="*/ 0 w 645"/>
                <a:gd name="T29" fmla="*/ 0 h 1321"/>
                <a:gd name="T30" fmla="*/ 0 w 645"/>
                <a:gd name="T31" fmla="*/ 0 h 1321"/>
                <a:gd name="T32" fmla="*/ 0 w 645"/>
                <a:gd name="T33" fmla="*/ 0 h 1321"/>
                <a:gd name="T34" fmla="*/ 0 w 645"/>
                <a:gd name="T35" fmla="*/ 0 h 1321"/>
                <a:gd name="T36" fmla="*/ 0 w 645"/>
                <a:gd name="T37" fmla="*/ 0 h 1321"/>
                <a:gd name="T38" fmla="*/ 0 w 645"/>
                <a:gd name="T39" fmla="*/ 0 h 1321"/>
                <a:gd name="T40" fmla="*/ 0 w 645"/>
                <a:gd name="T41" fmla="*/ 0 h 1321"/>
                <a:gd name="T42" fmla="*/ 0 w 645"/>
                <a:gd name="T43" fmla="*/ 0 h 1321"/>
                <a:gd name="T44" fmla="*/ 0 w 645"/>
                <a:gd name="T45" fmla="*/ 0 h 1321"/>
                <a:gd name="T46" fmla="*/ 0 w 645"/>
                <a:gd name="T47" fmla="*/ 0 h 1321"/>
                <a:gd name="T48" fmla="*/ 0 w 645"/>
                <a:gd name="T49" fmla="*/ 0 h 13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5" h="1321">
                  <a:moveTo>
                    <a:pt x="36" y="153"/>
                  </a:moveTo>
                  <a:lnTo>
                    <a:pt x="0" y="375"/>
                  </a:lnTo>
                  <a:lnTo>
                    <a:pt x="63" y="489"/>
                  </a:lnTo>
                  <a:lnTo>
                    <a:pt x="95" y="600"/>
                  </a:lnTo>
                  <a:lnTo>
                    <a:pt x="60" y="665"/>
                  </a:lnTo>
                  <a:lnTo>
                    <a:pt x="132" y="856"/>
                  </a:lnTo>
                  <a:lnTo>
                    <a:pt x="231" y="1027"/>
                  </a:lnTo>
                  <a:lnTo>
                    <a:pt x="249" y="1195"/>
                  </a:lnTo>
                  <a:lnTo>
                    <a:pt x="260" y="1295"/>
                  </a:lnTo>
                  <a:lnTo>
                    <a:pt x="380" y="1234"/>
                  </a:lnTo>
                  <a:lnTo>
                    <a:pt x="440" y="1321"/>
                  </a:lnTo>
                  <a:lnTo>
                    <a:pt x="485" y="1259"/>
                  </a:lnTo>
                  <a:lnTo>
                    <a:pt x="525" y="1174"/>
                  </a:lnTo>
                  <a:lnTo>
                    <a:pt x="510" y="1039"/>
                  </a:lnTo>
                  <a:lnTo>
                    <a:pt x="480" y="884"/>
                  </a:lnTo>
                  <a:lnTo>
                    <a:pt x="453" y="790"/>
                  </a:lnTo>
                  <a:lnTo>
                    <a:pt x="549" y="790"/>
                  </a:lnTo>
                  <a:lnTo>
                    <a:pt x="597" y="678"/>
                  </a:lnTo>
                  <a:lnTo>
                    <a:pt x="645" y="550"/>
                  </a:lnTo>
                  <a:lnTo>
                    <a:pt x="605" y="359"/>
                  </a:lnTo>
                  <a:lnTo>
                    <a:pt x="515" y="169"/>
                  </a:lnTo>
                  <a:lnTo>
                    <a:pt x="428" y="170"/>
                  </a:lnTo>
                  <a:lnTo>
                    <a:pt x="365" y="113"/>
                  </a:lnTo>
                  <a:lnTo>
                    <a:pt x="359" y="14"/>
                  </a:lnTo>
                  <a:lnTo>
                    <a:pt x="230" y="0"/>
                  </a:lnTo>
                  <a:lnTo>
                    <a:pt x="165" y="95"/>
                  </a:lnTo>
                  <a:lnTo>
                    <a:pt x="36" y="15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4" name="Freeform 28">
              <a:extLst>
                <a:ext uri="{FF2B5EF4-FFF2-40B4-BE49-F238E27FC236}">
                  <a16:creationId xmlns:a16="http://schemas.microsoft.com/office/drawing/2014/main" id="{D95A1DB1-CD62-B198-AE0A-35AC0717027D}"/>
                </a:ext>
              </a:extLst>
            </p:cNvPr>
            <p:cNvSpPr/>
            <p:nvPr/>
          </p:nvSpPr>
          <p:spPr bwMode="auto">
            <a:xfrm>
              <a:off x="3434857" y="2915403"/>
              <a:ext cx="124045" cy="166924"/>
            </a:xfrm>
            <a:custGeom>
              <a:avLst/>
              <a:gdLst>
                <a:gd name="T0" fmla="*/ 0 w 420"/>
                <a:gd name="T1" fmla="*/ 0 h 580"/>
                <a:gd name="T2" fmla="*/ 0 w 420"/>
                <a:gd name="T3" fmla="*/ 0 h 580"/>
                <a:gd name="T4" fmla="*/ 0 w 420"/>
                <a:gd name="T5" fmla="*/ 0 h 580"/>
                <a:gd name="T6" fmla="*/ 0 w 420"/>
                <a:gd name="T7" fmla="*/ 0 h 580"/>
                <a:gd name="T8" fmla="*/ 0 w 420"/>
                <a:gd name="T9" fmla="*/ 0 h 580"/>
                <a:gd name="T10" fmla="*/ 0 w 420"/>
                <a:gd name="T11" fmla="*/ 0 h 580"/>
                <a:gd name="T12" fmla="*/ 0 w 420"/>
                <a:gd name="T13" fmla="*/ 0 h 580"/>
                <a:gd name="T14" fmla="*/ 0 w 420"/>
                <a:gd name="T15" fmla="*/ 0 h 580"/>
                <a:gd name="T16" fmla="*/ 0 w 420"/>
                <a:gd name="T17" fmla="*/ 0 h 580"/>
                <a:gd name="T18" fmla="*/ 0 w 420"/>
                <a:gd name="T19" fmla="*/ 0 h 580"/>
                <a:gd name="T20" fmla="*/ 0 w 420"/>
                <a:gd name="T21" fmla="*/ 0 h 580"/>
                <a:gd name="T22" fmla="*/ 0 w 420"/>
                <a:gd name="T23" fmla="*/ 0 h 580"/>
                <a:gd name="T24" fmla="*/ 0 w 420"/>
                <a:gd name="T25" fmla="*/ 0 h 580"/>
                <a:gd name="T26" fmla="*/ 0 w 420"/>
                <a:gd name="T27" fmla="*/ 0 h 5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580">
                  <a:moveTo>
                    <a:pt x="384" y="516"/>
                  </a:moveTo>
                  <a:lnTo>
                    <a:pt x="405" y="430"/>
                  </a:lnTo>
                  <a:lnTo>
                    <a:pt x="360" y="315"/>
                  </a:lnTo>
                  <a:lnTo>
                    <a:pt x="420" y="135"/>
                  </a:lnTo>
                  <a:lnTo>
                    <a:pt x="385" y="60"/>
                  </a:lnTo>
                  <a:lnTo>
                    <a:pt x="265" y="0"/>
                  </a:lnTo>
                  <a:lnTo>
                    <a:pt x="144" y="70"/>
                  </a:lnTo>
                  <a:lnTo>
                    <a:pt x="30" y="104"/>
                  </a:lnTo>
                  <a:lnTo>
                    <a:pt x="54" y="248"/>
                  </a:lnTo>
                  <a:lnTo>
                    <a:pt x="0" y="356"/>
                  </a:lnTo>
                  <a:lnTo>
                    <a:pt x="14" y="511"/>
                  </a:lnTo>
                  <a:lnTo>
                    <a:pt x="99" y="580"/>
                  </a:lnTo>
                  <a:lnTo>
                    <a:pt x="235" y="570"/>
                  </a:lnTo>
                  <a:lnTo>
                    <a:pt x="384" y="5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5" name="Freeform 29">
              <a:extLst>
                <a:ext uri="{FF2B5EF4-FFF2-40B4-BE49-F238E27FC236}">
                  <a16:creationId xmlns:a16="http://schemas.microsoft.com/office/drawing/2014/main" id="{007C47FC-A5D5-66DA-EA1C-67E397EA9B57}"/>
                </a:ext>
              </a:extLst>
            </p:cNvPr>
            <p:cNvSpPr/>
            <p:nvPr/>
          </p:nvSpPr>
          <p:spPr bwMode="auto">
            <a:xfrm>
              <a:off x="1293605" y="4875317"/>
              <a:ext cx="93034" cy="151095"/>
            </a:xfrm>
            <a:custGeom>
              <a:avLst/>
              <a:gdLst>
                <a:gd name="T0" fmla="*/ 0 w 315"/>
                <a:gd name="T1" fmla="*/ 0 h 525"/>
                <a:gd name="T2" fmla="*/ 0 w 315"/>
                <a:gd name="T3" fmla="*/ 0 h 525"/>
                <a:gd name="T4" fmla="*/ 0 w 315"/>
                <a:gd name="T5" fmla="*/ 0 h 525"/>
                <a:gd name="T6" fmla="*/ 0 w 315"/>
                <a:gd name="T7" fmla="*/ 0 h 525"/>
                <a:gd name="T8" fmla="*/ 0 w 315"/>
                <a:gd name="T9" fmla="*/ 0 h 525"/>
                <a:gd name="T10" fmla="*/ 0 w 315"/>
                <a:gd name="T11" fmla="*/ 0 h 525"/>
                <a:gd name="T12" fmla="*/ 0 w 315"/>
                <a:gd name="T13" fmla="*/ 0 h 525"/>
                <a:gd name="T14" fmla="*/ 0 w 315"/>
                <a:gd name="T15" fmla="*/ 0 h 525"/>
                <a:gd name="T16" fmla="*/ 0 w 315"/>
                <a:gd name="T17" fmla="*/ 0 h 525"/>
                <a:gd name="T18" fmla="*/ 0 w 315"/>
                <a:gd name="T19" fmla="*/ 0 h 525"/>
                <a:gd name="T20" fmla="*/ 0 w 315"/>
                <a:gd name="T21" fmla="*/ 0 h 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5" h="525">
                  <a:moveTo>
                    <a:pt x="244" y="525"/>
                  </a:moveTo>
                  <a:lnTo>
                    <a:pt x="124" y="430"/>
                  </a:lnTo>
                  <a:lnTo>
                    <a:pt x="109" y="295"/>
                  </a:lnTo>
                  <a:lnTo>
                    <a:pt x="44" y="205"/>
                  </a:lnTo>
                  <a:lnTo>
                    <a:pt x="0" y="24"/>
                  </a:lnTo>
                  <a:lnTo>
                    <a:pt x="93" y="0"/>
                  </a:lnTo>
                  <a:lnTo>
                    <a:pt x="149" y="70"/>
                  </a:lnTo>
                  <a:lnTo>
                    <a:pt x="260" y="72"/>
                  </a:lnTo>
                  <a:lnTo>
                    <a:pt x="315" y="274"/>
                  </a:lnTo>
                  <a:lnTo>
                    <a:pt x="303" y="406"/>
                  </a:lnTo>
                  <a:lnTo>
                    <a:pt x="244" y="525"/>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6" name="Freeform 30">
              <a:extLst>
                <a:ext uri="{FF2B5EF4-FFF2-40B4-BE49-F238E27FC236}">
                  <a16:creationId xmlns:a16="http://schemas.microsoft.com/office/drawing/2014/main" id="{B35D9695-FDAC-948D-1FE1-07CC96D3AB61}"/>
                </a:ext>
              </a:extLst>
            </p:cNvPr>
            <p:cNvSpPr/>
            <p:nvPr/>
          </p:nvSpPr>
          <p:spPr bwMode="auto">
            <a:xfrm>
              <a:off x="3935467" y="3453588"/>
              <a:ext cx="159486" cy="251825"/>
            </a:xfrm>
            <a:custGeom>
              <a:avLst/>
              <a:gdLst>
                <a:gd name="T0" fmla="*/ 0 w 540"/>
                <a:gd name="T1" fmla="*/ 0 h 876"/>
                <a:gd name="T2" fmla="*/ 0 w 540"/>
                <a:gd name="T3" fmla="*/ 0 h 876"/>
                <a:gd name="T4" fmla="*/ 0 w 540"/>
                <a:gd name="T5" fmla="*/ 0 h 876"/>
                <a:gd name="T6" fmla="*/ 0 w 540"/>
                <a:gd name="T7" fmla="*/ 0 h 876"/>
                <a:gd name="T8" fmla="*/ 0 w 540"/>
                <a:gd name="T9" fmla="*/ 0 h 876"/>
                <a:gd name="T10" fmla="*/ 0 w 540"/>
                <a:gd name="T11" fmla="*/ 0 h 876"/>
                <a:gd name="T12" fmla="*/ 0 w 540"/>
                <a:gd name="T13" fmla="*/ 0 h 876"/>
                <a:gd name="T14" fmla="*/ 0 w 540"/>
                <a:gd name="T15" fmla="*/ 0 h 876"/>
                <a:gd name="T16" fmla="*/ 0 w 540"/>
                <a:gd name="T17" fmla="*/ 0 h 876"/>
                <a:gd name="T18" fmla="*/ 0 w 540"/>
                <a:gd name="T19" fmla="*/ 0 h 876"/>
                <a:gd name="T20" fmla="*/ 0 w 540"/>
                <a:gd name="T21" fmla="*/ 0 h 876"/>
                <a:gd name="T22" fmla="*/ 0 w 540"/>
                <a:gd name="T23" fmla="*/ 0 h 876"/>
                <a:gd name="T24" fmla="*/ 0 w 540"/>
                <a:gd name="T25" fmla="*/ 0 h 876"/>
                <a:gd name="T26" fmla="*/ 0 w 540"/>
                <a:gd name="T27" fmla="*/ 0 h 876"/>
                <a:gd name="T28" fmla="*/ 0 w 540"/>
                <a:gd name="T29" fmla="*/ 0 h 876"/>
                <a:gd name="T30" fmla="*/ 0 w 540"/>
                <a:gd name="T31" fmla="*/ 0 h 8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0" h="876">
                  <a:moveTo>
                    <a:pt x="505" y="404"/>
                  </a:moveTo>
                  <a:lnTo>
                    <a:pt x="355" y="449"/>
                  </a:lnTo>
                  <a:lnTo>
                    <a:pt x="360" y="530"/>
                  </a:lnTo>
                  <a:lnTo>
                    <a:pt x="315" y="675"/>
                  </a:lnTo>
                  <a:lnTo>
                    <a:pt x="330" y="785"/>
                  </a:lnTo>
                  <a:lnTo>
                    <a:pt x="246" y="876"/>
                  </a:lnTo>
                  <a:lnTo>
                    <a:pt x="166" y="796"/>
                  </a:lnTo>
                  <a:lnTo>
                    <a:pt x="150" y="700"/>
                  </a:lnTo>
                  <a:lnTo>
                    <a:pt x="94" y="812"/>
                  </a:lnTo>
                  <a:lnTo>
                    <a:pt x="50" y="685"/>
                  </a:lnTo>
                  <a:lnTo>
                    <a:pt x="0" y="454"/>
                  </a:lnTo>
                  <a:lnTo>
                    <a:pt x="50" y="229"/>
                  </a:lnTo>
                  <a:lnTo>
                    <a:pt x="190" y="179"/>
                  </a:lnTo>
                  <a:lnTo>
                    <a:pt x="313" y="149"/>
                  </a:lnTo>
                  <a:lnTo>
                    <a:pt x="385" y="19"/>
                  </a:lnTo>
                  <a:lnTo>
                    <a:pt x="453" y="0"/>
                  </a:lnTo>
                  <a:lnTo>
                    <a:pt x="540" y="184"/>
                  </a:lnTo>
                  <a:lnTo>
                    <a:pt x="505" y="40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7" name="Freeform 31">
              <a:extLst>
                <a:ext uri="{FF2B5EF4-FFF2-40B4-BE49-F238E27FC236}">
                  <a16:creationId xmlns:a16="http://schemas.microsoft.com/office/drawing/2014/main" id="{D45ACFD0-A373-A5D8-9438-FEEC77C981D3}"/>
                </a:ext>
              </a:extLst>
            </p:cNvPr>
            <p:cNvSpPr/>
            <p:nvPr/>
          </p:nvSpPr>
          <p:spPr bwMode="auto">
            <a:xfrm>
              <a:off x="3705098" y="3208958"/>
              <a:ext cx="423821" cy="176997"/>
            </a:xfrm>
            <a:custGeom>
              <a:avLst/>
              <a:gdLst>
                <a:gd name="T0" fmla="*/ 0 w 1439"/>
                <a:gd name="T1" fmla="*/ 0 h 615"/>
                <a:gd name="T2" fmla="*/ 0 w 1439"/>
                <a:gd name="T3" fmla="*/ 0 h 615"/>
                <a:gd name="T4" fmla="*/ 0 w 1439"/>
                <a:gd name="T5" fmla="*/ 0 h 615"/>
                <a:gd name="T6" fmla="*/ 0 w 1439"/>
                <a:gd name="T7" fmla="*/ 0 h 615"/>
                <a:gd name="T8" fmla="*/ 0 w 1439"/>
                <a:gd name="T9" fmla="*/ 0 h 615"/>
                <a:gd name="T10" fmla="*/ 0 w 1439"/>
                <a:gd name="T11" fmla="*/ 0 h 615"/>
                <a:gd name="T12" fmla="*/ 0 w 1439"/>
                <a:gd name="T13" fmla="*/ 0 h 615"/>
                <a:gd name="T14" fmla="*/ 0 w 1439"/>
                <a:gd name="T15" fmla="*/ 0 h 615"/>
                <a:gd name="T16" fmla="*/ 0 w 1439"/>
                <a:gd name="T17" fmla="*/ 0 h 615"/>
                <a:gd name="T18" fmla="*/ 0 w 1439"/>
                <a:gd name="T19" fmla="*/ 0 h 615"/>
                <a:gd name="T20" fmla="*/ 0 w 1439"/>
                <a:gd name="T21" fmla="*/ 0 h 615"/>
                <a:gd name="T22" fmla="*/ 0 w 1439"/>
                <a:gd name="T23" fmla="*/ 0 h 615"/>
                <a:gd name="T24" fmla="*/ 0 w 1439"/>
                <a:gd name="T25" fmla="*/ 0 h 615"/>
                <a:gd name="T26" fmla="*/ 0 w 1439"/>
                <a:gd name="T27" fmla="*/ 0 h 615"/>
                <a:gd name="T28" fmla="*/ 0 w 1439"/>
                <a:gd name="T29" fmla="*/ 0 h 615"/>
                <a:gd name="T30" fmla="*/ 0 w 1439"/>
                <a:gd name="T31" fmla="*/ 0 h 615"/>
                <a:gd name="T32" fmla="*/ 0 w 1439"/>
                <a:gd name="T33" fmla="*/ 0 h 615"/>
                <a:gd name="T34" fmla="*/ 0 w 1439"/>
                <a:gd name="T35" fmla="*/ 0 h 615"/>
                <a:gd name="T36" fmla="*/ 0 w 1439"/>
                <a:gd name="T37" fmla="*/ 0 h 615"/>
                <a:gd name="T38" fmla="*/ 0 w 1439"/>
                <a:gd name="T39" fmla="*/ 0 h 615"/>
                <a:gd name="T40" fmla="*/ 0 w 1439"/>
                <a:gd name="T41" fmla="*/ 0 h 615"/>
                <a:gd name="T42" fmla="*/ 0 w 1439"/>
                <a:gd name="T43" fmla="*/ 0 h 6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39" h="615">
                  <a:moveTo>
                    <a:pt x="1238" y="584"/>
                  </a:moveTo>
                  <a:lnTo>
                    <a:pt x="912" y="506"/>
                  </a:lnTo>
                  <a:lnTo>
                    <a:pt x="692" y="511"/>
                  </a:lnTo>
                  <a:lnTo>
                    <a:pt x="455" y="509"/>
                  </a:lnTo>
                  <a:lnTo>
                    <a:pt x="374" y="557"/>
                  </a:lnTo>
                  <a:lnTo>
                    <a:pt x="42" y="521"/>
                  </a:lnTo>
                  <a:lnTo>
                    <a:pt x="0" y="435"/>
                  </a:lnTo>
                  <a:lnTo>
                    <a:pt x="131" y="330"/>
                  </a:lnTo>
                  <a:lnTo>
                    <a:pt x="86" y="236"/>
                  </a:lnTo>
                  <a:lnTo>
                    <a:pt x="237" y="105"/>
                  </a:lnTo>
                  <a:lnTo>
                    <a:pt x="467" y="147"/>
                  </a:lnTo>
                  <a:lnTo>
                    <a:pt x="833" y="177"/>
                  </a:lnTo>
                  <a:lnTo>
                    <a:pt x="867" y="84"/>
                  </a:lnTo>
                  <a:lnTo>
                    <a:pt x="1007" y="0"/>
                  </a:lnTo>
                  <a:lnTo>
                    <a:pt x="1122" y="11"/>
                  </a:lnTo>
                  <a:lnTo>
                    <a:pt x="1152" y="176"/>
                  </a:lnTo>
                  <a:lnTo>
                    <a:pt x="1289" y="177"/>
                  </a:lnTo>
                  <a:lnTo>
                    <a:pt x="1391" y="236"/>
                  </a:lnTo>
                  <a:lnTo>
                    <a:pt x="1439" y="417"/>
                  </a:lnTo>
                  <a:lnTo>
                    <a:pt x="1349" y="504"/>
                  </a:lnTo>
                  <a:lnTo>
                    <a:pt x="1332" y="615"/>
                  </a:lnTo>
                  <a:lnTo>
                    <a:pt x="1238" y="58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8" name="Freeform 41">
              <a:extLst>
                <a:ext uri="{FF2B5EF4-FFF2-40B4-BE49-F238E27FC236}">
                  <a16:creationId xmlns:a16="http://schemas.microsoft.com/office/drawing/2014/main" id="{81E3F5BC-87CF-1527-962E-CE9A448C9A46}"/>
                </a:ext>
              </a:extLst>
            </p:cNvPr>
            <p:cNvSpPr/>
            <p:nvPr/>
          </p:nvSpPr>
          <p:spPr bwMode="auto">
            <a:xfrm>
              <a:off x="1847377" y="2839136"/>
              <a:ext cx="57593" cy="64755"/>
            </a:xfrm>
            <a:custGeom>
              <a:avLst/>
              <a:gdLst>
                <a:gd name="T0" fmla="*/ 23 w 192"/>
                <a:gd name="T1" fmla="*/ 0 h 225"/>
                <a:gd name="T2" fmla="*/ 8 w 192"/>
                <a:gd name="T3" fmla="*/ 6 h 225"/>
                <a:gd name="T4" fmla="*/ 10 w 192"/>
                <a:gd name="T5" fmla="*/ 22 h 225"/>
                <a:gd name="T6" fmla="*/ 0 w 192"/>
                <a:gd name="T7" fmla="*/ 29 h 225"/>
                <a:gd name="T8" fmla="*/ 7 w 192"/>
                <a:gd name="T9" fmla="*/ 35 h 225"/>
                <a:gd name="T10" fmla="*/ 19 w 192"/>
                <a:gd name="T11" fmla="*/ 31 h 225"/>
                <a:gd name="T12" fmla="*/ 28 w 192"/>
                <a:gd name="T13" fmla="*/ 45 h 225"/>
                <a:gd name="T14" fmla="*/ 33 w 192"/>
                <a:gd name="T15" fmla="*/ 40 h 225"/>
                <a:gd name="T16" fmla="*/ 39 w 192"/>
                <a:gd name="T17" fmla="*/ 36 h 225"/>
                <a:gd name="T18" fmla="*/ 37 w 192"/>
                <a:gd name="T19" fmla="*/ 20 h 225"/>
                <a:gd name="T20" fmla="*/ 32 w 192"/>
                <a:gd name="T21" fmla="*/ 9 h 225"/>
                <a:gd name="T22" fmla="*/ 23 w 192"/>
                <a:gd name="T23" fmla="*/ 0 h 2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225">
                  <a:moveTo>
                    <a:pt x="111" y="0"/>
                  </a:moveTo>
                  <a:lnTo>
                    <a:pt x="40" y="31"/>
                  </a:lnTo>
                  <a:lnTo>
                    <a:pt x="49" y="111"/>
                  </a:lnTo>
                  <a:lnTo>
                    <a:pt x="0" y="146"/>
                  </a:lnTo>
                  <a:lnTo>
                    <a:pt x="36" y="175"/>
                  </a:lnTo>
                  <a:lnTo>
                    <a:pt x="93" y="153"/>
                  </a:lnTo>
                  <a:lnTo>
                    <a:pt x="136" y="225"/>
                  </a:lnTo>
                  <a:lnTo>
                    <a:pt x="162" y="201"/>
                  </a:lnTo>
                  <a:lnTo>
                    <a:pt x="192" y="180"/>
                  </a:lnTo>
                  <a:lnTo>
                    <a:pt x="180" y="99"/>
                  </a:lnTo>
                  <a:lnTo>
                    <a:pt x="156" y="45"/>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9" name="Freeform 42">
              <a:extLst>
                <a:ext uri="{FF2B5EF4-FFF2-40B4-BE49-F238E27FC236}">
                  <a16:creationId xmlns:a16="http://schemas.microsoft.com/office/drawing/2014/main" id="{9DC4A234-AD5D-E17C-504E-F2495EB1F1A4}"/>
                </a:ext>
              </a:extLst>
            </p:cNvPr>
            <p:cNvSpPr/>
            <p:nvPr/>
          </p:nvSpPr>
          <p:spPr bwMode="auto">
            <a:xfrm>
              <a:off x="2219512" y="5635107"/>
              <a:ext cx="36919" cy="34536"/>
            </a:xfrm>
            <a:custGeom>
              <a:avLst/>
              <a:gdLst>
                <a:gd name="T0" fmla="*/ 22 w 125"/>
                <a:gd name="T1" fmla="*/ 0 h 120"/>
                <a:gd name="T2" fmla="*/ 5 w 125"/>
                <a:gd name="T3" fmla="*/ 1 h 120"/>
                <a:gd name="T4" fmla="*/ 0 w 125"/>
                <a:gd name="T5" fmla="*/ 10 h 120"/>
                <a:gd name="T6" fmla="*/ 6 w 125"/>
                <a:gd name="T7" fmla="*/ 15 h 120"/>
                <a:gd name="T8" fmla="*/ 12 w 125"/>
                <a:gd name="T9" fmla="*/ 18 h 120"/>
                <a:gd name="T10" fmla="*/ 25 w 125"/>
                <a:gd name="T11" fmla="*/ 24 h 120"/>
                <a:gd name="T12" fmla="*/ 23 w 125"/>
                <a:gd name="T13" fmla="*/ 11 h 120"/>
                <a:gd name="T14" fmla="*/ 22 w 125"/>
                <a:gd name="T15" fmla="*/ 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5" h="120">
                  <a:moveTo>
                    <a:pt x="111" y="0"/>
                  </a:moveTo>
                  <a:lnTo>
                    <a:pt x="27" y="3"/>
                  </a:lnTo>
                  <a:lnTo>
                    <a:pt x="0" y="48"/>
                  </a:lnTo>
                  <a:lnTo>
                    <a:pt x="32" y="76"/>
                  </a:lnTo>
                  <a:lnTo>
                    <a:pt x="59" y="91"/>
                  </a:lnTo>
                  <a:lnTo>
                    <a:pt x="125" y="120"/>
                  </a:lnTo>
                  <a:lnTo>
                    <a:pt x="116" y="57"/>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0" name="Freeform 43">
              <a:extLst>
                <a:ext uri="{FF2B5EF4-FFF2-40B4-BE49-F238E27FC236}">
                  <a16:creationId xmlns:a16="http://schemas.microsoft.com/office/drawing/2014/main" id="{AFA6377B-94F5-4930-E31A-6D005DF7A990}"/>
                </a:ext>
              </a:extLst>
            </p:cNvPr>
            <p:cNvSpPr/>
            <p:nvPr/>
          </p:nvSpPr>
          <p:spPr bwMode="auto">
            <a:xfrm>
              <a:off x="2207698" y="5473940"/>
              <a:ext cx="36919" cy="44609"/>
            </a:xfrm>
            <a:custGeom>
              <a:avLst/>
              <a:gdLst>
                <a:gd name="T0" fmla="*/ 25 w 126"/>
                <a:gd name="T1" fmla="*/ 10 h 152"/>
                <a:gd name="T2" fmla="*/ 16 w 126"/>
                <a:gd name="T3" fmla="*/ 3 h 152"/>
                <a:gd name="T4" fmla="*/ 7 w 126"/>
                <a:gd name="T5" fmla="*/ 0 h 152"/>
                <a:gd name="T6" fmla="*/ 4 w 126"/>
                <a:gd name="T7" fmla="*/ 9 h 152"/>
                <a:gd name="T8" fmla="*/ 0 w 126"/>
                <a:gd name="T9" fmla="*/ 16 h 152"/>
                <a:gd name="T10" fmla="*/ 2 w 126"/>
                <a:gd name="T11" fmla="*/ 25 h 152"/>
                <a:gd name="T12" fmla="*/ 10 w 126"/>
                <a:gd name="T13" fmla="*/ 31 h 152"/>
                <a:gd name="T14" fmla="*/ 17 w 126"/>
                <a:gd name="T15" fmla="*/ 31 h 152"/>
                <a:gd name="T16" fmla="*/ 23 w 126"/>
                <a:gd name="T17" fmla="*/ 26 h 152"/>
                <a:gd name="T18" fmla="*/ 24 w 126"/>
                <a:gd name="T19" fmla="*/ 18 h 152"/>
                <a:gd name="T20" fmla="*/ 25 w 126"/>
                <a:gd name="T21" fmla="*/ 10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152">
                  <a:moveTo>
                    <a:pt x="126" y="50"/>
                  </a:moveTo>
                  <a:lnTo>
                    <a:pt x="80" y="15"/>
                  </a:lnTo>
                  <a:lnTo>
                    <a:pt x="33" y="0"/>
                  </a:lnTo>
                  <a:lnTo>
                    <a:pt x="21" y="42"/>
                  </a:lnTo>
                  <a:lnTo>
                    <a:pt x="0" y="80"/>
                  </a:lnTo>
                  <a:lnTo>
                    <a:pt x="12" y="125"/>
                  </a:lnTo>
                  <a:lnTo>
                    <a:pt x="48" y="152"/>
                  </a:lnTo>
                  <a:lnTo>
                    <a:pt x="86" y="152"/>
                  </a:lnTo>
                  <a:lnTo>
                    <a:pt x="114" y="126"/>
                  </a:lnTo>
                  <a:lnTo>
                    <a:pt x="122" y="87"/>
                  </a:lnTo>
                  <a:lnTo>
                    <a:pt x="126" y="5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6" name="Freeform 44">
              <a:extLst>
                <a:ext uri="{FF2B5EF4-FFF2-40B4-BE49-F238E27FC236}">
                  <a16:creationId xmlns:a16="http://schemas.microsoft.com/office/drawing/2014/main" id="{4BA44EB1-7869-0B3D-992B-773720EBFFFD}"/>
                </a:ext>
              </a:extLst>
            </p:cNvPr>
            <p:cNvSpPr/>
            <p:nvPr/>
          </p:nvSpPr>
          <p:spPr bwMode="auto">
            <a:xfrm>
              <a:off x="2615275" y="4728539"/>
              <a:ext cx="26581" cy="23024"/>
            </a:xfrm>
            <a:custGeom>
              <a:avLst/>
              <a:gdLst>
                <a:gd name="T0" fmla="*/ 0 w 92"/>
                <a:gd name="T1" fmla="*/ 6 h 80"/>
                <a:gd name="T2" fmla="*/ 9 w 92"/>
                <a:gd name="T3" fmla="*/ 16 h 80"/>
                <a:gd name="T4" fmla="*/ 18 w 92"/>
                <a:gd name="T5" fmla="*/ 7 h 80"/>
                <a:gd name="T6" fmla="*/ 7 w 92"/>
                <a:gd name="T7" fmla="*/ 0 h 80"/>
                <a:gd name="T8" fmla="*/ 0 w 92"/>
                <a:gd name="T9" fmla="*/ 6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80">
                  <a:moveTo>
                    <a:pt x="0" y="29"/>
                  </a:moveTo>
                  <a:lnTo>
                    <a:pt x="45" y="80"/>
                  </a:lnTo>
                  <a:lnTo>
                    <a:pt x="92" y="35"/>
                  </a:lnTo>
                  <a:lnTo>
                    <a:pt x="35" y="0"/>
                  </a:lnTo>
                  <a:lnTo>
                    <a:pt x="0" y="2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7" name="Freeform 45">
              <a:extLst>
                <a:ext uri="{FF2B5EF4-FFF2-40B4-BE49-F238E27FC236}">
                  <a16:creationId xmlns:a16="http://schemas.microsoft.com/office/drawing/2014/main" id="{E48D1DA1-E528-165A-23BE-D984CCAC5A14}"/>
                </a:ext>
              </a:extLst>
            </p:cNvPr>
            <p:cNvSpPr/>
            <p:nvPr/>
          </p:nvSpPr>
          <p:spPr bwMode="auto">
            <a:xfrm>
              <a:off x="1547602" y="5504158"/>
              <a:ext cx="19198" cy="18707"/>
            </a:xfrm>
            <a:custGeom>
              <a:avLst/>
              <a:gdLst>
                <a:gd name="T0" fmla="*/ 0 w 65"/>
                <a:gd name="T1" fmla="*/ 3 h 66"/>
                <a:gd name="T2" fmla="*/ 6 w 65"/>
                <a:gd name="T3" fmla="*/ 13 h 66"/>
                <a:gd name="T4" fmla="*/ 13 w 65"/>
                <a:gd name="T5" fmla="*/ 11 h 66"/>
                <a:gd name="T6" fmla="*/ 12 w 65"/>
                <a:gd name="T7" fmla="*/ 2 h 66"/>
                <a:gd name="T8" fmla="*/ 5 w 65"/>
                <a:gd name="T9" fmla="*/ 0 h 66"/>
                <a:gd name="T10" fmla="*/ 0 w 65"/>
                <a:gd name="T11" fmla="*/ 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66">
                  <a:moveTo>
                    <a:pt x="0" y="15"/>
                  </a:moveTo>
                  <a:lnTo>
                    <a:pt x="29" y="66"/>
                  </a:lnTo>
                  <a:lnTo>
                    <a:pt x="65" y="56"/>
                  </a:lnTo>
                  <a:lnTo>
                    <a:pt x="60" y="9"/>
                  </a:lnTo>
                  <a:lnTo>
                    <a:pt x="26" y="0"/>
                  </a:lnTo>
                  <a:lnTo>
                    <a:pt x="0" y="15"/>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8" name="Freeform 72">
              <a:extLst>
                <a:ext uri="{FF2B5EF4-FFF2-40B4-BE49-F238E27FC236}">
                  <a16:creationId xmlns:a16="http://schemas.microsoft.com/office/drawing/2014/main" id="{513A179F-D377-DDAA-036A-0178011ECEA5}"/>
                </a:ext>
              </a:extLst>
            </p:cNvPr>
            <p:cNvSpPr/>
            <p:nvPr/>
          </p:nvSpPr>
          <p:spPr bwMode="auto">
            <a:xfrm>
              <a:off x="1806029" y="2485142"/>
              <a:ext cx="39872" cy="34536"/>
            </a:xfrm>
            <a:custGeom>
              <a:avLst/>
              <a:gdLst>
                <a:gd name="T0" fmla="*/ 25 w 135"/>
                <a:gd name="T1" fmla="*/ 10 h 117"/>
                <a:gd name="T2" fmla="*/ 23 w 135"/>
                <a:gd name="T3" fmla="*/ 7 h 117"/>
                <a:gd name="T4" fmla="*/ 22 w 135"/>
                <a:gd name="T5" fmla="*/ 3 h 117"/>
                <a:gd name="T6" fmla="*/ 17 w 135"/>
                <a:gd name="T7" fmla="*/ 5 h 117"/>
                <a:gd name="T8" fmla="*/ 18 w 135"/>
                <a:gd name="T9" fmla="*/ 2 h 117"/>
                <a:gd name="T10" fmla="*/ 14 w 135"/>
                <a:gd name="T11" fmla="*/ 0 h 117"/>
                <a:gd name="T12" fmla="*/ 11 w 135"/>
                <a:gd name="T13" fmla="*/ 4 h 117"/>
                <a:gd name="T14" fmla="*/ 7 w 135"/>
                <a:gd name="T15" fmla="*/ 4 h 117"/>
                <a:gd name="T16" fmla="*/ 3 w 135"/>
                <a:gd name="T17" fmla="*/ 5 h 117"/>
                <a:gd name="T18" fmla="*/ 0 w 135"/>
                <a:gd name="T19" fmla="*/ 6 h 117"/>
                <a:gd name="T20" fmla="*/ 0 w 135"/>
                <a:gd name="T21" fmla="*/ 12 h 117"/>
                <a:gd name="T22" fmla="*/ 4 w 135"/>
                <a:gd name="T23" fmla="*/ 12 h 117"/>
                <a:gd name="T24" fmla="*/ 7 w 135"/>
                <a:gd name="T25" fmla="*/ 12 h 117"/>
                <a:gd name="T26" fmla="*/ 8 w 135"/>
                <a:gd name="T27" fmla="*/ 15 h 117"/>
                <a:gd name="T28" fmla="*/ 10 w 135"/>
                <a:gd name="T29" fmla="*/ 21 h 117"/>
                <a:gd name="T30" fmla="*/ 12 w 135"/>
                <a:gd name="T31" fmla="*/ 23 h 117"/>
                <a:gd name="T32" fmla="*/ 18 w 135"/>
                <a:gd name="T33" fmla="*/ 24 h 117"/>
                <a:gd name="T34" fmla="*/ 24 w 135"/>
                <a:gd name="T35" fmla="*/ 23 h 117"/>
                <a:gd name="T36" fmla="*/ 26 w 135"/>
                <a:gd name="T37" fmla="*/ 19 h 117"/>
                <a:gd name="T38" fmla="*/ 27 w 135"/>
                <a:gd name="T39" fmla="*/ 15 h 117"/>
                <a:gd name="T40" fmla="*/ 25 w 135"/>
                <a:gd name="T41" fmla="*/ 10 h 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5" h="117">
                  <a:moveTo>
                    <a:pt x="127" y="51"/>
                  </a:moveTo>
                  <a:lnTo>
                    <a:pt x="114" y="35"/>
                  </a:lnTo>
                  <a:lnTo>
                    <a:pt x="111" y="15"/>
                  </a:lnTo>
                  <a:lnTo>
                    <a:pt x="85" y="24"/>
                  </a:lnTo>
                  <a:lnTo>
                    <a:pt x="88" y="8"/>
                  </a:lnTo>
                  <a:lnTo>
                    <a:pt x="69" y="0"/>
                  </a:lnTo>
                  <a:lnTo>
                    <a:pt x="57" y="18"/>
                  </a:lnTo>
                  <a:lnTo>
                    <a:pt x="36" y="20"/>
                  </a:lnTo>
                  <a:lnTo>
                    <a:pt x="16" y="24"/>
                  </a:lnTo>
                  <a:lnTo>
                    <a:pt x="0" y="30"/>
                  </a:lnTo>
                  <a:lnTo>
                    <a:pt x="1" y="57"/>
                  </a:lnTo>
                  <a:lnTo>
                    <a:pt x="18" y="60"/>
                  </a:lnTo>
                  <a:lnTo>
                    <a:pt x="33" y="57"/>
                  </a:lnTo>
                  <a:lnTo>
                    <a:pt x="42" y="75"/>
                  </a:lnTo>
                  <a:lnTo>
                    <a:pt x="50" y="102"/>
                  </a:lnTo>
                  <a:lnTo>
                    <a:pt x="61" y="111"/>
                  </a:lnTo>
                  <a:lnTo>
                    <a:pt x="88" y="117"/>
                  </a:lnTo>
                  <a:lnTo>
                    <a:pt x="121" y="114"/>
                  </a:lnTo>
                  <a:lnTo>
                    <a:pt x="130" y="92"/>
                  </a:lnTo>
                  <a:lnTo>
                    <a:pt x="135" y="74"/>
                  </a:lnTo>
                  <a:lnTo>
                    <a:pt x="127" y="5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49" name="Group 78">
              <a:extLst>
                <a:ext uri="{FF2B5EF4-FFF2-40B4-BE49-F238E27FC236}">
                  <a16:creationId xmlns:a16="http://schemas.microsoft.com/office/drawing/2014/main" id="{921FE785-CC91-E204-0FB6-130CE74B2C9F}"/>
                </a:ext>
              </a:extLst>
            </p:cNvPr>
            <p:cNvGrpSpPr/>
            <p:nvPr/>
          </p:nvGrpSpPr>
          <p:grpSpPr bwMode="auto">
            <a:xfrm>
              <a:off x="1206478" y="4141428"/>
              <a:ext cx="50209" cy="51804"/>
              <a:chOff x="7728" y="10782"/>
              <a:chExt cx="2776" cy="2978"/>
            </a:xfrm>
          </p:grpSpPr>
          <p:sp>
            <p:nvSpPr>
              <p:cNvPr id="122" name="Freeform 79">
                <a:extLst>
                  <a:ext uri="{FF2B5EF4-FFF2-40B4-BE49-F238E27FC236}">
                    <a16:creationId xmlns:a16="http://schemas.microsoft.com/office/drawing/2014/main" id="{AE1CF149-DA27-B4DA-F8A7-0E11DFB0620D}"/>
                  </a:ext>
                </a:extLst>
              </p:cNvPr>
              <p:cNvSpPr/>
              <p:nvPr/>
            </p:nvSpPr>
            <p:spPr bwMode="auto">
              <a:xfrm>
                <a:off x="7728" y="10800"/>
                <a:ext cx="2776" cy="2960"/>
              </a:xfrm>
              <a:custGeom>
                <a:avLst/>
                <a:gdLst>
                  <a:gd name="T0" fmla="*/ 72 w 2776"/>
                  <a:gd name="T1" fmla="*/ 992 h 2960"/>
                  <a:gd name="T2" fmla="*/ 336 w 2776"/>
                  <a:gd name="T3" fmla="*/ 1144 h 2960"/>
                  <a:gd name="T4" fmla="*/ 432 w 2776"/>
                  <a:gd name="T5" fmla="*/ 1360 h 2960"/>
                  <a:gd name="T6" fmla="*/ 544 w 2776"/>
                  <a:gd name="T7" fmla="*/ 1568 h 2960"/>
                  <a:gd name="T8" fmla="*/ 520 w 2776"/>
                  <a:gd name="T9" fmla="*/ 2000 h 2960"/>
                  <a:gd name="T10" fmla="*/ 520 w 2776"/>
                  <a:gd name="T11" fmla="*/ 2288 h 2960"/>
                  <a:gd name="T12" fmla="*/ 696 w 2776"/>
                  <a:gd name="T13" fmla="*/ 2328 h 2960"/>
                  <a:gd name="T14" fmla="*/ 808 w 2776"/>
                  <a:gd name="T15" fmla="*/ 2448 h 2960"/>
                  <a:gd name="T16" fmla="*/ 968 w 2776"/>
                  <a:gd name="T17" fmla="*/ 2640 h 2960"/>
                  <a:gd name="T18" fmla="*/ 1184 w 2776"/>
                  <a:gd name="T19" fmla="*/ 2808 h 2960"/>
                  <a:gd name="T20" fmla="*/ 1216 w 2776"/>
                  <a:gd name="T21" fmla="*/ 2504 h 2960"/>
                  <a:gd name="T22" fmla="*/ 1544 w 2776"/>
                  <a:gd name="T23" fmla="*/ 2576 h 2960"/>
                  <a:gd name="T24" fmla="*/ 1776 w 2776"/>
                  <a:gd name="T25" fmla="*/ 2728 h 2960"/>
                  <a:gd name="T26" fmla="*/ 2200 w 2776"/>
                  <a:gd name="T27" fmla="*/ 2824 h 2960"/>
                  <a:gd name="T28" fmla="*/ 2504 w 2776"/>
                  <a:gd name="T29" fmla="*/ 2904 h 2960"/>
                  <a:gd name="T30" fmla="*/ 2608 w 2776"/>
                  <a:gd name="T31" fmla="*/ 2680 h 2960"/>
                  <a:gd name="T32" fmla="*/ 2728 w 2776"/>
                  <a:gd name="T33" fmla="*/ 2368 h 2960"/>
                  <a:gd name="T34" fmla="*/ 2776 w 2776"/>
                  <a:gd name="T35" fmla="*/ 2104 h 2960"/>
                  <a:gd name="T36" fmla="*/ 2592 w 2776"/>
                  <a:gd name="T37" fmla="*/ 1968 h 2960"/>
                  <a:gd name="T38" fmla="*/ 2360 w 2776"/>
                  <a:gd name="T39" fmla="*/ 1824 h 2960"/>
                  <a:gd name="T40" fmla="*/ 2120 w 2776"/>
                  <a:gd name="T41" fmla="*/ 1760 h 2960"/>
                  <a:gd name="T42" fmla="*/ 1992 w 2776"/>
                  <a:gd name="T43" fmla="*/ 1904 h 2960"/>
                  <a:gd name="T44" fmla="*/ 1680 w 2776"/>
                  <a:gd name="T45" fmla="*/ 1880 h 2960"/>
                  <a:gd name="T46" fmla="*/ 1664 w 2776"/>
                  <a:gd name="T47" fmla="*/ 2064 h 2960"/>
                  <a:gd name="T48" fmla="*/ 1432 w 2776"/>
                  <a:gd name="T49" fmla="*/ 1824 h 2960"/>
                  <a:gd name="T50" fmla="*/ 1256 w 2776"/>
                  <a:gd name="T51" fmla="*/ 1696 h 2960"/>
                  <a:gd name="T52" fmla="*/ 1184 w 2776"/>
                  <a:gd name="T53" fmla="*/ 1416 h 2960"/>
                  <a:gd name="T54" fmla="*/ 1488 w 2776"/>
                  <a:gd name="T55" fmla="*/ 1272 h 2960"/>
                  <a:gd name="T56" fmla="*/ 1752 w 2776"/>
                  <a:gd name="T57" fmla="*/ 1000 h 2960"/>
                  <a:gd name="T58" fmla="*/ 2000 w 2776"/>
                  <a:gd name="T59" fmla="*/ 824 h 2960"/>
                  <a:gd name="T60" fmla="*/ 2160 w 2776"/>
                  <a:gd name="T61" fmla="*/ 640 h 2960"/>
                  <a:gd name="T62" fmla="*/ 2336 w 2776"/>
                  <a:gd name="T63" fmla="*/ 640 h 2960"/>
                  <a:gd name="T64" fmla="*/ 2152 w 2776"/>
                  <a:gd name="T65" fmla="*/ 528 h 2960"/>
                  <a:gd name="T66" fmla="*/ 1768 w 2776"/>
                  <a:gd name="T67" fmla="*/ 528 h 2960"/>
                  <a:gd name="T68" fmla="*/ 1784 w 2776"/>
                  <a:gd name="T69" fmla="*/ 248 h 2960"/>
                  <a:gd name="T70" fmla="*/ 1624 w 2776"/>
                  <a:gd name="T71" fmla="*/ 64 h 2960"/>
                  <a:gd name="T72" fmla="*/ 1536 w 2776"/>
                  <a:gd name="T73" fmla="*/ 344 h 2960"/>
                  <a:gd name="T74" fmla="*/ 1192 w 2776"/>
                  <a:gd name="T75" fmla="*/ 336 h 2960"/>
                  <a:gd name="T76" fmla="*/ 1104 w 2776"/>
                  <a:gd name="T77" fmla="*/ 680 h 2960"/>
                  <a:gd name="T78" fmla="*/ 528 w 2776"/>
                  <a:gd name="T79" fmla="*/ 656 h 2960"/>
                  <a:gd name="T80" fmla="*/ 328 w 2776"/>
                  <a:gd name="T81" fmla="*/ 728 h 2960"/>
                  <a:gd name="T82" fmla="*/ 72 w 2776"/>
                  <a:gd name="T83" fmla="*/ 720 h 29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76" h="2960">
                    <a:moveTo>
                      <a:pt x="0" y="832"/>
                    </a:moveTo>
                    <a:lnTo>
                      <a:pt x="72" y="992"/>
                    </a:lnTo>
                    <a:lnTo>
                      <a:pt x="184" y="1088"/>
                    </a:lnTo>
                    <a:lnTo>
                      <a:pt x="336" y="1144"/>
                    </a:lnTo>
                    <a:lnTo>
                      <a:pt x="424" y="1256"/>
                    </a:lnTo>
                    <a:lnTo>
                      <a:pt x="432" y="1360"/>
                    </a:lnTo>
                    <a:lnTo>
                      <a:pt x="464" y="1464"/>
                    </a:lnTo>
                    <a:lnTo>
                      <a:pt x="544" y="1568"/>
                    </a:lnTo>
                    <a:lnTo>
                      <a:pt x="584" y="1816"/>
                    </a:lnTo>
                    <a:lnTo>
                      <a:pt x="520" y="2000"/>
                    </a:lnTo>
                    <a:lnTo>
                      <a:pt x="408" y="2184"/>
                    </a:lnTo>
                    <a:lnTo>
                      <a:pt x="520" y="2288"/>
                    </a:lnTo>
                    <a:lnTo>
                      <a:pt x="560" y="2368"/>
                    </a:lnTo>
                    <a:lnTo>
                      <a:pt x="696" y="2328"/>
                    </a:lnTo>
                    <a:lnTo>
                      <a:pt x="800" y="2312"/>
                    </a:lnTo>
                    <a:lnTo>
                      <a:pt x="808" y="2448"/>
                    </a:lnTo>
                    <a:lnTo>
                      <a:pt x="912" y="2496"/>
                    </a:lnTo>
                    <a:lnTo>
                      <a:pt x="968" y="2640"/>
                    </a:lnTo>
                    <a:lnTo>
                      <a:pt x="1072" y="2776"/>
                    </a:lnTo>
                    <a:lnTo>
                      <a:pt x="1184" y="2808"/>
                    </a:lnTo>
                    <a:lnTo>
                      <a:pt x="1192" y="2656"/>
                    </a:lnTo>
                    <a:lnTo>
                      <a:pt x="1216" y="2504"/>
                    </a:lnTo>
                    <a:lnTo>
                      <a:pt x="1392" y="2544"/>
                    </a:lnTo>
                    <a:lnTo>
                      <a:pt x="1544" y="2576"/>
                    </a:lnTo>
                    <a:lnTo>
                      <a:pt x="1704" y="2648"/>
                    </a:lnTo>
                    <a:lnTo>
                      <a:pt x="1776" y="2728"/>
                    </a:lnTo>
                    <a:lnTo>
                      <a:pt x="1960" y="2712"/>
                    </a:lnTo>
                    <a:lnTo>
                      <a:pt x="2200" y="2824"/>
                    </a:lnTo>
                    <a:lnTo>
                      <a:pt x="2392" y="2960"/>
                    </a:lnTo>
                    <a:lnTo>
                      <a:pt x="2504" y="2904"/>
                    </a:lnTo>
                    <a:lnTo>
                      <a:pt x="2504" y="2776"/>
                    </a:lnTo>
                    <a:lnTo>
                      <a:pt x="2608" y="2680"/>
                    </a:lnTo>
                    <a:lnTo>
                      <a:pt x="2712" y="2560"/>
                    </a:lnTo>
                    <a:lnTo>
                      <a:pt x="2728" y="2368"/>
                    </a:lnTo>
                    <a:lnTo>
                      <a:pt x="2768" y="2256"/>
                    </a:lnTo>
                    <a:lnTo>
                      <a:pt x="2776" y="2104"/>
                    </a:lnTo>
                    <a:lnTo>
                      <a:pt x="2664" y="2040"/>
                    </a:lnTo>
                    <a:lnTo>
                      <a:pt x="2592" y="1968"/>
                    </a:lnTo>
                    <a:lnTo>
                      <a:pt x="2424" y="1936"/>
                    </a:lnTo>
                    <a:lnTo>
                      <a:pt x="2360" y="1824"/>
                    </a:lnTo>
                    <a:lnTo>
                      <a:pt x="2320" y="1632"/>
                    </a:lnTo>
                    <a:lnTo>
                      <a:pt x="2120" y="1760"/>
                    </a:lnTo>
                    <a:lnTo>
                      <a:pt x="2192" y="1888"/>
                    </a:lnTo>
                    <a:lnTo>
                      <a:pt x="1992" y="1904"/>
                    </a:lnTo>
                    <a:lnTo>
                      <a:pt x="1816" y="2024"/>
                    </a:lnTo>
                    <a:lnTo>
                      <a:pt x="1680" y="1880"/>
                    </a:lnTo>
                    <a:lnTo>
                      <a:pt x="1576" y="1936"/>
                    </a:lnTo>
                    <a:lnTo>
                      <a:pt x="1664" y="2064"/>
                    </a:lnTo>
                    <a:lnTo>
                      <a:pt x="1552" y="2048"/>
                    </a:lnTo>
                    <a:lnTo>
                      <a:pt x="1432" y="1824"/>
                    </a:lnTo>
                    <a:lnTo>
                      <a:pt x="1296" y="1920"/>
                    </a:lnTo>
                    <a:lnTo>
                      <a:pt x="1256" y="1696"/>
                    </a:lnTo>
                    <a:lnTo>
                      <a:pt x="1200" y="1544"/>
                    </a:lnTo>
                    <a:lnTo>
                      <a:pt x="1184" y="1416"/>
                    </a:lnTo>
                    <a:lnTo>
                      <a:pt x="1304" y="1272"/>
                    </a:lnTo>
                    <a:lnTo>
                      <a:pt x="1488" y="1272"/>
                    </a:lnTo>
                    <a:lnTo>
                      <a:pt x="1656" y="1192"/>
                    </a:lnTo>
                    <a:lnTo>
                      <a:pt x="1752" y="1000"/>
                    </a:lnTo>
                    <a:lnTo>
                      <a:pt x="1904" y="944"/>
                    </a:lnTo>
                    <a:lnTo>
                      <a:pt x="2000" y="824"/>
                    </a:lnTo>
                    <a:lnTo>
                      <a:pt x="2080" y="728"/>
                    </a:lnTo>
                    <a:lnTo>
                      <a:pt x="2160" y="640"/>
                    </a:lnTo>
                    <a:lnTo>
                      <a:pt x="2272" y="704"/>
                    </a:lnTo>
                    <a:lnTo>
                      <a:pt x="2336" y="640"/>
                    </a:lnTo>
                    <a:lnTo>
                      <a:pt x="2312" y="488"/>
                    </a:lnTo>
                    <a:lnTo>
                      <a:pt x="2152" y="528"/>
                    </a:lnTo>
                    <a:lnTo>
                      <a:pt x="2040" y="472"/>
                    </a:lnTo>
                    <a:lnTo>
                      <a:pt x="1768" y="528"/>
                    </a:lnTo>
                    <a:lnTo>
                      <a:pt x="1688" y="464"/>
                    </a:lnTo>
                    <a:lnTo>
                      <a:pt x="1784" y="248"/>
                    </a:lnTo>
                    <a:lnTo>
                      <a:pt x="1696" y="0"/>
                    </a:lnTo>
                    <a:lnTo>
                      <a:pt x="1624" y="64"/>
                    </a:lnTo>
                    <a:lnTo>
                      <a:pt x="1608" y="200"/>
                    </a:lnTo>
                    <a:lnTo>
                      <a:pt x="1536" y="344"/>
                    </a:lnTo>
                    <a:lnTo>
                      <a:pt x="1432" y="304"/>
                    </a:lnTo>
                    <a:lnTo>
                      <a:pt x="1192" y="336"/>
                    </a:lnTo>
                    <a:lnTo>
                      <a:pt x="1168" y="528"/>
                    </a:lnTo>
                    <a:lnTo>
                      <a:pt x="1104" y="680"/>
                    </a:lnTo>
                    <a:lnTo>
                      <a:pt x="824" y="656"/>
                    </a:lnTo>
                    <a:lnTo>
                      <a:pt x="528" y="656"/>
                    </a:lnTo>
                    <a:lnTo>
                      <a:pt x="544" y="880"/>
                    </a:lnTo>
                    <a:lnTo>
                      <a:pt x="328" y="728"/>
                    </a:lnTo>
                    <a:lnTo>
                      <a:pt x="152" y="624"/>
                    </a:lnTo>
                    <a:lnTo>
                      <a:pt x="72" y="720"/>
                    </a:lnTo>
                    <a:lnTo>
                      <a:pt x="0" y="83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3" name="Freeform 80">
                <a:extLst>
                  <a:ext uri="{FF2B5EF4-FFF2-40B4-BE49-F238E27FC236}">
                    <a16:creationId xmlns:a16="http://schemas.microsoft.com/office/drawing/2014/main" id="{929183F1-D5EB-7F51-FE88-C1292818EE3C}"/>
                  </a:ext>
                </a:extLst>
              </p:cNvPr>
              <p:cNvSpPr/>
              <p:nvPr/>
            </p:nvSpPr>
            <p:spPr bwMode="auto">
              <a:xfrm>
                <a:off x="7825" y="10782"/>
                <a:ext cx="566" cy="459"/>
              </a:xfrm>
              <a:custGeom>
                <a:avLst/>
                <a:gdLst>
                  <a:gd name="T0" fmla="*/ 0 w 566"/>
                  <a:gd name="T1" fmla="*/ 292 h 459"/>
                  <a:gd name="T2" fmla="*/ 35 w 566"/>
                  <a:gd name="T3" fmla="*/ 189 h 459"/>
                  <a:gd name="T4" fmla="*/ 136 w 566"/>
                  <a:gd name="T5" fmla="*/ 65 h 459"/>
                  <a:gd name="T6" fmla="*/ 278 w 566"/>
                  <a:gd name="T7" fmla="*/ 87 h 459"/>
                  <a:gd name="T8" fmla="*/ 347 w 566"/>
                  <a:gd name="T9" fmla="*/ 0 h 459"/>
                  <a:gd name="T10" fmla="*/ 437 w 566"/>
                  <a:gd name="T11" fmla="*/ 57 h 459"/>
                  <a:gd name="T12" fmla="*/ 485 w 566"/>
                  <a:gd name="T13" fmla="*/ 192 h 459"/>
                  <a:gd name="T14" fmla="*/ 566 w 566"/>
                  <a:gd name="T15" fmla="*/ 192 h 459"/>
                  <a:gd name="T16" fmla="*/ 544 w 566"/>
                  <a:gd name="T17" fmla="*/ 292 h 459"/>
                  <a:gd name="T18" fmla="*/ 437 w 566"/>
                  <a:gd name="T19" fmla="*/ 399 h 459"/>
                  <a:gd name="T20" fmla="*/ 320 w 566"/>
                  <a:gd name="T21" fmla="*/ 441 h 459"/>
                  <a:gd name="T22" fmla="*/ 215 w 566"/>
                  <a:gd name="T23" fmla="*/ 459 h 459"/>
                  <a:gd name="T24" fmla="*/ 149 w 566"/>
                  <a:gd name="T25" fmla="*/ 396 h 459"/>
                  <a:gd name="T26" fmla="*/ 5 w 566"/>
                  <a:gd name="T27" fmla="*/ 375 h 459"/>
                  <a:gd name="T28" fmla="*/ 0 w 566"/>
                  <a:gd name="T29" fmla="*/ 292 h 4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6" h="459">
                    <a:moveTo>
                      <a:pt x="0" y="292"/>
                    </a:moveTo>
                    <a:lnTo>
                      <a:pt x="35" y="189"/>
                    </a:lnTo>
                    <a:lnTo>
                      <a:pt x="136" y="65"/>
                    </a:lnTo>
                    <a:lnTo>
                      <a:pt x="278" y="87"/>
                    </a:lnTo>
                    <a:lnTo>
                      <a:pt x="347" y="0"/>
                    </a:lnTo>
                    <a:lnTo>
                      <a:pt x="437" y="57"/>
                    </a:lnTo>
                    <a:lnTo>
                      <a:pt x="485" y="192"/>
                    </a:lnTo>
                    <a:lnTo>
                      <a:pt x="566" y="192"/>
                    </a:lnTo>
                    <a:lnTo>
                      <a:pt x="544" y="292"/>
                    </a:lnTo>
                    <a:lnTo>
                      <a:pt x="437" y="399"/>
                    </a:lnTo>
                    <a:lnTo>
                      <a:pt x="320" y="441"/>
                    </a:lnTo>
                    <a:lnTo>
                      <a:pt x="215" y="459"/>
                    </a:lnTo>
                    <a:lnTo>
                      <a:pt x="149" y="396"/>
                    </a:lnTo>
                    <a:lnTo>
                      <a:pt x="5" y="375"/>
                    </a:lnTo>
                    <a:lnTo>
                      <a:pt x="0" y="29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nvGrpSpPr>
            <p:cNvPr id="50" name="Group 313">
              <a:extLst>
                <a:ext uri="{FF2B5EF4-FFF2-40B4-BE49-F238E27FC236}">
                  <a16:creationId xmlns:a16="http://schemas.microsoft.com/office/drawing/2014/main" id="{1809BDBC-48C5-DB15-1904-5C2D688AA6AD}"/>
                </a:ext>
              </a:extLst>
            </p:cNvPr>
            <p:cNvGrpSpPr/>
            <p:nvPr/>
          </p:nvGrpSpPr>
          <p:grpSpPr bwMode="auto">
            <a:xfrm>
              <a:off x="922947" y="4076673"/>
              <a:ext cx="301252" cy="58999"/>
              <a:chOff x="512" y="2456"/>
              <a:chExt cx="204" cy="41"/>
            </a:xfrm>
          </p:grpSpPr>
          <p:sp>
            <p:nvSpPr>
              <p:cNvPr id="118" name="Freeform 77">
                <a:extLst>
                  <a:ext uri="{FF2B5EF4-FFF2-40B4-BE49-F238E27FC236}">
                    <a16:creationId xmlns:a16="http://schemas.microsoft.com/office/drawing/2014/main" id="{8680865D-4417-C510-0F75-F37778BAB946}"/>
                  </a:ext>
                </a:extLst>
              </p:cNvPr>
              <p:cNvSpPr/>
              <p:nvPr/>
            </p:nvSpPr>
            <p:spPr bwMode="auto">
              <a:xfrm>
                <a:off x="707" y="2485"/>
                <a:ext cx="9" cy="12"/>
              </a:xfrm>
              <a:custGeom>
                <a:avLst/>
                <a:gdLst>
                  <a:gd name="T0" fmla="*/ 0 w 740"/>
                  <a:gd name="T1" fmla="*/ 1 h 922"/>
                  <a:gd name="T2" fmla="*/ 0 w 740"/>
                  <a:gd name="T3" fmla="*/ 1 h 922"/>
                  <a:gd name="T4" fmla="*/ 0 w 740"/>
                  <a:gd name="T5" fmla="*/ 1 h 922"/>
                  <a:gd name="T6" fmla="*/ 0 w 740"/>
                  <a:gd name="T7" fmla="*/ 1 h 922"/>
                  <a:gd name="T8" fmla="*/ 0 w 740"/>
                  <a:gd name="T9" fmla="*/ 1 h 922"/>
                  <a:gd name="T10" fmla="*/ 0 w 740"/>
                  <a:gd name="T11" fmla="*/ 1 h 922"/>
                  <a:gd name="T12" fmla="*/ 0 w 740"/>
                  <a:gd name="T13" fmla="*/ 1 h 922"/>
                  <a:gd name="T14" fmla="*/ 0 w 740"/>
                  <a:gd name="T15" fmla="*/ 1 h 922"/>
                  <a:gd name="T16" fmla="*/ 0 w 740"/>
                  <a:gd name="T17" fmla="*/ 1 h 922"/>
                  <a:gd name="T18" fmla="*/ 0 w 740"/>
                  <a:gd name="T19" fmla="*/ 1 h 922"/>
                  <a:gd name="T20" fmla="*/ 0 w 740"/>
                  <a:gd name="T21" fmla="*/ 1 h 922"/>
                  <a:gd name="T22" fmla="*/ 0 w 740"/>
                  <a:gd name="T23" fmla="*/ 1 h 922"/>
                  <a:gd name="T24" fmla="*/ 0 w 740"/>
                  <a:gd name="T25" fmla="*/ 0 h 922"/>
                  <a:gd name="T26" fmla="*/ 0 w 740"/>
                  <a:gd name="T27" fmla="*/ 0 h 922"/>
                  <a:gd name="T28" fmla="*/ 1 w 740"/>
                  <a:gd name="T29" fmla="*/ 0 h 922"/>
                  <a:gd name="T30" fmla="*/ 1 w 740"/>
                  <a:gd name="T31" fmla="*/ 0 h 922"/>
                  <a:gd name="T32" fmla="*/ 1 w 740"/>
                  <a:gd name="T33" fmla="*/ 0 h 922"/>
                  <a:gd name="T34" fmla="*/ 0 w 740"/>
                  <a:gd name="T35" fmla="*/ 0 h 922"/>
                  <a:gd name="T36" fmla="*/ 0 w 740"/>
                  <a:gd name="T37" fmla="*/ 0 h 922"/>
                  <a:gd name="T38" fmla="*/ 0 w 740"/>
                  <a:gd name="T39" fmla="*/ 0 h 922"/>
                  <a:gd name="T40" fmla="*/ 0 w 740"/>
                  <a:gd name="T41" fmla="*/ 0 h 922"/>
                  <a:gd name="T42" fmla="*/ 0 w 740"/>
                  <a:gd name="T43" fmla="*/ 0 h 922"/>
                  <a:gd name="T44" fmla="*/ 0 w 740"/>
                  <a:gd name="T45" fmla="*/ 0 h 922"/>
                  <a:gd name="T46" fmla="*/ 0 w 740"/>
                  <a:gd name="T47" fmla="*/ 0 h 922"/>
                  <a:gd name="T48" fmla="*/ 0 w 740"/>
                  <a:gd name="T49" fmla="*/ 0 h 922"/>
                  <a:gd name="T50" fmla="*/ 0 w 740"/>
                  <a:gd name="T51" fmla="*/ 0 h 922"/>
                  <a:gd name="T52" fmla="*/ 0 w 740"/>
                  <a:gd name="T53" fmla="*/ 0 h 922"/>
                  <a:gd name="T54" fmla="*/ 0 w 740"/>
                  <a:gd name="T55" fmla="*/ 0 h 922"/>
                  <a:gd name="T56" fmla="*/ 0 w 740"/>
                  <a:gd name="T57" fmla="*/ 0 h 922"/>
                  <a:gd name="T58" fmla="*/ 0 w 740"/>
                  <a:gd name="T59" fmla="*/ 0 h 922"/>
                  <a:gd name="T60" fmla="*/ 0 w 740"/>
                  <a:gd name="T61" fmla="*/ 0 h 922"/>
                  <a:gd name="T62" fmla="*/ 0 w 740"/>
                  <a:gd name="T63" fmla="*/ 0 h 922"/>
                  <a:gd name="T64" fmla="*/ 0 w 740"/>
                  <a:gd name="T65" fmla="*/ 0 h 922"/>
                  <a:gd name="T66" fmla="*/ 0 w 740"/>
                  <a:gd name="T67" fmla="*/ 0 h 922"/>
                  <a:gd name="T68" fmla="*/ 0 w 740"/>
                  <a:gd name="T69" fmla="*/ 0 h 922"/>
                  <a:gd name="T70" fmla="*/ 0 w 740"/>
                  <a:gd name="T71" fmla="*/ 0 h 922"/>
                  <a:gd name="T72" fmla="*/ 0 w 740"/>
                  <a:gd name="T73" fmla="*/ 0 h 922"/>
                  <a:gd name="T74" fmla="*/ 0 w 740"/>
                  <a:gd name="T75" fmla="*/ 0 h 922"/>
                  <a:gd name="T76" fmla="*/ 0 w 740"/>
                  <a:gd name="T77" fmla="*/ 1 h 922"/>
                  <a:gd name="T78" fmla="*/ 0 w 740"/>
                  <a:gd name="T79" fmla="*/ 1 h 922"/>
                  <a:gd name="T80" fmla="*/ 0 w 740"/>
                  <a:gd name="T81" fmla="*/ 1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0" h="922">
                    <a:moveTo>
                      <a:pt x="0" y="888"/>
                    </a:moveTo>
                    <a:lnTo>
                      <a:pt x="53" y="922"/>
                    </a:lnTo>
                    <a:lnTo>
                      <a:pt x="144" y="860"/>
                    </a:lnTo>
                    <a:lnTo>
                      <a:pt x="250" y="869"/>
                    </a:lnTo>
                    <a:lnTo>
                      <a:pt x="293" y="903"/>
                    </a:lnTo>
                    <a:lnTo>
                      <a:pt x="399" y="879"/>
                    </a:lnTo>
                    <a:lnTo>
                      <a:pt x="528" y="884"/>
                    </a:lnTo>
                    <a:lnTo>
                      <a:pt x="620" y="840"/>
                    </a:lnTo>
                    <a:lnTo>
                      <a:pt x="658" y="778"/>
                    </a:lnTo>
                    <a:lnTo>
                      <a:pt x="634" y="754"/>
                    </a:lnTo>
                    <a:lnTo>
                      <a:pt x="562" y="720"/>
                    </a:lnTo>
                    <a:lnTo>
                      <a:pt x="572" y="644"/>
                    </a:lnTo>
                    <a:lnTo>
                      <a:pt x="596" y="576"/>
                    </a:lnTo>
                    <a:lnTo>
                      <a:pt x="653" y="572"/>
                    </a:lnTo>
                    <a:lnTo>
                      <a:pt x="711" y="562"/>
                    </a:lnTo>
                    <a:lnTo>
                      <a:pt x="740" y="485"/>
                    </a:lnTo>
                    <a:lnTo>
                      <a:pt x="696" y="437"/>
                    </a:lnTo>
                    <a:lnTo>
                      <a:pt x="648" y="389"/>
                    </a:lnTo>
                    <a:lnTo>
                      <a:pt x="586" y="356"/>
                    </a:lnTo>
                    <a:lnTo>
                      <a:pt x="528" y="375"/>
                    </a:lnTo>
                    <a:lnTo>
                      <a:pt x="442" y="404"/>
                    </a:lnTo>
                    <a:lnTo>
                      <a:pt x="389" y="375"/>
                    </a:lnTo>
                    <a:lnTo>
                      <a:pt x="404" y="303"/>
                    </a:lnTo>
                    <a:lnTo>
                      <a:pt x="428" y="245"/>
                    </a:lnTo>
                    <a:lnTo>
                      <a:pt x="471" y="216"/>
                    </a:lnTo>
                    <a:lnTo>
                      <a:pt x="514" y="231"/>
                    </a:lnTo>
                    <a:lnTo>
                      <a:pt x="586" y="188"/>
                    </a:lnTo>
                    <a:lnTo>
                      <a:pt x="562" y="120"/>
                    </a:lnTo>
                    <a:lnTo>
                      <a:pt x="562" y="48"/>
                    </a:lnTo>
                    <a:lnTo>
                      <a:pt x="500" y="39"/>
                    </a:lnTo>
                    <a:lnTo>
                      <a:pt x="432" y="34"/>
                    </a:lnTo>
                    <a:lnTo>
                      <a:pt x="360" y="15"/>
                    </a:lnTo>
                    <a:lnTo>
                      <a:pt x="293" y="0"/>
                    </a:lnTo>
                    <a:lnTo>
                      <a:pt x="173" y="87"/>
                    </a:lnTo>
                    <a:lnTo>
                      <a:pt x="96" y="197"/>
                    </a:lnTo>
                    <a:lnTo>
                      <a:pt x="68" y="303"/>
                    </a:lnTo>
                    <a:lnTo>
                      <a:pt x="58" y="432"/>
                    </a:lnTo>
                    <a:lnTo>
                      <a:pt x="63" y="533"/>
                    </a:lnTo>
                    <a:lnTo>
                      <a:pt x="63" y="692"/>
                    </a:lnTo>
                    <a:lnTo>
                      <a:pt x="20" y="807"/>
                    </a:lnTo>
                    <a:lnTo>
                      <a:pt x="0" y="888"/>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119" name="Group 315">
                <a:extLst>
                  <a:ext uri="{FF2B5EF4-FFF2-40B4-BE49-F238E27FC236}">
                    <a16:creationId xmlns:a16="http://schemas.microsoft.com/office/drawing/2014/main" id="{D704A463-089B-A5FE-C47F-E9C3471AB0B4}"/>
                  </a:ext>
                </a:extLst>
              </p:cNvPr>
              <p:cNvGrpSpPr/>
              <p:nvPr/>
            </p:nvGrpSpPr>
            <p:grpSpPr bwMode="auto">
              <a:xfrm>
                <a:off x="512" y="2456"/>
                <a:ext cx="12" cy="4"/>
                <a:chOff x="2478" y="4937"/>
                <a:chExt cx="10011" cy="3255"/>
              </a:xfrm>
            </p:grpSpPr>
            <p:sp>
              <p:nvSpPr>
                <p:cNvPr id="120" name="Freeform 316">
                  <a:extLst>
                    <a:ext uri="{FF2B5EF4-FFF2-40B4-BE49-F238E27FC236}">
                      <a16:creationId xmlns:a16="http://schemas.microsoft.com/office/drawing/2014/main" id="{9B314DFC-E095-27D1-662A-9D653FD63B26}"/>
                    </a:ext>
                  </a:extLst>
                </p:cNvPr>
                <p:cNvSpPr/>
                <p:nvPr/>
              </p:nvSpPr>
              <p:spPr bwMode="auto">
                <a:xfrm>
                  <a:off x="2478" y="5266"/>
                  <a:ext cx="9335" cy="2926"/>
                </a:xfrm>
                <a:custGeom>
                  <a:avLst/>
                  <a:gdLst>
                    <a:gd name="T0" fmla="*/ 2898 w 9335"/>
                    <a:gd name="T1" fmla="*/ 430 h 2926"/>
                    <a:gd name="T2" fmla="*/ 2285 w 9335"/>
                    <a:gd name="T3" fmla="*/ 503 h 2926"/>
                    <a:gd name="T4" fmla="*/ 1856 w 9335"/>
                    <a:gd name="T5" fmla="*/ 430 h 2926"/>
                    <a:gd name="T6" fmla="*/ 1408 w 9335"/>
                    <a:gd name="T7" fmla="*/ 476 h 2926"/>
                    <a:gd name="T8" fmla="*/ 914 w 9335"/>
                    <a:gd name="T9" fmla="*/ 741 h 2926"/>
                    <a:gd name="T10" fmla="*/ 1499 w 9335"/>
                    <a:gd name="T11" fmla="*/ 905 h 2926"/>
                    <a:gd name="T12" fmla="*/ 2112 w 9335"/>
                    <a:gd name="T13" fmla="*/ 942 h 2926"/>
                    <a:gd name="T14" fmla="*/ 2167 w 9335"/>
                    <a:gd name="T15" fmla="*/ 1006 h 2926"/>
                    <a:gd name="T16" fmla="*/ 1545 w 9335"/>
                    <a:gd name="T17" fmla="*/ 1006 h 2926"/>
                    <a:gd name="T18" fmla="*/ 951 w 9335"/>
                    <a:gd name="T19" fmla="*/ 933 h 2926"/>
                    <a:gd name="T20" fmla="*/ 457 w 9335"/>
                    <a:gd name="T21" fmla="*/ 1198 h 2926"/>
                    <a:gd name="T22" fmla="*/ 146 w 9335"/>
                    <a:gd name="T23" fmla="*/ 1417 h 2926"/>
                    <a:gd name="T24" fmla="*/ 36 w 9335"/>
                    <a:gd name="T25" fmla="*/ 1820 h 2926"/>
                    <a:gd name="T26" fmla="*/ 347 w 9335"/>
                    <a:gd name="T27" fmla="*/ 2094 h 2926"/>
                    <a:gd name="T28" fmla="*/ 1115 w 9335"/>
                    <a:gd name="T29" fmla="*/ 2140 h 2926"/>
                    <a:gd name="T30" fmla="*/ 1719 w 9335"/>
                    <a:gd name="T31" fmla="*/ 2396 h 2926"/>
                    <a:gd name="T32" fmla="*/ 1842 w 9335"/>
                    <a:gd name="T33" fmla="*/ 2780 h 2926"/>
                    <a:gd name="T34" fmla="*/ 2295 w 9335"/>
                    <a:gd name="T35" fmla="*/ 2917 h 2926"/>
                    <a:gd name="T36" fmla="*/ 2807 w 9335"/>
                    <a:gd name="T37" fmla="*/ 2771 h 2926"/>
                    <a:gd name="T38" fmla="*/ 3154 w 9335"/>
                    <a:gd name="T39" fmla="*/ 2743 h 2926"/>
                    <a:gd name="T40" fmla="*/ 3264 w 9335"/>
                    <a:gd name="T41" fmla="*/ 2277 h 2926"/>
                    <a:gd name="T42" fmla="*/ 4087 w 9335"/>
                    <a:gd name="T43" fmla="*/ 1929 h 2926"/>
                    <a:gd name="T44" fmla="*/ 4827 w 9335"/>
                    <a:gd name="T45" fmla="*/ 2131 h 2926"/>
                    <a:gd name="T46" fmla="*/ 5431 w 9335"/>
                    <a:gd name="T47" fmla="*/ 2451 h 2926"/>
                    <a:gd name="T48" fmla="*/ 5915 w 9335"/>
                    <a:gd name="T49" fmla="*/ 2588 h 2926"/>
                    <a:gd name="T50" fmla="*/ 6482 w 9335"/>
                    <a:gd name="T51" fmla="*/ 2359 h 2926"/>
                    <a:gd name="T52" fmla="*/ 7122 w 9335"/>
                    <a:gd name="T53" fmla="*/ 2323 h 2926"/>
                    <a:gd name="T54" fmla="*/ 7607 w 9335"/>
                    <a:gd name="T55" fmla="*/ 2524 h 2926"/>
                    <a:gd name="T56" fmla="*/ 7908 w 9335"/>
                    <a:gd name="T57" fmla="*/ 2414 h 2926"/>
                    <a:gd name="T58" fmla="*/ 8475 w 9335"/>
                    <a:gd name="T59" fmla="*/ 2121 h 2926"/>
                    <a:gd name="T60" fmla="*/ 9024 w 9335"/>
                    <a:gd name="T61" fmla="*/ 2103 h 2926"/>
                    <a:gd name="T62" fmla="*/ 9261 w 9335"/>
                    <a:gd name="T63" fmla="*/ 1765 h 2926"/>
                    <a:gd name="T64" fmla="*/ 9051 w 9335"/>
                    <a:gd name="T65" fmla="*/ 1701 h 2926"/>
                    <a:gd name="T66" fmla="*/ 8512 w 9335"/>
                    <a:gd name="T67" fmla="*/ 1408 h 2926"/>
                    <a:gd name="T68" fmla="*/ 8055 w 9335"/>
                    <a:gd name="T69" fmla="*/ 1646 h 2926"/>
                    <a:gd name="T70" fmla="*/ 7625 w 9335"/>
                    <a:gd name="T71" fmla="*/ 1655 h 2926"/>
                    <a:gd name="T72" fmla="*/ 7963 w 9335"/>
                    <a:gd name="T73" fmla="*/ 1381 h 2926"/>
                    <a:gd name="T74" fmla="*/ 7332 w 9335"/>
                    <a:gd name="T75" fmla="*/ 1390 h 2926"/>
                    <a:gd name="T76" fmla="*/ 6509 w 9335"/>
                    <a:gd name="T77" fmla="*/ 1509 h 2926"/>
                    <a:gd name="T78" fmla="*/ 6071 w 9335"/>
                    <a:gd name="T79" fmla="*/ 1244 h 2926"/>
                    <a:gd name="T80" fmla="*/ 5805 w 9335"/>
                    <a:gd name="T81" fmla="*/ 1619 h 2926"/>
                    <a:gd name="T82" fmla="*/ 5001 w 9335"/>
                    <a:gd name="T83" fmla="*/ 1390 h 2926"/>
                    <a:gd name="T84" fmla="*/ 4772 w 9335"/>
                    <a:gd name="T85" fmla="*/ 933 h 2926"/>
                    <a:gd name="T86" fmla="*/ 4681 w 9335"/>
                    <a:gd name="T87" fmla="*/ 576 h 2926"/>
                    <a:gd name="T88" fmla="*/ 4160 w 9335"/>
                    <a:gd name="T89" fmla="*/ 686 h 2926"/>
                    <a:gd name="T90" fmla="*/ 4297 w 9335"/>
                    <a:gd name="T91" fmla="*/ 64 h 2926"/>
                    <a:gd name="T92" fmla="*/ 3712 w 9335"/>
                    <a:gd name="T93" fmla="*/ 55 h 2926"/>
                    <a:gd name="T94" fmla="*/ 3291 w 9335"/>
                    <a:gd name="T95" fmla="*/ 101 h 29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335" h="2926">
                      <a:moveTo>
                        <a:pt x="3191" y="101"/>
                      </a:moveTo>
                      <a:lnTo>
                        <a:pt x="3044" y="201"/>
                      </a:lnTo>
                      <a:lnTo>
                        <a:pt x="2989" y="320"/>
                      </a:lnTo>
                      <a:lnTo>
                        <a:pt x="2898" y="430"/>
                      </a:lnTo>
                      <a:lnTo>
                        <a:pt x="2788" y="457"/>
                      </a:lnTo>
                      <a:lnTo>
                        <a:pt x="2615" y="540"/>
                      </a:lnTo>
                      <a:lnTo>
                        <a:pt x="2459" y="549"/>
                      </a:lnTo>
                      <a:lnTo>
                        <a:pt x="2285" y="503"/>
                      </a:lnTo>
                      <a:lnTo>
                        <a:pt x="2194" y="467"/>
                      </a:lnTo>
                      <a:lnTo>
                        <a:pt x="2057" y="503"/>
                      </a:lnTo>
                      <a:lnTo>
                        <a:pt x="1892" y="503"/>
                      </a:lnTo>
                      <a:lnTo>
                        <a:pt x="1856" y="430"/>
                      </a:lnTo>
                      <a:lnTo>
                        <a:pt x="1883" y="366"/>
                      </a:lnTo>
                      <a:lnTo>
                        <a:pt x="1773" y="357"/>
                      </a:lnTo>
                      <a:lnTo>
                        <a:pt x="1563" y="412"/>
                      </a:lnTo>
                      <a:lnTo>
                        <a:pt x="1408" y="476"/>
                      </a:lnTo>
                      <a:lnTo>
                        <a:pt x="1216" y="521"/>
                      </a:lnTo>
                      <a:lnTo>
                        <a:pt x="1051" y="595"/>
                      </a:lnTo>
                      <a:lnTo>
                        <a:pt x="896" y="677"/>
                      </a:lnTo>
                      <a:lnTo>
                        <a:pt x="914" y="741"/>
                      </a:lnTo>
                      <a:lnTo>
                        <a:pt x="1079" y="750"/>
                      </a:lnTo>
                      <a:lnTo>
                        <a:pt x="1234" y="759"/>
                      </a:lnTo>
                      <a:lnTo>
                        <a:pt x="1380" y="823"/>
                      </a:lnTo>
                      <a:lnTo>
                        <a:pt x="1499" y="905"/>
                      </a:lnTo>
                      <a:lnTo>
                        <a:pt x="1618" y="960"/>
                      </a:lnTo>
                      <a:lnTo>
                        <a:pt x="1792" y="942"/>
                      </a:lnTo>
                      <a:lnTo>
                        <a:pt x="1947" y="951"/>
                      </a:lnTo>
                      <a:lnTo>
                        <a:pt x="2112" y="942"/>
                      </a:lnTo>
                      <a:lnTo>
                        <a:pt x="2258" y="951"/>
                      </a:lnTo>
                      <a:lnTo>
                        <a:pt x="2340" y="1052"/>
                      </a:lnTo>
                      <a:lnTo>
                        <a:pt x="2304" y="1116"/>
                      </a:lnTo>
                      <a:lnTo>
                        <a:pt x="2167" y="1006"/>
                      </a:lnTo>
                      <a:lnTo>
                        <a:pt x="1975" y="1088"/>
                      </a:lnTo>
                      <a:lnTo>
                        <a:pt x="1810" y="1143"/>
                      </a:lnTo>
                      <a:lnTo>
                        <a:pt x="1691" y="1061"/>
                      </a:lnTo>
                      <a:lnTo>
                        <a:pt x="1545" y="1006"/>
                      </a:lnTo>
                      <a:lnTo>
                        <a:pt x="1417" y="942"/>
                      </a:lnTo>
                      <a:lnTo>
                        <a:pt x="1271" y="969"/>
                      </a:lnTo>
                      <a:lnTo>
                        <a:pt x="1097" y="969"/>
                      </a:lnTo>
                      <a:lnTo>
                        <a:pt x="951" y="933"/>
                      </a:lnTo>
                      <a:lnTo>
                        <a:pt x="777" y="933"/>
                      </a:lnTo>
                      <a:lnTo>
                        <a:pt x="658" y="1006"/>
                      </a:lnTo>
                      <a:lnTo>
                        <a:pt x="548" y="1079"/>
                      </a:lnTo>
                      <a:lnTo>
                        <a:pt x="457" y="1198"/>
                      </a:lnTo>
                      <a:lnTo>
                        <a:pt x="484" y="1317"/>
                      </a:lnTo>
                      <a:lnTo>
                        <a:pt x="365" y="1363"/>
                      </a:lnTo>
                      <a:lnTo>
                        <a:pt x="265" y="1317"/>
                      </a:lnTo>
                      <a:lnTo>
                        <a:pt x="146" y="1417"/>
                      </a:lnTo>
                      <a:lnTo>
                        <a:pt x="55" y="1372"/>
                      </a:lnTo>
                      <a:lnTo>
                        <a:pt x="36" y="1509"/>
                      </a:lnTo>
                      <a:lnTo>
                        <a:pt x="55" y="1655"/>
                      </a:lnTo>
                      <a:lnTo>
                        <a:pt x="36" y="1820"/>
                      </a:lnTo>
                      <a:lnTo>
                        <a:pt x="0" y="1975"/>
                      </a:lnTo>
                      <a:lnTo>
                        <a:pt x="73" y="2094"/>
                      </a:lnTo>
                      <a:lnTo>
                        <a:pt x="137" y="2158"/>
                      </a:lnTo>
                      <a:lnTo>
                        <a:pt x="347" y="2094"/>
                      </a:lnTo>
                      <a:lnTo>
                        <a:pt x="484" y="2131"/>
                      </a:lnTo>
                      <a:lnTo>
                        <a:pt x="576" y="2149"/>
                      </a:lnTo>
                      <a:lnTo>
                        <a:pt x="823" y="2149"/>
                      </a:lnTo>
                      <a:lnTo>
                        <a:pt x="1115" y="2140"/>
                      </a:lnTo>
                      <a:lnTo>
                        <a:pt x="1280" y="2185"/>
                      </a:lnTo>
                      <a:lnTo>
                        <a:pt x="1499" y="2249"/>
                      </a:lnTo>
                      <a:lnTo>
                        <a:pt x="1627" y="2304"/>
                      </a:lnTo>
                      <a:lnTo>
                        <a:pt x="1719" y="2396"/>
                      </a:lnTo>
                      <a:lnTo>
                        <a:pt x="1819" y="2487"/>
                      </a:lnTo>
                      <a:lnTo>
                        <a:pt x="1920" y="2542"/>
                      </a:lnTo>
                      <a:lnTo>
                        <a:pt x="1932" y="2654"/>
                      </a:lnTo>
                      <a:lnTo>
                        <a:pt x="1842" y="2780"/>
                      </a:lnTo>
                      <a:lnTo>
                        <a:pt x="1819" y="2908"/>
                      </a:lnTo>
                      <a:lnTo>
                        <a:pt x="1965" y="2926"/>
                      </a:lnTo>
                      <a:lnTo>
                        <a:pt x="2185" y="2899"/>
                      </a:lnTo>
                      <a:lnTo>
                        <a:pt x="2295" y="2917"/>
                      </a:lnTo>
                      <a:lnTo>
                        <a:pt x="2432" y="2899"/>
                      </a:lnTo>
                      <a:lnTo>
                        <a:pt x="2605" y="2862"/>
                      </a:lnTo>
                      <a:lnTo>
                        <a:pt x="2715" y="2871"/>
                      </a:lnTo>
                      <a:lnTo>
                        <a:pt x="2807" y="2771"/>
                      </a:lnTo>
                      <a:lnTo>
                        <a:pt x="2871" y="2798"/>
                      </a:lnTo>
                      <a:lnTo>
                        <a:pt x="2889" y="2899"/>
                      </a:lnTo>
                      <a:lnTo>
                        <a:pt x="2999" y="2862"/>
                      </a:lnTo>
                      <a:lnTo>
                        <a:pt x="3154" y="2743"/>
                      </a:lnTo>
                      <a:lnTo>
                        <a:pt x="3191" y="2643"/>
                      </a:lnTo>
                      <a:lnTo>
                        <a:pt x="3154" y="2551"/>
                      </a:lnTo>
                      <a:lnTo>
                        <a:pt x="3136" y="2451"/>
                      </a:lnTo>
                      <a:lnTo>
                        <a:pt x="3264" y="2277"/>
                      </a:lnTo>
                      <a:lnTo>
                        <a:pt x="3447" y="2140"/>
                      </a:lnTo>
                      <a:lnTo>
                        <a:pt x="3666" y="2057"/>
                      </a:lnTo>
                      <a:lnTo>
                        <a:pt x="3867" y="1966"/>
                      </a:lnTo>
                      <a:lnTo>
                        <a:pt x="4087" y="1929"/>
                      </a:lnTo>
                      <a:lnTo>
                        <a:pt x="4434" y="1966"/>
                      </a:lnTo>
                      <a:lnTo>
                        <a:pt x="4626" y="1966"/>
                      </a:lnTo>
                      <a:lnTo>
                        <a:pt x="4736" y="2048"/>
                      </a:lnTo>
                      <a:lnTo>
                        <a:pt x="4827" y="2131"/>
                      </a:lnTo>
                      <a:lnTo>
                        <a:pt x="4882" y="2268"/>
                      </a:lnTo>
                      <a:lnTo>
                        <a:pt x="5165" y="2350"/>
                      </a:lnTo>
                      <a:lnTo>
                        <a:pt x="5229" y="2441"/>
                      </a:lnTo>
                      <a:lnTo>
                        <a:pt x="5431" y="2451"/>
                      </a:lnTo>
                      <a:lnTo>
                        <a:pt x="5613" y="2478"/>
                      </a:lnTo>
                      <a:lnTo>
                        <a:pt x="5732" y="2460"/>
                      </a:lnTo>
                      <a:lnTo>
                        <a:pt x="5851" y="2487"/>
                      </a:lnTo>
                      <a:lnTo>
                        <a:pt x="5915" y="2588"/>
                      </a:lnTo>
                      <a:lnTo>
                        <a:pt x="6098" y="2588"/>
                      </a:lnTo>
                      <a:lnTo>
                        <a:pt x="6189" y="2551"/>
                      </a:lnTo>
                      <a:lnTo>
                        <a:pt x="6226" y="2496"/>
                      </a:lnTo>
                      <a:lnTo>
                        <a:pt x="6482" y="2359"/>
                      </a:lnTo>
                      <a:lnTo>
                        <a:pt x="6656" y="2377"/>
                      </a:lnTo>
                      <a:lnTo>
                        <a:pt x="6775" y="2460"/>
                      </a:lnTo>
                      <a:lnTo>
                        <a:pt x="6976" y="2377"/>
                      </a:lnTo>
                      <a:lnTo>
                        <a:pt x="7122" y="2323"/>
                      </a:lnTo>
                      <a:lnTo>
                        <a:pt x="7241" y="2359"/>
                      </a:lnTo>
                      <a:lnTo>
                        <a:pt x="7351" y="2524"/>
                      </a:lnTo>
                      <a:lnTo>
                        <a:pt x="7515" y="2533"/>
                      </a:lnTo>
                      <a:lnTo>
                        <a:pt x="7607" y="2524"/>
                      </a:lnTo>
                      <a:lnTo>
                        <a:pt x="7707" y="2624"/>
                      </a:lnTo>
                      <a:lnTo>
                        <a:pt x="7725" y="2707"/>
                      </a:lnTo>
                      <a:lnTo>
                        <a:pt x="7826" y="2569"/>
                      </a:lnTo>
                      <a:lnTo>
                        <a:pt x="7908" y="2414"/>
                      </a:lnTo>
                      <a:lnTo>
                        <a:pt x="8055" y="2387"/>
                      </a:lnTo>
                      <a:lnTo>
                        <a:pt x="8283" y="2341"/>
                      </a:lnTo>
                      <a:lnTo>
                        <a:pt x="8356" y="2240"/>
                      </a:lnTo>
                      <a:lnTo>
                        <a:pt x="8475" y="2121"/>
                      </a:lnTo>
                      <a:lnTo>
                        <a:pt x="8621" y="2140"/>
                      </a:lnTo>
                      <a:lnTo>
                        <a:pt x="8704" y="2204"/>
                      </a:lnTo>
                      <a:lnTo>
                        <a:pt x="8850" y="2140"/>
                      </a:lnTo>
                      <a:lnTo>
                        <a:pt x="9024" y="2103"/>
                      </a:lnTo>
                      <a:lnTo>
                        <a:pt x="9069" y="1966"/>
                      </a:lnTo>
                      <a:lnTo>
                        <a:pt x="9170" y="1939"/>
                      </a:lnTo>
                      <a:lnTo>
                        <a:pt x="9225" y="1884"/>
                      </a:lnTo>
                      <a:lnTo>
                        <a:pt x="9261" y="1765"/>
                      </a:lnTo>
                      <a:lnTo>
                        <a:pt x="9335" y="1701"/>
                      </a:lnTo>
                      <a:lnTo>
                        <a:pt x="9225" y="1628"/>
                      </a:lnTo>
                      <a:lnTo>
                        <a:pt x="9188" y="1710"/>
                      </a:lnTo>
                      <a:lnTo>
                        <a:pt x="9051" y="1701"/>
                      </a:lnTo>
                      <a:lnTo>
                        <a:pt x="8914" y="1573"/>
                      </a:lnTo>
                      <a:lnTo>
                        <a:pt x="8786" y="1472"/>
                      </a:lnTo>
                      <a:lnTo>
                        <a:pt x="8631" y="1417"/>
                      </a:lnTo>
                      <a:lnTo>
                        <a:pt x="8512" y="1408"/>
                      </a:lnTo>
                      <a:lnTo>
                        <a:pt x="8338" y="1344"/>
                      </a:lnTo>
                      <a:lnTo>
                        <a:pt x="8164" y="1299"/>
                      </a:lnTo>
                      <a:lnTo>
                        <a:pt x="8100" y="1472"/>
                      </a:lnTo>
                      <a:lnTo>
                        <a:pt x="8055" y="1646"/>
                      </a:lnTo>
                      <a:lnTo>
                        <a:pt x="7936" y="1756"/>
                      </a:lnTo>
                      <a:lnTo>
                        <a:pt x="7716" y="1801"/>
                      </a:lnTo>
                      <a:lnTo>
                        <a:pt x="7607" y="1747"/>
                      </a:lnTo>
                      <a:lnTo>
                        <a:pt x="7625" y="1655"/>
                      </a:lnTo>
                      <a:lnTo>
                        <a:pt x="7771" y="1591"/>
                      </a:lnTo>
                      <a:lnTo>
                        <a:pt x="7771" y="1527"/>
                      </a:lnTo>
                      <a:lnTo>
                        <a:pt x="7945" y="1518"/>
                      </a:lnTo>
                      <a:lnTo>
                        <a:pt x="7963" y="1381"/>
                      </a:lnTo>
                      <a:lnTo>
                        <a:pt x="7908" y="1244"/>
                      </a:lnTo>
                      <a:lnTo>
                        <a:pt x="7789" y="1235"/>
                      </a:lnTo>
                      <a:lnTo>
                        <a:pt x="7671" y="1308"/>
                      </a:lnTo>
                      <a:lnTo>
                        <a:pt x="7332" y="1390"/>
                      </a:lnTo>
                      <a:lnTo>
                        <a:pt x="7159" y="1436"/>
                      </a:lnTo>
                      <a:lnTo>
                        <a:pt x="6921" y="1527"/>
                      </a:lnTo>
                      <a:lnTo>
                        <a:pt x="6747" y="1491"/>
                      </a:lnTo>
                      <a:lnTo>
                        <a:pt x="6509" y="1509"/>
                      </a:lnTo>
                      <a:lnTo>
                        <a:pt x="6299" y="1527"/>
                      </a:lnTo>
                      <a:lnTo>
                        <a:pt x="6208" y="1445"/>
                      </a:lnTo>
                      <a:lnTo>
                        <a:pt x="6125" y="1363"/>
                      </a:lnTo>
                      <a:lnTo>
                        <a:pt x="6071" y="1244"/>
                      </a:lnTo>
                      <a:lnTo>
                        <a:pt x="5924" y="1216"/>
                      </a:lnTo>
                      <a:lnTo>
                        <a:pt x="5833" y="1353"/>
                      </a:lnTo>
                      <a:lnTo>
                        <a:pt x="5824" y="1463"/>
                      </a:lnTo>
                      <a:lnTo>
                        <a:pt x="5805" y="1619"/>
                      </a:lnTo>
                      <a:lnTo>
                        <a:pt x="5650" y="1637"/>
                      </a:lnTo>
                      <a:lnTo>
                        <a:pt x="5440" y="1555"/>
                      </a:lnTo>
                      <a:lnTo>
                        <a:pt x="5165" y="1454"/>
                      </a:lnTo>
                      <a:lnTo>
                        <a:pt x="5001" y="1390"/>
                      </a:lnTo>
                      <a:lnTo>
                        <a:pt x="4845" y="1289"/>
                      </a:lnTo>
                      <a:lnTo>
                        <a:pt x="4727" y="1180"/>
                      </a:lnTo>
                      <a:lnTo>
                        <a:pt x="4699" y="1024"/>
                      </a:lnTo>
                      <a:lnTo>
                        <a:pt x="4772" y="933"/>
                      </a:lnTo>
                      <a:lnTo>
                        <a:pt x="4891" y="823"/>
                      </a:lnTo>
                      <a:lnTo>
                        <a:pt x="4836" y="759"/>
                      </a:lnTo>
                      <a:lnTo>
                        <a:pt x="4736" y="704"/>
                      </a:lnTo>
                      <a:lnTo>
                        <a:pt x="4681" y="576"/>
                      </a:lnTo>
                      <a:lnTo>
                        <a:pt x="4562" y="558"/>
                      </a:lnTo>
                      <a:lnTo>
                        <a:pt x="4397" y="604"/>
                      </a:lnTo>
                      <a:lnTo>
                        <a:pt x="4279" y="668"/>
                      </a:lnTo>
                      <a:lnTo>
                        <a:pt x="4160" y="686"/>
                      </a:lnTo>
                      <a:lnTo>
                        <a:pt x="4123" y="531"/>
                      </a:lnTo>
                      <a:lnTo>
                        <a:pt x="4160" y="375"/>
                      </a:lnTo>
                      <a:lnTo>
                        <a:pt x="4260" y="211"/>
                      </a:lnTo>
                      <a:lnTo>
                        <a:pt x="4297" y="64"/>
                      </a:lnTo>
                      <a:lnTo>
                        <a:pt x="4114" y="37"/>
                      </a:lnTo>
                      <a:lnTo>
                        <a:pt x="3986" y="28"/>
                      </a:lnTo>
                      <a:lnTo>
                        <a:pt x="3849" y="0"/>
                      </a:lnTo>
                      <a:lnTo>
                        <a:pt x="3712" y="55"/>
                      </a:lnTo>
                      <a:lnTo>
                        <a:pt x="3675" y="110"/>
                      </a:lnTo>
                      <a:lnTo>
                        <a:pt x="3538" y="137"/>
                      </a:lnTo>
                      <a:lnTo>
                        <a:pt x="3428" y="156"/>
                      </a:lnTo>
                      <a:lnTo>
                        <a:pt x="3291" y="101"/>
                      </a:lnTo>
                      <a:lnTo>
                        <a:pt x="3191" y="10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1" name="Freeform 317">
                  <a:extLst>
                    <a:ext uri="{FF2B5EF4-FFF2-40B4-BE49-F238E27FC236}">
                      <a16:creationId xmlns:a16="http://schemas.microsoft.com/office/drawing/2014/main" id="{0333872C-3C08-A1E3-E304-CBB74E6CCF1F}"/>
                    </a:ext>
                  </a:extLst>
                </p:cNvPr>
                <p:cNvSpPr/>
                <p:nvPr/>
              </p:nvSpPr>
              <p:spPr bwMode="auto">
                <a:xfrm>
                  <a:off x="10752" y="4937"/>
                  <a:ext cx="1737" cy="1545"/>
                </a:xfrm>
                <a:custGeom>
                  <a:avLst/>
                  <a:gdLst>
                    <a:gd name="T0" fmla="*/ 1125 w 1737"/>
                    <a:gd name="T1" fmla="*/ 119 h 1545"/>
                    <a:gd name="T2" fmla="*/ 1015 w 1737"/>
                    <a:gd name="T3" fmla="*/ 210 h 1545"/>
                    <a:gd name="T4" fmla="*/ 887 w 1737"/>
                    <a:gd name="T5" fmla="*/ 357 h 1545"/>
                    <a:gd name="T6" fmla="*/ 786 w 1737"/>
                    <a:gd name="T7" fmla="*/ 549 h 1545"/>
                    <a:gd name="T8" fmla="*/ 686 w 1737"/>
                    <a:gd name="T9" fmla="*/ 759 h 1545"/>
                    <a:gd name="T10" fmla="*/ 530 w 1737"/>
                    <a:gd name="T11" fmla="*/ 896 h 1545"/>
                    <a:gd name="T12" fmla="*/ 421 w 1737"/>
                    <a:gd name="T13" fmla="*/ 997 h 1545"/>
                    <a:gd name="T14" fmla="*/ 338 w 1737"/>
                    <a:gd name="T15" fmla="*/ 905 h 1545"/>
                    <a:gd name="T16" fmla="*/ 274 w 1737"/>
                    <a:gd name="T17" fmla="*/ 905 h 1545"/>
                    <a:gd name="T18" fmla="*/ 256 w 1737"/>
                    <a:gd name="T19" fmla="*/ 1033 h 1545"/>
                    <a:gd name="T20" fmla="*/ 165 w 1737"/>
                    <a:gd name="T21" fmla="*/ 1143 h 1545"/>
                    <a:gd name="T22" fmla="*/ 0 w 1737"/>
                    <a:gd name="T23" fmla="*/ 1207 h 1545"/>
                    <a:gd name="T24" fmla="*/ 183 w 1737"/>
                    <a:gd name="T25" fmla="*/ 1280 h 1545"/>
                    <a:gd name="T26" fmla="*/ 238 w 1737"/>
                    <a:gd name="T27" fmla="*/ 1426 h 1545"/>
                    <a:gd name="T28" fmla="*/ 293 w 1737"/>
                    <a:gd name="T29" fmla="*/ 1545 h 1545"/>
                    <a:gd name="T30" fmla="*/ 411 w 1737"/>
                    <a:gd name="T31" fmla="*/ 1454 h 1545"/>
                    <a:gd name="T32" fmla="*/ 448 w 1737"/>
                    <a:gd name="T33" fmla="*/ 1353 h 1545"/>
                    <a:gd name="T34" fmla="*/ 567 w 1737"/>
                    <a:gd name="T35" fmla="*/ 1189 h 1545"/>
                    <a:gd name="T36" fmla="*/ 622 w 1737"/>
                    <a:gd name="T37" fmla="*/ 1033 h 1545"/>
                    <a:gd name="T38" fmla="*/ 722 w 1737"/>
                    <a:gd name="T39" fmla="*/ 896 h 1545"/>
                    <a:gd name="T40" fmla="*/ 869 w 1737"/>
                    <a:gd name="T41" fmla="*/ 750 h 1545"/>
                    <a:gd name="T42" fmla="*/ 987 w 1737"/>
                    <a:gd name="T43" fmla="*/ 631 h 1545"/>
                    <a:gd name="T44" fmla="*/ 1115 w 1737"/>
                    <a:gd name="T45" fmla="*/ 549 h 1545"/>
                    <a:gd name="T46" fmla="*/ 1243 w 1737"/>
                    <a:gd name="T47" fmla="*/ 485 h 1545"/>
                    <a:gd name="T48" fmla="*/ 1381 w 1737"/>
                    <a:gd name="T49" fmla="*/ 448 h 1545"/>
                    <a:gd name="T50" fmla="*/ 1472 w 1737"/>
                    <a:gd name="T51" fmla="*/ 384 h 1545"/>
                    <a:gd name="T52" fmla="*/ 1591 w 1737"/>
                    <a:gd name="T53" fmla="*/ 329 h 1545"/>
                    <a:gd name="T54" fmla="*/ 1737 w 1737"/>
                    <a:gd name="T55" fmla="*/ 311 h 1545"/>
                    <a:gd name="T56" fmla="*/ 1627 w 1737"/>
                    <a:gd name="T57" fmla="*/ 119 h 1545"/>
                    <a:gd name="T58" fmla="*/ 1472 w 1737"/>
                    <a:gd name="T59" fmla="*/ 0 h 1545"/>
                    <a:gd name="T60" fmla="*/ 1298 w 1737"/>
                    <a:gd name="T61" fmla="*/ 37 h 1545"/>
                    <a:gd name="T62" fmla="*/ 1125 w 1737"/>
                    <a:gd name="T63" fmla="*/ 119 h 1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37" h="1545">
                      <a:moveTo>
                        <a:pt x="1125" y="119"/>
                      </a:moveTo>
                      <a:lnTo>
                        <a:pt x="1015" y="210"/>
                      </a:lnTo>
                      <a:lnTo>
                        <a:pt x="887" y="357"/>
                      </a:lnTo>
                      <a:lnTo>
                        <a:pt x="786" y="549"/>
                      </a:lnTo>
                      <a:lnTo>
                        <a:pt x="686" y="759"/>
                      </a:lnTo>
                      <a:lnTo>
                        <a:pt x="530" y="896"/>
                      </a:lnTo>
                      <a:lnTo>
                        <a:pt x="421" y="997"/>
                      </a:lnTo>
                      <a:lnTo>
                        <a:pt x="338" y="905"/>
                      </a:lnTo>
                      <a:lnTo>
                        <a:pt x="274" y="905"/>
                      </a:lnTo>
                      <a:lnTo>
                        <a:pt x="256" y="1033"/>
                      </a:lnTo>
                      <a:lnTo>
                        <a:pt x="165" y="1143"/>
                      </a:lnTo>
                      <a:lnTo>
                        <a:pt x="0" y="1207"/>
                      </a:lnTo>
                      <a:lnTo>
                        <a:pt x="183" y="1280"/>
                      </a:lnTo>
                      <a:lnTo>
                        <a:pt x="238" y="1426"/>
                      </a:lnTo>
                      <a:lnTo>
                        <a:pt x="293" y="1545"/>
                      </a:lnTo>
                      <a:lnTo>
                        <a:pt x="411" y="1454"/>
                      </a:lnTo>
                      <a:lnTo>
                        <a:pt x="448" y="1353"/>
                      </a:lnTo>
                      <a:lnTo>
                        <a:pt x="567" y="1189"/>
                      </a:lnTo>
                      <a:lnTo>
                        <a:pt x="622" y="1033"/>
                      </a:lnTo>
                      <a:lnTo>
                        <a:pt x="722" y="896"/>
                      </a:lnTo>
                      <a:lnTo>
                        <a:pt x="869" y="750"/>
                      </a:lnTo>
                      <a:lnTo>
                        <a:pt x="987" y="631"/>
                      </a:lnTo>
                      <a:lnTo>
                        <a:pt x="1115" y="549"/>
                      </a:lnTo>
                      <a:lnTo>
                        <a:pt x="1243" y="485"/>
                      </a:lnTo>
                      <a:lnTo>
                        <a:pt x="1381" y="448"/>
                      </a:lnTo>
                      <a:lnTo>
                        <a:pt x="1472" y="384"/>
                      </a:lnTo>
                      <a:lnTo>
                        <a:pt x="1591" y="329"/>
                      </a:lnTo>
                      <a:lnTo>
                        <a:pt x="1737" y="311"/>
                      </a:lnTo>
                      <a:lnTo>
                        <a:pt x="1627" y="119"/>
                      </a:lnTo>
                      <a:lnTo>
                        <a:pt x="1472" y="0"/>
                      </a:lnTo>
                      <a:lnTo>
                        <a:pt x="1298" y="37"/>
                      </a:lnTo>
                      <a:lnTo>
                        <a:pt x="1125" y="11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sp>
          <p:nvSpPr>
            <p:cNvPr id="51" name="Freeform 4">
              <a:extLst>
                <a:ext uri="{FF2B5EF4-FFF2-40B4-BE49-F238E27FC236}">
                  <a16:creationId xmlns:a16="http://schemas.microsoft.com/office/drawing/2014/main" id="{0F923987-B805-0DEC-A73A-29A7913FDC41}"/>
                </a:ext>
              </a:extLst>
            </p:cNvPr>
            <p:cNvSpPr/>
            <p:nvPr/>
          </p:nvSpPr>
          <p:spPr bwMode="auto">
            <a:xfrm>
              <a:off x="1866574" y="4247914"/>
              <a:ext cx="686678" cy="628842"/>
            </a:xfrm>
            <a:custGeom>
              <a:avLst/>
              <a:gdLst>
                <a:gd name="T0" fmla="*/ 138 w 2324"/>
                <a:gd name="T1" fmla="*/ 10 h 2186"/>
                <a:gd name="T2" fmla="*/ 167 w 2324"/>
                <a:gd name="T3" fmla="*/ 43 h 2186"/>
                <a:gd name="T4" fmla="*/ 204 w 2324"/>
                <a:gd name="T5" fmla="*/ 39 h 2186"/>
                <a:gd name="T6" fmla="*/ 255 w 2324"/>
                <a:gd name="T7" fmla="*/ 37 h 2186"/>
                <a:gd name="T8" fmla="*/ 273 w 2324"/>
                <a:gd name="T9" fmla="*/ 92 h 2186"/>
                <a:gd name="T10" fmla="*/ 303 w 2324"/>
                <a:gd name="T11" fmla="*/ 129 h 2186"/>
                <a:gd name="T12" fmla="*/ 365 w 2324"/>
                <a:gd name="T13" fmla="*/ 189 h 2186"/>
                <a:gd name="T14" fmla="*/ 389 w 2324"/>
                <a:gd name="T15" fmla="*/ 225 h 2186"/>
                <a:gd name="T16" fmla="*/ 429 w 2324"/>
                <a:gd name="T17" fmla="*/ 229 h 2186"/>
                <a:gd name="T18" fmla="*/ 461 w 2324"/>
                <a:gd name="T19" fmla="*/ 210 h 2186"/>
                <a:gd name="T20" fmla="*/ 465 w 2324"/>
                <a:gd name="T21" fmla="*/ 220 h 2186"/>
                <a:gd name="T22" fmla="*/ 447 w 2324"/>
                <a:gd name="T23" fmla="*/ 236 h 2186"/>
                <a:gd name="T24" fmla="*/ 437 w 2324"/>
                <a:gd name="T25" fmla="*/ 256 h 2186"/>
                <a:gd name="T26" fmla="*/ 435 w 2324"/>
                <a:gd name="T27" fmla="*/ 268 h 2186"/>
                <a:gd name="T28" fmla="*/ 420 w 2324"/>
                <a:gd name="T29" fmla="*/ 272 h 2186"/>
                <a:gd name="T30" fmla="*/ 406 w 2324"/>
                <a:gd name="T31" fmla="*/ 280 h 2186"/>
                <a:gd name="T32" fmla="*/ 390 w 2324"/>
                <a:gd name="T33" fmla="*/ 294 h 2186"/>
                <a:gd name="T34" fmla="*/ 373 w 2324"/>
                <a:gd name="T35" fmla="*/ 300 h 2186"/>
                <a:gd name="T36" fmla="*/ 365 w 2324"/>
                <a:gd name="T37" fmla="*/ 309 h 2186"/>
                <a:gd name="T38" fmla="*/ 339 w 2324"/>
                <a:gd name="T39" fmla="*/ 300 h 2186"/>
                <a:gd name="T40" fmla="*/ 324 w 2324"/>
                <a:gd name="T41" fmla="*/ 308 h 2186"/>
                <a:gd name="T42" fmla="*/ 333 w 2324"/>
                <a:gd name="T43" fmla="*/ 322 h 2186"/>
                <a:gd name="T44" fmla="*/ 343 w 2324"/>
                <a:gd name="T45" fmla="*/ 330 h 2186"/>
                <a:gd name="T46" fmla="*/ 332 w 2324"/>
                <a:gd name="T47" fmla="*/ 337 h 2186"/>
                <a:gd name="T48" fmla="*/ 318 w 2324"/>
                <a:gd name="T49" fmla="*/ 330 h 2186"/>
                <a:gd name="T50" fmla="*/ 306 w 2324"/>
                <a:gd name="T51" fmla="*/ 316 h 2186"/>
                <a:gd name="T52" fmla="*/ 291 w 2324"/>
                <a:gd name="T53" fmla="*/ 320 h 2186"/>
                <a:gd name="T54" fmla="*/ 288 w 2324"/>
                <a:gd name="T55" fmla="*/ 336 h 2186"/>
                <a:gd name="T56" fmla="*/ 277 w 2324"/>
                <a:gd name="T57" fmla="*/ 354 h 2186"/>
                <a:gd name="T58" fmla="*/ 256 w 2324"/>
                <a:gd name="T59" fmla="*/ 346 h 2186"/>
                <a:gd name="T60" fmla="*/ 238 w 2324"/>
                <a:gd name="T61" fmla="*/ 355 h 2186"/>
                <a:gd name="T62" fmla="*/ 220 w 2324"/>
                <a:gd name="T63" fmla="*/ 362 h 2186"/>
                <a:gd name="T64" fmla="*/ 199 w 2324"/>
                <a:gd name="T65" fmla="*/ 369 h 2186"/>
                <a:gd name="T66" fmla="*/ 201 w 2324"/>
                <a:gd name="T67" fmla="*/ 391 h 2186"/>
                <a:gd name="T68" fmla="*/ 184 w 2324"/>
                <a:gd name="T69" fmla="*/ 397 h 2186"/>
                <a:gd name="T70" fmla="*/ 169 w 2324"/>
                <a:gd name="T71" fmla="*/ 405 h 2186"/>
                <a:gd name="T72" fmla="*/ 161 w 2324"/>
                <a:gd name="T73" fmla="*/ 408 h 2186"/>
                <a:gd name="T74" fmla="*/ 147 w 2324"/>
                <a:gd name="T75" fmla="*/ 420 h 2186"/>
                <a:gd name="T76" fmla="*/ 130 w 2324"/>
                <a:gd name="T77" fmla="*/ 417 h 2186"/>
                <a:gd name="T78" fmla="*/ 114 w 2324"/>
                <a:gd name="T79" fmla="*/ 415 h 2186"/>
                <a:gd name="T80" fmla="*/ 100 w 2324"/>
                <a:gd name="T81" fmla="*/ 422 h 2186"/>
                <a:gd name="T82" fmla="*/ 90 w 2324"/>
                <a:gd name="T83" fmla="*/ 432 h 2186"/>
                <a:gd name="T84" fmla="*/ 75 w 2324"/>
                <a:gd name="T85" fmla="*/ 433 h 2186"/>
                <a:gd name="T86" fmla="*/ 55 w 2324"/>
                <a:gd name="T87" fmla="*/ 436 h 2186"/>
                <a:gd name="T88" fmla="*/ 29 w 2324"/>
                <a:gd name="T89" fmla="*/ 433 h 2186"/>
                <a:gd name="T90" fmla="*/ 17 w 2324"/>
                <a:gd name="T91" fmla="*/ 426 h 2186"/>
                <a:gd name="T92" fmla="*/ 29 w 2324"/>
                <a:gd name="T93" fmla="*/ 393 h 2186"/>
                <a:gd name="T94" fmla="*/ 17 w 2324"/>
                <a:gd name="T95" fmla="*/ 369 h 2186"/>
                <a:gd name="T96" fmla="*/ 20 w 2324"/>
                <a:gd name="T97" fmla="*/ 313 h 2186"/>
                <a:gd name="T98" fmla="*/ 13 w 2324"/>
                <a:gd name="T99" fmla="*/ 286 h 2186"/>
                <a:gd name="T100" fmla="*/ 14 w 2324"/>
                <a:gd name="T101" fmla="*/ 252 h 2186"/>
                <a:gd name="T102" fmla="*/ 41 w 2324"/>
                <a:gd name="T103" fmla="*/ 217 h 2186"/>
                <a:gd name="T104" fmla="*/ 29 w 2324"/>
                <a:gd name="T105" fmla="*/ 175 h 2186"/>
                <a:gd name="T106" fmla="*/ 47 w 2324"/>
                <a:gd name="T107" fmla="*/ 142 h 2186"/>
                <a:gd name="T108" fmla="*/ 45 w 2324"/>
                <a:gd name="T109" fmla="*/ 97 h 2186"/>
                <a:gd name="T110" fmla="*/ 62 w 2324"/>
                <a:gd name="T111" fmla="*/ 63 h 2186"/>
                <a:gd name="T112" fmla="*/ 104 w 2324"/>
                <a:gd name="T113" fmla="*/ 48 h 2186"/>
                <a:gd name="T114" fmla="*/ 110 w 2324"/>
                <a:gd name="T115" fmla="*/ 0 h 21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324" h="2186">
                  <a:moveTo>
                    <a:pt x="549" y="0"/>
                  </a:moveTo>
                  <a:lnTo>
                    <a:pt x="690" y="48"/>
                  </a:lnTo>
                  <a:lnTo>
                    <a:pt x="775" y="106"/>
                  </a:lnTo>
                  <a:lnTo>
                    <a:pt x="835" y="217"/>
                  </a:lnTo>
                  <a:lnTo>
                    <a:pt x="999" y="241"/>
                  </a:lnTo>
                  <a:lnTo>
                    <a:pt x="1018" y="196"/>
                  </a:lnTo>
                  <a:lnTo>
                    <a:pt x="1159" y="201"/>
                  </a:lnTo>
                  <a:lnTo>
                    <a:pt x="1276" y="186"/>
                  </a:lnTo>
                  <a:lnTo>
                    <a:pt x="1390" y="262"/>
                  </a:lnTo>
                  <a:lnTo>
                    <a:pt x="1363" y="459"/>
                  </a:lnTo>
                  <a:lnTo>
                    <a:pt x="1394" y="616"/>
                  </a:lnTo>
                  <a:lnTo>
                    <a:pt x="1516" y="645"/>
                  </a:lnTo>
                  <a:lnTo>
                    <a:pt x="1755" y="753"/>
                  </a:lnTo>
                  <a:lnTo>
                    <a:pt x="1825" y="946"/>
                  </a:lnTo>
                  <a:lnTo>
                    <a:pt x="1903" y="933"/>
                  </a:lnTo>
                  <a:lnTo>
                    <a:pt x="1944" y="1128"/>
                  </a:lnTo>
                  <a:lnTo>
                    <a:pt x="2050" y="1101"/>
                  </a:lnTo>
                  <a:lnTo>
                    <a:pt x="2145" y="1147"/>
                  </a:lnTo>
                  <a:lnTo>
                    <a:pt x="2242" y="1126"/>
                  </a:lnTo>
                  <a:lnTo>
                    <a:pt x="2306" y="1051"/>
                  </a:lnTo>
                  <a:lnTo>
                    <a:pt x="2324" y="1047"/>
                  </a:lnTo>
                  <a:lnTo>
                    <a:pt x="2322" y="1100"/>
                  </a:lnTo>
                  <a:cubicBezTo>
                    <a:pt x="2320" y="1114"/>
                    <a:pt x="2316" y="1120"/>
                    <a:pt x="2313" y="1130"/>
                  </a:cubicBezTo>
                  <a:lnTo>
                    <a:pt x="2235" y="1181"/>
                  </a:lnTo>
                  <a:cubicBezTo>
                    <a:pt x="2229" y="1195"/>
                    <a:pt x="2223" y="1209"/>
                    <a:pt x="2217" y="1223"/>
                  </a:cubicBezTo>
                  <a:lnTo>
                    <a:pt x="2184" y="1280"/>
                  </a:lnTo>
                  <a:cubicBezTo>
                    <a:pt x="2190" y="1289"/>
                    <a:pt x="2196" y="1298"/>
                    <a:pt x="2202" y="1307"/>
                  </a:cubicBezTo>
                  <a:cubicBezTo>
                    <a:pt x="2193" y="1318"/>
                    <a:pt x="2184" y="1329"/>
                    <a:pt x="2175" y="1340"/>
                  </a:cubicBezTo>
                  <a:lnTo>
                    <a:pt x="2133" y="1373"/>
                  </a:lnTo>
                  <a:cubicBezTo>
                    <a:pt x="2121" y="1369"/>
                    <a:pt x="2109" y="1365"/>
                    <a:pt x="2097" y="1361"/>
                  </a:cubicBezTo>
                  <a:cubicBezTo>
                    <a:pt x="2092" y="1370"/>
                    <a:pt x="2087" y="1379"/>
                    <a:pt x="2082" y="1388"/>
                  </a:cubicBezTo>
                  <a:lnTo>
                    <a:pt x="2028" y="1403"/>
                  </a:lnTo>
                  <a:lnTo>
                    <a:pt x="2016" y="1451"/>
                  </a:lnTo>
                  <a:lnTo>
                    <a:pt x="1950" y="1472"/>
                  </a:lnTo>
                  <a:lnTo>
                    <a:pt x="1884" y="1463"/>
                  </a:lnTo>
                  <a:cubicBezTo>
                    <a:pt x="1878" y="1475"/>
                    <a:pt x="1872" y="1487"/>
                    <a:pt x="1866" y="1499"/>
                  </a:cubicBezTo>
                  <a:cubicBezTo>
                    <a:pt x="1863" y="1521"/>
                    <a:pt x="1860" y="1543"/>
                    <a:pt x="1857" y="1565"/>
                  </a:cubicBezTo>
                  <a:lnTo>
                    <a:pt x="1824" y="1544"/>
                  </a:lnTo>
                  <a:lnTo>
                    <a:pt x="1758" y="1526"/>
                  </a:lnTo>
                  <a:lnTo>
                    <a:pt x="1695" y="1499"/>
                  </a:lnTo>
                  <a:cubicBezTo>
                    <a:pt x="1685" y="1514"/>
                    <a:pt x="1675" y="1529"/>
                    <a:pt x="1665" y="1544"/>
                  </a:cubicBezTo>
                  <a:lnTo>
                    <a:pt x="1617" y="1541"/>
                  </a:lnTo>
                  <a:cubicBezTo>
                    <a:pt x="1618" y="1557"/>
                    <a:pt x="1619" y="1573"/>
                    <a:pt x="1620" y="1589"/>
                  </a:cubicBezTo>
                  <a:lnTo>
                    <a:pt x="1665" y="1613"/>
                  </a:lnTo>
                  <a:lnTo>
                    <a:pt x="1704" y="1601"/>
                  </a:lnTo>
                  <a:cubicBezTo>
                    <a:pt x="1707" y="1617"/>
                    <a:pt x="1710" y="1633"/>
                    <a:pt x="1713" y="1649"/>
                  </a:cubicBezTo>
                  <a:cubicBezTo>
                    <a:pt x="1718" y="1664"/>
                    <a:pt x="1723" y="1679"/>
                    <a:pt x="1728" y="1694"/>
                  </a:cubicBezTo>
                  <a:lnTo>
                    <a:pt x="1659" y="1688"/>
                  </a:lnTo>
                  <a:lnTo>
                    <a:pt x="1617" y="1676"/>
                  </a:lnTo>
                  <a:lnTo>
                    <a:pt x="1587" y="1652"/>
                  </a:lnTo>
                  <a:cubicBezTo>
                    <a:pt x="1581" y="1634"/>
                    <a:pt x="1575" y="1616"/>
                    <a:pt x="1569" y="1598"/>
                  </a:cubicBezTo>
                  <a:lnTo>
                    <a:pt x="1530" y="1580"/>
                  </a:lnTo>
                  <a:cubicBezTo>
                    <a:pt x="1520" y="1571"/>
                    <a:pt x="1510" y="1562"/>
                    <a:pt x="1500" y="1553"/>
                  </a:cubicBezTo>
                  <a:lnTo>
                    <a:pt x="1452" y="1601"/>
                  </a:lnTo>
                  <a:lnTo>
                    <a:pt x="1410" y="1640"/>
                  </a:lnTo>
                  <a:cubicBezTo>
                    <a:pt x="1420" y="1654"/>
                    <a:pt x="1430" y="1668"/>
                    <a:pt x="1440" y="1682"/>
                  </a:cubicBezTo>
                  <a:cubicBezTo>
                    <a:pt x="1436" y="1698"/>
                    <a:pt x="1432" y="1714"/>
                    <a:pt x="1428" y="1730"/>
                  </a:cubicBezTo>
                  <a:lnTo>
                    <a:pt x="1386" y="1769"/>
                  </a:lnTo>
                  <a:lnTo>
                    <a:pt x="1314" y="1742"/>
                  </a:lnTo>
                  <a:lnTo>
                    <a:pt x="1281" y="1733"/>
                  </a:lnTo>
                  <a:lnTo>
                    <a:pt x="1230" y="1757"/>
                  </a:lnTo>
                  <a:lnTo>
                    <a:pt x="1188" y="1775"/>
                  </a:lnTo>
                  <a:lnTo>
                    <a:pt x="1134" y="1784"/>
                  </a:lnTo>
                  <a:lnTo>
                    <a:pt x="1101" y="1811"/>
                  </a:lnTo>
                  <a:lnTo>
                    <a:pt x="1029" y="1808"/>
                  </a:lnTo>
                  <a:lnTo>
                    <a:pt x="993" y="1844"/>
                  </a:lnTo>
                  <a:cubicBezTo>
                    <a:pt x="991" y="1869"/>
                    <a:pt x="989" y="1894"/>
                    <a:pt x="987" y="1919"/>
                  </a:cubicBezTo>
                  <a:cubicBezTo>
                    <a:pt x="993" y="1932"/>
                    <a:pt x="999" y="1945"/>
                    <a:pt x="1005" y="1958"/>
                  </a:cubicBezTo>
                  <a:cubicBezTo>
                    <a:pt x="1000" y="1972"/>
                    <a:pt x="995" y="1986"/>
                    <a:pt x="990" y="2000"/>
                  </a:cubicBezTo>
                  <a:lnTo>
                    <a:pt x="921" y="1988"/>
                  </a:lnTo>
                  <a:lnTo>
                    <a:pt x="870" y="1997"/>
                  </a:lnTo>
                  <a:cubicBezTo>
                    <a:pt x="862" y="2007"/>
                    <a:pt x="854" y="2017"/>
                    <a:pt x="846" y="2027"/>
                  </a:cubicBezTo>
                  <a:cubicBezTo>
                    <a:pt x="845" y="2041"/>
                    <a:pt x="844" y="2055"/>
                    <a:pt x="843" y="2069"/>
                  </a:cubicBezTo>
                  <a:lnTo>
                    <a:pt x="807" y="2042"/>
                  </a:lnTo>
                  <a:cubicBezTo>
                    <a:pt x="801" y="2059"/>
                    <a:pt x="795" y="2076"/>
                    <a:pt x="789" y="2093"/>
                  </a:cubicBezTo>
                  <a:lnTo>
                    <a:pt x="735" y="2099"/>
                  </a:lnTo>
                  <a:lnTo>
                    <a:pt x="690" y="2075"/>
                  </a:lnTo>
                  <a:lnTo>
                    <a:pt x="651" y="2084"/>
                  </a:lnTo>
                  <a:cubicBezTo>
                    <a:pt x="641" y="2081"/>
                    <a:pt x="631" y="2078"/>
                    <a:pt x="621" y="2075"/>
                  </a:cubicBezTo>
                  <a:lnTo>
                    <a:pt x="570" y="2075"/>
                  </a:lnTo>
                  <a:cubicBezTo>
                    <a:pt x="556" y="2083"/>
                    <a:pt x="542" y="2091"/>
                    <a:pt x="528" y="2099"/>
                  </a:cubicBezTo>
                  <a:lnTo>
                    <a:pt x="501" y="2111"/>
                  </a:lnTo>
                  <a:cubicBezTo>
                    <a:pt x="497" y="2124"/>
                    <a:pt x="493" y="2137"/>
                    <a:pt x="489" y="2150"/>
                  </a:cubicBezTo>
                  <a:lnTo>
                    <a:pt x="450" y="2162"/>
                  </a:lnTo>
                  <a:lnTo>
                    <a:pt x="411" y="2186"/>
                  </a:lnTo>
                  <a:lnTo>
                    <a:pt x="375" y="2165"/>
                  </a:lnTo>
                  <a:lnTo>
                    <a:pt x="315" y="2171"/>
                  </a:lnTo>
                  <a:lnTo>
                    <a:pt x="273" y="2183"/>
                  </a:lnTo>
                  <a:lnTo>
                    <a:pt x="193" y="2183"/>
                  </a:lnTo>
                  <a:lnTo>
                    <a:pt x="147" y="2165"/>
                  </a:lnTo>
                  <a:lnTo>
                    <a:pt x="109" y="2151"/>
                  </a:lnTo>
                  <a:lnTo>
                    <a:pt x="84" y="2129"/>
                  </a:lnTo>
                  <a:lnTo>
                    <a:pt x="73" y="2045"/>
                  </a:lnTo>
                  <a:lnTo>
                    <a:pt x="144" y="1966"/>
                  </a:lnTo>
                  <a:lnTo>
                    <a:pt x="0" y="1926"/>
                  </a:lnTo>
                  <a:lnTo>
                    <a:pt x="85" y="1846"/>
                  </a:lnTo>
                  <a:lnTo>
                    <a:pt x="73" y="1681"/>
                  </a:lnTo>
                  <a:lnTo>
                    <a:pt x="100" y="1567"/>
                  </a:lnTo>
                  <a:lnTo>
                    <a:pt x="30" y="1492"/>
                  </a:lnTo>
                  <a:lnTo>
                    <a:pt x="64" y="1431"/>
                  </a:lnTo>
                  <a:lnTo>
                    <a:pt x="159" y="1309"/>
                  </a:lnTo>
                  <a:lnTo>
                    <a:pt x="70" y="1261"/>
                  </a:lnTo>
                  <a:lnTo>
                    <a:pt x="114" y="1161"/>
                  </a:lnTo>
                  <a:lnTo>
                    <a:pt x="204" y="1086"/>
                  </a:lnTo>
                  <a:lnTo>
                    <a:pt x="134" y="1011"/>
                  </a:lnTo>
                  <a:lnTo>
                    <a:pt x="144" y="876"/>
                  </a:lnTo>
                  <a:lnTo>
                    <a:pt x="117" y="765"/>
                  </a:lnTo>
                  <a:lnTo>
                    <a:pt x="237" y="712"/>
                  </a:lnTo>
                  <a:lnTo>
                    <a:pt x="295" y="591"/>
                  </a:lnTo>
                  <a:lnTo>
                    <a:pt x="225" y="486"/>
                  </a:lnTo>
                  <a:lnTo>
                    <a:pt x="282" y="408"/>
                  </a:lnTo>
                  <a:lnTo>
                    <a:pt x="309" y="316"/>
                  </a:lnTo>
                  <a:lnTo>
                    <a:pt x="434" y="346"/>
                  </a:lnTo>
                  <a:lnTo>
                    <a:pt x="519" y="238"/>
                  </a:lnTo>
                  <a:lnTo>
                    <a:pt x="541" y="120"/>
                  </a:lnTo>
                  <a:lnTo>
                    <a:pt x="549"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2" name="Freeform 4">
              <a:extLst>
                <a:ext uri="{FF2B5EF4-FFF2-40B4-BE49-F238E27FC236}">
                  <a16:creationId xmlns:a16="http://schemas.microsoft.com/office/drawing/2014/main" id="{5D1CDB3D-A9EA-DE6E-2786-9D25C8EAA268}"/>
                </a:ext>
              </a:extLst>
            </p:cNvPr>
            <p:cNvSpPr/>
            <p:nvPr/>
          </p:nvSpPr>
          <p:spPr bwMode="auto">
            <a:xfrm>
              <a:off x="1767634" y="4351522"/>
              <a:ext cx="1244880" cy="1037517"/>
            </a:xfrm>
            <a:custGeom>
              <a:avLst/>
              <a:gdLst>
                <a:gd name="T0" fmla="*/ 771 w 4215"/>
                <a:gd name="T1" fmla="*/ 100 h 3605"/>
                <a:gd name="T2" fmla="*/ 688 w 4215"/>
                <a:gd name="T3" fmla="*/ 175 h 3605"/>
                <a:gd name="T4" fmla="*/ 586 w 4215"/>
                <a:gd name="T5" fmla="*/ 252 h 3605"/>
                <a:gd name="T6" fmla="*/ 574 w 4215"/>
                <a:gd name="T7" fmla="*/ 268 h 3605"/>
                <a:gd name="T8" fmla="*/ 567 w 4215"/>
                <a:gd name="T9" fmla="*/ 301 h 3605"/>
                <a:gd name="T10" fmla="*/ 481 w 4215"/>
                <a:gd name="T11" fmla="*/ 321 h 3605"/>
                <a:gd name="T12" fmla="*/ 452 w 4215"/>
                <a:gd name="T13" fmla="*/ 380 h 3605"/>
                <a:gd name="T14" fmla="*/ 411 w 4215"/>
                <a:gd name="T15" fmla="*/ 369 h 3605"/>
                <a:gd name="T16" fmla="*/ 357 w 4215"/>
                <a:gd name="T17" fmla="*/ 429 h 3605"/>
                <a:gd name="T18" fmla="*/ 369 w 4215"/>
                <a:gd name="T19" fmla="*/ 526 h 3605"/>
                <a:gd name="T20" fmla="*/ 360 w 4215"/>
                <a:gd name="T21" fmla="*/ 622 h 3605"/>
                <a:gd name="T22" fmla="*/ 264 w 4215"/>
                <a:gd name="T23" fmla="*/ 676 h 3605"/>
                <a:gd name="T24" fmla="*/ 178 w 4215"/>
                <a:gd name="T25" fmla="*/ 721 h 3605"/>
                <a:gd name="T26" fmla="*/ 177 w 4215"/>
                <a:gd name="T27" fmla="*/ 691 h 3605"/>
                <a:gd name="T28" fmla="*/ 175 w 4215"/>
                <a:gd name="T29" fmla="*/ 648 h 3605"/>
                <a:gd name="T30" fmla="*/ 141 w 4215"/>
                <a:gd name="T31" fmla="*/ 609 h 3605"/>
                <a:gd name="T32" fmla="*/ 108 w 4215"/>
                <a:gd name="T33" fmla="*/ 597 h 3605"/>
                <a:gd name="T34" fmla="*/ 43 w 4215"/>
                <a:gd name="T35" fmla="*/ 591 h 3605"/>
                <a:gd name="T36" fmla="*/ 27 w 4215"/>
                <a:gd name="T37" fmla="*/ 582 h 3605"/>
                <a:gd name="T38" fmla="*/ 75 w 4215"/>
                <a:gd name="T39" fmla="*/ 559 h 3605"/>
                <a:gd name="T40" fmla="*/ 27 w 4215"/>
                <a:gd name="T41" fmla="*/ 556 h 3605"/>
                <a:gd name="T42" fmla="*/ 0 w 4215"/>
                <a:gd name="T43" fmla="*/ 507 h 3605"/>
                <a:gd name="T44" fmla="*/ 39 w 4215"/>
                <a:gd name="T45" fmla="*/ 463 h 3605"/>
                <a:gd name="T46" fmla="*/ 33 w 4215"/>
                <a:gd name="T47" fmla="*/ 398 h 3605"/>
                <a:gd name="T48" fmla="*/ 84 w 4215"/>
                <a:gd name="T49" fmla="*/ 354 h 3605"/>
                <a:gd name="T50" fmla="*/ 89 w 4215"/>
                <a:gd name="T51" fmla="*/ 358 h 3605"/>
                <a:gd name="T52" fmla="*/ 122 w 4215"/>
                <a:gd name="T53" fmla="*/ 364 h 3605"/>
                <a:gd name="T54" fmla="*/ 149 w 4215"/>
                <a:gd name="T55" fmla="*/ 365 h 3605"/>
                <a:gd name="T56" fmla="*/ 167 w 4215"/>
                <a:gd name="T57" fmla="*/ 350 h 3605"/>
                <a:gd name="T58" fmla="*/ 191 w 4215"/>
                <a:gd name="T59" fmla="*/ 343 h 3605"/>
                <a:gd name="T60" fmla="*/ 214 w 4215"/>
                <a:gd name="T61" fmla="*/ 348 h 3605"/>
                <a:gd name="T62" fmla="*/ 236 w 4215"/>
                <a:gd name="T63" fmla="*/ 342 h 3605"/>
                <a:gd name="T64" fmla="*/ 251 w 4215"/>
                <a:gd name="T65" fmla="*/ 325 h 3605"/>
                <a:gd name="T66" fmla="*/ 265 w 4215"/>
                <a:gd name="T67" fmla="*/ 312 h 3605"/>
                <a:gd name="T68" fmla="*/ 287 w 4215"/>
                <a:gd name="T69" fmla="*/ 290 h 3605"/>
                <a:gd name="T70" fmla="*/ 313 w 4215"/>
                <a:gd name="T71" fmla="*/ 279 h 3605"/>
                <a:gd name="T72" fmla="*/ 344 w 4215"/>
                <a:gd name="T73" fmla="*/ 282 h 3605"/>
                <a:gd name="T74" fmla="*/ 349 w 4215"/>
                <a:gd name="T75" fmla="*/ 256 h 3605"/>
                <a:gd name="T76" fmla="*/ 373 w 4215"/>
                <a:gd name="T77" fmla="*/ 244 h 3605"/>
                <a:gd name="T78" fmla="*/ 391 w 4215"/>
                <a:gd name="T79" fmla="*/ 263 h 3605"/>
                <a:gd name="T80" fmla="*/ 410 w 4215"/>
                <a:gd name="T81" fmla="*/ 258 h 3605"/>
                <a:gd name="T82" fmla="*/ 391 w 4215"/>
                <a:gd name="T83" fmla="*/ 246 h 3605"/>
                <a:gd name="T84" fmla="*/ 406 w 4215"/>
                <a:gd name="T85" fmla="*/ 228 h 3605"/>
                <a:gd name="T86" fmla="*/ 439 w 4215"/>
                <a:gd name="T87" fmla="*/ 241 h 3605"/>
                <a:gd name="T88" fmla="*/ 457 w 4215"/>
                <a:gd name="T89" fmla="*/ 222 h 3605"/>
                <a:gd name="T90" fmla="*/ 484 w 4215"/>
                <a:gd name="T91" fmla="*/ 205 h 3605"/>
                <a:gd name="T92" fmla="*/ 502 w 4215"/>
                <a:gd name="T93" fmla="*/ 196 h 3605"/>
                <a:gd name="T94" fmla="*/ 511 w 4215"/>
                <a:gd name="T95" fmla="*/ 172 h 3605"/>
                <a:gd name="T96" fmla="*/ 532 w 4215"/>
                <a:gd name="T97" fmla="*/ 148 h 3605"/>
                <a:gd name="T98" fmla="*/ 589 w 4215"/>
                <a:gd name="T99" fmla="*/ 124 h 3605"/>
                <a:gd name="T100" fmla="*/ 607 w 4215"/>
                <a:gd name="T101" fmla="*/ 70 h 3605"/>
                <a:gd name="T102" fmla="*/ 667 w 4215"/>
                <a:gd name="T103" fmla="*/ 91 h 3605"/>
                <a:gd name="T104" fmla="*/ 694 w 4215"/>
                <a:gd name="T105" fmla="*/ 42 h 3605"/>
                <a:gd name="T106" fmla="*/ 741 w 4215"/>
                <a:gd name="T107" fmla="*/ 27 h 3605"/>
                <a:gd name="T108" fmla="*/ 808 w 4215"/>
                <a:gd name="T109" fmla="*/ 16 h 36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215" h="3605">
                  <a:moveTo>
                    <a:pt x="4170" y="0"/>
                  </a:moveTo>
                  <a:lnTo>
                    <a:pt x="4215" y="60"/>
                  </a:lnTo>
                  <a:lnTo>
                    <a:pt x="3855" y="500"/>
                  </a:lnTo>
                  <a:lnTo>
                    <a:pt x="3690" y="585"/>
                  </a:lnTo>
                  <a:lnTo>
                    <a:pt x="3510" y="740"/>
                  </a:lnTo>
                  <a:lnTo>
                    <a:pt x="3440" y="875"/>
                  </a:lnTo>
                  <a:lnTo>
                    <a:pt x="3260" y="975"/>
                  </a:lnTo>
                  <a:lnTo>
                    <a:pt x="3035" y="1115"/>
                  </a:lnTo>
                  <a:lnTo>
                    <a:pt x="2930" y="1260"/>
                  </a:lnTo>
                  <a:lnTo>
                    <a:pt x="2963" y="1342"/>
                  </a:lnTo>
                  <a:lnTo>
                    <a:pt x="2907" y="1310"/>
                  </a:lnTo>
                  <a:lnTo>
                    <a:pt x="2871" y="1338"/>
                  </a:lnTo>
                  <a:lnTo>
                    <a:pt x="2915" y="1390"/>
                  </a:lnTo>
                  <a:lnTo>
                    <a:pt x="2919" y="1442"/>
                  </a:lnTo>
                  <a:lnTo>
                    <a:pt x="2835" y="1506"/>
                  </a:lnTo>
                  <a:lnTo>
                    <a:pt x="2690" y="1575"/>
                  </a:lnTo>
                  <a:lnTo>
                    <a:pt x="2535" y="1575"/>
                  </a:lnTo>
                  <a:lnTo>
                    <a:pt x="2405" y="1605"/>
                  </a:lnTo>
                  <a:lnTo>
                    <a:pt x="2345" y="1814"/>
                  </a:lnTo>
                  <a:lnTo>
                    <a:pt x="2265" y="1859"/>
                  </a:lnTo>
                  <a:lnTo>
                    <a:pt x="2259" y="1898"/>
                  </a:lnTo>
                  <a:lnTo>
                    <a:pt x="2175" y="1902"/>
                  </a:lnTo>
                  <a:lnTo>
                    <a:pt x="2150" y="1859"/>
                  </a:lnTo>
                  <a:lnTo>
                    <a:pt x="2055" y="1844"/>
                  </a:lnTo>
                  <a:lnTo>
                    <a:pt x="1935" y="1934"/>
                  </a:lnTo>
                  <a:lnTo>
                    <a:pt x="1865" y="2054"/>
                  </a:lnTo>
                  <a:lnTo>
                    <a:pt x="1785" y="2144"/>
                  </a:lnTo>
                  <a:lnTo>
                    <a:pt x="1775" y="2278"/>
                  </a:lnTo>
                  <a:lnTo>
                    <a:pt x="1811" y="2434"/>
                  </a:lnTo>
                  <a:lnTo>
                    <a:pt x="1845" y="2629"/>
                  </a:lnTo>
                  <a:lnTo>
                    <a:pt x="1800" y="2764"/>
                  </a:lnTo>
                  <a:lnTo>
                    <a:pt x="1868" y="3154"/>
                  </a:lnTo>
                  <a:lnTo>
                    <a:pt x="1800" y="3109"/>
                  </a:lnTo>
                  <a:lnTo>
                    <a:pt x="1665" y="3239"/>
                  </a:lnTo>
                  <a:lnTo>
                    <a:pt x="1485" y="3229"/>
                  </a:lnTo>
                  <a:lnTo>
                    <a:pt x="1320" y="3379"/>
                  </a:lnTo>
                  <a:lnTo>
                    <a:pt x="1185" y="3389"/>
                  </a:lnTo>
                  <a:lnTo>
                    <a:pt x="1040" y="3374"/>
                  </a:lnTo>
                  <a:lnTo>
                    <a:pt x="891" y="3605"/>
                  </a:lnTo>
                  <a:lnTo>
                    <a:pt x="801" y="3598"/>
                  </a:lnTo>
                  <a:lnTo>
                    <a:pt x="787" y="3529"/>
                  </a:lnTo>
                  <a:lnTo>
                    <a:pt x="886" y="3454"/>
                  </a:lnTo>
                  <a:lnTo>
                    <a:pt x="949" y="3365"/>
                  </a:lnTo>
                  <a:lnTo>
                    <a:pt x="960" y="3269"/>
                  </a:lnTo>
                  <a:lnTo>
                    <a:pt x="876" y="3239"/>
                  </a:lnTo>
                  <a:cubicBezTo>
                    <a:pt x="876" y="3199"/>
                    <a:pt x="875" y="3159"/>
                    <a:pt x="875" y="3119"/>
                  </a:cubicBezTo>
                  <a:lnTo>
                    <a:pt x="784" y="3109"/>
                  </a:lnTo>
                  <a:lnTo>
                    <a:pt x="705" y="3044"/>
                  </a:lnTo>
                  <a:lnTo>
                    <a:pt x="679" y="2927"/>
                  </a:lnTo>
                  <a:lnTo>
                    <a:pt x="586" y="2914"/>
                  </a:lnTo>
                  <a:lnTo>
                    <a:pt x="541" y="2983"/>
                  </a:lnTo>
                  <a:lnTo>
                    <a:pt x="335" y="3014"/>
                  </a:lnTo>
                  <a:lnTo>
                    <a:pt x="335" y="2939"/>
                  </a:lnTo>
                  <a:lnTo>
                    <a:pt x="215" y="2954"/>
                  </a:lnTo>
                  <a:lnTo>
                    <a:pt x="183" y="2998"/>
                  </a:lnTo>
                  <a:lnTo>
                    <a:pt x="94" y="2983"/>
                  </a:lnTo>
                  <a:lnTo>
                    <a:pt x="135" y="2912"/>
                  </a:lnTo>
                  <a:lnTo>
                    <a:pt x="121" y="2821"/>
                  </a:lnTo>
                  <a:lnTo>
                    <a:pt x="246" y="2854"/>
                  </a:lnTo>
                  <a:lnTo>
                    <a:pt x="375" y="2794"/>
                  </a:lnTo>
                  <a:lnTo>
                    <a:pt x="360" y="2705"/>
                  </a:lnTo>
                  <a:lnTo>
                    <a:pt x="214" y="2669"/>
                  </a:lnTo>
                  <a:lnTo>
                    <a:pt x="135" y="2782"/>
                  </a:lnTo>
                  <a:lnTo>
                    <a:pt x="96" y="2719"/>
                  </a:lnTo>
                  <a:lnTo>
                    <a:pt x="108" y="2629"/>
                  </a:lnTo>
                  <a:lnTo>
                    <a:pt x="0" y="2534"/>
                  </a:lnTo>
                  <a:lnTo>
                    <a:pt x="37" y="2402"/>
                  </a:lnTo>
                  <a:lnTo>
                    <a:pt x="79" y="2315"/>
                  </a:lnTo>
                  <a:lnTo>
                    <a:pt x="195" y="2314"/>
                  </a:lnTo>
                  <a:lnTo>
                    <a:pt x="225" y="2192"/>
                  </a:lnTo>
                  <a:lnTo>
                    <a:pt x="180" y="2084"/>
                  </a:lnTo>
                  <a:lnTo>
                    <a:pt x="165" y="1991"/>
                  </a:lnTo>
                  <a:lnTo>
                    <a:pt x="171" y="1850"/>
                  </a:lnTo>
                  <a:lnTo>
                    <a:pt x="245" y="1774"/>
                  </a:lnTo>
                  <a:lnTo>
                    <a:pt x="420" y="1770"/>
                  </a:lnTo>
                  <a:lnTo>
                    <a:pt x="419" y="1763"/>
                  </a:lnTo>
                  <a:lnTo>
                    <a:pt x="420" y="1765"/>
                  </a:lnTo>
                  <a:cubicBezTo>
                    <a:pt x="428" y="1773"/>
                    <a:pt x="436" y="1782"/>
                    <a:pt x="445" y="1790"/>
                  </a:cubicBezTo>
                  <a:lnTo>
                    <a:pt x="483" y="1804"/>
                  </a:lnTo>
                  <a:lnTo>
                    <a:pt x="529" y="1822"/>
                  </a:lnTo>
                  <a:lnTo>
                    <a:pt x="609" y="1822"/>
                  </a:lnTo>
                  <a:lnTo>
                    <a:pt x="651" y="1810"/>
                  </a:lnTo>
                  <a:lnTo>
                    <a:pt x="711" y="1804"/>
                  </a:lnTo>
                  <a:lnTo>
                    <a:pt x="747" y="1825"/>
                  </a:lnTo>
                  <a:lnTo>
                    <a:pt x="786" y="1801"/>
                  </a:lnTo>
                  <a:lnTo>
                    <a:pt x="825" y="1789"/>
                  </a:lnTo>
                  <a:cubicBezTo>
                    <a:pt x="829" y="1776"/>
                    <a:pt x="833" y="1763"/>
                    <a:pt x="837" y="1750"/>
                  </a:cubicBezTo>
                  <a:lnTo>
                    <a:pt x="864" y="1738"/>
                  </a:lnTo>
                  <a:cubicBezTo>
                    <a:pt x="878" y="1730"/>
                    <a:pt x="892" y="1722"/>
                    <a:pt x="906" y="1714"/>
                  </a:cubicBezTo>
                  <a:lnTo>
                    <a:pt x="957" y="1714"/>
                  </a:lnTo>
                  <a:cubicBezTo>
                    <a:pt x="967" y="1717"/>
                    <a:pt x="977" y="1720"/>
                    <a:pt x="987" y="1723"/>
                  </a:cubicBezTo>
                  <a:lnTo>
                    <a:pt x="1026" y="1714"/>
                  </a:lnTo>
                  <a:lnTo>
                    <a:pt x="1071" y="1738"/>
                  </a:lnTo>
                  <a:lnTo>
                    <a:pt x="1125" y="1732"/>
                  </a:lnTo>
                  <a:cubicBezTo>
                    <a:pt x="1131" y="1715"/>
                    <a:pt x="1137" y="1698"/>
                    <a:pt x="1143" y="1681"/>
                  </a:cubicBezTo>
                  <a:lnTo>
                    <a:pt x="1179" y="1708"/>
                  </a:lnTo>
                  <a:cubicBezTo>
                    <a:pt x="1180" y="1694"/>
                    <a:pt x="1181" y="1680"/>
                    <a:pt x="1182" y="1666"/>
                  </a:cubicBezTo>
                  <a:cubicBezTo>
                    <a:pt x="1190" y="1656"/>
                    <a:pt x="1198" y="1646"/>
                    <a:pt x="1206" y="1636"/>
                  </a:cubicBezTo>
                  <a:lnTo>
                    <a:pt x="1257" y="1627"/>
                  </a:lnTo>
                  <a:lnTo>
                    <a:pt x="1326" y="1639"/>
                  </a:lnTo>
                  <a:cubicBezTo>
                    <a:pt x="1331" y="1625"/>
                    <a:pt x="1336" y="1611"/>
                    <a:pt x="1341" y="1597"/>
                  </a:cubicBezTo>
                  <a:cubicBezTo>
                    <a:pt x="1335" y="1584"/>
                    <a:pt x="1329" y="1571"/>
                    <a:pt x="1323" y="1558"/>
                  </a:cubicBezTo>
                  <a:cubicBezTo>
                    <a:pt x="1325" y="1533"/>
                    <a:pt x="1327" y="1508"/>
                    <a:pt x="1329" y="1483"/>
                  </a:cubicBezTo>
                  <a:lnTo>
                    <a:pt x="1365" y="1447"/>
                  </a:lnTo>
                  <a:lnTo>
                    <a:pt x="1437" y="1450"/>
                  </a:lnTo>
                  <a:lnTo>
                    <a:pt x="1470" y="1423"/>
                  </a:lnTo>
                  <a:lnTo>
                    <a:pt x="1524" y="1414"/>
                  </a:lnTo>
                  <a:lnTo>
                    <a:pt x="1566" y="1396"/>
                  </a:lnTo>
                  <a:lnTo>
                    <a:pt x="1617" y="1372"/>
                  </a:lnTo>
                  <a:lnTo>
                    <a:pt x="1650" y="1381"/>
                  </a:lnTo>
                  <a:lnTo>
                    <a:pt x="1722" y="1408"/>
                  </a:lnTo>
                  <a:lnTo>
                    <a:pt x="1764" y="1369"/>
                  </a:lnTo>
                  <a:cubicBezTo>
                    <a:pt x="1768" y="1353"/>
                    <a:pt x="1772" y="1337"/>
                    <a:pt x="1776" y="1321"/>
                  </a:cubicBezTo>
                  <a:cubicBezTo>
                    <a:pt x="1766" y="1307"/>
                    <a:pt x="1756" y="1293"/>
                    <a:pt x="1746" y="1279"/>
                  </a:cubicBezTo>
                  <a:lnTo>
                    <a:pt x="1788" y="1240"/>
                  </a:lnTo>
                  <a:lnTo>
                    <a:pt x="1836" y="1192"/>
                  </a:lnTo>
                  <a:cubicBezTo>
                    <a:pt x="1846" y="1201"/>
                    <a:pt x="1856" y="1210"/>
                    <a:pt x="1866" y="1219"/>
                  </a:cubicBezTo>
                  <a:lnTo>
                    <a:pt x="1905" y="1237"/>
                  </a:lnTo>
                  <a:cubicBezTo>
                    <a:pt x="1911" y="1255"/>
                    <a:pt x="1917" y="1273"/>
                    <a:pt x="1923" y="1291"/>
                  </a:cubicBezTo>
                  <a:lnTo>
                    <a:pt x="1953" y="1315"/>
                  </a:lnTo>
                  <a:lnTo>
                    <a:pt x="1995" y="1327"/>
                  </a:lnTo>
                  <a:lnTo>
                    <a:pt x="2064" y="1333"/>
                  </a:lnTo>
                  <a:cubicBezTo>
                    <a:pt x="2059" y="1318"/>
                    <a:pt x="2054" y="1303"/>
                    <a:pt x="2049" y="1288"/>
                  </a:cubicBezTo>
                  <a:cubicBezTo>
                    <a:pt x="2046" y="1272"/>
                    <a:pt x="2043" y="1256"/>
                    <a:pt x="2040" y="1240"/>
                  </a:cubicBezTo>
                  <a:lnTo>
                    <a:pt x="2001" y="1252"/>
                  </a:lnTo>
                  <a:lnTo>
                    <a:pt x="1956" y="1228"/>
                  </a:lnTo>
                  <a:cubicBezTo>
                    <a:pt x="1955" y="1212"/>
                    <a:pt x="1954" y="1196"/>
                    <a:pt x="1953" y="1180"/>
                  </a:cubicBezTo>
                  <a:lnTo>
                    <a:pt x="2001" y="1183"/>
                  </a:lnTo>
                  <a:cubicBezTo>
                    <a:pt x="2011" y="1168"/>
                    <a:pt x="2021" y="1153"/>
                    <a:pt x="2031" y="1138"/>
                  </a:cubicBezTo>
                  <a:lnTo>
                    <a:pt x="2094" y="1165"/>
                  </a:lnTo>
                  <a:lnTo>
                    <a:pt x="2160" y="1183"/>
                  </a:lnTo>
                  <a:lnTo>
                    <a:pt x="2193" y="1204"/>
                  </a:lnTo>
                  <a:cubicBezTo>
                    <a:pt x="2196" y="1182"/>
                    <a:pt x="2199" y="1160"/>
                    <a:pt x="2202" y="1138"/>
                  </a:cubicBezTo>
                  <a:cubicBezTo>
                    <a:pt x="2208" y="1126"/>
                    <a:pt x="2214" y="1114"/>
                    <a:pt x="2220" y="1102"/>
                  </a:cubicBezTo>
                  <a:lnTo>
                    <a:pt x="2286" y="1111"/>
                  </a:lnTo>
                  <a:lnTo>
                    <a:pt x="2352" y="1090"/>
                  </a:lnTo>
                  <a:lnTo>
                    <a:pt x="2364" y="1042"/>
                  </a:lnTo>
                  <a:lnTo>
                    <a:pt x="2418" y="1027"/>
                  </a:lnTo>
                  <a:cubicBezTo>
                    <a:pt x="2423" y="1018"/>
                    <a:pt x="2428" y="1009"/>
                    <a:pt x="2433" y="1000"/>
                  </a:cubicBezTo>
                  <a:cubicBezTo>
                    <a:pt x="2445" y="1004"/>
                    <a:pt x="2457" y="1008"/>
                    <a:pt x="2469" y="1012"/>
                  </a:cubicBezTo>
                  <a:lnTo>
                    <a:pt x="2511" y="979"/>
                  </a:lnTo>
                  <a:cubicBezTo>
                    <a:pt x="2520" y="968"/>
                    <a:pt x="2529" y="957"/>
                    <a:pt x="2538" y="946"/>
                  </a:cubicBezTo>
                  <a:cubicBezTo>
                    <a:pt x="2532" y="937"/>
                    <a:pt x="2526" y="928"/>
                    <a:pt x="2520" y="919"/>
                  </a:cubicBezTo>
                  <a:lnTo>
                    <a:pt x="2553" y="862"/>
                  </a:lnTo>
                  <a:cubicBezTo>
                    <a:pt x="2559" y="848"/>
                    <a:pt x="2565" y="834"/>
                    <a:pt x="2571" y="820"/>
                  </a:cubicBezTo>
                  <a:lnTo>
                    <a:pt x="2649" y="769"/>
                  </a:lnTo>
                  <a:cubicBezTo>
                    <a:pt x="2652" y="759"/>
                    <a:pt x="2656" y="753"/>
                    <a:pt x="2658" y="739"/>
                  </a:cubicBezTo>
                  <a:lnTo>
                    <a:pt x="2660" y="687"/>
                  </a:lnTo>
                  <a:lnTo>
                    <a:pt x="2835" y="645"/>
                  </a:lnTo>
                  <a:lnTo>
                    <a:pt x="2945" y="620"/>
                  </a:lnTo>
                  <a:lnTo>
                    <a:pt x="2975" y="515"/>
                  </a:lnTo>
                  <a:lnTo>
                    <a:pt x="2955" y="420"/>
                  </a:lnTo>
                  <a:lnTo>
                    <a:pt x="3035" y="350"/>
                  </a:lnTo>
                  <a:lnTo>
                    <a:pt x="3095" y="530"/>
                  </a:lnTo>
                  <a:lnTo>
                    <a:pt x="3225" y="425"/>
                  </a:lnTo>
                  <a:lnTo>
                    <a:pt x="3335" y="455"/>
                  </a:lnTo>
                  <a:lnTo>
                    <a:pt x="3305" y="305"/>
                  </a:lnTo>
                  <a:lnTo>
                    <a:pt x="3365" y="240"/>
                  </a:lnTo>
                  <a:lnTo>
                    <a:pt x="3470" y="210"/>
                  </a:lnTo>
                  <a:lnTo>
                    <a:pt x="3480" y="120"/>
                  </a:lnTo>
                  <a:lnTo>
                    <a:pt x="3620" y="45"/>
                  </a:lnTo>
                  <a:lnTo>
                    <a:pt x="3705" y="135"/>
                  </a:lnTo>
                  <a:lnTo>
                    <a:pt x="3840" y="210"/>
                  </a:lnTo>
                  <a:lnTo>
                    <a:pt x="3975" y="230"/>
                  </a:lnTo>
                  <a:lnTo>
                    <a:pt x="4040" y="80"/>
                  </a:lnTo>
                  <a:lnTo>
                    <a:pt x="417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3" name="圆角矩形 45">
              <a:extLst>
                <a:ext uri="{FF2B5EF4-FFF2-40B4-BE49-F238E27FC236}">
                  <a16:creationId xmlns:a16="http://schemas.microsoft.com/office/drawing/2014/main" id="{55BD66CF-2074-5516-301E-31E9EC0A1308}"/>
                </a:ext>
              </a:extLst>
            </p:cNvPr>
            <p:cNvSpPr/>
            <p:nvPr/>
          </p:nvSpPr>
          <p:spPr>
            <a:xfrm>
              <a:off x="1267952" y="919977"/>
              <a:ext cx="1285951" cy="538921"/>
            </a:xfrm>
            <a:prstGeom prst="roundRect">
              <a:avLst>
                <a:gd name="adj" fmla="val 50000"/>
              </a:avLst>
            </a:pr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solidFill>
                    <a:schemeClr val="bg1"/>
                  </a:solidFill>
                </a:rPr>
                <a:t>North</a:t>
              </a:r>
            </a:p>
          </p:txBody>
        </p:sp>
        <p:sp>
          <p:nvSpPr>
            <p:cNvPr id="54" name="圆角矩形 45">
              <a:extLst>
                <a:ext uri="{FF2B5EF4-FFF2-40B4-BE49-F238E27FC236}">
                  <a16:creationId xmlns:a16="http://schemas.microsoft.com/office/drawing/2014/main" id="{488A0116-CCAD-55FB-F0E8-EF501F7424AE}"/>
                </a:ext>
              </a:extLst>
            </p:cNvPr>
            <p:cNvSpPr/>
            <p:nvPr/>
          </p:nvSpPr>
          <p:spPr>
            <a:xfrm>
              <a:off x="26575" y="2377914"/>
              <a:ext cx="1151846" cy="499087"/>
            </a:xfrm>
            <a:prstGeom prst="roundRect">
              <a:avLst>
                <a:gd name="adj" fmla="val 50000"/>
              </a:avLst>
            </a:pr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West</a:t>
              </a:r>
            </a:p>
          </p:txBody>
        </p:sp>
        <p:sp>
          <p:nvSpPr>
            <p:cNvPr id="55" name="圆角矩形 45">
              <a:extLst>
                <a:ext uri="{FF2B5EF4-FFF2-40B4-BE49-F238E27FC236}">
                  <a16:creationId xmlns:a16="http://schemas.microsoft.com/office/drawing/2014/main" id="{0894FAA7-FD80-E7B8-2F2C-3D858D8D5722}"/>
                </a:ext>
              </a:extLst>
            </p:cNvPr>
            <p:cNvSpPr/>
            <p:nvPr/>
          </p:nvSpPr>
          <p:spPr>
            <a:xfrm>
              <a:off x="2956135" y="4635477"/>
              <a:ext cx="1471628" cy="383234"/>
            </a:xfrm>
            <a:prstGeom prst="roundRect">
              <a:avLst>
                <a:gd name="adj" fmla="val 50000"/>
              </a:avLst>
            </a:pr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East</a:t>
              </a:r>
            </a:p>
          </p:txBody>
        </p:sp>
        <p:sp>
          <p:nvSpPr>
            <p:cNvPr id="108" name="圆角矩形 45">
              <a:extLst>
                <a:ext uri="{FF2B5EF4-FFF2-40B4-BE49-F238E27FC236}">
                  <a16:creationId xmlns:a16="http://schemas.microsoft.com/office/drawing/2014/main" id="{B2315052-588E-5A37-81BB-DBBB7A381D8F}"/>
                </a:ext>
              </a:extLst>
            </p:cNvPr>
            <p:cNvSpPr/>
            <p:nvPr/>
          </p:nvSpPr>
          <p:spPr>
            <a:xfrm>
              <a:off x="1213350" y="6227974"/>
              <a:ext cx="1206997" cy="383234"/>
            </a:xfrm>
            <a:prstGeom prst="roundRect">
              <a:avLst>
                <a:gd name="adj" fmla="val 50000"/>
              </a:avLst>
            </a:pr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South</a:t>
              </a:r>
            </a:p>
          </p:txBody>
        </p:sp>
        <p:sp>
          <p:nvSpPr>
            <p:cNvPr id="109" name="Oval 25">
              <a:extLst>
                <a:ext uri="{FF2B5EF4-FFF2-40B4-BE49-F238E27FC236}">
                  <a16:creationId xmlns:a16="http://schemas.microsoft.com/office/drawing/2014/main" id="{0765E447-AF12-A269-64FE-391F75730518}"/>
                </a:ext>
              </a:extLst>
            </p:cNvPr>
            <p:cNvSpPr>
              <a:spLocks noChangeArrowheads="1"/>
            </p:cNvSpPr>
            <p:nvPr/>
          </p:nvSpPr>
          <p:spPr bwMode="gray">
            <a:xfrm>
              <a:off x="2212795" y="5348675"/>
              <a:ext cx="101228"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pSp>
      <p:graphicFrame>
        <p:nvGraphicFramePr>
          <p:cNvPr id="124" name="Table 2">
            <a:extLst>
              <a:ext uri="{FF2B5EF4-FFF2-40B4-BE49-F238E27FC236}">
                <a16:creationId xmlns:a16="http://schemas.microsoft.com/office/drawing/2014/main" id="{2339F052-9834-6BA5-1F76-80720AD6B546}"/>
              </a:ext>
            </a:extLst>
          </p:cNvPr>
          <p:cNvGraphicFramePr>
            <a:graphicFrameLocks noGrp="1"/>
          </p:cNvGraphicFramePr>
          <p:nvPr/>
        </p:nvGraphicFramePr>
        <p:xfrm>
          <a:off x="5082717" y="3539619"/>
          <a:ext cx="3902460" cy="1103949"/>
        </p:xfrm>
        <a:graphic>
          <a:graphicData uri="http://schemas.openxmlformats.org/drawingml/2006/table">
            <a:tbl>
              <a:tblPr firstRow="1" bandRow="1">
                <a:tableStyleId>{073A0DAA-6AF3-43AB-8588-CEC1D06C72B9}</a:tableStyleId>
              </a:tblPr>
              <a:tblGrid>
                <a:gridCol w="990537">
                  <a:extLst>
                    <a:ext uri="{9D8B030D-6E8A-4147-A177-3AD203B41FA5}">
                      <a16:colId xmlns:a16="http://schemas.microsoft.com/office/drawing/2014/main" val="324926490"/>
                    </a:ext>
                  </a:extLst>
                </a:gridCol>
                <a:gridCol w="2911923">
                  <a:extLst>
                    <a:ext uri="{9D8B030D-6E8A-4147-A177-3AD203B41FA5}">
                      <a16:colId xmlns:a16="http://schemas.microsoft.com/office/drawing/2014/main" val="3359506510"/>
                    </a:ext>
                  </a:extLst>
                </a:gridCol>
              </a:tblGrid>
              <a:tr h="243348">
                <a:tc gridSpan="2">
                  <a:txBody>
                    <a:bodyPr/>
                    <a:lstStyle/>
                    <a:p>
                      <a:pPr algn="ctr">
                        <a:lnSpc>
                          <a:spcPct val="150000"/>
                        </a:lnSpc>
                      </a:pPr>
                      <a:r>
                        <a:rPr lang="en-US" sz="1000" dirty="0">
                          <a:latin typeface="Arial" panose="020B0604020202020204" pitchFamily="34" charset="0"/>
                          <a:cs typeface="Arial" panose="020B0604020202020204" pitchFamily="34" charset="0"/>
                        </a:rPr>
                        <a:t>Business Setup, FY2021</a:t>
                      </a:r>
                      <a:endParaRPr lang="en-IN" sz="1000" dirty="0">
                        <a:latin typeface="Arial" panose="020B0604020202020204" pitchFamily="34" charset="0"/>
                        <a:cs typeface="Arial" panose="020B0604020202020204" pitchFamily="34" charset="0"/>
                      </a:endParaRPr>
                    </a:p>
                  </a:txBody>
                  <a:tcPr>
                    <a:solidFill>
                      <a:schemeClr val="tx1"/>
                    </a:solidFill>
                  </a:tcPr>
                </a:tc>
                <a:tc hMerge="1">
                  <a:txBody>
                    <a:bodyPr/>
                    <a:lstStyle/>
                    <a:p>
                      <a:pPr>
                        <a:lnSpc>
                          <a:spcPct val="150000"/>
                        </a:lnSpc>
                      </a:pPr>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1177955"/>
                  </a:ext>
                </a:extLst>
              </a:tr>
              <a:tr h="243348">
                <a:tc>
                  <a:txBody>
                    <a:bodyPr/>
                    <a:lstStyle/>
                    <a:p>
                      <a:pPr>
                        <a:lnSpc>
                          <a:spcPct val="150000"/>
                        </a:lnSpc>
                      </a:pPr>
                      <a:r>
                        <a:rPr lang="en-US" sz="1000" b="0" dirty="0">
                          <a:latin typeface="Arial" panose="020B0604020202020204" pitchFamily="34" charset="0"/>
                          <a:cs typeface="Arial" panose="020B0604020202020204" pitchFamily="34" charset="0"/>
                        </a:rPr>
                        <a:t>HQ</a:t>
                      </a:r>
                      <a:endParaRPr lang="en-IN" sz="1000" b="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b="0" dirty="0">
                          <a:latin typeface="Arial" panose="020B0604020202020204" pitchFamily="34" charset="0"/>
                          <a:cs typeface="Arial" panose="020B0604020202020204" pitchFamily="34" charset="0"/>
                        </a:rPr>
                        <a:t>Chennai, Tamil Nadu</a:t>
                      </a:r>
                    </a:p>
                  </a:txBody>
                  <a:tcPr/>
                </a:tc>
                <a:extLst>
                  <a:ext uri="{0D108BD9-81ED-4DB2-BD59-A6C34878D82A}">
                    <a16:rowId xmlns:a16="http://schemas.microsoft.com/office/drawing/2014/main" val="4023468012"/>
                  </a:ext>
                </a:extLst>
              </a:tr>
              <a:tr h="243348">
                <a:tc>
                  <a:txBody>
                    <a:bodyPr/>
                    <a:lstStyle/>
                    <a:p>
                      <a:pPr>
                        <a:lnSpc>
                          <a:spcPct val="150000"/>
                        </a:lnSpc>
                      </a:pPr>
                      <a:r>
                        <a:rPr lang="en-US" sz="1000" dirty="0">
                          <a:latin typeface="Arial" panose="020B0604020202020204" pitchFamily="34" charset="0"/>
                          <a:cs typeface="Arial" panose="020B0604020202020204" pitchFamily="34" charset="0"/>
                        </a:rPr>
                        <a:t>Plants</a:t>
                      </a:r>
                      <a:endParaRPr lang="en-IN" sz="100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dirty="0">
                          <a:latin typeface="Arial" panose="020B0604020202020204" pitchFamily="34" charset="0"/>
                          <a:cs typeface="Arial" panose="020B0604020202020204" pitchFamily="34" charset="0"/>
                        </a:rPr>
                        <a:t>Gujarat: </a:t>
                      </a:r>
                      <a:r>
                        <a:rPr lang="en-IN" sz="1000" dirty="0" err="1">
                          <a:latin typeface="Arial" panose="020B0604020202020204" pitchFamily="34" charset="0"/>
                          <a:cs typeface="Arial" panose="020B0604020202020204" pitchFamily="34" charset="0"/>
                        </a:rPr>
                        <a:t>Dahej</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Panoli</a:t>
                      </a:r>
                      <a:r>
                        <a:rPr lang="en-IN" sz="1000" dirty="0">
                          <a:latin typeface="Arial" panose="020B0604020202020204" pitchFamily="34" charset="0"/>
                          <a:cs typeface="Arial" panose="020B0604020202020204" pitchFamily="34" charset="0"/>
                        </a:rPr>
                        <a:t> </a:t>
                      </a:r>
                    </a:p>
                    <a:p>
                      <a:pPr>
                        <a:lnSpc>
                          <a:spcPct val="150000"/>
                        </a:lnSpc>
                      </a:pPr>
                      <a:r>
                        <a:rPr lang="en-IN" sz="1000" dirty="0">
                          <a:latin typeface="Arial" panose="020B0604020202020204" pitchFamily="34" charset="0"/>
                          <a:cs typeface="Arial" panose="020B0604020202020204" pitchFamily="34" charset="0"/>
                        </a:rPr>
                        <a:t>Tamil Nadu: </a:t>
                      </a:r>
                      <a:r>
                        <a:rPr lang="en-IN" sz="1000" dirty="0" err="1">
                          <a:latin typeface="Arial" panose="020B0604020202020204" pitchFamily="34" charset="0"/>
                          <a:cs typeface="Arial" panose="020B0604020202020204" pitchFamily="34" charset="0"/>
                        </a:rPr>
                        <a:t>Cuddalore</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4521765"/>
                  </a:ext>
                </a:extLst>
              </a:tr>
            </a:tbl>
          </a:graphicData>
        </a:graphic>
      </p:graphicFrame>
      <p:sp>
        <p:nvSpPr>
          <p:cNvPr id="125" name="Oval 25">
            <a:extLst>
              <a:ext uri="{FF2B5EF4-FFF2-40B4-BE49-F238E27FC236}">
                <a16:creationId xmlns:a16="http://schemas.microsoft.com/office/drawing/2014/main" id="{5C7F7944-AE12-2819-A00F-47191C21CB00}"/>
              </a:ext>
            </a:extLst>
          </p:cNvPr>
          <p:cNvSpPr>
            <a:spLocks noChangeArrowheads="1"/>
          </p:cNvSpPr>
          <p:nvPr/>
        </p:nvSpPr>
        <p:spPr bwMode="gray">
          <a:xfrm>
            <a:off x="4895639" y="3930723"/>
            <a:ext cx="74051"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7" name="Oval 25">
            <a:extLst>
              <a:ext uri="{FF2B5EF4-FFF2-40B4-BE49-F238E27FC236}">
                <a16:creationId xmlns:a16="http://schemas.microsoft.com/office/drawing/2014/main" id="{A5092824-2C72-B46F-2410-ACA8B886CFD4}"/>
              </a:ext>
            </a:extLst>
          </p:cNvPr>
          <p:cNvSpPr>
            <a:spLocks noChangeArrowheads="1"/>
          </p:cNvSpPr>
          <p:nvPr/>
        </p:nvSpPr>
        <p:spPr bwMode="gray">
          <a:xfrm>
            <a:off x="4888766" y="4264222"/>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aphicFrame>
        <p:nvGraphicFramePr>
          <p:cNvPr id="129" name="Table 129">
            <a:extLst>
              <a:ext uri="{FF2B5EF4-FFF2-40B4-BE49-F238E27FC236}">
                <a16:creationId xmlns:a16="http://schemas.microsoft.com/office/drawing/2014/main" id="{DAE24FB1-0F11-6C2B-E42F-DE6FD2B780D9}"/>
              </a:ext>
            </a:extLst>
          </p:cNvPr>
          <p:cNvGraphicFramePr>
            <a:graphicFrameLocks noGrp="1"/>
          </p:cNvGraphicFramePr>
          <p:nvPr>
            <p:extLst>
              <p:ext uri="{D42A27DB-BD31-4B8C-83A1-F6EECF244321}">
                <p14:modId xmlns:p14="http://schemas.microsoft.com/office/powerpoint/2010/main" val="830747117"/>
              </p:ext>
            </p:extLst>
          </p:nvPr>
        </p:nvGraphicFramePr>
        <p:xfrm>
          <a:off x="5082717" y="5136134"/>
          <a:ext cx="3902460" cy="1242356"/>
        </p:xfrm>
        <a:graphic>
          <a:graphicData uri="http://schemas.openxmlformats.org/drawingml/2006/table">
            <a:tbl>
              <a:tblPr firstRow="1" bandRow="1">
                <a:tableStyleId>{073A0DAA-6AF3-43AB-8588-CEC1D06C72B9}</a:tableStyleId>
              </a:tblPr>
              <a:tblGrid>
                <a:gridCol w="1951230">
                  <a:extLst>
                    <a:ext uri="{9D8B030D-6E8A-4147-A177-3AD203B41FA5}">
                      <a16:colId xmlns:a16="http://schemas.microsoft.com/office/drawing/2014/main" val="1100218670"/>
                    </a:ext>
                  </a:extLst>
                </a:gridCol>
                <a:gridCol w="1951230">
                  <a:extLst>
                    <a:ext uri="{9D8B030D-6E8A-4147-A177-3AD203B41FA5}">
                      <a16:colId xmlns:a16="http://schemas.microsoft.com/office/drawing/2014/main" val="1058092531"/>
                    </a:ext>
                  </a:extLst>
                </a:gridCol>
              </a:tblGrid>
              <a:tr h="266996">
                <a:tc gridSpan="2">
                  <a:txBody>
                    <a:bodyPr/>
                    <a:lstStyle/>
                    <a:p>
                      <a:pPr algn="ctr"/>
                      <a:r>
                        <a:rPr lang="en-US" sz="1000" dirty="0">
                          <a:latin typeface="Arial" panose="020B0604020202020204" pitchFamily="34" charset="0"/>
                          <a:cs typeface="Arial" panose="020B0604020202020204" pitchFamily="34" charset="0"/>
                        </a:rPr>
                        <a:t>Key Indicators</a:t>
                      </a:r>
                      <a:endParaRPr lang="en-IN" sz="1000" dirty="0">
                        <a:latin typeface="Arial" panose="020B0604020202020204" pitchFamily="34" charset="0"/>
                        <a:cs typeface="Arial" panose="020B0604020202020204" pitchFamily="34" charset="0"/>
                      </a:endParaRPr>
                    </a:p>
                  </a:txBody>
                  <a:tcPr anchor="ctr">
                    <a:solidFill>
                      <a:schemeClr val="tx1"/>
                    </a:solidFill>
                  </a:tcPr>
                </a:tc>
                <a:tc hMerge="1">
                  <a:txBody>
                    <a:bodyPr/>
                    <a:lstStyle/>
                    <a:p>
                      <a:pPr algn="ctr"/>
                      <a:endParaRPr lang="en-IN"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16776163"/>
                  </a:ext>
                </a:extLst>
              </a:tr>
              <a:tr h="160570">
                <a:tc>
                  <a:txBody>
                    <a:bodyPr/>
                    <a:lstStyle/>
                    <a:p>
                      <a:pPr algn="ctr"/>
                      <a:r>
                        <a:rPr lang="en-US" sz="1000" dirty="0">
                          <a:latin typeface="Arial" panose="020B0604020202020204" pitchFamily="34" charset="0"/>
                          <a:cs typeface="Arial" panose="020B0604020202020204" pitchFamily="34" charset="0"/>
                        </a:rPr>
                        <a:t>Plant Capacity</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latin typeface="Arial" panose="020B0604020202020204" pitchFamily="34" charset="0"/>
                          <a:cs typeface="Arial" panose="020B0604020202020204" pitchFamily="34" charset="0"/>
                        </a:rPr>
                        <a:t>200,000 MT</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73317991"/>
                  </a:ext>
                </a:extLst>
              </a:tr>
              <a:tr h="160570">
                <a:tc>
                  <a:txBody>
                    <a:bodyPr/>
                    <a:lstStyle/>
                    <a:p>
                      <a:pPr algn="ctr"/>
                      <a:r>
                        <a:rPr lang="en-US" sz="1000" dirty="0">
                          <a:latin typeface="Arial" panose="020B0604020202020204" pitchFamily="34" charset="0"/>
                          <a:cs typeface="Arial" panose="020B0604020202020204" pitchFamily="34" charset="0"/>
                        </a:rPr>
                        <a:t>Production Volume, 2021</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latin typeface="Arial" panose="020B0604020202020204" pitchFamily="34" charset="0"/>
                          <a:cs typeface="Arial" panose="020B0604020202020204" pitchFamily="34" charset="0"/>
                        </a:rPr>
                        <a:t>170,000 MT</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61902948"/>
                  </a:ext>
                </a:extLst>
              </a:tr>
              <a:tr h="160570">
                <a:tc>
                  <a:txBody>
                    <a:bodyPr/>
                    <a:lstStyle/>
                    <a:p>
                      <a:pPr algn="ctr"/>
                      <a:r>
                        <a:rPr lang="en-US" sz="1000" dirty="0">
                          <a:latin typeface="Arial" panose="020B0604020202020204" pitchFamily="34" charset="0"/>
                          <a:cs typeface="Arial" panose="020B0604020202020204" pitchFamily="34" charset="0"/>
                        </a:rPr>
                        <a:t>Total Revenue, FY 2021</a:t>
                      </a:r>
                      <a:endParaRPr lang="en-IN" sz="1000" dirty="0">
                        <a:latin typeface="Arial" panose="020B0604020202020204" pitchFamily="34" charset="0"/>
                        <a:cs typeface="Arial" panose="020B0604020202020204" pitchFamily="34" charset="0"/>
                      </a:endParaRPr>
                    </a:p>
                  </a:txBody>
                  <a:tcPr/>
                </a:tc>
                <a:tc>
                  <a:txBody>
                    <a:bodyPr/>
                    <a:lstStyle/>
                    <a:p>
                      <a:pPr algn="ctr"/>
                      <a:r>
                        <a:rPr lang="en-IN" sz="1000" dirty="0">
                          <a:latin typeface="Arial" panose="020B0604020202020204" pitchFamily="34" charset="0"/>
                          <a:cs typeface="Arial" panose="020B0604020202020204" pitchFamily="34" charset="0"/>
                        </a:rPr>
                        <a:t>INR 2432 Crores</a:t>
                      </a:r>
                    </a:p>
                  </a:txBody>
                  <a:tcPr/>
                </a:tc>
                <a:extLst>
                  <a:ext uri="{0D108BD9-81ED-4DB2-BD59-A6C34878D82A}">
                    <a16:rowId xmlns:a16="http://schemas.microsoft.com/office/drawing/2014/main" val="3595955781"/>
                  </a:ext>
                </a:extLst>
              </a:tr>
              <a:tr h="160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Profit After Tax (PAT)</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latin typeface="Arial" panose="020B0604020202020204" pitchFamily="34" charset="0"/>
                          <a:cs typeface="Arial" panose="020B0604020202020204" pitchFamily="34" charset="0"/>
                        </a:rPr>
                        <a:t>INR 243 Crore </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595946"/>
                  </a:ext>
                </a:extLst>
              </a:tr>
            </a:tbl>
          </a:graphicData>
        </a:graphic>
      </p:graphicFrame>
      <p:pic>
        <p:nvPicPr>
          <p:cNvPr id="4" name="Picture 3">
            <a:extLst>
              <a:ext uri="{FF2B5EF4-FFF2-40B4-BE49-F238E27FC236}">
                <a16:creationId xmlns:a16="http://schemas.microsoft.com/office/drawing/2014/main" id="{D4E50292-AE2D-4970-3E17-C601091A7ACC}"/>
              </a:ext>
            </a:extLst>
          </p:cNvPr>
          <p:cNvPicPr>
            <a:picLocks noChangeAspect="1"/>
          </p:cNvPicPr>
          <p:nvPr/>
        </p:nvPicPr>
        <p:blipFill>
          <a:blip r:embed="rId3"/>
          <a:stretch>
            <a:fillRect/>
          </a:stretch>
        </p:blipFill>
        <p:spPr>
          <a:xfrm>
            <a:off x="4426883" y="132034"/>
            <a:ext cx="1657350" cy="523875"/>
          </a:xfrm>
          <a:prstGeom prst="rect">
            <a:avLst/>
          </a:prstGeom>
        </p:spPr>
      </p:pic>
      <p:sp>
        <p:nvSpPr>
          <p:cNvPr id="2" name="Oval 25">
            <a:extLst>
              <a:ext uri="{FF2B5EF4-FFF2-40B4-BE49-F238E27FC236}">
                <a16:creationId xmlns:a16="http://schemas.microsoft.com/office/drawing/2014/main" id="{C326E3BD-5B1C-199A-050A-E8F57CF474A3}"/>
              </a:ext>
            </a:extLst>
          </p:cNvPr>
          <p:cNvSpPr>
            <a:spLocks noChangeArrowheads="1"/>
          </p:cNvSpPr>
          <p:nvPr/>
        </p:nvSpPr>
        <p:spPr bwMode="gray">
          <a:xfrm>
            <a:off x="5679864" y="2132584"/>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5" name="Oval 25">
            <a:extLst>
              <a:ext uri="{FF2B5EF4-FFF2-40B4-BE49-F238E27FC236}">
                <a16:creationId xmlns:a16="http://schemas.microsoft.com/office/drawing/2014/main" id="{BC4797C1-109E-60FD-63DB-0E652548EF53}"/>
              </a:ext>
            </a:extLst>
          </p:cNvPr>
          <p:cNvSpPr>
            <a:spLocks noChangeArrowheads="1"/>
          </p:cNvSpPr>
          <p:nvPr/>
        </p:nvSpPr>
        <p:spPr bwMode="gray">
          <a:xfrm>
            <a:off x="5715891" y="2095265"/>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6" name="Oval 25">
            <a:extLst>
              <a:ext uri="{FF2B5EF4-FFF2-40B4-BE49-F238E27FC236}">
                <a16:creationId xmlns:a16="http://schemas.microsoft.com/office/drawing/2014/main" id="{C62F8866-C638-4C6A-6C7D-EA6696B18B55}"/>
              </a:ext>
            </a:extLst>
          </p:cNvPr>
          <p:cNvSpPr>
            <a:spLocks noChangeArrowheads="1"/>
          </p:cNvSpPr>
          <p:nvPr/>
        </p:nvSpPr>
        <p:spPr bwMode="gray">
          <a:xfrm>
            <a:off x="6240163" y="2818784"/>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Tree>
    <p:extLst>
      <p:ext uri="{BB962C8B-B14F-4D97-AF65-F5344CB8AC3E}">
        <p14:creationId xmlns:p14="http://schemas.microsoft.com/office/powerpoint/2010/main" val="2899204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a:xfrm>
            <a:off x="159090" y="167291"/>
            <a:ext cx="7328388" cy="457200"/>
          </a:xfrm>
        </p:spPr>
        <p:txBody>
          <a:bodyPr>
            <a:normAutofit/>
          </a:bodyPr>
          <a:lstStyle/>
          <a:p>
            <a:pPr>
              <a:lnSpc>
                <a:spcPct val="100000"/>
              </a:lnSpc>
              <a:spcBef>
                <a:spcPts val="0"/>
              </a:spcBef>
            </a:pPr>
            <a:r>
              <a:rPr lang="en-US" sz="1400" dirty="0">
                <a:solidFill>
                  <a:schemeClr val="tx1"/>
                </a:solidFill>
                <a:latin typeface="Arial" panose="020B0604020202020204" pitchFamily="34" charset="0"/>
                <a:ea typeface="Verdana" panose="020B0604030504040204" pitchFamily="34" charset="0"/>
              </a:rPr>
              <a:t>COROMANDEL INTERNATIONAL</a:t>
            </a:r>
          </a:p>
        </p:txBody>
      </p:sp>
      <p:sp>
        <p:nvSpPr>
          <p:cNvPr id="9" name="TextBox 8">
            <a:extLst>
              <a:ext uri="{FF2B5EF4-FFF2-40B4-BE49-F238E27FC236}">
                <a16:creationId xmlns:a16="http://schemas.microsoft.com/office/drawing/2014/main" id="{40368394-201C-416C-83F4-11631F1841CF}"/>
              </a:ext>
            </a:extLst>
          </p:cNvPr>
          <p:cNvSpPr txBox="1"/>
          <p:nvPr/>
        </p:nvSpPr>
        <p:spPr>
          <a:xfrm>
            <a:off x="69070" y="718960"/>
            <a:ext cx="4590893" cy="5928208"/>
          </a:xfrm>
          <a:prstGeom prst="rect">
            <a:avLst/>
          </a:prstGeom>
          <a:solidFill>
            <a:schemeClr val="bg1"/>
          </a:solidFill>
          <a:ln w="28575">
            <a:solidFill>
              <a:schemeClr val="tx2">
                <a:lumMod val="75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Coromandel International is a part of </a:t>
            </a:r>
            <a:r>
              <a:rPr lang="en-US" sz="1200" b="0" dirty="0" err="1">
                <a:solidFill>
                  <a:prstClr val="black"/>
                </a:solidFill>
                <a:ea typeface="Verdana" panose="020B0604030504040204" pitchFamily="34" charset="0"/>
              </a:rPr>
              <a:t>Murugappa</a:t>
            </a:r>
            <a:r>
              <a:rPr lang="en-US" sz="1200" b="0" dirty="0">
                <a:solidFill>
                  <a:prstClr val="black"/>
                </a:solidFill>
                <a:ea typeface="Verdana" panose="020B0604030504040204" pitchFamily="34" charset="0"/>
              </a:rPr>
              <a:t> Group, founded in 1960 and headquartered in Hyderabad, Telangana.</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Coromandel has 16 manufacturing facilities where they produce fertilizers and crop protection chemicals.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The company registered 35% growth in 2021-22 over the previous year.</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In the year 2021-22, Coromandel filed 113 patents, of which 18 were granted In 2021-22, Coromandel launched nine new products </a:t>
            </a:r>
            <a:r>
              <a:rPr lang="en-US" sz="1200" b="0" dirty="0" err="1">
                <a:solidFill>
                  <a:prstClr val="black"/>
                </a:solidFill>
                <a:ea typeface="Verdana" panose="020B0604030504040204" pitchFamily="34" charset="0"/>
              </a:rPr>
              <a:t>Groshakti</a:t>
            </a:r>
            <a:r>
              <a:rPr lang="en-US" sz="1200" b="0" dirty="0">
                <a:solidFill>
                  <a:prstClr val="black"/>
                </a:solidFill>
                <a:ea typeface="Verdana" panose="020B0604030504040204" pitchFamily="34" charset="0"/>
              </a:rPr>
              <a:t> Plus, </a:t>
            </a:r>
            <a:r>
              <a:rPr lang="en-US" sz="1200" b="0" dirty="0" err="1">
                <a:solidFill>
                  <a:prstClr val="black"/>
                </a:solidFill>
                <a:ea typeface="Verdana" panose="020B0604030504040204" pitchFamily="34" charset="0"/>
              </a:rPr>
              <a:t>Accu</a:t>
            </a:r>
            <a:r>
              <a:rPr lang="en-US" sz="1200" b="0" dirty="0">
                <a:solidFill>
                  <a:prstClr val="black"/>
                </a:solidFill>
                <a:ea typeface="Verdana" panose="020B0604030504040204" pitchFamily="34" charset="0"/>
              </a:rPr>
              <a:t> Mist Zinc, etc.</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Coromandel is the largest producer of neem-based biopesticide in the world, dedicated to innovating and upgrading company’s portfolio towards greener chemistry.</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Coromandel is leading the effort to automate farms by partnering with major players in the technology industry and creating unique solutions for farmers.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This year, the Coromandel business of crop protection witnessed a top-line increase of 21% from last year.</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The COVID-19 pandemic leads to disruptions in the supply chain, which leads coromandel to diversify its sourcing and look for other alternatives.</a:t>
            </a:r>
          </a:p>
        </p:txBody>
      </p:sp>
      <p:grpSp>
        <p:nvGrpSpPr>
          <p:cNvPr id="7" name="Group 6">
            <a:extLst>
              <a:ext uri="{FF2B5EF4-FFF2-40B4-BE49-F238E27FC236}">
                <a16:creationId xmlns:a16="http://schemas.microsoft.com/office/drawing/2014/main" id="{8B0574BA-0B4D-AFCE-B1D5-C1BB90CC4500}"/>
              </a:ext>
            </a:extLst>
          </p:cNvPr>
          <p:cNvGrpSpPr/>
          <p:nvPr/>
        </p:nvGrpSpPr>
        <p:grpSpPr>
          <a:xfrm>
            <a:off x="5128985" y="661171"/>
            <a:ext cx="3331359" cy="2844827"/>
            <a:chOff x="26575" y="919977"/>
            <a:chExt cx="4728475" cy="5691231"/>
          </a:xfrm>
        </p:grpSpPr>
        <p:sp>
          <p:nvSpPr>
            <p:cNvPr id="11" name="Freeform 4">
              <a:extLst>
                <a:ext uri="{FF2B5EF4-FFF2-40B4-BE49-F238E27FC236}">
                  <a16:creationId xmlns:a16="http://schemas.microsoft.com/office/drawing/2014/main" id="{D9212ABE-6008-5AFF-D891-1C309B133319}"/>
                </a:ext>
              </a:extLst>
            </p:cNvPr>
            <p:cNvSpPr/>
            <p:nvPr/>
          </p:nvSpPr>
          <p:spPr bwMode="auto">
            <a:xfrm>
              <a:off x="770844" y="2630482"/>
              <a:ext cx="1249310" cy="1100833"/>
            </a:xfrm>
            <a:custGeom>
              <a:avLst/>
              <a:gdLst>
                <a:gd name="T0" fmla="*/ 0 w 4231"/>
                <a:gd name="T1" fmla="*/ 0 h 3825"/>
                <a:gd name="T2" fmla="*/ 0 w 4231"/>
                <a:gd name="T3" fmla="*/ 0 h 3825"/>
                <a:gd name="T4" fmla="*/ 0 w 4231"/>
                <a:gd name="T5" fmla="*/ 0 h 3825"/>
                <a:gd name="T6" fmla="*/ 0 w 4231"/>
                <a:gd name="T7" fmla="*/ 0 h 3825"/>
                <a:gd name="T8" fmla="*/ 0 w 4231"/>
                <a:gd name="T9" fmla="*/ 0 h 3825"/>
                <a:gd name="T10" fmla="*/ 0 w 4231"/>
                <a:gd name="T11" fmla="*/ 0 h 3825"/>
                <a:gd name="T12" fmla="*/ 0 w 4231"/>
                <a:gd name="T13" fmla="*/ 0 h 3825"/>
                <a:gd name="T14" fmla="*/ 0 w 4231"/>
                <a:gd name="T15" fmla="*/ 0 h 3825"/>
                <a:gd name="T16" fmla="*/ 0 w 4231"/>
                <a:gd name="T17" fmla="*/ 0 h 3825"/>
                <a:gd name="T18" fmla="*/ 0 w 4231"/>
                <a:gd name="T19" fmla="*/ 0 h 3825"/>
                <a:gd name="T20" fmla="*/ 0 w 4231"/>
                <a:gd name="T21" fmla="*/ 0 h 3825"/>
                <a:gd name="T22" fmla="*/ 0 w 4231"/>
                <a:gd name="T23" fmla="*/ 0 h 3825"/>
                <a:gd name="T24" fmla="*/ 0 w 4231"/>
                <a:gd name="T25" fmla="*/ 0 h 3825"/>
                <a:gd name="T26" fmla="*/ 0 w 4231"/>
                <a:gd name="T27" fmla="*/ 0 h 3825"/>
                <a:gd name="T28" fmla="*/ 0 w 4231"/>
                <a:gd name="T29" fmla="*/ 0 h 3825"/>
                <a:gd name="T30" fmla="*/ 0 w 4231"/>
                <a:gd name="T31" fmla="*/ 0 h 3825"/>
                <a:gd name="T32" fmla="*/ 0 w 4231"/>
                <a:gd name="T33" fmla="*/ 0 h 3825"/>
                <a:gd name="T34" fmla="*/ 0 w 4231"/>
                <a:gd name="T35" fmla="*/ 0 h 3825"/>
                <a:gd name="T36" fmla="*/ 0 w 4231"/>
                <a:gd name="T37" fmla="*/ 0 h 3825"/>
                <a:gd name="T38" fmla="*/ 0 w 4231"/>
                <a:gd name="T39" fmla="*/ 0 h 3825"/>
                <a:gd name="T40" fmla="*/ 0 w 4231"/>
                <a:gd name="T41" fmla="*/ 0 h 3825"/>
                <a:gd name="T42" fmla="*/ 0 w 4231"/>
                <a:gd name="T43" fmla="*/ 0 h 3825"/>
                <a:gd name="T44" fmla="*/ 0 w 4231"/>
                <a:gd name="T45" fmla="*/ 0 h 3825"/>
                <a:gd name="T46" fmla="*/ 0 w 4231"/>
                <a:gd name="T47" fmla="*/ 0 h 3825"/>
                <a:gd name="T48" fmla="*/ 0 w 4231"/>
                <a:gd name="T49" fmla="*/ 0 h 3825"/>
                <a:gd name="T50" fmla="*/ 0 w 4231"/>
                <a:gd name="T51" fmla="*/ 0 h 3825"/>
                <a:gd name="T52" fmla="*/ 0 w 4231"/>
                <a:gd name="T53" fmla="*/ 0 h 3825"/>
                <a:gd name="T54" fmla="*/ 0 w 4231"/>
                <a:gd name="T55" fmla="*/ 0 h 3825"/>
                <a:gd name="T56" fmla="*/ 0 w 4231"/>
                <a:gd name="T57" fmla="*/ 0 h 3825"/>
                <a:gd name="T58" fmla="*/ 0 w 4231"/>
                <a:gd name="T59" fmla="*/ 0 h 3825"/>
                <a:gd name="T60" fmla="*/ 0 w 4231"/>
                <a:gd name="T61" fmla="*/ 0 h 3825"/>
                <a:gd name="T62" fmla="*/ 0 w 4231"/>
                <a:gd name="T63" fmla="*/ 0 h 3825"/>
                <a:gd name="T64" fmla="*/ 0 w 4231"/>
                <a:gd name="T65" fmla="*/ 0 h 3825"/>
                <a:gd name="T66" fmla="*/ 0 w 4231"/>
                <a:gd name="T67" fmla="*/ 0 h 3825"/>
                <a:gd name="T68" fmla="*/ 0 w 4231"/>
                <a:gd name="T69" fmla="*/ 0 h 3825"/>
                <a:gd name="T70" fmla="*/ 0 w 4231"/>
                <a:gd name="T71" fmla="*/ 0 h 3825"/>
                <a:gd name="T72" fmla="*/ 0 w 4231"/>
                <a:gd name="T73" fmla="*/ 0 h 3825"/>
                <a:gd name="T74" fmla="*/ 0 w 4231"/>
                <a:gd name="T75" fmla="*/ 0 h 3825"/>
                <a:gd name="T76" fmla="*/ 0 w 4231"/>
                <a:gd name="T77" fmla="*/ 0 h 3825"/>
                <a:gd name="T78" fmla="*/ 0 w 4231"/>
                <a:gd name="T79" fmla="*/ 0 h 3825"/>
                <a:gd name="T80" fmla="*/ 0 w 4231"/>
                <a:gd name="T81" fmla="*/ 0 h 3825"/>
                <a:gd name="T82" fmla="*/ 0 w 4231"/>
                <a:gd name="T83" fmla="*/ 0 h 3825"/>
                <a:gd name="T84" fmla="*/ 0 w 4231"/>
                <a:gd name="T85" fmla="*/ 0 h 3825"/>
                <a:gd name="T86" fmla="*/ 0 w 4231"/>
                <a:gd name="T87" fmla="*/ 0 h 3825"/>
                <a:gd name="T88" fmla="*/ 0 w 4231"/>
                <a:gd name="T89" fmla="*/ 0 h 3825"/>
                <a:gd name="T90" fmla="*/ 0 w 4231"/>
                <a:gd name="T91" fmla="*/ 0 h 3825"/>
                <a:gd name="T92" fmla="*/ 0 w 4231"/>
                <a:gd name="T93" fmla="*/ 0 h 38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31" h="3825">
                  <a:moveTo>
                    <a:pt x="726" y="2859"/>
                  </a:moveTo>
                  <a:lnTo>
                    <a:pt x="646" y="2739"/>
                  </a:lnTo>
                  <a:lnTo>
                    <a:pt x="631" y="2649"/>
                  </a:lnTo>
                  <a:lnTo>
                    <a:pt x="545" y="2502"/>
                  </a:lnTo>
                  <a:lnTo>
                    <a:pt x="572" y="2430"/>
                  </a:lnTo>
                  <a:lnTo>
                    <a:pt x="500" y="2309"/>
                  </a:lnTo>
                  <a:lnTo>
                    <a:pt x="380" y="2319"/>
                  </a:lnTo>
                  <a:lnTo>
                    <a:pt x="256" y="2139"/>
                  </a:lnTo>
                  <a:lnTo>
                    <a:pt x="302" y="1994"/>
                  </a:lnTo>
                  <a:lnTo>
                    <a:pt x="336" y="1808"/>
                  </a:lnTo>
                  <a:lnTo>
                    <a:pt x="212" y="1800"/>
                  </a:lnTo>
                  <a:lnTo>
                    <a:pt x="45" y="1748"/>
                  </a:lnTo>
                  <a:lnTo>
                    <a:pt x="0" y="1662"/>
                  </a:lnTo>
                  <a:lnTo>
                    <a:pt x="18" y="1524"/>
                  </a:lnTo>
                  <a:lnTo>
                    <a:pt x="174" y="1380"/>
                  </a:lnTo>
                  <a:lnTo>
                    <a:pt x="323" y="1251"/>
                  </a:lnTo>
                  <a:lnTo>
                    <a:pt x="473" y="1032"/>
                  </a:lnTo>
                  <a:lnTo>
                    <a:pt x="542" y="1029"/>
                  </a:lnTo>
                  <a:lnTo>
                    <a:pt x="621" y="1064"/>
                  </a:lnTo>
                  <a:lnTo>
                    <a:pt x="617" y="1193"/>
                  </a:lnTo>
                  <a:lnTo>
                    <a:pt x="705" y="1229"/>
                  </a:lnTo>
                  <a:lnTo>
                    <a:pt x="915" y="1170"/>
                  </a:lnTo>
                  <a:lnTo>
                    <a:pt x="1163" y="1155"/>
                  </a:lnTo>
                  <a:lnTo>
                    <a:pt x="1250" y="999"/>
                  </a:lnTo>
                  <a:lnTo>
                    <a:pt x="1355" y="912"/>
                  </a:lnTo>
                  <a:lnTo>
                    <a:pt x="1416" y="763"/>
                  </a:lnTo>
                  <a:lnTo>
                    <a:pt x="1533" y="639"/>
                  </a:lnTo>
                  <a:lnTo>
                    <a:pt x="1659" y="624"/>
                  </a:lnTo>
                  <a:lnTo>
                    <a:pt x="1802" y="465"/>
                  </a:lnTo>
                  <a:lnTo>
                    <a:pt x="1904" y="300"/>
                  </a:lnTo>
                  <a:lnTo>
                    <a:pt x="2001" y="60"/>
                  </a:lnTo>
                  <a:lnTo>
                    <a:pt x="2211" y="0"/>
                  </a:lnTo>
                  <a:lnTo>
                    <a:pt x="2288" y="83"/>
                  </a:lnTo>
                  <a:lnTo>
                    <a:pt x="2523" y="114"/>
                  </a:lnTo>
                  <a:lnTo>
                    <a:pt x="2491" y="198"/>
                  </a:lnTo>
                  <a:lnTo>
                    <a:pt x="2550" y="285"/>
                  </a:lnTo>
                  <a:lnTo>
                    <a:pt x="2553" y="447"/>
                  </a:lnTo>
                  <a:lnTo>
                    <a:pt x="2658" y="458"/>
                  </a:lnTo>
                  <a:lnTo>
                    <a:pt x="2797" y="478"/>
                  </a:lnTo>
                  <a:lnTo>
                    <a:pt x="2931" y="453"/>
                  </a:lnTo>
                  <a:lnTo>
                    <a:pt x="2925" y="585"/>
                  </a:lnTo>
                  <a:lnTo>
                    <a:pt x="2986" y="661"/>
                  </a:lnTo>
                  <a:lnTo>
                    <a:pt x="2976" y="868"/>
                  </a:lnTo>
                  <a:lnTo>
                    <a:pt x="3124" y="976"/>
                  </a:lnTo>
                  <a:lnTo>
                    <a:pt x="3183" y="1110"/>
                  </a:lnTo>
                  <a:lnTo>
                    <a:pt x="3156" y="1255"/>
                  </a:lnTo>
                  <a:lnTo>
                    <a:pt x="3229" y="1276"/>
                  </a:lnTo>
                  <a:lnTo>
                    <a:pt x="3277" y="1139"/>
                  </a:lnTo>
                  <a:lnTo>
                    <a:pt x="3376" y="1113"/>
                  </a:lnTo>
                  <a:lnTo>
                    <a:pt x="3420" y="1200"/>
                  </a:lnTo>
                  <a:lnTo>
                    <a:pt x="3517" y="1158"/>
                  </a:lnTo>
                  <a:lnTo>
                    <a:pt x="3592" y="1059"/>
                  </a:lnTo>
                  <a:lnTo>
                    <a:pt x="3623" y="1198"/>
                  </a:lnTo>
                  <a:lnTo>
                    <a:pt x="3623" y="1358"/>
                  </a:lnTo>
                  <a:lnTo>
                    <a:pt x="3694" y="1305"/>
                  </a:lnTo>
                  <a:lnTo>
                    <a:pt x="3832" y="1320"/>
                  </a:lnTo>
                  <a:lnTo>
                    <a:pt x="3819" y="1429"/>
                  </a:lnTo>
                  <a:lnTo>
                    <a:pt x="3946" y="1594"/>
                  </a:lnTo>
                  <a:lnTo>
                    <a:pt x="3923" y="1733"/>
                  </a:lnTo>
                  <a:lnTo>
                    <a:pt x="3893" y="1828"/>
                  </a:lnTo>
                  <a:lnTo>
                    <a:pt x="3873" y="1888"/>
                  </a:lnTo>
                  <a:lnTo>
                    <a:pt x="4043" y="1813"/>
                  </a:lnTo>
                  <a:lnTo>
                    <a:pt x="4143" y="1828"/>
                  </a:lnTo>
                  <a:lnTo>
                    <a:pt x="4218" y="1783"/>
                  </a:lnTo>
                  <a:lnTo>
                    <a:pt x="4231" y="1856"/>
                  </a:lnTo>
                  <a:lnTo>
                    <a:pt x="4174" y="1956"/>
                  </a:lnTo>
                  <a:lnTo>
                    <a:pt x="4051" y="1944"/>
                  </a:lnTo>
                  <a:lnTo>
                    <a:pt x="3939" y="2078"/>
                  </a:lnTo>
                  <a:lnTo>
                    <a:pt x="3789" y="2084"/>
                  </a:lnTo>
                  <a:lnTo>
                    <a:pt x="3623" y="2214"/>
                  </a:lnTo>
                  <a:lnTo>
                    <a:pt x="3548" y="2319"/>
                  </a:lnTo>
                  <a:lnTo>
                    <a:pt x="3408" y="2379"/>
                  </a:lnTo>
                  <a:lnTo>
                    <a:pt x="3408" y="2519"/>
                  </a:lnTo>
                  <a:lnTo>
                    <a:pt x="3498" y="2664"/>
                  </a:lnTo>
                  <a:lnTo>
                    <a:pt x="3653" y="2679"/>
                  </a:lnTo>
                  <a:lnTo>
                    <a:pt x="3813" y="2609"/>
                  </a:lnTo>
                  <a:lnTo>
                    <a:pt x="3833" y="2774"/>
                  </a:lnTo>
                  <a:lnTo>
                    <a:pt x="3603" y="2804"/>
                  </a:lnTo>
                  <a:lnTo>
                    <a:pt x="3533" y="2859"/>
                  </a:lnTo>
                  <a:lnTo>
                    <a:pt x="3574" y="2907"/>
                  </a:lnTo>
                  <a:lnTo>
                    <a:pt x="3531" y="2943"/>
                  </a:lnTo>
                  <a:lnTo>
                    <a:pt x="3638" y="2999"/>
                  </a:lnTo>
                  <a:lnTo>
                    <a:pt x="3678" y="3105"/>
                  </a:lnTo>
                  <a:lnTo>
                    <a:pt x="3608" y="3119"/>
                  </a:lnTo>
                  <a:lnTo>
                    <a:pt x="3528" y="3104"/>
                  </a:lnTo>
                  <a:lnTo>
                    <a:pt x="3548" y="3219"/>
                  </a:lnTo>
                  <a:lnTo>
                    <a:pt x="3615" y="3282"/>
                  </a:lnTo>
                  <a:lnTo>
                    <a:pt x="3559" y="3328"/>
                  </a:lnTo>
                  <a:lnTo>
                    <a:pt x="3495" y="3298"/>
                  </a:lnTo>
                  <a:lnTo>
                    <a:pt x="3451" y="3220"/>
                  </a:lnTo>
                  <a:lnTo>
                    <a:pt x="3378" y="3269"/>
                  </a:lnTo>
                  <a:lnTo>
                    <a:pt x="3218" y="3219"/>
                  </a:lnTo>
                  <a:lnTo>
                    <a:pt x="3128" y="3299"/>
                  </a:lnTo>
                  <a:lnTo>
                    <a:pt x="3093" y="3414"/>
                  </a:lnTo>
                  <a:lnTo>
                    <a:pt x="2963" y="3494"/>
                  </a:lnTo>
                  <a:lnTo>
                    <a:pt x="2853" y="3414"/>
                  </a:lnTo>
                  <a:lnTo>
                    <a:pt x="2888" y="3354"/>
                  </a:lnTo>
                  <a:lnTo>
                    <a:pt x="3003" y="3333"/>
                  </a:lnTo>
                  <a:lnTo>
                    <a:pt x="3000" y="3240"/>
                  </a:lnTo>
                  <a:lnTo>
                    <a:pt x="2978" y="3149"/>
                  </a:lnTo>
                  <a:lnTo>
                    <a:pt x="3079" y="3120"/>
                  </a:lnTo>
                  <a:lnTo>
                    <a:pt x="3054" y="3016"/>
                  </a:lnTo>
                  <a:lnTo>
                    <a:pt x="2978" y="2954"/>
                  </a:lnTo>
                  <a:lnTo>
                    <a:pt x="2858" y="2994"/>
                  </a:lnTo>
                  <a:lnTo>
                    <a:pt x="2753" y="2954"/>
                  </a:lnTo>
                  <a:lnTo>
                    <a:pt x="2823" y="2829"/>
                  </a:lnTo>
                  <a:lnTo>
                    <a:pt x="2723" y="2814"/>
                  </a:lnTo>
                  <a:lnTo>
                    <a:pt x="2673" y="2894"/>
                  </a:lnTo>
                  <a:lnTo>
                    <a:pt x="2568" y="2859"/>
                  </a:lnTo>
                  <a:lnTo>
                    <a:pt x="2543" y="2994"/>
                  </a:lnTo>
                  <a:lnTo>
                    <a:pt x="2527" y="3072"/>
                  </a:lnTo>
                  <a:lnTo>
                    <a:pt x="2568" y="3128"/>
                  </a:lnTo>
                  <a:lnTo>
                    <a:pt x="2508" y="3189"/>
                  </a:lnTo>
                  <a:lnTo>
                    <a:pt x="2583" y="3224"/>
                  </a:lnTo>
                  <a:lnTo>
                    <a:pt x="2628" y="3329"/>
                  </a:lnTo>
                  <a:lnTo>
                    <a:pt x="2573" y="3419"/>
                  </a:lnTo>
                  <a:lnTo>
                    <a:pt x="2595" y="3540"/>
                  </a:lnTo>
                  <a:lnTo>
                    <a:pt x="2407" y="3644"/>
                  </a:lnTo>
                  <a:lnTo>
                    <a:pt x="2378" y="3714"/>
                  </a:lnTo>
                  <a:lnTo>
                    <a:pt x="2496" y="3779"/>
                  </a:lnTo>
                  <a:lnTo>
                    <a:pt x="2389" y="3825"/>
                  </a:lnTo>
                  <a:lnTo>
                    <a:pt x="2274" y="3825"/>
                  </a:lnTo>
                  <a:lnTo>
                    <a:pt x="2105" y="3689"/>
                  </a:lnTo>
                  <a:lnTo>
                    <a:pt x="1926" y="3599"/>
                  </a:lnTo>
                  <a:lnTo>
                    <a:pt x="1926" y="3524"/>
                  </a:lnTo>
                  <a:lnTo>
                    <a:pt x="1829" y="3477"/>
                  </a:lnTo>
                  <a:lnTo>
                    <a:pt x="1791" y="3419"/>
                  </a:lnTo>
                  <a:lnTo>
                    <a:pt x="1862" y="3327"/>
                  </a:lnTo>
                  <a:lnTo>
                    <a:pt x="1808" y="3263"/>
                  </a:lnTo>
                  <a:lnTo>
                    <a:pt x="1731" y="3267"/>
                  </a:lnTo>
                  <a:lnTo>
                    <a:pt x="1688" y="3164"/>
                  </a:lnTo>
                  <a:lnTo>
                    <a:pt x="1756" y="3099"/>
                  </a:lnTo>
                  <a:lnTo>
                    <a:pt x="1641" y="3039"/>
                  </a:lnTo>
                  <a:lnTo>
                    <a:pt x="1539" y="3068"/>
                  </a:lnTo>
                  <a:lnTo>
                    <a:pt x="1386" y="2994"/>
                  </a:lnTo>
                  <a:lnTo>
                    <a:pt x="1277" y="2967"/>
                  </a:lnTo>
                  <a:lnTo>
                    <a:pt x="1206" y="2877"/>
                  </a:lnTo>
                  <a:lnTo>
                    <a:pt x="1112" y="2918"/>
                  </a:lnTo>
                  <a:lnTo>
                    <a:pt x="972" y="2892"/>
                  </a:lnTo>
                  <a:lnTo>
                    <a:pt x="822" y="2894"/>
                  </a:lnTo>
                  <a:lnTo>
                    <a:pt x="726" y="2859"/>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 name="Freeform 5">
              <a:extLst>
                <a:ext uri="{FF2B5EF4-FFF2-40B4-BE49-F238E27FC236}">
                  <a16:creationId xmlns:a16="http://schemas.microsoft.com/office/drawing/2014/main" id="{F25FB85D-8390-556A-83C7-AF6166EB90C1}"/>
                </a:ext>
              </a:extLst>
            </p:cNvPr>
            <p:cNvSpPr/>
            <p:nvPr/>
          </p:nvSpPr>
          <p:spPr bwMode="auto">
            <a:xfrm>
              <a:off x="522754" y="3453588"/>
              <a:ext cx="922954" cy="723816"/>
            </a:xfrm>
            <a:custGeom>
              <a:avLst/>
              <a:gdLst>
                <a:gd name="T0" fmla="*/ 0 w 3126"/>
                <a:gd name="T1" fmla="*/ 0 h 2517"/>
                <a:gd name="T2" fmla="*/ 0 w 3126"/>
                <a:gd name="T3" fmla="*/ 0 h 2517"/>
                <a:gd name="T4" fmla="*/ 0 w 3126"/>
                <a:gd name="T5" fmla="*/ 0 h 2517"/>
                <a:gd name="T6" fmla="*/ 0 w 3126"/>
                <a:gd name="T7" fmla="*/ 0 h 2517"/>
                <a:gd name="T8" fmla="*/ 0 w 3126"/>
                <a:gd name="T9" fmla="*/ 0 h 2517"/>
                <a:gd name="T10" fmla="*/ 0 w 3126"/>
                <a:gd name="T11" fmla="*/ 0 h 2517"/>
                <a:gd name="T12" fmla="*/ 0 w 3126"/>
                <a:gd name="T13" fmla="*/ 0 h 2517"/>
                <a:gd name="T14" fmla="*/ 0 w 3126"/>
                <a:gd name="T15" fmla="*/ 0 h 2517"/>
                <a:gd name="T16" fmla="*/ 0 w 3126"/>
                <a:gd name="T17" fmla="*/ 0 h 2517"/>
                <a:gd name="T18" fmla="*/ 0 w 3126"/>
                <a:gd name="T19" fmla="*/ 0 h 2517"/>
                <a:gd name="T20" fmla="*/ 0 w 3126"/>
                <a:gd name="T21" fmla="*/ 0 h 2517"/>
                <a:gd name="T22" fmla="*/ 0 w 3126"/>
                <a:gd name="T23" fmla="*/ 0 h 2517"/>
                <a:gd name="T24" fmla="*/ 0 w 3126"/>
                <a:gd name="T25" fmla="*/ 0 h 2517"/>
                <a:gd name="T26" fmla="*/ 0 w 3126"/>
                <a:gd name="T27" fmla="*/ 0 h 2517"/>
                <a:gd name="T28" fmla="*/ 0 w 3126"/>
                <a:gd name="T29" fmla="*/ 0 h 2517"/>
                <a:gd name="T30" fmla="*/ 0 w 3126"/>
                <a:gd name="T31" fmla="*/ 0 h 2517"/>
                <a:gd name="T32" fmla="*/ 0 w 3126"/>
                <a:gd name="T33" fmla="*/ 0 h 2517"/>
                <a:gd name="T34" fmla="*/ 0 w 3126"/>
                <a:gd name="T35" fmla="*/ 0 h 2517"/>
                <a:gd name="T36" fmla="*/ 0 w 3126"/>
                <a:gd name="T37" fmla="*/ 0 h 2517"/>
                <a:gd name="T38" fmla="*/ 0 w 3126"/>
                <a:gd name="T39" fmla="*/ 0 h 2517"/>
                <a:gd name="T40" fmla="*/ 0 w 3126"/>
                <a:gd name="T41" fmla="*/ 0 h 2517"/>
                <a:gd name="T42" fmla="*/ 0 w 3126"/>
                <a:gd name="T43" fmla="*/ 0 h 2517"/>
                <a:gd name="T44" fmla="*/ 0 w 3126"/>
                <a:gd name="T45" fmla="*/ 0 h 2517"/>
                <a:gd name="T46" fmla="*/ 0 w 3126"/>
                <a:gd name="T47" fmla="*/ 0 h 2517"/>
                <a:gd name="T48" fmla="*/ 0 w 3126"/>
                <a:gd name="T49" fmla="*/ 0 h 2517"/>
                <a:gd name="T50" fmla="*/ 0 w 3126"/>
                <a:gd name="T51" fmla="*/ 0 h 2517"/>
                <a:gd name="T52" fmla="*/ 0 w 3126"/>
                <a:gd name="T53" fmla="*/ 0 h 2517"/>
                <a:gd name="T54" fmla="*/ 0 w 3126"/>
                <a:gd name="T55" fmla="*/ 0 h 2517"/>
                <a:gd name="T56" fmla="*/ 0 w 3126"/>
                <a:gd name="T57" fmla="*/ 0 h 2517"/>
                <a:gd name="T58" fmla="*/ 0 w 3126"/>
                <a:gd name="T59" fmla="*/ 0 h 2517"/>
                <a:gd name="T60" fmla="*/ 0 w 3126"/>
                <a:gd name="T61" fmla="*/ 0 h 2517"/>
                <a:gd name="T62" fmla="*/ 0 w 3126"/>
                <a:gd name="T63" fmla="*/ 0 h 2517"/>
                <a:gd name="T64" fmla="*/ 0 w 3126"/>
                <a:gd name="T65" fmla="*/ 0 h 2517"/>
                <a:gd name="T66" fmla="*/ 0 w 3126"/>
                <a:gd name="T67" fmla="*/ 0 h 2517"/>
                <a:gd name="T68" fmla="*/ 0 w 3126"/>
                <a:gd name="T69" fmla="*/ 0 h 2517"/>
                <a:gd name="T70" fmla="*/ 0 w 3126"/>
                <a:gd name="T71" fmla="*/ 0 h 2517"/>
                <a:gd name="T72" fmla="*/ 0 w 3126"/>
                <a:gd name="T73" fmla="*/ 0 h 2517"/>
                <a:gd name="T74" fmla="*/ 0 w 3126"/>
                <a:gd name="T75" fmla="*/ 0 h 2517"/>
                <a:gd name="T76" fmla="*/ 0 w 3126"/>
                <a:gd name="T77" fmla="*/ 0 h 2517"/>
                <a:gd name="T78" fmla="*/ 0 w 3126"/>
                <a:gd name="T79" fmla="*/ 0 h 2517"/>
                <a:gd name="T80" fmla="*/ 0 w 3126"/>
                <a:gd name="T81" fmla="*/ 0 h 2517"/>
                <a:gd name="T82" fmla="*/ 0 w 3126"/>
                <a:gd name="T83" fmla="*/ 0 h 2517"/>
                <a:gd name="T84" fmla="*/ 0 w 3126"/>
                <a:gd name="T85" fmla="*/ 0 h 2517"/>
                <a:gd name="T86" fmla="*/ 0 w 3126"/>
                <a:gd name="T87" fmla="*/ 0 h 2517"/>
                <a:gd name="T88" fmla="*/ 0 w 3126"/>
                <a:gd name="T89" fmla="*/ 0 h 2517"/>
                <a:gd name="T90" fmla="*/ 0 w 3126"/>
                <a:gd name="T91" fmla="*/ 0 h 2517"/>
                <a:gd name="T92" fmla="*/ 0 w 3126"/>
                <a:gd name="T93" fmla="*/ 0 h 2517"/>
                <a:gd name="T94" fmla="*/ 0 w 3126"/>
                <a:gd name="T95" fmla="*/ 0 h 2517"/>
                <a:gd name="T96" fmla="*/ 0 w 3126"/>
                <a:gd name="T97" fmla="*/ 0 h 2517"/>
                <a:gd name="T98" fmla="*/ 0 w 3126"/>
                <a:gd name="T99" fmla="*/ 0 h 2517"/>
                <a:gd name="T100" fmla="*/ 0 w 3126"/>
                <a:gd name="T101" fmla="*/ 0 h 2517"/>
                <a:gd name="T102" fmla="*/ 0 w 3126"/>
                <a:gd name="T103" fmla="*/ 0 h 2517"/>
                <a:gd name="T104" fmla="*/ 0 w 3126"/>
                <a:gd name="T105" fmla="*/ 0 h 25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126" h="2517">
                  <a:moveTo>
                    <a:pt x="195" y="563"/>
                  </a:moveTo>
                  <a:lnTo>
                    <a:pt x="215" y="682"/>
                  </a:lnTo>
                  <a:lnTo>
                    <a:pt x="405" y="877"/>
                  </a:lnTo>
                  <a:lnTo>
                    <a:pt x="570" y="977"/>
                  </a:lnTo>
                  <a:lnTo>
                    <a:pt x="735" y="997"/>
                  </a:lnTo>
                  <a:lnTo>
                    <a:pt x="869" y="937"/>
                  </a:lnTo>
                  <a:lnTo>
                    <a:pt x="1024" y="892"/>
                  </a:lnTo>
                  <a:lnTo>
                    <a:pt x="1099" y="797"/>
                  </a:lnTo>
                  <a:lnTo>
                    <a:pt x="1219" y="802"/>
                  </a:lnTo>
                  <a:lnTo>
                    <a:pt x="1236" y="850"/>
                  </a:lnTo>
                  <a:lnTo>
                    <a:pt x="1189" y="982"/>
                  </a:lnTo>
                  <a:lnTo>
                    <a:pt x="1084" y="1012"/>
                  </a:lnTo>
                  <a:lnTo>
                    <a:pt x="964" y="1157"/>
                  </a:lnTo>
                  <a:lnTo>
                    <a:pt x="889" y="1117"/>
                  </a:lnTo>
                  <a:lnTo>
                    <a:pt x="810" y="1202"/>
                  </a:lnTo>
                  <a:lnTo>
                    <a:pt x="725" y="1177"/>
                  </a:lnTo>
                  <a:lnTo>
                    <a:pt x="680" y="1267"/>
                  </a:lnTo>
                  <a:lnTo>
                    <a:pt x="495" y="1308"/>
                  </a:lnTo>
                  <a:lnTo>
                    <a:pt x="530" y="1187"/>
                  </a:lnTo>
                  <a:lnTo>
                    <a:pt x="435" y="1192"/>
                  </a:lnTo>
                  <a:lnTo>
                    <a:pt x="390" y="1262"/>
                  </a:lnTo>
                  <a:lnTo>
                    <a:pt x="500" y="1448"/>
                  </a:lnTo>
                  <a:lnTo>
                    <a:pt x="630" y="1538"/>
                  </a:lnTo>
                  <a:lnTo>
                    <a:pt x="795" y="1763"/>
                  </a:lnTo>
                  <a:lnTo>
                    <a:pt x="1034" y="2047"/>
                  </a:lnTo>
                  <a:lnTo>
                    <a:pt x="1184" y="2132"/>
                  </a:lnTo>
                  <a:lnTo>
                    <a:pt x="1326" y="2137"/>
                  </a:lnTo>
                  <a:lnTo>
                    <a:pt x="1377" y="2157"/>
                  </a:lnTo>
                  <a:lnTo>
                    <a:pt x="1404" y="2158"/>
                  </a:lnTo>
                  <a:lnTo>
                    <a:pt x="1431" y="2160"/>
                  </a:lnTo>
                  <a:lnTo>
                    <a:pt x="1481" y="2125"/>
                  </a:lnTo>
                  <a:lnTo>
                    <a:pt x="1550" y="2107"/>
                  </a:lnTo>
                  <a:lnTo>
                    <a:pt x="1640" y="2042"/>
                  </a:lnTo>
                  <a:lnTo>
                    <a:pt x="1805" y="2027"/>
                  </a:lnTo>
                  <a:lnTo>
                    <a:pt x="1955" y="1893"/>
                  </a:lnTo>
                  <a:lnTo>
                    <a:pt x="2082" y="1789"/>
                  </a:lnTo>
                  <a:lnTo>
                    <a:pt x="2106" y="1663"/>
                  </a:lnTo>
                  <a:lnTo>
                    <a:pt x="2082" y="1537"/>
                  </a:lnTo>
                  <a:lnTo>
                    <a:pt x="2088" y="1435"/>
                  </a:lnTo>
                  <a:lnTo>
                    <a:pt x="2130" y="1393"/>
                  </a:lnTo>
                  <a:lnTo>
                    <a:pt x="2208" y="1333"/>
                  </a:lnTo>
                  <a:lnTo>
                    <a:pt x="2345" y="1358"/>
                  </a:lnTo>
                  <a:lnTo>
                    <a:pt x="2360" y="1448"/>
                  </a:lnTo>
                  <a:lnTo>
                    <a:pt x="2205" y="1458"/>
                  </a:lnTo>
                  <a:lnTo>
                    <a:pt x="2195" y="1563"/>
                  </a:lnTo>
                  <a:lnTo>
                    <a:pt x="2315" y="1563"/>
                  </a:lnTo>
                  <a:lnTo>
                    <a:pt x="2220" y="1683"/>
                  </a:lnTo>
                  <a:lnTo>
                    <a:pt x="2345" y="1698"/>
                  </a:lnTo>
                  <a:lnTo>
                    <a:pt x="2235" y="1928"/>
                  </a:lnTo>
                  <a:lnTo>
                    <a:pt x="2325" y="2042"/>
                  </a:lnTo>
                  <a:lnTo>
                    <a:pt x="2361" y="2121"/>
                  </a:lnTo>
                  <a:lnTo>
                    <a:pt x="2343" y="2215"/>
                  </a:lnTo>
                  <a:lnTo>
                    <a:pt x="2340" y="2319"/>
                  </a:lnTo>
                  <a:lnTo>
                    <a:pt x="2348" y="2314"/>
                  </a:lnTo>
                  <a:lnTo>
                    <a:pt x="2366" y="2317"/>
                  </a:lnTo>
                  <a:lnTo>
                    <a:pt x="2364" y="2326"/>
                  </a:lnTo>
                  <a:lnTo>
                    <a:pt x="2352" y="2331"/>
                  </a:lnTo>
                  <a:lnTo>
                    <a:pt x="2351" y="2340"/>
                  </a:lnTo>
                  <a:lnTo>
                    <a:pt x="2364" y="2337"/>
                  </a:lnTo>
                  <a:lnTo>
                    <a:pt x="2373" y="2346"/>
                  </a:lnTo>
                  <a:lnTo>
                    <a:pt x="2366" y="2350"/>
                  </a:lnTo>
                  <a:lnTo>
                    <a:pt x="2364" y="2358"/>
                  </a:lnTo>
                  <a:lnTo>
                    <a:pt x="2367" y="2365"/>
                  </a:lnTo>
                  <a:lnTo>
                    <a:pt x="2360" y="2367"/>
                  </a:lnTo>
                  <a:lnTo>
                    <a:pt x="2342" y="2368"/>
                  </a:lnTo>
                  <a:lnTo>
                    <a:pt x="2325" y="2371"/>
                  </a:lnTo>
                  <a:lnTo>
                    <a:pt x="2250" y="2437"/>
                  </a:lnTo>
                  <a:lnTo>
                    <a:pt x="2321" y="2457"/>
                  </a:lnTo>
                  <a:lnTo>
                    <a:pt x="2313" y="2443"/>
                  </a:lnTo>
                  <a:lnTo>
                    <a:pt x="2325" y="2431"/>
                  </a:lnTo>
                  <a:lnTo>
                    <a:pt x="2346" y="2443"/>
                  </a:lnTo>
                  <a:lnTo>
                    <a:pt x="2345" y="2430"/>
                  </a:lnTo>
                  <a:lnTo>
                    <a:pt x="2382" y="2431"/>
                  </a:lnTo>
                  <a:lnTo>
                    <a:pt x="2391" y="2409"/>
                  </a:lnTo>
                  <a:lnTo>
                    <a:pt x="2408" y="2413"/>
                  </a:lnTo>
                  <a:lnTo>
                    <a:pt x="2412" y="2397"/>
                  </a:lnTo>
                  <a:lnTo>
                    <a:pt x="2418" y="2392"/>
                  </a:lnTo>
                  <a:lnTo>
                    <a:pt x="2421" y="2406"/>
                  </a:lnTo>
                  <a:lnTo>
                    <a:pt x="2420" y="2419"/>
                  </a:lnTo>
                  <a:lnTo>
                    <a:pt x="2424" y="2422"/>
                  </a:lnTo>
                  <a:lnTo>
                    <a:pt x="2439" y="2421"/>
                  </a:lnTo>
                  <a:lnTo>
                    <a:pt x="2459" y="2422"/>
                  </a:lnTo>
                  <a:lnTo>
                    <a:pt x="2457" y="2430"/>
                  </a:lnTo>
                  <a:lnTo>
                    <a:pt x="2444" y="2433"/>
                  </a:lnTo>
                  <a:lnTo>
                    <a:pt x="2424" y="2451"/>
                  </a:lnTo>
                  <a:lnTo>
                    <a:pt x="2418" y="2458"/>
                  </a:lnTo>
                  <a:lnTo>
                    <a:pt x="2408" y="2467"/>
                  </a:lnTo>
                  <a:lnTo>
                    <a:pt x="2394" y="2469"/>
                  </a:lnTo>
                  <a:lnTo>
                    <a:pt x="2388" y="2476"/>
                  </a:lnTo>
                  <a:lnTo>
                    <a:pt x="2388" y="2491"/>
                  </a:lnTo>
                  <a:lnTo>
                    <a:pt x="2394" y="2506"/>
                  </a:lnTo>
                  <a:lnTo>
                    <a:pt x="2402" y="2503"/>
                  </a:lnTo>
                  <a:lnTo>
                    <a:pt x="2409" y="2517"/>
                  </a:lnTo>
                  <a:lnTo>
                    <a:pt x="2415" y="2508"/>
                  </a:lnTo>
                  <a:lnTo>
                    <a:pt x="2426" y="2514"/>
                  </a:lnTo>
                  <a:lnTo>
                    <a:pt x="2445" y="2506"/>
                  </a:lnTo>
                  <a:lnTo>
                    <a:pt x="2444" y="2497"/>
                  </a:lnTo>
                  <a:lnTo>
                    <a:pt x="2456" y="2491"/>
                  </a:lnTo>
                  <a:lnTo>
                    <a:pt x="2499" y="2499"/>
                  </a:lnTo>
                  <a:lnTo>
                    <a:pt x="2534" y="2502"/>
                  </a:lnTo>
                  <a:lnTo>
                    <a:pt x="2614" y="2357"/>
                  </a:lnTo>
                  <a:lnTo>
                    <a:pt x="2594" y="2212"/>
                  </a:lnTo>
                  <a:lnTo>
                    <a:pt x="2744" y="2312"/>
                  </a:lnTo>
                  <a:lnTo>
                    <a:pt x="2869" y="2207"/>
                  </a:lnTo>
                  <a:lnTo>
                    <a:pt x="2849" y="2107"/>
                  </a:lnTo>
                  <a:lnTo>
                    <a:pt x="2729" y="2017"/>
                  </a:lnTo>
                  <a:lnTo>
                    <a:pt x="2882" y="1898"/>
                  </a:lnTo>
                  <a:lnTo>
                    <a:pt x="3033" y="1823"/>
                  </a:lnTo>
                  <a:lnTo>
                    <a:pt x="2897" y="1790"/>
                  </a:lnTo>
                  <a:lnTo>
                    <a:pt x="2826" y="1775"/>
                  </a:lnTo>
                  <a:lnTo>
                    <a:pt x="2822" y="1655"/>
                  </a:lnTo>
                  <a:lnTo>
                    <a:pt x="2939" y="1577"/>
                  </a:lnTo>
                  <a:lnTo>
                    <a:pt x="2928" y="1489"/>
                  </a:lnTo>
                  <a:lnTo>
                    <a:pt x="2892" y="1417"/>
                  </a:lnTo>
                  <a:lnTo>
                    <a:pt x="2916" y="1369"/>
                  </a:lnTo>
                  <a:lnTo>
                    <a:pt x="2988" y="1381"/>
                  </a:lnTo>
                  <a:lnTo>
                    <a:pt x="3018" y="1333"/>
                  </a:lnTo>
                  <a:lnTo>
                    <a:pt x="2934" y="1309"/>
                  </a:lnTo>
                  <a:lnTo>
                    <a:pt x="2898" y="1267"/>
                  </a:lnTo>
                  <a:lnTo>
                    <a:pt x="3096" y="1165"/>
                  </a:lnTo>
                  <a:lnTo>
                    <a:pt x="3126" y="1081"/>
                  </a:lnTo>
                  <a:lnTo>
                    <a:pt x="3048" y="1033"/>
                  </a:lnTo>
                  <a:lnTo>
                    <a:pt x="3109" y="967"/>
                  </a:lnTo>
                  <a:lnTo>
                    <a:pt x="3036" y="904"/>
                  </a:lnTo>
                  <a:lnTo>
                    <a:pt x="2942" y="828"/>
                  </a:lnTo>
                  <a:lnTo>
                    <a:pt x="2764" y="742"/>
                  </a:lnTo>
                  <a:lnTo>
                    <a:pt x="2764" y="667"/>
                  </a:lnTo>
                  <a:lnTo>
                    <a:pt x="2670" y="619"/>
                  </a:lnTo>
                  <a:lnTo>
                    <a:pt x="2631" y="561"/>
                  </a:lnTo>
                  <a:lnTo>
                    <a:pt x="2700" y="469"/>
                  </a:lnTo>
                  <a:lnTo>
                    <a:pt x="2646" y="406"/>
                  </a:lnTo>
                  <a:lnTo>
                    <a:pt x="2571" y="408"/>
                  </a:lnTo>
                  <a:lnTo>
                    <a:pt x="2528" y="306"/>
                  </a:lnTo>
                  <a:lnTo>
                    <a:pt x="2595" y="241"/>
                  </a:lnTo>
                  <a:lnTo>
                    <a:pt x="2480" y="181"/>
                  </a:lnTo>
                  <a:lnTo>
                    <a:pt x="2378" y="208"/>
                  </a:lnTo>
                  <a:lnTo>
                    <a:pt x="2231" y="139"/>
                  </a:lnTo>
                  <a:lnTo>
                    <a:pt x="2115" y="108"/>
                  </a:lnTo>
                  <a:lnTo>
                    <a:pt x="2046" y="21"/>
                  </a:lnTo>
                  <a:lnTo>
                    <a:pt x="1949" y="58"/>
                  </a:lnTo>
                  <a:lnTo>
                    <a:pt x="1814" y="34"/>
                  </a:lnTo>
                  <a:lnTo>
                    <a:pt x="1662" y="36"/>
                  </a:lnTo>
                  <a:lnTo>
                    <a:pt x="1566" y="0"/>
                  </a:lnTo>
                  <a:lnTo>
                    <a:pt x="1569" y="112"/>
                  </a:lnTo>
                  <a:lnTo>
                    <a:pt x="1644" y="106"/>
                  </a:lnTo>
                  <a:lnTo>
                    <a:pt x="1638" y="145"/>
                  </a:lnTo>
                  <a:lnTo>
                    <a:pt x="1536" y="171"/>
                  </a:lnTo>
                  <a:lnTo>
                    <a:pt x="1443" y="202"/>
                  </a:lnTo>
                  <a:lnTo>
                    <a:pt x="1356" y="205"/>
                  </a:lnTo>
                  <a:lnTo>
                    <a:pt x="1350" y="103"/>
                  </a:lnTo>
                  <a:lnTo>
                    <a:pt x="1248" y="106"/>
                  </a:lnTo>
                  <a:lnTo>
                    <a:pt x="1111" y="174"/>
                  </a:lnTo>
                  <a:lnTo>
                    <a:pt x="1014" y="226"/>
                  </a:lnTo>
                  <a:lnTo>
                    <a:pt x="894" y="214"/>
                  </a:lnTo>
                  <a:lnTo>
                    <a:pt x="810" y="121"/>
                  </a:lnTo>
                  <a:lnTo>
                    <a:pt x="710" y="169"/>
                  </a:lnTo>
                  <a:lnTo>
                    <a:pt x="537" y="124"/>
                  </a:lnTo>
                  <a:lnTo>
                    <a:pt x="425" y="139"/>
                  </a:lnTo>
                  <a:lnTo>
                    <a:pt x="380" y="261"/>
                  </a:lnTo>
                  <a:lnTo>
                    <a:pt x="303" y="277"/>
                  </a:lnTo>
                  <a:lnTo>
                    <a:pt x="258" y="283"/>
                  </a:lnTo>
                  <a:lnTo>
                    <a:pt x="185" y="294"/>
                  </a:lnTo>
                  <a:lnTo>
                    <a:pt x="123" y="274"/>
                  </a:lnTo>
                  <a:lnTo>
                    <a:pt x="74" y="324"/>
                  </a:lnTo>
                  <a:lnTo>
                    <a:pt x="0" y="403"/>
                  </a:lnTo>
                  <a:lnTo>
                    <a:pt x="105" y="453"/>
                  </a:lnTo>
                  <a:lnTo>
                    <a:pt x="180" y="409"/>
                  </a:lnTo>
                  <a:lnTo>
                    <a:pt x="335" y="355"/>
                  </a:lnTo>
                  <a:lnTo>
                    <a:pt x="324" y="394"/>
                  </a:lnTo>
                  <a:lnTo>
                    <a:pt x="186" y="493"/>
                  </a:lnTo>
                  <a:lnTo>
                    <a:pt x="195" y="563"/>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3" name="Freeform 6">
              <a:extLst>
                <a:ext uri="{FF2B5EF4-FFF2-40B4-BE49-F238E27FC236}">
                  <a16:creationId xmlns:a16="http://schemas.microsoft.com/office/drawing/2014/main" id="{3AF12550-57BB-6A80-3A83-FD65EC3F4EA0}"/>
                </a:ext>
              </a:extLst>
            </p:cNvPr>
            <p:cNvSpPr/>
            <p:nvPr/>
          </p:nvSpPr>
          <p:spPr bwMode="auto">
            <a:xfrm>
              <a:off x="1176944" y="3902555"/>
              <a:ext cx="1243403" cy="992908"/>
            </a:xfrm>
            <a:custGeom>
              <a:avLst/>
              <a:gdLst>
                <a:gd name="T0" fmla="*/ 0 w 4209"/>
                <a:gd name="T1" fmla="*/ 0 h 3450"/>
                <a:gd name="T2" fmla="*/ 0 w 4209"/>
                <a:gd name="T3" fmla="*/ 0 h 3450"/>
                <a:gd name="T4" fmla="*/ 0 w 4209"/>
                <a:gd name="T5" fmla="*/ 0 h 3450"/>
                <a:gd name="T6" fmla="*/ 0 w 4209"/>
                <a:gd name="T7" fmla="*/ 0 h 3450"/>
                <a:gd name="T8" fmla="*/ 0 w 4209"/>
                <a:gd name="T9" fmla="*/ 0 h 3450"/>
                <a:gd name="T10" fmla="*/ 0 w 4209"/>
                <a:gd name="T11" fmla="*/ 0 h 3450"/>
                <a:gd name="T12" fmla="*/ 0 w 4209"/>
                <a:gd name="T13" fmla="*/ 0 h 3450"/>
                <a:gd name="T14" fmla="*/ 0 w 4209"/>
                <a:gd name="T15" fmla="*/ 0 h 3450"/>
                <a:gd name="T16" fmla="*/ 0 w 4209"/>
                <a:gd name="T17" fmla="*/ 0 h 3450"/>
                <a:gd name="T18" fmla="*/ 0 w 4209"/>
                <a:gd name="T19" fmla="*/ 0 h 3450"/>
                <a:gd name="T20" fmla="*/ 0 w 4209"/>
                <a:gd name="T21" fmla="*/ 0 h 3450"/>
                <a:gd name="T22" fmla="*/ 0 w 4209"/>
                <a:gd name="T23" fmla="*/ 0 h 3450"/>
                <a:gd name="T24" fmla="*/ 0 w 4209"/>
                <a:gd name="T25" fmla="*/ 0 h 3450"/>
                <a:gd name="T26" fmla="*/ 0 w 4209"/>
                <a:gd name="T27" fmla="*/ 0 h 3450"/>
                <a:gd name="T28" fmla="*/ 0 w 4209"/>
                <a:gd name="T29" fmla="*/ 0 h 3450"/>
                <a:gd name="T30" fmla="*/ 0 w 4209"/>
                <a:gd name="T31" fmla="*/ 0 h 3450"/>
                <a:gd name="T32" fmla="*/ 0 w 4209"/>
                <a:gd name="T33" fmla="*/ 0 h 3450"/>
                <a:gd name="T34" fmla="*/ 0 w 4209"/>
                <a:gd name="T35" fmla="*/ 0 h 3450"/>
                <a:gd name="T36" fmla="*/ 0 w 4209"/>
                <a:gd name="T37" fmla="*/ 0 h 3450"/>
                <a:gd name="T38" fmla="*/ 0 w 4209"/>
                <a:gd name="T39" fmla="*/ 0 h 3450"/>
                <a:gd name="T40" fmla="*/ 0 w 4209"/>
                <a:gd name="T41" fmla="*/ 0 h 3450"/>
                <a:gd name="T42" fmla="*/ 0 w 4209"/>
                <a:gd name="T43" fmla="*/ 0 h 3450"/>
                <a:gd name="T44" fmla="*/ 0 w 4209"/>
                <a:gd name="T45" fmla="*/ 0 h 3450"/>
                <a:gd name="T46" fmla="*/ 0 w 4209"/>
                <a:gd name="T47" fmla="*/ 0 h 3450"/>
                <a:gd name="T48" fmla="*/ 0 w 4209"/>
                <a:gd name="T49" fmla="*/ 0 h 3450"/>
                <a:gd name="T50" fmla="*/ 0 w 4209"/>
                <a:gd name="T51" fmla="*/ 0 h 3450"/>
                <a:gd name="T52" fmla="*/ 0 w 4209"/>
                <a:gd name="T53" fmla="*/ 0 h 3450"/>
                <a:gd name="T54" fmla="*/ 0 w 4209"/>
                <a:gd name="T55" fmla="*/ 0 h 3450"/>
                <a:gd name="T56" fmla="*/ 0 w 4209"/>
                <a:gd name="T57" fmla="*/ 0 h 3450"/>
                <a:gd name="T58" fmla="*/ 0 w 4209"/>
                <a:gd name="T59" fmla="*/ 0 h 3450"/>
                <a:gd name="T60" fmla="*/ 0 w 4209"/>
                <a:gd name="T61" fmla="*/ 0 h 3450"/>
                <a:gd name="T62" fmla="*/ 0 w 4209"/>
                <a:gd name="T63" fmla="*/ 0 h 3450"/>
                <a:gd name="T64" fmla="*/ 0 w 4209"/>
                <a:gd name="T65" fmla="*/ 0 h 3450"/>
                <a:gd name="T66" fmla="*/ 0 w 4209"/>
                <a:gd name="T67" fmla="*/ 0 h 3450"/>
                <a:gd name="T68" fmla="*/ 0 w 4209"/>
                <a:gd name="T69" fmla="*/ 0 h 3450"/>
                <a:gd name="T70" fmla="*/ 0 w 4209"/>
                <a:gd name="T71" fmla="*/ 0 h 3450"/>
                <a:gd name="T72" fmla="*/ 0 w 4209"/>
                <a:gd name="T73" fmla="*/ 0 h 3450"/>
                <a:gd name="T74" fmla="*/ 0 w 4209"/>
                <a:gd name="T75" fmla="*/ 0 h 3450"/>
                <a:gd name="T76" fmla="*/ 0 w 4209"/>
                <a:gd name="T77" fmla="*/ 0 h 3450"/>
                <a:gd name="T78" fmla="*/ 0 w 4209"/>
                <a:gd name="T79" fmla="*/ 0 h 3450"/>
                <a:gd name="T80" fmla="*/ 0 w 4209"/>
                <a:gd name="T81" fmla="*/ 0 h 3450"/>
                <a:gd name="T82" fmla="*/ 0 w 4209"/>
                <a:gd name="T83" fmla="*/ 0 h 3450"/>
                <a:gd name="T84" fmla="*/ 0 w 4209"/>
                <a:gd name="T85" fmla="*/ 0 h 3450"/>
                <a:gd name="T86" fmla="*/ 0 w 4209"/>
                <a:gd name="T87" fmla="*/ 0 h 3450"/>
                <a:gd name="T88" fmla="*/ 0 w 4209"/>
                <a:gd name="T89" fmla="*/ 0 h 3450"/>
                <a:gd name="T90" fmla="*/ 0 w 4209"/>
                <a:gd name="T91" fmla="*/ 0 h 3450"/>
                <a:gd name="T92" fmla="*/ 0 w 4209"/>
                <a:gd name="T93" fmla="*/ 0 h 3450"/>
                <a:gd name="T94" fmla="*/ 0 w 4209"/>
                <a:gd name="T95" fmla="*/ 0 h 3450"/>
                <a:gd name="T96" fmla="*/ 0 w 4209"/>
                <a:gd name="T97" fmla="*/ 0 h 3450"/>
                <a:gd name="T98" fmla="*/ 0 w 4209"/>
                <a:gd name="T99" fmla="*/ 0 h 3450"/>
                <a:gd name="T100" fmla="*/ 0 w 4209"/>
                <a:gd name="T101" fmla="*/ 0 h 3450"/>
                <a:gd name="T102" fmla="*/ 0 w 4209"/>
                <a:gd name="T103" fmla="*/ 0 h 3450"/>
                <a:gd name="T104" fmla="*/ 0 w 4209"/>
                <a:gd name="T105" fmla="*/ 0 h 3450"/>
                <a:gd name="T106" fmla="*/ 0 w 4209"/>
                <a:gd name="T107" fmla="*/ 0 h 3450"/>
                <a:gd name="T108" fmla="*/ 0 w 4209"/>
                <a:gd name="T109" fmla="*/ 0 h 3450"/>
                <a:gd name="T110" fmla="*/ 0 w 4209"/>
                <a:gd name="T111" fmla="*/ 0 h 3450"/>
                <a:gd name="T112" fmla="*/ 0 w 4209"/>
                <a:gd name="T113" fmla="*/ 0 h 3450"/>
                <a:gd name="T114" fmla="*/ 0 w 4209"/>
                <a:gd name="T115" fmla="*/ 0 h 3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209" h="3450">
                  <a:moveTo>
                    <a:pt x="3729" y="1814"/>
                  </a:moveTo>
                  <a:lnTo>
                    <a:pt x="3699" y="1654"/>
                  </a:lnTo>
                  <a:lnTo>
                    <a:pt x="3724" y="1459"/>
                  </a:lnTo>
                  <a:lnTo>
                    <a:pt x="3609" y="1384"/>
                  </a:lnTo>
                  <a:lnTo>
                    <a:pt x="3489" y="1399"/>
                  </a:lnTo>
                  <a:lnTo>
                    <a:pt x="3354" y="1394"/>
                  </a:lnTo>
                  <a:lnTo>
                    <a:pt x="3334" y="1439"/>
                  </a:lnTo>
                  <a:lnTo>
                    <a:pt x="3169" y="1414"/>
                  </a:lnTo>
                  <a:lnTo>
                    <a:pt x="3109" y="1304"/>
                  </a:lnTo>
                  <a:lnTo>
                    <a:pt x="3019" y="1244"/>
                  </a:lnTo>
                  <a:lnTo>
                    <a:pt x="2884" y="1199"/>
                  </a:lnTo>
                  <a:lnTo>
                    <a:pt x="2874" y="1324"/>
                  </a:lnTo>
                  <a:lnTo>
                    <a:pt x="2854" y="1439"/>
                  </a:lnTo>
                  <a:lnTo>
                    <a:pt x="2769" y="1544"/>
                  </a:lnTo>
                  <a:lnTo>
                    <a:pt x="2644" y="1514"/>
                  </a:lnTo>
                  <a:lnTo>
                    <a:pt x="2619" y="1604"/>
                  </a:lnTo>
                  <a:lnTo>
                    <a:pt x="2559" y="1684"/>
                  </a:lnTo>
                  <a:lnTo>
                    <a:pt x="2629" y="1789"/>
                  </a:lnTo>
                  <a:lnTo>
                    <a:pt x="2574" y="1909"/>
                  </a:lnTo>
                  <a:lnTo>
                    <a:pt x="2454" y="1964"/>
                  </a:lnTo>
                  <a:lnTo>
                    <a:pt x="2480" y="2075"/>
                  </a:lnTo>
                  <a:lnTo>
                    <a:pt x="2305" y="2015"/>
                  </a:lnTo>
                  <a:lnTo>
                    <a:pt x="2269" y="2128"/>
                  </a:lnTo>
                  <a:lnTo>
                    <a:pt x="2125" y="2134"/>
                  </a:lnTo>
                  <a:lnTo>
                    <a:pt x="2138" y="2234"/>
                  </a:lnTo>
                  <a:lnTo>
                    <a:pt x="2044" y="2296"/>
                  </a:lnTo>
                  <a:lnTo>
                    <a:pt x="2013" y="2389"/>
                  </a:lnTo>
                  <a:lnTo>
                    <a:pt x="1924" y="2374"/>
                  </a:lnTo>
                  <a:lnTo>
                    <a:pt x="1809" y="2456"/>
                  </a:lnTo>
                  <a:lnTo>
                    <a:pt x="1824" y="2555"/>
                  </a:lnTo>
                  <a:lnTo>
                    <a:pt x="1707" y="2569"/>
                  </a:lnTo>
                  <a:lnTo>
                    <a:pt x="1598" y="2579"/>
                  </a:lnTo>
                  <a:lnTo>
                    <a:pt x="1443" y="2509"/>
                  </a:lnTo>
                  <a:lnTo>
                    <a:pt x="1443" y="2658"/>
                  </a:lnTo>
                  <a:lnTo>
                    <a:pt x="1489" y="2788"/>
                  </a:lnTo>
                  <a:lnTo>
                    <a:pt x="1345" y="2772"/>
                  </a:lnTo>
                  <a:lnTo>
                    <a:pt x="1224" y="2818"/>
                  </a:lnTo>
                  <a:lnTo>
                    <a:pt x="1072" y="2743"/>
                  </a:lnTo>
                  <a:lnTo>
                    <a:pt x="1053" y="2866"/>
                  </a:lnTo>
                  <a:lnTo>
                    <a:pt x="745" y="2968"/>
                  </a:lnTo>
                  <a:lnTo>
                    <a:pt x="757" y="3109"/>
                  </a:lnTo>
                  <a:lnTo>
                    <a:pt x="817" y="3196"/>
                  </a:lnTo>
                  <a:lnTo>
                    <a:pt x="768" y="3268"/>
                  </a:lnTo>
                  <a:lnTo>
                    <a:pt x="738" y="3418"/>
                  </a:lnTo>
                  <a:lnTo>
                    <a:pt x="655" y="3450"/>
                  </a:lnTo>
                  <a:lnTo>
                    <a:pt x="543" y="3448"/>
                  </a:lnTo>
                  <a:lnTo>
                    <a:pt x="488" y="3378"/>
                  </a:lnTo>
                  <a:lnTo>
                    <a:pt x="393" y="3403"/>
                  </a:lnTo>
                  <a:lnTo>
                    <a:pt x="288" y="3228"/>
                  </a:lnTo>
                  <a:lnTo>
                    <a:pt x="248" y="2983"/>
                  </a:lnTo>
                  <a:lnTo>
                    <a:pt x="203" y="2389"/>
                  </a:lnTo>
                  <a:lnTo>
                    <a:pt x="168" y="2239"/>
                  </a:lnTo>
                  <a:lnTo>
                    <a:pt x="173" y="2164"/>
                  </a:lnTo>
                  <a:lnTo>
                    <a:pt x="88" y="2069"/>
                  </a:lnTo>
                  <a:lnTo>
                    <a:pt x="53" y="1774"/>
                  </a:lnTo>
                  <a:lnTo>
                    <a:pt x="38" y="1634"/>
                  </a:lnTo>
                  <a:lnTo>
                    <a:pt x="3" y="1429"/>
                  </a:lnTo>
                  <a:lnTo>
                    <a:pt x="8" y="1109"/>
                  </a:lnTo>
                  <a:lnTo>
                    <a:pt x="0" y="910"/>
                  </a:lnTo>
                  <a:lnTo>
                    <a:pt x="34" y="874"/>
                  </a:lnTo>
                  <a:lnTo>
                    <a:pt x="103" y="893"/>
                  </a:lnTo>
                  <a:lnTo>
                    <a:pt x="120" y="901"/>
                  </a:lnTo>
                  <a:lnTo>
                    <a:pt x="129" y="917"/>
                  </a:lnTo>
                  <a:lnTo>
                    <a:pt x="132" y="941"/>
                  </a:lnTo>
                  <a:lnTo>
                    <a:pt x="124" y="965"/>
                  </a:lnTo>
                  <a:lnTo>
                    <a:pt x="133" y="973"/>
                  </a:lnTo>
                  <a:lnTo>
                    <a:pt x="144" y="968"/>
                  </a:lnTo>
                  <a:lnTo>
                    <a:pt x="153" y="982"/>
                  </a:lnTo>
                  <a:lnTo>
                    <a:pt x="159" y="994"/>
                  </a:lnTo>
                  <a:lnTo>
                    <a:pt x="169" y="1000"/>
                  </a:lnTo>
                  <a:lnTo>
                    <a:pt x="174" y="983"/>
                  </a:lnTo>
                  <a:lnTo>
                    <a:pt x="192" y="988"/>
                  </a:lnTo>
                  <a:lnTo>
                    <a:pt x="208" y="995"/>
                  </a:lnTo>
                  <a:lnTo>
                    <a:pt x="222" y="998"/>
                  </a:lnTo>
                  <a:lnTo>
                    <a:pt x="232" y="1004"/>
                  </a:lnTo>
                  <a:lnTo>
                    <a:pt x="243" y="1012"/>
                  </a:lnTo>
                  <a:lnTo>
                    <a:pt x="253" y="1006"/>
                  </a:lnTo>
                  <a:lnTo>
                    <a:pt x="252" y="994"/>
                  </a:lnTo>
                  <a:lnTo>
                    <a:pt x="264" y="982"/>
                  </a:lnTo>
                  <a:lnTo>
                    <a:pt x="270" y="961"/>
                  </a:lnTo>
                  <a:lnTo>
                    <a:pt x="261" y="949"/>
                  </a:lnTo>
                  <a:lnTo>
                    <a:pt x="246" y="946"/>
                  </a:lnTo>
                  <a:lnTo>
                    <a:pt x="240" y="931"/>
                  </a:lnTo>
                  <a:lnTo>
                    <a:pt x="318" y="938"/>
                  </a:lnTo>
                  <a:lnTo>
                    <a:pt x="398" y="795"/>
                  </a:lnTo>
                  <a:lnTo>
                    <a:pt x="379" y="653"/>
                  </a:lnTo>
                  <a:lnTo>
                    <a:pt x="531" y="750"/>
                  </a:lnTo>
                  <a:lnTo>
                    <a:pt x="652" y="647"/>
                  </a:lnTo>
                  <a:lnTo>
                    <a:pt x="634" y="548"/>
                  </a:lnTo>
                  <a:lnTo>
                    <a:pt x="514" y="455"/>
                  </a:lnTo>
                  <a:lnTo>
                    <a:pt x="668" y="335"/>
                  </a:lnTo>
                  <a:lnTo>
                    <a:pt x="818" y="260"/>
                  </a:lnTo>
                  <a:lnTo>
                    <a:pt x="610" y="212"/>
                  </a:lnTo>
                  <a:lnTo>
                    <a:pt x="608" y="90"/>
                  </a:lnTo>
                  <a:lnTo>
                    <a:pt x="724" y="11"/>
                  </a:lnTo>
                  <a:lnTo>
                    <a:pt x="833" y="15"/>
                  </a:lnTo>
                  <a:lnTo>
                    <a:pt x="933" y="0"/>
                  </a:lnTo>
                  <a:lnTo>
                    <a:pt x="968" y="65"/>
                  </a:lnTo>
                  <a:lnTo>
                    <a:pt x="968" y="165"/>
                  </a:lnTo>
                  <a:lnTo>
                    <a:pt x="1103" y="210"/>
                  </a:lnTo>
                  <a:lnTo>
                    <a:pt x="1208" y="245"/>
                  </a:lnTo>
                  <a:lnTo>
                    <a:pt x="1283" y="335"/>
                  </a:lnTo>
                  <a:lnTo>
                    <a:pt x="1743" y="365"/>
                  </a:lnTo>
                  <a:lnTo>
                    <a:pt x="1758" y="470"/>
                  </a:lnTo>
                  <a:lnTo>
                    <a:pt x="1838" y="540"/>
                  </a:lnTo>
                  <a:lnTo>
                    <a:pt x="1958" y="500"/>
                  </a:lnTo>
                  <a:lnTo>
                    <a:pt x="2048" y="440"/>
                  </a:lnTo>
                  <a:lnTo>
                    <a:pt x="2134" y="215"/>
                  </a:lnTo>
                  <a:lnTo>
                    <a:pt x="2319" y="170"/>
                  </a:lnTo>
                  <a:lnTo>
                    <a:pt x="2514" y="165"/>
                  </a:lnTo>
                  <a:lnTo>
                    <a:pt x="2439" y="305"/>
                  </a:lnTo>
                  <a:lnTo>
                    <a:pt x="2554" y="380"/>
                  </a:lnTo>
                  <a:lnTo>
                    <a:pt x="2709" y="375"/>
                  </a:lnTo>
                  <a:lnTo>
                    <a:pt x="2854" y="270"/>
                  </a:lnTo>
                  <a:lnTo>
                    <a:pt x="3129" y="345"/>
                  </a:lnTo>
                  <a:lnTo>
                    <a:pt x="3259" y="255"/>
                  </a:lnTo>
                  <a:lnTo>
                    <a:pt x="3394" y="225"/>
                  </a:lnTo>
                  <a:lnTo>
                    <a:pt x="3504" y="305"/>
                  </a:lnTo>
                  <a:lnTo>
                    <a:pt x="3624" y="290"/>
                  </a:lnTo>
                  <a:lnTo>
                    <a:pt x="3879" y="270"/>
                  </a:lnTo>
                  <a:lnTo>
                    <a:pt x="3956" y="374"/>
                  </a:lnTo>
                  <a:lnTo>
                    <a:pt x="4067" y="402"/>
                  </a:lnTo>
                  <a:lnTo>
                    <a:pt x="3984" y="500"/>
                  </a:lnTo>
                  <a:lnTo>
                    <a:pt x="3969" y="590"/>
                  </a:lnTo>
                  <a:lnTo>
                    <a:pt x="4044" y="740"/>
                  </a:lnTo>
                  <a:lnTo>
                    <a:pt x="4069" y="959"/>
                  </a:lnTo>
                  <a:lnTo>
                    <a:pt x="3964" y="979"/>
                  </a:lnTo>
                  <a:lnTo>
                    <a:pt x="3934" y="1049"/>
                  </a:lnTo>
                  <a:lnTo>
                    <a:pt x="4029" y="1109"/>
                  </a:lnTo>
                  <a:lnTo>
                    <a:pt x="3994" y="1199"/>
                  </a:lnTo>
                  <a:lnTo>
                    <a:pt x="4209" y="1429"/>
                  </a:lnTo>
                  <a:lnTo>
                    <a:pt x="4174" y="1519"/>
                  </a:lnTo>
                  <a:lnTo>
                    <a:pt x="4119" y="1549"/>
                  </a:lnTo>
                  <a:lnTo>
                    <a:pt x="4054" y="1499"/>
                  </a:lnTo>
                  <a:lnTo>
                    <a:pt x="3954" y="1579"/>
                  </a:lnTo>
                  <a:lnTo>
                    <a:pt x="3894" y="1699"/>
                  </a:lnTo>
                  <a:lnTo>
                    <a:pt x="3920" y="1783"/>
                  </a:lnTo>
                  <a:lnTo>
                    <a:pt x="3853" y="1843"/>
                  </a:lnTo>
                  <a:lnTo>
                    <a:pt x="3729" y="1814"/>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4" name="Freeform 7">
              <a:extLst>
                <a:ext uri="{FF2B5EF4-FFF2-40B4-BE49-F238E27FC236}">
                  <a16:creationId xmlns:a16="http://schemas.microsoft.com/office/drawing/2014/main" id="{0F0BFDD2-D42A-5529-3E64-AF585A8EFD1D}"/>
                </a:ext>
              </a:extLst>
            </p:cNvPr>
            <p:cNvSpPr/>
            <p:nvPr/>
          </p:nvSpPr>
          <p:spPr bwMode="auto">
            <a:xfrm>
              <a:off x="1365965" y="4482470"/>
              <a:ext cx="685201" cy="1070614"/>
            </a:xfrm>
            <a:custGeom>
              <a:avLst/>
              <a:gdLst>
                <a:gd name="T0" fmla="*/ 0 w 2321"/>
                <a:gd name="T1" fmla="*/ 0 h 3721"/>
                <a:gd name="T2" fmla="*/ 0 w 2321"/>
                <a:gd name="T3" fmla="*/ 0 h 3721"/>
                <a:gd name="T4" fmla="*/ 0 w 2321"/>
                <a:gd name="T5" fmla="*/ 0 h 3721"/>
                <a:gd name="T6" fmla="*/ 0 w 2321"/>
                <a:gd name="T7" fmla="*/ 0 h 3721"/>
                <a:gd name="T8" fmla="*/ 0 w 2321"/>
                <a:gd name="T9" fmla="*/ 0 h 3721"/>
                <a:gd name="T10" fmla="*/ 0 w 2321"/>
                <a:gd name="T11" fmla="*/ 0 h 3721"/>
                <a:gd name="T12" fmla="*/ 0 w 2321"/>
                <a:gd name="T13" fmla="*/ 0 h 3721"/>
                <a:gd name="T14" fmla="*/ 0 w 2321"/>
                <a:gd name="T15" fmla="*/ 0 h 3721"/>
                <a:gd name="T16" fmla="*/ 0 w 2321"/>
                <a:gd name="T17" fmla="*/ 0 h 3721"/>
                <a:gd name="T18" fmla="*/ 0 w 2321"/>
                <a:gd name="T19" fmla="*/ 0 h 3721"/>
                <a:gd name="T20" fmla="*/ 0 w 2321"/>
                <a:gd name="T21" fmla="*/ 0 h 3721"/>
                <a:gd name="T22" fmla="*/ 0 w 2321"/>
                <a:gd name="T23" fmla="*/ 0 h 3721"/>
                <a:gd name="T24" fmla="*/ 0 w 2321"/>
                <a:gd name="T25" fmla="*/ 0 h 3721"/>
                <a:gd name="T26" fmla="*/ 0 w 2321"/>
                <a:gd name="T27" fmla="*/ 0 h 3721"/>
                <a:gd name="T28" fmla="*/ 0 w 2321"/>
                <a:gd name="T29" fmla="*/ 0 h 3721"/>
                <a:gd name="T30" fmla="*/ 0 w 2321"/>
                <a:gd name="T31" fmla="*/ 0 h 3721"/>
                <a:gd name="T32" fmla="*/ 0 w 2321"/>
                <a:gd name="T33" fmla="*/ 0 h 3721"/>
                <a:gd name="T34" fmla="*/ 0 w 2321"/>
                <a:gd name="T35" fmla="*/ 0 h 3721"/>
                <a:gd name="T36" fmla="*/ 0 w 2321"/>
                <a:gd name="T37" fmla="*/ 0 h 3721"/>
                <a:gd name="T38" fmla="*/ 0 w 2321"/>
                <a:gd name="T39" fmla="*/ 0 h 3721"/>
                <a:gd name="T40" fmla="*/ 0 w 2321"/>
                <a:gd name="T41" fmla="*/ 0 h 3721"/>
                <a:gd name="T42" fmla="*/ 0 w 2321"/>
                <a:gd name="T43" fmla="*/ 0 h 3721"/>
                <a:gd name="T44" fmla="*/ 0 w 2321"/>
                <a:gd name="T45" fmla="*/ 0 h 3721"/>
                <a:gd name="T46" fmla="*/ 0 w 2321"/>
                <a:gd name="T47" fmla="*/ 0 h 3721"/>
                <a:gd name="T48" fmla="*/ 0 w 2321"/>
                <a:gd name="T49" fmla="*/ 0 h 3721"/>
                <a:gd name="T50" fmla="*/ 0 w 2321"/>
                <a:gd name="T51" fmla="*/ 0 h 3721"/>
                <a:gd name="T52" fmla="*/ 0 w 2321"/>
                <a:gd name="T53" fmla="*/ 0 h 3721"/>
                <a:gd name="T54" fmla="*/ 0 w 2321"/>
                <a:gd name="T55" fmla="*/ 0 h 3721"/>
                <a:gd name="T56" fmla="*/ 0 w 2321"/>
                <a:gd name="T57" fmla="*/ 0 h 3721"/>
                <a:gd name="T58" fmla="*/ 0 w 2321"/>
                <a:gd name="T59" fmla="*/ 0 h 3721"/>
                <a:gd name="T60" fmla="*/ 0 w 2321"/>
                <a:gd name="T61" fmla="*/ 0 h 3721"/>
                <a:gd name="T62" fmla="*/ 0 w 2321"/>
                <a:gd name="T63" fmla="*/ 0 h 3721"/>
                <a:gd name="T64" fmla="*/ 0 w 2321"/>
                <a:gd name="T65" fmla="*/ 0 h 3721"/>
                <a:gd name="T66" fmla="*/ 0 w 2321"/>
                <a:gd name="T67" fmla="*/ 0 h 3721"/>
                <a:gd name="T68" fmla="*/ 0 w 2321"/>
                <a:gd name="T69" fmla="*/ 0 h 3721"/>
                <a:gd name="T70" fmla="*/ 0 w 2321"/>
                <a:gd name="T71" fmla="*/ 0 h 3721"/>
                <a:gd name="T72" fmla="*/ 0 w 2321"/>
                <a:gd name="T73" fmla="*/ 0 h 3721"/>
                <a:gd name="T74" fmla="*/ 0 w 2321"/>
                <a:gd name="T75" fmla="*/ 0 h 3721"/>
                <a:gd name="T76" fmla="*/ 0 w 2321"/>
                <a:gd name="T77" fmla="*/ 0 h 3721"/>
                <a:gd name="T78" fmla="*/ 0 w 2321"/>
                <a:gd name="T79" fmla="*/ 0 h 3721"/>
                <a:gd name="T80" fmla="*/ 0 w 2321"/>
                <a:gd name="T81" fmla="*/ 0 h 3721"/>
                <a:gd name="T82" fmla="*/ 0 w 2321"/>
                <a:gd name="T83" fmla="*/ 0 h 3721"/>
                <a:gd name="T84" fmla="*/ 0 w 2321"/>
                <a:gd name="T85" fmla="*/ 0 h 3721"/>
                <a:gd name="T86" fmla="*/ 0 w 2321"/>
                <a:gd name="T87" fmla="*/ 0 h 3721"/>
                <a:gd name="T88" fmla="*/ 0 w 2321"/>
                <a:gd name="T89" fmla="*/ 0 h 3721"/>
                <a:gd name="T90" fmla="*/ 0 w 2321"/>
                <a:gd name="T91" fmla="*/ 0 h 3721"/>
                <a:gd name="T92" fmla="*/ 0 w 2321"/>
                <a:gd name="T93" fmla="*/ 0 h 3721"/>
                <a:gd name="T94" fmla="*/ 0 w 2321"/>
                <a:gd name="T95" fmla="*/ 0 h 372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21" h="3721">
                  <a:moveTo>
                    <a:pt x="880" y="3510"/>
                  </a:moveTo>
                  <a:lnTo>
                    <a:pt x="610" y="3325"/>
                  </a:lnTo>
                  <a:lnTo>
                    <a:pt x="479" y="3120"/>
                  </a:lnTo>
                  <a:lnTo>
                    <a:pt x="339" y="3070"/>
                  </a:lnTo>
                  <a:lnTo>
                    <a:pt x="239" y="2740"/>
                  </a:lnTo>
                  <a:lnTo>
                    <a:pt x="269" y="2625"/>
                  </a:lnTo>
                  <a:lnTo>
                    <a:pt x="249" y="2515"/>
                  </a:lnTo>
                  <a:lnTo>
                    <a:pt x="104" y="2100"/>
                  </a:lnTo>
                  <a:lnTo>
                    <a:pt x="0" y="1888"/>
                  </a:lnTo>
                  <a:lnTo>
                    <a:pt x="59" y="1770"/>
                  </a:lnTo>
                  <a:lnTo>
                    <a:pt x="69" y="1635"/>
                  </a:lnTo>
                  <a:lnTo>
                    <a:pt x="15" y="1437"/>
                  </a:lnTo>
                  <a:lnTo>
                    <a:pt x="99" y="1405"/>
                  </a:lnTo>
                  <a:lnTo>
                    <a:pt x="129" y="1255"/>
                  </a:lnTo>
                  <a:lnTo>
                    <a:pt x="179" y="1185"/>
                  </a:lnTo>
                  <a:lnTo>
                    <a:pt x="119" y="1095"/>
                  </a:lnTo>
                  <a:lnTo>
                    <a:pt x="104" y="955"/>
                  </a:lnTo>
                  <a:lnTo>
                    <a:pt x="415" y="852"/>
                  </a:lnTo>
                  <a:lnTo>
                    <a:pt x="434" y="730"/>
                  </a:lnTo>
                  <a:lnTo>
                    <a:pt x="585" y="805"/>
                  </a:lnTo>
                  <a:lnTo>
                    <a:pt x="705" y="760"/>
                  </a:lnTo>
                  <a:lnTo>
                    <a:pt x="850" y="775"/>
                  </a:lnTo>
                  <a:lnTo>
                    <a:pt x="805" y="640"/>
                  </a:lnTo>
                  <a:lnTo>
                    <a:pt x="805" y="495"/>
                  </a:lnTo>
                  <a:lnTo>
                    <a:pt x="960" y="565"/>
                  </a:lnTo>
                  <a:lnTo>
                    <a:pt x="1075" y="555"/>
                  </a:lnTo>
                  <a:lnTo>
                    <a:pt x="1185" y="540"/>
                  </a:lnTo>
                  <a:lnTo>
                    <a:pt x="1170" y="445"/>
                  </a:lnTo>
                  <a:lnTo>
                    <a:pt x="1285" y="360"/>
                  </a:lnTo>
                  <a:lnTo>
                    <a:pt x="1375" y="375"/>
                  </a:lnTo>
                  <a:lnTo>
                    <a:pt x="1405" y="285"/>
                  </a:lnTo>
                  <a:lnTo>
                    <a:pt x="1500" y="220"/>
                  </a:lnTo>
                  <a:lnTo>
                    <a:pt x="1485" y="120"/>
                  </a:lnTo>
                  <a:lnTo>
                    <a:pt x="1630" y="115"/>
                  </a:lnTo>
                  <a:lnTo>
                    <a:pt x="1665" y="0"/>
                  </a:lnTo>
                  <a:lnTo>
                    <a:pt x="1841" y="60"/>
                  </a:lnTo>
                  <a:lnTo>
                    <a:pt x="1831" y="195"/>
                  </a:lnTo>
                  <a:lnTo>
                    <a:pt x="1901" y="270"/>
                  </a:lnTo>
                  <a:lnTo>
                    <a:pt x="1811" y="345"/>
                  </a:lnTo>
                  <a:lnTo>
                    <a:pt x="1766" y="445"/>
                  </a:lnTo>
                  <a:lnTo>
                    <a:pt x="1856" y="495"/>
                  </a:lnTo>
                  <a:lnTo>
                    <a:pt x="1756" y="625"/>
                  </a:lnTo>
                  <a:lnTo>
                    <a:pt x="1725" y="675"/>
                  </a:lnTo>
                  <a:lnTo>
                    <a:pt x="1796" y="750"/>
                  </a:lnTo>
                  <a:lnTo>
                    <a:pt x="1771" y="865"/>
                  </a:lnTo>
                  <a:lnTo>
                    <a:pt x="1781" y="1030"/>
                  </a:lnTo>
                  <a:lnTo>
                    <a:pt x="1695" y="1110"/>
                  </a:lnTo>
                  <a:lnTo>
                    <a:pt x="1841" y="1150"/>
                  </a:lnTo>
                  <a:lnTo>
                    <a:pt x="1771" y="1230"/>
                  </a:lnTo>
                  <a:lnTo>
                    <a:pt x="1781" y="1315"/>
                  </a:lnTo>
                  <a:lnTo>
                    <a:pt x="1605" y="1320"/>
                  </a:lnTo>
                  <a:lnTo>
                    <a:pt x="1530" y="1395"/>
                  </a:lnTo>
                  <a:lnTo>
                    <a:pt x="1525" y="1530"/>
                  </a:lnTo>
                  <a:lnTo>
                    <a:pt x="1540" y="1630"/>
                  </a:lnTo>
                  <a:lnTo>
                    <a:pt x="1585" y="1740"/>
                  </a:lnTo>
                  <a:lnTo>
                    <a:pt x="1555" y="1860"/>
                  </a:lnTo>
                  <a:lnTo>
                    <a:pt x="1440" y="1860"/>
                  </a:lnTo>
                  <a:lnTo>
                    <a:pt x="1395" y="1950"/>
                  </a:lnTo>
                  <a:lnTo>
                    <a:pt x="1360" y="2080"/>
                  </a:lnTo>
                  <a:lnTo>
                    <a:pt x="1470" y="2175"/>
                  </a:lnTo>
                  <a:lnTo>
                    <a:pt x="1455" y="2265"/>
                  </a:lnTo>
                  <a:lnTo>
                    <a:pt x="1495" y="2325"/>
                  </a:lnTo>
                  <a:lnTo>
                    <a:pt x="1575" y="2215"/>
                  </a:lnTo>
                  <a:lnTo>
                    <a:pt x="1720" y="2250"/>
                  </a:lnTo>
                  <a:lnTo>
                    <a:pt x="1735" y="2340"/>
                  </a:lnTo>
                  <a:lnTo>
                    <a:pt x="1605" y="2400"/>
                  </a:lnTo>
                  <a:lnTo>
                    <a:pt x="1480" y="2365"/>
                  </a:lnTo>
                  <a:lnTo>
                    <a:pt x="1495" y="2455"/>
                  </a:lnTo>
                  <a:lnTo>
                    <a:pt x="1455" y="2530"/>
                  </a:lnTo>
                  <a:lnTo>
                    <a:pt x="1540" y="2545"/>
                  </a:lnTo>
                  <a:lnTo>
                    <a:pt x="1575" y="2500"/>
                  </a:lnTo>
                  <a:lnTo>
                    <a:pt x="1695" y="2485"/>
                  </a:lnTo>
                  <a:lnTo>
                    <a:pt x="1695" y="2560"/>
                  </a:lnTo>
                  <a:lnTo>
                    <a:pt x="1901" y="2530"/>
                  </a:lnTo>
                  <a:lnTo>
                    <a:pt x="1946" y="2460"/>
                  </a:lnTo>
                  <a:lnTo>
                    <a:pt x="2041" y="2475"/>
                  </a:lnTo>
                  <a:lnTo>
                    <a:pt x="2066" y="2590"/>
                  </a:lnTo>
                  <a:lnTo>
                    <a:pt x="2146" y="2655"/>
                  </a:lnTo>
                  <a:lnTo>
                    <a:pt x="2236" y="2665"/>
                  </a:lnTo>
                  <a:lnTo>
                    <a:pt x="2236" y="2785"/>
                  </a:lnTo>
                  <a:lnTo>
                    <a:pt x="2321" y="2815"/>
                  </a:lnTo>
                  <a:lnTo>
                    <a:pt x="2311" y="2910"/>
                  </a:lnTo>
                  <a:lnTo>
                    <a:pt x="2246" y="3000"/>
                  </a:lnTo>
                  <a:lnTo>
                    <a:pt x="2146" y="3075"/>
                  </a:lnTo>
                  <a:lnTo>
                    <a:pt x="1998" y="3060"/>
                  </a:lnTo>
                  <a:lnTo>
                    <a:pt x="1906" y="3015"/>
                  </a:lnTo>
                  <a:lnTo>
                    <a:pt x="1875" y="3120"/>
                  </a:lnTo>
                  <a:lnTo>
                    <a:pt x="1770" y="3207"/>
                  </a:lnTo>
                  <a:lnTo>
                    <a:pt x="1802" y="3310"/>
                  </a:lnTo>
                  <a:lnTo>
                    <a:pt x="1735" y="3390"/>
                  </a:lnTo>
                  <a:lnTo>
                    <a:pt x="1946" y="3460"/>
                  </a:lnTo>
                  <a:lnTo>
                    <a:pt x="1682" y="3630"/>
                  </a:lnTo>
                  <a:lnTo>
                    <a:pt x="1440" y="3625"/>
                  </a:lnTo>
                  <a:lnTo>
                    <a:pt x="1316" y="3721"/>
                  </a:lnTo>
                  <a:lnTo>
                    <a:pt x="1148" y="3691"/>
                  </a:lnTo>
                  <a:lnTo>
                    <a:pt x="990" y="3540"/>
                  </a:lnTo>
                  <a:lnTo>
                    <a:pt x="880" y="351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5" name="Freeform 9">
              <a:extLst>
                <a:ext uri="{FF2B5EF4-FFF2-40B4-BE49-F238E27FC236}">
                  <a16:creationId xmlns:a16="http://schemas.microsoft.com/office/drawing/2014/main" id="{D7C0480E-15D0-87E5-6287-99F32BA6DD39}"/>
                </a:ext>
              </a:extLst>
            </p:cNvPr>
            <p:cNvSpPr/>
            <p:nvPr/>
          </p:nvSpPr>
          <p:spPr bwMode="auto">
            <a:xfrm>
              <a:off x="1376301" y="3164349"/>
              <a:ext cx="1321670" cy="893618"/>
            </a:xfrm>
            <a:custGeom>
              <a:avLst/>
              <a:gdLst>
                <a:gd name="T0" fmla="*/ 0 w 4473"/>
                <a:gd name="T1" fmla="*/ 0 h 3106"/>
                <a:gd name="T2" fmla="*/ 0 w 4473"/>
                <a:gd name="T3" fmla="*/ 0 h 3106"/>
                <a:gd name="T4" fmla="*/ 0 w 4473"/>
                <a:gd name="T5" fmla="*/ 0 h 3106"/>
                <a:gd name="T6" fmla="*/ 0 w 4473"/>
                <a:gd name="T7" fmla="*/ 0 h 3106"/>
                <a:gd name="T8" fmla="*/ 0 w 4473"/>
                <a:gd name="T9" fmla="*/ 0 h 3106"/>
                <a:gd name="T10" fmla="*/ 0 w 4473"/>
                <a:gd name="T11" fmla="*/ 0 h 3106"/>
                <a:gd name="T12" fmla="*/ 0 w 4473"/>
                <a:gd name="T13" fmla="*/ 0 h 3106"/>
                <a:gd name="T14" fmla="*/ 0 w 4473"/>
                <a:gd name="T15" fmla="*/ 0 h 3106"/>
                <a:gd name="T16" fmla="*/ 0 w 4473"/>
                <a:gd name="T17" fmla="*/ 0 h 3106"/>
                <a:gd name="T18" fmla="*/ 0 w 4473"/>
                <a:gd name="T19" fmla="*/ 0 h 3106"/>
                <a:gd name="T20" fmla="*/ 0 w 4473"/>
                <a:gd name="T21" fmla="*/ 0 h 3106"/>
                <a:gd name="T22" fmla="*/ 0 w 4473"/>
                <a:gd name="T23" fmla="*/ 0 h 3106"/>
                <a:gd name="T24" fmla="*/ 0 w 4473"/>
                <a:gd name="T25" fmla="*/ 0 h 3106"/>
                <a:gd name="T26" fmla="*/ 0 w 4473"/>
                <a:gd name="T27" fmla="*/ 0 h 3106"/>
                <a:gd name="T28" fmla="*/ 0 w 4473"/>
                <a:gd name="T29" fmla="*/ 0 h 3106"/>
                <a:gd name="T30" fmla="*/ 0 w 4473"/>
                <a:gd name="T31" fmla="*/ 0 h 3106"/>
                <a:gd name="T32" fmla="*/ 0 w 4473"/>
                <a:gd name="T33" fmla="*/ 0 h 3106"/>
                <a:gd name="T34" fmla="*/ 0 w 4473"/>
                <a:gd name="T35" fmla="*/ 0 h 3106"/>
                <a:gd name="T36" fmla="*/ 0 w 4473"/>
                <a:gd name="T37" fmla="*/ 0 h 3106"/>
                <a:gd name="T38" fmla="*/ 0 w 4473"/>
                <a:gd name="T39" fmla="*/ 0 h 3106"/>
                <a:gd name="T40" fmla="*/ 0 w 4473"/>
                <a:gd name="T41" fmla="*/ 0 h 3106"/>
                <a:gd name="T42" fmla="*/ 0 w 4473"/>
                <a:gd name="T43" fmla="*/ 0 h 3106"/>
                <a:gd name="T44" fmla="*/ 0 w 4473"/>
                <a:gd name="T45" fmla="*/ 0 h 3106"/>
                <a:gd name="T46" fmla="*/ 0 w 4473"/>
                <a:gd name="T47" fmla="*/ 0 h 3106"/>
                <a:gd name="T48" fmla="*/ 0 w 4473"/>
                <a:gd name="T49" fmla="*/ 0 h 3106"/>
                <a:gd name="T50" fmla="*/ 0 w 4473"/>
                <a:gd name="T51" fmla="*/ 0 h 3106"/>
                <a:gd name="T52" fmla="*/ 0 w 4473"/>
                <a:gd name="T53" fmla="*/ 0 h 3106"/>
                <a:gd name="T54" fmla="*/ 0 w 4473"/>
                <a:gd name="T55" fmla="*/ 0 h 3106"/>
                <a:gd name="T56" fmla="*/ 0 w 4473"/>
                <a:gd name="T57" fmla="*/ 0 h 3106"/>
                <a:gd name="T58" fmla="*/ 0 w 4473"/>
                <a:gd name="T59" fmla="*/ 0 h 3106"/>
                <a:gd name="T60" fmla="*/ 0 w 4473"/>
                <a:gd name="T61" fmla="*/ 0 h 3106"/>
                <a:gd name="T62" fmla="*/ 0 w 4473"/>
                <a:gd name="T63" fmla="*/ 0 h 3106"/>
                <a:gd name="T64" fmla="*/ 0 w 4473"/>
                <a:gd name="T65" fmla="*/ 0 h 3106"/>
                <a:gd name="T66" fmla="*/ 0 w 4473"/>
                <a:gd name="T67" fmla="*/ 0 h 3106"/>
                <a:gd name="T68" fmla="*/ 0 w 4473"/>
                <a:gd name="T69" fmla="*/ 0 h 3106"/>
                <a:gd name="T70" fmla="*/ 0 w 4473"/>
                <a:gd name="T71" fmla="*/ 0 h 3106"/>
                <a:gd name="T72" fmla="*/ 0 w 4473"/>
                <a:gd name="T73" fmla="*/ 0 h 3106"/>
                <a:gd name="T74" fmla="*/ 0 w 4473"/>
                <a:gd name="T75" fmla="*/ 0 h 3106"/>
                <a:gd name="T76" fmla="*/ 0 w 4473"/>
                <a:gd name="T77" fmla="*/ 0 h 3106"/>
                <a:gd name="T78" fmla="*/ 0 w 4473"/>
                <a:gd name="T79" fmla="*/ 0 h 3106"/>
                <a:gd name="T80" fmla="*/ 0 w 4473"/>
                <a:gd name="T81" fmla="*/ 0 h 3106"/>
                <a:gd name="T82" fmla="*/ 0 w 4473"/>
                <a:gd name="T83" fmla="*/ 0 h 3106"/>
                <a:gd name="T84" fmla="*/ 0 w 4473"/>
                <a:gd name="T85" fmla="*/ 0 h 3106"/>
                <a:gd name="T86" fmla="*/ 0 w 4473"/>
                <a:gd name="T87" fmla="*/ 0 h 3106"/>
                <a:gd name="T88" fmla="*/ 0 w 4473"/>
                <a:gd name="T89" fmla="*/ 0 h 3106"/>
                <a:gd name="T90" fmla="*/ 0 w 4473"/>
                <a:gd name="T91" fmla="*/ 0 h 3106"/>
                <a:gd name="T92" fmla="*/ 0 w 4473"/>
                <a:gd name="T93" fmla="*/ 0 h 3106"/>
                <a:gd name="T94" fmla="*/ 0 w 4473"/>
                <a:gd name="T95" fmla="*/ 0 h 3106"/>
                <a:gd name="T96" fmla="*/ 0 w 4473"/>
                <a:gd name="T97" fmla="*/ 0 h 3106"/>
                <a:gd name="T98" fmla="*/ 0 w 4473"/>
                <a:gd name="T99" fmla="*/ 0 h 31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73" h="3106">
                  <a:moveTo>
                    <a:pt x="2177" y="0"/>
                  </a:moveTo>
                  <a:lnTo>
                    <a:pt x="2121" y="101"/>
                  </a:lnTo>
                  <a:lnTo>
                    <a:pt x="1997" y="90"/>
                  </a:lnTo>
                  <a:lnTo>
                    <a:pt x="1882" y="225"/>
                  </a:lnTo>
                  <a:lnTo>
                    <a:pt x="1732" y="230"/>
                  </a:lnTo>
                  <a:lnTo>
                    <a:pt x="1566" y="361"/>
                  </a:lnTo>
                  <a:lnTo>
                    <a:pt x="1493" y="466"/>
                  </a:lnTo>
                  <a:lnTo>
                    <a:pt x="1352" y="525"/>
                  </a:lnTo>
                  <a:lnTo>
                    <a:pt x="1353" y="667"/>
                  </a:lnTo>
                  <a:lnTo>
                    <a:pt x="1442" y="811"/>
                  </a:lnTo>
                  <a:lnTo>
                    <a:pt x="1598" y="826"/>
                  </a:lnTo>
                  <a:lnTo>
                    <a:pt x="1757" y="756"/>
                  </a:lnTo>
                  <a:lnTo>
                    <a:pt x="1777" y="920"/>
                  </a:lnTo>
                  <a:lnTo>
                    <a:pt x="1548" y="951"/>
                  </a:lnTo>
                  <a:lnTo>
                    <a:pt x="1479" y="1006"/>
                  </a:lnTo>
                  <a:lnTo>
                    <a:pt x="1520" y="1050"/>
                  </a:lnTo>
                  <a:lnTo>
                    <a:pt x="1478" y="1087"/>
                  </a:lnTo>
                  <a:lnTo>
                    <a:pt x="1584" y="1147"/>
                  </a:lnTo>
                  <a:lnTo>
                    <a:pt x="1625" y="1251"/>
                  </a:lnTo>
                  <a:lnTo>
                    <a:pt x="1554" y="1266"/>
                  </a:lnTo>
                  <a:lnTo>
                    <a:pt x="1473" y="1251"/>
                  </a:lnTo>
                  <a:lnTo>
                    <a:pt x="1493" y="1365"/>
                  </a:lnTo>
                  <a:lnTo>
                    <a:pt x="1563" y="1428"/>
                  </a:lnTo>
                  <a:lnTo>
                    <a:pt x="1506" y="1471"/>
                  </a:lnTo>
                  <a:lnTo>
                    <a:pt x="1445" y="1444"/>
                  </a:lnTo>
                  <a:lnTo>
                    <a:pt x="1397" y="1366"/>
                  </a:lnTo>
                  <a:lnTo>
                    <a:pt x="1323" y="1416"/>
                  </a:lnTo>
                  <a:lnTo>
                    <a:pt x="1161" y="1366"/>
                  </a:lnTo>
                  <a:lnTo>
                    <a:pt x="1071" y="1447"/>
                  </a:lnTo>
                  <a:lnTo>
                    <a:pt x="1037" y="1563"/>
                  </a:lnTo>
                  <a:lnTo>
                    <a:pt x="906" y="1641"/>
                  </a:lnTo>
                  <a:lnTo>
                    <a:pt x="798" y="1560"/>
                  </a:lnTo>
                  <a:lnTo>
                    <a:pt x="831" y="1503"/>
                  </a:lnTo>
                  <a:lnTo>
                    <a:pt x="951" y="1477"/>
                  </a:lnTo>
                  <a:lnTo>
                    <a:pt x="947" y="1390"/>
                  </a:lnTo>
                  <a:lnTo>
                    <a:pt x="924" y="1296"/>
                  </a:lnTo>
                  <a:lnTo>
                    <a:pt x="1027" y="1265"/>
                  </a:lnTo>
                  <a:lnTo>
                    <a:pt x="999" y="1158"/>
                  </a:lnTo>
                  <a:lnTo>
                    <a:pt x="924" y="1101"/>
                  </a:lnTo>
                  <a:lnTo>
                    <a:pt x="803" y="1141"/>
                  </a:lnTo>
                  <a:lnTo>
                    <a:pt x="697" y="1100"/>
                  </a:lnTo>
                  <a:lnTo>
                    <a:pt x="768" y="976"/>
                  </a:lnTo>
                  <a:lnTo>
                    <a:pt x="668" y="960"/>
                  </a:lnTo>
                  <a:lnTo>
                    <a:pt x="618" y="1042"/>
                  </a:lnTo>
                  <a:lnTo>
                    <a:pt x="512" y="1006"/>
                  </a:lnTo>
                  <a:lnTo>
                    <a:pt x="472" y="1220"/>
                  </a:lnTo>
                  <a:lnTo>
                    <a:pt x="512" y="1275"/>
                  </a:lnTo>
                  <a:lnTo>
                    <a:pt x="452" y="1335"/>
                  </a:lnTo>
                  <a:lnTo>
                    <a:pt x="527" y="1370"/>
                  </a:lnTo>
                  <a:lnTo>
                    <a:pt x="572" y="1475"/>
                  </a:lnTo>
                  <a:lnTo>
                    <a:pt x="518" y="1567"/>
                  </a:lnTo>
                  <a:lnTo>
                    <a:pt x="542" y="1686"/>
                  </a:lnTo>
                  <a:lnTo>
                    <a:pt x="352" y="1791"/>
                  </a:lnTo>
                  <a:lnTo>
                    <a:pt x="322" y="1861"/>
                  </a:lnTo>
                  <a:lnTo>
                    <a:pt x="442" y="1926"/>
                  </a:lnTo>
                  <a:lnTo>
                    <a:pt x="332" y="1971"/>
                  </a:lnTo>
                  <a:lnTo>
                    <a:pt x="217" y="1971"/>
                  </a:lnTo>
                  <a:lnTo>
                    <a:pt x="156" y="2036"/>
                  </a:lnTo>
                  <a:lnTo>
                    <a:pt x="234" y="2084"/>
                  </a:lnTo>
                  <a:lnTo>
                    <a:pt x="204" y="2168"/>
                  </a:lnTo>
                  <a:lnTo>
                    <a:pt x="6" y="2270"/>
                  </a:lnTo>
                  <a:lnTo>
                    <a:pt x="42" y="2315"/>
                  </a:lnTo>
                  <a:lnTo>
                    <a:pt x="125" y="2334"/>
                  </a:lnTo>
                  <a:lnTo>
                    <a:pt x="98" y="2384"/>
                  </a:lnTo>
                  <a:lnTo>
                    <a:pt x="23" y="2373"/>
                  </a:lnTo>
                  <a:lnTo>
                    <a:pt x="0" y="2424"/>
                  </a:lnTo>
                  <a:lnTo>
                    <a:pt x="38" y="2498"/>
                  </a:lnTo>
                  <a:lnTo>
                    <a:pt x="47" y="2578"/>
                  </a:lnTo>
                  <a:lnTo>
                    <a:pt x="162" y="2581"/>
                  </a:lnTo>
                  <a:lnTo>
                    <a:pt x="255" y="2566"/>
                  </a:lnTo>
                  <a:lnTo>
                    <a:pt x="291" y="2628"/>
                  </a:lnTo>
                  <a:lnTo>
                    <a:pt x="293" y="2731"/>
                  </a:lnTo>
                  <a:lnTo>
                    <a:pt x="530" y="2809"/>
                  </a:lnTo>
                  <a:lnTo>
                    <a:pt x="608" y="2901"/>
                  </a:lnTo>
                  <a:lnTo>
                    <a:pt x="1067" y="2932"/>
                  </a:lnTo>
                  <a:lnTo>
                    <a:pt x="1082" y="3037"/>
                  </a:lnTo>
                  <a:lnTo>
                    <a:pt x="1162" y="3106"/>
                  </a:lnTo>
                  <a:lnTo>
                    <a:pt x="1292" y="3061"/>
                  </a:lnTo>
                  <a:lnTo>
                    <a:pt x="1371" y="3007"/>
                  </a:lnTo>
                  <a:lnTo>
                    <a:pt x="1457" y="2779"/>
                  </a:lnTo>
                  <a:lnTo>
                    <a:pt x="1642" y="2736"/>
                  </a:lnTo>
                  <a:lnTo>
                    <a:pt x="1835" y="2731"/>
                  </a:lnTo>
                  <a:lnTo>
                    <a:pt x="1762" y="2871"/>
                  </a:lnTo>
                  <a:lnTo>
                    <a:pt x="1878" y="2946"/>
                  </a:lnTo>
                  <a:lnTo>
                    <a:pt x="2028" y="2943"/>
                  </a:lnTo>
                  <a:lnTo>
                    <a:pt x="2178" y="2835"/>
                  </a:lnTo>
                  <a:lnTo>
                    <a:pt x="2452" y="2910"/>
                  </a:lnTo>
                  <a:lnTo>
                    <a:pt x="2584" y="2820"/>
                  </a:lnTo>
                  <a:lnTo>
                    <a:pt x="2721" y="2791"/>
                  </a:lnTo>
                  <a:lnTo>
                    <a:pt x="2827" y="2869"/>
                  </a:lnTo>
                  <a:lnTo>
                    <a:pt x="2956" y="2856"/>
                  </a:lnTo>
                  <a:lnTo>
                    <a:pt x="3203" y="2836"/>
                  </a:lnTo>
                  <a:lnTo>
                    <a:pt x="3278" y="2941"/>
                  </a:lnTo>
                  <a:lnTo>
                    <a:pt x="3393" y="2968"/>
                  </a:lnTo>
                  <a:lnTo>
                    <a:pt x="3498" y="2781"/>
                  </a:lnTo>
                  <a:lnTo>
                    <a:pt x="3528" y="2566"/>
                  </a:lnTo>
                  <a:lnTo>
                    <a:pt x="3663" y="2346"/>
                  </a:lnTo>
                  <a:lnTo>
                    <a:pt x="3768" y="2361"/>
                  </a:lnTo>
                  <a:lnTo>
                    <a:pt x="3903" y="2281"/>
                  </a:lnTo>
                  <a:lnTo>
                    <a:pt x="4038" y="2061"/>
                  </a:lnTo>
                  <a:lnTo>
                    <a:pt x="4161" y="1942"/>
                  </a:lnTo>
                  <a:lnTo>
                    <a:pt x="4083" y="1851"/>
                  </a:lnTo>
                  <a:lnTo>
                    <a:pt x="3948" y="1786"/>
                  </a:lnTo>
                  <a:lnTo>
                    <a:pt x="3874" y="1791"/>
                  </a:lnTo>
                  <a:lnTo>
                    <a:pt x="3903" y="1696"/>
                  </a:lnTo>
                  <a:lnTo>
                    <a:pt x="3880" y="1605"/>
                  </a:lnTo>
                  <a:lnTo>
                    <a:pt x="4042" y="1620"/>
                  </a:lnTo>
                  <a:lnTo>
                    <a:pt x="4186" y="1605"/>
                  </a:lnTo>
                  <a:lnTo>
                    <a:pt x="4313" y="1636"/>
                  </a:lnTo>
                  <a:lnTo>
                    <a:pt x="4473" y="1550"/>
                  </a:lnTo>
                  <a:lnTo>
                    <a:pt x="4398" y="1455"/>
                  </a:lnTo>
                  <a:lnTo>
                    <a:pt x="4443" y="1335"/>
                  </a:lnTo>
                  <a:lnTo>
                    <a:pt x="4403" y="1295"/>
                  </a:lnTo>
                  <a:lnTo>
                    <a:pt x="4448" y="1215"/>
                  </a:lnTo>
                  <a:lnTo>
                    <a:pt x="4398" y="1140"/>
                  </a:lnTo>
                  <a:lnTo>
                    <a:pt x="4238" y="1205"/>
                  </a:lnTo>
                  <a:lnTo>
                    <a:pt x="4053" y="1020"/>
                  </a:lnTo>
                  <a:lnTo>
                    <a:pt x="3908" y="975"/>
                  </a:lnTo>
                  <a:lnTo>
                    <a:pt x="3843" y="875"/>
                  </a:lnTo>
                  <a:lnTo>
                    <a:pt x="3728" y="890"/>
                  </a:lnTo>
                  <a:lnTo>
                    <a:pt x="3653" y="1025"/>
                  </a:lnTo>
                  <a:lnTo>
                    <a:pt x="3513" y="1025"/>
                  </a:lnTo>
                  <a:lnTo>
                    <a:pt x="3503" y="885"/>
                  </a:lnTo>
                  <a:lnTo>
                    <a:pt x="3323" y="975"/>
                  </a:lnTo>
                  <a:lnTo>
                    <a:pt x="3233" y="950"/>
                  </a:lnTo>
                  <a:lnTo>
                    <a:pt x="3263" y="855"/>
                  </a:lnTo>
                  <a:lnTo>
                    <a:pt x="3213" y="765"/>
                  </a:lnTo>
                  <a:lnTo>
                    <a:pt x="3068" y="825"/>
                  </a:lnTo>
                  <a:lnTo>
                    <a:pt x="3003" y="905"/>
                  </a:lnTo>
                  <a:lnTo>
                    <a:pt x="2793" y="950"/>
                  </a:lnTo>
                  <a:lnTo>
                    <a:pt x="2808" y="830"/>
                  </a:lnTo>
                  <a:lnTo>
                    <a:pt x="2678" y="915"/>
                  </a:lnTo>
                  <a:lnTo>
                    <a:pt x="2538" y="825"/>
                  </a:lnTo>
                  <a:lnTo>
                    <a:pt x="2508" y="720"/>
                  </a:lnTo>
                  <a:lnTo>
                    <a:pt x="2393" y="740"/>
                  </a:lnTo>
                  <a:lnTo>
                    <a:pt x="2333" y="825"/>
                  </a:lnTo>
                  <a:lnTo>
                    <a:pt x="2422" y="970"/>
                  </a:lnTo>
                  <a:lnTo>
                    <a:pt x="2448" y="1095"/>
                  </a:lnTo>
                  <a:lnTo>
                    <a:pt x="2453" y="1205"/>
                  </a:lnTo>
                  <a:lnTo>
                    <a:pt x="2558" y="1230"/>
                  </a:lnTo>
                  <a:lnTo>
                    <a:pt x="2544" y="1381"/>
                  </a:lnTo>
                  <a:lnTo>
                    <a:pt x="2433" y="1410"/>
                  </a:lnTo>
                  <a:lnTo>
                    <a:pt x="2348" y="1325"/>
                  </a:lnTo>
                  <a:lnTo>
                    <a:pt x="2257" y="1350"/>
                  </a:lnTo>
                  <a:lnTo>
                    <a:pt x="2192" y="1230"/>
                  </a:lnTo>
                  <a:lnTo>
                    <a:pt x="2167" y="1050"/>
                  </a:lnTo>
                  <a:lnTo>
                    <a:pt x="2222" y="930"/>
                  </a:lnTo>
                  <a:lnTo>
                    <a:pt x="2212" y="755"/>
                  </a:lnTo>
                  <a:lnTo>
                    <a:pt x="2288" y="650"/>
                  </a:lnTo>
                  <a:lnTo>
                    <a:pt x="2423" y="675"/>
                  </a:lnTo>
                  <a:lnTo>
                    <a:pt x="2498" y="560"/>
                  </a:lnTo>
                  <a:lnTo>
                    <a:pt x="2558" y="425"/>
                  </a:lnTo>
                  <a:lnTo>
                    <a:pt x="2618" y="315"/>
                  </a:lnTo>
                  <a:lnTo>
                    <a:pt x="2603" y="170"/>
                  </a:lnTo>
                  <a:lnTo>
                    <a:pt x="2543" y="50"/>
                  </a:lnTo>
                  <a:lnTo>
                    <a:pt x="2363" y="0"/>
                  </a:lnTo>
                  <a:lnTo>
                    <a:pt x="2177" y="0"/>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6" name="Freeform 10">
              <a:extLst>
                <a:ext uri="{FF2B5EF4-FFF2-40B4-BE49-F238E27FC236}">
                  <a16:creationId xmlns:a16="http://schemas.microsoft.com/office/drawing/2014/main" id="{E925D704-F781-BC2C-3050-B0C06A2D1DC1}"/>
                </a:ext>
              </a:extLst>
            </p:cNvPr>
            <p:cNvSpPr/>
            <p:nvPr/>
          </p:nvSpPr>
          <p:spPr bwMode="auto">
            <a:xfrm>
              <a:off x="1866574" y="2607458"/>
              <a:ext cx="1083916" cy="1015932"/>
            </a:xfrm>
            <a:custGeom>
              <a:avLst/>
              <a:gdLst>
                <a:gd name="T0" fmla="*/ 0 w 3670"/>
                <a:gd name="T1" fmla="*/ 0 h 3530"/>
                <a:gd name="T2" fmla="*/ 0 w 3670"/>
                <a:gd name="T3" fmla="*/ 0 h 3530"/>
                <a:gd name="T4" fmla="*/ 0 w 3670"/>
                <a:gd name="T5" fmla="*/ 0 h 3530"/>
                <a:gd name="T6" fmla="*/ 0 w 3670"/>
                <a:gd name="T7" fmla="*/ 0 h 3530"/>
                <a:gd name="T8" fmla="*/ 0 w 3670"/>
                <a:gd name="T9" fmla="*/ 0 h 3530"/>
                <a:gd name="T10" fmla="*/ 0 w 3670"/>
                <a:gd name="T11" fmla="*/ 0 h 3530"/>
                <a:gd name="T12" fmla="*/ 0 w 3670"/>
                <a:gd name="T13" fmla="*/ 0 h 3530"/>
                <a:gd name="T14" fmla="*/ 0 w 3670"/>
                <a:gd name="T15" fmla="*/ 0 h 3530"/>
                <a:gd name="T16" fmla="*/ 0 w 3670"/>
                <a:gd name="T17" fmla="*/ 0 h 3530"/>
                <a:gd name="T18" fmla="*/ 0 w 3670"/>
                <a:gd name="T19" fmla="*/ 0 h 3530"/>
                <a:gd name="T20" fmla="*/ 0 w 3670"/>
                <a:gd name="T21" fmla="*/ 0 h 3530"/>
                <a:gd name="T22" fmla="*/ 0 w 3670"/>
                <a:gd name="T23" fmla="*/ 0 h 3530"/>
                <a:gd name="T24" fmla="*/ 0 w 3670"/>
                <a:gd name="T25" fmla="*/ 0 h 3530"/>
                <a:gd name="T26" fmla="*/ 0 w 3670"/>
                <a:gd name="T27" fmla="*/ 0 h 3530"/>
                <a:gd name="T28" fmla="*/ 0 w 3670"/>
                <a:gd name="T29" fmla="*/ 0 h 3530"/>
                <a:gd name="T30" fmla="*/ 0 w 3670"/>
                <a:gd name="T31" fmla="*/ 0 h 3530"/>
                <a:gd name="T32" fmla="*/ 0 w 3670"/>
                <a:gd name="T33" fmla="*/ 0 h 3530"/>
                <a:gd name="T34" fmla="*/ 0 w 3670"/>
                <a:gd name="T35" fmla="*/ 0 h 3530"/>
                <a:gd name="T36" fmla="*/ 0 w 3670"/>
                <a:gd name="T37" fmla="*/ 0 h 3530"/>
                <a:gd name="T38" fmla="*/ 0 w 3670"/>
                <a:gd name="T39" fmla="*/ 0 h 3530"/>
                <a:gd name="T40" fmla="*/ 0 w 3670"/>
                <a:gd name="T41" fmla="*/ 0 h 3530"/>
                <a:gd name="T42" fmla="*/ 0 w 3670"/>
                <a:gd name="T43" fmla="*/ 0 h 3530"/>
                <a:gd name="T44" fmla="*/ 0 w 3670"/>
                <a:gd name="T45" fmla="*/ 0 h 3530"/>
                <a:gd name="T46" fmla="*/ 0 w 3670"/>
                <a:gd name="T47" fmla="*/ 0 h 3530"/>
                <a:gd name="T48" fmla="*/ 0 w 3670"/>
                <a:gd name="T49" fmla="*/ 0 h 3530"/>
                <a:gd name="T50" fmla="*/ 0 w 3670"/>
                <a:gd name="T51" fmla="*/ 0 h 3530"/>
                <a:gd name="T52" fmla="*/ 0 w 3670"/>
                <a:gd name="T53" fmla="*/ 0 h 3530"/>
                <a:gd name="T54" fmla="*/ 0 w 3670"/>
                <a:gd name="T55" fmla="*/ 0 h 3530"/>
                <a:gd name="T56" fmla="*/ 0 w 3670"/>
                <a:gd name="T57" fmla="*/ 0 h 3530"/>
                <a:gd name="T58" fmla="*/ 0 w 3670"/>
                <a:gd name="T59" fmla="*/ 0 h 3530"/>
                <a:gd name="T60" fmla="*/ 0 w 3670"/>
                <a:gd name="T61" fmla="*/ 0 h 3530"/>
                <a:gd name="T62" fmla="*/ 0 w 3670"/>
                <a:gd name="T63" fmla="*/ 0 h 3530"/>
                <a:gd name="T64" fmla="*/ 0 w 3670"/>
                <a:gd name="T65" fmla="*/ 0 h 3530"/>
                <a:gd name="T66" fmla="*/ 0 w 3670"/>
                <a:gd name="T67" fmla="*/ 0 h 3530"/>
                <a:gd name="T68" fmla="*/ 0 w 3670"/>
                <a:gd name="T69" fmla="*/ 0 h 3530"/>
                <a:gd name="T70" fmla="*/ 0 w 3670"/>
                <a:gd name="T71" fmla="*/ 0 h 3530"/>
                <a:gd name="T72" fmla="*/ 0 w 3670"/>
                <a:gd name="T73" fmla="*/ 0 h 3530"/>
                <a:gd name="T74" fmla="*/ 0 w 3670"/>
                <a:gd name="T75" fmla="*/ 0 h 3530"/>
                <a:gd name="T76" fmla="*/ 0 w 3670"/>
                <a:gd name="T77" fmla="*/ 0 h 3530"/>
                <a:gd name="T78" fmla="*/ 0 w 3670"/>
                <a:gd name="T79" fmla="*/ 0 h 3530"/>
                <a:gd name="T80" fmla="*/ 0 w 3670"/>
                <a:gd name="T81" fmla="*/ 0 h 3530"/>
                <a:gd name="T82" fmla="*/ 0 w 3670"/>
                <a:gd name="T83" fmla="*/ 0 h 3530"/>
                <a:gd name="T84" fmla="*/ 0 w 3670"/>
                <a:gd name="T85" fmla="*/ 0 h 3530"/>
                <a:gd name="T86" fmla="*/ 0 w 3670"/>
                <a:gd name="T87" fmla="*/ 0 h 3530"/>
                <a:gd name="T88" fmla="*/ 0 w 3670"/>
                <a:gd name="T89" fmla="*/ 0 h 3530"/>
                <a:gd name="T90" fmla="*/ 0 w 3670"/>
                <a:gd name="T91" fmla="*/ 0 h 3530"/>
                <a:gd name="T92" fmla="*/ 0 w 3670"/>
                <a:gd name="T93" fmla="*/ 0 h 3530"/>
                <a:gd name="T94" fmla="*/ 0 w 3670"/>
                <a:gd name="T95" fmla="*/ 0 h 3530"/>
                <a:gd name="T96" fmla="*/ 0 w 3670"/>
                <a:gd name="T97" fmla="*/ 0 h 3530"/>
                <a:gd name="T98" fmla="*/ 0 w 3670"/>
                <a:gd name="T99" fmla="*/ 0 h 3530"/>
                <a:gd name="T100" fmla="*/ 0 w 3670"/>
                <a:gd name="T101" fmla="*/ 0 h 3530"/>
                <a:gd name="T102" fmla="*/ 0 w 3670"/>
                <a:gd name="T103" fmla="*/ 0 h 35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70" h="3530">
                  <a:moveTo>
                    <a:pt x="120" y="1401"/>
                  </a:moveTo>
                  <a:lnTo>
                    <a:pt x="105" y="1506"/>
                  </a:lnTo>
                  <a:lnTo>
                    <a:pt x="235" y="1673"/>
                  </a:lnTo>
                  <a:lnTo>
                    <a:pt x="211" y="1815"/>
                  </a:lnTo>
                  <a:lnTo>
                    <a:pt x="161" y="1968"/>
                  </a:lnTo>
                  <a:lnTo>
                    <a:pt x="331" y="1896"/>
                  </a:lnTo>
                  <a:lnTo>
                    <a:pt x="431" y="1909"/>
                  </a:lnTo>
                  <a:lnTo>
                    <a:pt x="506" y="1864"/>
                  </a:lnTo>
                  <a:lnTo>
                    <a:pt x="517" y="1936"/>
                  </a:lnTo>
                  <a:lnTo>
                    <a:pt x="705" y="1936"/>
                  </a:lnTo>
                  <a:lnTo>
                    <a:pt x="886" y="1984"/>
                  </a:lnTo>
                  <a:lnTo>
                    <a:pt x="946" y="2104"/>
                  </a:lnTo>
                  <a:lnTo>
                    <a:pt x="961" y="2248"/>
                  </a:lnTo>
                  <a:lnTo>
                    <a:pt x="898" y="2367"/>
                  </a:lnTo>
                  <a:lnTo>
                    <a:pt x="842" y="2493"/>
                  </a:lnTo>
                  <a:lnTo>
                    <a:pt x="767" y="2611"/>
                  </a:lnTo>
                  <a:lnTo>
                    <a:pt x="631" y="2584"/>
                  </a:lnTo>
                  <a:lnTo>
                    <a:pt x="554" y="2692"/>
                  </a:lnTo>
                  <a:lnTo>
                    <a:pt x="565" y="2866"/>
                  </a:lnTo>
                  <a:lnTo>
                    <a:pt x="510" y="2985"/>
                  </a:lnTo>
                  <a:lnTo>
                    <a:pt x="535" y="3164"/>
                  </a:lnTo>
                  <a:lnTo>
                    <a:pt x="599" y="3284"/>
                  </a:lnTo>
                  <a:lnTo>
                    <a:pt x="689" y="3258"/>
                  </a:lnTo>
                  <a:lnTo>
                    <a:pt x="776" y="3345"/>
                  </a:lnTo>
                  <a:lnTo>
                    <a:pt x="887" y="3314"/>
                  </a:lnTo>
                  <a:lnTo>
                    <a:pt x="901" y="3162"/>
                  </a:lnTo>
                  <a:lnTo>
                    <a:pt x="796" y="3140"/>
                  </a:lnTo>
                  <a:lnTo>
                    <a:pt x="791" y="3032"/>
                  </a:lnTo>
                  <a:lnTo>
                    <a:pt x="766" y="2908"/>
                  </a:lnTo>
                  <a:lnTo>
                    <a:pt x="677" y="2761"/>
                  </a:lnTo>
                  <a:lnTo>
                    <a:pt x="737" y="2673"/>
                  </a:lnTo>
                  <a:lnTo>
                    <a:pt x="848" y="2655"/>
                  </a:lnTo>
                  <a:lnTo>
                    <a:pt x="883" y="2763"/>
                  </a:lnTo>
                  <a:lnTo>
                    <a:pt x="1019" y="2851"/>
                  </a:lnTo>
                  <a:lnTo>
                    <a:pt x="1150" y="2766"/>
                  </a:lnTo>
                  <a:lnTo>
                    <a:pt x="1135" y="2883"/>
                  </a:lnTo>
                  <a:lnTo>
                    <a:pt x="1346" y="2841"/>
                  </a:lnTo>
                  <a:lnTo>
                    <a:pt x="1411" y="2760"/>
                  </a:lnTo>
                  <a:lnTo>
                    <a:pt x="1555" y="2701"/>
                  </a:lnTo>
                  <a:lnTo>
                    <a:pt x="1604" y="2791"/>
                  </a:lnTo>
                  <a:lnTo>
                    <a:pt x="1574" y="2887"/>
                  </a:lnTo>
                  <a:lnTo>
                    <a:pt x="1669" y="2910"/>
                  </a:lnTo>
                  <a:lnTo>
                    <a:pt x="1845" y="2821"/>
                  </a:lnTo>
                  <a:lnTo>
                    <a:pt x="1855" y="2958"/>
                  </a:lnTo>
                  <a:lnTo>
                    <a:pt x="1994" y="2960"/>
                  </a:lnTo>
                  <a:lnTo>
                    <a:pt x="2072" y="2824"/>
                  </a:lnTo>
                  <a:lnTo>
                    <a:pt x="2185" y="2811"/>
                  </a:lnTo>
                  <a:lnTo>
                    <a:pt x="2249" y="2908"/>
                  </a:lnTo>
                  <a:lnTo>
                    <a:pt x="2392" y="2952"/>
                  </a:lnTo>
                  <a:lnTo>
                    <a:pt x="2578" y="3138"/>
                  </a:lnTo>
                  <a:lnTo>
                    <a:pt x="2740" y="3075"/>
                  </a:lnTo>
                  <a:lnTo>
                    <a:pt x="2791" y="3150"/>
                  </a:lnTo>
                  <a:lnTo>
                    <a:pt x="2744" y="3230"/>
                  </a:lnTo>
                  <a:lnTo>
                    <a:pt x="2786" y="3270"/>
                  </a:lnTo>
                  <a:lnTo>
                    <a:pt x="2741" y="3387"/>
                  </a:lnTo>
                  <a:lnTo>
                    <a:pt x="2816" y="3485"/>
                  </a:lnTo>
                  <a:lnTo>
                    <a:pt x="2920" y="3530"/>
                  </a:lnTo>
                  <a:lnTo>
                    <a:pt x="3031" y="3485"/>
                  </a:lnTo>
                  <a:lnTo>
                    <a:pt x="3090" y="3405"/>
                  </a:lnTo>
                  <a:lnTo>
                    <a:pt x="3115" y="3215"/>
                  </a:lnTo>
                  <a:lnTo>
                    <a:pt x="3175" y="3150"/>
                  </a:lnTo>
                  <a:lnTo>
                    <a:pt x="3090" y="2990"/>
                  </a:lnTo>
                  <a:lnTo>
                    <a:pt x="3040" y="2881"/>
                  </a:lnTo>
                  <a:lnTo>
                    <a:pt x="3075" y="2761"/>
                  </a:lnTo>
                  <a:lnTo>
                    <a:pt x="3280" y="2641"/>
                  </a:lnTo>
                  <a:lnTo>
                    <a:pt x="3445" y="2491"/>
                  </a:lnTo>
                  <a:lnTo>
                    <a:pt x="3655" y="2491"/>
                  </a:lnTo>
                  <a:lnTo>
                    <a:pt x="3670" y="2406"/>
                  </a:lnTo>
                  <a:lnTo>
                    <a:pt x="3420" y="2316"/>
                  </a:lnTo>
                  <a:lnTo>
                    <a:pt x="3450" y="2151"/>
                  </a:lnTo>
                  <a:lnTo>
                    <a:pt x="3330" y="2116"/>
                  </a:lnTo>
                  <a:lnTo>
                    <a:pt x="3415" y="2026"/>
                  </a:lnTo>
                  <a:lnTo>
                    <a:pt x="3570" y="2011"/>
                  </a:lnTo>
                  <a:lnTo>
                    <a:pt x="3420" y="1881"/>
                  </a:lnTo>
                  <a:lnTo>
                    <a:pt x="3329" y="1732"/>
                  </a:lnTo>
                  <a:lnTo>
                    <a:pt x="3287" y="1579"/>
                  </a:lnTo>
                  <a:lnTo>
                    <a:pt x="3149" y="1546"/>
                  </a:lnTo>
                  <a:lnTo>
                    <a:pt x="3056" y="1625"/>
                  </a:lnTo>
                  <a:lnTo>
                    <a:pt x="2776" y="1522"/>
                  </a:lnTo>
                  <a:lnTo>
                    <a:pt x="2740" y="1430"/>
                  </a:lnTo>
                  <a:lnTo>
                    <a:pt x="2624" y="1447"/>
                  </a:lnTo>
                  <a:lnTo>
                    <a:pt x="2440" y="1326"/>
                  </a:lnTo>
                  <a:lnTo>
                    <a:pt x="2354" y="1381"/>
                  </a:lnTo>
                  <a:lnTo>
                    <a:pt x="1939" y="1067"/>
                  </a:lnTo>
                  <a:lnTo>
                    <a:pt x="1457" y="872"/>
                  </a:lnTo>
                  <a:lnTo>
                    <a:pt x="1185" y="811"/>
                  </a:lnTo>
                  <a:lnTo>
                    <a:pt x="970" y="706"/>
                  </a:lnTo>
                  <a:lnTo>
                    <a:pt x="825" y="601"/>
                  </a:lnTo>
                  <a:lnTo>
                    <a:pt x="882" y="509"/>
                  </a:lnTo>
                  <a:lnTo>
                    <a:pt x="735" y="452"/>
                  </a:lnTo>
                  <a:lnTo>
                    <a:pt x="645" y="352"/>
                  </a:lnTo>
                  <a:lnTo>
                    <a:pt x="475" y="447"/>
                  </a:lnTo>
                  <a:lnTo>
                    <a:pt x="355" y="352"/>
                  </a:lnTo>
                  <a:lnTo>
                    <a:pt x="355" y="257"/>
                  </a:lnTo>
                  <a:lnTo>
                    <a:pt x="402" y="80"/>
                  </a:lnTo>
                  <a:lnTo>
                    <a:pt x="247" y="0"/>
                  </a:lnTo>
                  <a:lnTo>
                    <a:pt x="195" y="112"/>
                  </a:lnTo>
                  <a:lnTo>
                    <a:pt x="75" y="217"/>
                  </a:lnTo>
                  <a:lnTo>
                    <a:pt x="0" y="397"/>
                  </a:lnTo>
                  <a:lnTo>
                    <a:pt x="30" y="577"/>
                  </a:lnTo>
                  <a:lnTo>
                    <a:pt x="60" y="751"/>
                  </a:lnTo>
                  <a:lnTo>
                    <a:pt x="48" y="798"/>
                  </a:lnTo>
                  <a:lnTo>
                    <a:pt x="91" y="848"/>
                  </a:lnTo>
                  <a:lnTo>
                    <a:pt x="117" y="902"/>
                  </a:lnTo>
                  <a:lnTo>
                    <a:pt x="127" y="977"/>
                  </a:lnTo>
                  <a:lnTo>
                    <a:pt x="210" y="1096"/>
                  </a:lnTo>
                  <a:lnTo>
                    <a:pt x="208" y="1220"/>
                  </a:lnTo>
                  <a:lnTo>
                    <a:pt x="120" y="1401"/>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7" name="Freeform 11">
              <a:extLst>
                <a:ext uri="{FF2B5EF4-FFF2-40B4-BE49-F238E27FC236}">
                  <a16:creationId xmlns:a16="http://schemas.microsoft.com/office/drawing/2014/main" id="{507BDCCD-FFF4-64AB-8724-A6DAF468E1B8}"/>
                </a:ext>
              </a:extLst>
            </p:cNvPr>
            <p:cNvSpPr/>
            <p:nvPr/>
          </p:nvSpPr>
          <p:spPr bwMode="auto">
            <a:xfrm>
              <a:off x="2314023" y="3587414"/>
              <a:ext cx="615795" cy="990030"/>
            </a:xfrm>
            <a:custGeom>
              <a:avLst/>
              <a:gdLst>
                <a:gd name="T0" fmla="*/ 0 w 2085"/>
                <a:gd name="T1" fmla="*/ 0 h 3441"/>
                <a:gd name="T2" fmla="*/ 0 w 2085"/>
                <a:gd name="T3" fmla="*/ 0 h 3441"/>
                <a:gd name="T4" fmla="*/ 0 w 2085"/>
                <a:gd name="T5" fmla="*/ 0 h 3441"/>
                <a:gd name="T6" fmla="*/ 0 w 2085"/>
                <a:gd name="T7" fmla="*/ 0 h 3441"/>
                <a:gd name="T8" fmla="*/ 0 w 2085"/>
                <a:gd name="T9" fmla="*/ 0 h 3441"/>
                <a:gd name="T10" fmla="*/ 0 w 2085"/>
                <a:gd name="T11" fmla="*/ 0 h 3441"/>
                <a:gd name="T12" fmla="*/ 0 w 2085"/>
                <a:gd name="T13" fmla="*/ 0 h 3441"/>
                <a:gd name="T14" fmla="*/ 0 w 2085"/>
                <a:gd name="T15" fmla="*/ 0 h 3441"/>
                <a:gd name="T16" fmla="*/ 0 w 2085"/>
                <a:gd name="T17" fmla="*/ 0 h 3441"/>
                <a:gd name="T18" fmla="*/ 0 w 2085"/>
                <a:gd name="T19" fmla="*/ 0 h 3441"/>
                <a:gd name="T20" fmla="*/ 0 w 2085"/>
                <a:gd name="T21" fmla="*/ 0 h 3441"/>
                <a:gd name="T22" fmla="*/ 0 w 2085"/>
                <a:gd name="T23" fmla="*/ 0 h 3441"/>
                <a:gd name="T24" fmla="*/ 0 w 2085"/>
                <a:gd name="T25" fmla="*/ 0 h 3441"/>
                <a:gd name="T26" fmla="*/ 0 w 2085"/>
                <a:gd name="T27" fmla="*/ 0 h 3441"/>
                <a:gd name="T28" fmla="*/ 0 w 2085"/>
                <a:gd name="T29" fmla="*/ 0 h 3441"/>
                <a:gd name="T30" fmla="*/ 0 w 2085"/>
                <a:gd name="T31" fmla="*/ 0 h 3441"/>
                <a:gd name="T32" fmla="*/ 0 w 2085"/>
                <a:gd name="T33" fmla="*/ 0 h 3441"/>
                <a:gd name="T34" fmla="*/ 0 w 2085"/>
                <a:gd name="T35" fmla="*/ 0 h 3441"/>
                <a:gd name="T36" fmla="*/ 0 w 2085"/>
                <a:gd name="T37" fmla="*/ 0 h 3441"/>
                <a:gd name="T38" fmla="*/ 0 w 2085"/>
                <a:gd name="T39" fmla="*/ 0 h 3441"/>
                <a:gd name="T40" fmla="*/ 0 w 2085"/>
                <a:gd name="T41" fmla="*/ 0 h 3441"/>
                <a:gd name="T42" fmla="*/ 0 w 2085"/>
                <a:gd name="T43" fmla="*/ 0 h 3441"/>
                <a:gd name="T44" fmla="*/ 0 w 2085"/>
                <a:gd name="T45" fmla="*/ 0 h 3441"/>
                <a:gd name="T46" fmla="*/ 0 w 2085"/>
                <a:gd name="T47" fmla="*/ 0 h 3441"/>
                <a:gd name="T48" fmla="*/ 0 w 2085"/>
                <a:gd name="T49" fmla="*/ 0 h 3441"/>
                <a:gd name="T50" fmla="*/ 0 w 2085"/>
                <a:gd name="T51" fmla="*/ 0 h 3441"/>
                <a:gd name="T52" fmla="*/ 0 w 2085"/>
                <a:gd name="T53" fmla="*/ 0 h 3441"/>
                <a:gd name="T54" fmla="*/ 0 w 2085"/>
                <a:gd name="T55" fmla="*/ 0 h 3441"/>
                <a:gd name="T56" fmla="*/ 0 w 2085"/>
                <a:gd name="T57" fmla="*/ 0 h 3441"/>
                <a:gd name="T58" fmla="*/ 0 w 2085"/>
                <a:gd name="T59" fmla="*/ 0 h 3441"/>
                <a:gd name="T60" fmla="*/ 0 w 2085"/>
                <a:gd name="T61" fmla="*/ 0 h 3441"/>
                <a:gd name="T62" fmla="*/ 0 w 2085"/>
                <a:gd name="T63" fmla="*/ 0 h 3441"/>
                <a:gd name="T64" fmla="*/ 0 w 2085"/>
                <a:gd name="T65" fmla="*/ 0 h 3441"/>
                <a:gd name="T66" fmla="*/ 0 w 2085"/>
                <a:gd name="T67" fmla="*/ 0 h 3441"/>
                <a:gd name="T68" fmla="*/ 0 w 2085"/>
                <a:gd name="T69" fmla="*/ 0 h 3441"/>
                <a:gd name="T70" fmla="*/ 0 w 2085"/>
                <a:gd name="T71" fmla="*/ 0 h 3441"/>
                <a:gd name="T72" fmla="*/ 0 w 2085"/>
                <a:gd name="T73" fmla="*/ 0 h 34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85" h="3441">
                  <a:moveTo>
                    <a:pt x="1575" y="0"/>
                  </a:moveTo>
                  <a:lnTo>
                    <a:pt x="1695" y="125"/>
                  </a:lnTo>
                  <a:lnTo>
                    <a:pt x="1800" y="260"/>
                  </a:lnTo>
                  <a:lnTo>
                    <a:pt x="1920" y="215"/>
                  </a:lnTo>
                  <a:lnTo>
                    <a:pt x="1905" y="425"/>
                  </a:lnTo>
                  <a:lnTo>
                    <a:pt x="1960" y="540"/>
                  </a:lnTo>
                  <a:lnTo>
                    <a:pt x="2080" y="570"/>
                  </a:lnTo>
                  <a:lnTo>
                    <a:pt x="2085" y="660"/>
                  </a:lnTo>
                  <a:lnTo>
                    <a:pt x="1930" y="815"/>
                  </a:lnTo>
                  <a:lnTo>
                    <a:pt x="1919" y="891"/>
                  </a:lnTo>
                  <a:lnTo>
                    <a:pt x="1711" y="1052"/>
                  </a:lnTo>
                  <a:lnTo>
                    <a:pt x="1710" y="1190"/>
                  </a:lnTo>
                  <a:lnTo>
                    <a:pt x="1615" y="1325"/>
                  </a:lnTo>
                  <a:lnTo>
                    <a:pt x="1606" y="1484"/>
                  </a:lnTo>
                  <a:lnTo>
                    <a:pt x="1469" y="1581"/>
                  </a:lnTo>
                  <a:lnTo>
                    <a:pt x="1271" y="1580"/>
                  </a:lnTo>
                  <a:lnTo>
                    <a:pt x="1213" y="1695"/>
                  </a:lnTo>
                  <a:lnTo>
                    <a:pt x="1110" y="1801"/>
                  </a:lnTo>
                  <a:lnTo>
                    <a:pt x="1139" y="2163"/>
                  </a:lnTo>
                  <a:lnTo>
                    <a:pt x="1240" y="2211"/>
                  </a:lnTo>
                  <a:lnTo>
                    <a:pt x="1349" y="2271"/>
                  </a:lnTo>
                  <a:lnTo>
                    <a:pt x="1225" y="2326"/>
                  </a:lnTo>
                  <a:lnTo>
                    <a:pt x="1070" y="2262"/>
                  </a:lnTo>
                  <a:lnTo>
                    <a:pt x="896" y="2176"/>
                  </a:lnTo>
                  <a:lnTo>
                    <a:pt x="841" y="2256"/>
                  </a:lnTo>
                  <a:lnTo>
                    <a:pt x="944" y="2355"/>
                  </a:lnTo>
                  <a:lnTo>
                    <a:pt x="941" y="2478"/>
                  </a:lnTo>
                  <a:lnTo>
                    <a:pt x="1005" y="2571"/>
                  </a:lnTo>
                  <a:lnTo>
                    <a:pt x="1020" y="2691"/>
                  </a:lnTo>
                  <a:lnTo>
                    <a:pt x="1050" y="2791"/>
                  </a:lnTo>
                  <a:lnTo>
                    <a:pt x="910" y="2986"/>
                  </a:lnTo>
                  <a:lnTo>
                    <a:pt x="810" y="3081"/>
                  </a:lnTo>
                  <a:lnTo>
                    <a:pt x="705" y="3151"/>
                  </a:lnTo>
                  <a:lnTo>
                    <a:pt x="630" y="3441"/>
                  </a:lnTo>
                  <a:lnTo>
                    <a:pt x="535" y="3396"/>
                  </a:lnTo>
                  <a:lnTo>
                    <a:pt x="430" y="3421"/>
                  </a:lnTo>
                  <a:lnTo>
                    <a:pt x="390" y="3226"/>
                  </a:lnTo>
                  <a:lnTo>
                    <a:pt x="310" y="3241"/>
                  </a:lnTo>
                  <a:lnTo>
                    <a:pt x="240" y="3046"/>
                  </a:lnTo>
                  <a:lnTo>
                    <a:pt x="0" y="2941"/>
                  </a:lnTo>
                  <a:lnTo>
                    <a:pt x="70" y="2881"/>
                  </a:lnTo>
                  <a:lnTo>
                    <a:pt x="45" y="2796"/>
                  </a:lnTo>
                  <a:lnTo>
                    <a:pt x="105" y="2676"/>
                  </a:lnTo>
                  <a:lnTo>
                    <a:pt x="205" y="2596"/>
                  </a:lnTo>
                  <a:lnTo>
                    <a:pt x="272" y="2646"/>
                  </a:lnTo>
                  <a:lnTo>
                    <a:pt x="323" y="2616"/>
                  </a:lnTo>
                  <a:lnTo>
                    <a:pt x="361" y="2527"/>
                  </a:lnTo>
                  <a:lnTo>
                    <a:pt x="146" y="2296"/>
                  </a:lnTo>
                  <a:lnTo>
                    <a:pt x="181" y="2206"/>
                  </a:lnTo>
                  <a:lnTo>
                    <a:pt x="86" y="2145"/>
                  </a:lnTo>
                  <a:lnTo>
                    <a:pt x="115" y="2076"/>
                  </a:lnTo>
                  <a:lnTo>
                    <a:pt x="220" y="2058"/>
                  </a:lnTo>
                  <a:lnTo>
                    <a:pt x="195" y="1836"/>
                  </a:lnTo>
                  <a:lnTo>
                    <a:pt x="121" y="1685"/>
                  </a:lnTo>
                  <a:lnTo>
                    <a:pt x="136" y="1595"/>
                  </a:lnTo>
                  <a:lnTo>
                    <a:pt x="218" y="1499"/>
                  </a:lnTo>
                  <a:lnTo>
                    <a:pt x="326" y="1307"/>
                  </a:lnTo>
                  <a:lnTo>
                    <a:pt x="356" y="1095"/>
                  </a:lnTo>
                  <a:lnTo>
                    <a:pt x="491" y="875"/>
                  </a:lnTo>
                  <a:lnTo>
                    <a:pt x="595" y="888"/>
                  </a:lnTo>
                  <a:lnTo>
                    <a:pt x="731" y="810"/>
                  </a:lnTo>
                  <a:lnTo>
                    <a:pt x="865" y="590"/>
                  </a:lnTo>
                  <a:lnTo>
                    <a:pt x="990" y="470"/>
                  </a:lnTo>
                  <a:lnTo>
                    <a:pt x="910" y="380"/>
                  </a:lnTo>
                  <a:lnTo>
                    <a:pt x="775" y="315"/>
                  </a:lnTo>
                  <a:lnTo>
                    <a:pt x="700" y="320"/>
                  </a:lnTo>
                  <a:lnTo>
                    <a:pt x="730" y="225"/>
                  </a:lnTo>
                  <a:lnTo>
                    <a:pt x="705" y="135"/>
                  </a:lnTo>
                  <a:lnTo>
                    <a:pt x="865" y="150"/>
                  </a:lnTo>
                  <a:lnTo>
                    <a:pt x="1015" y="135"/>
                  </a:lnTo>
                  <a:lnTo>
                    <a:pt x="1138" y="167"/>
                  </a:lnTo>
                  <a:lnTo>
                    <a:pt x="1300" y="80"/>
                  </a:lnTo>
                  <a:lnTo>
                    <a:pt x="1410" y="125"/>
                  </a:lnTo>
                  <a:lnTo>
                    <a:pt x="1515" y="80"/>
                  </a:lnTo>
                  <a:lnTo>
                    <a:pt x="1575" y="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8" name="Freeform 12">
              <a:extLst>
                <a:ext uri="{FF2B5EF4-FFF2-40B4-BE49-F238E27FC236}">
                  <a16:creationId xmlns:a16="http://schemas.microsoft.com/office/drawing/2014/main" id="{1CBAFB19-4F17-EC61-DCE8-E514BF4AC3D1}"/>
                </a:ext>
              </a:extLst>
            </p:cNvPr>
            <p:cNvSpPr/>
            <p:nvPr/>
          </p:nvSpPr>
          <p:spPr bwMode="auto">
            <a:xfrm>
              <a:off x="1938934" y="2433338"/>
              <a:ext cx="481413" cy="421627"/>
            </a:xfrm>
            <a:custGeom>
              <a:avLst/>
              <a:gdLst>
                <a:gd name="T0" fmla="*/ 0 w 1628"/>
                <a:gd name="T1" fmla="*/ 0 h 1466"/>
                <a:gd name="T2" fmla="*/ 0 w 1628"/>
                <a:gd name="T3" fmla="*/ 0 h 1466"/>
                <a:gd name="T4" fmla="*/ 0 w 1628"/>
                <a:gd name="T5" fmla="*/ 0 h 1466"/>
                <a:gd name="T6" fmla="*/ 0 w 1628"/>
                <a:gd name="T7" fmla="*/ 0 h 1466"/>
                <a:gd name="T8" fmla="*/ 0 w 1628"/>
                <a:gd name="T9" fmla="*/ 0 h 1466"/>
                <a:gd name="T10" fmla="*/ 0 w 1628"/>
                <a:gd name="T11" fmla="*/ 0 h 1466"/>
                <a:gd name="T12" fmla="*/ 0 w 1628"/>
                <a:gd name="T13" fmla="*/ 0 h 1466"/>
                <a:gd name="T14" fmla="*/ 0 w 1628"/>
                <a:gd name="T15" fmla="*/ 0 h 1466"/>
                <a:gd name="T16" fmla="*/ 0 w 1628"/>
                <a:gd name="T17" fmla="*/ 0 h 1466"/>
                <a:gd name="T18" fmla="*/ 0 w 1628"/>
                <a:gd name="T19" fmla="*/ 0 h 1466"/>
                <a:gd name="T20" fmla="*/ 0 w 1628"/>
                <a:gd name="T21" fmla="*/ 0 h 1466"/>
                <a:gd name="T22" fmla="*/ 0 w 1628"/>
                <a:gd name="T23" fmla="*/ 0 h 1466"/>
                <a:gd name="T24" fmla="*/ 0 w 1628"/>
                <a:gd name="T25" fmla="*/ 0 h 1466"/>
                <a:gd name="T26" fmla="*/ 0 w 1628"/>
                <a:gd name="T27" fmla="*/ 0 h 1466"/>
                <a:gd name="T28" fmla="*/ 0 w 1628"/>
                <a:gd name="T29" fmla="*/ 0 h 1466"/>
                <a:gd name="T30" fmla="*/ 0 w 1628"/>
                <a:gd name="T31" fmla="*/ 0 h 1466"/>
                <a:gd name="T32" fmla="*/ 0 w 1628"/>
                <a:gd name="T33" fmla="*/ 0 h 1466"/>
                <a:gd name="T34" fmla="*/ 0 w 1628"/>
                <a:gd name="T35" fmla="*/ 0 h 1466"/>
                <a:gd name="T36" fmla="*/ 0 w 1628"/>
                <a:gd name="T37" fmla="*/ 0 h 1466"/>
                <a:gd name="T38" fmla="*/ 0 w 1628"/>
                <a:gd name="T39" fmla="*/ 0 h 1466"/>
                <a:gd name="T40" fmla="*/ 0 w 1628"/>
                <a:gd name="T41" fmla="*/ 0 h 1466"/>
                <a:gd name="T42" fmla="*/ 0 w 1628"/>
                <a:gd name="T43" fmla="*/ 0 h 1466"/>
                <a:gd name="T44" fmla="*/ 0 w 1628"/>
                <a:gd name="T45" fmla="*/ 0 h 1466"/>
                <a:gd name="T46" fmla="*/ 0 w 1628"/>
                <a:gd name="T47" fmla="*/ 0 h 1466"/>
                <a:gd name="T48" fmla="*/ 0 w 1628"/>
                <a:gd name="T49" fmla="*/ 0 h 1466"/>
                <a:gd name="T50" fmla="*/ 0 w 1628"/>
                <a:gd name="T51" fmla="*/ 0 h 1466"/>
                <a:gd name="T52" fmla="*/ 0 w 1628"/>
                <a:gd name="T53" fmla="*/ 0 h 1466"/>
                <a:gd name="T54" fmla="*/ 0 w 1628"/>
                <a:gd name="T55" fmla="*/ 0 h 1466"/>
                <a:gd name="T56" fmla="*/ 0 w 1628"/>
                <a:gd name="T57" fmla="*/ 0 h 1466"/>
                <a:gd name="T58" fmla="*/ 0 w 1628"/>
                <a:gd name="T59" fmla="*/ 0 h 1466"/>
                <a:gd name="T60" fmla="*/ 0 w 1628"/>
                <a:gd name="T61" fmla="*/ 0 h 1466"/>
                <a:gd name="T62" fmla="*/ 0 w 1628"/>
                <a:gd name="T63" fmla="*/ 0 h 1466"/>
                <a:gd name="T64" fmla="*/ 0 w 1628"/>
                <a:gd name="T65" fmla="*/ 0 h 1466"/>
                <a:gd name="T66" fmla="*/ 0 w 1628"/>
                <a:gd name="T67" fmla="*/ 0 h 1466"/>
                <a:gd name="T68" fmla="*/ 0 w 1628"/>
                <a:gd name="T69" fmla="*/ 0 h 1466"/>
                <a:gd name="T70" fmla="*/ 0 w 1628"/>
                <a:gd name="T71" fmla="*/ 0 h 14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28" h="1466">
                  <a:moveTo>
                    <a:pt x="0" y="592"/>
                  </a:moveTo>
                  <a:lnTo>
                    <a:pt x="108" y="510"/>
                  </a:lnTo>
                  <a:lnTo>
                    <a:pt x="93" y="405"/>
                  </a:lnTo>
                  <a:lnTo>
                    <a:pt x="108" y="235"/>
                  </a:lnTo>
                  <a:lnTo>
                    <a:pt x="203" y="160"/>
                  </a:lnTo>
                  <a:lnTo>
                    <a:pt x="378" y="101"/>
                  </a:lnTo>
                  <a:lnTo>
                    <a:pt x="535" y="146"/>
                  </a:lnTo>
                  <a:lnTo>
                    <a:pt x="608" y="195"/>
                  </a:lnTo>
                  <a:lnTo>
                    <a:pt x="697" y="191"/>
                  </a:lnTo>
                  <a:lnTo>
                    <a:pt x="624" y="61"/>
                  </a:lnTo>
                  <a:lnTo>
                    <a:pt x="743" y="0"/>
                  </a:lnTo>
                  <a:lnTo>
                    <a:pt x="818" y="60"/>
                  </a:lnTo>
                  <a:lnTo>
                    <a:pt x="848" y="150"/>
                  </a:lnTo>
                  <a:lnTo>
                    <a:pt x="948" y="240"/>
                  </a:lnTo>
                  <a:lnTo>
                    <a:pt x="1143" y="280"/>
                  </a:lnTo>
                  <a:lnTo>
                    <a:pt x="1278" y="385"/>
                  </a:lnTo>
                  <a:lnTo>
                    <a:pt x="1278" y="505"/>
                  </a:lnTo>
                  <a:lnTo>
                    <a:pt x="1488" y="525"/>
                  </a:lnTo>
                  <a:lnTo>
                    <a:pt x="1628" y="660"/>
                  </a:lnTo>
                  <a:lnTo>
                    <a:pt x="1323" y="899"/>
                  </a:lnTo>
                  <a:lnTo>
                    <a:pt x="1312" y="1015"/>
                  </a:lnTo>
                  <a:lnTo>
                    <a:pt x="1278" y="1090"/>
                  </a:lnTo>
                  <a:lnTo>
                    <a:pt x="1329" y="1216"/>
                  </a:lnTo>
                  <a:lnTo>
                    <a:pt x="1207" y="1301"/>
                  </a:lnTo>
                  <a:lnTo>
                    <a:pt x="1209" y="1466"/>
                  </a:lnTo>
                  <a:lnTo>
                    <a:pt x="938" y="1405"/>
                  </a:lnTo>
                  <a:lnTo>
                    <a:pt x="723" y="1300"/>
                  </a:lnTo>
                  <a:lnTo>
                    <a:pt x="579" y="1196"/>
                  </a:lnTo>
                  <a:lnTo>
                    <a:pt x="637" y="1103"/>
                  </a:lnTo>
                  <a:lnTo>
                    <a:pt x="489" y="1046"/>
                  </a:lnTo>
                  <a:lnTo>
                    <a:pt x="399" y="946"/>
                  </a:lnTo>
                  <a:lnTo>
                    <a:pt x="231" y="1045"/>
                  </a:lnTo>
                  <a:lnTo>
                    <a:pt x="109" y="944"/>
                  </a:lnTo>
                  <a:lnTo>
                    <a:pt x="109" y="848"/>
                  </a:lnTo>
                  <a:lnTo>
                    <a:pt x="157" y="673"/>
                  </a:lnTo>
                  <a:lnTo>
                    <a:pt x="0" y="59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9" name="Freeform 13">
              <a:extLst>
                <a:ext uri="{FF2B5EF4-FFF2-40B4-BE49-F238E27FC236}">
                  <a16:creationId xmlns:a16="http://schemas.microsoft.com/office/drawing/2014/main" id="{0E86F4C6-56BE-BD81-E417-64C3AEE6BCA3}"/>
                </a:ext>
              </a:extLst>
            </p:cNvPr>
            <p:cNvSpPr/>
            <p:nvPr/>
          </p:nvSpPr>
          <p:spPr bwMode="auto">
            <a:xfrm>
              <a:off x="2764423" y="3052107"/>
              <a:ext cx="722119" cy="497893"/>
            </a:xfrm>
            <a:custGeom>
              <a:avLst/>
              <a:gdLst>
                <a:gd name="T0" fmla="*/ 0 w 2445"/>
                <a:gd name="T1" fmla="*/ 0 h 1731"/>
                <a:gd name="T2" fmla="*/ 0 w 2445"/>
                <a:gd name="T3" fmla="*/ 0 h 1731"/>
                <a:gd name="T4" fmla="*/ 0 w 2445"/>
                <a:gd name="T5" fmla="*/ 0 h 1731"/>
                <a:gd name="T6" fmla="*/ 0 w 2445"/>
                <a:gd name="T7" fmla="*/ 0 h 1731"/>
                <a:gd name="T8" fmla="*/ 0 w 2445"/>
                <a:gd name="T9" fmla="*/ 0 h 1731"/>
                <a:gd name="T10" fmla="*/ 0 w 2445"/>
                <a:gd name="T11" fmla="*/ 0 h 1731"/>
                <a:gd name="T12" fmla="*/ 0 w 2445"/>
                <a:gd name="T13" fmla="*/ 0 h 1731"/>
                <a:gd name="T14" fmla="*/ 0 w 2445"/>
                <a:gd name="T15" fmla="*/ 0 h 1731"/>
                <a:gd name="T16" fmla="*/ 0 w 2445"/>
                <a:gd name="T17" fmla="*/ 0 h 1731"/>
                <a:gd name="T18" fmla="*/ 0 w 2445"/>
                <a:gd name="T19" fmla="*/ 0 h 1731"/>
                <a:gd name="T20" fmla="*/ 0 w 2445"/>
                <a:gd name="T21" fmla="*/ 0 h 1731"/>
                <a:gd name="T22" fmla="*/ 0 w 2445"/>
                <a:gd name="T23" fmla="*/ 0 h 1731"/>
                <a:gd name="T24" fmla="*/ 0 w 2445"/>
                <a:gd name="T25" fmla="*/ 0 h 1731"/>
                <a:gd name="T26" fmla="*/ 0 w 2445"/>
                <a:gd name="T27" fmla="*/ 0 h 1731"/>
                <a:gd name="T28" fmla="*/ 0 w 2445"/>
                <a:gd name="T29" fmla="*/ 0 h 1731"/>
                <a:gd name="T30" fmla="*/ 0 w 2445"/>
                <a:gd name="T31" fmla="*/ 0 h 1731"/>
                <a:gd name="T32" fmla="*/ 0 w 2445"/>
                <a:gd name="T33" fmla="*/ 0 h 1731"/>
                <a:gd name="T34" fmla="*/ 0 w 2445"/>
                <a:gd name="T35" fmla="*/ 0 h 1731"/>
                <a:gd name="T36" fmla="*/ 0 w 2445"/>
                <a:gd name="T37" fmla="*/ 0 h 1731"/>
                <a:gd name="T38" fmla="*/ 0 w 2445"/>
                <a:gd name="T39" fmla="*/ 0 h 1731"/>
                <a:gd name="T40" fmla="*/ 0 w 2445"/>
                <a:gd name="T41" fmla="*/ 0 h 1731"/>
                <a:gd name="T42" fmla="*/ 0 w 2445"/>
                <a:gd name="T43" fmla="*/ 0 h 1731"/>
                <a:gd name="T44" fmla="*/ 0 w 2445"/>
                <a:gd name="T45" fmla="*/ 0 h 1731"/>
                <a:gd name="T46" fmla="*/ 0 w 2445"/>
                <a:gd name="T47" fmla="*/ 0 h 1731"/>
                <a:gd name="T48" fmla="*/ 0 w 2445"/>
                <a:gd name="T49" fmla="*/ 0 h 1731"/>
                <a:gd name="T50" fmla="*/ 0 w 2445"/>
                <a:gd name="T51" fmla="*/ 0 h 1731"/>
                <a:gd name="T52" fmla="*/ 0 w 2445"/>
                <a:gd name="T53" fmla="*/ 0 h 1731"/>
                <a:gd name="T54" fmla="*/ 0 w 2445"/>
                <a:gd name="T55" fmla="*/ 0 h 1731"/>
                <a:gd name="T56" fmla="*/ 0 w 2445"/>
                <a:gd name="T57" fmla="*/ 0 h 1731"/>
                <a:gd name="T58" fmla="*/ 0 w 2445"/>
                <a:gd name="T59" fmla="*/ 0 h 1731"/>
                <a:gd name="T60" fmla="*/ 0 w 2445"/>
                <a:gd name="T61" fmla="*/ 0 h 1731"/>
                <a:gd name="T62" fmla="*/ 0 w 2445"/>
                <a:gd name="T63" fmla="*/ 0 h 1731"/>
                <a:gd name="T64" fmla="*/ 0 w 2445"/>
                <a:gd name="T65" fmla="*/ 0 h 17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45" h="1731">
                  <a:moveTo>
                    <a:pt x="245" y="33"/>
                  </a:moveTo>
                  <a:lnTo>
                    <a:pt x="374" y="0"/>
                  </a:lnTo>
                  <a:lnTo>
                    <a:pt x="500" y="64"/>
                  </a:lnTo>
                  <a:lnTo>
                    <a:pt x="635" y="76"/>
                  </a:lnTo>
                  <a:lnTo>
                    <a:pt x="635" y="255"/>
                  </a:lnTo>
                  <a:lnTo>
                    <a:pt x="735" y="259"/>
                  </a:lnTo>
                  <a:lnTo>
                    <a:pt x="839" y="315"/>
                  </a:lnTo>
                  <a:lnTo>
                    <a:pt x="935" y="364"/>
                  </a:lnTo>
                  <a:lnTo>
                    <a:pt x="1099" y="300"/>
                  </a:lnTo>
                  <a:lnTo>
                    <a:pt x="1144" y="335"/>
                  </a:lnTo>
                  <a:lnTo>
                    <a:pt x="1184" y="435"/>
                  </a:lnTo>
                  <a:lnTo>
                    <a:pt x="1275" y="450"/>
                  </a:lnTo>
                  <a:lnTo>
                    <a:pt x="1370" y="390"/>
                  </a:lnTo>
                  <a:lnTo>
                    <a:pt x="1505" y="425"/>
                  </a:lnTo>
                  <a:lnTo>
                    <a:pt x="1640" y="495"/>
                  </a:lnTo>
                  <a:lnTo>
                    <a:pt x="1815" y="435"/>
                  </a:lnTo>
                  <a:lnTo>
                    <a:pt x="1880" y="540"/>
                  </a:lnTo>
                  <a:lnTo>
                    <a:pt x="2200" y="490"/>
                  </a:lnTo>
                  <a:lnTo>
                    <a:pt x="2355" y="424"/>
                  </a:lnTo>
                  <a:lnTo>
                    <a:pt x="2445" y="545"/>
                  </a:lnTo>
                  <a:lnTo>
                    <a:pt x="2255" y="649"/>
                  </a:lnTo>
                  <a:lnTo>
                    <a:pt x="2205" y="765"/>
                  </a:lnTo>
                  <a:lnTo>
                    <a:pt x="2313" y="892"/>
                  </a:lnTo>
                  <a:lnTo>
                    <a:pt x="2339" y="996"/>
                  </a:lnTo>
                  <a:lnTo>
                    <a:pt x="2256" y="1006"/>
                  </a:lnTo>
                  <a:lnTo>
                    <a:pt x="2235" y="1069"/>
                  </a:lnTo>
                  <a:lnTo>
                    <a:pt x="2247" y="1129"/>
                  </a:lnTo>
                  <a:lnTo>
                    <a:pt x="2135" y="1099"/>
                  </a:lnTo>
                  <a:lnTo>
                    <a:pt x="2016" y="1171"/>
                  </a:lnTo>
                  <a:lnTo>
                    <a:pt x="1940" y="1245"/>
                  </a:lnTo>
                  <a:lnTo>
                    <a:pt x="1911" y="1378"/>
                  </a:lnTo>
                  <a:lnTo>
                    <a:pt x="1893" y="1500"/>
                  </a:lnTo>
                  <a:lnTo>
                    <a:pt x="1760" y="1551"/>
                  </a:lnTo>
                  <a:lnTo>
                    <a:pt x="1635" y="1531"/>
                  </a:lnTo>
                  <a:lnTo>
                    <a:pt x="1610" y="1641"/>
                  </a:lnTo>
                  <a:lnTo>
                    <a:pt x="1520" y="1626"/>
                  </a:lnTo>
                  <a:lnTo>
                    <a:pt x="1500" y="1536"/>
                  </a:lnTo>
                  <a:lnTo>
                    <a:pt x="1395" y="1476"/>
                  </a:lnTo>
                  <a:lnTo>
                    <a:pt x="1219" y="1431"/>
                  </a:lnTo>
                  <a:lnTo>
                    <a:pt x="1184" y="1491"/>
                  </a:lnTo>
                  <a:lnTo>
                    <a:pt x="1124" y="1588"/>
                  </a:lnTo>
                  <a:lnTo>
                    <a:pt x="1025" y="1602"/>
                  </a:lnTo>
                  <a:lnTo>
                    <a:pt x="814" y="1666"/>
                  </a:lnTo>
                  <a:lnTo>
                    <a:pt x="734" y="1591"/>
                  </a:lnTo>
                  <a:lnTo>
                    <a:pt x="659" y="1651"/>
                  </a:lnTo>
                  <a:lnTo>
                    <a:pt x="629" y="1731"/>
                  </a:lnTo>
                  <a:lnTo>
                    <a:pt x="524" y="1671"/>
                  </a:lnTo>
                  <a:lnTo>
                    <a:pt x="524" y="1576"/>
                  </a:lnTo>
                  <a:lnTo>
                    <a:pt x="409" y="1636"/>
                  </a:lnTo>
                  <a:lnTo>
                    <a:pt x="359" y="1546"/>
                  </a:lnTo>
                  <a:lnTo>
                    <a:pt x="299" y="1606"/>
                  </a:lnTo>
                  <a:lnTo>
                    <a:pt x="134" y="1605"/>
                  </a:lnTo>
                  <a:lnTo>
                    <a:pt x="47" y="1441"/>
                  </a:lnTo>
                  <a:lnTo>
                    <a:pt x="0" y="1336"/>
                  </a:lnTo>
                  <a:lnTo>
                    <a:pt x="35" y="1215"/>
                  </a:lnTo>
                  <a:lnTo>
                    <a:pt x="240" y="1095"/>
                  </a:lnTo>
                  <a:lnTo>
                    <a:pt x="404" y="945"/>
                  </a:lnTo>
                  <a:lnTo>
                    <a:pt x="614" y="946"/>
                  </a:lnTo>
                  <a:lnTo>
                    <a:pt x="629" y="861"/>
                  </a:lnTo>
                  <a:lnTo>
                    <a:pt x="379" y="770"/>
                  </a:lnTo>
                  <a:lnTo>
                    <a:pt x="408" y="606"/>
                  </a:lnTo>
                  <a:lnTo>
                    <a:pt x="289" y="570"/>
                  </a:lnTo>
                  <a:lnTo>
                    <a:pt x="374" y="483"/>
                  </a:lnTo>
                  <a:lnTo>
                    <a:pt x="528" y="465"/>
                  </a:lnTo>
                  <a:lnTo>
                    <a:pt x="379" y="335"/>
                  </a:lnTo>
                  <a:lnTo>
                    <a:pt x="289" y="185"/>
                  </a:lnTo>
                  <a:lnTo>
                    <a:pt x="245" y="3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20" name="Freeform 14">
              <a:extLst>
                <a:ext uri="{FF2B5EF4-FFF2-40B4-BE49-F238E27FC236}">
                  <a16:creationId xmlns:a16="http://schemas.microsoft.com/office/drawing/2014/main" id="{F6EAAEF7-613D-9BFA-67BF-43275D2E1F2D}"/>
                </a:ext>
              </a:extLst>
            </p:cNvPr>
            <p:cNvSpPr/>
            <p:nvPr/>
          </p:nvSpPr>
          <p:spPr bwMode="auto">
            <a:xfrm>
              <a:off x="2500090" y="3816215"/>
              <a:ext cx="905233" cy="761230"/>
            </a:xfrm>
            <a:custGeom>
              <a:avLst/>
              <a:gdLst>
                <a:gd name="T0" fmla="*/ 0 w 3065"/>
                <a:gd name="T1" fmla="*/ 0 h 2646"/>
                <a:gd name="T2" fmla="*/ 0 w 3065"/>
                <a:gd name="T3" fmla="*/ 0 h 2646"/>
                <a:gd name="T4" fmla="*/ 0 w 3065"/>
                <a:gd name="T5" fmla="*/ 0 h 2646"/>
                <a:gd name="T6" fmla="*/ 0 w 3065"/>
                <a:gd name="T7" fmla="*/ 0 h 2646"/>
                <a:gd name="T8" fmla="*/ 0 w 3065"/>
                <a:gd name="T9" fmla="*/ 0 h 2646"/>
                <a:gd name="T10" fmla="*/ 0 w 3065"/>
                <a:gd name="T11" fmla="*/ 0 h 2646"/>
                <a:gd name="T12" fmla="*/ 0 w 3065"/>
                <a:gd name="T13" fmla="*/ 0 h 2646"/>
                <a:gd name="T14" fmla="*/ 0 w 3065"/>
                <a:gd name="T15" fmla="*/ 0 h 2646"/>
                <a:gd name="T16" fmla="*/ 0 w 3065"/>
                <a:gd name="T17" fmla="*/ 0 h 2646"/>
                <a:gd name="T18" fmla="*/ 0 w 3065"/>
                <a:gd name="T19" fmla="*/ 0 h 2646"/>
                <a:gd name="T20" fmla="*/ 0 w 3065"/>
                <a:gd name="T21" fmla="*/ 0 h 2646"/>
                <a:gd name="T22" fmla="*/ 0 w 3065"/>
                <a:gd name="T23" fmla="*/ 0 h 2646"/>
                <a:gd name="T24" fmla="*/ 0 w 3065"/>
                <a:gd name="T25" fmla="*/ 0 h 2646"/>
                <a:gd name="T26" fmla="*/ 0 w 3065"/>
                <a:gd name="T27" fmla="*/ 0 h 2646"/>
                <a:gd name="T28" fmla="*/ 0 w 3065"/>
                <a:gd name="T29" fmla="*/ 0 h 2646"/>
                <a:gd name="T30" fmla="*/ 0 w 3065"/>
                <a:gd name="T31" fmla="*/ 0 h 2646"/>
                <a:gd name="T32" fmla="*/ 0 w 3065"/>
                <a:gd name="T33" fmla="*/ 0 h 2646"/>
                <a:gd name="T34" fmla="*/ 0 w 3065"/>
                <a:gd name="T35" fmla="*/ 0 h 2646"/>
                <a:gd name="T36" fmla="*/ 0 w 3065"/>
                <a:gd name="T37" fmla="*/ 0 h 2646"/>
                <a:gd name="T38" fmla="*/ 0 w 3065"/>
                <a:gd name="T39" fmla="*/ 0 h 2646"/>
                <a:gd name="T40" fmla="*/ 0 w 3065"/>
                <a:gd name="T41" fmla="*/ 0 h 2646"/>
                <a:gd name="T42" fmla="*/ 0 w 3065"/>
                <a:gd name="T43" fmla="*/ 0 h 2646"/>
                <a:gd name="T44" fmla="*/ 0 w 3065"/>
                <a:gd name="T45" fmla="*/ 0 h 2646"/>
                <a:gd name="T46" fmla="*/ 0 w 3065"/>
                <a:gd name="T47" fmla="*/ 0 h 2646"/>
                <a:gd name="T48" fmla="*/ 0 w 3065"/>
                <a:gd name="T49" fmla="*/ 0 h 2646"/>
                <a:gd name="T50" fmla="*/ 0 w 3065"/>
                <a:gd name="T51" fmla="*/ 0 h 2646"/>
                <a:gd name="T52" fmla="*/ 0 w 3065"/>
                <a:gd name="T53" fmla="*/ 0 h 2646"/>
                <a:gd name="T54" fmla="*/ 0 w 3065"/>
                <a:gd name="T55" fmla="*/ 0 h 2646"/>
                <a:gd name="T56" fmla="*/ 0 w 3065"/>
                <a:gd name="T57" fmla="*/ 0 h 2646"/>
                <a:gd name="T58" fmla="*/ 0 w 3065"/>
                <a:gd name="T59" fmla="*/ 0 h 2646"/>
                <a:gd name="T60" fmla="*/ 0 w 3065"/>
                <a:gd name="T61" fmla="*/ 0 h 2646"/>
                <a:gd name="T62" fmla="*/ 0 w 3065"/>
                <a:gd name="T63" fmla="*/ 0 h 2646"/>
                <a:gd name="T64" fmla="*/ 0 w 3065"/>
                <a:gd name="T65" fmla="*/ 0 h 2646"/>
                <a:gd name="T66" fmla="*/ 0 w 3065"/>
                <a:gd name="T67" fmla="*/ 0 h 2646"/>
                <a:gd name="T68" fmla="*/ 0 w 3065"/>
                <a:gd name="T69" fmla="*/ 0 h 2646"/>
                <a:gd name="T70" fmla="*/ 0 w 3065"/>
                <a:gd name="T71" fmla="*/ 0 h 2646"/>
                <a:gd name="T72" fmla="*/ 0 w 3065"/>
                <a:gd name="T73" fmla="*/ 0 h 2646"/>
                <a:gd name="T74" fmla="*/ 0 w 3065"/>
                <a:gd name="T75" fmla="*/ 0 h 2646"/>
                <a:gd name="T76" fmla="*/ 0 w 3065"/>
                <a:gd name="T77" fmla="*/ 0 h 26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065" h="2646">
                  <a:moveTo>
                    <a:pt x="1288" y="95"/>
                  </a:moveTo>
                  <a:lnTo>
                    <a:pt x="1453" y="120"/>
                  </a:lnTo>
                  <a:lnTo>
                    <a:pt x="1598" y="60"/>
                  </a:lnTo>
                  <a:lnTo>
                    <a:pt x="1823" y="60"/>
                  </a:lnTo>
                  <a:lnTo>
                    <a:pt x="1853" y="165"/>
                  </a:lnTo>
                  <a:lnTo>
                    <a:pt x="1798" y="270"/>
                  </a:lnTo>
                  <a:lnTo>
                    <a:pt x="1918" y="275"/>
                  </a:lnTo>
                  <a:lnTo>
                    <a:pt x="1993" y="230"/>
                  </a:lnTo>
                  <a:lnTo>
                    <a:pt x="2153" y="255"/>
                  </a:lnTo>
                  <a:lnTo>
                    <a:pt x="2258" y="315"/>
                  </a:lnTo>
                  <a:lnTo>
                    <a:pt x="2323" y="215"/>
                  </a:lnTo>
                  <a:lnTo>
                    <a:pt x="2293" y="110"/>
                  </a:lnTo>
                  <a:lnTo>
                    <a:pt x="2273" y="5"/>
                  </a:lnTo>
                  <a:lnTo>
                    <a:pt x="2353" y="0"/>
                  </a:lnTo>
                  <a:lnTo>
                    <a:pt x="2483" y="65"/>
                  </a:lnTo>
                  <a:lnTo>
                    <a:pt x="2723" y="185"/>
                  </a:lnTo>
                  <a:lnTo>
                    <a:pt x="2818" y="320"/>
                  </a:lnTo>
                  <a:lnTo>
                    <a:pt x="2908" y="287"/>
                  </a:lnTo>
                  <a:lnTo>
                    <a:pt x="2960" y="389"/>
                  </a:lnTo>
                  <a:lnTo>
                    <a:pt x="3058" y="381"/>
                  </a:lnTo>
                  <a:lnTo>
                    <a:pt x="3065" y="495"/>
                  </a:lnTo>
                  <a:lnTo>
                    <a:pt x="2903" y="515"/>
                  </a:lnTo>
                  <a:lnTo>
                    <a:pt x="2728" y="705"/>
                  </a:lnTo>
                  <a:lnTo>
                    <a:pt x="2828" y="930"/>
                  </a:lnTo>
                  <a:lnTo>
                    <a:pt x="2843" y="1028"/>
                  </a:lnTo>
                  <a:lnTo>
                    <a:pt x="2738" y="1095"/>
                  </a:lnTo>
                  <a:lnTo>
                    <a:pt x="2768" y="1145"/>
                  </a:lnTo>
                  <a:lnTo>
                    <a:pt x="2608" y="1265"/>
                  </a:lnTo>
                  <a:lnTo>
                    <a:pt x="2503" y="1426"/>
                  </a:lnTo>
                  <a:lnTo>
                    <a:pt x="2075" y="1588"/>
                  </a:lnTo>
                  <a:lnTo>
                    <a:pt x="2093" y="1446"/>
                  </a:lnTo>
                  <a:lnTo>
                    <a:pt x="1958" y="1531"/>
                  </a:lnTo>
                  <a:lnTo>
                    <a:pt x="1918" y="1621"/>
                  </a:lnTo>
                  <a:lnTo>
                    <a:pt x="1933" y="1701"/>
                  </a:lnTo>
                  <a:lnTo>
                    <a:pt x="1819" y="1776"/>
                  </a:lnTo>
                  <a:lnTo>
                    <a:pt x="1739" y="1920"/>
                  </a:lnTo>
                  <a:lnTo>
                    <a:pt x="1688" y="1863"/>
                  </a:lnTo>
                  <a:lnTo>
                    <a:pt x="1558" y="1938"/>
                  </a:lnTo>
                  <a:lnTo>
                    <a:pt x="1491" y="2092"/>
                  </a:lnTo>
                  <a:lnTo>
                    <a:pt x="1356" y="2071"/>
                  </a:lnTo>
                  <a:lnTo>
                    <a:pt x="1223" y="1996"/>
                  </a:lnTo>
                  <a:lnTo>
                    <a:pt x="1137" y="1908"/>
                  </a:lnTo>
                  <a:lnTo>
                    <a:pt x="998" y="1983"/>
                  </a:lnTo>
                  <a:lnTo>
                    <a:pt x="989" y="2070"/>
                  </a:lnTo>
                  <a:lnTo>
                    <a:pt x="884" y="2100"/>
                  </a:lnTo>
                  <a:lnTo>
                    <a:pt x="822" y="2166"/>
                  </a:lnTo>
                  <a:lnTo>
                    <a:pt x="854" y="2317"/>
                  </a:lnTo>
                  <a:lnTo>
                    <a:pt x="743" y="2287"/>
                  </a:lnTo>
                  <a:lnTo>
                    <a:pt x="615" y="2391"/>
                  </a:lnTo>
                  <a:lnTo>
                    <a:pt x="553" y="2211"/>
                  </a:lnTo>
                  <a:lnTo>
                    <a:pt x="474" y="2280"/>
                  </a:lnTo>
                  <a:lnTo>
                    <a:pt x="494" y="2379"/>
                  </a:lnTo>
                  <a:lnTo>
                    <a:pt x="464" y="2481"/>
                  </a:lnTo>
                  <a:lnTo>
                    <a:pt x="163" y="2551"/>
                  </a:lnTo>
                  <a:lnTo>
                    <a:pt x="98" y="2626"/>
                  </a:lnTo>
                  <a:lnTo>
                    <a:pt x="0" y="2646"/>
                  </a:lnTo>
                  <a:lnTo>
                    <a:pt x="74" y="2355"/>
                  </a:lnTo>
                  <a:lnTo>
                    <a:pt x="182" y="2284"/>
                  </a:lnTo>
                  <a:lnTo>
                    <a:pt x="279" y="2188"/>
                  </a:lnTo>
                  <a:lnTo>
                    <a:pt x="419" y="1995"/>
                  </a:lnTo>
                  <a:lnTo>
                    <a:pt x="388" y="1896"/>
                  </a:lnTo>
                  <a:lnTo>
                    <a:pt x="374" y="1779"/>
                  </a:lnTo>
                  <a:lnTo>
                    <a:pt x="308" y="1681"/>
                  </a:lnTo>
                  <a:lnTo>
                    <a:pt x="313" y="1561"/>
                  </a:lnTo>
                  <a:lnTo>
                    <a:pt x="208" y="1461"/>
                  </a:lnTo>
                  <a:lnTo>
                    <a:pt x="263" y="1381"/>
                  </a:lnTo>
                  <a:lnTo>
                    <a:pt x="448" y="1471"/>
                  </a:lnTo>
                  <a:lnTo>
                    <a:pt x="593" y="1531"/>
                  </a:lnTo>
                  <a:lnTo>
                    <a:pt x="718" y="1476"/>
                  </a:lnTo>
                  <a:lnTo>
                    <a:pt x="608" y="1416"/>
                  </a:lnTo>
                  <a:lnTo>
                    <a:pt x="510" y="1370"/>
                  </a:lnTo>
                  <a:lnTo>
                    <a:pt x="493" y="1185"/>
                  </a:lnTo>
                  <a:lnTo>
                    <a:pt x="478" y="1005"/>
                  </a:lnTo>
                  <a:lnTo>
                    <a:pt x="583" y="900"/>
                  </a:lnTo>
                  <a:lnTo>
                    <a:pt x="638" y="785"/>
                  </a:lnTo>
                  <a:lnTo>
                    <a:pt x="838" y="785"/>
                  </a:lnTo>
                  <a:lnTo>
                    <a:pt x="973" y="690"/>
                  </a:lnTo>
                  <a:lnTo>
                    <a:pt x="983" y="530"/>
                  </a:lnTo>
                  <a:lnTo>
                    <a:pt x="1078" y="395"/>
                  </a:lnTo>
                  <a:lnTo>
                    <a:pt x="1078" y="260"/>
                  </a:lnTo>
                  <a:lnTo>
                    <a:pt x="1288" y="95"/>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1" name="Freeform 15">
              <a:extLst>
                <a:ext uri="{FF2B5EF4-FFF2-40B4-BE49-F238E27FC236}">
                  <a16:creationId xmlns:a16="http://schemas.microsoft.com/office/drawing/2014/main" id="{AD2BE265-B0D7-7C09-46C2-9E2A58A50001}"/>
                </a:ext>
              </a:extLst>
            </p:cNvPr>
            <p:cNvSpPr/>
            <p:nvPr/>
          </p:nvSpPr>
          <p:spPr bwMode="auto">
            <a:xfrm>
              <a:off x="2779191" y="3368687"/>
              <a:ext cx="664526" cy="538185"/>
            </a:xfrm>
            <a:custGeom>
              <a:avLst/>
              <a:gdLst>
                <a:gd name="T0" fmla="*/ 0 w 2251"/>
                <a:gd name="T1" fmla="*/ 0 h 1871"/>
                <a:gd name="T2" fmla="*/ 0 w 2251"/>
                <a:gd name="T3" fmla="*/ 0 h 1871"/>
                <a:gd name="T4" fmla="*/ 0 w 2251"/>
                <a:gd name="T5" fmla="*/ 0 h 1871"/>
                <a:gd name="T6" fmla="*/ 0 w 2251"/>
                <a:gd name="T7" fmla="*/ 0 h 1871"/>
                <a:gd name="T8" fmla="*/ 0 w 2251"/>
                <a:gd name="T9" fmla="*/ 0 h 1871"/>
                <a:gd name="T10" fmla="*/ 0 w 2251"/>
                <a:gd name="T11" fmla="*/ 0 h 1871"/>
                <a:gd name="T12" fmla="*/ 0 w 2251"/>
                <a:gd name="T13" fmla="*/ 0 h 1871"/>
                <a:gd name="T14" fmla="*/ 0 w 2251"/>
                <a:gd name="T15" fmla="*/ 0 h 1871"/>
                <a:gd name="T16" fmla="*/ 0 w 2251"/>
                <a:gd name="T17" fmla="*/ 0 h 1871"/>
                <a:gd name="T18" fmla="*/ 0 w 2251"/>
                <a:gd name="T19" fmla="*/ 0 h 1871"/>
                <a:gd name="T20" fmla="*/ 0 w 2251"/>
                <a:gd name="T21" fmla="*/ 0 h 1871"/>
                <a:gd name="T22" fmla="*/ 0 w 2251"/>
                <a:gd name="T23" fmla="*/ 0 h 1871"/>
                <a:gd name="T24" fmla="*/ 0 w 2251"/>
                <a:gd name="T25" fmla="*/ 0 h 1871"/>
                <a:gd name="T26" fmla="*/ 0 w 2251"/>
                <a:gd name="T27" fmla="*/ 0 h 1871"/>
                <a:gd name="T28" fmla="*/ 0 w 2251"/>
                <a:gd name="T29" fmla="*/ 0 h 1871"/>
                <a:gd name="T30" fmla="*/ 0 w 2251"/>
                <a:gd name="T31" fmla="*/ 0 h 1871"/>
                <a:gd name="T32" fmla="*/ 0 w 2251"/>
                <a:gd name="T33" fmla="*/ 0 h 1871"/>
                <a:gd name="T34" fmla="*/ 0 w 2251"/>
                <a:gd name="T35" fmla="*/ 0 h 1871"/>
                <a:gd name="T36" fmla="*/ 0 w 2251"/>
                <a:gd name="T37" fmla="*/ 0 h 1871"/>
                <a:gd name="T38" fmla="*/ 0 w 2251"/>
                <a:gd name="T39" fmla="*/ 0 h 1871"/>
                <a:gd name="T40" fmla="*/ 0 w 2251"/>
                <a:gd name="T41" fmla="*/ 0 h 1871"/>
                <a:gd name="T42" fmla="*/ 0 w 2251"/>
                <a:gd name="T43" fmla="*/ 0 h 1871"/>
                <a:gd name="T44" fmla="*/ 0 w 2251"/>
                <a:gd name="T45" fmla="*/ 0 h 1871"/>
                <a:gd name="T46" fmla="*/ 0 w 2251"/>
                <a:gd name="T47" fmla="*/ 0 h 1871"/>
                <a:gd name="T48" fmla="*/ 0 w 2251"/>
                <a:gd name="T49" fmla="*/ 0 h 1871"/>
                <a:gd name="T50" fmla="*/ 0 w 2251"/>
                <a:gd name="T51" fmla="*/ 0 h 1871"/>
                <a:gd name="T52" fmla="*/ 0 w 2251"/>
                <a:gd name="T53" fmla="*/ 0 h 1871"/>
                <a:gd name="T54" fmla="*/ 0 w 2251"/>
                <a:gd name="T55" fmla="*/ 0 h 1871"/>
                <a:gd name="T56" fmla="*/ 0 w 2251"/>
                <a:gd name="T57" fmla="*/ 0 h 1871"/>
                <a:gd name="T58" fmla="*/ 0 w 2251"/>
                <a:gd name="T59" fmla="*/ 0 h 1871"/>
                <a:gd name="T60" fmla="*/ 0 w 2251"/>
                <a:gd name="T61" fmla="*/ 0 h 1871"/>
                <a:gd name="T62" fmla="*/ 0 w 2251"/>
                <a:gd name="T63" fmla="*/ 0 h 1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51" h="1871">
                  <a:moveTo>
                    <a:pt x="2201" y="30"/>
                  </a:moveTo>
                  <a:lnTo>
                    <a:pt x="2221" y="175"/>
                  </a:lnTo>
                  <a:lnTo>
                    <a:pt x="2186" y="295"/>
                  </a:lnTo>
                  <a:lnTo>
                    <a:pt x="2251" y="375"/>
                  </a:lnTo>
                  <a:lnTo>
                    <a:pt x="2191" y="510"/>
                  </a:lnTo>
                  <a:lnTo>
                    <a:pt x="2096" y="645"/>
                  </a:lnTo>
                  <a:lnTo>
                    <a:pt x="1921" y="780"/>
                  </a:lnTo>
                  <a:lnTo>
                    <a:pt x="1766" y="790"/>
                  </a:lnTo>
                  <a:lnTo>
                    <a:pt x="1516" y="1047"/>
                  </a:lnTo>
                  <a:lnTo>
                    <a:pt x="1396" y="1007"/>
                  </a:lnTo>
                  <a:lnTo>
                    <a:pt x="1271" y="1047"/>
                  </a:lnTo>
                  <a:lnTo>
                    <a:pt x="1246" y="1207"/>
                  </a:lnTo>
                  <a:lnTo>
                    <a:pt x="1406" y="1262"/>
                  </a:lnTo>
                  <a:lnTo>
                    <a:pt x="1621" y="1452"/>
                  </a:lnTo>
                  <a:lnTo>
                    <a:pt x="1771" y="1592"/>
                  </a:lnTo>
                  <a:lnTo>
                    <a:pt x="1781" y="1742"/>
                  </a:lnTo>
                  <a:lnTo>
                    <a:pt x="1412" y="1557"/>
                  </a:lnTo>
                  <a:lnTo>
                    <a:pt x="1327" y="1563"/>
                  </a:lnTo>
                  <a:lnTo>
                    <a:pt x="1350" y="1666"/>
                  </a:lnTo>
                  <a:lnTo>
                    <a:pt x="1381" y="1773"/>
                  </a:lnTo>
                  <a:lnTo>
                    <a:pt x="1316" y="1871"/>
                  </a:lnTo>
                  <a:lnTo>
                    <a:pt x="1214" y="1812"/>
                  </a:lnTo>
                  <a:lnTo>
                    <a:pt x="1051" y="1788"/>
                  </a:lnTo>
                  <a:lnTo>
                    <a:pt x="973" y="1833"/>
                  </a:lnTo>
                  <a:lnTo>
                    <a:pt x="853" y="1828"/>
                  </a:lnTo>
                  <a:lnTo>
                    <a:pt x="909" y="1722"/>
                  </a:lnTo>
                  <a:lnTo>
                    <a:pt x="881" y="1617"/>
                  </a:lnTo>
                  <a:lnTo>
                    <a:pt x="659" y="1616"/>
                  </a:lnTo>
                  <a:lnTo>
                    <a:pt x="510" y="1677"/>
                  </a:lnTo>
                  <a:lnTo>
                    <a:pt x="345" y="1652"/>
                  </a:lnTo>
                  <a:lnTo>
                    <a:pt x="354" y="1577"/>
                  </a:lnTo>
                  <a:lnTo>
                    <a:pt x="510" y="1424"/>
                  </a:lnTo>
                  <a:lnTo>
                    <a:pt x="506" y="1331"/>
                  </a:lnTo>
                  <a:lnTo>
                    <a:pt x="386" y="1302"/>
                  </a:lnTo>
                  <a:lnTo>
                    <a:pt x="332" y="1188"/>
                  </a:lnTo>
                  <a:lnTo>
                    <a:pt x="346" y="977"/>
                  </a:lnTo>
                  <a:lnTo>
                    <a:pt x="227" y="1022"/>
                  </a:lnTo>
                  <a:lnTo>
                    <a:pt x="119" y="883"/>
                  </a:lnTo>
                  <a:lnTo>
                    <a:pt x="0" y="760"/>
                  </a:lnTo>
                  <a:lnTo>
                    <a:pt x="26" y="569"/>
                  </a:lnTo>
                  <a:lnTo>
                    <a:pt x="87" y="506"/>
                  </a:lnTo>
                  <a:lnTo>
                    <a:pt x="249" y="504"/>
                  </a:lnTo>
                  <a:lnTo>
                    <a:pt x="311" y="446"/>
                  </a:lnTo>
                  <a:lnTo>
                    <a:pt x="362" y="536"/>
                  </a:lnTo>
                  <a:lnTo>
                    <a:pt x="476" y="476"/>
                  </a:lnTo>
                  <a:lnTo>
                    <a:pt x="476" y="571"/>
                  </a:lnTo>
                  <a:lnTo>
                    <a:pt x="579" y="631"/>
                  </a:lnTo>
                  <a:lnTo>
                    <a:pt x="611" y="550"/>
                  </a:lnTo>
                  <a:lnTo>
                    <a:pt x="687" y="491"/>
                  </a:lnTo>
                  <a:lnTo>
                    <a:pt x="765" y="566"/>
                  </a:lnTo>
                  <a:lnTo>
                    <a:pt x="977" y="502"/>
                  </a:lnTo>
                  <a:lnTo>
                    <a:pt x="1077" y="487"/>
                  </a:lnTo>
                  <a:lnTo>
                    <a:pt x="1171" y="330"/>
                  </a:lnTo>
                  <a:lnTo>
                    <a:pt x="1345" y="377"/>
                  </a:lnTo>
                  <a:lnTo>
                    <a:pt x="1451" y="435"/>
                  </a:lnTo>
                  <a:lnTo>
                    <a:pt x="1471" y="527"/>
                  </a:lnTo>
                  <a:lnTo>
                    <a:pt x="1561" y="541"/>
                  </a:lnTo>
                  <a:lnTo>
                    <a:pt x="1586" y="430"/>
                  </a:lnTo>
                  <a:lnTo>
                    <a:pt x="1711" y="451"/>
                  </a:lnTo>
                  <a:lnTo>
                    <a:pt x="1846" y="400"/>
                  </a:lnTo>
                  <a:lnTo>
                    <a:pt x="1861" y="280"/>
                  </a:lnTo>
                  <a:lnTo>
                    <a:pt x="1891" y="145"/>
                  </a:lnTo>
                  <a:lnTo>
                    <a:pt x="1966" y="70"/>
                  </a:lnTo>
                  <a:lnTo>
                    <a:pt x="2086" y="0"/>
                  </a:lnTo>
                  <a:lnTo>
                    <a:pt x="2201" y="3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2" name="Freeform 16">
              <a:extLst>
                <a:ext uri="{FF2B5EF4-FFF2-40B4-BE49-F238E27FC236}">
                  <a16:creationId xmlns:a16="http://schemas.microsoft.com/office/drawing/2014/main" id="{523778B7-5309-AD0D-3D21-55E60FD397AD}"/>
                </a:ext>
              </a:extLst>
            </p:cNvPr>
            <p:cNvSpPr/>
            <p:nvPr/>
          </p:nvSpPr>
          <p:spPr bwMode="auto">
            <a:xfrm>
              <a:off x="3146896" y="3062181"/>
              <a:ext cx="558202" cy="896496"/>
            </a:xfrm>
            <a:custGeom>
              <a:avLst/>
              <a:gdLst>
                <a:gd name="T0" fmla="*/ 0 w 1891"/>
                <a:gd name="T1" fmla="*/ 0 h 3116"/>
                <a:gd name="T2" fmla="*/ 0 w 1891"/>
                <a:gd name="T3" fmla="*/ 0 h 3116"/>
                <a:gd name="T4" fmla="*/ 0 w 1891"/>
                <a:gd name="T5" fmla="*/ 0 h 3116"/>
                <a:gd name="T6" fmla="*/ 0 w 1891"/>
                <a:gd name="T7" fmla="*/ 0 h 3116"/>
                <a:gd name="T8" fmla="*/ 0 w 1891"/>
                <a:gd name="T9" fmla="*/ 0 h 3116"/>
                <a:gd name="T10" fmla="*/ 0 w 1891"/>
                <a:gd name="T11" fmla="*/ 0 h 3116"/>
                <a:gd name="T12" fmla="*/ 0 w 1891"/>
                <a:gd name="T13" fmla="*/ 0 h 3116"/>
                <a:gd name="T14" fmla="*/ 0 w 1891"/>
                <a:gd name="T15" fmla="*/ 0 h 3116"/>
                <a:gd name="T16" fmla="*/ 0 w 1891"/>
                <a:gd name="T17" fmla="*/ 0 h 3116"/>
                <a:gd name="T18" fmla="*/ 0 w 1891"/>
                <a:gd name="T19" fmla="*/ 0 h 3116"/>
                <a:gd name="T20" fmla="*/ 0 w 1891"/>
                <a:gd name="T21" fmla="*/ 0 h 3116"/>
                <a:gd name="T22" fmla="*/ 0 w 1891"/>
                <a:gd name="T23" fmla="*/ 0 h 3116"/>
                <a:gd name="T24" fmla="*/ 0 w 1891"/>
                <a:gd name="T25" fmla="*/ 0 h 3116"/>
                <a:gd name="T26" fmla="*/ 0 w 1891"/>
                <a:gd name="T27" fmla="*/ 0 h 3116"/>
                <a:gd name="T28" fmla="*/ 0 w 1891"/>
                <a:gd name="T29" fmla="*/ 0 h 3116"/>
                <a:gd name="T30" fmla="*/ 0 w 1891"/>
                <a:gd name="T31" fmla="*/ 0 h 3116"/>
                <a:gd name="T32" fmla="*/ 0 w 1891"/>
                <a:gd name="T33" fmla="*/ 0 h 3116"/>
                <a:gd name="T34" fmla="*/ 0 w 1891"/>
                <a:gd name="T35" fmla="*/ 0 h 3116"/>
                <a:gd name="T36" fmla="*/ 0 w 1891"/>
                <a:gd name="T37" fmla="*/ 0 h 3116"/>
                <a:gd name="T38" fmla="*/ 0 w 1891"/>
                <a:gd name="T39" fmla="*/ 0 h 3116"/>
                <a:gd name="T40" fmla="*/ 0 w 1891"/>
                <a:gd name="T41" fmla="*/ 0 h 3116"/>
                <a:gd name="T42" fmla="*/ 0 w 1891"/>
                <a:gd name="T43" fmla="*/ 0 h 3116"/>
                <a:gd name="T44" fmla="*/ 0 w 1891"/>
                <a:gd name="T45" fmla="*/ 0 h 3116"/>
                <a:gd name="T46" fmla="*/ 0 w 1891"/>
                <a:gd name="T47" fmla="*/ 0 h 3116"/>
                <a:gd name="T48" fmla="*/ 0 w 1891"/>
                <a:gd name="T49" fmla="*/ 0 h 3116"/>
                <a:gd name="T50" fmla="*/ 0 w 1891"/>
                <a:gd name="T51" fmla="*/ 0 h 3116"/>
                <a:gd name="T52" fmla="*/ 0 w 1891"/>
                <a:gd name="T53" fmla="*/ 0 h 3116"/>
                <a:gd name="T54" fmla="*/ 0 w 1891"/>
                <a:gd name="T55" fmla="*/ 0 h 3116"/>
                <a:gd name="T56" fmla="*/ 0 w 1891"/>
                <a:gd name="T57" fmla="*/ 0 h 3116"/>
                <a:gd name="T58" fmla="*/ 0 w 1891"/>
                <a:gd name="T59" fmla="*/ 0 h 3116"/>
                <a:gd name="T60" fmla="*/ 0 w 1891"/>
                <a:gd name="T61" fmla="*/ 0 h 3116"/>
                <a:gd name="T62" fmla="*/ 0 w 1891"/>
                <a:gd name="T63" fmla="*/ 0 h 3116"/>
                <a:gd name="T64" fmla="*/ 0 w 1891"/>
                <a:gd name="T65" fmla="*/ 0 h 3116"/>
                <a:gd name="T66" fmla="*/ 0 w 1891"/>
                <a:gd name="T67" fmla="*/ 0 h 3116"/>
                <a:gd name="T68" fmla="*/ 0 w 1891"/>
                <a:gd name="T69" fmla="*/ 0 h 3116"/>
                <a:gd name="T70" fmla="*/ 0 w 1891"/>
                <a:gd name="T71" fmla="*/ 0 h 3116"/>
                <a:gd name="T72" fmla="*/ 0 w 1891"/>
                <a:gd name="T73" fmla="*/ 0 h 3116"/>
                <a:gd name="T74" fmla="*/ 0 w 1891"/>
                <a:gd name="T75" fmla="*/ 0 h 3116"/>
                <a:gd name="T76" fmla="*/ 0 w 1891"/>
                <a:gd name="T77" fmla="*/ 0 h 3116"/>
                <a:gd name="T78" fmla="*/ 0 w 1891"/>
                <a:gd name="T79" fmla="*/ 0 h 3116"/>
                <a:gd name="T80" fmla="*/ 0 w 1891"/>
                <a:gd name="T81" fmla="*/ 0 h 3116"/>
                <a:gd name="T82" fmla="*/ 0 w 1891"/>
                <a:gd name="T83" fmla="*/ 0 h 3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91" h="3116">
                  <a:moveTo>
                    <a:pt x="879" y="3116"/>
                  </a:moveTo>
                  <a:lnTo>
                    <a:pt x="1050" y="3042"/>
                  </a:lnTo>
                  <a:lnTo>
                    <a:pt x="1150" y="2882"/>
                  </a:lnTo>
                  <a:lnTo>
                    <a:pt x="1495" y="2897"/>
                  </a:lnTo>
                  <a:lnTo>
                    <a:pt x="1680" y="2847"/>
                  </a:lnTo>
                  <a:lnTo>
                    <a:pt x="1590" y="2566"/>
                  </a:lnTo>
                  <a:lnTo>
                    <a:pt x="1588" y="2354"/>
                  </a:lnTo>
                  <a:lnTo>
                    <a:pt x="1545" y="2276"/>
                  </a:lnTo>
                  <a:lnTo>
                    <a:pt x="1605" y="2176"/>
                  </a:lnTo>
                  <a:lnTo>
                    <a:pt x="1464" y="2125"/>
                  </a:lnTo>
                  <a:lnTo>
                    <a:pt x="1465" y="2038"/>
                  </a:lnTo>
                  <a:lnTo>
                    <a:pt x="1359" y="1981"/>
                  </a:lnTo>
                  <a:lnTo>
                    <a:pt x="1345" y="1843"/>
                  </a:lnTo>
                  <a:lnTo>
                    <a:pt x="1410" y="1796"/>
                  </a:lnTo>
                  <a:lnTo>
                    <a:pt x="1440" y="1706"/>
                  </a:lnTo>
                  <a:lnTo>
                    <a:pt x="1360" y="1591"/>
                  </a:lnTo>
                  <a:lnTo>
                    <a:pt x="1150" y="1499"/>
                  </a:lnTo>
                  <a:lnTo>
                    <a:pt x="1060" y="1409"/>
                  </a:lnTo>
                  <a:lnTo>
                    <a:pt x="1120" y="1244"/>
                  </a:lnTo>
                  <a:lnTo>
                    <a:pt x="1215" y="1269"/>
                  </a:lnTo>
                  <a:lnTo>
                    <a:pt x="1270" y="1214"/>
                  </a:lnTo>
                  <a:lnTo>
                    <a:pt x="1230" y="1134"/>
                  </a:lnTo>
                  <a:lnTo>
                    <a:pt x="1320" y="1104"/>
                  </a:lnTo>
                  <a:lnTo>
                    <a:pt x="1450" y="1134"/>
                  </a:lnTo>
                  <a:lnTo>
                    <a:pt x="1495" y="1049"/>
                  </a:lnTo>
                  <a:lnTo>
                    <a:pt x="1396" y="924"/>
                  </a:lnTo>
                  <a:lnTo>
                    <a:pt x="1303" y="942"/>
                  </a:lnTo>
                  <a:lnTo>
                    <a:pt x="1150" y="774"/>
                  </a:lnTo>
                  <a:lnTo>
                    <a:pt x="1075" y="794"/>
                  </a:lnTo>
                  <a:lnTo>
                    <a:pt x="1065" y="704"/>
                  </a:lnTo>
                  <a:lnTo>
                    <a:pt x="1090" y="592"/>
                  </a:lnTo>
                  <a:lnTo>
                    <a:pt x="1260" y="493"/>
                  </a:lnTo>
                  <a:lnTo>
                    <a:pt x="1173" y="420"/>
                  </a:lnTo>
                  <a:lnTo>
                    <a:pt x="1215" y="358"/>
                  </a:lnTo>
                  <a:lnTo>
                    <a:pt x="1330" y="443"/>
                  </a:lnTo>
                  <a:lnTo>
                    <a:pt x="1305" y="524"/>
                  </a:lnTo>
                  <a:lnTo>
                    <a:pt x="1375" y="569"/>
                  </a:lnTo>
                  <a:lnTo>
                    <a:pt x="1495" y="493"/>
                  </a:lnTo>
                  <a:lnTo>
                    <a:pt x="1455" y="428"/>
                  </a:lnTo>
                  <a:lnTo>
                    <a:pt x="1545" y="428"/>
                  </a:lnTo>
                  <a:lnTo>
                    <a:pt x="1585" y="524"/>
                  </a:lnTo>
                  <a:lnTo>
                    <a:pt x="1635" y="599"/>
                  </a:lnTo>
                  <a:lnTo>
                    <a:pt x="1755" y="669"/>
                  </a:lnTo>
                  <a:lnTo>
                    <a:pt x="1770" y="539"/>
                  </a:lnTo>
                  <a:lnTo>
                    <a:pt x="1855" y="503"/>
                  </a:lnTo>
                  <a:lnTo>
                    <a:pt x="1891" y="234"/>
                  </a:lnTo>
                  <a:lnTo>
                    <a:pt x="1657" y="163"/>
                  </a:lnTo>
                  <a:lnTo>
                    <a:pt x="1584" y="205"/>
                  </a:lnTo>
                  <a:lnTo>
                    <a:pt x="1398" y="92"/>
                  </a:lnTo>
                  <a:lnTo>
                    <a:pt x="1359" y="6"/>
                  </a:lnTo>
                  <a:lnTo>
                    <a:pt x="1210" y="59"/>
                  </a:lnTo>
                  <a:lnTo>
                    <a:pt x="1075" y="68"/>
                  </a:lnTo>
                  <a:lnTo>
                    <a:pt x="990" y="0"/>
                  </a:lnTo>
                  <a:lnTo>
                    <a:pt x="949" y="70"/>
                  </a:lnTo>
                  <a:lnTo>
                    <a:pt x="1005" y="148"/>
                  </a:lnTo>
                  <a:lnTo>
                    <a:pt x="1090" y="268"/>
                  </a:lnTo>
                  <a:lnTo>
                    <a:pt x="1063" y="388"/>
                  </a:lnTo>
                  <a:lnTo>
                    <a:pt x="1149" y="509"/>
                  </a:lnTo>
                  <a:lnTo>
                    <a:pt x="960" y="614"/>
                  </a:lnTo>
                  <a:lnTo>
                    <a:pt x="909" y="729"/>
                  </a:lnTo>
                  <a:lnTo>
                    <a:pt x="1018" y="856"/>
                  </a:lnTo>
                  <a:lnTo>
                    <a:pt x="1045" y="959"/>
                  </a:lnTo>
                  <a:lnTo>
                    <a:pt x="960" y="969"/>
                  </a:lnTo>
                  <a:lnTo>
                    <a:pt x="939" y="1034"/>
                  </a:lnTo>
                  <a:lnTo>
                    <a:pt x="960" y="1119"/>
                  </a:lnTo>
                  <a:lnTo>
                    <a:pt x="975" y="1240"/>
                  </a:lnTo>
                  <a:lnTo>
                    <a:pt x="939" y="1359"/>
                  </a:lnTo>
                  <a:lnTo>
                    <a:pt x="1005" y="1438"/>
                  </a:lnTo>
                  <a:lnTo>
                    <a:pt x="944" y="1576"/>
                  </a:lnTo>
                  <a:lnTo>
                    <a:pt x="853" y="1709"/>
                  </a:lnTo>
                  <a:lnTo>
                    <a:pt x="678" y="1844"/>
                  </a:lnTo>
                  <a:lnTo>
                    <a:pt x="519" y="1856"/>
                  </a:lnTo>
                  <a:lnTo>
                    <a:pt x="268" y="2111"/>
                  </a:lnTo>
                  <a:lnTo>
                    <a:pt x="151" y="2071"/>
                  </a:lnTo>
                  <a:lnTo>
                    <a:pt x="25" y="2111"/>
                  </a:lnTo>
                  <a:lnTo>
                    <a:pt x="0" y="2272"/>
                  </a:lnTo>
                  <a:lnTo>
                    <a:pt x="160" y="2326"/>
                  </a:lnTo>
                  <a:lnTo>
                    <a:pt x="355" y="2498"/>
                  </a:lnTo>
                  <a:lnTo>
                    <a:pt x="526" y="2658"/>
                  </a:lnTo>
                  <a:lnTo>
                    <a:pt x="534" y="2807"/>
                  </a:lnTo>
                  <a:lnTo>
                    <a:pt x="629" y="2942"/>
                  </a:lnTo>
                  <a:lnTo>
                    <a:pt x="719" y="2907"/>
                  </a:lnTo>
                  <a:lnTo>
                    <a:pt x="774" y="3012"/>
                  </a:lnTo>
                  <a:lnTo>
                    <a:pt x="869" y="3002"/>
                  </a:lnTo>
                  <a:lnTo>
                    <a:pt x="879" y="31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3" name="Freeform 17">
              <a:extLst>
                <a:ext uri="{FF2B5EF4-FFF2-40B4-BE49-F238E27FC236}">
                  <a16:creationId xmlns:a16="http://schemas.microsoft.com/office/drawing/2014/main" id="{E3D0F31A-E6F5-43C0-9192-7C590632B2D3}"/>
                </a:ext>
              </a:extLst>
            </p:cNvPr>
            <p:cNvSpPr/>
            <p:nvPr/>
          </p:nvSpPr>
          <p:spPr bwMode="auto">
            <a:xfrm>
              <a:off x="1506253" y="2506728"/>
              <a:ext cx="434157" cy="515161"/>
            </a:xfrm>
            <a:custGeom>
              <a:avLst/>
              <a:gdLst>
                <a:gd name="T0" fmla="*/ 0 w 1471"/>
                <a:gd name="T1" fmla="*/ 0 h 1788"/>
                <a:gd name="T2" fmla="*/ 0 w 1471"/>
                <a:gd name="T3" fmla="*/ 0 h 1788"/>
                <a:gd name="T4" fmla="*/ 0 w 1471"/>
                <a:gd name="T5" fmla="*/ 0 h 1788"/>
                <a:gd name="T6" fmla="*/ 0 w 1471"/>
                <a:gd name="T7" fmla="*/ 0 h 1788"/>
                <a:gd name="T8" fmla="*/ 0 w 1471"/>
                <a:gd name="T9" fmla="*/ 0 h 1788"/>
                <a:gd name="T10" fmla="*/ 0 w 1471"/>
                <a:gd name="T11" fmla="*/ 0 h 1788"/>
                <a:gd name="T12" fmla="*/ 0 w 1471"/>
                <a:gd name="T13" fmla="*/ 0 h 1788"/>
                <a:gd name="T14" fmla="*/ 0 w 1471"/>
                <a:gd name="T15" fmla="*/ 0 h 1788"/>
                <a:gd name="T16" fmla="*/ 0 w 1471"/>
                <a:gd name="T17" fmla="*/ 0 h 1788"/>
                <a:gd name="T18" fmla="*/ 0 w 1471"/>
                <a:gd name="T19" fmla="*/ 0 h 1788"/>
                <a:gd name="T20" fmla="*/ 0 w 1471"/>
                <a:gd name="T21" fmla="*/ 0 h 1788"/>
                <a:gd name="T22" fmla="*/ 0 w 1471"/>
                <a:gd name="T23" fmla="*/ 0 h 1788"/>
                <a:gd name="T24" fmla="*/ 0 w 1471"/>
                <a:gd name="T25" fmla="*/ 0 h 1788"/>
                <a:gd name="T26" fmla="*/ 0 w 1471"/>
                <a:gd name="T27" fmla="*/ 0 h 1788"/>
                <a:gd name="T28" fmla="*/ 0 w 1471"/>
                <a:gd name="T29" fmla="*/ 0 h 1788"/>
                <a:gd name="T30" fmla="*/ 0 w 1471"/>
                <a:gd name="T31" fmla="*/ 0 h 1788"/>
                <a:gd name="T32" fmla="*/ 0 w 1471"/>
                <a:gd name="T33" fmla="*/ 0 h 1788"/>
                <a:gd name="T34" fmla="*/ 0 w 1471"/>
                <a:gd name="T35" fmla="*/ 0 h 1788"/>
                <a:gd name="T36" fmla="*/ 0 w 1471"/>
                <a:gd name="T37" fmla="*/ 0 h 1788"/>
                <a:gd name="T38" fmla="*/ 0 w 1471"/>
                <a:gd name="T39" fmla="*/ 0 h 1788"/>
                <a:gd name="T40" fmla="*/ 0 w 1471"/>
                <a:gd name="T41" fmla="*/ 0 h 1788"/>
                <a:gd name="T42" fmla="*/ 0 w 1471"/>
                <a:gd name="T43" fmla="*/ 0 h 1788"/>
                <a:gd name="T44" fmla="*/ 0 w 1471"/>
                <a:gd name="T45" fmla="*/ 0 h 1788"/>
                <a:gd name="T46" fmla="*/ 0 w 1471"/>
                <a:gd name="T47" fmla="*/ 0 h 1788"/>
                <a:gd name="T48" fmla="*/ 0 w 1471"/>
                <a:gd name="T49" fmla="*/ 0 h 1788"/>
                <a:gd name="T50" fmla="*/ 0 w 1471"/>
                <a:gd name="T51" fmla="*/ 0 h 1788"/>
                <a:gd name="T52" fmla="*/ 0 w 1471"/>
                <a:gd name="T53" fmla="*/ 0 h 1788"/>
                <a:gd name="T54" fmla="*/ 0 w 1471"/>
                <a:gd name="T55" fmla="*/ 0 h 1788"/>
                <a:gd name="T56" fmla="*/ 0 w 1471"/>
                <a:gd name="T57" fmla="*/ 0 h 1788"/>
                <a:gd name="T58" fmla="*/ 0 w 1471"/>
                <a:gd name="T59" fmla="*/ 0 h 1788"/>
                <a:gd name="T60" fmla="*/ 0 w 1471"/>
                <a:gd name="T61" fmla="*/ 0 h 1788"/>
                <a:gd name="T62" fmla="*/ 0 w 1471"/>
                <a:gd name="T63" fmla="*/ 0 h 1788"/>
                <a:gd name="T64" fmla="*/ 0 w 1471"/>
                <a:gd name="T65" fmla="*/ 0 h 1788"/>
                <a:gd name="T66" fmla="*/ 0 w 1471"/>
                <a:gd name="T67" fmla="*/ 0 h 1788"/>
                <a:gd name="T68" fmla="*/ 0 w 1471"/>
                <a:gd name="T69" fmla="*/ 0 h 1788"/>
                <a:gd name="T70" fmla="*/ 0 w 1471"/>
                <a:gd name="T71" fmla="*/ 0 h 1788"/>
                <a:gd name="T72" fmla="*/ 0 w 1471"/>
                <a:gd name="T73" fmla="*/ 0 h 1788"/>
                <a:gd name="T74" fmla="*/ 0 w 1471"/>
                <a:gd name="T75" fmla="*/ 0 h 1788"/>
                <a:gd name="T76" fmla="*/ 0 w 1471"/>
                <a:gd name="T77" fmla="*/ 0 h 1788"/>
                <a:gd name="T78" fmla="*/ 0 w 1471"/>
                <a:gd name="T79" fmla="*/ 0 h 1788"/>
                <a:gd name="T80" fmla="*/ 0 w 1471"/>
                <a:gd name="T81" fmla="*/ 0 h 1788"/>
                <a:gd name="T82" fmla="*/ 0 w 1471"/>
                <a:gd name="T83" fmla="*/ 0 h 1788"/>
                <a:gd name="T84" fmla="*/ 0 w 1471"/>
                <a:gd name="T85" fmla="*/ 0 h 1788"/>
                <a:gd name="T86" fmla="*/ 0 w 1471"/>
                <a:gd name="T87" fmla="*/ 0 h 1788"/>
                <a:gd name="T88" fmla="*/ 0 w 1471"/>
                <a:gd name="T89" fmla="*/ 0 h 17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71" h="1788">
                  <a:moveTo>
                    <a:pt x="33" y="543"/>
                  </a:moveTo>
                  <a:lnTo>
                    <a:pt x="196" y="498"/>
                  </a:lnTo>
                  <a:lnTo>
                    <a:pt x="332" y="574"/>
                  </a:lnTo>
                  <a:lnTo>
                    <a:pt x="347" y="711"/>
                  </a:lnTo>
                  <a:lnTo>
                    <a:pt x="514" y="619"/>
                  </a:lnTo>
                  <a:lnTo>
                    <a:pt x="646" y="624"/>
                  </a:lnTo>
                  <a:lnTo>
                    <a:pt x="740" y="679"/>
                  </a:lnTo>
                  <a:lnTo>
                    <a:pt x="816" y="573"/>
                  </a:lnTo>
                  <a:lnTo>
                    <a:pt x="828" y="456"/>
                  </a:lnTo>
                  <a:lnTo>
                    <a:pt x="997" y="468"/>
                  </a:lnTo>
                  <a:lnTo>
                    <a:pt x="1022" y="368"/>
                  </a:lnTo>
                  <a:lnTo>
                    <a:pt x="1087" y="262"/>
                  </a:lnTo>
                  <a:lnTo>
                    <a:pt x="1172" y="292"/>
                  </a:lnTo>
                  <a:lnTo>
                    <a:pt x="1221" y="290"/>
                  </a:lnTo>
                  <a:lnTo>
                    <a:pt x="1206" y="137"/>
                  </a:lnTo>
                  <a:lnTo>
                    <a:pt x="1143" y="111"/>
                  </a:lnTo>
                  <a:lnTo>
                    <a:pt x="1113" y="65"/>
                  </a:lnTo>
                  <a:lnTo>
                    <a:pt x="1110" y="42"/>
                  </a:lnTo>
                  <a:lnTo>
                    <a:pt x="1141" y="38"/>
                  </a:lnTo>
                  <a:lnTo>
                    <a:pt x="1147" y="18"/>
                  </a:lnTo>
                  <a:lnTo>
                    <a:pt x="1153" y="2"/>
                  </a:lnTo>
                  <a:lnTo>
                    <a:pt x="1170" y="0"/>
                  </a:lnTo>
                  <a:lnTo>
                    <a:pt x="1206" y="39"/>
                  </a:lnTo>
                  <a:lnTo>
                    <a:pt x="1339" y="149"/>
                  </a:lnTo>
                  <a:lnTo>
                    <a:pt x="1317" y="197"/>
                  </a:lnTo>
                  <a:lnTo>
                    <a:pt x="1298" y="242"/>
                  </a:lnTo>
                  <a:lnTo>
                    <a:pt x="1471" y="346"/>
                  </a:lnTo>
                  <a:lnTo>
                    <a:pt x="1417" y="460"/>
                  </a:lnTo>
                  <a:lnTo>
                    <a:pt x="1299" y="562"/>
                  </a:lnTo>
                  <a:lnTo>
                    <a:pt x="1221" y="744"/>
                  </a:lnTo>
                  <a:lnTo>
                    <a:pt x="1283" y="1099"/>
                  </a:lnTo>
                  <a:lnTo>
                    <a:pt x="1266" y="1151"/>
                  </a:lnTo>
                  <a:lnTo>
                    <a:pt x="1194" y="1181"/>
                  </a:lnTo>
                  <a:lnTo>
                    <a:pt x="1206" y="1263"/>
                  </a:lnTo>
                  <a:lnTo>
                    <a:pt x="1159" y="1296"/>
                  </a:lnTo>
                  <a:lnTo>
                    <a:pt x="1197" y="1329"/>
                  </a:lnTo>
                  <a:lnTo>
                    <a:pt x="1249" y="1304"/>
                  </a:lnTo>
                  <a:lnTo>
                    <a:pt x="1296" y="1373"/>
                  </a:lnTo>
                  <a:lnTo>
                    <a:pt x="1351" y="1328"/>
                  </a:lnTo>
                  <a:lnTo>
                    <a:pt x="1433" y="1449"/>
                  </a:lnTo>
                  <a:lnTo>
                    <a:pt x="1429" y="1568"/>
                  </a:lnTo>
                  <a:lnTo>
                    <a:pt x="1342" y="1748"/>
                  </a:lnTo>
                  <a:lnTo>
                    <a:pt x="1205" y="1734"/>
                  </a:lnTo>
                  <a:lnTo>
                    <a:pt x="1133" y="1788"/>
                  </a:lnTo>
                  <a:lnTo>
                    <a:pt x="1132" y="1625"/>
                  </a:lnTo>
                  <a:lnTo>
                    <a:pt x="1102" y="1489"/>
                  </a:lnTo>
                  <a:lnTo>
                    <a:pt x="1027" y="1585"/>
                  </a:lnTo>
                  <a:lnTo>
                    <a:pt x="932" y="1630"/>
                  </a:lnTo>
                  <a:lnTo>
                    <a:pt x="887" y="1540"/>
                  </a:lnTo>
                  <a:lnTo>
                    <a:pt x="787" y="1570"/>
                  </a:lnTo>
                  <a:lnTo>
                    <a:pt x="740" y="1704"/>
                  </a:lnTo>
                  <a:lnTo>
                    <a:pt x="667" y="1685"/>
                  </a:lnTo>
                  <a:lnTo>
                    <a:pt x="691" y="1535"/>
                  </a:lnTo>
                  <a:lnTo>
                    <a:pt x="631" y="1400"/>
                  </a:lnTo>
                  <a:lnTo>
                    <a:pt x="485" y="1295"/>
                  </a:lnTo>
                  <a:lnTo>
                    <a:pt x="497" y="1090"/>
                  </a:lnTo>
                  <a:lnTo>
                    <a:pt x="436" y="1012"/>
                  </a:lnTo>
                  <a:lnTo>
                    <a:pt x="440" y="880"/>
                  </a:lnTo>
                  <a:lnTo>
                    <a:pt x="307" y="904"/>
                  </a:lnTo>
                  <a:lnTo>
                    <a:pt x="63" y="874"/>
                  </a:lnTo>
                  <a:lnTo>
                    <a:pt x="60" y="715"/>
                  </a:lnTo>
                  <a:lnTo>
                    <a:pt x="0" y="624"/>
                  </a:lnTo>
                  <a:lnTo>
                    <a:pt x="33" y="543"/>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4" name="Freeform 18">
              <a:extLst>
                <a:ext uri="{FF2B5EF4-FFF2-40B4-BE49-F238E27FC236}">
                  <a16:creationId xmlns:a16="http://schemas.microsoft.com/office/drawing/2014/main" id="{63EBBA0F-966C-0D5C-6611-597A4CDE6B6A}"/>
                </a:ext>
              </a:extLst>
            </p:cNvPr>
            <p:cNvSpPr/>
            <p:nvPr/>
          </p:nvSpPr>
          <p:spPr bwMode="auto">
            <a:xfrm>
              <a:off x="1674600" y="5246578"/>
              <a:ext cx="655666" cy="864838"/>
            </a:xfrm>
            <a:custGeom>
              <a:avLst/>
              <a:gdLst>
                <a:gd name="T0" fmla="*/ 0 w 2218"/>
                <a:gd name="T1" fmla="*/ 0 h 3005"/>
                <a:gd name="T2" fmla="*/ 0 w 2218"/>
                <a:gd name="T3" fmla="*/ 0 h 3005"/>
                <a:gd name="T4" fmla="*/ 0 w 2218"/>
                <a:gd name="T5" fmla="*/ 0 h 3005"/>
                <a:gd name="T6" fmla="*/ 0 w 2218"/>
                <a:gd name="T7" fmla="*/ 0 h 3005"/>
                <a:gd name="T8" fmla="*/ 0 w 2218"/>
                <a:gd name="T9" fmla="*/ 0 h 3005"/>
                <a:gd name="T10" fmla="*/ 0 w 2218"/>
                <a:gd name="T11" fmla="*/ 0 h 3005"/>
                <a:gd name="T12" fmla="*/ 0 w 2218"/>
                <a:gd name="T13" fmla="*/ 0 h 3005"/>
                <a:gd name="T14" fmla="*/ 0 w 2218"/>
                <a:gd name="T15" fmla="*/ 0 h 3005"/>
                <a:gd name="T16" fmla="*/ 0 w 2218"/>
                <a:gd name="T17" fmla="*/ 0 h 3005"/>
                <a:gd name="T18" fmla="*/ 0 w 2218"/>
                <a:gd name="T19" fmla="*/ 0 h 3005"/>
                <a:gd name="T20" fmla="*/ 0 w 2218"/>
                <a:gd name="T21" fmla="*/ 0 h 3005"/>
                <a:gd name="T22" fmla="*/ 0 w 2218"/>
                <a:gd name="T23" fmla="*/ 0 h 3005"/>
                <a:gd name="T24" fmla="*/ 0 w 2218"/>
                <a:gd name="T25" fmla="*/ 0 h 3005"/>
                <a:gd name="T26" fmla="*/ 0 w 2218"/>
                <a:gd name="T27" fmla="*/ 0 h 3005"/>
                <a:gd name="T28" fmla="*/ 0 w 2218"/>
                <a:gd name="T29" fmla="*/ 0 h 3005"/>
                <a:gd name="T30" fmla="*/ 0 w 2218"/>
                <a:gd name="T31" fmla="*/ 0 h 3005"/>
                <a:gd name="T32" fmla="*/ 0 w 2218"/>
                <a:gd name="T33" fmla="*/ 0 h 3005"/>
                <a:gd name="T34" fmla="*/ 0 w 2218"/>
                <a:gd name="T35" fmla="*/ 0 h 3005"/>
                <a:gd name="T36" fmla="*/ 0 w 2218"/>
                <a:gd name="T37" fmla="*/ 0 h 3005"/>
                <a:gd name="T38" fmla="*/ 0 w 2218"/>
                <a:gd name="T39" fmla="*/ 0 h 3005"/>
                <a:gd name="T40" fmla="*/ 0 w 2218"/>
                <a:gd name="T41" fmla="*/ 0 h 3005"/>
                <a:gd name="T42" fmla="*/ 0 w 2218"/>
                <a:gd name="T43" fmla="*/ 0 h 3005"/>
                <a:gd name="T44" fmla="*/ 0 w 2218"/>
                <a:gd name="T45" fmla="*/ 0 h 3005"/>
                <a:gd name="T46" fmla="*/ 0 w 2218"/>
                <a:gd name="T47" fmla="*/ 0 h 3005"/>
                <a:gd name="T48" fmla="*/ 0 w 2218"/>
                <a:gd name="T49" fmla="*/ 0 h 3005"/>
                <a:gd name="T50" fmla="*/ 0 w 2218"/>
                <a:gd name="T51" fmla="*/ 0 h 3005"/>
                <a:gd name="T52" fmla="*/ 0 w 2218"/>
                <a:gd name="T53" fmla="*/ 0 h 3005"/>
                <a:gd name="T54" fmla="*/ 0 w 2218"/>
                <a:gd name="T55" fmla="*/ 0 h 3005"/>
                <a:gd name="T56" fmla="*/ 0 w 2218"/>
                <a:gd name="T57" fmla="*/ 0 h 3005"/>
                <a:gd name="T58" fmla="*/ 0 w 2218"/>
                <a:gd name="T59" fmla="*/ 0 h 3005"/>
                <a:gd name="T60" fmla="*/ 0 w 2218"/>
                <a:gd name="T61" fmla="*/ 0 h 3005"/>
                <a:gd name="T62" fmla="*/ 0 w 2218"/>
                <a:gd name="T63" fmla="*/ 0 h 3005"/>
                <a:gd name="T64" fmla="*/ 0 w 2218"/>
                <a:gd name="T65" fmla="*/ 0 h 3005"/>
                <a:gd name="T66" fmla="*/ 0 w 2218"/>
                <a:gd name="T67" fmla="*/ 0 h 3005"/>
                <a:gd name="T68" fmla="*/ 0 w 2218"/>
                <a:gd name="T69" fmla="*/ 0 h 30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8" h="3005">
                  <a:moveTo>
                    <a:pt x="0" y="1120"/>
                  </a:moveTo>
                  <a:lnTo>
                    <a:pt x="120" y="1210"/>
                  </a:lnTo>
                  <a:lnTo>
                    <a:pt x="120" y="1315"/>
                  </a:lnTo>
                  <a:lnTo>
                    <a:pt x="215" y="1305"/>
                  </a:lnTo>
                  <a:lnTo>
                    <a:pt x="275" y="1395"/>
                  </a:lnTo>
                  <a:lnTo>
                    <a:pt x="210" y="1455"/>
                  </a:lnTo>
                  <a:lnTo>
                    <a:pt x="345" y="1561"/>
                  </a:lnTo>
                  <a:lnTo>
                    <a:pt x="285" y="1646"/>
                  </a:lnTo>
                  <a:lnTo>
                    <a:pt x="305" y="1831"/>
                  </a:lnTo>
                  <a:lnTo>
                    <a:pt x="375" y="1856"/>
                  </a:lnTo>
                  <a:lnTo>
                    <a:pt x="495" y="1796"/>
                  </a:lnTo>
                  <a:lnTo>
                    <a:pt x="540" y="1891"/>
                  </a:lnTo>
                  <a:lnTo>
                    <a:pt x="510" y="1981"/>
                  </a:lnTo>
                  <a:lnTo>
                    <a:pt x="530" y="2111"/>
                  </a:lnTo>
                  <a:lnTo>
                    <a:pt x="450" y="2166"/>
                  </a:lnTo>
                  <a:lnTo>
                    <a:pt x="545" y="2191"/>
                  </a:lnTo>
                  <a:lnTo>
                    <a:pt x="630" y="2261"/>
                  </a:lnTo>
                  <a:lnTo>
                    <a:pt x="570" y="2351"/>
                  </a:lnTo>
                  <a:lnTo>
                    <a:pt x="470" y="2501"/>
                  </a:lnTo>
                  <a:lnTo>
                    <a:pt x="495" y="2607"/>
                  </a:lnTo>
                  <a:lnTo>
                    <a:pt x="481" y="2695"/>
                  </a:lnTo>
                  <a:lnTo>
                    <a:pt x="514" y="2800"/>
                  </a:lnTo>
                  <a:lnTo>
                    <a:pt x="465" y="2953"/>
                  </a:lnTo>
                  <a:lnTo>
                    <a:pt x="562" y="2993"/>
                  </a:lnTo>
                  <a:lnTo>
                    <a:pt x="670" y="3005"/>
                  </a:lnTo>
                  <a:lnTo>
                    <a:pt x="750" y="2937"/>
                  </a:lnTo>
                  <a:lnTo>
                    <a:pt x="930" y="2833"/>
                  </a:lnTo>
                  <a:lnTo>
                    <a:pt x="1010" y="2746"/>
                  </a:lnTo>
                  <a:lnTo>
                    <a:pt x="1026" y="2632"/>
                  </a:lnTo>
                  <a:lnTo>
                    <a:pt x="1018" y="2541"/>
                  </a:lnTo>
                  <a:lnTo>
                    <a:pt x="1086" y="2461"/>
                  </a:lnTo>
                  <a:lnTo>
                    <a:pt x="1186" y="2401"/>
                  </a:lnTo>
                  <a:lnTo>
                    <a:pt x="1334" y="2349"/>
                  </a:lnTo>
                  <a:lnTo>
                    <a:pt x="1542" y="2329"/>
                  </a:lnTo>
                  <a:lnTo>
                    <a:pt x="1498" y="2289"/>
                  </a:lnTo>
                  <a:lnTo>
                    <a:pt x="1422" y="2205"/>
                  </a:lnTo>
                  <a:lnTo>
                    <a:pt x="1486" y="2089"/>
                  </a:lnTo>
                  <a:lnTo>
                    <a:pt x="1554" y="1981"/>
                  </a:lnTo>
                  <a:lnTo>
                    <a:pt x="1650" y="1861"/>
                  </a:lnTo>
                  <a:lnTo>
                    <a:pt x="1682" y="1753"/>
                  </a:lnTo>
                  <a:lnTo>
                    <a:pt x="1810" y="1741"/>
                  </a:lnTo>
                  <a:lnTo>
                    <a:pt x="1950" y="1793"/>
                  </a:lnTo>
                  <a:lnTo>
                    <a:pt x="1966" y="1677"/>
                  </a:lnTo>
                  <a:lnTo>
                    <a:pt x="1970" y="1470"/>
                  </a:lnTo>
                  <a:lnTo>
                    <a:pt x="1902" y="1441"/>
                  </a:lnTo>
                  <a:lnTo>
                    <a:pt x="1842" y="1397"/>
                  </a:lnTo>
                  <a:lnTo>
                    <a:pt x="1874" y="1353"/>
                  </a:lnTo>
                  <a:lnTo>
                    <a:pt x="1958" y="1349"/>
                  </a:lnTo>
                  <a:lnTo>
                    <a:pt x="1954" y="1257"/>
                  </a:lnTo>
                  <a:lnTo>
                    <a:pt x="1925" y="1135"/>
                  </a:lnTo>
                  <a:lnTo>
                    <a:pt x="1893" y="945"/>
                  </a:lnTo>
                  <a:lnTo>
                    <a:pt x="1854" y="942"/>
                  </a:lnTo>
                  <a:lnTo>
                    <a:pt x="1821" y="918"/>
                  </a:lnTo>
                  <a:lnTo>
                    <a:pt x="1806" y="873"/>
                  </a:lnTo>
                  <a:lnTo>
                    <a:pt x="1830" y="834"/>
                  </a:lnTo>
                  <a:lnTo>
                    <a:pt x="1842" y="792"/>
                  </a:lnTo>
                  <a:lnTo>
                    <a:pt x="1887" y="807"/>
                  </a:lnTo>
                  <a:lnTo>
                    <a:pt x="1932" y="843"/>
                  </a:lnTo>
                  <a:lnTo>
                    <a:pt x="1947" y="750"/>
                  </a:lnTo>
                  <a:lnTo>
                    <a:pt x="2105" y="645"/>
                  </a:lnTo>
                  <a:lnTo>
                    <a:pt x="2138" y="485"/>
                  </a:lnTo>
                  <a:lnTo>
                    <a:pt x="2190" y="321"/>
                  </a:lnTo>
                  <a:lnTo>
                    <a:pt x="2218" y="161"/>
                  </a:lnTo>
                  <a:lnTo>
                    <a:pt x="2182" y="45"/>
                  </a:lnTo>
                  <a:lnTo>
                    <a:pt x="2115" y="0"/>
                  </a:lnTo>
                  <a:lnTo>
                    <a:pt x="1978" y="130"/>
                  </a:lnTo>
                  <a:lnTo>
                    <a:pt x="1798" y="120"/>
                  </a:lnTo>
                  <a:lnTo>
                    <a:pt x="1638" y="268"/>
                  </a:lnTo>
                  <a:lnTo>
                    <a:pt x="1485" y="280"/>
                  </a:lnTo>
                  <a:lnTo>
                    <a:pt x="1355" y="265"/>
                  </a:lnTo>
                  <a:lnTo>
                    <a:pt x="1205" y="495"/>
                  </a:lnTo>
                  <a:lnTo>
                    <a:pt x="1115" y="490"/>
                  </a:lnTo>
                  <a:lnTo>
                    <a:pt x="1104" y="421"/>
                  </a:lnTo>
                  <a:lnTo>
                    <a:pt x="950" y="405"/>
                  </a:lnTo>
                  <a:lnTo>
                    <a:pt x="860" y="360"/>
                  </a:lnTo>
                  <a:lnTo>
                    <a:pt x="830" y="465"/>
                  </a:lnTo>
                  <a:lnTo>
                    <a:pt x="725" y="550"/>
                  </a:lnTo>
                  <a:lnTo>
                    <a:pt x="755" y="655"/>
                  </a:lnTo>
                  <a:lnTo>
                    <a:pt x="690" y="735"/>
                  </a:lnTo>
                  <a:lnTo>
                    <a:pt x="900" y="805"/>
                  </a:lnTo>
                  <a:lnTo>
                    <a:pt x="635" y="975"/>
                  </a:lnTo>
                  <a:lnTo>
                    <a:pt x="395" y="970"/>
                  </a:lnTo>
                  <a:lnTo>
                    <a:pt x="270" y="1065"/>
                  </a:lnTo>
                  <a:lnTo>
                    <a:pt x="105" y="1035"/>
                  </a:lnTo>
                  <a:lnTo>
                    <a:pt x="0" y="112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5" name="Freeform 19">
              <a:extLst>
                <a:ext uri="{FF2B5EF4-FFF2-40B4-BE49-F238E27FC236}">
                  <a16:creationId xmlns:a16="http://schemas.microsoft.com/office/drawing/2014/main" id="{B0F26172-13AE-792D-1320-5EA196A9705C}"/>
                </a:ext>
              </a:extLst>
            </p:cNvPr>
            <p:cNvSpPr/>
            <p:nvPr/>
          </p:nvSpPr>
          <p:spPr bwMode="auto">
            <a:xfrm>
              <a:off x="1466382" y="5366014"/>
              <a:ext cx="394286" cy="729572"/>
            </a:xfrm>
            <a:custGeom>
              <a:avLst/>
              <a:gdLst>
                <a:gd name="T0" fmla="*/ 0 w 1336"/>
                <a:gd name="T1" fmla="*/ 0 h 2535"/>
                <a:gd name="T2" fmla="*/ 0 w 1336"/>
                <a:gd name="T3" fmla="*/ 0 h 2535"/>
                <a:gd name="T4" fmla="*/ 0 w 1336"/>
                <a:gd name="T5" fmla="*/ 0 h 2535"/>
                <a:gd name="T6" fmla="*/ 0 w 1336"/>
                <a:gd name="T7" fmla="*/ 0 h 2535"/>
                <a:gd name="T8" fmla="*/ 0 w 1336"/>
                <a:gd name="T9" fmla="*/ 0 h 2535"/>
                <a:gd name="T10" fmla="*/ 0 w 1336"/>
                <a:gd name="T11" fmla="*/ 0 h 2535"/>
                <a:gd name="T12" fmla="*/ 0 w 1336"/>
                <a:gd name="T13" fmla="*/ 0 h 2535"/>
                <a:gd name="T14" fmla="*/ 0 w 1336"/>
                <a:gd name="T15" fmla="*/ 0 h 2535"/>
                <a:gd name="T16" fmla="*/ 0 w 1336"/>
                <a:gd name="T17" fmla="*/ 0 h 2535"/>
                <a:gd name="T18" fmla="*/ 0 w 1336"/>
                <a:gd name="T19" fmla="*/ 0 h 2535"/>
                <a:gd name="T20" fmla="*/ 0 w 1336"/>
                <a:gd name="T21" fmla="*/ 0 h 2535"/>
                <a:gd name="T22" fmla="*/ 0 w 1336"/>
                <a:gd name="T23" fmla="*/ 0 h 2535"/>
                <a:gd name="T24" fmla="*/ 0 w 1336"/>
                <a:gd name="T25" fmla="*/ 0 h 2535"/>
                <a:gd name="T26" fmla="*/ 0 w 1336"/>
                <a:gd name="T27" fmla="*/ 0 h 2535"/>
                <a:gd name="T28" fmla="*/ 0 w 1336"/>
                <a:gd name="T29" fmla="*/ 0 h 2535"/>
                <a:gd name="T30" fmla="*/ 0 w 1336"/>
                <a:gd name="T31" fmla="*/ 0 h 2535"/>
                <a:gd name="T32" fmla="*/ 0 w 1336"/>
                <a:gd name="T33" fmla="*/ 0 h 2535"/>
                <a:gd name="T34" fmla="*/ 0 w 1336"/>
                <a:gd name="T35" fmla="*/ 0 h 2535"/>
                <a:gd name="T36" fmla="*/ 0 w 1336"/>
                <a:gd name="T37" fmla="*/ 0 h 2535"/>
                <a:gd name="T38" fmla="*/ 0 w 1336"/>
                <a:gd name="T39" fmla="*/ 0 h 2535"/>
                <a:gd name="T40" fmla="*/ 0 w 1336"/>
                <a:gd name="T41" fmla="*/ 0 h 2535"/>
                <a:gd name="T42" fmla="*/ 0 w 1336"/>
                <a:gd name="T43" fmla="*/ 0 h 2535"/>
                <a:gd name="T44" fmla="*/ 0 w 1336"/>
                <a:gd name="T45" fmla="*/ 0 h 2535"/>
                <a:gd name="T46" fmla="*/ 0 w 1336"/>
                <a:gd name="T47" fmla="*/ 0 h 2535"/>
                <a:gd name="T48" fmla="*/ 0 w 1336"/>
                <a:gd name="T49" fmla="*/ 0 h 2535"/>
                <a:gd name="T50" fmla="*/ 0 w 1336"/>
                <a:gd name="T51" fmla="*/ 0 h 2535"/>
                <a:gd name="T52" fmla="*/ 0 w 1336"/>
                <a:gd name="T53" fmla="*/ 0 h 2535"/>
                <a:gd name="T54" fmla="*/ 0 w 1336"/>
                <a:gd name="T55" fmla="*/ 0 h 2535"/>
                <a:gd name="T56" fmla="*/ 0 w 1336"/>
                <a:gd name="T57" fmla="*/ 0 h 2535"/>
                <a:gd name="T58" fmla="*/ 0 w 1336"/>
                <a:gd name="T59" fmla="*/ 0 h 2535"/>
                <a:gd name="T60" fmla="*/ 0 w 1336"/>
                <a:gd name="T61" fmla="*/ 0 h 2535"/>
                <a:gd name="T62" fmla="*/ 0 w 1336"/>
                <a:gd name="T63" fmla="*/ 0 h 2535"/>
                <a:gd name="T64" fmla="*/ 0 w 1336"/>
                <a:gd name="T65" fmla="*/ 0 h 2535"/>
                <a:gd name="T66" fmla="*/ 0 w 1336"/>
                <a:gd name="T67" fmla="*/ 0 h 2535"/>
                <a:gd name="T68" fmla="*/ 0 w 1336"/>
                <a:gd name="T69" fmla="*/ 0 h 2535"/>
                <a:gd name="T70" fmla="*/ 0 w 1336"/>
                <a:gd name="T71" fmla="*/ 0 h 2535"/>
                <a:gd name="T72" fmla="*/ 0 w 1336"/>
                <a:gd name="T73" fmla="*/ 0 h 2535"/>
                <a:gd name="T74" fmla="*/ 0 w 1336"/>
                <a:gd name="T75" fmla="*/ 0 h 2535"/>
                <a:gd name="T76" fmla="*/ 0 w 1336"/>
                <a:gd name="T77" fmla="*/ 0 h 2535"/>
                <a:gd name="T78" fmla="*/ 0 w 1336"/>
                <a:gd name="T79" fmla="*/ 0 h 2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36" h="2535">
                  <a:moveTo>
                    <a:pt x="0" y="0"/>
                  </a:moveTo>
                  <a:lnTo>
                    <a:pt x="135" y="391"/>
                  </a:lnTo>
                  <a:lnTo>
                    <a:pt x="225" y="457"/>
                  </a:lnTo>
                  <a:lnTo>
                    <a:pt x="273" y="492"/>
                  </a:lnTo>
                  <a:lnTo>
                    <a:pt x="301" y="478"/>
                  </a:lnTo>
                  <a:lnTo>
                    <a:pt x="333" y="487"/>
                  </a:lnTo>
                  <a:lnTo>
                    <a:pt x="339" y="531"/>
                  </a:lnTo>
                  <a:lnTo>
                    <a:pt x="301" y="547"/>
                  </a:lnTo>
                  <a:lnTo>
                    <a:pt x="320" y="635"/>
                  </a:lnTo>
                  <a:lnTo>
                    <a:pt x="454" y="860"/>
                  </a:lnTo>
                  <a:lnTo>
                    <a:pt x="510" y="1145"/>
                  </a:lnTo>
                  <a:lnTo>
                    <a:pt x="683" y="1491"/>
                  </a:lnTo>
                  <a:lnTo>
                    <a:pt x="707" y="1668"/>
                  </a:lnTo>
                  <a:lnTo>
                    <a:pt x="766" y="1793"/>
                  </a:lnTo>
                  <a:lnTo>
                    <a:pt x="741" y="1881"/>
                  </a:lnTo>
                  <a:lnTo>
                    <a:pt x="861" y="2180"/>
                  </a:lnTo>
                  <a:lnTo>
                    <a:pt x="966" y="2360"/>
                  </a:lnTo>
                  <a:lnTo>
                    <a:pt x="981" y="2430"/>
                  </a:lnTo>
                  <a:lnTo>
                    <a:pt x="1171" y="2535"/>
                  </a:lnTo>
                  <a:lnTo>
                    <a:pt x="1221" y="2385"/>
                  </a:lnTo>
                  <a:lnTo>
                    <a:pt x="1186" y="2280"/>
                  </a:lnTo>
                  <a:lnTo>
                    <a:pt x="1201" y="2190"/>
                  </a:lnTo>
                  <a:lnTo>
                    <a:pt x="1176" y="2085"/>
                  </a:lnTo>
                  <a:lnTo>
                    <a:pt x="1336" y="1845"/>
                  </a:lnTo>
                  <a:lnTo>
                    <a:pt x="1252" y="1776"/>
                  </a:lnTo>
                  <a:lnTo>
                    <a:pt x="1154" y="1752"/>
                  </a:lnTo>
                  <a:lnTo>
                    <a:pt x="1236" y="1696"/>
                  </a:lnTo>
                  <a:lnTo>
                    <a:pt x="1216" y="1569"/>
                  </a:lnTo>
                  <a:lnTo>
                    <a:pt x="1246" y="1475"/>
                  </a:lnTo>
                  <a:lnTo>
                    <a:pt x="1201" y="1380"/>
                  </a:lnTo>
                  <a:lnTo>
                    <a:pt x="1081" y="1440"/>
                  </a:lnTo>
                  <a:lnTo>
                    <a:pt x="1013" y="1418"/>
                  </a:lnTo>
                  <a:lnTo>
                    <a:pt x="992" y="1232"/>
                  </a:lnTo>
                  <a:lnTo>
                    <a:pt x="1052" y="1146"/>
                  </a:lnTo>
                  <a:lnTo>
                    <a:pt x="917" y="1040"/>
                  </a:lnTo>
                  <a:lnTo>
                    <a:pt x="981" y="980"/>
                  </a:lnTo>
                  <a:lnTo>
                    <a:pt x="920" y="890"/>
                  </a:lnTo>
                  <a:lnTo>
                    <a:pt x="824" y="899"/>
                  </a:lnTo>
                  <a:lnTo>
                    <a:pt x="827" y="794"/>
                  </a:lnTo>
                  <a:lnTo>
                    <a:pt x="707" y="704"/>
                  </a:lnTo>
                  <a:lnTo>
                    <a:pt x="808" y="622"/>
                  </a:lnTo>
                  <a:lnTo>
                    <a:pt x="650" y="471"/>
                  </a:lnTo>
                  <a:lnTo>
                    <a:pt x="541" y="442"/>
                  </a:lnTo>
                  <a:lnTo>
                    <a:pt x="270" y="255"/>
                  </a:lnTo>
                  <a:lnTo>
                    <a:pt x="138" y="49"/>
                  </a:lnTo>
                  <a:lnTo>
                    <a:pt x="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6" name="Freeform 20">
              <a:extLst>
                <a:ext uri="{FF2B5EF4-FFF2-40B4-BE49-F238E27FC236}">
                  <a16:creationId xmlns:a16="http://schemas.microsoft.com/office/drawing/2014/main" id="{2DC992F0-6A29-CDF4-C8DB-F3F4EABE1267}"/>
                </a:ext>
              </a:extLst>
            </p:cNvPr>
            <p:cNvSpPr/>
            <p:nvPr/>
          </p:nvSpPr>
          <p:spPr bwMode="auto">
            <a:xfrm>
              <a:off x="1680507" y="2148417"/>
              <a:ext cx="465169" cy="457601"/>
            </a:xfrm>
            <a:custGeom>
              <a:avLst/>
              <a:gdLst>
                <a:gd name="T0" fmla="*/ 0 w 1575"/>
                <a:gd name="T1" fmla="*/ 0 h 1591"/>
                <a:gd name="T2" fmla="*/ 0 w 1575"/>
                <a:gd name="T3" fmla="*/ 0 h 1591"/>
                <a:gd name="T4" fmla="*/ 0 w 1575"/>
                <a:gd name="T5" fmla="*/ 0 h 1591"/>
                <a:gd name="T6" fmla="*/ 0 w 1575"/>
                <a:gd name="T7" fmla="*/ 0 h 1591"/>
                <a:gd name="T8" fmla="*/ 0 w 1575"/>
                <a:gd name="T9" fmla="*/ 0 h 1591"/>
                <a:gd name="T10" fmla="*/ 0 w 1575"/>
                <a:gd name="T11" fmla="*/ 0 h 1591"/>
                <a:gd name="T12" fmla="*/ 0 w 1575"/>
                <a:gd name="T13" fmla="*/ 0 h 1591"/>
                <a:gd name="T14" fmla="*/ 0 w 1575"/>
                <a:gd name="T15" fmla="*/ 0 h 1591"/>
                <a:gd name="T16" fmla="*/ 0 w 1575"/>
                <a:gd name="T17" fmla="*/ 0 h 1591"/>
                <a:gd name="T18" fmla="*/ 0 w 1575"/>
                <a:gd name="T19" fmla="*/ 0 h 1591"/>
                <a:gd name="T20" fmla="*/ 0 w 1575"/>
                <a:gd name="T21" fmla="*/ 0 h 1591"/>
                <a:gd name="T22" fmla="*/ 0 w 1575"/>
                <a:gd name="T23" fmla="*/ 0 h 1591"/>
                <a:gd name="T24" fmla="*/ 0 w 1575"/>
                <a:gd name="T25" fmla="*/ 0 h 1591"/>
                <a:gd name="T26" fmla="*/ 0 w 1575"/>
                <a:gd name="T27" fmla="*/ 0 h 1591"/>
                <a:gd name="T28" fmla="*/ 0 w 1575"/>
                <a:gd name="T29" fmla="*/ 0 h 1591"/>
                <a:gd name="T30" fmla="*/ 0 w 1575"/>
                <a:gd name="T31" fmla="*/ 0 h 1591"/>
                <a:gd name="T32" fmla="*/ 0 w 1575"/>
                <a:gd name="T33" fmla="*/ 0 h 1591"/>
                <a:gd name="T34" fmla="*/ 0 w 1575"/>
                <a:gd name="T35" fmla="*/ 0 h 1591"/>
                <a:gd name="T36" fmla="*/ 0 w 1575"/>
                <a:gd name="T37" fmla="*/ 0 h 1591"/>
                <a:gd name="T38" fmla="*/ 0 w 1575"/>
                <a:gd name="T39" fmla="*/ 0 h 1591"/>
                <a:gd name="T40" fmla="*/ 0 w 1575"/>
                <a:gd name="T41" fmla="*/ 0 h 1591"/>
                <a:gd name="T42" fmla="*/ 0 w 1575"/>
                <a:gd name="T43" fmla="*/ 0 h 1591"/>
                <a:gd name="T44" fmla="*/ 0 w 1575"/>
                <a:gd name="T45" fmla="*/ 0 h 1591"/>
                <a:gd name="T46" fmla="*/ 0 w 1575"/>
                <a:gd name="T47" fmla="*/ 0 h 1591"/>
                <a:gd name="T48" fmla="*/ 0 w 1575"/>
                <a:gd name="T49" fmla="*/ 0 h 1591"/>
                <a:gd name="T50" fmla="*/ 0 w 1575"/>
                <a:gd name="T51" fmla="*/ 0 h 1591"/>
                <a:gd name="T52" fmla="*/ 0 w 1575"/>
                <a:gd name="T53" fmla="*/ 0 h 1591"/>
                <a:gd name="T54" fmla="*/ 0 w 1575"/>
                <a:gd name="T55" fmla="*/ 0 h 1591"/>
                <a:gd name="T56" fmla="*/ 0 w 1575"/>
                <a:gd name="T57" fmla="*/ 0 h 1591"/>
                <a:gd name="T58" fmla="*/ 0 w 1575"/>
                <a:gd name="T59" fmla="*/ 0 h 1591"/>
                <a:gd name="T60" fmla="*/ 0 w 1575"/>
                <a:gd name="T61" fmla="*/ 0 h 1591"/>
                <a:gd name="T62" fmla="*/ 0 w 1575"/>
                <a:gd name="T63" fmla="*/ 0 h 1591"/>
                <a:gd name="T64" fmla="*/ 0 w 1575"/>
                <a:gd name="T65" fmla="*/ 0 h 1591"/>
                <a:gd name="T66" fmla="*/ 0 w 1575"/>
                <a:gd name="T67" fmla="*/ 0 h 1591"/>
                <a:gd name="T68" fmla="*/ 0 w 1575"/>
                <a:gd name="T69" fmla="*/ 0 h 1591"/>
                <a:gd name="T70" fmla="*/ 0 w 1575"/>
                <a:gd name="T71" fmla="*/ 0 h 1591"/>
                <a:gd name="T72" fmla="*/ 0 w 1575"/>
                <a:gd name="T73" fmla="*/ 0 h 1591"/>
                <a:gd name="T74" fmla="*/ 0 w 1575"/>
                <a:gd name="T75" fmla="*/ 0 h 1591"/>
                <a:gd name="T76" fmla="*/ 0 w 1575"/>
                <a:gd name="T77" fmla="*/ 0 h 1591"/>
                <a:gd name="T78" fmla="*/ 0 w 1575"/>
                <a:gd name="T79" fmla="*/ 0 h 1591"/>
                <a:gd name="T80" fmla="*/ 0 w 157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75" h="1591">
                  <a:moveTo>
                    <a:pt x="77" y="384"/>
                  </a:moveTo>
                  <a:lnTo>
                    <a:pt x="131" y="461"/>
                  </a:lnTo>
                  <a:lnTo>
                    <a:pt x="44" y="533"/>
                  </a:lnTo>
                  <a:lnTo>
                    <a:pt x="0" y="620"/>
                  </a:lnTo>
                  <a:lnTo>
                    <a:pt x="102" y="701"/>
                  </a:lnTo>
                  <a:lnTo>
                    <a:pt x="181" y="894"/>
                  </a:lnTo>
                  <a:lnTo>
                    <a:pt x="259" y="984"/>
                  </a:lnTo>
                  <a:lnTo>
                    <a:pt x="357" y="966"/>
                  </a:lnTo>
                  <a:lnTo>
                    <a:pt x="406" y="1019"/>
                  </a:lnTo>
                  <a:lnTo>
                    <a:pt x="459" y="1034"/>
                  </a:lnTo>
                  <a:lnTo>
                    <a:pt x="474" y="1091"/>
                  </a:lnTo>
                  <a:lnTo>
                    <a:pt x="496" y="1172"/>
                  </a:lnTo>
                  <a:lnTo>
                    <a:pt x="514" y="1181"/>
                  </a:lnTo>
                  <a:lnTo>
                    <a:pt x="513" y="1199"/>
                  </a:lnTo>
                  <a:lnTo>
                    <a:pt x="535" y="1190"/>
                  </a:lnTo>
                  <a:lnTo>
                    <a:pt x="538" y="1209"/>
                  </a:lnTo>
                  <a:lnTo>
                    <a:pt x="555" y="1224"/>
                  </a:lnTo>
                  <a:lnTo>
                    <a:pt x="562" y="1248"/>
                  </a:lnTo>
                  <a:lnTo>
                    <a:pt x="580" y="1248"/>
                  </a:lnTo>
                  <a:lnTo>
                    <a:pt x="613" y="1284"/>
                  </a:lnTo>
                  <a:lnTo>
                    <a:pt x="747" y="1394"/>
                  </a:lnTo>
                  <a:lnTo>
                    <a:pt x="708" y="1490"/>
                  </a:lnTo>
                  <a:lnTo>
                    <a:pt x="877" y="1591"/>
                  </a:lnTo>
                  <a:lnTo>
                    <a:pt x="984" y="1509"/>
                  </a:lnTo>
                  <a:lnTo>
                    <a:pt x="970" y="1399"/>
                  </a:lnTo>
                  <a:lnTo>
                    <a:pt x="986" y="1232"/>
                  </a:lnTo>
                  <a:lnTo>
                    <a:pt x="1080" y="1159"/>
                  </a:lnTo>
                  <a:lnTo>
                    <a:pt x="1255" y="1099"/>
                  </a:lnTo>
                  <a:lnTo>
                    <a:pt x="1410" y="1144"/>
                  </a:lnTo>
                  <a:lnTo>
                    <a:pt x="1485" y="1194"/>
                  </a:lnTo>
                  <a:lnTo>
                    <a:pt x="1575" y="1189"/>
                  </a:lnTo>
                  <a:lnTo>
                    <a:pt x="1500" y="1059"/>
                  </a:lnTo>
                  <a:lnTo>
                    <a:pt x="1465" y="979"/>
                  </a:lnTo>
                  <a:lnTo>
                    <a:pt x="1510" y="909"/>
                  </a:lnTo>
                  <a:lnTo>
                    <a:pt x="1465" y="814"/>
                  </a:lnTo>
                  <a:lnTo>
                    <a:pt x="1480" y="695"/>
                  </a:lnTo>
                  <a:lnTo>
                    <a:pt x="1410" y="610"/>
                  </a:lnTo>
                  <a:lnTo>
                    <a:pt x="1360" y="490"/>
                  </a:lnTo>
                  <a:lnTo>
                    <a:pt x="1285" y="425"/>
                  </a:lnTo>
                  <a:lnTo>
                    <a:pt x="1260" y="290"/>
                  </a:lnTo>
                  <a:lnTo>
                    <a:pt x="1110" y="335"/>
                  </a:lnTo>
                  <a:lnTo>
                    <a:pt x="1080" y="260"/>
                  </a:lnTo>
                  <a:lnTo>
                    <a:pt x="970" y="145"/>
                  </a:lnTo>
                  <a:lnTo>
                    <a:pt x="805" y="215"/>
                  </a:lnTo>
                  <a:lnTo>
                    <a:pt x="676" y="185"/>
                  </a:lnTo>
                  <a:lnTo>
                    <a:pt x="556" y="40"/>
                  </a:lnTo>
                  <a:lnTo>
                    <a:pt x="431" y="0"/>
                  </a:lnTo>
                  <a:lnTo>
                    <a:pt x="286" y="70"/>
                  </a:lnTo>
                  <a:lnTo>
                    <a:pt x="196" y="185"/>
                  </a:lnTo>
                  <a:lnTo>
                    <a:pt x="106" y="185"/>
                  </a:lnTo>
                  <a:lnTo>
                    <a:pt x="126" y="263"/>
                  </a:lnTo>
                  <a:lnTo>
                    <a:pt x="77" y="384"/>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7" name="Freeform 21">
              <a:extLst>
                <a:ext uri="{FF2B5EF4-FFF2-40B4-BE49-F238E27FC236}">
                  <a16:creationId xmlns:a16="http://schemas.microsoft.com/office/drawing/2014/main" id="{A754AC3C-8D16-FC43-5BF7-FDBE665454B3}"/>
                </a:ext>
              </a:extLst>
            </p:cNvPr>
            <p:cNvSpPr/>
            <p:nvPr/>
          </p:nvSpPr>
          <p:spPr bwMode="auto">
            <a:xfrm>
              <a:off x="1284744" y="1529648"/>
              <a:ext cx="1041092" cy="758352"/>
            </a:xfrm>
            <a:custGeom>
              <a:avLst/>
              <a:gdLst>
                <a:gd name="T0" fmla="*/ 0 w 3525"/>
                <a:gd name="T1" fmla="*/ 0 h 2636"/>
                <a:gd name="T2" fmla="*/ 0 w 3525"/>
                <a:gd name="T3" fmla="*/ 0 h 2636"/>
                <a:gd name="T4" fmla="*/ 0 w 3525"/>
                <a:gd name="T5" fmla="*/ 0 h 2636"/>
                <a:gd name="T6" fmla="*/ 0 w 3525"/>
                <a:gd name="T7" fmla="*/ 0 h 2636"/>
                <a:gd name="T8" fmla="*/ 0 w 3525"/>
                <a:gd name="T9" fmla="*/ 0 h 2636"/>
                <a:gd name="T10" fmla="*/ 0 w 3525"/>
                <a:gd name="T11" fmla="*/ 0 h 2636"/>
                <a:gd name="T12" fmla="*/ 0 w 3525"/>
                <a:gd name="T13" fmla="*/ 0 h 2636"/>
                <a:gd name="T14" fmla="*/ 0 w 3525"/>
                <a:gd name="T15" fmla="*/ 0 h 2636"/>
                <a:gd name="T16" fmla="*/ 0 w 3525"/>
                <a:gd name="T17" fmla="*/ 0 h 2636"/>
                <a:gd name="T18" fmla="*/ 0 w 3525"/>
                <a:gd name="T19" fmla="*/ 0 h 2636"/>
                <a:gd name="T20" fmla="*/ 0 w 3525"/>
                <a:gd name="T21" fmla="*/ 0 h 2636"/>
                <a:gd name="T22" fmla="*/ 0 w 3525"/>
                <a:gd name="T23" fmla="*/ 0 h 2636"/>
                <a:gd name="T24" fmla="*/ 0 w 3525"/>
                <a:gd name="T25" fmla="*/ 0 h 2636"/>
                <a:gd name="T26" fmla="*/ 0 w 3525"/>
                <a:gd name="T27" fmla="*/ 0 h 2636"/>
                <a:gd name="T28" fmla="*/ 0 w 3525"/>
                <a:gd name="T29" fmla="*/ 0 h 2636"/>
                <a:gd name="T30" fmla="*/ 0 w 3525"/>
                <a:gd name="T31" fmla="*/ 0 h 2636"/>
                <a:gd name="T32" fmla="*/ 0 w 3525"/>
                <a:gd name="T33" fmla="*/ 0 h 2636"/>
                <a:gd name="T34" fmla="*/ 0 w 3525"/>
                <a:gd name="T35" fmla="*/ 0 h 2636"/>
                <a:gd name="T36" fmla="*/ 0 w 3525"/>
                <a:gd name="T37" fmla="*/ 0 h 2636"/>
                <a:gd name="T38" fmla="*/ 0 w 3525"/>
                <a:gd name="T39" fmla="*/ 0 h 2636"/>
                <a:gd name="T40" fmla="*/ 0 w 3525"/>
                <a:gd name="T41" fmla="*/ 0 h 2636"/>
                <a:gd name="T42" fmla="*/ 0 w 3525"/>
                <a:gd name="T43" fmla="*/ 0 h 2636"/>
                <a:gd name="T44" fmla="*/ 0 w 3525"/>
                <a:gd name="T45" fmla="*/ 0 h 2636"/>
                <a:gd name="T46" fmla="*/ 0 w 3525"/>
                <a:gd name="T47" fmla="*/ 0 h 2636"/>
                <a:gd name="T48" fmla="*/ 0 w 3525"/>
                <a:gd name="T49" fmla="*/ 0 h 2636"/>
                <a:gd name="T50" fmla="*/ 0 w 3525"/>
                <a:gd name="T51" fmla="*/ 0 h 2636"/>
                <a:gd name="T52" fmla="*/ 0 w 3525"/>
                <a:gd name="T53" fmla="*/ 0 h 2636"/>
                <a:gd name="T54" fmla="*/ 0 w 3525"/>
                <a:gd name="T55" fmla="*/ 0 h 2636"/>
                <a:gd name="T56" fmla="*/ 0 w 3525"/>
                <a:gd name="T57" fmla="*/ 0 h 2636"/>
                <a:gd name="T58" fmla="*/ 0 w 3525"/>
                <a:gd name="T59" fmla="*/ 0 h 2636"/>
                <a:gd name="T60" fmla="*/ 0 w 3525"/>
                <a:gd name="T61" fmla="*/ 0 h 2636"/>
                <a:gd name="T62" fmla="*/ 0 w 3525"/>
                <a:gd name="T63" fmla="*/ 0 h 26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25" h="2636">
                  <a:moveTo>
                    <a:pt x="1242" y="2636"/>
                  </a:moveTo>
                  <a:lnTo>
                    <a:pt x="408" y="2156"/>
                  </a:lnTo>
                  <a:lnTo>
                    <a:pt x="440" y="1785"/>
                  </a:lnTo>
                  <a:lnTo>
                    <a:pt x="363" y="1427"/>
                  </a:lnTo>
                  <a:lnTo>
                    <a:pt x="576" y="1256"/>
                  </a:lnTo>
                  <a:lnTo>
                    <a:pt x="704" y="1096"/>
                  </a:lnTo>
                  <a:lnTo>
                    <a:pt x="560" y="1032"/>
                  </a:lnTo>
                  <a:lnTo>
                    <a:pt x="557" y="827"/>
                  </a:lnTo>
                  <a:lnTo>
                    <a:pt x="456" y="852"/>
                  </a:lnTo>
                  <a:lnTo>
                    <a:pt x="364" y="776"/>
                  </a:lnTo>
                  <a:lnTo>
                    <a:pt x="254" y="626"/>
                  </a:lnTo>
                  <a:lnTo>
                    <a:pt x="0" y="581"/>
                  </a:lnTo>
                  <a:lnTo>
                    <a:pt x="29" y="416"/>
                  </a:lnTo>
                  <a:lnTo>
                    <a:pt x="184" y="316"/>
                  </a:lnTo>
                  <a:lnTo>
                    <a:pt x="329" y="146"/>
                  </a:lnTo>
                  <a:lnTo>
                    <a:pt x="644" y="102"/>
                  </a:lnTo>
                  <a:lnTo>
                    <a:pt x="917" y="0"/>
                  </a:lnTo>
                  <a:lnTo>
                    <a:pt x="1115" y="41"/>
                  </a:lnTo>
                  <a:lnTo>
                    <a:pt x="1272" y="2"/>
                  </a:lnTo>
                  <a:lnTo>
                    <a:pt x="1311" y="119"/>
                  </a:lnTo>
                  <a:lnTo>
                    <a:pt x="1904" y="526"/>
                  </a:lnTo>
                  <a:lnTo>
                    <a:pt x="1934" y="672"/>
                  </a:lnTo>
                  <a:lnTo>
                    <a:pt x="2178" y="747"/>
                  </a:lnTo>
                  <a:lnTo>
                    <a:pt x="2209" y="886"/>
                  </a:lnTo>
                  <a:lnTo>
                    <a:pt x="2564" y="842"/>
                  </a:lnTo>
                  <a:lnTo>
                    <a:pt x="2675" y="705"/>
                  </a:lnTo>
                  <a:lnTo>
                    <a:pt x="2927" y="690"/>
                  </a:lnTo>
                  <a:lnTo>
                    <a:pt x="3104" y="602"/>
                  </a:lnTo>
                  <a:lnTo>
                    <a:pt x="3215" y="675"/>
                  </a:lnTo>
                  <a:lnTo>
                    <a:pt x="3410" y="722"/>
                  </a:lnTo>
                  <a:lnTo>
                    <a:pt x="3525" y="866"/>
                  </a:lnTo>
                  <a:lnTo>
                    <a:pt x="3440" y="1118"/>
                  </a:lnTo>
                  <a:lnTo>
                    <a:pt x="3423" y="1383"/>
                  </a:lnTo>
                  <a:lnTo>
                    <a:pt x="3315" y="1412"/>
                  </a:lnTo>
                  <a:lnTo>
                    <a:pt x="3200" y="1485"/>
                  </a:lnTo>
                  <a:lnTo>
                    <a:pt x="3210" y="1632"/>
                  </a:lnTo>
                  <a:lnTo>
                    <a:pt x="3108" y="1722"/>
                  </a:lnTo>
                  <a:lnTo>
                    <a:pt x="2999" y="1706"/>
                  </a:lnTo>
                  <a:lnTo>
                    <a:pt x="2869" y="1751"/>
                  </a:lnTo>
                  <a:lnTo>
                    <a:pt x="2959" y="1936"/>
                  </a:lnTo>
                  <a:lnTo>
                    <a:pt x="2879" y="1976"/>
                  </a:lnTo>
                  <a:lnTo>
                    <a:pt x="2894" y="2101"/>
                  </a:lnTo>
                  <a:lnTo>
                    <a:pt x="3109" y="2156"/>
                  </a:lnTo>
                  <a:lnTo>
                    <a:pt x="3104" y="2311"/>
                  </a:lnTo>
                  <a:lnTo>
                    <a:pt x="3194" y="2461"/>
                  </a:lnTo>
                  <a:lnTo>
                    <a:pt x="3004" y="2566"/>
                  </a:lnTo>
                  <a:lnTo>
                    <a:pt x="2909" y="2626"/>
                  </a:lnTo>
                  <a:lnTo>
                    <a:pt x="2834" y="2581"/>
                  </a:lnTo>
                  <a:lnTo>
                    <a:pt x="2804" y="2486"/>
                  </a:lnTo>
                  <a:lnTo>
                    <a:pt x="2719" y="2491"/>
                  </a:lnTo>
                  <a:lnTo>
                    <a:pt x="2624" y="2576"/>
                  </a:lnTo>
                  <a:lnTo>
                    <a:pt x="2600" y="2442"/>
                  </a:lnTo>
                  <a:lnTo>
                    <a:pt x="2450" y="2487"/>
                  </a:lnTo>
                  <a:lnTo>
                    <a:pt x="2418" y="2408"/>
                  </a:lnTo>
                  <a:lnTo>
                    <a:pt x="2309" y="2297"/>
                  </a:lnTo>
                  <a:lnTo>
                    <a:pt x="2141" y="2366"/>
                  </a:lnTo>
                  <a:lnTo>
                    <a:pt x="2013" y="2336"/>
                  </a:lnTo>
                  <a:lnTo>
                    <a:pt x="1895" y="2190"/>
                  </a:lnTo>
                  <a:lnTo>
                    <a:pt x="1770" y="2150"/>
                  </a:lnTo>
                  <a:lnTo>
                    <a:pt x="1625" y="2222"/>
                  </a:lnTo>
                  <a:lnTo>
                    <a:pt x="1536" y="2336"/>
                  </a:lnTo>
                  <a:lnTo>
                    <a:pt x="1446" y="2337"/>
                  </a:lnTo>
                  <a:lnTo>
                    <a:pt x="1469" y="2412"/>
                  </a:lnTo>
                  <a:lnTo>
                    <a:pt x="1416" y="2532"/>
                  </a:lnTo>
                  <a:lnTo>
                    <a:pt x="1242" y="2636"/>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8" name="Freeform 22">
              <a:extLst>
                <a:ext uri="{FF2B5EF4-FFF2-40B4-BE49-F238E27FC236}">
                  <a16:creationId xmlns:a16="http://schemas.microsoft.com/office/drawing/2014/main" id="{FDD6867B-E115-80C8-D104-9B5F8380E39C}"/>
                </a:ext>
              </a:extLst>
            </p:cNvPr>
            <p:cNvSpPr/>
            <p:nvPr/>
          </p:nvSpPr>
          <p:spPr bwMode="auto">
            <a:xfrm>
              <a:off x="1423557" y="2259220"/>
              <a:ext cx="443018" cy="453285"/>
            </a:xfrm>
            <a:custGeom>
              <a:avLst/>
              <a:gdLst>
                <a:gd name="T0" fmla="*/ 0 w 1502"/>
                <a:gd name="T1" fmla="*/ 0 h 1576"/>
                <a:gd name="T2" fmla="*/ 0 w 1502"/>
                <a:gd name="T3" fmla="*/ 0 h 1576"/>
                <a:gd name="T4" fmla="*/ 0 w 1502"/>
                <a:gd name="T5" fmla="*/ 0 h 1576"/>
                <a:gd name="T6" fmla="*/ 0 w 1502"/>
                <a:gd name="T7" fmla="*/ 0 h 1576"/>
                <a:gd name="T8" fmla="*/ 0 w 1502"/>
                <a:gd name="T9" fmla="*/ 0 h 1576"/>
                <a:gd name="T10" fmla="*/ 0 w 1502"/>
                <a:gd name="T11" fmla="*/ 0 h 1576"/>
                <a:gd name="T12" fmla="*/ 0 w 1502"/>
                <a:gd name="T13" fmla="*/ 0 h 1576"/>
                <a:gd name="T14" fmla="*/ 0 w 1502"/>
                <a:gd name="T15" fmla="*/ 0 h 1576"/>
                <a:gd name="T16" fmla="*/ 0 w 1502"/>
                <a:gd name="T17" fmla="*/ 0 h 1576"/>
                <a:gd name="T18" fmla="*/ 0 w 1502"/>
                <a:gd name="T19" fmla="*/ 0 h 1576"/>
                <a:gd name="T20" fmla="*/ 0 w 1502"/>
                <a:gd name="T21" fmla="*/ 0 h 1576"/>
                <a:gd name="T22" fmla="*/ 0 w 1502"/>
                <a:gd name="T23" fmla="*/ 0 h 1576"/>
                <a:gd name="T24" fmla="*/ 0 w 1502"/>
                <a:gd name="T25" fmla="*/ 0 h 1576"/>
                <a:gd name="T26" fmla="*/ 0 w 1502"/>
                <a:gd name="T27" fmla="*/ 0 h 1576"/>
                <a:gd name="T28" fmla="*/ 0 w 1502"/>
                <a:gd name="T29" fmla="*/ 0 h 1576"/>
                <a:gd name="T30" fmla="*/ 0 w 1502"/>
                <a:gd name="T31" fmla="*/ 0 h 1576"/>
                <a:gd name="T32" fmla="*/ 0 w 1502"/>
                <a:gd name="T33" fmla="*/ 0 h 1576"/>
                <a:gd name="T34" fmla="*/ 0 w 1502"/>
                <a:gd name="T35" fmla="*/ 0 h 1576"/>
                <a:gd name="T36" fmla="*/ 0 w 1502"/>
                <a:gd name="T37" fmla="*/ 0 h 1576"/>
                <a:gd name="T38" fmla="*/ 0 w 1502"/>
                <a:gd name="T39" fmla="*/ 0 h 1576"/>
                <a:gd name="T40" fmla="*/ 0 w 1502"/>
                <a:gd name="T41" fmla="*/ 0 h 1576"/>
                <a:gd name="T42" fmla="*/ 0 w 1502"/>
                <a:gd name="T43" fmla="*/ 0 h 1576"/>
                <a:gd name="T44" fmla="*/ 0 w 1502"/>
                <a:gd name="T45" fmla="*/ 0 h 1576"/>
                <a:gd name="T46" fmla="*/ 0 w 1502"/>
                <a:gd name="T47" fmla="*/ 0 h 1576"/>
                <a:gd name="T48" fmla="*/ 0 w 1502"/>
                <a:gd name="T49" fmla="*/ 0 h 1576"/>
                <a:gd name="T50" fmla="*/ 0 w 1502"/>
                <a:gd name="T51" fmla="*/ 0 h 1576"/>
                <a:gd name="T52" fmla="*/ 0 w 1502"/>
                <a:gd name="T53" fmla="*/ 0 h 1576"/>
                <a:gd name="T54" fmla="*/ 0 w 1502"/>
                <a:gd name="T55" fmla="*/ 0 h 1576"/>
                <a:gd name="T56" fmla="*/ 0 w 1502"/>
                <a:gd name="T57" fmla="*/ 0 h 1576"/>
                <a:gd name="T58" fmla="*/ 0 w 1502"/>
                <a:gd name="T59" fmla="*/ 0 h 1576"/>
                <a:gd name="T60" fmla="*/ 0 w 1502"/>
                <a:gd name="T61" fmla="*/ 0 h 1576"/>
                <a:gd name="T62" fmla="*/ 0 w 1502"/>
                <a:gd name="T63" fmla="*/ 0 h 1576"/>
                <a:gd name="T64" fmla="*/ 0 w 1502"/>
                <a:gd name="T65" fmla="*/ 0 h 1576"/>
                <a:gd name="T66" fmla="*/ 0 w 1502"/>
                <a:gd name="T67" fmla="*/ 0 h 1576"/>
                <a:gd name="T68" fmla="*/ 0 w 1502"/>
                <a:gd name="T69" fmla="*/ 0 h 15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02" h="1576">
                  <a:moveTo>
                    <a:pt x="556" y="242"/>
                  </a:moveTo>
                  <a:lnTo>
                    <a:pt x="431" y="312"/>
                  </a:lnTo>
                  <a:lnTo>
                    <a:pt x="346" y="417"/>
                  </a:lnTo>
                  <a:lnTo>
                    <a:pt x="391" y="537"/>
                  </a:lnTo>
                  <a:lnTo>
                    <a:pt x="326" y="657"/>
                  </a:lnTo>
                  <a:lnTo>
                    <a:pt x="376" y="767"/>
                  </a:lnTo>
                  <a:lnTo>
                    <a:pt x="241" y="811"/>
                  </a:lnTo>
                  <a:lnTo>
                    <a:pt x="76" y="1061"/>
                  </a:lnTo>
                  <a:lnTo>
                    <a:pt x="0" y="1292"/>
                  </a:lnTo>
                  <a:lnTo>
                    <a:pt x="76" y="1376"/>
                  </a:lnTo>
                  <a:lnTo>
                    <a:pt x="317" y="1406"/>
                  </a:lnTo>
                  <a:lnTo>
                    <a:pt x="476" y="1361"/>
                  </a:lnTo>
                  <a:lnTo>
                    <a:pt x="611" y="1436"/>
                  </a:lnTo>
                  <a:lnTo>
                    <a:pt x="626" y="1576"/>
                  </a:lnTo>
                  <a:lnTo>
                    <a:pt x="790" y="1481"/>
                  </a:lnTo>
                  <a:lnTo>
                    <a:pt x="925" y="1486"/>
                  </a:lnTo>
                  <a:lnTo>
                    <a:pt x="1020" y="1541"/>
                  </a:lnTo>
                  <a:lnTo>
                    <a:pt x="1095" y="1436"/>
                  </a:lnTo>
                  <a:lnTo>
                    <a:pt x="1106" y="1320"/>
                  </a:lnTo>
                  <a:lnTo>
                    <a:pt x="1274" y="1331"/>
                  </a:lnTo>
                  <a:lnTo>
                    <a:pt x="1300" y="1231"/>
                  </a:lnTo>
                  <a:lnTo>
                    <a:pt x="1364" y="1127"/>
                  </a:lnTo>
                  <a:lnTo>
                    <a:pt x="1451" y="1158"/>
                  </a:lnTo>
                  <a:lnTo>
                    <a:pt x="1502" y="1154"/>
                  </a:lnTo>
                  <a:lnTo>
                    <a:pt x="1484" y="998"/>
                  </a:lnTo>
                  <a:lnTo>
                    <a:pt x="1424" y="976"/>
                  </a:lnTo>
                  <a:lnTo>
                    <a:pt x="1394" y="926"/>
                  </a:lnTo>
                  <a:lnTo>
                    <a:pt x="1388" y="907"/>
                  </a:lnTo>
                  <a:lnTo>
                    <a:pt x="1357" y="899"/>
                  </a:lnTo>
                  <a:lnTo>
                    <a:pt x="1345" y="883"/>
                  </a:lnTo>
                  <a:lnTo>
                    <a:pt x="1339" y="865"/>
                  </a:lnTo>
                  <a:lnTo>
                    <a:pt x="1328" y="844"/>
                  </a:lnTo>
                  <a:lnTo>
                    <a:pt x="1313" y="850"/>
                  </a:lnTo>
                  <a:lnTo>
                    <a:pt x="1300" y="847"/>
                  </a:lnTo>
                  <a:lnTo>
                    <a:pt x="1297" y="818"/>
                  </a:lnTo>
                  <a:lnTo>
                    <a:pt x="1309" y="812"/>
                  </a:lnTo>
                  <a:lnTo>
                    <a:pt x="1334" y="808"/>
                  </a:lnTo>
                  <a:lnTo>
                    <a:pt x="1355" y="806"/>
                  </a:lnTo>
                  <a:lnTo>
                    <a:pt x="1364" y="788"/>
                  </a:lnTo>
                  <a:lnTo>
                    <a:pt x="1348" y="706"/>
                  </a:lnTo>
                  <a:lnTo>
                    <a:pt x="1330" y="650"/>
                  </a:lnTo>
                  <a:lnTo>
                    <a:pt x="1274" y="635"/>
                  </a:lnTo>
                  <a:lnTo>
                    <a:pt x="1226" y="583"/>
                  </a:lnTo>
                  <a:lnTo>
                    <a:pt x="1133" y="599"/>
                  </a:lnTo>
                  <a:lnTo>
                    <a:pt x="1045" y="499"/>
                  </a:lnTo>
                  <a:lnTo>
                    <a:pt x="970" y="317"/>
                  </a:lnTo>
                  <a:lnTo>
                    <a:pt x="870" y="237"/>
                  </a:lnTo>
                  <a:lnTo>
                    <a:pt x="910" y="152"/>
                  </a:lnTo>
                  <a:lnTo>
                    <a:pt x="1000" y="77"/>
                  </a:lnTo>
                  <a:lnTo>
                    <a:pt x="946" y="0"/>
                  </a:lnTo>
                  <a:lnTo>
                    <a:pt x="773" y="103"/>
                  </a:lnTo>
                  <a:lnTo>
                    <a:pt x="706" y="222"/>
                  </a:lnTo>
                  <a:lnTo>
                    <a:pt x="556" y="24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9" name="Freeform 23">
              <a:extLst>
                <a:ext uri="{FF2B5EF4-FFF2-40B4-BE49-F238E27FC236}">
                  <a16:creationId xmlns:a16="http://schemas.microsoft.com/office/drawing/2014/main" id="{E29BB453-C0F0-D8DE-D692-A855F6D8A04F}"/>
                </a:ext>
              </a:extLst>
            </p:cNvPr>
            <p:cNvSpPr/>
            <p:nvPr/>
          </p:nvSpPr>
          <p:spPr bwMode="auto">
            <a:xfrm>
              <a:off x="3694760" y="2854965"/>
              <a:ext cx="869792" cy="651866"/>
            </a:xfrm>
            <a:custGeom>
              <a:avLst/>
              <a:gdLst>
                <a:gd name="T0" fmla="*/ 0 w 2946"/>
                <a:gd name="T1" fmla="*/ 0 h 2265"/>
                <a:gd name="T2" fmla="*/ 0 w 2946"/>
                <a:gd name="T3" fmla="*/ 0 h 2265"/>
                <a:gd name="T4" fmla="*/ 0 w 2946"/>
                <a:gd name="T5" fmla="*/ 0 h 2265"/>
                <a:gd name="T6" fmla="*/ 0 w 2946"/>
                <a:gd name="T7" fmla="*/ 0 h 2265"/>
                <a:gd name="T8" fmla="*/ 0 w 2946"/>
                <a:gd name="T9" fmla="*/ 0 h 2265"/>
                <a:gd name="T10" fmla="*/ 0 w 2946"/>
                <a:gd name="T11" fmla="*/ 0 h 2265"/>
                <a:gd name="T12" fmla="*/ 0 w 2946"/>
                <a:gd name="T13" fmla="*/ 0 h 2265"/>
                <a:gd name="T14" fmla="*/ 0 w 2946"/>
                <a:gd name="T15" fmla="*/ 0 h 2265"/>
                <a:gd name="T16" fmla="*/ 0 w 2946"/>
                <a:gd name="T17" fmla="*/ 0 h 2265"/>
                <a:gd name="T18" fmla="*/ 0 w 2946"/>
                <a:gd name="T19" fmla="*/ 0 h 2265"/>
                <a:gd name="T20" fmla="*/ 0 w 2946"/>
                <a:gd name="T21" fmla="*/ 0 h 2265"/>
                <a:gd name="T22" fmla="*/ 0 w 2946"/>
                <a:gd name="T23" fmla="*/ 0 h 2265"/>
                <a:gd name="T24" fmla="*/ 0 w 2946"/>
                <a:gd name="T25" fmla="*/ 0 h 2265"/>
                <a:gd name="T26" fmla="*/ 0 w 2946"/>
                <a:gd name="T27" fmla="*/ 0 h 2265"/>
                <a:gd name="T28" fmla="*/ 0 w 2946"/>
                <a:gd name="T29" fmla="*/ 0 h 2265"/>
                <a:gd name="T30" fmla="*/ 0 w 2946"/>
                <a:gd name="T31" fmla="*/ 0 h 2265"/>
                <a:gd name="T32" fmla="*/ 0 w 2946"/>
                <a:gd name="T33" fmla="*/ 0 h 2265"/>
                <a:gd name="T34" fmla="*/ 0 w 2946"/>
                <a:gd name="T35" fmla="*/ 0 h 2265"/>
                <a:gd name="T36" fmla="*/ 0 w 2946"/>
                <a:gd name="T37" fmla="*/ 0 h 2265"/>
                <a:gd name="T38" fmla="*/ 0 w 2946"/>
                <a:gd name="T39" fmla="*/ 0 h 2265"/>
                <a:gd name="T40" fmla="*/ 0 w 2946"/>
                <a:gd name="T41" fmla="*/ 0 h 2265"/>
                <a:gd name="T42" fmla="*/ 0 w 2946"/>
                <a:gd name="T43" fmla="*/ 0 h 2265"/>
                <a:gd name="T44" fmla="*/ 0 w 2946"/>
                <a:gd name="T45" fmla="*/ 0 h 2265"/>
                <a:gd name="T46" fmla="*/ 0 w 2946"/>
                <a:gd name="T47" fmla="*/ 0 h 2265"/>
                <a:gd name="T48" fmla="*/ 0 w 2946"/>
                <a:gd name="T49" fmla="*/ 0 h 2265"/>
                <a:gd name="T50" fmla="*/ 0 w 2946"/>
                <a:gd name="T51" fmla="*/ 0 h 2265"/>
                <a:gd name="T52" fmla="*/ 0 w 2946"/>
                <a:gd name="T53" fmla="*/ 0 h 2265"/>
                <a:gd name="T54" fmla="*/ 0 w 2946"/>
                <a:gd name="T55" fmla="*/ 0 h 2265"/>
                <a:gd name="T56" fmla="*/ 0 w 2946"/>
                <a:gd name="T57" fmla="*/ 0 h 2265"/>
                <a:gd name="T58" fmla="*/ 0 w 2946"/>
                <a:gd name="T59" fmla="*/ 0 h 2265"/>
                <a:gd name="T60" fmla="*/ 0 w 2946"/>
                <a:gd name="T61" fmla="*/ 0 h 2265"/>
                <a:gd name="T62" fmla="*/ 0 w 2946"/>
                <a:gd name="T63" fmla="*/ 0 h 2265"/>
                <a:gd name="T64" fmla="*/ 0 w 2946"/>
                <a:gd name="T65" fmla="*/ 0 h 2265"/>
                <a:gd name="T66" fmla="*/ 0 w 2946"/>
                <a:gd name="T67" fmla="*/ 0 h 2265"/>
                <a:gd name="T68" fmla="*/ 0 w 2946"/>
                <a:gd name="T69" fmla="*/ 0 h 2265"/>
                <a:gd name="T70" fmla="*/ 0 w 2946"/>
                <a:gd name="T71" fmla="*/ 0 h 2265"/>
                <a:gd name="T72" fmla="*/ 0 w 2946"/>
                <a:gd name="T73" fmla="*/ 0 h 2265"/>
                <a:gd name="T74" fmla="*/ 0 w 2946"/>
                <a:gd name="T75" fmla="*/ 0 h 2265"/>
                <a:gd name="T76" fmla="*/ 0 w 2946"/>
                <a:gd name="T77" fmla="*/ 0 h 2265"/>
                <a:gd name="T78" fmla="*/ 0 w 2946"/>
                <a:gd name="T79" fmla="*/ 0 h 2265"/>
                <a:gd name="T80" fmla="*/ 0 w 2946"/>
                <a:gd name="T81" fmla="*/ 0 h 2265"/>
                <a:gd name="T82" fmla="*/ 0 w 2946"/>
                <a:gd name="T83" fmla="*/ 0 h 2265"/>
                <a:gd name="T84" fmla="*/ 0 w 2946"/>
                <a:gd name="T85" fmla="*/ 0 h 2265"/>
                <a:gd name="T86" fmla="*/ 0 w 2946"/>
                <a:gd name="T87" fmla="*/ 0 h 2265"/>
                <a:gd name="T88" fmla="*/ 0 w 2946"/>
                <a:gd name="T89" fmla="*/ 0 h 2265"/>
                <a:gd name="T90" fmla="*/ 0 w 2946"/>
                <a:gd name="T91" fmla="*/ 0 h 2265"/>
                <a:gd name="T92" fmla="*/ 0 w 2946"/>
                <a:gd name="T93" fmla="*/ 0 h 2265"/>
                <a:gd name="T94" fmla="*/ 0 w 2946"/>
                <a:gd name="T95" fmla="*/ 0 h 2265"/>
                <a:gd name="T96" fmla="*/ 0 w 2946"/>
                <a:gd name="T97" fmla="*/ 0 h 2265"/>
                <a:gd name="T98" fmla="*/ 0 w 2946"/>
                <a:gd name="T99" fmla="*/ 0 h 2265"/>
                <a:gd name="T100" fmla="*/ 0 w 2946"/>
                <a:gd name="T101" fmla="*/ 0 h 2265"/>
                <a:gd name="T102" fmla="*/ 0 w 2946"/>
                <a:gd name="T103" fmla="*/ 0 h 2265"/>
                <a:gd name="T104" fmla="*/ 0 w 2946"/>
                <a:gd name="T105" fmla="*/ 0 h 2265"/>
                <a:gd name="T106" fmla="*/ 0 w 2946"/>
                <a:gd name="T107" fmla="*/ 0 h 2265"/>
                <a:gd name="T108" fmla="*/ 0 w 2946"/>
                <a:gd name="T109" fmla="*/ 0 h 2265"/>
                <a:gd name="T110" fmla="*/ 0 w 2946"/>
                <a:gd name="T111" fmla="*/ 0 h 2265"/>
                <a:gd name="T112" fmla="*/ 0 w 2946"/>
                <a:gd name="T113" fmla="*/ 0 h 22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6" h="2265">
                  <a:moveTo>
                    <a:pt x="95" y="1614"/>
                  </a:moveTo>
                  <a:lnTo>
                    <a:pt x="0" y="1224"/>
                  </a:lnTo>
                  <a:lnTo>
                    <a:pt x="36" y="955"/>
                  </a:lnTo>
                  <a:lnTo>
                    <a:pt x="140" y="900"/>
                  </a:lnTo>
                  <a:lnTo>
                    <a:pt x="275" y="825"/>
                  </a:lnTo>
                  <a:lnTo>
                    <a:pt x="380" y="895"/>
                  </a:lnTo>
                  <a:lnTo>
                    <a:pt x="575" y="880"/>
                  </a:lnTo>
                  <a:lnTo>
                    <a:pt x="770" y="850"/>
                  </a:lnTo>
                  <a:lnTo>
                    <a:pt x="980" y="780"/>
                  </a:lnTo>
                  <a:lnTo>
                    <a:pt x="1115" y="790"/>
                  </a:lnTo>
                  <a:lnTo>
                    <a:pt x="1400" y="670"/>
                  </a:lnTo>
                  <a:lnTo>
                    <a:pt x="1566" y="715"/>
                  </a:lnTo>
                  <a:lnTo>
                    <a:pt x="1696" y="655"/>
                  </a:lnTo>
                  <a:lnTo>
                    <a:pt x="1846" y="690"/>
                  </a:lnTo>
                  <a:lnTo>
                    <a:pt x="1951" y="540"/>
                  </a:lnTo>
                  <a:lnTo>
                    <a:pt x="2041" y="400"/>
                  </a:lnTo>
                  <a:lnTo>
                    <a:pt x="2166" y="285"/>
                  </a:lnTo>
                  <a:lnTo>
                    <a:pt x="2359" y="202"/>
                  </a:lnTo>
                  <a:lnTo>
                    <a:pt x="2556" y="85"/>
                  </a:lnTo>
                  <a:lnTo>
                    <a:pt x="2746" y="40"/>
                  </a:lnTo>
                  <a:lnTo>
                    <a:pt x="2901" y="0"/>
                  </a:lnTo>
                  <a:lnTo>
                    <a:pt x="2851" y="175"/>
                  </a:lnTo>
                  <a:lnTo>
                    <a:pt x="2946" y="374"/>
                  </a:lnTo>
                  <a:lnTo>
                    <a:pt x="2731" y="430"/>
                  </a:lnTo>
                  <a:lnTo>
                    <a:pt x="2626" y="584"/>
                  </a:lnTo>
                  <a:lnTo>
                    <a:pt x="2463" y="640"/>
                  </a:lnTo>
                  <a:lnTo>
                    <a:pt x="2301" y="795"/>
                  </a:lnTo>
                  <a:lnTo>
                    <a:pt x="2291" y="870"/>
                  </a:lnTo>
                  <a:lnTo>
                    <a:pt x="2244" y="951"/>
                  </a:lnTo>
                  <a:lnTo>
                    <a:pt x="2195" y="910"/>
                  </a:lnTo>
                  <a:lnTo>
                    <a:pt x="2077" y="1066"/>
                  </a:lnTo>
                  <a:lnTo>
                    <a:pt x="2076" y="1240"/>
                  </a:lnTo>
                  <a:lnTo>
                    <a:pt x="1876" y="1304"/>
                  </a:lnTo>
                  <a:lnTo>
                    <a:pt x="1761" y="1449"/>
                  </a:lnTo>
                  <a:lnTo>
                    <a:pt x="1836" y="1599"/>
                  </a:lnTo>
                  <a:lnTo>
                    <a:pt x="1764" y="1776"/>
                  </a:lnTo>
                  <a:lnTo>
                    <a:pt x="1665" y="1945"/>
                  </a:lnTo>
                  <a:lnTo>
                    <a:pt x="1681" y="2124"/>
                  </a:lnTo>
                  <a:lnTo>
                    <a:pt x="1551" y="2109"/>
                  </a:lnTo>
                  <a:lnTo>
                    <a:pt x="1486" y="2204"/>
                  </a:lnTo>
                  <a:lnTo>
                    <a:pt x="1356" y="2265"/>
                  </a:lnTo>
                  <a:lnTo>
                    <a:pt x="1269" y="2079"/>
                  </a:lnTo>
                  <a:lnTo>
                    <a:pt x="1289" y="1932"/>
                  </a:lnTo>
                  <a:lnTo>
                    <a:pt x="1320" y="1906"/>
                  </a:lnTo>
                  <a:lnTo>
                    <a:pt x="1389" y="1954"/>
                  </a:lnTo>
                  <a:lnTo>
                    <a:pt x="1422" y="1945"/>
                  </a:lnTo>
                  <a:lnTo>
                    <a:pt x="1437" y="1882"/>
                  </a:lnTo>
                  <a:lnTo>
                    <a:pt x="1365" y="1844"/>
                  </a:lnTo>
                  <a:lnTo>
                    <a:pt x="1380" y="1734"/>
                  </a:lnTo>
                  <a:lnTo>
                    <a:pt x="1470" y="1644"/>
                  </a:lnTo>
                  <a:lnTo>
                    <a:pt x="1425" y="1464"/>
                  </a:lnTo>
                  <a:lnTo>
                    <a:pt x="1320" y="1404"/>
                  </a:lnTo>
                  <a:lnTo>
                    <a:pt x="1185" y="1404"/>
                  </a:lnTo>
                  <a:lnTo>
                    <a:pt x="1155" y="1239"/>
                  </a:lnTo>
                  <a:lnTo>
                    <a:pt x="1040" y="1229"/>
                  </a:lnTo>
                  <a:lnTo>
                    <a:pt x="900" y="1314"/>
                  </a:lnTo>
                  <a:lnTo>
                    <a:pt x="865" y="1404"/>
                  </a:lnTo>
                  <a:lnTo>
                    <a:pt x="495" y="1374"/>
                  </a:lnTo>
                  <a:lnTo>
                    <a:pt x="270" y="1334"/>
                  </a:lnTo>
                  <a:lnTo>
                    <a:pt x="120" y="1464"/>
                  </a:lnTo>
                  <a:lnTo>
                    <a:pt x="165" y="1559"/>
                  </a:lnTo>
                  <a:lnTo>
                    <a:pt x="95" y="161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0" name="Freeform 24">
              <a:extLst>
                <a:ext uri="{FF2B5EF4-FFF2-40B4-BE49-F238E27FC236}">
                  <a16:creationId xmlns:a16="http://schemas.microsoft.com/office/drawing/2014/main" id="{4FD23D08-FF07-71DE-43D3-C9682A6A0C55}"/>
                </a:ext>
              </a:extLst>
            </p:cNvPr>
            <p:cNvSpPr/>
            <p:nvPr/>
          </p:nvSpPr>
          <p:spPr bwMode="auto">
            <a:xfrm>
              <a:off x="3941374" y="2620408"/>
              <a:ext cx="813676" cy="503649"/>
            </a:xfrm>
            <a:custGeom>
              <a:avLst/>
              <a:gdLst>
                <a:gd name="T0" fmla="*/ 0 w 2753"/>
                <a:gd name="T1" fmla="*/ 0 h 1749"/>
                <a:gd name="T2" fmla="*/ 0 w 2753"/>
                <a:gd name="T3" fmla="*/ 0 h 1749"/>
                <a:gd name="T4" fmla="*/ 0 w 2753"/>
                <a:gd name="T5" fmla="*/ 0 h 1749"/>
                <a:gd name="T6" fmla="*/ 0 w 2753"/>
                <a:gd name="T7" fmla="*/ 0 h 1749"/>
                <a:gd name="T8" fmla="*/ 0 w 2753"/>
                <a:gd name="T9" fmla="*/ 0 h 1749"/>
                <a:gd name="T10" fmla="*/ 0 w 2753"/>
                <a:gd name="T11" fmla="*/ 0 h 1749"/>
                <a:gd name="T12" fmla="*/ 0 w 2753"/>
                <a:gd name="T13" fmla="*/ 0 h 1749"/>
                <a:gd name="T14" fmla="*/ 0 w 2753"/>
                <a:gd name="T15" fmla="*/ 0 h 1749"/>
                <a:gd name="T16" fmla="*/ 0 w 2753"/>
                <a:gd name="T17" fmla="*/ 0 h 1749"/>
                <a:gd name="T18" fmla="*/ 0 w 2753"/>
                <a:gd name="T19" fmla="*/ 0 h 1749"/>
                <a:gd name="T20" fmla="*/ 0 w 2753"/>
                <a:gd name="T21" fmla="*/ 0 h 1749"/>
                <a:gd name="T22" fmla="*/ 0 w 2753"/>
                <a:gd name="T23" fmla="*/ 0 h 1749"/>
                <a:gd name="T24" fmla="*/ 0 w 2753"/>
                <a:gd name="T25" fmla="*/ 0 h 1749"/>
                <a:gd name="T26" fmla="*/ 0 w 2753"/>
                <a:gd name="T27" fmla="*/ 0 h 1749"/>
                <a:gd name="T28" fmla="*/ 0 w 2753"/>
                <a:gd name="T29" fmla="*/ 0 h 1749"/>
                <a:gd name="T30" fmla="*/ 0 w 2753"/>
                <a:gd name="T31" fmla="*/ 0 h 1749"/>
                <a:gd name="T32" fmla="*/ 0 w 2753"/>
                <a:gd name="T33" fmla="*/ 0 h 1749"/>
                <a:gd name="T34" fmla="*/ 0 w 2753"/>
                <a:gd name="T35" fmla="*/ 0 h 1749"/>
                <a:gd name="T36" fmla="*/ 0 w 2753"/>
                <a:gd name="T37" fmla="*/ 0 h 1749"/>
                <a:gd name="T38" fmla="*/ 0 w 2753"/>
                <a:gd name="T39" fmla="*/ 0 h 1749"/>
                <a:gd name="T40" fmla="*/ 0 w 2753"/>
                <a:gd name="T41" fmla="*/ 0 h 1749"/>
                <a:gd name="T42" fmla="*/ 0 w 2753"/>
                <a:gd name="T43" fmla="*/ 0 h 1749"/>
                <a:gd name="T44" fmla="*/ 0 w 2753"/>
                <a:gd name="T45" fmla="*/ 0 h 1749"/>
                <a:gd name="T46" fmla="*/ 0 w 2753"/>
                <a:gd name="T47" fmla="*/ 0 h 1749"/>
                <a:gd name="T48" fmla="*/ 0 w 2753"/>
                <a:gd name="T49" fmla="*/ 0 h 1749"/>
                <a:gd name="T50" fmla="*/ 0 w 2753"/>
                <a:gd name="T51" fmla="*/ 0 h 1749"/>
                <a:gd name="T52" fmla="*/ 0 w 2753"/>
                <a:gd name="T53" fmla="*/ 0 h 1749"/>
                <a:gd name="T54" fmla="*/ 0 w 2753"/>
                <a:gd name="T55" fmla="*/ 0 h 1749"/>
                <a:gd name="T56" fmla="*/ 0 w 2753"/>
                <a:gd name="T57" fmla="*/ 0 h 1749"/>
                <a:gd name="T58" fmla="*/ 0 w 2753"/>
                <a:gd name="T59" fmla="*/ 0 h 1749"/>
                <a:gd name="T60" fmla="*/ 0 w 2753"/>
                <a:gd name="T61" fmla="*/ 0 h 1749"/>
                <a:gd name="T62" fmla="*/ 0 w 2753"/>
                <a:gd name="T63" fmla="*/ 0 h 1749"/>
                <a:gd name="T64" fmla="*/ 0 w 2753"/>
                <a:gd name="T65" fmla="*/ 0 h 1749"/>
                <a:gd name="T66" fmla="*/ 0 w 2753"/>
                <a:gd name="T67" fmla="*/ 0 h 1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53" h="1749">
                  <a:moveTo>
                    <a:pt x="0" y="1100"/>
                  </a:moveTo>
                  <a:lnTo>
                    <a:pt x="0" y="1235"/>
                  </a:lnTo>
                  <a:lnTo>
                    <a:pt x="80" y="1280"/>
                  </a:lnTo>
                  <a:lnTo>
                    <a:pt x="185" y="1265"/>
                  </a:lnTo>
                  <a:lnTo>
                    <a:pt x="245" y="1350"/>
                  </a:lnTo>
                  <a:lnTo>
                    <a:pt x="225" y="1470"/>
                  </a:lnTo>
                  <a:lnTo>
                    <a:pt x="270" y="1605"/>
                  </a:lnTo>
                  <a:lnTo>
                    <a:pt x="560" y="1486"/>
                  </a:lnTo>
                  <a:lnTo>
                    <a:pt x="721" y="1530"/>
                  </a:lnTo>
                  <a:lnTo>
                    <a:pt x="856" y="1470"/>
                  </a:lnTo>
                  <a:lnTo>
                    <a:pt x="1006" y="1504"/>
                  </a:lnTo>
                  <a:lnTo>
                    <a:pt x="1117" y="1348"/>
                  </a:lnTo>
                  <a:lnTo>
                    <a:pt x="1201" y="1213"/>
                  </a:lnTo>
                  <a:lnTo>
                    <a:pt x="1329" y="1099"/>
                  </a:lnTo>
                  <a:lnTo>
                    <a:pt x="1517" y="1020"/>
                  </a:lnTo>
                  <a:lnTo>
                    <a:pt x="1717" y="900"/>
                  </a:lnTo>
                  <a:lnTo>
                    <a:pt x="2063" y="815"/>
                  </a:lnTo>
                  <a:lnTo>
                    <a:pt x="2012" y="990"/>
                  </a:lnTo>
                  <a:lnTo>
                    <a:pt x="2108" y="1190"/>
                  </a:lnTo>
                  <a:lnTo>
                    <a:pt x="1892" y="1245"/>
                  </a:lnTo>
                  <a:lnTo>
                    <a:pt x="1787" y="1399"/>
                  </a:lnTo>
                  <a:lnTo>
                    <a:pt x="1625" y="1455"/>
                  </a:lnTo>
                  <a:lnTo>
                    <a:pt x="1462" y="1610"/>
                  </a:lnTo>
                  <a:lnTo>
                    <a:pt x="1456" y="1682"/>
                  </a:lnTo>
                  <a:lnTo>
                    <a:pt x="1585" y="1682"/>
                  </a:lnTo>
                  <a:lnTo>
                    <a:pt x="1649" y="1731"/>
                  </a:lnTo>
                  <a:lnTo>
                    <a:pt x="1742" y="1749"/>
                  </a:lnTo>
                  <a:lnTo>
                    <a:pt x="1808" y="1651"/>
                  </a:lnTo>
                  <a:lnTo>
                    <a:pt x="1896" y="1579"/>
                  </a:lnTo>
                  <a:lnTo>
                    <a:pt x="1976" y="1507"/>
                  </a:lnTo>
                  <a:lnTo>
                    <a:pt x="2096" y="1403"/>
                  </a:lnTo>
                  <a:lnTo>
                    <a:pt x="2216" y="1259"/>
                  </a:lnTo>
                  <a:lnTo>
                    <a:pt x="2336" y="1195"/>
                  </a:lnTo>
                  <a:lnTo>
                    <a:pt x="2424" y="1179"/>
                  </a:lnTo>
                  <a:lnTo>
                    <a:pt x="2543" y="1140"/>
                  </a:lnTo>
                  <a:lnTo>
                    <a:pt x="2588" y="1220"/>
                  </a:lnTo>
                  <a:lnTo>
                    <a:pt x="2672" y="1299"/>
                  </a:lnTo>
                  <a:lnTo>
                    <a:pt x="2720" y="1267"/>
                  </a:lnTo>
                  <a:lnTo>
                    <a:pt x="2693" y="1190"/>
                  </a:lnTo>
                  <a:lnTo>
                    <a:pt x="2648" y="1140"/>
                  </a:lnTo>
                  <a:lnTo>
                    <a:pt x="2573" y="1040"/>
                  </a:lnTo>
                  <a:lnTo>
                    <a:pt x="2543" y="935"/>
                  </a:lnTo>
                  <a:lnTo>
                    <a:pt x="2733" y="795"/>
                  </a:lnTo>
                  <a:lnTo>
                    <a:pt x="2753" y="630"/>
                  </a:lnTo>
                  <a:lnTo>
                    <a:pt x="2618" y="560"/>
                  </a:lnTo>
                  <a:lnTo>
                    <a:pt x="2363" y="530"/>
                  </a:lnTo>
                  <a:lnTo>
                    <a:pt x="2268" y="585"/>
                  </a:lnTo>
                  <a:lnTo>
                    <a:pt x="2213" y="555"/>
                  </a:lnTo>
                  <a:lnTo>
                    <a:pt x="2198" y="485"/>
                  </a:lnTo>
                  <a:lnTo>
                    <a:pt x="2313" y="350"/>
                  </a:lnTo>
                  <a:lnTo>
                    <a:pt x="2283" y="195"/>
                  </a:lnTo>
                  <a:lnTo>
                    <a:pt x="2193" y="195"/>
                  </a:lnTo>
                  <a:lnTo>
                    <a:pt x="2078" y="255"/>
                  </a:lnTo>
                  <a:lnTo>
                    <a:pt x="2093" y="165"/>
                  </a:lnTo>
                  <a:lnTo>
                    <a:pt x="2193" y="105"/>
                  </a:lnTo>
                  <a:lnTo>
                    <a:pt x="2103" y="65"/>
                  </a:lnTo>
                  <a:lnTo>
                    <a:pt x="2073" y="0"/>
                  </a:lnTo>
                  <a:lnTo>
                    <a:pt x="1907" y="75"/>
                  </a:lnTo>
                  <a:lnTo>
                    <a:pt x="1802" y="135"/>
                  </a:lnTo>
                  <a:lnTo>
                    <a:pt x="1732" y="230"/>
                  </a:lnTo>
                  <a:lnTo>
                    <a:pt x="1522" y="225"/>
                  </a:lnTo>
                  <a:lnTo>
                    <a:pt x="1356" y="120"/>
                  </a:lnTo>
                  <a:lnTo>
                    <a:pt x="1201" y="255"/>
                  </a:lnTo>
                  <a:lnTo>
                    <a:pt x="1066" y="485"/>
                  </a:lnTo>
                  <a:lnTo>
                    <a:pt x="946" y="545"/>
                  </a:lnTo>
                  <a:lnTo>
                    <a:pt x="786" y="560"/>
                  </a:lnTo>
                  <a:lnTo>
                    <a:pt x="691" y="705"/>
                  </a:lnTo>
                  <a:lnTo>
                    <a:pt x="630" y="765"/>
                  </a:lnTo>
                  <a:lnTo>
                    <a:pt x="485" y="860"/>
                  </a:lnTo>
                  <a:lnTo>
                    <a:pt x="455" y="990"/>
                  </a:lnTo>
                  <a:lnTo>
                    <a:pt x="380" y="1070"/>
                  </a:lnTo>
                  <a:lnTo>
                    <a:pt x="260" y="1020"/>
                  </a:lnTo>
                  <a:lnTo>
                    <a:pt x="150" y="1110"/>
                  </a:lnTo>
                  <a:lnTo>
                    <a:pt x="65" y="1085"/>
                  </a:lnTo>
                  <a:lnTo>
                    <a:pt x="0" y="110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1" name="Freeform 25">
              <a:extLst>
                <a:ext uri="{FF2B5EF4-FFF2-40B4-BE49-F238E27FC236}">
                  <a16:creationId xmlns:a16="http://schemas.microsoft.com/office/drawing/2014/main" id="{2FD5E7FE-B7F2-7717-B3B3-80010E65C7AE}"/>
                </a:ext>
              </a:extLst>
            </p:cNvPr>
            <p:cNvSpPr/>
            <p:nvPr/>
          </p:nvSpPr>
          <p:spPr bwMode="auto">
            <a:xfrm>
              <a:off x="4214568" y="3105351"/>
              <a:ext cx="268764" cy="210094"/>
            </a:xfrm>
            <a:custGeom>
              <a:avLst/>
              <a:gdLst>
                <a:gd name="T0" fmla="*/ 0 w 912"/>
                <a:gd name="T1" fmla="*/ 0 h 732"/>
                <a:gd name="T2" fmla="*/ 0 w 912"/>
                <a:gd name="T3" fmla="*/ 0 h 732"/>
                <a:gd name="T4" fmla="*/ 0 w 912"/>
                <a:gd name="T5" fmla="*/ 0 h 732"/>
                <a:gd name="T6" fmla="*/ 0 w 912"/>
                <a:gd name="T7" fmla="*/ 0 h 732"/>
                <a:gd name="T8" fmla="*/ 0 w 912"/>
                <a:gd name="T9" fmla="*/ 0 h 732"/>
                <a:gd name="T10" fmla="*/ 0 w 912"/>
                <a:gd name="T11" fmla="*/ 0 h 732"/>
                <a:gd name="T12" fmla="*/ 0 w 912"/>
                <a:gd name="T13" fmla="*/ 0 h 732"/>
                <a:gd name="T14" fmla="*/ 0 w 912"/>
                <a:gd name="T15" fmla="*/ 0 h 732"/>
                <a:gd name="T16" fmla="*/ 0 w 912"/>
                <a:gd name="T17" fmla="*/ 0 h 732"/>
                <a:gd name="T18" fmla="*/ 0 w 912"/>
                <a:gd name="T19" fmla="*/ 0 h 732"/>
                <a:gd name="T20" fmla="*/ 0 w 912"/>
                <a:gd name="T21" fmla="*/ 0 h 732"/>
                <a:gd name="T22" fmla="*/ 0 w 912"/>
                <a:gd name="T23" fmla="*/ 0 h 732"/>
                <a:gd name="T24" fmla="*/ 0 w 912"/>
                <a:gd name="T25" fmla="*/ 0 h 732"/>
                <a:gd name="T26" fmla="*/ 0 w 912"/>
                <a:gd name="T27" fmla="*/ 0 h 732"/>
                <a:gd name="T28" fmla="*/ 0 w 912"/>
                <a:gd name="T29" fmla="*/ 0 h 732"/>
                <a:gd name="T30" fmla="*/ 0 w 912"/>
                <a:gd name="T31" fmla="*/ 0 h 732"/>
                <a:gd name="T32" fmla="*/ 0 w 912"/>
                <a:gd name="T33" fmla="*/ 0 h 732"/>
                <a:gd name="T34" fmla="*/ 0 w 912"/>
                <a:gd name="T35" fmla="*/ 0 h 732"/>
                <a:gd name="T36" fmla="*/ 0 w 912"/>
                <a:gd name="T37" fmla="*/ 0 h 732"/>
                <a:gd name="T38" fmla="*/ 0 w 912"/>
                <a:gd name="T39" fmla="*/ 0 h 732"/>
                <a:gd name="T40" fmla="*/ 0 w 912"/>
                <a:gd name="T41" fmla="*/ 0 h 732"/>
                <a:gd name="T42" fmla="*/ 0 w 912"/>
                <a:gd name="T43" fmla="*/ 0 h 732"/>
                <a:gd name="T44" fmla="*/ 0 w 912"/>
                <a:gd name="T45" fmla="*/ 0 h 732"/>
                <a:gd name="T46" fmla="*/ 0 w 912"/>
                <a:gd name="T47" fmla="*/ 0 h 7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12" h="732">
                  <a:moveTo>
                    <a:pt x="656" y="582"/>
                  </a:moveTo>
                  <a:lnTo>
                    <a:pt x="653" y="482"/>
                  </a:lnTo>
                  <a:lnTo>
                    <a:pt x="564" y="512"/>
                  </a:lnTo>
                  <a:lnTo>
                    <a:pt x="533" y="593"/>
                  </a:lnTo>
                  <a:lnTo>
                    <a:pt x="401" y="582"/>
                  </a:lnTo>
                  <a:lnTo>
                    <a:pt x="341" y="537"/>
                  </a:lnTo>
                  <a:lnTo>
                    <a:pt x="226" y="580"/>
                  </a:lnTo>
                  <a:lnTo>
                    <a:pt x="250" y="658"/>
                  </a:lnTo>
                  <a:lnTo>
                    <a:pt x="166" y="721"/>
                  </a:lnTo>
                  <a:lnTo>
                    <a:pt x="75" y="732"/>
                  </a:lnTo>
                  <a:lnTo>
                    <a:pt x="0" y="583"/>
                  </a:lnTo>
                  <a:lnTo>
                    <a:pt x="115" y="437"/>
                  </a:lnTo>
                  <a:lnTo>
                    <a:pt x="316" y="372"/>
                  </a:lnTo>
                  <a:lnTo>
                    <a:pt x="316" y="196"/>
                  </a:lnTo>
                  <a:lnTo>
                    <a:pt x="432" y="44"/>
                  </a:lnTo>
                  <a:lnTo>
                    <a:pt x="485" y="80"/>
                  </a:lnTo>
                  <a:lnTo>
                    <a:pt x="533" y="0"/>
                  </a:lnTo>
                  <a:lnTo>
                    <a:pt x="661" y="0"/>
                  </a:lnTo>
                  <a:lnTo>
                    <a:pt x="725" y="48"/>
                  </a:lnTo>
                  <a:lnTo>
                    <a:pt x="821" y="64"/>
                  </a:lnTo>
                  <a:lnTo>
                    <a:pt x="861" y="136"/>
                  </a:lnTo>
                  <a:lnTo>
                    <a:pt x="912" y="206"/>
                  </a:lnTo>
                  <a:lnTo>
                    <a:pt x="855" y="320"/>
                  </a:lnTo>
                  <a:lnTo>
                    <a:pt x="767" y="450"/>
                  </a:lnTo>
                  <a:lnTo>
                    <a:pt x="752" y="591"/>
                  </a:lnTo>
                  <a:lnTo>
                    <a:pt x="656" y="58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2" name="Freeform 26">
              <a:extLst>
                <a:ext uri="{FF2B5EF4-FFF2-40B4-BE49-F238E27FC236}">
                  <a16:creationId xmlns:a16="http://schemas.microsoft.com/office/drawing/2014/main" id="{D98A9D42-3643-5C58-731D-C867B027F58F}"/>
                </a:ext>
              </a:extLst>
            </p:cNvPr>
            <p:cNvSpPr/>
            <p:nvPr/>
          </p:nvSpPr>
          <p:spPr bwMode="auto">
            <a:xfrm>
              <a:off x="4186510" y="3243494"/>
              <a:ext cx="261381" cy="276287"/>
            </a:xfrm>
            <a:custGeom>
              <a:avLst/>
              <a:gdLst>
                <a:gd name="T0" fmla="*/ 0 w 884"/>
                <a:gd name="T1" fmla="*/ 0 h 962"/>
                <a:gd name="T2" fmla="*/ 0 w 884"/>
                <a:gd name="T3" fmla="*/ 0 h 962"/>
                <a:gd name="T4" fmla="*/ 0 w 884"/>
                <a:gd name="T5" fmla="*/ 0 h 962"/>
                <a:gd name="T6" fmla="*/ 0 w 884"/>
                <a:gd name="T7" fmla="*/ 0 h 962"/>
                <a:gd name="T8" fmla="*/ 0 w 884"/>
                <a:gd name="T9" fmla="*/ 0 h 962"/>
                <a:gd name="T10" fmla="*/ 0 w 884"/>
                <a:gd name="T11" fmla="*/ 0 h 962"/>
                <a:gd name="T12" fmla="*/ 0 w 884"/>
                <a:gd name="T13" fmla="*/ 0 h 962"/>
                <a:gd name="T14" fmla="*/ 0 w 884"/>
                <a:gd name="T15" fmla="*/ 0 h 962"/>
                <a:gd name="T16" fmla="*/ 0 w 884"/>
                <a:gd name="T17" fmla="*/ 0 h 962"/>
                <a:gd name="T18" fmla="*/ 0 w 884"/>
                <a:gd name="T19" fmla="*/ 0 h 962"/>
                <a:gd name="T20" fmla="*/ 0 w 884"/>
                <a:gd name="T21" fmla="*/ 0 h 962"/>
                <a:gd name="T22" fmla="*/ 0 w 884"/>
                <a:gd name="T23" fmla="*/ 0 h 962"/>
                <a:gd name="T24" fmla="*/ 0 w 884"/>
                <a:gd name="T25" fmla="*/ 0 h 962"/>
                <a:gd name="T26" fmla="*/ 0 w 884"/>
                <a:gd name="T27" fmla="*/ 0 h 962"/>
                <a:gd name="T28" fmla="*/ 0 w 884"/>
                <a:gd name="T29" fmla="*/ 0 h 962"/>
                <a:gd name="T30" fmla="*/ 0 w 884"/>
                <a:gd name="T31" fmla="*/ 0 h 962"/>
                <a:gd name="T32" fmla="*/ 0 w 884"/>
                <a:gd name="T33" fmla="*/ 0 h 962"/>
                <a:gd name="T34" fmla="*/ 0 w 884"/>
                <a:gd name="T35" fmla="*/ 0 h 962"/>
                <a:gd name="T36" fmla="*/ 0 w 884"/>
                <a:gd name="T37" fmla="*/ 0 h 962"/>
                <a:gd name="T38" fmla="*/ 0 w 884"/>
                <a:gd name="T39" fmla="*/ 0 h 962"/>
                <a:gd name="T40" fmla="*/ 0 w 884"/>
                <a:gd name="T41" fmla="*/ 0 h 962"/>
                <a:gd name="T42" fmla="*/ 0 w 884"/>
                <a:gd name="T43" fmla="*/ 0 h 962"/>
                <a:gd name="T44" fmla="*/ 0 w 884"/>
                <a:gd name="T45" fmla="*/ 0 h 9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4" h="962">
                  <a:moveTo>
                    <a:pt x="752" y="102"/>
                  </a:moveTo>
                  <a:lnTo>
                    <a:pt x="748" y="0"/>
                  </a:lnTo>
                  <a:lnTo>
                    <a:pt x="660" y="32"/>
                  </a:lnTo>
                  <a:lnTo>
                    <a:pt x="628" y="112"/>
                  </a:lnTo>
                  <a:lnTo>
                    <a:pt x="495" y="101"/>
                  </a:lnTo>
                  <a:lnTo>
                    <a:pt x="435" y="56"/>
                  </a:lnTo>
                  <a:lnTo>
                    <a:pt x="320" y="101"/>
                  </a:lnTo>
                  <a:lnTo>
                    <a:pt x="345" y="176"/>
                  </a:lnTo>
                  <a:lnTo>
                    <a:pt x="260" y="241"/>
                  </a:lnTo>
                  <a:lnTo>
                    <a:pt x="170" y="251"/>
                  </a:lnTo>
                  <a:lnTo>
                    <a:pt x="95" y="431"/>
                  </a:lnTo>
                  <a:lnTo>
                    <a:pt x="0" y="597"/>
                  </a:lnTo>
                  <a:lnTo>
                    <a:pt x="15" y="777"/>
                  </a:lnTo>
                  <a:lnTo>
                    <a:pt x="20" y="872"/>
                  </a:lnTo>
                  <a:lnTo>
                    <a:pt x="80" y="932"/>
                  </a:lnTo>
                  <a:lnTo>
                    <a:pt x="165" y="932"/>
                  </a:lnTo>
                  <a:lnTo>
                    <a:pt x="300" y="957"/>
                  </a:lnTo>
                  <a:lnTo>
                    <a:pt x="380" y="927"/>
                  </a:lnTo>
                  <a:lnTo>
                    <a:pt x="560" y="962"/>
                  </a:lnTo>
                  <a:lnTo>
                    <a:pt x="620" y="872"/>
                  </a:lnTo>
                  <a:lnTo>
                    <a:pt x="700" y="696"/>
                  </a:lnTo>
                  <a:lnTo>
                    <a:pt x="740" y="560"/>
                  </a:lnTo>
                  <a:lnTo>
                    <a:pt x="812" y="464"/>
                  </a:lnTo>
                  <a:lnTo>
                    <a:pt x="884" y="392"/>
                  </a:lnTo>
                  <a:lnTo>
                    <a:pt x="815" y="286"/>
                  </a:lnTo>
                  <a:lnTo>
                    <a:pt x="735" y="221"/>
                  </a:lnTo>
                  <a:lnTo>
                    <a:pt x="752" y="10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3" name="Freeform 27">
              <a:extLst>
                <a:ext uri="{FF2B5EF4-FFF2-40B4-BE49-F238E27FC236}">
                  <a16:creationId xmlns:a16="http://schemas.microsoft.com/office/drawing/2014/main" id="{B7C14142-BEBC-14D3-6F59-FB31A30DCBAC}"/>
                </a:ext>
              </a:extLst>
            </p:cNvPr>
            <p:cNvSpPr/>
            <p:nvPr/>
          </p:nvSpPr>
          <p:spPr bwMode="auto">
            <a:xfrm>
              <a:off x="4084616" y="3462222"/>
              <a:ext cx="190498" cy="379895"/>
            </a:xfrm>
            <a:custGeom>
              <a:avLst/>
              <a:gdLst>
                <a:gd name="T0" fmla="*/ 0 w 645"/>
                <a:gd name="T1" fmla="*/ 0 h 1321"/>
                <a:gd name="T2" fmla="*/ 0 w 645"/>
                <a:gd name="T3" fmla="*/ 0 h 1321"/>
                <a:gd name="T4" fmla="*/ 0 w 645"/>
                <a:gd name="T5" fmla="*/ 0 h 1321"/>
                <a:gd name="T6" fmla="*/ 0 w 645"/>
                <a:gd name="T7" fmla="*/ 0 h 1321"/>
                <a:gd name="T8" fmla="*/ 0 w 645"/>
                <a:gd name="T9" fmla="*/ 0 h 1321"/>
                <a:gd name="T10" fmla="*/ 0 w 645"/>
                <a:gd name="T11" fmla="*/ 0 h 1321"/>
                <a:gd name="T12" fmla="*/ 0 w 645"/>
                <a:gd name="T13" fmla="*/ 0 h 1321"/>
                <a:gd name="T14" fmla="*/ 0 w 645"/>
                <a:gd name="T15" fmla="*/ 0 h 1321"/>
                <a:gd name="T16" fmla="*/ 0 w 645"/>
                <a:gd name="T17" fmla="*/ 0 h 1321"/>
                <a:gd name="T18" fmla="*/ 0 w 645"/>
                <a:gd name="T19" fmla="*/ 0 h 1321"/>
                <a:gd name="T20" fmla="*/ 0 w 645"/>
                <a:gd name="T21" fmla="*/ 0 h 1321"/>
                <a:gd name="T22" fmla="*/ 0 w 645"/>
                <a:gd name="T23" fmla="*/ 0 h 1321"/>
                <a:gd name="T24" fmla="*/ 0 w 645"/>
                <a:gd name="T25" fmla="*/ 0 h 1321"/>
                <a:gd name="T26" fmla="*/ 0 w 645"/>
                <a:gd name="T27" fmla="*/ 0 h 1321"/>
                <a:gd name="T28" fmla="*/ 0 w 645"/>
                <a:gd name="T29" fmla="*/ 0 h 1321"/>
                <a:gd name="T30" fmla="*/ 0 w 645"/>
                <a:gd name="T31" fmla="*/ 0 h 1321"/>
                <a:gd name="T32" fmla="*/ 0 w 645"/>
                <a:gd name="T33" fmla="*/ 0 h 1321"/>
                <a:gd name="T34" fmla="*/ 0 w 645"/>
                <a:gd name="T35" fmla="*/ 0 h 1321"/>
                <a:gd name="T36" fmla="*/ 0 w 645"/>
                <a:gd name="T37" fmla="*/ 0 h 1321"/>
                <a:gd name="T38" fmla="*/ 0 w 645"/>
                <a:gd name="T39" fmla="*/ 0 h 1321"/>
                <a:gd name="T40" fmla="*/ 0 w 645"/>
                <a:gd name="T41" fmla="*/ 0 h 1321"/>
                <a:gd name="T42" fmla="*/ 0 w 645"/>
                <a:gd name="T43" fmla="*/ 0 h 1321"/>
                <a:gd name="T44" fmla="*/ 0 w 645"/>
                <a:gd name="T45" fmla="*/ 0 h 1321"/>
                <a:gd name="T46" fmla="*/ 0 w 645"/>
                <a:gd name="T47" fmla="*/ 0 h 1321"/>
                <a:gd name="T48" fmla="*/ 0 w 645"/>
                <a:gd name="T49" fmla="*/ 0 h 13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5" h="1321">
                  <a:moveTo>
                    <a:pt x="36" y="153"/>
                  </a:moveTo>
                  <a:lnTo>
                    <a:pt x="0" y="375"/>
                  </a:lnTo>
                  <a:lnTo>
                    <a:pt x="63" y="489"/>
                  </a:lnTo>
                  <a:lnTo>
                    <a:pt x="95" y="600"/>
                  </a:lnTo>
                  <a:lnTo>
                    <a:pt x="60" y="665"/>
                  </a:lnTo>
                  <a:lnTo>
                    <a:pt x="132" y="856"/>
                  </a:lnTo>
                  <a:lnTo>
                    <a:pt x="231" y="1027"/>
                  </a:lnTo>
                  <a:lnTo>
                    <a:pt x="249" y="1195"/>
                  </a:lnTo>
                  <a:lnTo>
                    <a:pt x="260" y="1295"/>
                  </a:lnTo>
                  <a:lnTo>
                    <a:pt x="380" y="1234"/>
                  </a:lnTo>
                  <a:lnTo>
                    <a:pt x="440" y="1321"/>
                  </a:lnTo>
                  <a:lnTo>
                    <a:pt x="485" y="1259"/>
                  </a:lnTo>
                  <a:lnTo>
                    <a:pt x="525" y="1174"/>
                  </a:lnTo>
                  <a:lnTo>
                    <a:pt x="510" y="1039"/>
                  </a:lnTo>
                  <a:lnTo>
                    <a:pt x="480" y="884"/>
                  </a:lnTo>
                  <a:lnTo>
                    <a:pt x="453" y="790"/>
                  </a:lnTo>
                  <a:lnTo>
                    <a:pt x="549" y="790"/>
                  </a:lnTo>
                  <a:lnTo>
                    <a:pt x="597" y="678"/>
                  </a:lnTo>
                  <a:lnTo>
                    <a:pt x="645" y="550"/>
                  </a:lnTo>
                  <a:lnTo>
                    <a:pt x="605" y="359"/>
                  </a:lnTo>
                  <a:lnTo>
                    <a:pt x="515" y="169"/>
                  </a:lnTo>
                  <a:lnTo>
                    <a:pt x="428" y="170"/>
                  </a:lnTo>
                  <a:lnTo>
                    <a:pt x="365" y="113"/>
                  </a:lnTo>
                  <a:lnTo>
                    <a:pt x="359" y="14"/>
                  </a:lnTo>
                  <a:lnTo>
                    <a:pt x="230" y="0"/>
                  </a:lnTo>
                  <a:lnTo>
                    <a:pt x="165" y="95"/>
                  </a:lnTo>
                  <a:lnTo>
                    <a:pt x="36" y="15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4" name="Freeform 28">
              <a:extLst>
                <a:ext uri="{FF2B5EF4-FFF2-40B4-BE49-F238E27FC236}">
                  <a16:creationId xmlns:a16="http://schemas.microsoft.com/office/drawing/2014/main" id="{D95A1DB1-CD62-B198-AE0A-35AC0717027D}"/>
                </a:ext>
              </a:extLst>
            </p:cNvPr>
            <p:cNvSpPr/>
            <p:nvPr/>
          </p:nvSpPr>
          <p:spPr bwMode="auto">
            <a:xfrm>
              <a:off x="3434857" y="2915403"/>
              <a:ext cx="124045" cy="166924"/>
            </a:xfrm>
            <a:custGeom>
              <a:avLst/>
              <a:gdLst>
                <a:gd name="T0" fmla="*/ 0 w 420"/>
                <a:gd name="T1" fmla="*/ 0 h 580"/>
                <a:gd name="T2" fmla="*/ 0 w 420"/>
                <a:gd name="T3" fmla="*/ 0 h 580"/>
                <a:gd name="T4" fmla="*/ 0 w 420"/>
                <a:gd name="T5" fmla="*/ 0 h 580"/>
                <a:gd name="T6" fmla="*/ 0 w 420"/>
                <a:gd name="T7" fmla="*/ 0 h 580"/>
                <a:gd name="T8" fmla="*/ 0 w 420"/>
                <a:gd name="T9" fmla="*/ 0 h 580"/>
                <a:gd name="T10" fmla="*/ 0 w 420"/>
                <a:gd name="T11" fmla="*/ 0 h 580"/>
                <a:gd name="T12" fmla="*/ 0 w 420"/>
                <a:gd name="T13" fmla="*/ 0 h 580"/>
                <a:gd name="T14" fmla="*/ 0 w 420"/>
                <a:gd name="T15" fmla="*/ 0 h 580"/>
                <a:gd name="T16" fmla="*/ 0 w 420"/>
                <a:gd name="T17" fmla="*/ 0 h 580"/>
                <a:gd name="T18" fmla="*/ 0 w 420"/>
                <a:gd name="T19" fmla="*/ 0 h 580"/>
                <a:gd name="T20" fmla="*/ 0 w 420"/>
                <a:gd name="T21" fmla="*/ 0 h 580"/>
                <a:gd name="T22" fmla="*/ 0 w 420"/>
                <a:gd name="T23" fmla="*/ 0 h 580"/>
                <a:gd name="T24" fmla="*/ 0 w 420"/>
                <a:gd name="T25" fmla="*/ 0 h 580"/>
                <a:gd name="T26" fmla="*/ 0 w 420"/>
                <a:gd name="T27" fmla="*/ 0 h 5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580">
                  <a:moveTo>
                    <a:pt x="384" y="516"/>
                  </a:moveTo>
                  <a:lnTo>
                    <a:pt x="405" y="430"/>
                  </a:lnTo>
                  <a:lnTo>
                    <a:pt x="360" y="315"/>
                  </a:lnTo>
                  <a:lnTo>
                    <a:pt x="420" y="135"/>
                  </a:lnTo>
                  <a:lnTo>
                    <a:pt x="385" y="60"/>
                  </a:lnTo>
                  <a:lnTo>
                    <a:pt x="265" y="0"/>
                  </a:lnTo>
                  <a:lnTo>
                    <a:pt x="144" y="70"/>
                  </a:lnTo>
                  <a:lnTo>
                    <a:pt x="30" y="104"/>
                  </a:lnTo>
                  <a:lnTo>
                    <a:pt x="54" y="248"/>
                  </a:lnTo>
                  <a:lnTo>
                    <a:pt x="0" y="356"/>
                  </a:lnTo>
                  <a:lnTo>
                    <a:pt x="14" y="511"/>
                  </a:lnTo>
                  <a:lnTo>
                    <a:pt x="99" y="580"/>
                  </a:lnTo>
                  <a:lnTo>
                    <a:pt x="235" y="570"/>
                  </a:lnTo>
                  <a:lnTo>
                    <a:pt x="384" y="5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5" name="Freeform 29">
              <a:extLst>
                <a:ext uri="{FF2B5EF4-FFF2-40B4-BE49-F238E27FC236}">
                  <a16:creationId xmlns:a16="http://schemas.microsoft.com/office/drawing/2014/main" id="{007C47FC-A5D5-66DA-EA1C-67E397EA9B57}"/>
                </a:ext>
              </a:extLst>
            </p:cNvPr>
            <p:cNvSpPr/>
            <p:nvPr/>
          </p:nvSpPr>
          <p:spPr bwMode="auto">
            <a:xfrm>
              <a:off x="1293605" y="4875317"/>
              <a:ext cx="93034" cy="151095"/>
            </a:xfrm>
            <a:custGeom>
              <a:avLst/>
              <a:gdLst>
                <a:gd name="T0" fmla="*/ 0 w 315"/>
                <a:gd name="T1" fmla="*/ 0 h 525"/>
                <a:gd name="T2" fmla="*/ 0 w 315"/>
                <a:gd name="T3" fmla="*/ 0 h 525"/>
                <a:gd name="T4" fmla="*/ 0 w 315"/>
                <a:gd name="T5" fmla="*/ 0 h 525"/>
                <a:gd name="T6" fmla="*/ 0 w 315"/>
                <a:gd name="T7" fmla="*/ 0 h 525"/>
                <a:gd name="T8" fmla="*/ 0 w 315"/>
                <a:gd name="T9" fmla="*/ 0 h 525"/>
                <a:gd name="T10" fmla="*/ 0 w 315"/>
                <a:gd name="T11" fmla="*/ 0 h 525"/>
                <a:gd name="T12" fmla="*/ 0 w 315"/>
                <a:gd name="T13" fmla="*/ 0 h 525"/>
                <a:gd name="T14" fmla="*/ 0 w 315"/>
                <a:gd name="T15" fmla="*/ 0 h 525"/>
                <a:gd name="T16" fmla="*/ 0 w 315"/>
                <a:gd name="T17" fmla="*/ 0 h 525"/>
                <a:gd name="T18" fmla="*/ 0 w 315"/>
                <a:gd name="T19" fmla="*/ 0 h 525"/>
                <a:gd name="T20" fmla="*/ 0 w 315"/>
                <a:gd name="T21" fmla="*/ 0 h 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5" h="525">
                  <a:moveTo>
                    <a:pt x="244" y="525"/>
                  </a:moveTo>
                  <a:lnTo>
                    <a:pt x="124" y="430"/>
                  </a:lnTo>
                  <a:lnTo>
                    <a:pt x="109" y="295"/>
                  </a:lnTo>
                  <a:lnTo>
                    <a:pt x="44" y="205"/>
                  </a:lnTo>
                  <a:lnTo>
                    <a:pt x="0" y="24"/>
                  </a:lnTo>
                  <a:lnTo>
                    <a:pt x="93" y="0"/>
                  </a:lnTo>
                  <a:lnTo>
                    <a:pt x="149" y="70"/>
                  </a:lnTo>
                  <a:lnTo>
                    <a:pt x="260" y="72"/>
                  </a:lnTo>
                  <a:lnTo>
                    <a:pt x="315" y="274"/>
                  </a:lnTo>
                  <a:lnTo>
                    <a:pt x="303" y="406"/>
                  </a:lnTo>
                  <a:lnTo>
                    <a:pt x="244" y="525"/>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6" name="Freeform 30">
              <a:extLst>
                <a:ext uri="{FF2B5EF4-FFF2-40B4-BE49-F238E27FC236}">
                  <a16:creationId xmlns:a16="http://schemas.microsoft.com/office/drawing/2014/main" id="{B35D9695-FDAC-948D-1FE1-07CC96D3AB61}"/>
                </a:ext>
              </a:extLst>
            </p:cNvPr>
            <p:cNvSpPr/>
            <p:nvPr/>
          </p:nvSpPr>
          <p:spPr bwMode="auto">
            <a:xfrm>
              <a:off x="3935467" y="3453588"/>
              <a:ext cx="159486" cy="251825"/>
            </a:xfrm>
            <a:custGeom>
              <a:avLst/>
              <a:gdLst>
                <a:gd name="T0" fmla="*/ 0 w 540"/>
                <a:gd name="T1" fmla="*/ 0 h 876"/>
                <a:gd name="T2" fmla="*/ 0 w 540"/>
                <a:gd name="T3" fmla="*/ 0 h 876"/>
                <a:gd name="T4" fmla="*/ 0 w 540"/>
                <a:gd name="T5" fmla="*/ 0 h 876"/>
                <a:gd name="T6" fmla="*/ 0 w 540"/>
                <a:gd name="T7" fmla="*/ 0 h 876"/>
                <a:gd name="T8" fmla="*/ 0 w 540"/>
                <a:gd name="T9" fmla="*/ 0 h 876"/>
                <a:gd name="T10" fmla="*/ 0 w 540"/>
                <a:gd name="T11" fmla="*/ 0 h 876"/>
                <a:gd name="T12" fmla="*/ 0 w 540"/>
                <a:gd name="T13" fmla="*/ 0 h 876"/>
                <a:gd name="T14" fmla="*/ 0 w 540"/>
                <a:gd name="T15" fmla="*/ 0 h 876"/>
                <a:gd name="T16" fmla="*/ 0 w 540"/>
                <a:gd name="T17" fmla="*/ 0 h 876"/>
                <a:gd name="T18" fmla="*/ 0 w 540"/>
                <a:gd name="T19" fmla="*/ 0 h 876"/>
                <a:gd name="T20" fmla="*/ 0 w 540"/>
                <a:gd name="T21" fmla="*/ 0 h 876"/>
                <a:gd name="T22" fmla="*/ 0 w 540"/>
                <a:gd name="T23" fmla="*/ 0 h 876"/>
                <a:gd name="T24" fmla="*/ 0 w 540"/>
                <a:gd name="T25" fmla="*/ 0 h 876"/>
                <a:gd name="T26" fmla="*/ 0 w 540"/>
                <a:gd name="T27" fmla="*/ 0 h 876"/>
                <a:gd name="T28" fmla="*/ 0 w 540"/>
                <a:gd name="T29" fmla="*/ 0 h 876"/>
                <a:gd name="T30" fmla="*/ 0 w 540"/>
                <a:gd name="T31" fmla="*/ 0 h 8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0" h="876">
                  <a:moveTo>
                    <a:pt x="505" y="404"/>
                  </a:moveTo>
                  <a:lnTo>
                    <a:pt x="355" y="449"/>
                  </a:lnTo>
                  <a:lnTo>
                    <a:pt x="360" y="530"/>
                  </a:lnTo>
                  <a:lnTo>
                    <a:pt x="315" y="675"/>
                  </a:lnTo>
                  <a:lnTo>
                    <a:pt x="330" y="785"/>
                  </a:lnTo>
                  <a:lnTo>
                    <a:pt x="246" y="876"/>
                  </a:lnTo>
                  <a:lnTo>
                    <a:pt x="166" y="796"/>
                  </a:lnTo>
                  <a:lnTo>
                    <a:pt x="150" y="700"/>
                  </a:lnTo>
                  <a:lnTo>
                    <a:pt x="94" y="812"/>
                  </a:lnTo>
                  <a:lnTo>
                    <a:pt x="50" y="685"/>
                  </a:lnTo>
                  <a:lnTo>
                    <a:pt x="0" y="454"/>
                  </a:lnTo>
                  <a:lnTo>
                    <a:pt x="50" y="229"/>
                  </a:lnTo>
                  <a:lnTo>
                    <a:pt x="190" y="179"/>
                  </a:lnTo>
                  <a:lnTo>
                    <a:pt x="313" y="149"/>
                  </a:lnTo>
                  <a:lnTo>
                    <a:pt x="385" y="19"/>
                  </a:lnTo>
                  <a:lnTo>
                    <a:pt x="453" y="0"/>
                  </a:lnTo>
                  <a:lnTo>
                    <a:pt x="540" y="184"/>
                  </a:lnTo>
                  <a:lnTo>
                    <a:pt x="505" y="40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7" name="Freeform 31">
              <a:extLst>
                <a:ext uri="{FF2B5EF4-FFF2-40B4-BE49-F238E27FC236}">
                  <a16:creationId xmlns:a16="http://schemas.microsoft.com/office/drawing/2014/main" id="{D45ACFD0-A373-A5D8-9438-FEEC77C981D3}"/>
                </a:ext>
              </a:extLst>
            </p:cNvPr>
            <p:cNvSpPr/>
            <p:nvPr/>
          </p:nvSpPr>
          <p:spPr bwMode="auto">
            <a:xfrm>
              <a:off x="3705098" y="3208958"/>
              <a:ext cx="423821" cy="176997"/>
            </a:xfrm>
            <a:custGeom>
              <a:avLst/>
              <a:gdLst>
                <a:gd name="T0" fmla="*/ 0 w 1439"/>
                <a:gd name="T1" fmla="*/ 0 h 615"/>
                <a:gd name="T2" fmla="*/ 0 w 1439"/>
                <a:gd name="T3" fmla="*/ 0 h 615"/>
                <a:gd name="T4" fmla="*/ 0 w 1439"/>
                <a:gd name="T5" fmla="*/ 0 h 615"/>
                <a:gd name="T6" fmla="*/ 0 w 1439"/>
                <a:gd name="T7" fmla="*/ 0 h 615"/>
                <a:gd name="T8" fmla="*/ 0 w 1439"/>
                <a:gd name="T9" fmla="*/ 0 h 615"/>
                <a:gd name="T10" fmla="*/ 0 w 1439"/>
                <a:gd name="T11" fmla="*/ 0 h 615"/>
                <a:gd name="T12" fmla="*/ 0 w 1439"/>
                <a:gd name="T13" fmla="*/ 0 h 615"/>
                <a:gd name="T14" fmla="*/ 0 w 1439"/>
                <a:gd name="T15" fmla="*/ 0 h 615"/>
                <a:gd name="T16" fmla="*/ 0 w 1439"/>
                <a:gd name="T17" fmla="*/ 0 h 615"/>
                <a:gd name="T18" fmla="*/ 0 w 1439"/>
                <a:gd name="T19" fmla="*/ 0 h 615"/>
                <a:gd name="T20" fmla="*/ 0 w 1439"/>
                <a:gd name="T21" fmla="*/ 0 h 615"/>
                <a:gd name="T22" fmla="*/ 0 w 1439"/>
                <a:gd name="T23" fmla="*/ 0 h 615"/>
                <a:gd name="T24" fmla="*/ 0 w 1439"/>
                <a:gd name="T25" fmla="*/ 0 h 615"/>
                <a:gd name="T26" fmla="*/ 0 w 1439"/>
                <a:gd name="T27" fmla="*/ 0 h 615"/>
                <a:gd name="T28" fmla="*/ 0 w 1439"/>
                <a:gd name="T29" fmla="*/ 0 h 615"/>
                <a:gd name="T30" fmla="*/ 0 w 1439"/>
                <a:gd name="T31" fmla="*/ 0 h 615"/>
                <a:gd name="T32" fmla="*/ 0 w 1439"/>
                <a:gd name="T33" fmla="*/ 0 h 615"/>
                <a:gd name="T34" fmla="*/ 0 w 1439"/>
                <a:gd name="T35" fmla="*/ 0 h 615"/>
                <a:gd name="T36" fmla="*/ 0 w 1439"/>
                <a:gd name="T37" fmla="*/ 0 h 615"/>
                <a:gd name="T38" fmla="*/ 0 w 1439"/>
                <a:gd name="T39" fmla="*/ 0 h 615"/>
                <a:gd name="T40" fmla="*/ 0 w 1439"/>
                <a:gd name="T41" fmla="*/ 0 h 615"/>
                <a:gd name="T42" fmla="*/ 0 w 1439"/>
                <a:gd name="T43" fmla="*/ 0 h 6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39" h="615">
                  <a:moveTo>
                    <a:pt x="1238" y="584"/>
                  </a:moveTo>
                  <a:lnTo>
                    <a:pt x="912" y="506"/>
                  </a:lnTo>
                  <a:lnTo>
                    <a:pt x="692" y="511"/>
                  </a:lnTo>
                  <a:lnTo>
                    <a:pt x="455" y="509"/>
                  </a:lnTo>
                  <a:lnTo>
                    <a:pt x="374" y="557"/>
                  </a:lnTo>
                  <a:lnTo>
                    <a:pt x="42" y="521"/>
                  </a:lnTo>
                  <a:lnTo>
                    <a:pt x="0" y="435"/>
                  </a:lnTo>
                  <a:lnTo>
                    <a:pt x="131" y="330"/>
                  </a:lnTo>
                  <a:lnTo>
                    <a:pt x="86" y="236"/>
                  </a:lnTo>
                  <a:lnTo>
                    <a:pt x="237" y="105"/>
                  </a:lnTo>
                  <a:lnTo>
                    <a:pt x="467" y="147"/>
                  </a:lnTo>
                  <a:lnTo>
                    <a:pt x="833" y="177"/>
                  </a:lnTo>
                  <a:lnTo>
                    <a:pt x="867" y="84"/>
                  </a:lnTo>
                  <a:lnTo>
                    <a:pt x="1007" y="0"/>
                  </a:lnTo>
                  <a:lnTo>
                    <a:pt x="1122" y="11"/>
                  </a:lnTo>
                  <a:lnTo>
                    <a:pt x="1152" y="176"/>
                  </a:lnTo>
                  <a:lnTo>
                    <a:pt x="1289" y="177"/>
                  </a:lnTo>
                  <a:lnTo>
                    <a:pt x="1391" y="236"/>
                  </a:lnTo>
                  <a:lnTo>
                    <a:pt x="1439" y="417"/>
                  </a:lnTo>
                  <a:lnTo>
                    <a:pt x="1349" y="504"/>
                  </a:lnTo>
                  <a:lnTo>
                    <a:pt x="1332" y="615"/>
                  </a:lnTo>
                  <a:lnTo>
                    <a:pt x="1238" y="58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8" name="Freeform 41">
              <a:extLst>
                <a:ext uri="{FF2B5EF4-FFF2-40B4-BE49-F238E27FC236}">
                  <a16:creationId xmlns:a16="http://schemas.microsoft.com/office/drawing/2014/main" id="{81E3F5BC-87CF-1527-962E-CE9A448C9A46}"/>
                </a:ext>
              </a:extLst>
            </p:cNvPr>
            <p:cNvSpPr/>
            <p:nvPr/>
          </p:nvSpPr>
          <p:spPr bwMode="auto">
            <a:xfrm>
              <a:off x="1847377" y="2839136"/>
              <a:ext cx="57593" cy="64755"/>
            </a:xfrm>
            <a:custGeom>
              <a:avLst/>
              <a:gdLst>
                <a:gd name="T0" fmla="*/ 23 w 192"/>
                <a:gd name="T1" fmla="*/ 0 h 225"/>
                <a:gd name="T2" fmla="*/ 8 w 192"/>
                <a:gd name="T3" fmla="*/ 6 h 225"/>
                <a:gd name="T4" fmla="*/ 10 w 192"/>
                <a:gd name="T5" fmla="*/ 22 h 225"/>
                <a:gd name="T6" fmla="*/ 0 w 192"/>
                <a:gd name="T7" fmla="*/ 29 h 225"/>
                <a:gd name="T8" fmla="*/ 7 w 192"/>
                <a:gd name="T9" fmla="*/ 35 h 225"/>
                <a:gd name="T10" fmla="*/ 19 w 192"/>
                <a:gd name="T11" fmla="*/ 31 h 225"/>
                <a:gd name="T12" fmla="*/ 28 w 192"/>
                <a:gd name="T13" fmla="*/ 45 h 225"/>
                <a:gd name="T14" fmla="*/ 33 w 192"/>
                <a:gd name="T15" fmla="*/ 40 h 225"/>
                <a:gd name="T16" fmla="*/ 39 w 192"/>
                <a:gd name="T17" fmla="*/ 36 h 225"/>
                <a:gd name="T18" fmla="*/ 37 w 192"/>
                <a:gd name="T19" fmla="*/ 20 h 225"/>
                <a:gd name="T20" fmla="*/ 32 w 192"/>
                <a:gd name="T21" fmla="*/ 9 h 225"/>
                <a:gd name="T22" fmla="*/ 23 w 192"/>
                <a:gd name="T23" fmla="*/ 0 h 2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225">
                  <a:moveTo>
                    <a:pt x="111" y="0"/>
                  </a:moveTo>
                  <a:lnTo>
                    <a:pt x="40" y="31"/>
                  </a:lnTo>
                  <a:lnTo>
                    <a:pt x="49" y="111"/>
                  </a:lnTo>
                  <a:lnTo>
                    <a:pt x="0" y="146"/>
                  </a:lnTo>
                  <a:lnTo>
                    <a:pt x="36" y="175"/>
                  </a:lnTo>
                  <a:lnTo>
                    <a:pt x="93" y="153"/>
                  </a:lnTo>
                  <a:lnTo>
                    <a:pt x="136" y="225"/>
                  </a:lnTo>
                  <a:lnTo>
                    <a:pt x="162" y="201"/>
                  </a:lnTo>
                  <a:lnTo>
                    <a:pt x="192" y="180"/>
                  </a:lnTo>
                  <a:lnTo>
                    <a:pt x="180" y="99"/>
                  </a:lnTo>
                  <a:lnTo>
                    <a:pt x="156" y="45"/>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9" name="Freeform 42">
              <a:extLst>
                <a:ext uri="{FF2B5EF4-FFF2-40B4-BE49-F238E27FC236}">
                  <a16:creationId xmlns:a16="http://schemas.microsoft.com/office/drawing/2014/main" id="{9DC4A234-AD5D-E17C-504E-F2495EB1F1A4}"/>
                </a:ext>
              </a:extLst>
            </p:cNvPr>
            <p:cNvSpPr/>
            <p:nvPr/>
          </p:nvSpPr>
          <p:spPr bwMode="auto">
            <a:xfrm>
              <a:off x="2219512" y="5635107"/>
              <a:ext cx="36919" cy="34536"/>
            </a:xfrm>
            <a:custGeom>
              <a:avLst/>
              <a:gdLst>
                <a:gd name="T0" fmla="*/ 22 w 125"/>
                <a:gd name="T1" fmla="*/ 0 h 120"/>
                <a:gd name="T2" fmla="*/ 5 w 125"/>
                <a:gd name="T3" fmla="*/ 1 h 120"/>
                <a:gd name="T4" fmla="*/ 0 w 125"/>
                <a:gd name="T5" fmla="*/ 10 h 120"/>
                <a:gd name="T6" fmla="*/ 6 w 125"/>
                <a:gd name="T7" fmla="*/ 15 h 120"/>
                <a:gd name="T8" fmla="*/ 12 w 125"/>
                <a:gd name="T9" fmla="*/ 18 h 120"/>
                <a:gd name="T10" fmla="*/ 25 w 125"/>
                <a:gd name="T11" fmla="*/ 24 h 120"/>
                <a:gd name="T12" fmla="*/ 23 w 125"/>
                <a:gd name="T13" fmla="*/ 11 h 120"/>
                <a:gd name="T14" fmla="*/ 22 w 125"/>
                <a:gd name="T15" fmla="*/ 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5" h="120">
                  <a:moveTo>
                    <a:pt x="111" y="0"/>
                  </a:moveTo>
                  <a:lnTo>
                    <a:pt x="27" y="3"/>
                  </a:lnTo>
                  <a:lnTo>
                    <a:pt x="0" y="48"/>
                  </a:lnTo>
                  <a:lnTo>
                    <a:pt x="32" y="76"/>
                  </a:lnTo>
                  <a:lnTo>
                    <a:pt x="59" y="91"/>
                  </a:lnTo>
                  <a:lnTo>
                    <a:pt x="125" y="120"/>
                  </a:lnTo>
                  <a:lnTo>
                    <a:pt x="116" y="57"/>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0" name="Freeform 43">
              <a:extLst>
                <a:ext uri="{FF2B5EF4-FFF2-40B4-BE49-F238E27FC236}">
                  <a16:creationId xmlns:a16="http://schemas.microsoft.com/office/drawing/2014/main" id="{AFA6377B-94F5-4930-E31A-6D005DF7A990}"/>
                </a:ext>
              </a:extLst>
            </p:cNvPr>
            <p:cNvSpPr/>
            <p:nvPr/>
          </p:nvSpPr>
          <p:spPr bwMode="auto">
            <a:xfrm>
              <a:off x="2207698" y="5473940"/>
              <a:ext cx="36919" cy="44609"/>
            </a:xfrm>
            <a:custGeom>
              <a:avLst/>
              <a:gdLst>
                <a:gd name="T0" fmla="*/ 25 w 126"/>
                <a:gd name="T1" fmla="*/ 10 h 152"/>
                <a:gd name="T2" fmla="*/ 16 w 126"/>
                <a:gd name="T3" fmla="*/ 3 h 152"/>
                <a:gd name="T4" fmla="*/ 7 w 126"/>
                <a:gd name="T5" fmla="*/ 0 h 152"/>
                <a:gd name="T6" fmla="*/ 4 w 126"/>
                <a:gd name="T7" fmla="*/ 9 h 152"/>
                <a:gd name="T8" fmla="*/ 0 w 126"/>
                <a:gd name="T9" fmla="*/ 16 h 152"/>
                <a:gd name="T10" fmla="*/ 2 w 126"/>
                <a:gd name="T11" fmla="*/ 25 h 152"/>
                <a:gd name="T12" fmla="*/ 10 w 126"/>
                <a:gd name="T13" fmla="*/ 31 h 152"/>
                <a:gd name="T14" fmla="*/ 17 w 126"/>
                <a:gd name="T15" fmla="*/ 31 h 152"/>
                <a:gd name="T16" fmla="*/ 23 w 126"/>
                <a:gd name="T17" fmla="*/ 26 h 152"/>
                <a:gd name="T18" fmla="*/ 24 w 126"/>
                <a:gd name="T19" fmla="*/ 18 h 152"/>
                <a:gd name="T20" fmla="*/ 25 w 126"/>
                <a:gd name="T21" fmla="*/ 10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152">
                  <a:moveTo>
                    <a:pt x="126" y="50"/>
                  </a:moveTo>
                  <a:lnTo>
                    <a:pt x="80" y="15"/>
                  </a:lnTo>
                  <a:lnTo>
                    <a:pt x="33" y="0"/>
                  </a:lnTo>
                  <a:lnTo>
                    <a:pt x="21" y="42"/>
                  </a:lnTo>
                  <a:lnTo>
                    <a:pt x="0" y="80"/>
                  </a:lnTo>
                  <a:lnTo>
                    <a:pt x="12" y="125"/>
                  </a:lnTo>
                  <a:lnTo>
                    <a:pt x="48" y="152"/>
                  </a:lnTo>
                  <a:lnTo>
                    <a:pt x="86" y="152"/>
                  </a:lnTo>
                  <a:lnTo>
                    <a:pt x="114" y="126"/>
                  </a:lnTo>
                  <a:lnTo>
                    <a:pt x="122" y="87"/>
                  </a:lnTo>
                  <a:lnTo>
                    <a:pt x="126" y="5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6" name="Freeform 44">
              <a:extLst>
                <a:ext uri="{FF2B5EF4-FFF2-40B4-BE49-F238E27FC236}">
                  <a16:creationId xmlns:a16="http://schemas.microsoft.com/office/drawing/2014/main" id="{4BA44EB1-7869-0B3D-992B-773720EBFFFD}"/>
                </a:ext>
              </a:extLst>
            </p:cNvPr>
            <p:cNvSpPr/>
            <p:nvPr/>
          </p:nvSpPr>
          <p:spPr bwMode="auto">
            <a:xfrm>
              <a:off x="2615275" y="4728539"/>
              <a:ext cx="26581" cy="23024"/>
            </a:xfrm>
            <a:custGeom>
              <a:avLst/>
              <a:gdLst>
                <a:gd name="T0" fmla="*/ 0 w 92"/>
                <a:gd name="T1" fmla="*/ 6 h 80"/>
                <a:gd name="T2" fmla="*/ 9 w 92"/>
                <a:gd name="T3" fmla="*/ 16 h 80"/>
                <a:gd name="T4" fmla="*/ 18 w 92"/>
                <a:gd name="T5" fmla="*/ 7 h 80"/>
                <a:gd name="T6" fmla="*/ 7 w 92"/>
                <a:gd name="T7" fmla="*/ 0 h 80"/>
                <a:gd name="T8" fmla="*/ 0 w 92"/>
                <a:gd name="T9" fmla="*/ 6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80">
                  <a:moveTo>
                    <a:pt x="0" y="29"/>
                  </a:moveTo>
                  <a:lnTo>
                    <a:pt x="45" y="80"/>
                  </a:lnTo>
                  <a:lnTo>
                    <a:pt x="92" y="35"/>
                  </a:lnTo>
                  <a:lnTo>
                    <a:pt x="35" y="0"/>
                  </a:lnTo>
                  <a:lnTo>
                    <a:pt x="0" y="2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7" name="Freeform 45">
              <a:extLst>
                <a:ext uri="{FF2B5EF4-FFF2-40B4-BE49-F238E27FC236}">
                  <a16:creationId xmlns:a16="http://schemas.microsoft.com/office/drawing/2014/main" id="{E48D1DA1-E528-165A-23BE-D984CCAC5A14}"/>
                </a:ext>
              </a:extLst>
            </p:cNvPr>
            <p:cNvSpPr/>
            <p:nvPr/>
          </p:nvSpPr>
          <p:spPr bwMode="auto">
            <a:xfrm>
              <a:off x="1547602" y="5504158"/>
              <a:ext cx="19198" cy="18707"/>
            </a:xfrm>
            <a:custGeom>
              <a:avLst/>
              <a:gdLst>
                <a:gd name="T0" fmla="*/ 0 w 65"/>
                <a:gd name="T1" fmla="*/ 3 h 66"/>
                <a:gd name="T2" fmla="*/ 6 w 65"/>
                <a:gd name="T3" fmla="*/ 13 h 66"/>
                <a:gd name="T4" fmla="*/ 13 w 65"/>
                <a:gd name="T5" fmla="*/ 11 h 66"/>
                <a:gd name="T6" fmla="*/ 12 w 65"/>
                <a:gd name="T7" fmla="*/ 2 h 66"/>
                <a:gd name="T8" fmla="*/ 5 w 65"/>
                <a:gd name="T9" fmla="*/ 0 h 66"/>
                <a:gd name="T10" fmla="*/ 0 w 65"/>
                <a:gd name="T11" fmla="*/ 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66">
                  <a:moveTo>
                    <a:pt x="0" y="15"/>
                  </a:moveTo>
                  <a:lnTo>
                    <a:pt x="29" y="66"/>
                  </a:lnTo>
                  <a:lnTo>
                    <a:pt x="65" y="56"/>
                  </a:lnTo>
                  <a:lnTo>
                    <a:pt x="60" y="9"/>
                  </a:lnTo>
                  <a:lnTo>
                    <a:pt x="26" y="0"/>
                  </a:lnTo>
                  <a:lnTo>
                    <a:pt x="0" y="15"/>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8" name="Freeform 72">
              <a:extLst>
                <a:ext uri="{FF2B5EF4-FFF2-40B4-BE49-F238E27FC236}">
                  <a16:creationId xmlns:a16="http://schemas.microsoft.com/office/drawing/2014/main" id="{513A179F-D377-DDAA-036A-0178011ECEA5}"/>
                </a:ext>
              </a:extLst>
            </p:cNvPr>
            <p:cNvSpPr/>
            <p:nvPr/>
          </p:nvSpPr>
          <p:spPr bwMode="auto">
            <a:xfrm>
              <a:off x="1806029" y="2485142"/>
              <a:ext cx="39872" cy="34536"/>
            </a:xfrm>
            <a:custGeom>
              <a:avLst/>
              <a:gdLst>
                <a:gd name="T0" fmla="*/ 25 w 135"/>
                <a:gd name="T1" fmla="*/ 10 h 117"/>
                <a:gd name="T2" fmla="*/ 23 w 135"/>
                <a:gd name="T3" fmla="*/ 7 h 117"/>
                <a:gd name="T4" fmla="*/ 22 w 135"/>
                <a:gd name="T5" fmla="*/ 3 h 117"/>
                <a:gd name="T6" fmla="*/ 17 w 135"/>
                <a:gd name="T7" fmla="*/ 5 h 117"/>
                <a:gd name="T8" fmla="*/ 18 w 135"/>
                <a:gd name="T9" fmla="*/ 2 h 117"/>
                <a:gd name="T10" fmla="*/ 14 w 135"/>
                <a:gd name="T11" fmla="*/ 0 h 117"/>
                <a:gd name="T12" fmla="*/ 11 w 135"/>
                <a:gd name="T13" fmla="*/ 4 h 117"/>
                <a:gd name="T14" fmla="*/ 7 w 135"/>
                <a:gd name="T15" fmla="*/ 4 h 117"/>
                <a:gd name="T16" fmla="*/ 3 w 135"/>
                <a:gd name="T17" fmla="*/ 5 h 117"/>
                <a:gd name="T18" fmla="*/ 0 w 135"/>
                <a:gd name="T19" fmla="*/ 6 h 117"/>
                <a:gd name="T20" fmla="*/ 0 w 135"/>
                <a:gd name="T21" fmla="*/ 12 h 117"/>
                <a:gd name="T22" fmla="*/ 4 w 135"/>
                <a:gd name="T23" fmla="*/ 12 h 117"/>
                <a:gd name="T24" fmla="*/ 7 w 135"/>
                <a:gd name="T25" fmla="*/ 12 h 117"/>
                <a:gd name="T26" fmla="*/ 8 w 135"/>
                <a:gd name="T27" fmla="*/ 15 h 117"/>
                <a:gd name="T28" fmla="*/ 10 w 135"/>
                <a:gd name="T29" fmla="*/ 21 h 117"/>
                <a:gd name="T30" fmla="*/ 12 w 135"/>
                <a:gd name="T31" fmla="*/ 23 h 117"/>
                <a:gd name="T32" fmla="*/ 18 w 135"/>
                <a:gd name="T33" fmla="*/ 24 h 117"/>
                <a:gd name="T34" fmla="*/ 24 w 135"/>
                <a:gd name="T35" fmla="*/ 23 h 117"/>
                <a:gd name="T36" fmla="*/ 26 w 135"/>
                <a:gd name="T37" fmla="*/ 19 h 117"/>
                <a:gd name="T38" fmla="*/ 27 w 135"/>
                <a:gd name="T39" fmla="*/ 15 h 117"/>
                <a:gd name="T40" fmla="*/ 25 w 135"/>
                <a:gd name="T41" fmla="*/ 10 h 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5" h="117">
                  <a:moveTo>
                    <a:pt x="127" y="51"/>
                  </a:moveTo>
                  <a:lnTo>
                    <a:pt x="114" y="35"/>
                  </a:lnTo>
                  <a:lnTo>
                    <a:pt x="111" y="15"/>
                  </a:lnTo>
                  <a:lnTo>
                    <a:pt x="85" y="24"/>
                  </a:lnTo>
                  <a:lnTo>
                    <a:pt x="88" y="8"/>
                  </a:lnTo>
                  <a:lnTo>
                    <a:pt x="69" y="0"/>
                  </a:lnTo>
                  <a:lnTo>
                    <a:pt x="57" y="18"/>
                  </a:lnTo>
                  <a:lnTo>
                    <a:pt x="36" y="20"/>
                  </a:lnTo>
                  <a:lnTo>
                    <a:pt x="16" y="24"/>
                  </a:lnTo>
                  <a:lnTo>
                    <a:pt x="0" y="30"/>
                  </a:lnTo>
                  <a:lnTo>
                    <a:pt x="1" y="57"/>
                  </a:lnTo>
                  <a:lnTo>
                    <a:pt x="18" y="60"/>
                  </a:lnTo>
                  <a:lnTo>
                    <a:pt x="33" y="57"/>
                  </a:lnTo>
                  <a:lnTo>
                    <a:pt x="42" y="75"/>
                  </a:lnTo>
                  <a:lnTo>
                    <a:pt x="50" y="102"/>
                  </a:lnTo>
                  <a:lnTo>
                    <a:pt x="61" y="111"/>
                  </a:lnTo>
                  <a:lnTo>
                    <a:pt x="88" y="117"/>
                  </a:lnTo>
                  <a:lnTo>
                    <a:pt x="121" y="114"/>
                  </a:lnTo>
                  <a:lnTo>
                    <a:pt x="130" y="92"/>
                  </a:lnTo>
                  <a:lnTo>
                    <a:pt x="135" y="74"/>
                  </a:lnTo>
                  <a:lnTo>
                    <a:pt x="127" y="5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49" name="Group 78">
              <a:extLst>
                <a:ext uri="{FF2B5EF4-FFF2-40B4-BE49-F238E27FC236}">
                  <a16:creationId xmlns:a16="http://schemas.microsoft.com/office/drawing/2014/main" id="{921FE785-CC91-E204-0FB6-130CE74B2C9F}"/>
                </a:ext>
              </a:extLst>
            </p:cNvPr>
            <p:cNvGrpSpPr/>
            <p:nvPr/>
          </p:nvGrpSpPr>
          <p:grpSpPr bwMode="auto">
            <a:xfrm>
              <a:off x="1206478" y="4141428"/>
              <a:ext cx="50209" cy="51804"/>
              <a:chOff x="7728" y="10782"/>
              <a:chExt cx="2776" cy="2978"/>
            </a:xfrm>
          </p:grpSpPr>
          <p:sp>
            <p:nvSpPr>
              <p:cNvPr id="122" name="Freeform 79">
                <a:extLst>
                  <a:ext uri="{FF2B5EF4-FFF2-40B4-BE49-F238E27FC236}">
                    <a16:creationId xmlns:a16="http://schemas.microsoft.com/office/drawing/2014/main" id="{AE1CF149-DA27-B4DA-F8A7-0E11DFB0620D}"/>
                  </a:ext>
                </a:extLst>
              </p:cNvPr>
              <p:cNvSpPr/>
              <p:nvPr/>
            </p:nvSpPr>
            <p:spPr bwMode="auto">
              <a:xfrm>
                <a:off x="7728" y="10800"/>
                <a:ext cx="2776" cy="2960"/>
              </a:xfrm>
              <a:custGeom>
                <a:avLst/>
                <a:gdLst>
                  <a:gd name="T0" fmla="*/ 72 w 2776"/>
                  <a:gd name="T1" fmla="*/ 992 h 2960"/>
                  <a:gd name="T2" fmla="*/ 336 w 2776"/>
                  <a:gd name="T3" fmla="*/ 1144 h 2960"/>
                  <a:gd name="T4" fmla="*/ 432 w 2776"/>
                  <a:gd name="T5" fmla="*/ 1360 h 2960"/>
                  <a:gd name="T6" fmla="*/ 544 w 2776"/>
                  <a:gd name="T7" fmla="*/ 1568 h 2960"/>
                  <a:gd name="T8" fmla="*/ 520 w 2776"/>
                  <a:gd name="T9" fmla="*/ 2000 h 2960"/>
                  <a:gd name="T10" fmla="*/ 520 w 2776"/>
                  <a:gd name="T11" fmla="*/ 2288 h 2960"/>
                  <a:gd name="T12" fmla="*/ 696 w 2776"/>
                  <a:gd name="T13" fmla="*/ 2328 h 2960"/>
                  <a:gd name="T14" fmla="*/ 808 w 2776"/>
                  <a:gd name="T15" fmla="*/ 2448 h 2960"/>
                  <a:gd name="T16" fmla="*/ 968 w 2776"/>
                  <a:gd name="T17" fmla="*/ 2640 h 2960"/>
                  <a:gd name="T18" fmla="*/ 1184 w 2776"/>
                  <a:gd name="T19" fmla="*/ 2808 h 2960"/>
                  <a:gd name="T20" fmla="*/ 1216 w 2776"/>
                  <a:gd name="T21" fmla="*/ 2504 h 2960"/>
                  <a:gd name="T22" fmla="*/ 1544 w 2776"/>
                  <a:gd name="T23" fmla="*/ 2576 h 2960"/>
                  <a:gd name="T24" fmla="*/ 1776 w 2776"/>
                  <a:gd name="T25" fmla="*/ 2728 h 2960"/>
                  <a:gd name="T26" fmla="*/ 2200 w 2776"/>
                  <a:gd name="T27" fmla="*/ 2824 h 2960"/>
                  <a:gd name="T28" fmla="*/ 2504 w 2776"/>
                  <a:gd name="T29" fmla="*/ 2904 h 2960"/>
                  <a:gd name="T30" fmla="*/ 2608 w 2776"/>
                  <a:gd name="T31" fmla="*/ 2680 h 2960"/>
                  <a:gd name="T32" fmla="*/ 2728 w 2776"/>
                  <a:gd name="T33" fmla="*/ 2368 h 2960"/>
                  <a:gd name="T34" fmla="*/ 2776 w 2776"/>
                  <a:gd name="T35" fmla="*/ 2104 h 2960"/>
                  <a:gd name="T36" fmla="*/ 2592 w 2776"/>
                  <a:gd name="T37" fmla="*/ 1968 h 2960"/>
                  <a:gd name="T38" fmla="*/ 2360 w 2776"/>
                  <a:gd name="T39" fmla="*/ 1824 h 2960"/>
                  <a:gd name="T40" fmla="*/ 2120 w 2776"/>
                  <a:gd name="T41" fmla="*/ 1760 h 2960"/>
                  <a:gd name="T42" fmla="*/ 1992 w 2776"/>
                  <a:gd name="T43" fmla="*/ 1904 h 2960"/>
                  <a:gd name="T44" fmla="*/ 1680 w 2776"/>
                  <a:gd name="T45" fmla="*/ 1880 h 2960"/>
                  <a:gd name="T46" fmla="*/ 1664 w 2776"/>
                  <a:gd name="T47" fmla="*/ 2064 h 2960"/>
                  <a:gd name="T48" fmla="*/ 1432 w 2776"/>
                  <a:gd name="T49" fmla="*/ 1824 h 2960"/>
                  <a:gd name="T50" fmla="*/ 1256 w 2776"/>
                  <a:gd name="T51" fmla="*/ 1696 h 2960"/>
                  <a:gd name="T52" fmla="*/ 1184 w 2776"/>
                  <a:gd name="T53" fmla="*/ 1416 h 2960"/>
                  <a:gd name="T54" fmla="*/ 1488 w 2776"/>
                  <a:gd name="T55" fmla="*/ 1272 h 2960"/>
                  <a:gd name="T56" fmla="*/ 1752 w 2776"/>
                  <a:gd name="T57" fmla="*/ 1000 h 2960"/>
                  <a:gd name="T58" fmla="*/ 2000 w 2776"/>
                  <a:gd name="T59" fmla="*/ 824 h 2960"/>
                  <a:gd name="T60" fmla="*/ 2160 w 2776"/>
                  <a:gd name="T61" fmla="*/ 640 h 2960"/>
                  <a:gd name="T62" fmla="*/ 2336 w 2776"/>
                  <a:gd name="T63" fmla="*/ 640 h 2960"/>
                  <a:gd name="T64" fmla="*/ 2152 w 2776"/>
                  <a:gd name="T65" fmla="*/ 528 h 2960"/>
                  <a:gd name="T66" fmla="*/ 1768 w 2776"/>
                  <a:gd name="T67" fmla="*/ 528 h 2960"/>
                  <a:gd name="T68" fmla="*/ 1784 w 2776"/>
                  <a:gd name="T69" fmla="*/ 248 h 2960"/>
                  <a:gd name="T70" fmla="*/ 1624 w 2776"/>
                  <a:gd name="T71" fmla="*/ 64 h 2960"/>
                  <a:gd name="T72" fmla="*/ 1536 w 2776"/>
                  <a:gd name="T73" fmla="*/ 344 h 2960"/>
                  <a:gd name="T74" fmla="*/ 1192 w 2776"/>
                  <a:gd name="T75" fmla="*/ 336 h 2960"/>
                  <a:gd name="T76" fmla="*/ 1104 w 2776"/>
                  <a:gd name="T77" fmla="*/ 680 h 2960"/>
                  <a:gd name="T78" fmla="*/ 528 w 2776"/>
                  <a:gd name="T79" fmla="*/ 656 h 2960"/>
                  <a:gd name="T80" fmla="*/ 328 w 2776"/>
                  <a:gd name="T81" fmla="*/ 728 h 2960"/>
                  <a:gd name="T82" fmla="*/ 72 w 2776"/>
                  <a:gd name="T83" fmla="*/ 720 h 29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76" h="2960">
                    <a:moveTo>
                      <a:pt x="0" y="832"/>
                    </a:moveTo>
                    <a:lnTo>
                      <a:pt x="72" y="992"/>
                    </a:lnTo>
                    <a:lnTo>
                      <a:pt x="184" y="1088"/>
                    </a:lnTo>
                    <a:lnTo>
                      <a:pt x="336" y="1144"/>
                    </a:lnTo>
                    <a:lnTo>
                      <a:pt x="424" y="1256"/>
                    </a:lnTo>
                    <a:lnTo>
                      <a:pt x="432" y="1360"/>
                    </a:lnTo>
                    <a:lnTo>
                      <a:pt x="464" y="1464"/>
                    </a:lnTo>
                    <a:lnTo>
                      <a:pt x="544" y="1568"/>
                    </a:lnTo>
                    <a:lnTo>
                      <a:pt x="584" y="1816"/>
                    </a:lnTo>
                    <a:lnTo>
                      <a:pt x="520" y="2000"/>
                    </a:lnTo>
                    <a:lnTo>
                      <a:pt x="408" y="2184"/>
                    </a:lnTo>
                    <a:lnTo>
                      <a:pt x="520" y="2288"/>
                    </a:lnTo>
                    <a:lnTo>
                      <a:pt x="560" y="2368"/>
                    </a:lnTo>
                    <a:lnTo>
                      <a:pt x="696" y="2328"/>
                    </a:lnTo>
                    <a:lnTo>
                      <a:pt x="800" y="2312"/>
                    </a:lnTo>
                    <a:lnTo>
                      <a:pt x="808" y="2448"/>
                    </a:lnTo>
                    <a:lnTo>
                      <a:pt x="912" y="2496"/>
                    </a:lnTo>
                    <a:lnTo>
                      <a:pt x="968" y="2640"/>
                    </a:lnTo>
                    <a:lnTo>
                      <a:pt x="1072" y="2776"/>
                    </a:lnTo>
                    <a:lnTo>
                      <a:pt x="1184" y="2808"/>
                    </a:lnTo>
                    <a:lnTo>
                      <a:pt x="1192" y="2656"/>
                    </a:lnTo>
                    <a:lnTo>
                      <a:pt x="1216" y="2504"/>
                    </a:lnTo>
                    <a:lnTo>
                      <a:pt x="1392" y="2544"/>
                    </a:lnTo>
                    <a:lnTo>
                      <a:pt x="1544" y="2576"/>
                    </a:lnTo>
                    <a:lnTo>
                      <a:pt x="1704" y="2648"/>
                    </a:lnTo>
                    <a:lnTo>
                      <a:pt x="1776" y="2728"/>
                    </a:lnTo>
                    <a:lnTo>
                      <a:pt x="1960" y="2712"/>
                    </a:lnTo>
                    <a:lnTo>
                      <a:pt x="2200" y="2824"/>
                    </a:lnTo>
                    <a:lnTo>
                      <a:pt x="2392" y="2960"/>
                    </a:lnTo>
                    <a:lnTo>
                      <a:pt x="2504" y="2904"/>
                    </a:lnTo>
                    <a:lnTo>
                      <a:pt x="2504" y="2776"/>
                    </a:lnTo>
                    <a:lnTo>
                      <a:pt x="2608" y="2680"/>
                    </a:lnTo>
                    <a:lnTo>
                      <a:pt x="2712" y="2560"/>
                    </a:lnTo>
                    <a:lnTo>
                      <a:pt x="2728" y="2368"/>
                    </a:lnTo>
                    <a:lnTo>
                      <a:pt x="2768" y="2256"/>
                    </a:lnTo>
                    <a:lnTo>
                      <a:pt x="2776" y="2104"/>
                    </a:lnTo>
                    <a:lnTo>
                      <a:pt x="2664" y="2040"/>
                    </a:lnTo>
                    <a:lnTo>
                      <a:pt x="2592" y="1968"/>
                    </a:lnTo>
                    <a:lnTo>
                      <a:pt x="2424" y="1936"/>
                    </a:lnTo>
                    <a:lnTo>
                      <a:pt x="2360" y="1824"/>
                    </a:lnTo>
                    <a:lnTo>
                      <a:pt x="2320" y="1632"/>
                    </a:lnTo>
                    <a:lnTo>
                      <a:pt x="2120" y="1760"/>
                    </a:lnTo>
                    <a:lnTo>
                      <a:pt x="2192" y="1888"/>
                    </a:lnTo>
                    <a:lnTo>
                      <a:pt x="1992" y="1904"/>
                    </a:lnTo>
                    <a:lnTo>
                      <a:pt x="1816" y="2024"/>
                    </a:lnTo>
                    <a:lnTo>
                      <a:pt x="1680" y="1880"/>
                    </a:lnTo>
                    <a:lnTo>
                      <a:pt x="1576" y="1936"/>
                    </a:lnTo>
                    <a:lnTo>
                      <a:pt x="1664" y="2064"/>
                    </a:lnTo>
                    <a:lnTo>
                      <a:pt x="1552" y="2048"/>
                    </a:lnTo>
                    <a:lnTo>
                      <a:pt x="1432" y="1824"/>
                    </a:lnTo>
                    <a:lnTo>
                      <a:pt x="1296" y="1920"/>
                    </a:lnTo>
                    <a:lnTo>
                      <a:pt x="1256" y="1696"/>
                    </a:lnTo>
                    <a:lnTo>
                      <a:pt x="1200" y="1544"/>
                    </a:lnTo>
                    <a:lnTo>
                      <a:pt x="1184" y="1416"/>
                    </a:lnTo>
                    <a:lnTo>
                      <a:pt x="1304" y="1272"/>
                    </a:lnTo>
                    <a:lnTo>
                      <a:pt x="1488" y="1272"/>
                    </a:lnTo>
                    <a:lnTo>
                      <a:pt x="1656" y="1192"/>
                    </a:lnTo>
                    <a:lnTo>
                      <a:pt x="1752" y="1000"/>
                    </a:lnTo>
                    <a:lnTo>
                      <a:pt x="1904" y="944"/>
                    </a:lnTo>
                    <a:lnTo>
                      <a:pt x="2000" y="824"/>
                    </a:lnTo>
                    <a:lnTo>
                      <a:pt x="2080" y="728"/>
                    </a:lnTo>
                    <a:lnTo>
                      <a:pt x="2160" y="640"/>
                    </a:lnTo>
                    <a:lnTo>
                      <a:pt x="2272" y="704"/>
                    </a:lnTo>
                    <a:lnTo>
                      <a:pt x="2336" y="640"/>
                    </a:lnTo>
                    <a:lnTo>
                      <a:pt x="2312" y="488"/>
                    </a:lnTo>
                    <a:lnTo>
                      <a:pt x="2152" y="528"/>
                    </a:lnTo>
                    <a:lnTo>
                      <a:pt x="2040" y="472"/>
                    </a:lnTo>
                    <a:lnTo>
                      <a:pt x="1768" y="528"/>
                    </a:lnTo>
                    <a:lnTo>
                      <a:pt x="1688" y="464"/>
                    </a:lnTo>
                    <a:lnTo>
                      <a:pt x="1784" y="248"/>
                    </a:lnTo>
                    <a:lnTo>
                      <a:pt x="1696" y="0"/>
                    </a:lnTo>
                    <a:lnTo>
                      <a:pt x="1624" y="64"/>
                    </a:lnTo>
                    <a:lnTo>
                      <a:pt x="1608" y="200"/>
                    </a:lnTo>
                    <a:lnTo>
                      <a:pt x="1536" y="344"/>
                    </a:lnTo>
                    <a:lnTo>
                      <a:pt x="1432" y="304"/>
                    </a:lnTo>
                    <a:lnTo>
                      <a:pt x="1192" y="336"/>
                    </a:lnTo>
                    <a:lnTo>
                      <a:pt x="1168" y="528"/>
                    </a:lnTo>
                    <a:lnTo>
                      <a:pt x="1104" y="680"/>
                    </a:lnTo>
                    <a:lnTo>
                      <a:pt x="824" y="656"/>
                    </a:lnTo>
                    <a:lnTo>
                      <a:pt x="528" y="656"/>
                    </a:lnTo>
                    <a:lnTo>
                      <a:pt x="544" y="880"/>
                    </a:lnTo>
                    <a:lnTo>
                      <a:pt x="328" y="728"/>
                    </a:lnTo>
                    <a:lnTo>
                      <a:pt x="152" y="624"/>
                    </a:lnTo>
                    <a:lnTo>
                      <a:pt x="72" y="720"/>
                    </a:lnTo>
                    <a:lnTo>
                      <a:pt x="0" y="83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3" name="Freeform 80">
                <a:extLst>
                  <a:ext uri="{FF2B5EF4-FFF2-40B4-BE49-F238E27FC236}">
                    <a16:creationId xmlns:a16="http://schemas.microsoft.com/office/drawing/2014/main" id="{929183F1-D5EB-7F51-FE88-C1292818EE3C}"/>
                  </a:ext>
                </a:extLst>
              </p:cNvPr>
              <p:cNvSpPr/>
              <p:nvPr/>
            </p:nvSpPr>
            <p:spPr bwMode="auto">
              <a:xfrm>
                <a:off x="7825" y="10782"/>
                <a:ext cx="566" cy="459"/>
              </a:xfrm>
              <a:custGeom>
                <a:avLst/>
                <a:gdLst>
                  <a:gd name="T0" fmla="*/ 0 w 566"/>
                  <a:gd name="T1" fmla="*/ 292 h 459"/>
                  <a:gd name="T2" fmla="*/ 35 w 566"/>
                  <a:gd name="T3" fmla="*/ 189 h 459"/>
                  <a:gd name="T4" fmla="*/ 136 w 566"/>
                  <a:gd name="T5" fmla="*/ 65 h 459"/>
                  <a:gd name="T6" fmla="*/ 278 w 566"/>
                  <a:gd name="T7" fmla="*/ 87 h 459"/>
                  <a:gd name="T8" fmla="*/ 347 w 566"/>
                  <a:gd name="T9" fmla="*/ 0 h 459"/>
                  <a:gd name="T10" fmla="*/ 437 w 566"/>
                  <a:gd name="T11" fmla="*/ 57 h 459"/>
                  <a:gd name="T12" fmla="*/ 485 w 566"/>
                  <a:gd name="T13" fmla="*/ 192 h 459"/>
                  <a:gd name="T14" fmla="*/ 566 w 566"/>
                  <a:gd name="T15" fmla="*/ 192 h 459"/>
                  <a:gd name="T16" fmla="*/ 544 w 566"/>
                  <a:gd name="T17" fmla="*/ 292 h 459"/>
                  <a:gd name="T18" fmla="*/ 437 w 566"/>
                  <a:gd name="T19" fmla="*/ 399 h 459"/>
                  <a:gd name="T20" fmla="*/ 320 w 566"/>
                  <a:gd name="T21" fmla="*/ 441 h 459"/>
                  <a:gd name="T22" fmla="*/ 215 w 566"/>
                  <a:gd name="T23" fmla="*/ 459 h 459"/>
                  <a:gd name="T24" fmla="*/ 149 w 566"/>
                  <a:gd name="T25" fmla="*/ 396 h 459"/>
                  <a:gd name="T26" fmla="*/ 5 w 566"/>
                  <a:gd name="T27" fmla="*/ 375 h 459"/>
                  <a:gd name="T28" fmla="*/ 0 w 566"/>
                  <a:gd name="T29" fmla="*/ 292 h 4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6" h="459">
                    <a:moveTo>
                      <a:pt x="0" y="292"/>
                    </a:moveTo>
                    <a:lnTo>
                      <a:pt x="35" y="189"/>
                    </a:lnTo>
                    <a:lnTo>
                      <a:pt x="136" y="65"/>
                    </a:lnTo>
                    <a:lnTo>
                      <a:pt x="278" y="87"/>
                    </a:lnTo>
                    <a:lnTo>
                      <a:pt x="347" y="0"/>
                    </a:lnTo>
                    <a:lnTo>
                      <a:pt x="437" y="57"/>
                    </a:lnTo>
                    <a:lnTo>
                      <a:pt x="485" y="192"/>
                    </a:lnTo>
                    <a:lnTo>
                      <a:pt x="566" y="192"/>
                    </a:lnTo>
                    <a:lnTo>
                      <a:pt x="544" y="292"/>
                    </a:lnTo>
                    <a:lnTo>
                      <a:pt x="437" y="399"/>
                    </a:lnTo>
                    <a:lnTo>
                      <a:pt x="320" y="441"/>
                    </a:lnTo>
                    <a:lnTo>
                      <a:pt x="215" y="459"/>
                    </a:lnTo>
                    <a:lnTo>
                      <a:pt x="149" y="396"/>
                    </a:lnTo>
                    <a:lnTo>
                      <a:pt x="5" y="375"/>
                    </a:lnTo>
                    <a:lnTo>
                      <a:pt x="0" y="29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nvGrpSpPr>
            <p:cNvPr id="50" name="Group 313">
              <a:extLst>
                <a:ext uri="{FF2B5EF4-FFF2-40B4-BE49-F238E27FC236}">
                  <a16:creationId xmlns:a16="http://schemas.microsoft.com/office/drawing/2014/main" id="{1809BDBC-48C5-DB15-1904-5C2D688AA6AD}"/>
                </a:ext>
              </a:extLst>
            </p:cNvPr>
            <p:cNvGrpSpPr/>
            <p:nvPr/>
          </p:nvGrpSpPr>
          <p:grpSpPr bwMode="auto">
            <a:xfrm>
              <a:off x="922947" y="4076673"/>
              <a:ext cx="301252" cy="58999"/>
              <a:chOff x="512" y="2456"/>
              <a:chExt cx="204" cy="41"/>
            </a:xfrm>
          </p:grpSpPr>
          <p:sp>
            <p:nvSpPr>
              <p:cNvPr id="118" name="Freeform 77">
                <a:extLst>
                  <a:ext uri="{FF2B5EF4-FFF2-40B4-BE49-F238E27FC236}">
                    <a16:creationId xmlns:a16="http://schemas.microsoft.com/office/drawing/2014/main" id="{8680865D-4417-C510-0F75-F37778BAB946}"/>
                  </a:ext>
                </a:extLst>
              </p:cNvPr>
              <p:cNvSpPr/>
              <p:nvPr/>
            </p:nvSpPr>
            <p:spPr bwMode="auto">
              <a:xfrm>
                <a:off x="707" y="2485"/>
                <a:ext cx="9" cy="12"/>
              </a:xfrm>
              <a:custGeom>
                <a:avLst/>
                <a:gdLst>
                  <a:gd name="T0" fmla="*/ 0 w 740"/>
                  <a:gd name="T1" fmla="*/ 1 h 922"/>
                  <a:gd name="T2" fmla="*/ 0 w 740"/>
                  <a:gd name="T3" fmla="*/ 1 h 922"/>
                  <a:gd name="T4" fmla="*/ 0 w 740"/>
                  <a:gd name="T5" fmla="*/ 1 h 922"/>
                  <a:gd name="T6" fmla="*/ 0 w 740"/>
                  <a:gd name="T7" fmla="*/ 1 h 922"/>
                  <a:gd name="T8" fmla="*/ 0 w 740"/>
                  <a:gd name="T9" fmla="*/ 1 h 922"/>
                  <a:gd name="T10" fmla="*/ 0 w 740"/>
                  <a:gd name="T11" fmla="*/ 1 h 922"/>
                  <a:gd name="T12" fmla="*/ 0 w 740"/>
                  <a:gd name="T13" fmla="*/ 1 h 922"/>
                  <a:gd name="T14" fmla="*/ 0 w 740"/>
                  <a:gd name="T15" fmla="*/ 1 h 922"/>
                  <a:gd name="T16" fmla="*/ 0 w 740"/>
                  <a:gd name="T17" fmla="*/ 1 h 922"/>
                  <a:gd name="T18" fmla="*/ 0 w 740"/>
                  <a:gd name="T19" fmla="*/ 1 h 922"/>
                  <a:gd name="T20" fmla="*/ 0 w 740"/>
                  <a:gd name="T21" fmla="*/ 1 h 922"/>
                  <a:gd name="T22" fmla="*/ 0 w 740"/>
                  <a:gd name="T23" fmla="*/ 1 h 922"/>
                  <a:gd name="T24" fmla="*/ 0 w 740"/>
                  <a:gd name="T25" fmla="*/ 0 h 922"/>
                  <a:gd name="T26" fmla="*/ 0 w 740"/>
                  <a:gd name="T27" fmla="*/ 0 h 922"/>
                  <a:gd name="T28" fmla="*/ 1 w 740"/>
                  <a:gd name="T29" fmla="*/ 0 h 922"/>
                  <a:gd name="T30" fmla="*/ 1 w 740"/>
                  <a:gd name="T31" fmla="*/ 0 h 922"/>
                  <a:gd name="T32" fmla="*/ 1 w 740"/>
                  <a:gd name="T33" fmla="*/ 0 h 922"/>
                  <a:gd name="T34" fmla="*/ 0 w 740"/>
                  <a:gd name="T35" fmla="*/ 0 h 922"/>
                  <a:gd name="T36" fmla="*/ 0 w 740"/>
                  <a:gd name="T37" fmla="*/ 0 h 922"/>
                  <a:gd name="T38" fmla="*/ 0 w 740"/>
                  <a:gd name="T39" fmla="*/ 0 h 922"/>
                  <a:gd name="T40" fmla="*/ 0 w 740"/>
                  <a:gd name="T41" fmla="*/ 0 h 922"/>
                  <a:gd name="T42" fmla="*/ 0 w 740"/>
                  <a:gd name="T43" fmla="*/ 0 h 922"/>
                  <a:gd name="T44" fmla="*/ 0 w 740"/>
                  <a:gd name="T45" fmla="*/ 0 h 922"/>
                  <a:gd name="T46" fmla="*/ 0 w 740"/>
                  <a:gd name="T47" fmla="*/ 0 h 922"/>
                  <a:gd name="T48" fmla="*/ 0 w 740"/>
                  <a:gd name="T49" fmla="*/ 0 h 922"/>
                  <a:gd name="T50" fmla="*/ 0 w 740"/>
                  <a:gd name="T51" fmla="*/ 0 h 922"/>
                  <a:gd name="T52" fmla="*/ 0 w 740"/>
                  <a:gd name="T53" fmla="*/ 0 h 922"/>
                  <a:gd name="T54" fmla="*/ 0 w 740"/>
                  <a:gd name="T55" fmla="*/ 0 h 922"/>
                  <a:gd name="T56" fmla="*/ 0 w 740"/>
                  <a:gd name="T57" fmla="*/ 0 h 922"/>
                  <a:gd name="T58" fmla="*/ 0 w 740"/>
                  <a:gd name="T59" fmla="*/ 0 h 922"/>
                  <a:gd name="T60" fmla="*/ 0 w 740"/>
                  <a:gd name="T61" fmla="*/ 0 h 922"/>
                  <a:gd name="T62" fmla="*/ 0 w 740"/>
                  <a:gd name="T63" fmla="*/ 0 h 922"/>
                  <a:gd name="T64" fmla="*/ 0 w 740"/>
                  <a:gd name="T65" fmla="*/ 0 h 922"/>
                  <a:gd name="T66" fmla="*/ 0 w 740"/>
                  <a:gd name="T67" fmla="*/ 0 h 922"/>
                  <a:gd name="T68" fmla="*/ 0 w 740"/>
                  <a:gd name="T69" fmla="*/ 0 h 922"/>
                  <a:gd name="T70" fmla="*/ 0 w 740"/>
                  <a:gd name="T71" fmla="*/ 0 h 922"/>
                  <a:gd name="T72" fmla="*/ 0 w 740"/>
                  <a:gd name="T73" fmla="*/ 0 h 922"/>
                  <a:gd name="T74" fmla="*/ 0 w 740"/>
                  <a:gd name="T75" fmla="*/ 0 h 922"/>
                  <a:gd name="T76" fmla="*/ 0 w 740"/>
                  <a:gd name="T77" fmla="*/ 1 h 922"/>
                  <a:gd name="T78" fmla="*/ 0 w 740"/>
                  <a:gd name="T79" fmla="*/ 1 h 922"/>
                  <a:gd name="T80" fmla="*/ 0 w 740"/>
                  <a:gd name="T81" fmla="*/ 1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0" h="922">
                    <a:moveTo>
                      <a:pt x="0" y="888"/>
                    </a:moveTo>
                    <a:lnTo>
                      <a:pt x="53" y="922"/>
                    </a:lnTo>
                    <a:lnTo>
                      <a:pt x="144" y="860"/>
                    </a:lnTo>
                    <a:lnTo>
                      <a:pt x="250" y="869"/>
                    </a:lnTo>
                    <a:lnTo>
                      <a:pt x="293" y="903"/>
                    </a:lnTo>
                    <a:lnTo>
                      <a:pt x="399" y="879"/>
                    </a:lnTo>
                    <a:lnTo>
                      <a:pt x="528" y="884"/>
                    </a:lnTo>
                    <a:lnTo>
                      <a:pt x="620" y="840"/>
                    </a:lnTo>
                    <a:lnTo>
                      <a:pt x="658" y="778"/>
                    </a:lnTo>
                    <a:lnTo>
                      <a:pt x="634" y="754"/>
                    </a:lnTo>
                    <a:lnTo>
                      <a:pt x="562" y="720"/>
                    </a:lnTo>
                    <a:lnTo>
                      <a:pt x="572" y="644"/>
                    </a:lnTo>
                    <a:lnTo>
                      <a:pt x="596" y="576"/>
                    </a:lnTo>
                    <a:lnTo>
                      <a:pt x="653" y="572"/>
                    </a:lnTo>
                    <a:lnTo>
                      <a:pt x="711" y="562"/>
                    </a:lnTo>
                    <a:lnTo>
                      <a:pt x="740" y="485"/>
                    </a:lnTo>
                    <a:lnTo>
                      <a:pt x="696" y="437"/>
                    </a:lnTo>
                    <a:lnTo>
                      <a:pt x="648" y="389"/>
                    </a:lnTo>
                    <a:lnTo>
                      <a:pt x="586" y="356"/>
                    </a:lnTo>
                    <a:lnTo>
                      <a:pt x="528" y="375"/>
                    </a:lnTo>
                    <a:lnTo>
                      <a:pt x="442" y="404"/>
                    </a:lnTo>
                    <a:lnTo>
                      <a:pt x="389" y="375"/>
                    </a:lnTo>
                    <a:lnTo>
                      <a:pt x="404" y="303"/>
                    </a:lnTo>
                    <a:lnTo>
                      <a:pt x="428" y="245"/>
                    </a:lnTo>
                    <a:lnTo>
                      <a:pt x="471" y="216"/>
                    </a:lnTo>
                    <a:lnTo>
                      <a:pt x="514" y="231"/>
                    </a:lnTo>
                    <a:lnTo>
                      <a:pt x="586" y="188"/>
                    </a:lnTo>
                    <a:lnTo>
                      <a:pt x="562" y="120"/>
                    </a:lnTo>
                    <a:lnTo>
                      <a:pt x="562" y="48"/>
                    </a:lnTo>
                    <a:lnTo>
                      <a:pt x="500" y="39"/>
                    </a:lnTo>
                    <a:lnTo>
                      <a:pt x="432" y="34"/>
                    </a:lnTo>
                    <a:lnTo>
                      <a:pt x="360" y="15"/>
                    </a:lnTo>
                    <a:lnTo>
                      <a:pt x="293" y="0"/>
                    </a:lnTo>
                    <a:lnTo>
                      <a:pt x="173" y="87"/>
                    </a:lnTo>
                    <a:lnTo>
                      <a:pt x="96" y="197"/>
                    </a:lnTo>
                    <a:lnTo>
                      <a:pt x="68" y="303"/>
                    </a:lnTo>
                    <a:lnTo>
                      <a:pt x="58" y="432"/>
                    </a:lnTo>
                    <a:lnTo>
                      <a:pt x="63" y="533"/>
                    </a:lnTo>
                    <a:lnTo>
                      <a:pt x="63" y="692"/>
                    </a:lnTo>
                    <a:lnTo>
                      <a:pt x="20" y="807"/>
                    </a:lnTo>
                    <a:lnTo>
                      <a:pt x="0" y="888"/>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119" name="Group 315">
                <a:extLst>
                  <a:ext uri="{FF2B5EF4-FFF2-40B4-BE49-F238E27FC236}">
                    <a16:creationId xmlns:a16="http://schemas.microsoft.com/office/drawing/2014/main" id="{D704A463-089B-A5FE-C47F-E9C3471AB0B4}"/>
                  </a:ext>
                </a:extLst>
              </p:cNvPr>
              <p:cNvGrpSpPr/>
              <p:nvPr/>
            </p:nvGrpSpPr>
            <p:grpSpPr bwMode="auto">
              <a:xfrm>
                <a:off x="512" y="2456"/>
                <a:ext cx="12" cy="4"/>
                <a:chOff x="2478" y="4937"/>
                <a:chExt cx="10011" cy="3255"/>
              </a:xfrm>
            </p:grpSpPr>
            <p:sp>
              <p:nvSpPr>
                <p:cNvPr id="120" name="Freeform 316">
                  <a:extLst>
                    <a:ext uri="{FF2B5EF4-FFF2-40B4-BE49-F238E27FC236}">
                      <a16:creationId xmlns:a16="http://schemas.microsoft.com/office/drawing/2014/main" id="{9B314DFC-E095-27D1-662A-9D653FD63B26}"/>
                    </a:ext>
                  </a:extLst>
                </p:cNvPr>
                <p:cNvSpPr/>
                <p:nvPr/>
              </p:nvSpPr>
              <p:spPr bwMode="auto">
                <a:xfrm>
                  <a:off x="2478" y="5266"/>
                  <a:ext cx="9335" cy="2926"/>
                </a:xfrm>
                <a:custGeom>
                  <a:avLst/>
                  <a:gdLst>
                    <a:gd name="T0" fmla="*/ 2898 w 9335"/>
                    <a:gd name="T1" fmla="*/ 430 h 2926"/>
                    <a:gd name="T2" fmla="*/ 2285 w 9335"/>
                    <a:gd name="T3" fmla="*/ 503 h 2926"/>
                    <a:gd name="T4" fmla="*/ 1856 w 9335"/>
                    <a:gd name="T5" fmla="*/ 430 h 2926"/>
                    <a:gd name="T6" fmla="*/ 1408 w 9335"/>
                    <a:gd name="T7" fmla="*/ 476 h 2926"/>
                    <a:gd name="T8" fmla="*/ 914 w 9335"/>
                    <a:gd name="T9" fmla="*/ 741 h 2926"/>
                    <a:gd name="T10" fmla="*/ 1499 w 9335"/>
                    <a:gd name="T11" fmla="*/ 905 h 2926"/>
                    <a:gd name="T12" fmla="*/ 2112 w 9335"/>
                    <a:gd name="T13" fmla="*/ 942 h 2926"/>
                    <a:gd name="T14" fmla="*/ 2167 w 9335"/>
                    <a:gd name="T15" fmla="*/ 1006 h 2926"/>
                    <a:gd name="T16" fmla="*/ 1545 w 9335"/>
                    <a:gd name="T17" fmla="*/ 1006 h 2926"/>
                    <a:gd name="T18" fmla="*/ 951 w 9335"/>
                    <a:gd name="T19" fmla="*/ 933 h 2926"/>
                    <a:gd name="T20" fmla="*/ 457 w 9335"/>
                    <a:gd name="T21" fmla="*/ 1198 h 2926"/>
                    <a:gd name="T22" fmla="*/ 146 w 9335"/>
                    <a:gd name="T23" fmla="*/ 1417 h 2926"/>
                    <a:gd name="T24" fmla="*/ 36 w 9335"/>
                    <a:gd name="T25" fmla="*/ 1820 h 2926"/>
                    <a:gd name="T26" fmla="*/ 347 w 9335"/>
                    <a:gd name="T27" fmla="*/ 2094 h 2926"/>
                    <a:gd name="T28" fmla="*/ 1115 w 9335"/>
                    <a:gd name="T29" fmla="*/ 2140 h 2926"/>
                    <a:gd name="T30" fmla="*/ 1719 w 9335"/>
                    <a:gd name="T31" fmla="*/ 2396 h 2926"/>
                    <a:gd name="T32" fmla="*/ 1842 w 9335"/>
                    <a:gd name="T33" fmla="*/ 2780 h 2926"/>
                    <a:gd name="T34" fmla="*/ 2295 w 9335"/>
                    <a:gd name="T35" fmla="*/ 2917 h 2926"/>
                    <a:gd name="T36" fmla="*/ 2807 w 9335"/>
                    <a:gd name="T37" fmla="*/ 2771 h 2926"/>
                    <a:gd name="T38" fmla="*/ 3154 w 9335"/>
                    <a:gd name="T39" fmla="*/ 2743 h 2926"/>
                    <a:gd name="T40" fmla="*/ 3264 w 9335"/>
                    <a:gd name="T41" fmla="*/ 2277 h 2926"/>
                    <a:gd name="T42" fmla="*/ 4087 w 9335"/>
                    <a:gd name="T43" fmla="*/ 1929 h 2926"/>
                    <a:gd name="T44" fmla="*/ 4827 w 9335"/>
                    <a:gd name="T45" fmla="*/ 2131 h 2926"/>
                    <a:gd name="T46" fmla="*/ 5431 w 9335"/>
                    <a:gd name="T47" fmla="*/ 2451 h 2926"/>
                    <a:gd name="T48" fmla="*/ 5915 w 9335"/>
                    <a:gd name="T49" fmla="*/ 2588 h 2926"/>
                    <a:gd name="T50" fmla="*/ 6482 w 9335"/>
                    <a:gd name="T51" fmla="*/ 2359 h 2926"/>
                    <a:gd name="T52" fmla="*/ 7122 w 9335"/>
                    <a:gd name="T53" fmla="*/ 2323 h 2926"/>
                    <a:gd name="T54" fmla="*/ 7607 w 9335"/>
                    <a:gd name="T55" fmla="*/ 2524 h 2926"/>
                    <a:gd name="T56" fmla="*/ 7908 w 9335"/>
                    <a:gd name="T57" fmla="*/ 2414 h 2926"/>
                    <a:gd name="T58" fmla="*/ 8475 w 9335"/>
                    <a:gd name="T59" fmla="*/ 2121 h 2926"/>
                    <a:gd name="T60" fmla="*/ 9024 w 9335"/>
                    <a:gd name="T61" fmla="*/ 2103 h 2926"/>
                    <a:gd name="T62" fmla="*/ 9261 w 9335"/>
                    <a:gd name="T63" fmla="*/ 1765 h 2926"/>
                    <a:gd name="T64" fmla="*/ 9051 w 9335"/>
                    <a:gd name="T65" fmla="*/ 1701 h 2926"/>
                    <a:gd name="T66" fmla="*/ 8512 w 9335"/>
                    <a:gd name="T67" fmla="*/ 1408 h 2926"/>
                    <a:gd name="T68" fmla="*/ 8055 w 9335"/>
                    <a:gd name="T69" fmla="*/ 1646 h 2926"/>
                    <a:gd name="T70" fmla="*/ 7625 w 9335"/>
                    <a:gd name="T71" fmla="*/ 1655 h 2926"/>
                    <a:gd name="T72" fmla="*/ 7963 w 9335"/>
                    <a:gd name="T73" fmla="*/ 1381 h 2926"/>
                    <a:gd name="T74" fmla="*/ 7332 w 9335"/>
                    <a:gd name="T75" fmla="*/ 1390 h 2926"/>
                    <a:gd name="T76" fmla="*/ 6509 w 9335"/>
                    <a:gd name="T77" fmla="*/ 1509 h 2926"/>
                    <a:gd name="T78" fmla="*/ 6071 w 9335"/>
                    <a:gd name="T79" fmla="*/ 1244 h 2926"/>
                    <a:gd name="T80" fmla="*/ 5805 w 9335"/>
                    <a:gd name="T81" fmla="*/ 1619 h 2926"/>
                    <a:gd name="T82" fmla="*/ 5001 w 9335"/>
                    <a:gd name="T83" fmla="*/ 1390 h 2926"/>
                    <a:gd name="T84" fmla="*/ 4772 w 9335"/>
                    <a:gd name="T85" fmla="*/ 933 h 2926"/>
                    <a:gd name="T86" fmla="*/ 4681 w 9335"/>
                    <a:gd name="T87" fmla="*/ 576 h 2926"/>
                    <a:gd name="T88" fmla="*/ 4160 w 9335"/>
                    <a:gd name="T89" fmla="*/ 686 h 2926"/>
                    <a:gd name="T90" fmla="*/ 4297 w 9335"/>
                    <a:gd name="T91" fmla="*/ 64 h 2926"/>
                    <a:gd name="T92" fmla="*/ 3712 w 9335"/>
                    <a:gd name="T93" fmla="*/ 55 h 2926"/>
                    <a:gd name="T94" fmla="*/ 3291 w 9335"/>
                    <a:gd name="T95" fmla="*/ 101 h 29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335" h="2926">
                      <a:moveTo>
                        <a:pt x="3191" y="101"/>
                      </a:moveTo>
                      <a:lnTo>
                        <a:pt x="3044" y="201"/>
                      </a:lnTo>
                      <a:lnTo>
                        <a:pt x="2989" y="320"/>
                      </a:lnTo>
                      <a:lnTo>
                        <a:pt x="2898" y="430"/>
                      </a:lnTo>
                      <a:lnTo>
                        <a:pt x="2788" y="457"/>
                      </a:lnTo>
                      <a:lnTo>
                        <a:pt x="2615" y="540"/>
                      </a:lnTo>
                      <a:lnTo>
                        <a:pt x="2459" y="549"/>
                      </a:lnTo>
                      <a:lnTo>
                        <a:pt x="2285" y="503"/>
                      </a:lnTo>
                      <a:lnTo>
                        <a:pt x="2194" y="467"/>
                      </a:lnTo>
                      <a:lnTo>
                        <a:pt x="2057" y="503"/>
                      </a:lnTo>
                      <a:lnTo>
                        <a:pt x="1892" y="503"/>
                      </a:lnTo>
                      <a:lnTo>
                        <a:pt x="1856" y="430"/>
                      </a:lnTo>
                      <a:lnTo>
                        <a:pt x="1883" y="366"/>
                      </a:lnTo>
                      <a:lnTo>
                        <a:pt x="1773" y="357"/>
                      </a:lnTo>
                      <a:lnTo>
                        <a:pt x="1563" y="412"/>
                      </a:lnTo>
                      <a:lnTo>
                        <a:pt x="1408" y="476"/>
                      </a:lnTo>
                      <a:lnTo>
                        <a:pt x="1216" y="521"/>
                      </a:lnTo>
                      <a:lnTo>
                        <a:pt x="1051" y="595"/>
                      </a:lnTo>
                      <a:lnTo>
                        <a:pt x="896" y="677"/>
                      </a:lnTo>
                      <a:lnTo>
                        <a:pt x="914" y="741"/>
                      </a:lnTo>
                      <a:lnTo>
                        <a:pt x="1079" y="750"/>
                      </a:lnTo>
                      <a:lnTo>
                        <a:pt x="1234" y="759"/>
                      </a:lnTo>
                      <a:lnTo>
                        <a:pt x="1380" y="823"/>
                      </a:lnTo>
                      <a:lnTo>
                        <a:pt x="1499" y="905"/>
                      </a:lnTo>
                      <a:lnTo>
                        <a:pt x="1618" y="960"/>
                      </a:lnTo>
                      <a:lnTo>
                        <a:pt x="1792" y="942"/>
                      </a:lnTo>
                      <a:lnTo>
                        <a:pt x="1947" y="951"/>
                      </a:lnTo>
                      <a:lnTo>
                        <a:pt x="2112" y="942"/>
                      </a:lnTo>
                      <a:lnTo>
                        <a:pt x="2258" y="951"/>
                      </a:lnTo>
                      <a:lnTo>
                        <a:pt x="2340" y="1052"/>
                      </a:lnTo>
                      <a:lnTo>
                        <a:pt x="2304" y="1116"/>
                      </a:lnTo>
                      <a:lnTo>
                        <a:pt x="2167" y="1006"/>
                      </a:lnTo>
                      <a:lnTo>
                        <a:pt x="1975" y="1088"/>
                      </a:lnTo>
                      <a:lnTo>
                        <a:pt x="1810" y="1143"/>
                      </a:lnTo>
                      <a:lnTo>
                        <a:pt x="1691" y="1061"/>
                      </a:lnTo>
                      <a:lnTo>
                        <a:pt x="1545" y="1006"/>
                      </a:lnTo>
                      <a:lnTo>
                        <a:pt x="1417" y="942"/>
                      </a:lnTo>
                      <a:lnTo>
                        <a:pt x="1271" y="969"/>
                      </a:lnTo>
                      <a:lnTo>
                        <a:pt x="1097" y="969"/>
                      </a:lnTo>
                      <a:lnTo>
                        <a:pt x="951" y="933"/>
                      </a:lnTo>
                      <a:lnTo>
                        <a:pt x="777" y="933"/>
                      </a:lnTo>
                      <a:lnTo>
                        <a:pt x="658" y="1006"/>
                      </a:lnTo>
                      <a:lnTo>
                        <a:pt x="548" y="1079"/>
                      </a:lnTo>
                      <a:lnTo>
                        <a:pt x="457" y="1198"/>
                      </a:lnTo>
                      <a:lnTo>
                        <a:pt x="484" y="1317"/>
                      </a:lnTo>
                      <a:lnTo>
                        <a:pt x="365" y="1363"/>
                      </a:lnTo>
                      <a:lnTo>
                        <a:pt x="265" y="1317"/>
                      </a:lnTo>
                      <a:lnTo>
                        <a:pt x="146" y="1417"/>
                      </a:lnTo>
                      <a:lnTo>
                        <a:pt x="55" y="1372"/>
                      </a:lnTo>
                      <a:lnTo>
                        <a:pt x="36" y="1509"/>
                      </a:lnTo>
                      <a:lnTo>
                        <a:pt x="55" y="1655"/>
                      </a:lnTo>
                      <a:lnTo>
                        <a:pt x="36" y="1820"/>
                      </a:lnTo>
                      <a:lnTo>
                        <a:pt x="0" y="1975"/>
                      </a:lnTo>
                      <a:lnTo>
                        <a:pt x="73" y="2094"/>
                      </a:lnTo>
                      <a:lnTo>
                        <a:pt x="137" y="2158"/>
                      </a:lnTo>
                      <a:lnTo>
                        <a:pt x="347" y="2094"/>
                      </a:lnTo>
                      <a:lnTo>
                        <a:pt x="484" y="2131"/>
                      </a:lnTo>
                      <a:lnTo>
                        <a:pt x="576" y="2149"/>
                      </a:lnTo>
                      <a:lnTo>
                        <a:pt x="823" y="2149"/>
                      </a:lnTo>
                      <a:lnTo>
                        <a:pt x="1115" y="2140"/>
                      </a:lnTo>
                      <a:lnTo>
                        <a:pt x="1280" y="2185"/>
                      </a:lnTo>
                      <a:lnTo>
                        <a:pt x="1499" y="2249"/>
                      </a:lnTo>
                      <a:lnTo>
                        <a:pt x="1627" y="2304"/>
                      </a:lnTo>
                      <a:lnTo>
                        <a:pt x="1719" y="2396"/>
                      </a:lnTo>
                      <a:lnTo>
                        <a:pt x="1819" y="2487"/>
                      </a:lnTo>
                      <a:lnTo>
                        <a:pt x="1920" y="2542"/>
                      </a:lnTo>
                      <a:lnTo>
                        <a:pt x="1932" y="2654"/>
                      </a:lnTo>
                      <a:lnTo>
                        <a:pt x="1842" y="2780"/>
                      </a:lnTo>
                      <a:lnTo>
                        <a:pt x="1819" y="2908"/>
                      </a:lnTo>
                      <a:lnTo>
                        <a:pt x="1965" y="2926"/>
                      </a:lnTo>
                      <a:lnTo>
                        <a:pt x="2185" y="2899"/>
                      </a:lnTo>
                      <a:lnTo>
                        <a:pt x="2295" y="2917"/>
                      </a:lnTo>
                      <a:lnTo>
                        <a:pt x="2432" y="2899"/>
                      </a:lnTo>
                      <a:lnTo>
                        <a:pt x="2605" y="2862"/>
                      </a:lnTo>
                      <a:lnTo>
                        <a:pt x="2715" y="2871"/>
                      </a:lnTo>
                      <a:lnTo>
                        <a:pt x="2807" y="2771"/>
                      </a:lnTo>
                      <a:lnTo>
                        <a:pt x="2871" y="2798"/>
                      </a:lnTo>
                      <a:lnTo>
                        <a:pt x="2889" y="2899"/>
                      </a:lnTo>
                      <a:lnTo>
                        <a:pt x="2999" y="2862"/>
                      </a:lnTo>
                      <a:lnTo>
                        <a:pt x="3154" y="2743"/>
                      </a:lnTo>
                      <a:lnTo>
                        <a:pt x="3191" y="2643"/>
                      </a:lnTo>
                      <a:lnTo>
                        <a:pt x="3154" y="2551"/>
                      </a:lnTo>
                      <a:lnTo>
                        <a:pt x="3136" y="2451"/>
                      </a:lnTo>
                      <a:lnTo>
                        <a:pt x="3264" y="2277"/>
                      </a:lnTo>
                      <a:lnTo>
                        <a:pt x="3447" y="2140"/>
                      </a:lnTo>
                      <a:lnTo>
                        <a:pt x="3666" y="2057"/>
                      </a:lnTo>
                      <a:lnTo>
                        <a:pt x="3867" y="1966"/>
                      </a:lnTo>
                      <a:lnTo>
                        <a:pt x="4087" y="1929"/>
                      </a:lnTo>
                      <a:lnTo>
                        <a:pt x="4434" y="1966"/>
                      </a:lnTo>
                      <a:lnTo>
                        <a:pt x="4626" y="1966"/>
                      </a:lnTo>
                      <a:lnTo>
                        <a:pt x="4736" y="2048"/>
                      </a:lnTo>
                      <a:lnTo>
                        <a:pt x="4827" y="2131"/>
                      </a:lnTo>
                      <a:lnTo>
                        <a:pt x="4882" y="2268"/>
                      </a:lnTo>
                      <a:lnTo>
                        <a:pt x="5165" y="2350"/>
                      </a:lnTo>
                      <a:lnTo>
                        <a:pt x="5229" y="2441"/>
                      </a:lnTo>
                      <a:lnTo>
                        <a:pt x="5431" y="2451"/>
                      </a:lnTo>
                      <a:lnTo>
                        <a:pt x="5613" y="2478"/>
                      </a:lnTo>
                      <a:lnTo>
                        <a:pt x="5732" y="2460"/>
                      </a:lnTo>
                      <a:lnTo>
                        <a:pt x="5851" y="2487"/>
                      </a:lnTo>
                      <a:lnTo>
                        <a:pt x="5915" y="2588"/>
                      </a:lnTo>
                      <a:lnTo>
                        <a:pt x="6098" y="2588"/>
                      </a:lnTo>
                      <a:lnTo>
                        <a:pt x="6189" y="2551"/>
                      </a:lnTo>
                      <a:lnTo>
                        <a:pt x="6226" y="2496"/>
                      </a:lnTo>
                      <a:lnTo>
                        <a:pt x="6482" y="2359"/>
                      </a:lnTo>
                      <a:lnTo>
                        <a:pt x="6656" y="2377"/>
                      </a:lnTo>
                      <a:lnTo>
                        <a:pt x="6775" y="2460"/>
                      </a:lnTo>
                      <a:lnTo>
                        <a:pt x="6976" y="2377"/>
                      </a:lnTo>
                      <a:lnTo>
                        <a:pt x="7122" y="2323"/>
                      </a:lnTo>
                      <a:lnTo>
                        <a:pt x="7241" y="2359"/>
                      </a:lnTo>
                      <a:lnTo>
                        <a:pt x="7351" y="2524"/>
                      </a:lnTo>
                      <a:lnTo>
                        <a:pt x="7515" y="2533"/>
                      </a:lnTo>
                      <a:lnTo>
                        <a:pt x="7607" y="2524"/>
                      </a:lnTo>
                      <a:lnTo>
                        <a:pt x="7707" y="2624"/>
                      </a:lnTo>
                      <a:lnTo>
                        <a:pt x="7725" y="2707"/>
                      </a:lnTo>
                      <a:lnTo>
                        <a:pt x="7826" y="2569"/>
                      </a:lnTo>
                      <a:lnTo>
                        <a:pt x="7908" y="2414"/>
                      </a:lnTo>
                      <a:lnTo>
                        <a:pt x="8055" y="2387"/>
                      </a:lnTo>
                      <a:lnTo>
                        <a:pt x="8283" y="2341"/>
                      </a:lnTo>
                      <a:lnTo>
                        <a:pt x="8356" y="2240"/>
                      </a:lnTo>
                      <a:lnTo>
                        <a:pt x="8475" y="2121"/>
                      </a:lnTo>
                      <a:lnTo>
                        <a:pt x="8621" y="2140"/>
                      </a:lnTo>
                      <a:lnTo>
                        <a:pt x="8704" y="2204"/>
                      </a:lnTo>
                      <a:lnTo>
                        <a:pt x="8850" y="2140"/>
                      </a:lnTo>
                      <a:lnTo>
                        <a:pt x="9024" y="2103"/>
                      </a:lnTo>
                      <a:lnTo>
                        <a:pt x="9069" y="1966"/>
                      </a:lnTo>
                      <a:lnTo>
                        <a:pt x="9170" y="1939"/>
                      </a:lnTo>
                      <a:lnTo>
                        <a:pt x="9225" y="1884"/>
                      </a:lnTo>
                      <a:lnTo>
                        <a:pt x="9261" y="1765"/>
                      </a:lnTo>
                      <a:lnTo>
                        <a:pt x="9335" y="1701"/>
                      </a:lnTo>
                      <a:lnTo>
                        <a:pt x="9225" y="1628"/>
                      </a:lnTo>
                      <a:lnTo>
                        <a:pt x="9188" y="1710"/>
                      </a:lnTo>
                      <a:lnTo>
                        <a:pt x="9051" y="1701"/>
                      </a:lnTo>
                      <a:lnTo>
                        <a:pt x="8914" y="1573"/>
                      </a:lnTo>
                      <a:lnTo>
                        <a:pt x="8786" y="1472"/>
                      </a:lnTo>
                      <a:lnTo>
                        <a:pt x="8631" y="1417"/>
                      </a:lnTo>
                      <a:lnTo>
                        <a:pt x="8512" y="1408"/>
                      </a:lnTo>
                      <a:lnTo>
                        <a:pt x="8338" y="1344"/>
                      </a:lnTo>
                      <a:lnTo>
                        <a:pt x="8164" y="1299"/>
                      </a:lnTo>
                      <a:lnTo>
                        <a:pt x="8100" y="1472"/>
                      </a:lnTo>
                      <a:lnTo>
                        <a:pt x="8055" y="1646"/>
                      </a:lnTo>
                      <a:lnTo>
                        <a:pt x="7936" y="1756"/>
                      </a:lnTo>
                      <a:lnTo>
                        <a:pt x="7716" y="1801"/>
                      </a:lnTo>
                      <a:lnTo>
                        <a:pt x="7607" y="1747"/>
                      </a:lnTo>
                      <a:lnTo>
                        <a:pt x="7625" y="1655"/>
                      </a:lnTo>
                      <a:lnTo>
                        <a:pt x="7771" y="1591"/>
                      </a:lnTo>
                      <a:lnTo>
                        <a:pt x="7771" y="1527"/>
                      </a:lnTo>
                      <a:lnTo>
                        <a:pt x="7945" y="1518"/>
                      </a:lnTo>
                      <a:lnTo>
                        <a:pt x="7963" y="1381"/>
                      </a:lnTo>
                      <a:lnTo>
                        <a:pt x="7908" y="1244"/>
                      </a:lnTo>
                      <a:lnTo>
                        <a:pt x="7789" y="1235"/>
                      </a:lnTo>
                      <a:lnTo>
                        <a:pt x="7671" y="1308"/>
                      </a:lnTo>
                      <a:lnTo>
                        <a:pt x="7332" y="1390"/>
                      </a:lnTo>
                      <a:lnTo>
                        <a:pt x="7159" y="1436"/>
                      </a:lnTo>
                      <a:lnTo>
                        <a:pt x="6921" y="1527"/>
                      </a:lnTo>
                      <a:lnTo>
                        <a:pt x="6747" y="1491"/>
                      </a:lnTo>
                      <a:lnTo>
                        <a:pt x="6509" y="1509"/>
                      </a:lnTo>
                      <a:lnTo>
                        <a:pt x="6299" y="1527"/>
                      </a:lnTo>
                      <a:lnTo>
                        <a:pt x="6208" y="1445"/>
                      </a:lnTo>
                      <a:lnTo>
                        <a:pt x="6125" y="1363"/>
                      </a:lnTo>
                      <a:lnTo>
                        <a:pt x="6071" y="1244"/>
                      </a:lnTo>
                      <a:lnTo>
                        <a:pt x="5924" y="1216"/>
                      </a:lnTo>
                      <a:lnTo>
                        <a:pt x="5833" y="1353"/>
                      </a:lnTo>
                      <a:lnTo>
                        <a:pt x="5824" y="1463"/>
                      </a:lnTo>
                      <a:lnTo>
                        <a:pt x="5805" y="1619"/>
                      </a:lnTo>
                      <a:lnTo>
                        <a:pt x="5650" y="1637"/>
                      </a:lnTo>
                      <a:lnTo>
                        <a:pt x="5440" y="1555"/>
                      </a:lnTo>
                      <a:lnTo>
                        <a:pt x="5165" y="1454"/>
                      </a:lnTo>
                      <a:lnTo>
                        <a:pt x="5001" y="1390"/>
                      </a:lnTo>
                      <a:lnTo>
                        <a:pt x="4845" y="1289"/>
                      </a:lnTo>
                      <a:lnTo>
                        <a:pt x="4727" y="1180"/>
                      </a:lnTo>
                      <a:lnTo>
                        <a:pt x="4699" y="1024"/>
                      </a:lnTo>
                      <a:lnTo>
                        <a:pt x="4772" y="933"/>
                      </a:lnTo>
                      <a:lnTo>
                        <a:pt x="4891" y="823"/>
                      </a:lnTo>
                      <a:lnTo>
                        <a:pt x="4836" y="759"/>
                      </a:lnTo>
                      <a:lnTo>
                        <a:pt x="4736" y="704"/>
                      </a:lnTo>
                      <a:lnTo>
                        <a:pt x="4681" y="576"/>
                      </a:lnTo>
                      <a:lnTo>
                        <a:pt x="4562" y="558"/>
                      </a:lnTo>
                      <a:lnTo>
                        <a:pt x="4397" y="604"/>
                      </a:lnTo>
                      <a:lnTo>
                        <a:pt x="4279" y="668"/>
                      </a:lnTo>
                      <a:lnTo>
                        <a:pt x="4160" y="686"/>
                      </a:lnTo>
                      <a:lnTo>
                        <a:pt x="4123" y="531"/>
                      </a:lnTo>
                      <a:lnTo>
                        <a:pt x="4160" y="375"/>
                      </a:lnTo>
                      <a:lnTo>
                        <a:pt x="4260" y="211"/>
                      </a:lnTo>
                      <a:lnTo>
                        <a:pt x="4297" y="64"/>
                      </a:lnTo>
                      <a:lnTo>
                        <a:pt x="4114" y="37"/>
                      </a:lnTo>
                      <a:lnTo>
                        <a:pt x="3986" y="28"/>
                      </a:lnTo>
                      <a:lnTo>
                        <a:pt x="3849" y="0"/>
                      </a:lnTo>
                      <a:lnTo>
                        <a:pt x="3712" y="55"/>
                      </a:lnTo>
                      <a:lnTo>
                        <a:pt x="3675" y="110"/>
                      </a:lnTo>
                      <a:lnTo>
                        <a:pt x="3538" y="137"/>
                      </a:lnTo>
                      <a:lnTo>
                        <a:pt x="3428" y="156"/>
                      </a:lnTo>
                      <a:lnTo>
                        <a:pt x="3291" y="101"/>
                      </a:lnTo>
                      <a:lnTo>
                        <a:pt x="3191" y="10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1" name="Freeform 317">
                  <a:extLst>
                    <a:ext uri="{FF2B5EF4-FFF2-40B4-BE49-F238E27FC236}">
                      <a16:creationId xmlns:a16="http://schemas.microsoft.com/office/drawing/2014/main" id="{0333872C-3C08-A1E3-E304-CBB74E6CCF1F}"/>
                    </a:ext>
                  </a:extLst>
                </p:cNvPr>
                <p:cNvSpPr/>
                <p:nvPr/>
              </p:nvSpPr>
              <p:spPr bwMode="auto">
                <a:xfrm>
                  <a:off x="10752" y="4937"/>
                  <a:ext cx="1737" cy="1545"/>
                </a:xfrm>
                <a:custGeom>
                  <a:avLst/>
                  <a:gdLst>
                    <a:gd name="T0" fmla="*/ 1125 w 1737"/>
                    <a:gd name="T1" fmla="*/ 119 h 1545"/>
                    <a:gd name="T2" fmla="*/ 1015 w 1737"/>
                    <a:gd name="T3" fmla="*/ 210 h 1545"/>
                    <a:gd name="T4" fmla="*/ 887 w 1737"/>
                    <a:gd name="T5" fmla="*/ 357 h 1545"/>
                    <a:gd name="T6" fmla="*/ 786 w 1737"/>
                    <a:gd name="T7" fmla="*/ 549 h 1545"/>
                    <a:gd name="T8" fmla="*/ 686 w 1737"/>
                    <a:gd name="T9" fmla="*/ 759 h 1545"/>
                    <a:gd name="T10" fmla="*/ 530 w 1737"/>
                    <a:gd name="T11" fmla="*/ 896 h 1545"/>
                    <a:gd name="T12" fmla="*/ 421 w 1737"/>
                    <a:gd name="T13" fmla="*/ 997 h 1545"/>
                    <a:gd name="T14" fmla="*/ 338 w 1737"/>
                    <a:gd name="T15" fmla="*/ 905 h 1545"/>
                    <a:gd name="T16" fmla="*/ 274 w 1737"/>
                    <a:gd name="T17" fmla="*/ 905 h 1545"/>
                    <a:gd name="T18" fmla="*/ 256 w 1737"/>
                    <a:gd name="T19" fmla="*/ 1033 h 1545"/>
                    <a:gd name="T20" fmla="*/ 165 w 1737"/>
                    <a:gd name="T21" fmla="*/ 1143 h 1545"/>
                    <a:gd name="T22" fmla="*/ 0 w 1737"/>
                    <a:gd name="T23" fmla="*/ 1207 h 1545"/>
                    <a:gd name="T24" fmla="*/ 183 w 1737"/>
                    <a:gd name="T25" fmla="*/ 1280 h 1545"/>
                    <a:gd name="T26" fmla="*/ 238 w 1737"/>
                    <a:gd name="T27" fmla="*/ 1426 h 1545"/>
                    <a:gd name="T28" fmla="*/ 293 w 1737"/>
                    <a:gd name="T29" fmla="*/ 1545 h 1545"/>
                    <a:gd name="T30" fmla="*/ 411 w 1737"/>
                    <a:gd name="T31" fmla="*/ 1454 h 1545"/>
                    <a:gd name="T32" fmla="*/ 448 w 1737"/>
                    <a:gd name="T33" fmla="*/ 1353 h 1545"/>
                    <a:gd name="T34" fmla="*/ 567 w 1737"/>
                    <a:gd name="T35" fmla="*/ 1189 h 1545"/>
                    <a:gd name="T36" fmla="*/ 622 w 1737"/>
                    <a:gd name="T37" fmla="*/ 1033 h 1545"/>
                    <a:gd name="T38" fmla="*/ 722 w 1737"/>
                    <a:gd name="T39" fmla="*/ 896 h 1545"/>
                    <a:gd name="T40" fmla="*/ 869 w 1737"/>
                    <a:gd name="T41" fmla="*/ 750 h 1545"/>
                    <a:gd name="T42" fmla="*/ 987 w 1737"/>
                    <a:gd name="T43" fmla="*/ 631 h 1545"/>
                    <a:gd name="T44" fmla="*/ 1115 w 1737"/>
                    <a:gd name="T45" fmla="*/ 549 h 1545"/>
                    <a:gd name="T46" fmla="*/ 1243 w 1737"/>
                    <a:gd name="T47" fmla="*/ 485 h 1545"/>
                    <a:gd name="T48" fmla="*/ 1381 w 1737"/>
                    <a:gd name="T49" fmla="*/ 448 h 1545"/>
                    <a:gd name="T50" fmla="*/ 1472 w 1737"/>
                    <a:gd name="T51" fmla="*/ 384 h 1545"/>
                    <a:gd name="T52" fmla="*/ 1591 w 1737"/>
                    <a:gd name="T53" fmla="*/ 329 h 1545"/>
                    <a:gd name="T54" fmla="*/ 1737 w 1737"/>
                    <a:gd name="T55" fmla="*/ 311 h 1545"/>
                    <a:gd name="T56" fmla="*/ 1627 w 1737"/>
                    <a:gd name="T57" fmla="*/ 119 h 1545"/>
                    <a:gd name="T58" fmla="*/ 1472 w 1737"/>
                    <a:gd name="T59" fmla="*/ 0 h 1545"/>
                    <a:gd name="T60" fmla="*/ 1298 w 1737"/>
                    <a:gd name="T61" fmla="*/ 37 h 1545"/>
                    <a:gd name="T62" fmla="*/ 1125 w 1737"/>
                    <a:gd name="T63" fmla="*/ 119 h 1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37" h="1545">
                      <a:moveTo>
                        <a:pt x="1125" y="119"/>
                      </a:moveTo>
                      <a:lnTo>
                        <a:pt x="1015" y="210"/>
                      </a:lnTo>
                      <a:lnTo>
                        <a:pt x="887" y="357"/>
                      </a:lnTo>
                      <a:lnTo>
                        <a:pt x="786" y="549"/>
                      </a:lnTo>
                      <a:lnTo>
                        <a:pt x="686" y="759"/>
                      </a:lnTo>
                      <a:lnTo>
                        <a:pt x="530" y="896"/>
                      </a:lnTo>
                      <a:lnTo>
                        <a:pt x="421" y="997"/>
                      </a:lnTo>
                      <a:lnTo>
                        <a:pt x="338" y="905"/>
                      </a:lnTo>
                      <a:lnTo>
                        <a:pt x="274" y="905"/>
                      </a:lnTo>
                      <a:lnTo>
                        <a:pt x="256" y="1033"/>
                      </a:lnTo>
                      <a:lnTo>
                        <a:pt x="165" y="1143"/>
                      </a:lnTo>
                      <a:lnTo>
                        <a:pt x="0" y="1207"/>
                      </a:lnTo>
                      <a:lnTo>
                        <a:pt x="183" y="1280"/>
                      </a:lnTo>
                      <a:lnTo>
                        <a:pt x="238" y="1426"/>
                      </a:lnTo>
                      <a:lnTo>
                        <a:pt x="293" y="1545"/>
                      </a:lnTo>
                      <a:lnTo>
                        <a:pt x="411" y="1454"/>
                      </a:lnTo>
                      <a:lnTo>
                        <a:pt x="448" y="1353"/>
                      </a:lnTo>
                      <a:lnTo>
                        <a:pt x="567" y="1189"/>
                      </a:lnTo>
                      <a:lnTo>
                        <a:pt x="622" y="1033"/>
                      </a:lnTo>
                      <a:lnTo>
                        <a:pt x="722" y="896"/>
                      </a:lnTo>
                      <a:lnTo>
                        <a:pt x="869" y="750"/>
                      </a:lnTo>
                      <a:lnTo>
                        <a:pt x="987" y="631"/>
                      </a:lnTo>
                      <a:lnTo>
                        <a:pt x="1115" y="549"/>
                      </a:lnTo>
                      <a:lnTo>
                        <a:pt x="1243" y="485"/>
                      </a:lnTo>
                      <a:lnTo>
                        <a:pt x="1381" y="448"/>
                      </a:lnTo>
                      <a:lnTo>
                        <a:pt x="1472" y="384"/>
                      </a:lnTo>
                      <a:lnTo>
                        <a:pt x="1591" y="329"/>
                      </a:lnTo>
                      <a:lnTo>
                        <a:pt x="1737" y="311"/>
                      </a:lnTo>
                      <a:lnTo>
                        <a:pt x="1627" y="119"/>
                      </a:lnTo>
                      <a:lnTo>
                        <a:pt x="1472" y="0"/>
                      </a:lnTo>
                      <a:lnTo>
                        <a:pt x="1298" y="37"/>
                      </a:lnTo>
                      <a:lnTo>
                        <a:pt x="1125" y="11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sp>
          <p:nvSpPr>
            <p:cNvPr id="51" name="Freeform 4">
              <a:extLst>
                <a:ext uri="{FF2B5EF4-FFF2-40B4-BE49-F238E27FC236}">
                  <a16:creationId xmlns:a16="http://schemas.microsoft.com/office/drawing/2014/main" id="{0F923987-B805-0DEC-A73A-29A7913FDC41}"/>
                </a:ext>
              </a:extLst>
            </p:cNvPr>
            <p:cNvSpPr/>
            <p:nvPr/>
          </p:nvSpPr>
          <p:spPr bwMode="auto">
            <a:xfrm>
              <a:off x="1866574" y="4247914"/>
              <a:ext cx="686678" cy="628842"/>
            </a:xfrm>
            <a:custGeom>
              <a:avLst/>
              <a:gdLst>
                <a:gd name="T0" fmla="*/ 138 w 2324"/>
                <a:gd name="T1" fmla="*/ 10 h 2186"/>
                <a:gd name="T2" fmla="*/ 167 w 2324"/>
                <a:gd name="T3" fmla="*/ 43 h 2186"/>
                <a:gd name="T4" fmla="*/ 204 w 2324"/>
                <a:gd name="T5" fmla="*/ 39 h 2186"/>
                <a:gd name="T6" fmla="*/ 255 w 2324"/>
                <a:gd name="T7" fmla="*/ 37 h 2186"/>
                <a:gd name="T8" fmla="*/ 273 w 2324"/>
                <a:gd name="T9" fmla="*/ 92 h 2186"/>
                <a:gd name="T10" fmla="*/ 303 w 2324"/>
                <a:gd name="T11" fmla="*/ 129 h 2186"/>
                <a:gd name="T12" fmla="*/ 365 w 2324"/>
                <a:gd name="T13" fmla="*/ 189 h 2186"/>
                <a:gd name="T14" fmla="*/ 389 w 2324"/>
                <a:gd name="T15" fmla="*/ 225 h 2186"/>
                <a:gd name="T16" fmla="*/ 429 w 2324"/>
                <a:gd name="T17" fmla="*/ 229 h 2186"/>
                <a:gd name="T18" fmla="*/ 461 w 2324"/>
                <a:gd name="T19" fmla="*/ 210 h 2186"/>
                <a:gd name="T20" fmla="*/ 465 w 2324"/>
                <a:gd name="T21" fmla="*/ 220 h 2186"/>
                <a:gd name="T22" fmla="*/ 447 w 2324"/>
                <a:gd name="T23" fmla="*/ 236 h 2186"/>
                <a:gd name="T24" fmla="*/ 437 w 2324"/>
                <a:gd name="T25" fmla="*/ 256 h 2186"/>
                <a:gd name="T26" fmla="*/ 435 w 2324"/>
                <a:gd name="T27" fmla="*/ 268 h 2186"/>
                <a:gd name="T28" fmla="*/ 420 w 2324"/>
                <a:gd name="T29" fmla="*/ 272 h 2186"/>
                <a:gd name="T30" fmla="*/ 406 w 2324"/>
                <a:gd name="T31" fmla="*/ 280 h 2186"/>
                <a:gd name="T32" fmla="*/ 390 w 2324"/>
                <a:gd name="T33" fmla="*/ 294 h 2186"/>
                <a:gd name="T34" fmla="*/ 373 w 2324"/>
                <a:gd name="T35" fmla="*/ 300 h 2186"/>
                <a:gd name="T36" fmla="*/ 365 w 2324"/>
                <a:gd name="T37" fmla="*/ 309 h 2186"/>
                <a:gd name="T38" fmla="*/ 339 w 2324"/>
                <a:gd name="T39" fmla="*/ 300 h 2186"/>
                <a:gd name="T40" fmla="*/ 324 w 2324"/>
                <a:gd name="T41" fmla="*/ 308 h 2186"/>
                <a:gd name="T42" fmla="*/ 333 w 2324"/>
                <a:gd name="T43" fmla="*/ 322 h 2186"/>
                <a:gd name="T44" fmla="*/ 343 w 2324"/>
                <a:gd name="T45" fmla="*/ 330 h 2186"/>
                <a:gd name="T46" fmla="*/ 332 w 2324"/>
                <a:gd name="T47" fmla="*/ 337 h 2186"/>
                <a:gd name="T48" fmla="*/ 318 w 2324"/>
                <a:gd name="T49" fmla="*/ 330 h 2186"/>
                <a:gd name="T50" fmla="*/ 306 w 2324"/>
                <a:gd name="T51" fmla="*/ 316 h 2186"/>
                <a:gd name="T52" fmla="*/ 291 w 2324"/>
                <a:gd name="T53" fmla="*/ 320 h 2186"/>
                <a:gd name="T54" fmla="*/ 288 w 2324"/>
                <a:gd name="T55" fmla="*/ 336 h 2186"/>
                <a:gd name="T56" fmla="*/ 277 w 2324"/>
                <a:gd name="T57" fmla="*/ 354 h 2186"/>
                <a:gd name="T58" fmla="*/ 256 w 2324"/>
                <a:gd name="T59" fmla="*/ 346 h 2186"/>
                <a:gd name="T60" fmla="*/ 238 w 2324"/>
                <a:gd name="T61" fmla="*/ 355 h 2186"/>
                <a:gd name="T62" fmla="*/ 220 w 2324"/>
                <a:gd name="T63" fmla="*/ 362 h 2186"/>
                <a:gd name="T64" fmla="*/ 199 w 2324"/>
                <a:gd name="T65" fmla="*/ 369 h 2186"/>
                <a:gd name="T66" fmla="*/ 201 w 2324"/>
                <a:gd name="T67" fmla="*/ 391 h 2186"/>
                <a:gd name="T68" fmla="*/ 184 w 2324"/>
                <a:gd name="T69" fmla="*/ 397 h 2186"/>
                <a:gd name="T70" fmla="*/ 169 w 2324"/>
                <a:gd name="T71" fmla="*/ 405 h 2186"/>
                <a:gd name="T72" fmla="*/ 161 w 2324"/>
                <a:gd name="T73" fmla="*/ 408 h 2186"/>
                <a:gd name="T74" fmla="*/ 147 w 2324"/>
                <a:gd name="T75" fmla="*/ 420 h 2186"/>
                <a:gd name="T76" fmla="*/ 130 w 2324"/>
                <a:gd name="T77" fmla="*/ 417 h 2186"/>
                <a:gd name="T78" fmla="*/ 114 w 2324"/>
                <a:gd name="T79" fmla="*/ 415 h 2186"/>
                <a:gd name="T80" fmla="*/ 100 w 2324"/>
                <a:gd name="T81" fmla="*/ 422 h 2186"/>
                <a:gd name="T82" fmla="*/ 90 w 2324"/>
                <a:gd name="T83" fmla="*/ 432 h 2186"/>
                <a:gd name="T84" fmla="*/ 75 w 2324"/>
                <a:gd name="T85" fmla="*/ 433 h 2186"/>
                <a:gd name="T86" fmla="*/ 55 w 2324"/>
                <a:gd name="T87" fmla="*/ 436 h 2186"/>
                <a:gd name="T88" fmla="*/ 29 w 2324"/>
                <a:gd name="T89" fmla="*/ 433 h 2186"/>
                <a:gd name="T90" fmla="*/ 17 w 2324"/>
                <a:gd name="T91" fmla="*/ 426 h 2186"/>
                <a:gd name="T92" fmla="*/ 29 w 2324"/>
                <a:gd name="T93" fmla="*/ 393 h 2186"/>
                <a:gd name="T94" fmla="*/ 17 w 2324"/>
                <a:gd name="T95" fmla="*/ 369 h 2186"/>
                <a:gd name="T96" fmla="*/ 20 w 2324"/>
                <a:gd name="T97" fmla="*/ 313 h 2186"/>
                <a:gd name="T98" fmla="*/ 13 w 2324"/>
                <a:gd name="T99" fmla="*/ 286 h 2186"/>
                <a:gd name="T100" fmla="*/ 14 w 2324"/>
                <a:gd name="T101" fmla="*/ 252 h 2186"/>
                <a:gd name="T102" fmla="*/ 41 w 2324"/>
                <a:gd name="T103" fmla="*/ 217 h 2186"/>
                <a:gd name="T104" fmla="*/ 29 w 2324"/>
                <a:gd name="T105" fmla="*/ 175 h 2186"/>
                <a:gd name="T106" fmla="*/ 47 w 2324"/>
                <a:gd name="T107" fmla="*/ 142 h 2186"/>
                <a:gd name="T108" fmla="*/ 45 w 2324"/>
                <a:gd name="T109" fmla="*/ 97 h 2186"/>
                <a:gd name="T110" fmla="*/ 62 w 2324"/>
                <a:gd name="T111" fmla="*/ 63 h 2186"/>
                <a:gd name="T112" fmla="*/ 104 w 2324"/>
                <a:gd name="T113" fmla="*/ 48 h 2186"/>
                <a:gd name="T114" fmla="*/ 110 w 2324"/>
                <a:gd name="T115" fmla="*/ 0 h 21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324" h="2186">
                  <a:moveTo>
                    <a:pt x="549" y="0"/>
                  </a:moveTo>
                  <a:lnTo>
                    <a:pt x="690" y="48"/>
                  </a:lnTo>
                  <a:lnTo>
                    <a:pt x="775" y="106"/>
                  </a:lnTo>
                  <a:lnTo>
                    <a:pt x="835" y="217"/>
                  </a:lnTo>
                  <a:lnTo>
                    <a:pt x="999" y="241"/>
                  </a:lnTo>
                  <a:lnTo>
                    <a:pt x="1018" y="196"/>
                  </a:lnTo>
                  <a:lnTo>
                    <a:pt x="1159" y="201"/>
                  </a:lnTo>
                  <a:lnTo>
                    <a:pt x="1276" y="186"/>
                  </a:lnTo>
                  <a:lnTo>
                    <a:pt x="1390" y="262"/>
                  </a:lnTo>
                  <a:lnTo>
                    <a:pt x="1363" y="459"/>
                  </a:lnTo>
                  <a:lnTo>
                    <a:pt x="1394" y="616"/>
                  </a:lnTo>
                  <a:lnTo>
                    <a:pt x="1516" y="645"/>
                  </a:lnTo>
                  <a:lnTo>
                    <a:pt x="1755" y="753"/>
                  </a:lnTo>
                  <a:lnTo>
                    <a:pt x="1825" y="946"/>
                  </a:lnTo>
                  <a:lnTo>
                    <a:pt x="1903" y="933"/>
                  </a:lnTo>
                  <a:lnTo>
                    <a:pt x="1944" y="1128"/>
                  </a:lnTo>
                  <a:lnTo>
                    <a:pt x="2050" y="1101"/>
                  </a:lnTo>
                  <a:lnTo>
                    <a:pt x="2145" y="1147"/>
                  </a:lnTo>
                  <a:lnTo>
                    <a:pt x="2242" y="1126"/>
                  </a:lnTo>
                  <a:lnTo>
                    <a:pt x="2306" y="1051"/>
                  </a:lnTo>
                  <a:lnTo>
                    <a:pt x="2324" y="1047"/>
                  </a:lnTo>
                  <a:lnTo>
                    <a:pt x="2322" y="1100"/>
                  </a:lnTo>
                  <a:cubicBezTo>
                    <a:pt x="2320" y="1114"/>
                    <a:pt x="2316" y="1120"/>
                    <a:pt x="2313" y="1130"/>
                  </a:cubicBezTo>
                  <a:lnTo>
                    <a:pt x="2235" y="1181"/>
                  </a:lnTo>
                  <a:cubicBezTo>
                    <a:pt x="2229" y="1195"/>
                    <a:pt x="2223" y="1209"/>
                    <a:pt x="2217" y="1223"/>
                  </a:cubicBezTo>
                  <a:lnTo>
                    <a:pt x="2184" y="1280"/>
                  </a:lnTo>
                  <a:cubicBezTo>
                    <a:pt x="2190" y="1289"/>
                    <a:pt x="2196" y="1298"/>
                    <a:pt x="2202" y="1307"/>
                  </a:cubicBezTo>
                  <a:cubicBezTo>
                    <a:pt x="2193" y="1318"/>
                    <a:pt x="2184" y="1329"/>
                    <a:pt x="2175" y="1340"/>
                  </a:cubicBezTo>
                  <a:lnTo>
                    <a:pt x="2133" y="1373"/>
                  </a:lnTo>
                  <a:cubicBezTo>
                    <a:pt x="2121" y="1369"/>
                    <a:pt x="2109" y="1365"/>
                    <a:pt x="2097" y="1361"/>
                  </a:cubicBezTo>
                  <a:cubicBezTo>
                    <a:pt x="2092" y="1370"/>
                    <a:pt x="2087" y="1379"/>
                    <a:pt x="2082" y="1388"/>
                  </a:cubicBezTo>
                  <a:lnTo>
                    <a:pt x="2028" y="1403"/>
                  </a:lnTo>
                  <a:lnTo>
                    <a:pt x="2016" y="1451"/>
                  </a:lnTo>
                  <a:lnTo>
                    <a:pt x="1950" y="1472"/>
                  </a:lnTo>
                  <a:lnTo>
                    <a:pt x="1884" y="1463"/>
                  </a:lnTo>
                  <a:cubicBezTo>
                    <a:pt x="1878" y="1475"/>
                    <a:pt x="1872" y="1487"/>
                    <a:pt x="1866" y="1499"/>
                  </a:cubicBezTo>
                  <a:cubicBezTo>
                    <a:pt x="1863" y="1521"/>
                    <a:pt x="1860" y="1543"/>
                    <a:pt x="1857" y="1565"/>
                  </a:cubicBezTo>
                  <a:lnTo>
                    <a:pt x="1824" y="1544"/>
                  </a:lnTo>
                  <a:lnTo>
                    <a:pt x="1758" y="1526"/>
                  </a:lnTo>
                  <a:lnTo>
                    <a:pt x="1695" y="1499"/>
                  </a:lnTo>
                  <a:cubicBezTo>
                    <a:pt x="1685" y="1514"/>
                    <a:pt x="1675" y="1529"/>
                    <a:pt x="1665" y="1544"/>
                  </a:cubicBezTo>
                  <a:lnTo>
                    <a:pt x="1617" y="1541"/>
                  </a:lnTo>
                  <a:cubicBezTo>
                    <a:pt x="1618" y="1557"/>
                    <a:pt x="1619" y="1573"/>
                    <a:pt x="1620" y="1589"/>
                  </a:cubicBezTo>
                  <a:lnTo>
                    <a:pt x="1665" y="1613"/>
                  </a:lnTo>
                  <a:lnTo>
                    <a:pt x="1704" y="1601"/>
                  </a:lnTo>
                  <a:cubicBezTo>
                    <a:pt x="1707" y="1617"/>
                    <a:pt x="1710" y="1633"/>
                    <a:pt x="1713" y="1649"/>
                  </a:cubicBezTo>
                  <a:cubicBezTo>
                    <a:pt x="1718" y="1664"/>
                    <a:pt x="1723" y="1679"/>
                    <a:pt x="1728" y="1694"/>
                  </a:cubicBezTo>
                  <a:lnTo>
                    <a:pt x="1659" y="1688"/>
                  </a:lnTo>
                  <a:lnTo>
                    <a:pt x="1617" y="1676"/>
                  </a:lnTo>
                  <a:lnTo>
                    <a:pt x="1587" y="1652"/>
                  </a:lnTo>
                  <a:cubicBezTo>
                    <a:pt x="1581" y="1634"/>
                    <a:pt x="1575" y="1616"/>
                    <a:pt x="1569" y="1598"/>
                  </a:cubicBezTo>
                  <a:lnTo>
                    <a:pt x="1530" y="1580"/>
                  </a:lnTo>
                  <a:cubicBezTo>
                    <a:pt x="1520" y="1571"/>
                    <a:pt x="1510" y="1562"/>
                    <a:pt x="1500" y="1553"/>
                  </a:cubicBezTo>
                  <a:lnTo>
                    <a:pt x="1452" y="1601"/>
                  </a:lnTo>
                  <a:lnTo>
                    <a:pt x="1410" y="1640"/>
                  </a:lnTo>
                  <a:cubicBezTo>
                    <a:pt x="1420" y="1654"/>
                    <a:pt x="1430" y="1668"/>
                    <a:pt x="1440" y="1682"/>
                  </a:cubicBezTo>
                  <a:cubicBezTo>
                    <a:pt x="1436" y="1698"/>
                    <a:pt x="1432" y="1714"/>
                    <a:pt x="1428" y="1730"/>
                  </a:cubicBezTo>
                  <a:lnTo>
                    <a:pt x="1386" y="1769"/>
                  </a:lnTo>
                  <a:lnTo>
                    <a:pt x="1314" y="1742"/>
                  </a:lnTo>
                  <a:lnTo>
                    <a:pt x="1281" y="1733"/>
                  </a:lnTo>
                  <a:lnTo>
                    <a:pt x="1230" y="1757"/>
                  </a:lnTo>
                  <a:lnTo>
                    <a:pt x="1188" y="1775"/>
                  </a:lnTo>
                  <a:lnTo>
                    <a:pt x="1134" y="1784"/>
                  </a:lnTo>
                  <a:lnTo>
                    <a:pt x="1101" y="1811"/>
                  </a:lnTo>
                  <a:lnTo>
                    <a:pt x="1029" y="1808"/>
                  </a:lnTo>
                  <a:lnTo>
                    <a:pt x="993" y="1844"/>
                  </a:lnTo>
                  <a:cubicBezTo>
                    <a:pt x="991" y="1869"/>
                    <a:pt x="989" y="1894"/>
                    <a:pt x="987" y="1919"/>
                  </a:cubicBezTo>
                  <a:cubicBezTo>
                    <a:pt x="993" y="1932"/>
                    <a:pt x="999" y="1945"/>
                    <a:pt x="1005" y="1958"/>
                  </a:cubicBezTo>
                  <a:cubicBezTo>
                    <a:pt x="1000" y="1972"/>
                    <a:pt x="995" y="1986"/>
                    <a:pt x="990" y="2000"/>
                  </a:cubicBezTo>
                  <a:lnTo>
                    <a:pt x="921" y="1988"/>
                  </a:lnTo>
                  <a:lnTo>
                    <a:pt x="870" y="1997"/>
                  </a:lnTo>
                  <a:cubicBezTo>
                    <a:pt x="862" y="2007"/>
                    <a:pt x="854" y="2017"/>
                    <a:pt x="846" y="2027"/>
                  </a:cubicBezTo>
                  <a:cubicBezTo>
                    <a:pt x="845" y="2041"/>
                    <a:pt x="844" y="2055"/>
                    <a:pt x="843" y="2069"/>
                  </a:cubicBezTo>
                  <a:lnTo>
                    <a:pt x="807" y="2042"/>
                  </a:lnTo>
                  <a:cubicBezTo>
                    <a:pt x="801" y="2059"/>
                    <a:pt x="795" y="2076"/>
                    <a:pt x="789" y="2093"/>
                  </a:cubicBezTo>
                  <a:lnTo>
                    <a:pt x="735" y="2099"/>
                  </a:lnTo>
                  <a:lnTo>
                    <a:pt x="690" y="2075"/>
                  </a:lnTo>
                  <a:lnTo>
                    <a:pt x="651" y="2084"/>
                  </a:lnTo>
                  <a:cubicBezTo>
                    <a:pt x="641" y="2081"/>
                    <a:pt x="631" y="2078"/>
                    <a:pt x="621" y="2075"/>
                  </a:cubicBezTo>
                  <a:lnTo>
                    <a:pt x="570" y="2075"/>
                  </a:lnTo>
                  <a:cubicBezTo>
                    <a:pt x="556" y="2083"/>
                    <a:pt x="542" y="2091"/>
                    <a:pt x="528" y="2099"/>
                  </a:cubicBezTo>
                  <a:lnTo>
                    <a:pt x="501" y="2111"/>
                  </a:lnTo>
                  <a:cubicBezTo>
                    <a:pt x="497" y="2124"/>
                    <a:pt x="493" y="2137"/>
                    <a:pt x="489" y="2150"/>
                  </a:cubicBezTo>
                  <a:lnTo>
                    <a:pt x="450" y="2162"/>
                  </a:lnTo>
                  <a:lnTo>
                    <a:pt x="411" y="2186"/>
                  </a:lnTo>
                  <a:lnTo>
                    <a:pt x="375" y="2165"/>
                  </a:lnTo>
                  <a:lnTo>
                    <a:pt x="315" y="2171"/>
                  </a:lnTo>
                  <a:lnTo>
                    <a:pt x="273" y="2183"/>
                  </a:lnTo>
                  <a:lnTo>
                    <a:pt x="193" y="2183"/>
                  </a:lnTo>
                  <a:lnTo>
                    <a:pt x="147" y="2165"/>
                  </a:lnTo>
                  <a:lnTo>
                    <a:pt x="109" y="2151"/>
                  </a:lnTo>
                  <a:lnTo>
                    <a:pt x="84" y="2129"/>
                  </a:lnTo>
                  <a:lnTo>
                    <a:pt x="73" y="2045"/>
                  </a:lnTo>
                  <a:lnTo>
                    <a:pt x="144" y="1966"/>
                  </a:lnTo>
                  <a:lnTo>
                    <a:pt x="0" y="1926"/>
                  </a:lnTo>
                  <a:lnTo>
                    <a:pt x="85" y="1846"/>
                  </a:lnTo>
                  <a:lnTo>
                    <a:pt x="73" y="1681"/>
                  </a:lnTo>
                  <a:lnTo>
                    <a:pt x="100" y="1567"/>
                  </a:lnTo>
                  <a:lnTo>
                    <a:pt x="30" y="1492"/>
                  </a:lnTo>
                  <a:lnTo>
                    <a:pt x="64" y="1431"/>
                  </a:lnTo>
                  <a:lnTo>
                    <a:pt x="159" y="1309"/>
                  </a:lnTo>
                  <a:lnTo>
                    <a:pt x="70" y="1261"/>
                  </a:lnTo>
                  <a:lnTo>
                    <a:pt x="114" y="1161"/>
                  </a:lnTo>
                  <a:lnTo>
                    <a:pt x="204" y="1086"/>
                  </a:lnTo>
                  <a:lnTo>
                    <a:pt x="134" y="1011"/>
                  </a:lnTo>
                  <a:lnTo>
                    <a:pt x="144" y="876"/>
                  </a:lnTo>
                  <a:lnTo>
                    <a:pt x="117" y="765"/>
                  </a:lnTo>
                  <a:lnTo>
                    <a:pt x="237" y="712"/>
                  </a:lnTo>
                  <a:lnTo>
                    <a:pt x="295" y="591"/>
                  </a:lnTo>
                  <a:lnTo>
                    <a:pt x="225" y="486"/>
                  </a:lnTo>
                  <a:lnTo>
                    <a:pt x="282" y="408"/>
                  </a:lnTo>
                  <a:lnTo>
                    <a:pt x="309" y="316"/>
                  </a:lnTo>
                  <a:lnTo>
                    <a:pt x="434" y="346"/>
                  </a:lnTo>
                  <a:lnTo>
                    <a:pt x="519" y="238"/>
                  </a:lnTo>
                  <a:lnTo>
                    <a:pt x="541" y="120"/>
                  </a:lnTo>
                  <a:lnTo>
                    <a:pt x="549"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2" name="Freeform 4">
              <a:extLst>
                <a:ext uri="{FF2B5EF4-FFF2-40B4-BE49-F238E27FC236}">
                  <a16:creationId xmlns:a16="http://schemas.microsoft.com/office/drawing/2014/main" id="{5D1CDB3D-A9EA-DE6E-2786-9D25C8EAA268}"/>
                </a:ext>
              </a:extLst>
            </p:cNvPr>
            <p:cNvSpPr/>
            <p:nvPr/>
          </p:nvSpPr>
          <p:spPr bwMode="auto">
            <a:xfrm>
              <a:off x="1767634" y="4351522"/>
              <a:ext cx="1244880" cy="1037517"/>
            </a:xfrm>
            <a:custGeom>
              <a:avLst/>
              <a:gdLst>
                <a:gd name="T0" fmla="*/ 771 w 4215"/>
                <a:gd name="T1" fmla="*/ 100 h 3605"/>
                <a:gd name="T2" fmla="*/ 688 w 4215"/>
                <a:gd name="T3" fmla="*/ 175 h 3605"/>
                <a:gd name="T4" fmla="*/ 586 w 4215"/>
                <a:gd name="T5" fmla="*/ 252 h 3605"/>
                <a:gd name="T6" fmla="*/ 574 w 4215"/>
                <a:gd name="T7" fmla="*/ 268 h 3605"/>
                <a:gd name="T8" fmla="*/ 567 w 4215"/>
                <a:gd name="T9" fmla="*/ 301 h 3605"/>
                <a:gd name="T10" fmla="*/ 481 w 4215"/>
                <a:gd name="T11" fmla="*/ 321 h 3605"/>
                <a:gd name="T12" fmla="*/ 452 w 4215"/>
                <a:gd name="T13" fmla="*/ 380 h 3605"/>
                <a:gd name="T14" fmla="*/ 411 w 4215"/>
                <a:gd name="T15" fmla="*/ 369 h 3605"/>
                <a:gd name="T16" fmla="*/ 357 w 4215"/>
                <a:gd name="T17" fmla="*/ 429 h 3605"/>
                <a:gd name="T18" fmla="*/ 369 w 4215"/>
                <a:gd name="T19" fmla="*/ 526 h 3605"/>
                <a:gd name="T20" fmla="*/ 360 w 4215"/>
                <a:gd name="T21" fmla="*/ 622 h 3605"/>
                <a:gd name="T22" fmla="*/ 264 w 4215"/>
                <a:gd name="T23" fmla="*/ 676 h 3605"/>
                <a:gd name="T24" fmla="*/ 178 w 4215"/>
                <a:gd name="T25" fmla="*/ 721 h 3605"/>
                <a:gd name="T26" fmla="*/ 177 w 4215"/>
                <a:gd name="T27" fmla="*/ 691 h 3605"/>
                <a:gd name="T28" fmla="*/ 175 w 4215"/>
                <a:gd name="T29" fmla="*/ 648 h 3605"/>
                <a:gd name="T30" fmla="*/ 141 w 4215"/>
                <a:gd name="T31" fmla="*/ 609 h 3605"/>
                <a:gd name="T32" fmla="*/ 108 w 4215"/>
                <a:gd name="T33" fmla="*/ 597 h 3605"/>
                <a:gd name="T34" fmla="*/ 43 w 4215"/>
                <a:gd name="T35" fmla="*/ 591 h 3605"/>
                <a:gd name="T36" fmla="*/ 27 w 4215"/>
                <a:gd name="T37" fmla="*/ 582 h 3605"/>
                <a:gd name="T38" fmla="*/ 75 w 4215"/>
                <a:gd name="T39" fmla="*/ 559 h 3605"/>
                <a:gd name="T40" fmla="*/ 27 w 4215"/>
                <a:gd name="T41" fmla="*/ 556 h 3605"/>
                <a:gd name="T42" fmla="*/ 0 w 4215"/>
                <a:gd name="T43" fmla="*/ 507 h 3605"/>
                <a:gd name="T44" fmla="*/ 39 w 4215"/>
                <a:gd name="T45" fmla="*/ 463 h 3605"/>
                <a:gd name="T46" fmla="*/ 33 w 4215"/>
                <a:gd name="T47" fmla="*/ 398 h 3605"/>
                <a:gd name="T48" fmla="*/ 84 w 4215"/>
                <a:gd name="T49" fmla="*/ 354 h 3605"/>
                <a:gd name="T50" fmla="*/ 89 w 4215"/>
                <a:gd name="T51" fmla="*/ 358 h 3605"/>
                <a:gd name="T52" fmla="*/ 122 w 4215"/>
                <a:gd name="T53" fmla="*/ 364 h 3605"/>
                <a:gd name="T54" fmla="*/ 149 w 4215"/>
                <a:gd name="T55" fmla="*/ 365 h 3605"/>
                <a:gd name="T56" fmla="*/ 167 w 4215"/>
                <a:gd name="T57" fmla="*/ 350 h 3605"/>
                <a:gd name="T58" fmla="*/ 191 w 4215"/>
                <a:gd name="T59" fmla="*/ 343 h 3605"/>
                <a:gd name="T60" fmla="*/ 214 w 4215"/>
                <a:gd name="T61" fmla="*/ 348 h 3605"/>
                <a:gd name="T62" fmla="*/ 236 w 4215"/>
                <a:gd name="T63" fmla="*/ 342 h 3605"/>
                <a:gd name="T64" fmla="*/ 251 w 4215"/>
                <a:gd name="T65" fmla="*/ 325 h 3605"/>
                <a:gd name="T66" fmla="*/ 265 w 4215"/>
                <a:gd name="T67" fmla="*/ 312 h 3605"/>
                <a:gd name="T68" fmla="*/ 287 w 4215"/>
                <a:gd name="T69" fmla="*/ 290 h 3605"/>
                <a:gd name="T70" fmla="*/ 313 w 4215"/>
                <a:gd name="T71" fmla="*/ 279 h 3605"/>
                <a:gd name="T72" fmla="*/ 344 w 4215"/>
                <a:gd name="T73" fmla="*/ 282 h 3605"/>
                <a:gd name="T74" fmla="*/ 349 w 4215"/>
                <a:gd name="T75" fmla="*/ 256 h 3605"/>
                <a:gd name="T76" fmla="*/ 373 w 4215"/>
                <a:gd name="T77" fmla="*/ 244 h 3605"/>
                <a:gd name="T78" fmla="*/ 391 w 4215"/>
                <a:gd name="T79" fmla="*/ 263 h 3605"/>
                <a:gd name="T80" fmla="*/ 410 w 4215"/>
                <a:gd name="T81" fmla="*/ 258 h 3605"/>
                <a:gd name="T82" fmla="*/ 391 w 4215"/>
                <a:gd name="T83" fmla="*/ 246 h 3605"/>
                <a:gd name="T84" fmla="*/ 406 w 4215"/>
                <a:gd name="T85" fmla="*/ 228 h 3605"/>
                <a:gd name="T86" fmla="*/ 439 w 4215"/>
                <a:gd name="T87" fmla="*/ 241 h 3605"/>
                <a:gd name="T88" fmla="*/ 457 w 4215"/>
                <a:gd name="T89" fmla="*/ 222 h 3605"/>
                <a:gd name="T90" fmla="*/ 484 w 4215"/>
                <a:gd name="T91" fmla="*/ 205 h 3605"/>
                <a:gd name="T92" fmla="*/ 502 w 4215"/>
                <a:gd name="T93" fmla="*/ 196 h 3605"/>
                <a:gd name="T94" fmla="*/ 511 w 4215"/>
                <a:gd name="T95" fmla="*/ 172 h 3605"/>
                <a:gd name="T96" fmla="*/ 532 w 4215"/>
                <a:gd name="T97" fmla="*/ 148 h 3605"/>
                <a:gd name="T98" fmla="*/ 589 w 4215"/>
                <a:gd name="T99" fmla="*/ 124 h 3605"/>
                <a:gd name="T100" fmla="*/ 607 w 4215"/>
                <a:gd name="T101" fmla="*/ 70 h 3605"/>
                <a:gd name="T102" fmla="*/ 667 w 4215"/>
                <a:gd name="T103" fmla="*/ 91 h 3605"/>
                <a:gd name="T104" fmla="*/ 694 w 4215"/>
                <a:gd name="T105" fmla="*/ 42 h 3605"/>
                <a:gd name="T106" fmla="*/ 741 w 4215"/>
                <a:gd name="T107" fmla="*/ 27 h 3605"/>
                <a:gd name="T108" fmla="*/ 808 w 4215"/>
                <a:gd name="T109" fmla="*/ 16 h 36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215" h="3605">
                  <a:moveTo>
                    <a:pt x="4170" y="0"/>
                  </a:moveTo>
                  <a:lnTo>
                    <a:pt x="4215" y="60"/>
                  </a:lnTo>
                  <a:lnTo>
                    <a:pt x="3855" y="500"/>
                  </a:lnTo>
                  <a:lnTo>
                    <a:pt x="3690" y="585"/>
                  </a:lnTo>
                  <a:lnTo>
                    <a:pt x="3510" y="740"/>
                  </a:lnTo>
                  <a:lnTo>
                    <a:pt x="3440" y="875"/>
                  </a:lnTo>
                  <a:lnTo>
                    <a:pt x="3260" y="975"/>
                  </a:lnTo>
                  <a:lnTo>
                    <a:pt x="3035" y="1115"/>
                  </a:lnTo>
                  <a:lnTo>
                    <a:pt x="2930" y="1260"/>
                  </a:lnTo>
                  <a:lnTo>
                    <a:pt x="2963" y="1342"/>
                  </a:lnTo>
                  <a:lnTo>
                    <a:pt x="2907" y="1310"/>
                  </a:lnTo>
                  <a:lnTo>
                    <a:pt x="2871" y="1338"/>
                  </a:lnTo>
                  <a:lnTo>
                    <a:pt x="2915" y="1390"/>
                  </a:lnTo>
                  <a:lnTo>
                    <a:pt x="2919" y="1442"/>
                  </a:lnTo>
                  <a:lnTo>
                    <a:pt x="2835" y="1506"/>
                  </a:lnTo>
                  <a:lnTo>
                    <a:pt x="2690" y="1575"/>
                  </a:lnTo>
                  <a:lnTo>
                    <a:pt x="2535" y="1575"/>
                  </a:lnTo>
                  <a:lnTo>
                    <a:pt x="2405" y="1605"/>
                  </a:lnTo>
                  <a:lnTo>
                    <a:pt x="2345" y="1814"/>
                  </a:lnTo>
                  <a:lnTo>
                    <a:pt x="2265" y="1859"/>
                  </a:lnTo>
                  <a:lnTo>
                    <a:pt x="2259" y="1898"/>
                  </a:lnTo>
                  <a:lnTo>
                    <a:pt x="2175" y="1902"/>
                  </a:lnTo>
                  <a:lnTo>
                    <a:pt x="2150" y="1859"/>
                  </a:lnTo>
                  <a:lnTo>
                    <a:pt x="2055" y="1844"/>
                  </a:lnTo>
                  <a:lnTo>
                    <a:pt x="1935" y="1934"/>
                  </a:lnTo>
                  <a:lnTo>
                    <a:pt x="1865" y="2054"/>
                  </a:lnTo>
                  <a:lnTo>
                    <a:pt x="1785" y="2144"/>
                  </a:lnTo>
                  <a:lnTo>
                    <a:pt x="1775" y="2278"/>
                  </a:lnTo>
                  <a:lnTo>
                    <a:pt x="1811" y="2434"/>
                  </a:lnTo>
                  <a:lnTo>
                    <a:pt x="1845" y="2629"/>
                  </a:lnTo>
                  <a:lnTo>
                    <a:pt x="1800" y="2764"/>
                  </a:lnTo>
                  <a:lnTo>
                    <a:pt x="1868" y="3154"/>
                  </a:lnTo>
                  <a:lnTo>
                    <a:pt x="1800" y="3109"/>
                  </a:lnTo>
                  <a:lnTo>
                    <a:pt x="1665" y="3239"/>
                  </a:lnTo>
                  <a:lnTo>
                    <a:pt x="1485" y="3229"/>
                  </a:lnTo>
                  <a:lnTo>
                    <a:pt x="1320" y="3379"/>
                  </a:lnTo>
                  <a:lnTo>
                    <a:pt x="1185" y="3389"/>
                  </a:lnTo>
                  <a:lnTo>
                    <a:pt x="1040" y="3374"/>
                  </a:lnTo>
                  <a:lnTo>
                    <a:pt x="891" y="3605"/>
                  </a:lnTo>
                  <a:lnTo>
                    <a:pt x="801" y="3598"/>
                  </a:lnTo>
                  <a:lnTo>
                    <a:pt x="787" y="3529"/>
                  </a:lnTo>
                  <a:lnTo>
                    <a:pt x="886" y="3454"/>
                  </a:lnTo>
                  <a:lnTo>
                    <a:pt x="949" y="3365"/>
                  </a:lnTo>
                  <a:lnTo>
                    <a:pt x="960" y="3269"/>
                  </a:lnTo>
                  <a:lnTo>
                    <a:pt x="876" y="3239"/>
                  </a:lnTo>
                  <a:cubicBezTo>
                    <a:pt x="876" y="3199"/>
                    <a:pt x="875" y="3159"/>
                    <a:pt x="875" y="3119"/>
                  </a:cubicBezTo>
                  <a:lnTo>
                    <a:pt x="784" y="3109"/>
                  </a:lnTo>
                  <a:lnTo>
                    <a:pt x="705" y="3044"/>
                  </a:lnTo>
                  <a:lnTo>
                    <a:pt x="679" y="2927"/>
                  </a:lnTo>
                  <a:lnTo>
                    <a:pt x="586" y="2914"/>
                  </a:lnTo>
                  <a:lnTo>
                    <a:pt x="541" y="2983"/>
                  </a:lnTo>
                  <a:lnTo>
                    <a:pt x="335" y="3014"/>
                  </a:lnTo>
                  <a:lnTo>
                    <a:pt x="335" y="2939"/>
                  </a:lnTo>
                  <a:lnTo>
                    <a:pt x="215" y="2954"/>
                  </a:lnTo>
                  <a:lnTo>
                    <a:pt x="183" y="2998"/>
                  </a:lnTo>
                  <a:lnTo>
                    <a:pt x="94" y="2983"/>
                  </a:lnTo>
                  <a:lnTo>
                    <a:pt x="135" y="2912"/>
                  </a:lnTo>
                  <a:lnTo>
                    <a:pt x="121" y="2821"/>
                  </a:lnTo>
                  <a:lnTo>
                    <a:pt x="246" y="2854"/>
                  </a:lnTo>
                  <a:lnTo>
                    <a:pt x="375" y="2794"/>
                  </a:lnTo>
                  <a:lnTo>
                    <a:pt x="360" y="2705"/>
                  </a:lnTo>
                  <a:lnTo>
                    <a:pt x="214" y="2669"/>
                  </a:lnTo>
                  <a:lnTo>
                    <a:pt x="135" y="2782"/>
                  </a:lnTo>
                  <a:lnTo>
                    <a:pt x="96" y="2719"/>
                  </a:lnTo>
                  <a:lnTo>
                    <a:pt x="108" y="2629"/>
                  </a:lnTo>
                  <a:lnTo>
                    <a:pt x="0" y="2534"/>
                  </a:lnTo>
                  <a:lnTo>
                    <a:pt x="37" y="2402"/>
                  </a:lnTo>
                  <a:lnTo>
                    <a:pt x="79" y="2315"/>
                  </a:lnTo>
                  <a:lnTo>
                    <a:pt x="195" y="2314"/>
                  </a:lnTo>
                  <a:lnTo>
                    <a:pt x="225" y="2192"/>
                  </a:lnTo>
                  <a:lnTo>
                    <a:pt x="180" y="2084"/>
                  </a:lnTo>
                  <a:lnTo>
                    <a:pt x="165" y="1991"/>
                  </a:lnTo>
                  <a:lnTo>
                    <a:pt x="171" y="1850"/>
                  </a:lnTo>
                  <a:lnTo>
                    <a:pt x="245" y="1774"/>
                  </a:lnTo>
                  <a:lnTo>
                    <a:pt x="420" y="1770"/>
                  </a:lnTo>
                  <a:lnTo>
                    <a:pt x="419" y="1763"/>
                  </a:lnTo>
                  <a:lnTo>
                    <a:pt x="420" y="1765"/>
                  </a:lnTo>
                  <a:cubicBezTo>
                    <a:pt x="428" y="1773"/>
                    <a:pt x="436" y="1782"/>
                    <a:pt x="445" y="1790"/>
                  </a:cubicBezTo>
                  <a:lnTo>
                    <a:pt x="483" y="1804"/>
                  </a:lnTo>
                  <a:lnTo>
                    <a:pt x="529" y="1822"/>
                  </a:lnTo>
                  <a:lnTo>
                    <a:pt x="609" y="1822"/>
                  </a:lnTo>
                  <a:lnTo>
                    <a:pt x="651" y="1810"/>
                  </a:lnTo>
                  <a:lnTo>
                    <a:pt x="711" y="1804"/>
                  </a:lnTo>
                  <a:lnTo>
                    <a:pt x="747" y="1825"/>
                  </a:lnTo>
                  <a:lnTo>
                    <a:pt x="786" y="1801"/>
                  </a:lnTo>
                  <a:lnTo>
                    <a:pt x="825" y="1789"/>
                  </a:lnTo>
                  <a:cubicBezTo>
                    <a:pt x="829" y="1776"/>
                    <a:pt x="833" y="1763"/>
                    <a:pt x="837" y="1750"/>
                  </a:cubicBezTo>
                  <a:lnTo>
                    <a:pt x="864" y="1738"/>
                  </a:lnTo>
                  <a:cubicBezTo>
                    <a:pt x="878" y="1730"/>
                    <a:pt x="892" y="1722"/>
                    <a:pt x="906" y="1714"/>
                  </a:cubicBezTo>
                  <a:lnTo>
                    <a:pt x="957" y="1714"/>
                  </a:lnTo>
                  <a:cubicBezTo>
                    <a:pt x="967" y="1717"/>
                    <a:pt x="977" y="1720"/>
                    <a:pt x="987" y="1723"/>
                  </a:cubicBezTo>
                  <a:lnTo>
                    <a:pt x="1026" y="1714"/>
                  </a:lnTo>
                  <a:lnTo>
                    <a:pt x="1071" y="1738"/>
                  </a:lnTo>
                  <a:lnTo>
                    <a:pt x="1125" y="1732"/>
                  </a:lnTo>
                  <a:cubicBezTo>
                    <a:pt x="1131" y="1715"/>
                    <a:pt x="1137" y="1698"/>
                    <a:pt x="1143" y="1681"/>
                  </a:cubicBezTo>
                  <a:lnTo>
                    <a:pt x="1179" y="1708"/>
                  </a:lnTo>
                  <a:cubicBezTo>
                    <a:pt x="1180" y="1694"/>
                    <a:pt x="1181" y="1680"/>
                    <a:pt x="1182" y="1666"/>
                  </a:cubicBezTo>
                  <a:cubicBezTo>
                    <a:pt x="1190" y="1656"/>
                    <a:pt x="1198" y="1646"/>
                    <a:pt x="1206" y="1636"/>
                  </a:cubicBezTo>
                  <a:lnTo>
                    <a:pt x="1257" y="1627"/>
                  </a:lnTo>
                  <a:lnTo>
                    <a:pt x="1326" y="1639"/>
                  </a:lnTo>
                  <a:cubicBezTo>
                    <a:pt x="1331" y="1625"/>
                    <a:pt x="1336" y="1611"/>
                    <a:pt x="1341" y="1597"/>
                  </a:cubicBezTo>
                  <a:cubicBezTo>
                    <a:pt x="1335" y="1584"/>
                    <a:pt x="1329" y="1571"/>
                    <a:pt x="1323" y="1558"/>
                  </a:cubicBezTo>
                  <a:cubicBezTo>
                    <a:pt x="1325" y="1533"/>
                    <a:pt x="1327" y="1508"/>
                    <a:pt x="1329" y="1483"/>
                  </a:cubicBezTo>
                  <a:lnTo>
                    <a:pt x="1365" y="1447"/>
                  </a:lnTo>
                  <a:lnTo>
                    <a:pt x="1437" y="1450"/>
                  </a:lnTo>
                  <a:lnTo>
                    <a:pt x="1470" y="1423"/>
                  </a:lnTo>
                  <a:lnTo>
                    <a:pt x="1524" y="1414"/>
                  </a:lnTo>
                  <a:lnTo>
                    <a:pt x="1566" y="1396"/>
                  </a:lnTo>
                  <a:lnTo>
                    <a:pt x="1617" y="1372"/>
                  </a:lnTo>
                  <a:lnTo>
                    <a:pt x="1650" y="1381"/>
                  </a:lnTo>
                  <a:lnTo>
                    <a:pt x="1722" y="1408"/>
                  </a:lnTo>
                  <a:lnTo>
                    <a:pt x="1764" y="1369"/>
                  </a:lnTo>
                  <a:cubicBezTo>
                    <a:pt x="1768" y="1353"/>
                    <a:pt x="1772" y="1337"/>
                    <a:pt x="1776" y="1321"/>
                  </a:cubicBezTo>
                  <a:cubicBezTo>
                    <a:pt x="1766" y="1307"/>
                    <a:pt x="1756" y="1293"/>
                    <a:pt x="1746" y="1279"/>
                  </a:cubicBezTo>
                  <a:lnTo>
                    <a:pt x="1788" y="1240"/>
                  </a:lnTo>
                  <a:lnTo>
                    <a:pt x="1836" y="1192"/>
                  </a:lnTo>
                  <a:cubicBezTo>
                    <a:pt x="1846" y="1201"/>
                    <a:pt x="1856" y="1210"/>
                    <a:pt x="1866" y="1219"/>
                  </a:cubicBezTo>
                  <a:lnTo>
                    <a:pt x="1905" y="1237"/>
                  </a:lnTo>
                  <a:cubicBezTo>
                    <a:pt x="1911" y="1255"/>
                    <a:pt x="1917" y="1273"/>
                    <a:pt x="1923" y="1291"/>
                  </a:cubicBezTo>
                  <a:lnTo>
                    <a:pt x="1953" y="1315"/>
                  </a:lnTo>
                  <a:lnTo>
                    <a:pt x="1995" y="1327"/>
                  </a:lnTo>
                  <a:lnTo>
                    <a:pt x="2064" y="1333"/>
                  </a:lnTo>
                  <a:cubicBezTo>
                    <a:pt x="2059" y="1318"/>
                    <a:pt x="2054" y="1303"/>
                    <a:pt x="2049" y="1288"/>
                  </a:cubicBezTo>
                  <a:cubicBezTo>
                    <a:pt x="2046" y="1272"/>
                    <a:pt x="2043" y="1256"/>
                    <a:pt x="2040" y="1240"/>
                  </a:cubicBezTo>
                  <a:lnTo>
                    <a:pt x="2001" y="1252"/>
                  </a:lnTo>
                  <a:lnTo>
                    <a:pt x="1956" y="1228"/>
                  </a:lnTo>
                  <a:cubicBezTo>
                    <a:pt x="1955" y="1212"/>
                    <a:pt x="1954" y="1196"/>
                    <a:pt x="1953" y="1180"/>
                  </a:cubicBezTo>
                  <a:lnTo>
                    <a:pt x="2001" y="1183"/>
                  </a:lnTo>
                  <a:cubicBezTo>
                    <a:pt x="2011" y="1168"/>
                    <a:pt x="2021" y="1153"/>
                    <a:pt x="2031" y="1138"/>
                  </a:cubicBezTo>
                  <a:lnTo>
                    <a:pt x="2094" y="1165"/>
                  </a:lnTo>
                  <a:lnTo>
                    <a:pt x="2160" y="1183"/>
                  </a:lnTo>
                  <a:lnTo>
                    <a:pt x="2193" y="1204"/>
                  </a:lnTo>
                  <a:cubicBezTo>
                    <a:pt x="2196" y="1182"/>
                    <a:pt x="2199" y="1160"/>
                    <a:pt x="2202" y="1138"/>
                  </a:cubicBezTo>
                  <a:cubicBezTo>
                    <a:pt x="2208" y="1126"/>
                    <a:pt x="2214" y="1114"/>
                    <a:pt x="2220" y="1102"/>
                  </a:cubicBezTo>
                  <a:lnTo>
                    <a:pt x="2286" y="1111"/>
                  </a:lnTo>
                  <a:lnTo>
                    <a:pt x="2352" y="1090"/>
                  </a:lnTo>
                  <a:lnTo>
                    <a:pt x="2364" y="1042"/>
                  </a:lnTo>
                  <a:lnTo>
                    <a:pt x="2418" y="1027"/>
                  </a:lnTo>
                  <a:cubicBezTo>
                    <a:pt x="2423" y="1018"/>
                    <a:pt x="2428" y="1009"/>
                    <a:pt x="2433" y="1000"/>
                  </a:cubicBezTo>
                  <a:cubicBezTo>
                    <a:pt x="2445" y="1004"/>
                    <a:pt x="2457" y="1008"/>
                    <a:pt x="2469" y="1012"/>
                  </a:cubicBezTo>
                  <a:lnTo>
                    <a:pt x="2511" y="979"/>
                  </a:lnTo>
                  <a:cubicBezTo>
                    <a:pt x="2520" y="968"/>
                    <a:pt x="2529" y="957"/>
                    <a:pt x="2538" y="946"/>
                  </a:cubicBezTo>
                  <a:cubicBezTo>
                    <a:pt x="2532" y="937"/>
                    <a:pt x="2526" y="928"/>
                    <a:pt x="2520" y="919"/>
                  </a:cubicBezTo>
                  <a:lnTo>
                    <a:pt x="2553" y="862"/>
                  </a:lnTo>
                  <a:cubicBezTo>
                    <a:pt x="2559" y="848"/>
                    <a:pt x="2565" y="834"/>
                    <a:pt x="2571" y="820"/>
                  </a:cubicBezTo>
                  <a:lnTo>
                    <a:pt x="2649" y="769"/>
                  </a:lnTo>
                  <a:cubicBezTo>
                    <a:pt x="2652" y="759"/>
                    <a:pt x="2656" y="753"/>
                    <a:pt x="2658" y="739"/>
                  </a:cubicBezTo>
                  <a:lnTo>
                    <a:pt x="2660" y="687"/>
                  </a:lnTo>
                  <a:lnTo>
                    <a:pt x="2835" y="645"/>
                  </a:lnTo>
                  <a:lnTo>
                    <a:pt x="2945" y="620"/>
                  </a:lnTo>
                  <a:lnTo>
                    <a:pt x="2975" y="515"/>
                  </a:lnTo>
                  <a:lnTo>
                    <a:pt x="2955" y="420"/>
                  </a:lnTo>
                  <a:lnTo>
                    <a:pt x="3035" y="350"/>
                  </a:lnTo>
                  <a:lnTo>
                    <a:pt x="3095" y="530"/>
                  </a:lnTo>
                  <a:lnTo>
                    <a:pt x="3225" y="425"/>
                  </a:lnTo>
                  <a:lnTo>
                    <a:pt x="3335" y="455"/>
                  </a:lnTo>
                  <a:lnTo>
                    <a:pt x="3305" y="305"/>
                  </a:lnTo>
                  <a:lnTo>
                    <a:pt x="3365" y="240"/>
                  </a:lnTo>
                  <a:lnTo>
                    <a:pt x="3470" y="210"/>
                  </a:lnTo>
                  <a:lnTo>
                    <a:pt x="3480" y="120"/>
                  </a:lnTo>
                  <a:lnTo>
                    <a:pt x="3620" y="45"/>
                  </a:lnTo>
                  <a:lnTo>
                    <a:pt x="3705" y="135"/>
                  </a:lnTo>
                  <a:lnTo>
                    <a:pt x="3840" y="210"/>
                  </a:lnTo>
                  <a:lnTo>
                    <a:pt x="3975" y="230"/>
                  </a:lnTo>
                  <a:lnTo>
                    <a:pt x="4040" y="80"/>
                  </a:lnTo>
                  <a:lnTo>
                    <a:pt x="417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3" name="圆角矩形 45">
              <a:extLst>
                <a:ext uri="{FF2B5EF4-FFF2-40B4-BE49-F238E27FC236}">
                  <a16:creationId xmlns:a16="http://schemas.microsoft.com/office/drawing/2014/main" id="{55BD66CF-2074-5516-301E-31E9EC0A1308}"/>
                </a:ext>
              </a:extLst>
            </p:cNvPr>
            <p:cNvSpPr/>
            <p:nvPr/>
          </p:nvSpPr>
          <p:spPr>
            <a:xfrm>
              <a:off x="1267952" y="919977"/>
              <a:ext cx="1285951" cy="538921"/>
            </a:xfrm>
            <a:prstGeom prst="roundRect">
              <a:avLst>
                <a:gd name="adj" fmla="val 50000"/>
              </a:avLst>
            </a:pr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solidFill>
                    <a:schemeClr val="bg1"/>
                  </a:solidFill>
                </a:rPr>
                <a:t>North</a:t>
              </a:r>
            </a:p>
          </p:txBody>
        </p:sp>
        <p:sp>
          <p:nvSpPr>
            <p:cNvPr id="54" name="圆角矩形 45">
              <a:extLst>
                <a:ext uri="{FF2B5EF4-FFF2-40B4-BE49-F238E27FC236}">
                  <a16:creationId xmlns:a16="http://schemas.microsoft.com/office/drawing/2014/main" id="{488A0116-CCAD-55FB-F0E8-EF501F7424AE}"/>
                </a:ext>
              </a:extLst>
            </p:cNvPr>
            <p:cNvSpPr/>
            <p:nvPr/>
          </p:nvSpPr>
          <p:spPr>
            <a:xfrm>
              <a:off x="26575" y="2377914"/>
              <a:ext cx="1151846" cy="499087"/>
            </a:xfrm>
            <a:prstGeom prst="roundRect">
              <a:avLst>
                <a:gd name="adj" fmla="val 50000"/>
              </a:avLst>
            </a:pr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West</a:t>
              </a:r>
            </a:p>
          </p:txBody>
        </p:sp>
        <p:sp>
          <p:nvSpPr>
            <p:cNvPr id="55" name="圆角矩形 45">
              <a:extLst>
                <a:ext uri="{FF2B5EF4-FFF2-40B4-BE49-F238E27FC236}">
                  <a16:creationId xmlns:a16="http://schemas.microsoft.com/office/drawing/2014/main" id="{0894FAA7-FD80-E7B8-2F2C-3D858D8D5722}"/>
                </a:ext>
              </a:extLst>
            </p:cNvPr>
            <p:cNvSpPr/>
            <p:nvPr/>
          </p:nvSpPr>
          <p:spPr>
            <a:xfrm>
              <a:off x="2956135" y="4635477"/>
              <a:ext cx="1471628" cy="383234"/>
            </a:xfrm>
            <a:prstGeom prst="roundRect">
              <a:avLst>
                <a:gd name="adj" fmla="val 50000"/>
              </a:avLst>
            </a:pr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East</a:t>
              </a:r>
            </a:p>
          </p:txBody>
        </p:sp>
        <p:sp>
          <p:nvSpPr>
            <p:cNvPr id="108" name="圆角矩形 45">
              <a:extLst>
                <a:ext uri="{FF2B5EF4-FFF2-40B4-BE49-F238E27FC236}">
                  <a16:creationId xmlns:a16="http://schemas.microsoft.com/office/drawing/2014/main" id="{B2315052-588E-5A37-81BB-DBBB7A381D8F}"/>
                </a:ext>
              </a:extLst>
            </p:cNvPr>
            <p:cNvSpPr/>
            <p:nvPr/>
          </p:nvSpPr>
          <p:spPr>
            <a:xfrm>
              <a:off x="1213350" y="6227974"/>
              <a:ext cx="1206997" cy="383234"/>
            </a:xfrm>
            <a:prstGeom prst="roundRect">
              <a:avLst>
                <a:gd name="adj" fmla="val 50000"/>
              </a:avLst>
            </a:pr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South</a:t>
              </a:r>
            </a:p>
          </p:txBody>
        </p:sp>
        <p:sp>
          <p:nvSpPr>
            <p:cNvPr id="109" name="Oval 25">
              <a:extLst>
                <a:ext uri="{FF2B5EF4-FFF2-40B4-BE49-F238E27FC236}">
                  <a16:creationId xmlns:a16="http://schemas.microsoft.com/office/drawing/2014/main" id="{0765E447-AF12-A269-64FE-391F75730518}"/>
                </a:ext>
              </a:extLst>
            </p:cNvPr>
            <p:cNvSpPr>
              <a:spLocks noChangeArrowheads="1"/>
            </p:cNvSpPr>
            <p:nvPr/>
          </p:nvSpPr>
          <p:spPr bwMode="gray">
            <a:xfrm>
              <a:off x="2005535" y="4629897"/>
              <a:ext cx="101228"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pSp>
      <p:graphicFrame>
        <p:nvGraphicFramePr>
          <p:cNvPr id="124" name="Table 2">
            <a:extLst>
              <a:ext uri="{FF2B5EF4-FFF2-40B4-BE49-F238E27FC236}">
                <a16:creationId xmlns:a16="http://schemas.microsoft.com/office/drawing/2014/main" id="{2339F052-9834-6BA5-1F76-80720AD6B546}"/>
              </a:ext>
            </a:extLst>
          </p:cNvPr>
          <p:cNvGraphicFramePr>
            <a:graphicFrameLocks noGrp="1"/>
          </p:cNvGraphicFramePr>
          <p:nvPr/>
        </p:nvGraphicFramePr>
        <p:xfrm>
          <a:off x="5036231" y="3545754"/>
          <a:ext cx="3902460" cy="1843851"/>
        </p:xfrm>
        <a:graphic>
          <a:graphicData uri="http://schemas.openxmlformats.org/drawingml/2006/table">
            <a:tbl>
              <a:tblPr firstRow="1" bandRow="1">
                <a:tableStyleId>{073A0DAA-6AF3-43AB-8588-CEC1D06C72B9}</a:tableStyleId>
              </a:tblPr>
              <a:tblGrid>
                <a:gridCol w="564469">
                  <a:extLst>
                    <a:ext uri="{9D8B030D-6E8A-4147-A177-3AD203B41FA5}">
                      <a16:colId xmlns:a16="http://schemas.microsoft.com/office/drawing/2014/main" val="324926490"/>
                    </a:ext>
                  </a:extLst>
                </a:gridCol>
                <a:gridCol w="3337991">
                  <a:extLst>
                    <a:ext uri="{9D8B030D-6E8A-4147-A177-3AD203B41FA5}">
                      <a16:colId xmlns:a16="http://schemas.microsoft.com/office/drawing/2014/main" val="3359506510"/>
                    </a:ext>
                  </a:extLst>
                </a:gridCol>
              </a:tblGrid>
              <a:tr h="200222">
                <a:tc gridSpan="2">
                  <a:txBody>
                    <a:bodyPr/>
                    <a:lstStyle/>
                    <a:p>
                      <a:pPr algn="ctr">
                        <a:lnSpc>
                          <a:spcPct val="150000"/>
                        </a:lnSpc>
                      </a:pPr>
                      <a:r>
                        <a:rPr lang="en-US" sz="900" dirty="0">
                          <a:latin typeface="Arial" panose="020B0604020202020204" pitchFamily="34" charset="0"/>
                          <a:cs typeface="Arial" panose="020B0604020202020204" pitchFamily="34" charset="0"/>
                        </a:rPr>
                        <a:t>Business Setup, FY2021</a:t>
                      </a:r>
                      <a:endParaRPr lang="en-IN" sz="900" dirty="0">
                        <a:latin typeface="Arial" panose="020B0604020202020204" pitchFamily="34" charset="0"/>
                        <a:cs typeface="Arial" panose="020B0604020202020204" pitchFamily="34" charset="0"/>
                      </a:endParaRPr>
                    </a:p>
                  </a:txBody>
                  <a:tcPr>
                    <a:solidFill>
                      <a:schemeClr val="tx1"/>
                    </a:solidFill>
                  </a:tcPr>
                </a:tc>
                <a:tc hMerge="1">
                  <a:txBody>
                    <a:bodyPr/>
                    <a:lstStyle/>
                    <a:p>
                      <a:pPr>
                        <a:lnSpc>
                          <a:spcPct val="150000"/>
                        </a:lnSpc>
                      </a:pPr>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1177955"/>
                  </a:ext>
                </a:extLst>
              </a:tr>
              <a:tr h="200222">
                <a:tc>
                  <a:txBody>
                    <a:bodyPr/>
                    <a:lstStyle/>
                    <a:p>
                      <a:pPr>
                        <a:lnSpc>
                          <a:spcPct val="150000"/>
                        </a:lnSpc>
                      </a:pPr>
                      <a:r>
                        <a:rPr lang="en-US" sz="900" b="0" dirty="0">
                          <a:latin typeface="Arial" panose="020B0604020202020204" pitchFamily="34" charset="0"/>
                          <a:cs typeface="Arial" panose="020B0604020202020204" pitchFamily="34" charset="0"/>
                        </a:rPr>
                        <a:t>HQ</a:t>
                      </a:r>
                      <a:endParaRPr lang="en-IN" sz="900" b="0" dirty="0">
                        <a:latin typeface="Arial" panose="020B0604020202020204" pitchFamily="34" charset="0"/>
                        <a:cs typeface="Arial" panose="020B0604020202020204" pitchFamily="34" charset="0"/>
                      </a:endParaRPr>
                    </a:p>
                  </a:txBody>
                  <a:tcPr/>
                </a:tc>
                <a:tc>
                  <a:txBody>
                    <a:bodyPr/>
                    <a:lstStyle/>
                    <a:p>
                      <a:pPr>
                        <a:lnSpc>
                          <a:spcPct val="150000"/>
                        </a:lnSpc>
                      </a:pPr>
                      <a:r>
                        <a:rPr lang="en-IN" sz="900" b="0" dirty="0" err="1">
                          <a:latin typeface="Arial" panose="020B0604020202020204" pitchFamily="34" charset="0"/>
                          <a:cs typeface="Arial" panose="020B0604020202020204" pitchFamily="34" charset="0"/>
                        </a:rPr>
                        <a:t>Secunderabad</a:t>
                      </a:r>
                      <a:r>
                        <a:rPr lang="en-IN" sz="900" b="0" dirty="0">
                          <a:latin typeface="Arial" panose="020B0604020202020204" pitchFamily="34" charset="0"/>
                          <a:cs typeface="Arial" panose="020B0604020202020204" pitchFamily="34" charset="0"/>
                        </a:rPr>
                        <a:t>, Telangana</a:t>
                      </a:r>
                    </a:p>
                  </a:txBody>
                  <a:tcPr/>
                </a:tc>
                <a:extLst>
                  <a:ext uri="{0D108BD9-81ED-4DB2-BD59-A6C34878D82A}">
                    <a16:rowId xmlns:a16="http://schemas.microsoft.com/office/drawing/2014/main" val="4023468012"/>
                  </a:ext>
                </a:extLst>
              </a:tr>
              <a:tr h="984553">
                <a:tc>
                  <a:txBody>
                    <a:bodyPr/>
                    <a:lstStyle/>
                    <a:p>
                      <a:pPr>
                        <a:lnSpc>
                          <a:spcPct val="150000"/>
                        </a:lnSpc>
                      </a:pPr>
                      <a:r>
                        <a:rPr lang="en-US" sz="900" dirty="0">
                          <a:latin typeface="Arial" panose="020B0604020202020204" pitchFamily="34" charset="0"/>
                          <a:cs typeface="Arial" panose="020B0604020202020204" pitchFamily="34" charset="0"/>
                        </a:rPr>
                        <a:t>Plants</a:t>
                      </a:r>
                      <a:endParaRPr lang="en-IN" sz="900" dirty="0">
                        <a:latin typeface="Arial" panose="020B0604020202020204" pitchFamily="34" charset="0"/>
                        <a:cs typeface="Arial" panose="020B0604020202020204" pitchFamily="34" charset="0"/>
                      </a:endParaRPr>
                    </a:p>
                  </a:txBody>
                  <a:tcPr/>
                </a:tc>
                <a:tc>
                  <a:txBody>
                    <a:bodyPr/>
                    <a:lstStyle/>
                    <a:p>
                      <a:pPr>
                        <a:lnSpc>
                          <a:spcPct val="150000"/>
                        </a:lnSpc>
                      </a:pPr>
                      <a:r>
                        <a:rPr lang="en-IN" sz="900" dirty="0">
                          <a:latin typeface="Arial" panose="020B0604020202020204" pitchFamily="34" charset="0"/>
                          <a:cs typeface="Arial" panose="020B0604020202020204" pitchFamily="34" charset="0"/>
                        </a:rPr>
                        <a:t>Gujarat (4): </a:t>
                      </a:r>
                      <a:r>
                        <a:rPr lang="en-IN" sz="900" dirty="0" err="1">
                          <a:latin typeface="Arial" panose="020B0604020202020204" pitchFamily="34" charset="0"/>
                          <a:cs typeface="Arial" panose="020B0604020202020204" pitchFamily="34" charset="0"/>
                        </a:rPr>
                        <a:t>Ankleshwar</a:t>
                      </a:r>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Dahej</a:t>
                      </a:r>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Sarigam</a:t>
                      </a:r>
                      <a:r>
                        <a:rPr lang="en-IN" sz="900" dirty="0">
                          <a:latin typeface="Arial" panose="020B0604020202020204" pitchFamily="34" charset="0"/>
                          <a:cs typeface="Arial" panose="020B0604020202020204" pitchFamily="34" charset="0"/>
                        </a:rPr>
                        <a:t>, Baroda</a:t>
                      </a:r>
                    </a:p>
                    <a:p>
                      <a:pPr>
                        <a:lnSpc>
                          <a:spcPct val="150000"/>
                        </a:lnSpc>
                      </a:pPr>
                      <a:r>
                        <a:rPr lang="en-IN" sz="900" dirty="0">
                          <a:latin typeface="Arial" panose="020B0604020202020204" pitchFamily="34" charset="0"/>
                          <a:cs typeface="Arial" panose="020B0604020202020204" pitchFamily="34" charset="0"/>
                        </a:rPr>
                        <a:t>Tamil Nadu (4): </a:t>
                      </a:r>
                      <a:r>
                        <a:rPr lang="en-IN" sz="900" dirty="0" err="1">
                          <a:latin typeface="Arial" panose="020B0604020202020204" pitchFamily="34" charset="0"/>
                          <a:cs typeface="Arial" panose="020B0604020202020204" pitchFamily="34" charset="0"/>
                        </a:rPr>
                        <a:t>Thyagavalli</a:t>
                      </a:r>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Ranipet</a:t>
                      </a:r>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Ennore</a:t>
                      </a:r>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Ranipet</a:t>
                      </a:r>
                      <a:endParaRPr lang="en-IN" sz="900" dirty="0">
                        <a:latin typeface="Arial" panose="020B0604020202020204" pitchFamily="34" charset="0"/>
                        <a:cs typeface="Arial" panose="020B0604020202020204" pitchFamily="34" charset="0"/>
                      </a:endParaRPr>
                    </a:p>
                    <a:p>
                      <a:pPr>
                        <a:lnSpc>
                          <a:spcPct val="150000"/>
                        </a:lnSpc>
                      </a:pPr>
                      <a:r>
                        <a:rPr lang="en-IN" sz="900" dirty="0">
                          <a:latin typeface="Arial" panose="020B0604020202020204" pitchFamily="34" charset="0"/>
                          <a:cs typeface="Arial" panose="020B0604020202020204" pitchFamily="34" charset="0"/>
                        </a:rPr>
                        <a:t>Andhra Pradesh (2): Vizag, Kakinada, Rajasthan (3): Udaipur, Kota, Pali, Madhya Pradesh (1): </a:t>
                      </a:r>
                      <a:r>
                        <a:rPr lang="en-IN" sz="900" dirty="0" err="1">
                          <a:latin typeface="Arial" panose="020B0604020202020204" pitchFamily="34" charset="0"/>
                          <a:cs typeface="Arial" panose="020B0604020202020204" pitchFamily="34" charset="0"/>
                        </a:rPr>
                        <a:t>Nimrani</a:t>
                      </a:r>
                      <a:r>
                        <a:rPr lang="en-IN" sz="900" dirty="0">
                          <a:latin typeface="Arial" panose="020B0604020202020204" pitchFamily="34" charset="0"/>
                          <a:cs typeface="Arial" panose="020B0604020202020204" pitchFamily="34" charset="0"/>
                        </a:rPr>
                        <a:t>, Jammu &amp; Kashmir (1): Jammu ,Karnataka (1): </a:t>
                      </a:r>
                      <a:r>
                        <a:rPr lang="en-IN" sz="900" dirty="0" err="1">
                          <a:latin typeface="Arial" panose="020B0604020202020204" pitchFamily="34" charset="0"/>
                          <a:cs typeface="Arial" panose="020B0604020202020204" pitchFamily="34" charset="0"/>
                        </a:rPr>
                        <a:t>Hospet</a:t>
                      </a:r>
                      <a:r>
                        <a:rPr lang="en-IN" sz="900" dirty="0">
                          <a:latin typeface="Arial" panose="020B0604020202020204" pitchFamily="34" charset="0"/>
                          <a:cs typeface="Arial" panose="020B0604020202020204" pitchFamily="34" charset="0"/>
                        </a:rPr>
                        <a:t>, Uttar Pradesh (1): Raebareli</a:t>
                      </a:r>
                    </a:p>
                  </a:txBody>
                  <a:tcPr/>
                </a:tc>
                <a:extLst>
                  <a:ext uri="{0D108BD9-81ED-4DB2-BD59-A6C34878D82A}">
                    <a16:rowId xmlns:a16="http://schemas.microsoft.com/office/drawing/2014/main" val="4224521765"/>
                  </a:ext>
                </a:extLst>
              </a:tr>
            </a:tbl>
          </a:graphicData>
        </a:graphic>
      </p:graphicFrame>
      <p:sp>
        <p:nvSpPr>
          <p:cNvPr id="125" name="Oval 25">
            <a:extLst>
              <a:ext uri="{FF2B5EF4-FFF2-40B4-BE49-F238E27FC236}">
                <a16:creationId xmlns:a16="http://schemas.microsoft.com/office/drawing/2014/main" id="{5C7F7944-AE12-2819-A00F-47191C21CB00}"/>
              </a:ext>
            </a:extLst>
          </p:cNvPr>
          <p:cNvSpPr>
            <a:spLocks noChangeArrowheads="1"/>
          </p:cNvSpPr>
          <p:nvPr/>
        </p:nvSpPr>
        <p:spPr bwMode="gray">
          <a:xfrm>
            <a:off x="4865730" y="3811543"/>
            <a:ext cx="74051"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7" name="Oval 25">
            <a:extLst>
              <a:ext uri="{FF2B5EF4-FFF2-40B4-BE49-F238E27FC236}">
                <a16:creationId xmlns:a16="http://schemas.microsoft.com/office/drawing/2014/main" id="{A5092824-2C72-B46F-2410-ACA8B886CFD4}"/>
              </a:ext>
            </a:extLst>
          </p:cNvPr>
          <p:cNvSpPr>
            <a:spLocks noChangeArrowheads="1"/>
          </p:cNvSpPr>
          <p:nvPr/>
        </p:nvSpPr>
        <p:spPr bwMode="gray">
          <a:xfrm>
            <a:off x="4857823" y="4089992"/>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aphicFrame>
        <p:nvGraphicFramePr>
          <p:cNvPr id="129" name="Table 129">
            <a:extLst>
              <a:ext uri="{FF2B5EF4-FFF2-40B4-BE49-F238E27FC236}">
                <a16:creationId xmlns:a16="http://schemas.microsoft.com/office/drawing/2014/main" id="{DAE24FB1-0F11-6C2B-E42F-DE6FD2B780D9}"/>
              </a:ext>
            </a:extLst>
          </p:cNvPr>
          <p:cNvGraphicFramePr>
            <a:graphicFrameLocks noGrp="1"/>
          </p:cNvGraphicFramePr>
          <p:nvPr>
            <p:extLst>
              <p:ext uri="{D42A27DB-BD31-4B8C-83A1-F6EECF244321}">
                <p14:modId xmlns:p14="http://schemas.microsoft.com/office/powerpoint/2010/main" val="1060026223"/>
              </p:ext>
            </p:extLst>
          </p:nvPr>
        </p:nvGraphicFramePr>
        <p:xfrm>
          <a:off x="5036231" y="5465915"/>
          <a:ext cx="3902460" cy="1143000"/>
        </p:xfrm>
        <a:graphic>
          <a:graphicData uri="http://schemas.openxmlformats.org/drawingml/2006/table">
            <a:tbl>
              <a:tblPr firstRow="1" bandRow="1">
                <a:tableStyleId>{073A0DAA-6AF3-43AB-8588-CEC1D06C72B9}</a:tableStyleId>
              </a:tblPr>
              <a:tblGrid>
                <a:gridCol w="1951230">
                  <a:extLst>
                    <a:ext uri="{9D8B030D-6E8A-4147-A177-3AD203B41FA5}">
                      <a16:colId xmlns:a16="http://schemas.microsoft.com/office/drawing/2014/main" val="1100218670"/>
                    </a:ext>
                  </a:extLst>
                </a:gridCol>
                <a:gridCol w="1951230">
                  <a:extLst>
                    <a:ext uri="{9D8B030D-6E8A-4147-A177-3AD203B41FA5}">
                      <a16:colId xmlns:a16="http://schemas.microsoft.com/office/drawing/2014/main" val="1058092531"/>
                    </a:ext>
                  </a:extLst>
                </a:gridCol>
              </a:tblGrid>
              <a:tr h="153009">
                <a:tc gridSpan="2">
                  <a:txBody>
                    <a:bodyPr/>
                    <a:lstStyle/>
                    <a:p>
                      <a:pPr algn="ctr"/>
                      <a:r>
                        <a:rPr lang="en-US" sz="900" dirty="0">
                          <a:latin typeface="Arial" panose="020B0604020202020204" pitchFamily="34" charset="0"/>
                          <a:cs typeface="Arial" panose="020B0604020202020204" pitchFamily="34" charset="0"/>
                        </a:rPr>
                        <a:t>Key Indicators</a:t>
                      </a:r>
                      <a:endParaRPr lang="en-IN" sz="900" dirty="0">
                        <a:latin typeface="Arial" panose="020B0604020202020204" pitchFamily="34" charset="0"/>
                        <a:cs typeface="Arial" panose="020B0604020202020204" pitchFamily="34" charset="0"/>
                      </a:endParaRPr>
                    </a:p>
                  </a:txBody>
                  <a:tcPr anchor="ctr">
                    <a:solidFill>
                      <a:schemeClr val="tx1"/>
                    </a:solidFill>
                  </a:tcPr>
                </a:tc>
                <a:tc hMerge="1">
                  <a:txBody>
                    <a:bodyPr/>
                    <a:lstStyle/>
                    <a:p>
                      <a:pPr algn="ctr"/>
                      <a:endParaRPr lang="en-IN"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16776163"/>
                  </a:ext>
                </a:extLst>
              </a:tr>
              <a:tr h="153009">
                <a:tc>
                  <a:txBody>
                    <a:bodyPr/>
                    <a:lstStyle/>
                    <a:p>
                      <a:pPr algn="ctr"/>
                      <a:r>
                        <a:rPr lang="en-US" sz="900" dirty="0">
                          <a:latin typeface="Arial" panose="020B0604020202020204" pitchFamily="34" charset="0"/>
                          <a:cs typeface="Arial" panose="020B0604020202020204" pitchFamily="34" charset="0"/>
                        </a:rPr>
                        <a:t>Plant Capacity</a:t>
                      </a:r>
                      <a:endParaRPr lang="en-IN" sz="900" dirty="0">
                        <a:latin typeface="Arial" panose="020B0604020202020204" pitchFamily="34" charset="0"/>
                        <a:cs typeface="Arial" panose="020B0604020202020204" pitchFamily="34" charset="0"/>
                      </a:endParaRPr>
                    </a:p>
                  </a:txBody>
                  <a:tcPr/>
                </a:tc>
                <a:tc>
                  <a:txBody>
                    <a:bodyPr/>
                    <a:lstStyle/>
                    <a:p>
                      <a:pPr algn="ctr"/>
                      <a:r>
                        <a:rPr lang="en-US" sz="900" dirty="0">
                          <a:latin typeface="Arial" panose="020B0604020202020204" pitchFamily="34" charset="0"/>
                          <a:cs typeface="Arial" panose="020B0604020202020204" pitchFamily="34" charset="0"/>
                        </a:rPr>
                        <a:t>180,000 MT</a:t>
                      </a:r>
                      <a:endParaRPr lang="en-IN" sz="9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73317991"/>
                  </a:ext>
                </a:extLst>
              </a:tr>
              <a:tr h="153009">
                <a:tc>
                  <a:txBody>
                    <a:bodyPr/>
                    <a:lstStyle/>
                    <a:p>
                      <a:pPr algn="ctr"/>
                      <a:r>
                        <a:rPr lang="en-US" sz="900" dirty="0">
                          <a:latin typeface="Arial" panose="020B0604020202020204" pitchFamily="34" charset="0"/>
                          <a:cs typeface="Arial" panose="020B0604020202020204" pitchFamily="34" charset="0"/>
                        </a:rPr>
                        <a:t>Production Volume, 2021</a:t>
                      </a:r>
                      <a:endParaRPr lang="en-IN" sz="900" dirty="0">
                        <a:latin typeface="Arial" panose="020B0604020202020204" pitchFamily="34" charset="0"/>
                        <a:cs typeface="Arial" panose="020B0604020202020204" pitchFamily="34" charset="0"/>
                      </a:endParaRPr>
                    </a:p>
                  </a:txBody>
                  <a:tcPr/>
                </a:tc>
                <a:tc>
                  <a:txBody>
                    <a:bodyPr/>
                    <a:lstStyle/>
                    <a:p>
                      <a:pPr algn="ctr"/>
                      <a:r>
                        <a:rPr lang="en-US" sz="900" dirty="0">
                          <a:latin typeface="Arial" panose="020B0604020202020204" pitchFamily="34" charset="0"/>
                          <a:cs typeface="Arial" panose="020B0604020202020204" pitchFamily="34" charset="0"/>
                        </a:rPr>
                        <a:t>130,000 MT</a:t>
                      </a:r>
                      <a:endParaRPr lang="en-IN" sz="9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61902948"/>
                  </a:ext>
                </a:extLst>
              </a:tr>
              <a:tr h="153009">
                <a:tc>
                  <a:txBody>
                    <a:bodyPr/>
                    <a:lstStyle/>
                    <a:p>
                      <a:pPr algn="ctr"/>
                      <a:r>
                        <a:rPr lang="en-US" sz="900" dirty="0">
                          <a:latin typeface="Arial" panose="020B0604020202020204" pitchFamily="34" charset="0"/>
                          <a:cs typeface="Arial" panose="020B0604020202020204" pitchFamily="34" charset="0"/>
                        </a:rPr>
                        <a:t>Total Revenue, FY 2021</a:t>
                      </a:r>
                      <a:endParaRPr lang="en-IN" sz="900" dirty="0">
                        <a:latin typeface="Arial" panose="020B0604020202020204" pitchFamily="34" charset="0"/>
                        <a:cs typeface="Arial" panose="020B0604020202020204" pitchFamily="34" charset="0"/>
                      </a:endParaRPr>
                    </a:p>
                  </a:txBody>
                  <a:tcPr/>
                </a:tc>
                <a:tc>
                  <a:txBody>
                    <a:bodyPr/>
                    <a:lstStyle/>
                    <a:p>
                      <a:pPr algn="ctr"/>
                      <a:r>
                        <a:rPr lang="en-US" sz="900" dirty="0">
                          <a:latin typeface="Arial" panose="020B0604020202020204" pitchFamily="34" charset="0"/>
                          <a:cs typeface="Arial" panose="020B0604020202020204" pitchFamily="34" charset="0"/>
                        </a:rPr>
                        <a:t>INR 2315 Crore</a:t>
                      </a:r>
                      <a:endParaRPr lang="en-IN" sz="9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95955781"/>
                  </a:ext>
                </a:extLst>
              </a:tr>
              <a:tr h="1530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latin typeface="Arial" panose="020B0604020202020204" pitchFamily="34" charset="0"/>
                          <a:cs typeface="Arial" panose="020B0604020202020204" pitchFamily="34" charset="0"/>
                        </a:rPr>
                        <a:t>Profit After Tax (PAT)</a:t>
                      </a:r>
                      <a:endParaRPr lang="en-IN" sz="900" dirty="0">
                        <a:latin typeface="Arial" panose="020B0604020202020204" pitchFamily="34" charset="0"/>
                        <a:cs typeface="Arial" panose="020B0604020202020204" pitchFamily="34" charset="0"/>
                      </a:endParaRPr>
                    </a:p>
                  </a:txBody>
                  <a:tcPr/>
                </a:tc>
                <a:tc>
                  <a:txBody>
                    <a:bodyPr/>
                    <a:lstStyle/>
                    <a:p>
                      <a:pPr algn="ctr"/>
                      <a:r>
                        <a:rPr lang="en-US" sz="900" dirty="0">
                          <a:latin typeface="Arial" panose="020B0604020202020204" pitchFamily="34" charset="0"/>
                          <a:cs typeface="Arial" panose="020B0604020202020204" pitchFamily="34" charset="0"/>
                        </a:rPr>
                        <a:t>INR 201 Crore</a:t>
                      </a:r>
                      <a:endParaRPr lang="en-IN" sz="9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595946"/>
                  </a:ext>
                </a:extLst>
              </a:tr>
            </a:tbl>
          </a:graphicData>
        </a:graphic>
      </p:graphicFrame>
      <p:pic>
        <p:nvPicPr>
          <p:cNvPr id="5" name="Picture 4">
            <a:extLst>
              <a:ext uri="{FF2B5EF4-FFF2-40B4-BE49-F238E27FC236}">
                <a16:creationId xmlns:a16="http://schemas.microsoft.com/office/drawing/2014/main" id="{A56B2035-E5A0-3A1A-7435-083982EFEEA6}"/>
              </a:ext>
            </a:extLst>
          </p:cNvPr>
          <p:cNvPicPr>
            <a:picLocks noChangeAspect="1"/>
          </p:cNvPicPr>
          <p:nvPr/>
        </p:nvPicPr>
        <p:blipFill>
          <a:blip r:embed="rId3"/>
          <a:stretch>
            <a:fillRect/>
          </a:stretch>
        </p:blipFill>
        <p:spPr>
          <a:xfrm>
            <a:off x="3822904" y="115308"/>
            <a:ext cx="2426654" cy="533636"/>
          </a:xfrm>
          <a:prstGeom prst="rect">
            <a:avLst/>
          </a:prstGeom>
        </p:spPr>
      </p:pic>
      <p:sp>
        <p:nvSpPr>
          <p:cNvPr id="2" name="Oval 25">
            <a:extLst>
              <a:ext uri="{FF2B5EF4-FFF2-40B4-BE49-F238E27FC236}">
                <a16:creationId xmlns:a16="http://schemas.microsoft.com/office/drawing/2014/main" id="{CA7580A8-4029-A04D-25DD-698D0023E54B}"/>
              </a:ext>
            </a:extLst>
          </p:cNvPr>
          <p:cNvSpPr>
            <a:spLocks noChangeArrowheads="1"/>
          </p:cNvSpPr>
          <p:nvPr/>
        </p:nvSpPr>
        <p:spPr bwMode="gray">
          <a:xfrm>
            <a:off x="6467305" y="2701207"/>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4" name="Oval 25">
            <a:extLst>
              <a:ext uri="{FF2B5EF4-FFF2-40B4-BE49-F238E27FC236}">
                <a16:creationId xmlns:a16="http://schemas.microsoft.com/office/drawing/2014/main" id="{D07AB86C-332B-348E-FC1D-BEC1CCE6DF3C}"/>
              </a:ext>
            </a:extLst>
          </p:cNvPr>
          <p:cNvSpPr>
            <a:spLocks noChangeArrowheads="1"/>
          </p:cNvSpPr>
          <p:nvPr/>
        </p:nvSpPr>
        <p:spPr bwMode="gray">
          <a:xfrm>
            <a:off x="5931363" y="1995696"/>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42" name="Oval 25">
            <a:extLst>
              <a:ext uri="{FF2B5EF4-FFF2-40B4-BE49-F238E27FC236}">
                <a16:creationId xmlns:a16="http://schemas.microsoft.com/office/drawing/2014/main" id="{B8776BFC-846F-D938-3CFA-5AD87B024C15}"/>
              </a:ext>
            </a:extLst>
          </p:cNvPr>
          <p:cNvSpPr>
            <a:spLocks noChangeArrowheads="1"/>
          </p:cNvSpPr>
          <p:nvPr/>
        </p:nvSpPr>
        <p:spPr bwMode="gray">
          <a:xfrm>
            <a:off x="6151258" y="1331480"/>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43" name="Oval 25">
            <a:extLst>
              <a:ext uri="{FF2B5EF4-FFF2-40B4-BE49-F238E27FC236}">
                <a16:creationId xmlns:a16="http://schemas.microsoft.com/office/drawing/2014/main" id="{2A499CA7-A0F6-7213-848F-D4BA6F895B2A}"/>
              </a:ext>
            </a:extLst>
          </p:cNvPr>
          <p:cNvSpPr>
            <a:spLocks noChangeArrowheads="1"/>
          </p:cNvSpPr>
          <p:nvPr/>
        </p:nvSpPr>
        <p:spPr bwMode="gray">
          <a:xfrm>
            <a:off x="6073538" y="1624209"/>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44" name="Oval 25">
            <a:extLst>
              <a:ext uri="{FF2B5EF4-FFF2-40B4-BE49-F238E27FC236}">
                <a16:creationId xmlns:a16="http://schemas.microsoft.com/office/drawing/2014/main" id="{2CF16B11-88CE-CB45-07A3-4B324A6B4E17}"/>
              </a:ext>
            </a:extLst>
          </p:cNvPr>
          <p:cNvSpPr>
            <a:spLocks noChangeArrowheads="1"/>
          </p:cNvSpPr>
          <p:nvPr/>
        </p:nvSpPr>
        <p:spPr bwMode="gray">
          <a:xfrm>
            <a:off x="6558792" y="2405253"/>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45" name="Oval 25">
            <a:extLst>
              <a:ext uri="{FF2B5EF4-FFF2-40B4-BE49-F238E27FC236}">
                <a16:creationId xmlns:a16="http://schemas.microsoft.com/office/drawing/2014/main" id="{28CC72A9-2F78-4737-9E91-E19242577335}"/>
              </a:ext>
            </a:extLst>
          </p:cNvPr>
          <p:cNvSpPr>
            <a:spLocks noChangeArrowheads="1"/>
          </p:cNvSpPr>
          <p:nvPr/>
        </p:nvSpPr>
        <p:spPr bwMode="gray">
          <a:xfrm>
            <a:off x="6226262" y="1936899"/>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58" name="Oval 25">
            <a:extLst>
              <a:ext uri="{FF2B5EF4-FFF2-40B4-BE49-F238E27FC236}">
                <a16:creationId xmlns:a16="http://schemas.microsoft.com/office/drawing/2014/main" id="{AABF8E50-E7F1-B562-64C3-FE25AACF750A}"/>
              </a:ext>
            </a:extLst>
          </p:cNvPr>
          <p:cNvSpPr>
            <a:spLocks noChangeArrowheads="1"/>
          </p:cNvSpPr>
          <p:nvPr/>
        </p:nvSpPr>
        <p:spPr bwMode="gray">
          <a:xfrm>
            <a:off x="6087295" y="2491682"/>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59" name="Oval 25">
            <a:extLst>
              <a:ext uri="{FF2B5EF4-FFF2-40B4-BE49-F238E27FC236}">
                <a16:creationId xmlns:a16="http://schemas.microsoft.com/office/drawing/2014/main" id="{3D5DD8B7-F17B-6B94-0A53-F078ED786416}"/>
              </a:ext>
            </a:extLst>
          </p:cNvPr>
          <p:cNvSpPr>
            <a:spLocks noChangeArrowheads="1"/>
          </p:cNvSpPr>
          <p:nvPr/>
        </p:nvSpPr>
        <p:spPr bwMode="gray">
          <a:xfrm>
            <a:off x="6618560" y="1587428"/>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Tree>
    <p:extLst>
      <p:ext uri="{BB962C8B-B14F-4D97-AF65-F5344CB8AC3E}">
        <p14:creationId xmlns:p14="http://schemas.microsoft.com/office/powerpoint/2010/main" val="911513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E5C3741-B0B2-4EAB-82FA-FC0EE3DCC0EB}"/>
              </a:ext>
            </a:extLst>
          </p:cNvPr>
          <p:cNvSpPr txBox="1">
            <a:spLocks/>
          </p:cNvSpPr>
          <p:nvPr/>
        </p:nvSpPr>
        <p:spPr>
          <a:xfrm>
            <a:off x="4815792" y="5904632"/>
            <a:ext cx="1483195" cy="552831"/>
          </a:xfrm>
          <a:prstGeom prst="rect">
            <a:avLst/>
          </a:prstGeom>
        </p:spPr>
        <p:txBody>
          <a:bodyPr lIns="0" tIns="0" rIns="0" bIns="0"/>
          <a:lstStyle>
            <a:lvl1pPr algn="l" defTabSz="914400" rtl="0" eaLnBrk="1" latinLnBrk="0" hangingPunct="1">
              <a:lnSpc>
                <a:spcPct val="85000"/>
              </a:lnSpc>
              <a:spcBef>
                <a:spcPts val="0"/>
              </a:spcBef>
              <a:spcAft>
                <a:spcPts val="600"/>
              </a:spcAft>
              <a:buNone/>
              <a:defRPr sz="3000" b="1" i="0" u="none" kern="1200">
                <a:solidFill>
                  <a:schemeClr val="tx1">
                    <a:lumMod val="50000"/>
                    <a:lumOff val="50000"/>
                  </a:schemeClr>
                </a:solidFill>
                <a:latin typeface="Arial"/>
                <a:ea typeface="+mj-ea"/>
                <a:cs typeface="Arial"/>
              </a:defRPr>
            </a:lvl1pPr>
          </a:lstStyle>
          <a:p>
            <a:pPr marL="0" marR="0" lvl="0" indent="0" algn="ctr" defTabSz="914400" rtl="0" eaLnBrk="1" fontAlgn="auto" latinLnBrk="0" hangingPunct="1">
              <a:lnSpc>
                <a:spcPct val="85000"/>
              </a:lnSpc>
              <a:spcBef>
                <a:spcPts val="0"/>
              </a:spcBef>
              <a:spcAft>
                <a:spcPts val="600"/>
              </a:spcAft>
              <a:buClrTx/>
              <a:buSzTx/>
              <a:buFontTx/>
              <a:buNone/>
              <a:tabLst/>
              <a:defRPr/>
            </a:pPr>
            <a:r>
              <a:rPr kumimoji="0" lang="en-US"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Best Market Research &amp; Management Consulting Manufacturing Processby Wafisilpa Entertainments</a:t>
            </a:r>
          </a:p>
        </p:txBody>
      </p:sp>
      <p:pic>
        <p:nvPicPr>
          <p:cNvPr id="7" name="Picture 6">
            <a:extLst>
              <a:ext uri="{FF2B5EF4-FFF2-40B4-BE49-F238E27FC236}">
                <a16:creationId xmlns:a16="http://schemas.microsoft.com/office/drawing/2014/main" id="{897B64F5-C403-4B68-BE00-61B1F5EC0AA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9466" t="29294" r="21050" b="26403"/>
          <a:stretch/>
        </p:blipFill>
        <p:spPr>
          <a:xfrm rot="5400000">
            <a:off x="4672826" y="4329829"/>
            <a:ext cx="1765765" cy="10595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5AE7A412-C532-414B-8051-E9C751FFBEB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4844" r="17359" b="16504"/>
          <a:stretch/>
        </p:blipFill>
        <p:spPr>
          <a:xfrm rot="5400000">
            <a:off x="-14660" y="4315008"/>
            <a:ext cx="1765768" cy="112675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1" name="Title 1">
            <a:extLst>
              <a:ext uri="{FF2B5EF4-FFF2-40B4-BE49-F238E27FC236}">
                <a16:creationId xmlns:a16="http://schemas.microsoft.com/office/drawing/2014/main" id="{0CE96578-ECE7-4323-AF9F-0AD87C952F05}"/>
              </a:ext>
            </a:extLst>
          </p:cNvPr>
          <p:cNvSpPr txBox="1">
            <a:spLocks/>
          </p:cNvSpPr>
          <p:nvPr/>
        </p:nvSpPr>
        <p:spPr>
          <a:xfrm>
            <a:off x="163779" y="5987072"/>
            <a:ext cx="1296210" cy="717538"/>
          </a:xfrm>
          <a:prstGeom prst="rect">
            <a:avLst/>
          </a:prstGeom>
        </p:spPr>
        <p:txBody>
          <a:bodyPr lIns="0" tIns="0" rIns="0" bIns="0"/>
          <a:lstStyle>
            <a:lvl1pPr algn="l" defTabSz="914400" rtl="0" eaLnBrk="1" latinLnBrk="0" hangingPunct="1">
              <a:lnSpc>
                <a:spcPct val="85000"/>
              </a:lnSpc>
              <a:spcBef>
                <a:spcPts val="0"/>
              </a:spcBef>
              <a:spcAft>
                <a:spcPts val="600"/>
              </a:spcAft>
              <a:buNone/>
              <a:defRPr sz="3000" b="1" i="0" u="none" kern="1200">
                <a:solidFill>
                  <a:schemeClr val="tx1">
                    <a:lumMod val="50000"/>
                    <a:lumOff val="50000"/>
                  </a:schemeClr>
                </a:solidFill>
                <a:latin typeface="Arial"/>
                <a:ea typeface="+mj-ea"/>
                <a:cs typeface="Arial"/>
              </a:defRPr>
            </a:lvl1pPr>
          </a:lstStyle>
          <a:p>
            <a:pPr marL="0" marR="0" lvl="0" indent="0" algn="ctr" defTabSz="914400" rtl="0" eaLnBrk="1" fontAlgn="auto" latinLnBrk="0" hangingPunct="1">
              <a:lnSpc>
                <a:spcPct val="85000"/>
              </a:lnSpc>
              <a:spcBef>
                <a:spcPts val="0"/>
              </a:spcBef>
              <a:spcAft>
                <a:spcPts val="600"/>
              </a:spcAft>
              <a:buClrTx/>
              <a:buSzTx/>
              <a:buFontTx/>
              <a:buNone/>
              <a:tabLst/>
              <a:defRPr/>
            </a:pPr>
            <a:r>
              <a:rPr kumimoji="0" lang="en-US"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Award for Best Place to Work in Research at World Marketing Congress by ABP News (2017)</a:t>
            </a:r>
          </a:p>
        </p:txBody>
      </p:sp>
      <p:pic>
        <p:nvPicPr>
          <p:cNvPr id="13" name="Picture 12">
            <a:extLst>
              <a:ext uri="{FF2B5EF4-FFF2-40B4-BE49-F238E27FC236}">
                <a16:creationId xmlns:a16="http://schemas.microsoft.com/office/drawing/2014/main" id="{21B37665-FB25-4C08-87D1-9DD27E5FEDD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6805" r="18354"/>
          <a:stretch/>
        </p:blipFill>
        <p:spPr>
          <a:xfrm rot="5400000">
            <a:off x="1550756" y="4150612"/>
            <a:ext cx="1784649" cy="143667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4" name="Picture 13">
            <a:extLst>
              <a:ext uri="{FF2B5EF4-FFF2-40B4-BE49-F238E27FC236}">
                <a16:creationId xmlns:a16="http://schemas.microsoft.com/office/drawing/2014/main" id="{5467B9A4-29C7-4711-B574-6D77B096E90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11729" t="4568" r="14613" b="4568"/>
          <a:stretch/>
        </p:blipFill>
        <p:spPr>
          <a:xfrm rot="5400000">
            <a:off x="7453859" y="4327668"/>
            <a:ext cx="1763616" cy="106117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5" name="Title 1">
            <a:extLst>
              <a:ext uri="{FF2B5EF4-FFF2-40B4-BE49-F238E27FC236}">
                <a16:creationId xmlns:a16="http://schemas.microsoft.com/office/drawing/2014/main" id="{594FFB15-00D8-4C37-A80B-36C279728376}"/>
              </a:ext>
            </a:extLst>
          </p:cNvPr>
          <p:cNvSpPr txBox="1">
            <a:spLocks/>
          </p:cNvSpPr>
          <p:nvPr/>
        </p:nvSpPr>
        <p:spPr>
          <a:xfrm>
            <a:off x="7726919" y="5867303"/>
            <a:ext cx="1217496" cy="437652"/>
          </a:xfrm>
          <a:prstGeom prst="rect">
            <a:avLst/>
          </a:prstGeom>
        </p:spPr>
        <p:txBody>
          <a:bodyPr lIns="0" tIns="0" rIns="0" bIns="0"/>
          <a:lstStyle>
            <a:lvl1pPr algn="l" defTabSz="914400" rtl="0" eaLnBrk="1" latinLnBrk="0" hangingPunct="1">
              <a:lnSpc>
                <a:spcPct val="85000"/>
              </a:lnSpc>
              <a:spcBef>
                <a:spcPts val="0"/>
              </a:spcBef>
              <a:spcAft>
                <a:spcPts val="600"/>
              </a:spcAft>
              <a:buNone/>
              <a:defRPr sz="3000" b="1" i="0" u="none" kern="1200">
                <a:solidFill>
                  <a:schemeClr val="tx1">
                    <a:lumMod val="50000"/>
                    <a:lumOff val="50000"/>
                  </a:schemeClr>
                </a:solidFill>
                <a:latin typeface="Arial"/>
                <a:ea typeface="+mj-ea"/>
                <a:cs typeface="Arial"/>
              </a:defRPr>
            </a:lvl1pPr>
          </a:lstStyle>
          <a:p>
            <a:pPr marL="0" marR="0" lvl="0" indent="0" algn="ctr" defTabSz="914400" rtl="0" eaLnBrk="1" fontAlgn="auto" latinLnBrk="0" hangingPunct="1">
              <a:lnSpc>
                <a:spcPct val="85000"/>
              </a:lnSpc>
              <a:spcBef>
                <a:spcPts val="0"/>
              </a:spcBef>
              <a:spcAft>
                <a:spcPts val="600"/>
              </a:spcAft>
              <a:buClrTx/>
              <a:buSzTx/>
              <a:buFontTx/>
              <a:buNone/>
              <a:tabLst/>
              <a:defRPr/>
            </a:pPr>
            <a:r>
              <a:rPr kumimoji="0" lang="en-US"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Leadership Award from World Marketing Congress</a:t>
            </a:r>
          </a:p>
        </p:txBody>
      </p:sp>
      <p:sp>
        <p:nvSpPr>
          <p:cNvPr id="16" name="Title 1">
            <a:extLst>
              <a:ext uri="{FF2B5EF4-FFF2-40B4-BE49-F238E27FC236}">
                <a16:creationId xmlns:a16="http://schemas.microsoft.com/office/drawing/2014/main" id="{E9D9E5BB-FD79-4729-AFE9-C9CD661D8133}"/>
              </a:ext>
            </a:extLst>
          </p:cNvPr>
          <p:cNvSpPr txBox="1">
            <a:spLocks/>
          </p:cNvSpPr>
          <p:nvPr/>
        </p:nvSpPr>
        <p:spPr>
          <a:xfrm>
            <a:off x="1766731" y="5945519"/>
            <a:ext cx="1352698" cy="644639"/>
          </a:xfrm>
          <a:prstGeom prst="rect">
            <a:avLst/>
          </a:prstGeom>
        </p:spPr>
        <p:txBody>
          <a:bodyPr lIns="0" tIns="0" rIns="0" bIns="0"/>
          <a:lstStyle>
            <a:lvl1pPr algn="l" defTabSz="914400" rtl="0" eaLnBrk="1" latinLnBrk="0" hangingPunct="1">
              <a:lnSpc>
                <a:spcPct val="85000"/>
              </a:lnSpc>
              <a:spcBef>
                <a:spcPts val="0"/>
              </a:spcBef>
              <a:spcAft>
                <a:spcPts val="600"/>
              </a:spcAft>
              <a:buNone/>
              <a:defRPr sz="3000" b="1" i="0" u="none" kern="1200">
                <a:solidFill>
                  <a:schemeClr val="tx1">
                    <a:lumMod val="50000"/>
                    <a:lumOff val="50000"/>
                  </a:schemeClr>
                </a:solidFill>
                <a:latin typeface="Arial"/>
                <a:ea typeface="+mj-ea"/>
                <a:cs typeface="Arial"/>
              </a:defRPr>
            </a:lvl1pPr>
          </a:lstStyle>
          <a:p>
            <a:pPr marL="0" marR="0" lvl="0" indent="0" algn="ctr" defTabSz="914400" rtl="0" eaLnBrk="1" fontAlgn="auto" latinLnBrk="0" hangingPunct="1">
              <a:lnSpc>
                <a:spcPct val="85000"/>
              </a:lnSpc>
              <a:spcBef>
                <a:spcPts val="0"/>
              </a:spcBef>
              <a:spcAft>
                <a:spcPts val="600"/>
              </a:spcAft>
              <a:buClrTx/>
              <a:buSzTx/>
              <a:buFontTx/>
              <a:buNone/>
              <a:tabLst/>
              <a:defRPr/>
            </a:pPr>
            <a:r>
              <a:rPr kumimoji="0" lang="en-US"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Recognition from Silicon India Magazine</a:t>
            </a:r>
          </a:p>
        </p:txBody>
      </p:sp>
      <p:sp>
        <p:nvSpPr>
          <p:cNvPr id="10" name="Title 1">
            <a:extLst>
              <a:ext uri="{FF2B5EF4-FFF2-40B4-BE49-F238E27FC236}">
                <a16:creationId xmlns:a16="http://schemas.microsoft.com/office/drawing/2014/main" id="{4D17BE4F-5E16-47D9-B3B9-0AFEAC6BF902}"/>
              </a:ext>
            </a:extLst>
          </p:cNvPr>
          <p:cNvSpPr txBox="1">
            <a:spLocks/>
          </p:cNvSpPr>
          <p:nvPr/>
        </p:nvSpPr>
        <p:spPr>
          <a:xfrm>
            <a:off x="7817311" y="3107147"/>
            <a:ext cx="1061177" cy="603241"/>
          </a:xfrm>
          <a:prstGeom prst="rect">
            <a:avLst/>
          </a:prstGeom>
        </p:spPr>
        <p:txBody>
          <a:bodyPr lIns="0" tIns="0" rIns="0" bIns="0"/>
          <a:lstStyle>
            <a:lvl1pPr algn="l" defTabSz="914400" rtl="0" eaLnBrk="1" latinLnBrk="0" hangingPunct="1">
              <a:lnSpc>
                <a:spcPct val="85000"/>
              </a:lnSpc>
              <a:spcBef>
                <a:spcPts val="0"/>
              </a:spcBef>
              <a:spcAft>
                <a:spcPts val="600"/>
              </a:spcAft>
              <a:buNone/>
              <a:defRPr sz="3000" b="1" i="0" u="none" kern="1200">
                <a:solidFill>
                  <a:schemeClr val="tx1">
                    <a:lumMod val="50000"/>
                    <a:lumOff val="50000"/>
                  </a:schemeClr>
                </a:solidFill>
                <a:latin typeface="Arial"/>
                <a:ea typeface="+mj-ea"/>
                <a:cs typeface="Arial"/>
              </a:defRPr>
            </a:lvl1pPr>
          </a:lstStyle>
          <a:p>
            <a:pPr marL="0" marR="0" lvl="0" indent="0" algn="ctr" defTabSz="914400" rtl="0" eaLnBrk="1" fontAlgn="auto" latinLnBrk="0" hangingPunct="1">
              <a:lnSpc>
                <a:spcPct val="85000"/>
              </a:lnSpc>
              <a:spcBef>
                <a:spcPts val="0"/>
              </a:spcBef>
              <a:spcAft>
                <a:spcPts val="600"/>
              </a:spcAft>
              <a:buClrTx/>
              <a:buSzTx/>
              <a:buFontTx/>
              <a:buNone/>
              <a:tabLst/>
              <a:defRPr/>
            </a:pPr>
            <a:r>
              <a:rPr kumimoji="0" lang="en-US"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Best Application of Research Award at World Marketing Congress by ABP News ( 2017 )</a:t>
            </a:r>
          </a:p>
        </p:txBody>
      </p:sp>
      <p:pic>
        <p:nvPicPr>
          <p:cNvPr id="19" name="Picture 2">
            <a:extLst>
              <a:ext uri="{FF2B5EF4-FFF2-40B4-BE49-F238E27FC236}">
                <a16:creationId xmlns:a16="http://schemas.microsoft.com/office/drawing/2014/main" id="{0EF536FA-D0DE-4DCA-926B-B10173C7C3A7}"/>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p:blipFill>
        <p:spPr bwMode="auto">
          <a:xfrm rot="16200000" flipH="1">
            <a:off x="40153" y="1513664"/>
            <a:ext cx="1637095" cy="11787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4">
            <a:extLst>
              <a:ext uri="{FF2B5EF4-FFF2-40B4-BE49-F238E27FC236}">
                <a16:creationId xmlns:a16="http://schemas.microsoft.com/office/drawing/2014/main" id="{D928E58C-429F-4BC0-8880-B2AED2376F0F}"/>
              </a:ext>
            </a:extLst>
          </p:cNvPr>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r="16783"/>
          <a:stretch/>
        </p:blipFill>
        <p:spPr bwMode="auto">
          <a:xfrm rot="5400000">
            <a:off x="4464090" y="1580434"/>
            <a:ext cx="1520681" cy="10558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1" name="Rectangle 20">
            <a:extLst>
              <a:ext uri="{FF2B5EF4-FFF2-40B4-BE49-F238E27FC236}">
                <a16:creationId xmlns:a16="http://schemas.microsoft.com/office/drawing/2014/main" id="{4FA1D7E9-13A5-4528-ACA8-945C3143D377}"/>
              </a:ext>
            </a:extLst>
          </p:cNvPr>
          <p:cNvSpPr/>
          <p:nvPr/>
        </p:nvSpPr>
        <p:spPr>
          <a:xfrm>
            <a:off x="170262" y="3043964"/>
            <a:ext cx="2575482"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Best Application of Research Award at World Marketing Congress by ABP News ( 2018 )</a:t>
            </a:r>
          </a:p>
        </p:txBody>
      </p:sp>
      <p:sp>
        <p:nvSpPr>
          <p:cNvPr id="22" name="Rectangle 21">
            <a:extLst>
              <a:ext uri="{FF2B5EF4-FFF2-40B4-BE49-F238E27FC236}">
                <a16:creationId xmlns:a16="http://schemas.microsoft.com/office/drawing/2014/main" id="{1878E908-C842-41A7-8BCD-D505A1CEFD0A}"/>
              </a:ext>
            </a:extLst>
          </p:cNvPr>
          <p:cNvSpPr/>
          <p:nvPr/>
        </p:nvSpPr>
        <p:spPr>
          <a:xfrm>
            <a:off x="4419515" y="2961401"/>
            <a:ext cx="1494529" cy="64633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mn-ea"/>
                <a:cs typeface="Arial" panose="020B0604020202020204" pitchFamily="34" charset="0"/>
              </a:rPr>
              <a:t>Business-to-Business Research Award at Brand Excellence Awards by ABP News (2018)</a:t>
            </a:r>
            <a:endParaRPr kumimoji="0" lang="en-US"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pic>
        <p:nvPicPr>
          <p:cNvPr id="36" name="Picture 35">
            <a:extLst>
              <a:ext uri="{FF2B5EF4-FFF2-40B4-BE49-F238E27FC236}">
                <a16:creationId xmlns:a16="http://schemas.microsoft.com/office/drawing/2014/main" id="{03673BA2-40B2-4FEA-97CB-F2036C8A4DC4}"/>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t="10153" r="31679" b="16246"/>
          <a:stretch/>
        </p:blipFill>
        <p:spPr>
          <a:xfrm rot="5400000">
            <a:off x="7515116" y="1604760"/>
            <a:ext cx="1648641" cy="106117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7" name="Picture 2">
            <a:extLst>
              <a:ext uri="{FF2B5EF4-FFF2-40B4-BE49-F238E27FC236}">
                <a16:creationId xmlns:a16="http://schemas.microsoft.com/office/drawing/2014/main" id="{3ED86256-442B-4A99-A94D-4764C87A2823}"/>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l="22272" t="16761" r="14969" b="14460"/>
          <a:stretch/>
        </p:blipFill>
        <p:spPr bwMode="auto">
          <a:xfrm rot="16200000" flipH="1" flipV="1">
            <a:off x="2889106" y="1528029"/>
            <a:ext cx="1648640" cy="11447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 name="Rectangle 37">
            <a:extLst>
              <a:ext uri="{FF2B5EF4-FFF2-40B4-BE49-F238E27FC236}">
                <a16:creationId xmlns:a16="http://schemas.microsoft.com/office/drawing/2014/main" id="{DE96914F-0CAE-4628-8474-49C195EB540E}"/>
              </a:ext>
            </a:extLst>
          </p:cNvPr>
          <p:cNvSpPr/>
          <p:nvPr/>
        </p:nvSpPr>
        <p:spPr>
          <a:xfrm>
            <a:off x="3040468" y="2985906"/>
            <a:ext cx="1494414" cy="50783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Organic India Excellence Awards by ASSOCHAM India (2018)</a:t>
            </a:r>
          </a:p>
        </p:txBody>
      </p:sp>
      <p:pic>
        <p:nvPicPr>
          <p:cNvPr id="40" name="Picture 4">
            <a:extLst>
              <a:ext uri="{FF2B5EF4-FFF2-40B4-BE49-F238E27FC236}">
                <a16:creationId xmlns:a16="http://schemas.microsoft.com/office/drawing/2014/main" id="{B11E8D93-9954-4A6F-BE79-E9B833DBD351}"/>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l="6922" t="15357" r="33261" b="25148"/>
          <a:stretch/>
        </p:blipFill>
        <p:spPr bwMode="auto">
          <a:xfrm rot="5400000">
            <a:off x="1467530" y="1582995"/>
            <a:ext cx="1516379" cy="104004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Picture 4">
            <a:extLst>
              <a:ext uri="{FF2B5EF4-FFF2-40B4-BE49-F238E27FC236}">
                <a16:creationId xmlns:a16="http://schemas.microsoft.com/office/drawing/2014/main" id="{81FE3169-0ACE-4AC2-99AD-A120F2F4A220}"/>
              </a:ext>
            </a:extLst>
          </p:cNvPr>
          <p:cNvPicPr>
            <a:picLocks noChangeAspect="1" noChangeArrowheads="1"/>
          </p:cNvPicPr>
          <p:nvPr/>
        </p:nvPicPr>
        <p:blipFill rotWithShape="1">
          <a:blip r:embed="rId11" cstate="screen">
            <a:extLst>
              <a:ext uri="{28A0092B-C50C-407E-A947-70E740481C1C}">
                <a14:useLocalDpi xmlns:a14="http://schemas.microsoft.com/office/drawing/2010/main"/>
              </a:ext>
            </a:extLst>
          </a:blip>
          <a:srcRect t="5910" r="12682" b="6582"/>
          <a:stretch/>
        </p:blipFill>
        <p:spPr bwMode="auto">
          <a:xfrm rot="5400000">
            <a:off x="6049137" y="1543891"/>
            <a:ext cx="1520684" cy="11447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6" name="Rectangle 25">
            <a:extLst>
              <a:ext uri="{FF2B5EF4-FFF2-40B4-BE49-F238E27FC236}">
                <a16:creationId xmlns:a16="http://schemas.microsoft.com/office/drawing/2014/main" id="{4005215F-3514-4FBE-A8A7-B4CF3468C2AC}"/>
              </a:ext>
            </a:extLst>
          </p:cNvPr>
          <p:cNvSpPr/>
          <p:nvPr/>
        </p:nvSpPr>
        <p:spPr>
          <a:xfrm>
            <a:off x="6069125" y="2970927"/>
            <a:ext cx="1494529"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mn-ea"/>
                <a:cs typeface="Arial" panose="020B0604020202020204" pitchFamily="34" charset="0"/>
              </a:rPr>
              <a:t>Quality Management System by ISO (2018)</a:t>
            </a:r>
            <a:endParaRPr kumimoji="0" lang="en-US"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9" name="Title 1">
            <a:extLst>
              <a:ext uri="{FF2B5EF4-FFF2-40B4-BE49-F238E27FC236}">
                <a16:creationId xmlns:a16="http://schemas.microsoft.com/office/drawing/2014/main" id="{05901485-3515-4423-8990-E23F983F60F9}"/>
              </a:ext>
            </a:extLst>
          </p:cNvPr>
          <p:cNvSpPr txBox="1">
            <a:spLocks/>
          </p:cNvSpPr>
          <p:nvPr/>
        </p:nvSpPr>
        <p:spPr>
          <a:xfrm>
            <a:off x="6389484" y="5867304"/>
            <a:ext cx="1217496" cy="437652"/>
          </a:xfrm>
          <a:prstGeom prst="rect">
            <a:avLst/>
          </a:prstGeom>
        </p:spPr>
        <p:txBody>
          <a:bodyPr lIns="0" tIns="0" rIns="0" bIns="0"/>
          <a:lstStyle>
            <a:lvl1pPr algn="l" defTabSz="914400" rtl="0" eaLnBrk="1" latinLnBrk="0" hangingPunct="1">
              <a:lnSpc>
                <a:spcPct val="85000"/>
              </a:lnSpc>
              <a:spcBef>
                <a:spcPts val="0"/>
              </a:spcBef>
              <a:spcAft>
                <a:spcPts val="600"/>
              </a:spcAft>
              <a:buNone/>
              <a:defRPr sz="3000" b="1" i="0" u="none" kern="1200">
                <a:solidFill>
                  <a:schemeClr val="tx1">
                    <a:lumMod val="50000"/>
                    <a:lumOff val="50000"/>
                  </a:schemeClr>
                </a:solidFill>
                <a:latin typeface="Arial"/>
                <a:ea typeface="+mj-ea"/>
                <a:cs typeface="Arial"/>
              </a:defRPr>
            </a:lvl1pPr>
          </a:lstStyle>
          <a:p>
            <a:pPr marL="0" marR="0" lvl="0" indent="0" algn="ctr" defTabSz="914400" rtl="0" eaLnBrk="1" fontAlgn="auto" latinLnBrk="0" hangingPunct="1">
              <a:lnSpc>
                <a:spcPct val="85000"/>
              </a:lnSpc>
              <a:spcBef>
                <a:spcPts val="0"/>
              </a:spcBef>
              <a:spcAft>
                <a:spcPts val="600"/>
              </a:spcAft>
              <a:buClrTx/>
              <a:buSzTx/>
              <a:buFontTx/>
              <a:buNone/>
              <a:tabLst/>
              <a:defRPr/>
            </a:pPr>
            <a:r>
              <a:rPr kumimoji="0" lang="en-US"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Leadership Award from World Marketing Congress</a:t>
            </a:r>
          </a:p>
        </p:txBody>
      </p:sp>
      <p:pic>
        <p:nvPicPr>
          <p:cNvPr id="30" name="Picture 29">
            <a:extLst>
              <a:ext uri="{FF2B5EF4-FFF2-40B4-BE49-F238E27FC236}">
                <a16:creationId xmlns:a16="http://schemas.microsoft.com/office/drawing/2014/main" id="{0C073DAF-6DA2-4DDE-85CA-36D3781A780F}"/>
              </a:ext>
            </a:extLst>
          </p:cNvPr>
          <p:cNvPicPr>
            <a:picLocks noChangeAspect="1"/>
          </p:cNvPicPr>
          <p:nvPr/>
        </p:nvPicPr>
        <p:blipFill rotWithShape="1">
          <a:blip r:embed="rId12" cstate="screen">
            <a:extLst>
              <a:ext uri="{28A0092B-C50C-407E-A947-70E740481C1C}">
                <a14:useLocalDpi xmlns:a14="http://schemas.microsoft.com/office/drawing/2010/main"/>
              </a:ext>
            </a:extLst>
          </a:blip>
          <a:srcRect t="15780" r="20805" b="11897"/>
          <a:stretch/>
        </p:blipFill>
        <p:spPr>
          <a:xfrm rot="5400000">
            <a:off x="6037209" y="4331158"/>
            <a:ext cx="1763615" cy="105906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1" name="Title 1">
            <a:extLst>
              <a:ext uri="{FF2B5EF4-FFF2-40B4-BE49-F238E27FC236}">
                <a16:creationId xmlns:a16="http://schemas.microsoft.com/office/drawing/2014/main" id="{AC567A1E-9229-40A0-BC65-6CAE009BAA2E}"/>
              </a:ext>
            </a:extLst>
          </p:cNvPr>
          <p:cNvSpPr txBox="1">
            <a:spLocks/>
          </p:cNvSpPr>
          <p:nvPr/>
        </p:nvSpPr>
        <p:spPr>
          <a:xfrm>
            <a:off x="3550107" y="5945519"/>
            <a:ext cx="1220726" cy="400322"/>
          </a:xfrm>
          <a:prstGeom prst="rect">
            <a:avLst/>
          </a:prstGeom>
        </p:spPr>
        <p:txBody>
          <a:bodyPr lIns="0" tIns="0" rIns="0" bIns="0"/>
          <a:lstStyle>
            <a:lvl1pPr algn="l" defTabSz="914400" rtl="0" eaLnBrk="1" latinLnBrk="0" hangingPunct="1">
              <a:lnSpc>
                <a:spcPct val="85000"/>
              </a:lnSpc>
              <a:spcBef>
                <a:spcPts val="0"/>
              </a:spcBef>
              <a:spcAft>
                <a:spcPts val="600"/>
              </a:spcAft>
              <a:buNone/>
              <a:defRPr sz="3000" b="1" i="0" u="none" kern="1200">
                <a:solidFill>
                  <a:schemeClr val="tx1">
                    <a:lumMod val="50000"/>
                    <a:lumOff val="50000"/>
                  </a:schemeClr>
                </a:solidFill>
                <a:latin typeface="Arial"/>
                <a:ea typeface="+mj-ea"/>
                <a:cs typeface="Arial"/>
              </a:defRPr>
            </a:lvl1pPr>
          </a:lstStyle>
          <a:p>
            <a:pPr marL="0" marR="0" lvl="0" indent="0" algn="ctr" defTabSz="914400" rtl="0" eaLnBrk="1" fontAlgn="auto" latinLnBrk="0" hangingPunct="1">
              <a:lnSpc>
                <a:spcPct val="85000"/>
              </a:lnSpc>
              <a:spcBef>
                <a:spcPts val="0"/>
              </a:spcBef>
              <a:spcAft>
                <a:spcPts val="600"/>
              </a:spcAft>
              <a:buClrTx/>
              <a:buSzTx/>
              <a:buFontTx/>
              <a:buNone/>
              <a:tabLst/>
              <a:defRPr/>
            </a:pPr>
            <a:r>
              <a:rPr kumimoji="0" lang="en-US" sz="900" b="0" i="0" u="none" strike="noStrike" kern="1200" cap="none" spc="0" normalizeH="0" baseline="0" noProof="0" dirty="0">
                <a:ln>
                  <a:noFill/>
                </a:ln>
                <a:solidFill>
                  <a:srgbClr val="4472C4">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Recognition &amp; Appreciation from WQIA</a:t>
            </a:r>
          </a:p>
        </p:txBody>
      </p:sp>
      <p:pic>
        <p:nvPicPr>
          <p:cNvPr id="32" name="Picture 31">
            <a:extLst>
              <a:ext uri="{FF2B5EF4-FFF2-40B4-BE49-F238E27FC236}">
                <a16:creationId xmlns:a16="http://schemas.microsoft.com/office/drawing/2014/main" id="{8F5215A0-08B2-47D4-B2D8-1BD7F4C0E000}"/>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7255" t="6291" r="12834" b="9474"/>
          <a:stretch/>
        </p:blipFill>
        <p:spPr>
          <a:xfrm rot="5400000">
            <a:off x="3227294" y="4232888"/>
            <a:ext cx="1784824" cy="127194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 name="Text Placeholder 1">
            <a:extLst>
              <a:ext uri="{FF2B5EF4-FFF2-40B4-BE49-F238E27FC236}">
                <a16:creationId xmlns:a16="http://schemas.microsoft.com/office/drawing/2014/main" id="{262184B0-9461-486B-A03B-986B6F881A6F}"/>
              </a:ext>
            </a:extLst>
          </p:cNvPr>
          <p:cNvSpPr>
            <a:spLocks noGrp="1"/>
          </p:cNvSpPr>
          <p:nvPr>
            <p:ph type="body" sz="quarter" idx="14"/>
          </p:nvPr>
        </p:nvSpPr>
        <p:spPr/>
        <p:txBody>
          <a:bodyPr/>
          <a:lstStyle/>
          <a:p>
            <a:pPr marL="0" marR="0" lvl="0" indent="0" algn="l" defTabSz="914400" rtl="0" eaLnBrk="1" fontAlgn="auto" latinLnBrk="0" hangingPunct="1">
              <a:lnSpc>
                <a:spcPct val="85000"/>
              </a:lnSpc>
              <a:spcBef>
                <a:spcPts val="0"/>
              </a:spcBef>
              <a:spcAft>
                <a:spcPts val="600"/>
              </a:spcAft>
              <a:buClrTx/>
              <a:buSzTx/>
              <a:buFontTx/>
              <a:buNone/>
              <a:tabLst/>
              <a:defRPr/>
            </a:pPr>
            <a:r>
              <a:rPr kumimoji="0" lang="en-US" sz="1600" b="1" i="0" u="none" strike="noStrike" kern="1200" cap="none" spc="0" normalizeH="0" baseline="0" noProof="0" dirty="0" err="1">
                <a:ln>
                  <a:noFill/>
                </a:ln>
                <a:solidFill>
                  <a:prstClr val="black"/>
                </a:solidFill>
                <a:effectLst/>
                <a:uLnTx/>
                <a:uFillTx/>
                <a:latin typeface="Montserrat"/>
                <a:ea typeface="Verdana" panose="020B0604030504040204" pitchFamily="34" charset="0"/>
                <a:cs typeface="Verdana" panose="020B0604030504040204" pitchFamily="34" charset="0"/>
              </a:rPr>
              <a:t>ChemAnalyst</a:t>
            </a:r>
            <a:r>
              <a:rPr kumimoji="0" lang="en-US" sz="1600" b="1" i="0" u="none" strike="noStrike" kern="1200" cap="none" spc="0" normalizeH="0" baseline="0" noProof="0" dirty="0">
                <a:ln>
                  <a:noFill/>
                </a:ln>
                <a:solidFill>
                  <a:prstClr val="black"/>
                </a:solidFill>
                <a:effectLst/>
                <a:uLnTx/>
                <a:uFillTx/>
                <a:latin typeface="Montserrat"/>
                <a:ea typeface="Verdana" panose="020B0604030504040204" pitchFamily="34" charset="0"/>
                <a:cs typeface="Verdana" panose="020B0604030504040204" pitchFamily="34" charset="0"/>
              </a:rPr>
              <a:t>- Awards &amp; Recognition</a:t>
            </a:r>
          </a:p>
        </p:txBody>
      </p:sp>
    </p:spTree>
    <p:extLst>
      <p:ext uri="{BB962C8B-B14F-4D97-AF65-F5344CB8AC3E}">
        <p14:creationId xmlns:p14="http://schemas.microsoft.com/office/powerpoint/2010/main" val="1938712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57F1F8C-4D08-46D8-997C-D4F73A3E8F2F}"/>
              </a:ext>
            </a:extLst>
          </p:cNvPr>
          <p:cNvGrpSpPr/>
          <p:nvPr/>
        </p:nvGrpSpPr>
        <p:grpSpPr>
          <a:xfrm>
            <a:off x="469124" y="1172687"/>
            <a:ext cx="8453357" cy="5334129"/>
            <a:chOff x="1055668" y="1385529"/>
            <a:chExt cx="6961053" cy="4408406"/>
          </a:xfrm>
        </p:grpSpPr>
        <p:pic>
          <p:nvPicPr>
            <p:cNvPr id="1036" name="Picture 12" descr="Image result for GODREJ CONSUMER PRODUCTS LTD.s logo">
              <a:extLst>
                <a:ext uri="{FF2B5EF4-FFF2-40B4-BE49-F238E27FC236}">
                  <a16:creationId xmlns:a16="http://schemas.microsoft.com/office/drawing/2014/main" id="{EF32C176-CF36-48C4-AA08-F428B1439CA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691338" y="3683653"/>
              <a:ext cx="1713665" cy="11037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arkPlus Inc. logo">
              <a:extLst>
                <a:ext uri="{FF2B5EF4-FFF2-40B4-BE49-F238E27FC236}">
                  <a16:creationId xmlns:a16="http://schemas.microsoft.com/office/drawing/2014/main" id="{2D97928A-9A10-4C2B-9DC6-DF4DD38E77E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225729" y="2051925"/>
              <a:ext cx="1029500" cy="56273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pall corporation logo">
              <a:extLst>
                <a:ext uri="{FF2B5EF4-FFF2-40B4-BE49-F238E27FC236}">
                  <a16:creationId xmlns:a16="http://schemas.microsoft.com/office/drawing/2014/main" id="{A4486026-5990-4E8D-B006-D407B9A7C363}"/>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301297" y="2722432"/>
              <a:ext cx="953932" cy="4697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Related image">
              <a:extLst>
                <a:ext uri="{FF2B5EF4-FFF2-40B4-BE49-F238E27FC236}">
                  <a16:creationId xmlns:a16="http://schemas.microsoft.com/office/drawing/2014/main" id="{D22F59E5-475A-4139-A09A-58B10033AC6E}"/>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314661" y="2863358"/>
              <a:ext cx="1566460" cy="2504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0" descr="Related image">
              <a:extLst>
                <a:ext uri="{FF2B5EF4-FFF2-40B4-BE49-F238E27FC236}">
                  <a16:creationId xmlns:a16="http://schemas.microsoft.com/office/drawing/2014/main" id="{7AFCB047-2F79-48A9-85A9-7E4CD55909F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146559" y="1407636"/>
              <a:ext cx="1210270" cy="53317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Image result for â Ernst &amp; Young LLP logo">
              <a:extLst>
                <a:ext uri="{FF2B5EF4-FFF2-40B4-BE49-F238E27FC236}">
                  <a16:creationId xmlns:a16="http://schemas.microsoft.com/office/drawing/2014/main" id="{E9431A2A-013D-41B8-8FF6-8D8E2CDC13F9}"/>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818013" y="4573894"/>
              <a:ext cx="489666" cy="500795"/>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Related image">
              <a:extLst>
                <a:ext uri="{FF2B5EF4-FFF2-40B4-BE49-F238E27FC236}">
                  <a16:creationId xmlns:a16="http://schemas.microsoft.com/office/drawing/2014/main" id="{41C2530B-CF9C-42B9-BD7D-2F2DE4148541}"/>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572003" y="1385529"/>
              <a:ext cx="1408579" cy="590429"/>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Image result for Hitachi Zosen Corporation logo">
              <a:extLst>
                <a:ext uri="{FF2B5EF4-FFF2-40B4-BE49-F238E27FC236}">
                  <a16:creationId xmlns:a16="http://schemas.microsoft.com/office/drawing/2014/main" id="{C743A443-2B23-4F6D-B9D6-59FD747412C9}"/>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849503" y="4613983"/>
              <a:ext cx="920439" cy="454219"/>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Image result for Mizuho Bank Ltd. logo">
              <a:extLst>
                <a:ext uri="{FF2B5EF4-FFF2-40B4-BE49-F238E27FC236}">
                  <a16:creationId xmlns:a16="http://schemas.microsoft.com/office/drawing/2014/main" id="{6620C2A1-F1BE-4A2A-8AB2-532F64F1E859}"/>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2887040" y="1447117"/>
              <a:ext cx="1292092" cy="528838"/>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Image result for LG Hausys logo">
              <a:extLst>
                <a:ext uri="{FF2B5EF4-FFF2-40B4-BE49-F238E27FC236}">
                  <a16:creationId xmlns:a16="http://schemas.microsoft.com/office/drawing/2014/main" id="{4A1EFBD7-9626-4EEA-AF8A-9A698B04D803}"/>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572003" y="2149758"/>
              <a:ext cx="1566459" cy="344442"/>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descr="Image result for Davey Water Products logo">
              <a:extLst>
                <a:ext uri="{FF2B5EF4-FFF2-40B4-BE49-F238E27FC236}">
                  <a16:creationId xmlns:a16="http://schemas.microsoft.com/office/drawing/2014/main" id="{61BD178D-57FC-495C-8F99-06A86DBB0A6B}"/>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132988" y="3980168"/>
              <a:ext cx="1188700" cy="500795"/>
            </a:xfrm>
            <a:prstGeom prst="rect">
              <a:avLst/>
            </a:prstGeom>
            <a:noFill/>
            <a:extLst>
              <a:ext uri="{909E8E84-426E-40DD-AFC4-6F175D3DCCD1}">
                <a14:hiddenFill xmlns:a14="http://schemas.microsoft.com/office/drawing/2010/main">
                  <a:solidFill>
                    <a:srgbClr val="FFFFFF"/>
                  </a:solidFill>
                </a14:hiddenFill>
              </a:ext>
            </a:extLst>
          </p:spPr>
        </p:pic>
        <p:pic>
          <p:nvPicPr>
            <p:cNvPr id="2094" name="Picture 46" descr="Related image">
              <a:extLst>
                <a:ext uri="{FF2B5EF4-FFF2-40B4-BE49-F238E27FC236}">
                  <a16:creationId xmlns:a16="http://schemas.microsoft.com/office/drawing/2014/main" id="{95D5CB28-4E5C-4CF1-A4EF-90B2EC7D701B}"/>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2740283" y="2734699"/>
              <a:ext cx="1584765" cy="46978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the boston consulting group">
              <a:extLst>
                <a:ext uri="{FF2B5EF4-FFF2-40B4-BE49-F238E27FC236}">
                  <a16:creationId xmlns:a16="http://schemas.microsoft.com/office/drawing/2014/main" id="{0B3A87FE-CA7D-418E-841D-C50A1CFE6D22}"/>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276455" y="5263701"/>
              <a:ext cx="1604666" cy="384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TSUI &amp; Co., Ltd. logo">
              <a:extLst>
                <a:ext uri="{FF2B5EF4-FFF2-40B4-BE49-F238E27FC236}">
                  <a16:creationId xmlns:a16="http://schemas.microsoft.com/office/drawing/2014/main" id="{8C91F8E3-C9F1-4271-8C61-04CEC10A683B}"/>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4983199" y="5142489"/>
              <a:ext cx="651447" cy="6514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ika India Pvt. Limited logo">
              <a:extLst>
                <a:ext uri="{FF2B5EF4-FFF2-40B4-BE49-F238E27FC236}">
                  <a16:creationId xmlns:a16="http://schemas.microsoft.com/office/drawing/2014/main" id="{C3193CD3-C7B5-4297-B648-82B4A9730816}"/>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6686604" y="3770470"/>
              <a:ext cx="793821" cy="8675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Kimberly-Clark Professionals logo">
              <a:extLst>
                <a:ext uri="{FF2B5EF4-FFF2-40B4-BE49-F238E27FC236}">
                  <a16:creationId xmlns:a16="http://schemas.microsoft.com/office/drawing/2014/main" id="{8201E3F4-1D3C-427E-B410-476DBA2C7C47}"/>
                </a:ext>
              </a:extLst>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2920864" y="4634735"/>
              <a:ext cx="1280006" cy="4716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Reckitt Benckiser Group plc logo">
              <a:extLst>
                <a:ext uri="{FF2B5EF4-FFF2-40B4-BE49-F238E27FC236}">
                  <a16:creationId xmlns:a16="http://schemas.microsoft.com/office/drawing/2014/main" id="{2D50F7CC-86F2-4506-9A8A-91407849016F}"/>
                </a:ext>
              </a:extLst>
            </p:cNvPr>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1213592" y="3319283"/>
              <a:ext cx="1215344" cy="53382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a:extLst>
                <a:ext uri="{FF2B5EF4-FFF2-40B4-BE49-F238E27FC236}">
                  <a16:creationId xmlns:a16="http://schemas.microsoft.com/office/drawing/2014/main" id="{3E8EF85C-9989-4FC0-8844-F6338FCC90DC}"/>
                </a:ext>
              </a:extLst>
            </p:cNvPr>
            <p:cNvPicPr>
              <a:picLocks noChangeAspect="1" noChangeArrowheads="1"/>
            </p:cNvPicPr>
            <p:nvPr/>
          </p:nvPicPr>
          <p:blipFill>
            <a:blip r:embed="rId19" cstate="screen">
              <a:extLst>
                <a:ext uri="{28A0092B-C50C-407E-A947-70E740481C1C}">
                  <a14:useLocalDpi xmlns:a14="http://schemas.microsoft.com/office/drawing/2010/main"/>
                </a:ext>
              </a:extLst>
            </a:blip>
            <a:srcRect/>
            <a:stretch>
              <a:fillRect/>
            </a:stretch>
          </p:blipFill>
          <p:spPr bwMode="auto">
            <a:xfrm>
              <a:off x="6414368" y="2049412"/>
              <a:ext cx="1299670" cy="545963"/>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Teijin Ltd. logo">
              <a:extLst>
                <a:ext uri="{FF2B5EF4-FFF2-40B4-BE49-F238E27FC236}">
                  <a16:creationId xmlns:a16="http://schemas.microsoft.com/office/drawing/2014/main" id="{53220BF0-01F2-487A-811F-867CEBCAAF81}"/>
                </a:ext>
              </a:extLst>
            </p:cNvPr>
            <p:cNvPicPr>
              <a:picLocks noChangeAspect="1" noChangeArrowheads="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4517552" y="2862672"/>
              <a:ext cx="1566460" cy="29484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8" descr="Image result for Bosch Limited logo">
              <a:extLst>
                <a:ext uri="{FF2B5EF4-FFF2-40B4-BE49-F238E27FC236}">
                  <a16:creationId xmlns:a16="http://schemas.microsoft.com/office/drawing/2014/main" id="{A4ECCB26-C7C7-477A-9DA7-E89312F2154E}"/>
                </a:ext>
              </a:extLst>
            </p:cNvPr>
            <p:cNvPicPr>
              <a:picLocks noChangeAspect="1" noChangeArrowheads="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1055668" y="4634732"/>
              <a:ext cx="1456849" cy="34615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Bain &amp; Co logo">
              <a:extLst>
                <a:ext uri="{FF2B5EF4-FFF2-40B4-BE49-F238E27FC236}">
                  <a16:creationId xmlns:a16="http://schemas.microsoft.com/office/drawing/2014/main" id="{790CC454-BD70-4B4C-B347-43C317CECA29}"/>
                </a:ext>
              </a:extLst>
            </p:cNvPr>
            <p:cNvPicPr>
              <a:picLocks noChangeAspect="1" noChangeArrowheads="1"/>
            </p:cNvPicPr>
            <p:nvPr/>
          </p:nvPicPr>
          <p:blipFill>
            <a:blip r:embed="rId22" cstate="screen">
              <a:extLst>
                <a:ext uri="{28A0092B-C50C-407E-A947-70E740481C1C}">
                  <a14:useLocalDpi xmlns:a14="http://schemas.microsoft.com/office/drawing/2010/main"/>
                </a:ext>
              </a:extLst>
            </a:blip>
            <a:srcRect/>
            <a:stretch>
              <a:fillRect/>
            </a:stretch>
          </p:blipFill>
          <p:spPr bwMode="auto">
            <a:xfrm>
              <a:off x="1334793" y="5168080"/>
              <a:ext cx="920439" cy="57527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Related image">
              <a:extLst>
                <a:ext uri="{FF2B5EF4-FFF2-40B4-BE49-F238E27FC236}">
                  <a16:creationId xmlns:a16="http://schemas.microsoft.com/office/drawing/2014/main" id="{D38E3C62-0FED-4B92-820E-9A94ADE0A76B}"/>
                </a:ext>
              </a:extLst>
            </p:cNvPr>
            <p:cNvPicPr>
              <a:picLocks noChangeAspect="1" noChangeArrowheads="1"/>
            </p:cNvPicPr>
            <p:nvPr/>
          </p:nvPicPr>
          <p:blipFill>
            <a:blip r:embed="rId23" cstate="screen">
              <a:extLst>
                <a:ext uri="{28A0092B-C50C-407E-A947-70E740481C1C}">
                  <a14:useLocalDpi xmlns:a14="http://schemas.microsoft.com/office/drawing/2010/main"/>
                </a:ext>
              </a:extLst>
            </a:blip>
            <a:srcRect/>
            <a:stretch>
              <a:fillRect/>
            </a:stretch>
          </p:blipFill>
          <p:spPr bwMode="auto">
            <a:xfrm>
              <a:off x="2712898" y="5201029"/>
              <a:ext cx="1655870" cy="50937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mage result for GAIL India LTD logo">
              <a:extLst>
                <a:ext uri="{FF2B5EF4-FFF2-40B4-BE49-F238E27FC236}">
                  <a16:creationId xmlns:a16="http://schemas.microsoft.com/office/drawing/2014/main" id="{99A476B6-836A-4E70-BCC9-A3B5D8E7BF8C}"/>
                </a:ext>
              </a:extLst>
            </p:cNvPr>
            <p:cNvPicPr>
              <a:picLocks noChangeAspect="1" noChangeArrowheads="1"/>
            </p:cNvPicPr>
            <p:nvPr/>
          </p:nvPicPr>
          <p:blipFill>
            <a:blip r:embed="rId24" cstate="screen">
              <a:extLst>
                <a:ext uri="{28A0092B-C50C-407E-A947-70E740481C1C}">
                  <a14:useLocalDpi xmlns:a14="http://schemas.microsoft.com/office/drawing/2010/main"/>
                </a:ext>
              </a:extLst>
            </a:blip>
            <a:srcRect/>
            <a:stretch>
              <a:fillRect/>
            </a:stretch>
          </p:blipFill>
          <p:spPr bwMode="auto">
            <a:xfrm>
              <a:off x="4609221" y="3348986"/>
              <a:ext cx="1249838" cy="50510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mage result for Franklin Electric logo">
              <a:extLst>
                <a:ext uri="{FF2B5EF4-FFF2-40B4-BE49-F238E27FC236}">
                  <a16:creationId xmlns:a16="http://schemas.microsoft.com/office/drawing/2014/main" id="{567A0898-4808-4BB6-A4D6-5D56BD793BC0}"/>
                </a:ext>
              </a:extLst>
            </p:cNvPr>
            <p:cNvPicPr>
              <a:picLocks noChangeAspect="1" noChangeArrowheads="1"/>
            </p:cNvPicPr>
            <p:nvPr/>
          </p:nvPicPr>
          <p:blipFill>
            <a:blip r:embed="rId25" cstate="screen">
              <a:extLst>
                <a:ext uri="{28A0092B-C50C-407E-A947-70E740481C1C}">
                  <a14:useLocalDpi xmlns:a14="http://schemas.microsoft.com/office/drawing/2010/main"/>
                </a:ext>
              </a:extLst>
            </a:blip>
            <a:srcRect/>
            <a:stretch>
              <a:fillRect/>
            </a:stretch>
          </p:blipFill>
          <p:spPr bwMode="auto">
            <a:xfrm>
              <a:off x="6242101" y="3197759"/>
              <a:ext cx="1774620" cy="76694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mage result for Toray Industries, Inc. logo">
              <a:extLst>
                <a:ext uri="{FF2B5EF4-FFF2-40B4-BE49-F238E27FC236}">
                  <a16:creationId xmlns:a16="http://schemas.microsoft.com/office/drawing/2014/main" id="{75634EC2-8F5A-4442-AF01-08C726A12A24}"/>
                </a:ext>
              </a:extLst>
            </p:cNvPr>
            <p:cNvPicPr>
              <a:picLocks noChangeAspect="1" noChangeArrowheads="1"/>
            </p:cNvPicPr>
            <p:nvPr/>
          </p:nvPicPr>
          <p:blipFill>
            <a:blip r:embed="rId26" cstate="screen">
              <a:extLst>
                <a:ext uri="{28A0092B-C50C-407E-A947-70E740481C1C}">
                  <a14:useLocalDpi xmlns:a14="http://schemas.microsoft.com/office/drawing/2010/main"/>
                </a:ext>
              </a:extLst>
            </a:blip>
            <a:srcRect/>
            <a:stretch>
              <a:fillRect/>
            </a:stretch>
          </p:blipFill>
          <p:spPr bwMode="auto">
            <a:xfrm>
              <a:off x="6450028" y="1447117"/>
              <a:ext cx="1264010" cy="528838"/>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Image result for DLA Piper Australia  logo">
              <a:extLst>
                <a:ext uri="{FF2B5EF4-FFF2-40B4-BE49-F238E27FC236}">
                  <a16:creationId xmlns:a16="http://schemas.microsoft.com/office/drawing/2014/main" id="{9D0E6EBB-A8D7-4730-BFD4-964ABB828E19}"/>
                </a:ext>
              </a:extLst>
            </p:cNvPr>
            <p:cNvPicPr>
              <a:picLocks noChangeAspect="1" noChangeArrowheads="1"/>
            </p:cNvPicPr>
            <p:nvPr/>
          </p:nvPicPr>
          <p:blipFill>
            <a:blip r:embed="rId27" cstate="screen">
              <a:extLst>
                <a:ext uri="{28A0092B-C50C-407E-A947-70E740481C1C}">
                  <a14:useLocalDpi xmlns:a14="http://schemas.microsoft.com/office/drawing/2010/main"/>
                </a:ext>
              </a:extLst>
            </a:blip>
            <a:srcRect/>
            <a:stretch>
              <a:fillRect/>
            </a:stretch>
          </p:blipFill>
          <p:spPr bwMode="auto">
            <a:xfrm>
              <a:off x="2990069" y="2086002"/>
              <a:ext cx="1252350" cy="50937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Related image">
              <a:extLst>
                <a:ext uri="{FF2B5EF4-FFF2-40B4-BE49-F238E27FC236}">
                  <a16:creationId xmlns:a16="http://schemas.microsoft.com/office/drawing/2014/main" id="{E20ACB34-09FC-4E57-B0F9-250A8202B714}"/>
                </a:ext>
              </a:extLst>
            </p:cNvPr>
            <p:cNvPicPr>
              <a:picLocks noChangeAspect="1" noChangeArrowheads="1"/>
            </p:cNvPicPr>
            <p:nvPr/>
          </p:nvPicPr>
          <p:blipFill>
            <a:blip r:embed="rId28" cstate="screen">
              <a:extLst>
                <a:ext uri="{28A0092B-C50C-407E-A947-70E740481C1C}">
                  <a14:useLocalDpi xmlns:a14="http://schemas.microsoft.com/office/drawing/2010/main"/>
                </a:ext>
              </a:extLst>
            </a:blip>
            <a:srcRect/>
            <a:stretch>
              <a:fillRect/>
            </a:stretch>
          </p:blipFill>
          <p:spPr bwMode="auto">
            <a:xfrm>
              <a:off x="2702749" y="3323519"/>
              <a:ext cx="1632153" cy="53317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2" descr="Image result for Dun &amp; Bradstreet Information Services India Pvt Ltd. logo">
              <a:extLst>
                <a:ext uri="{FF2B5EF4-FFF2-40B4-BE49-F238E27FC236}">
                  <a16:creationId xmlns:a16="http://schemas.microsoft.com/office/drawing/2014/main" id="{17473293-1CB1-438D-99C6-9D0AE11555B3}"/>
                </a:ext>
              </a:extLst>
            </p:cNvPr>
            <p:cNvPicPr>
              <a:picLocks noChangeAspect="1" noChangeArrowheads="1"/>
            </p:cNvPicPr>
            <p:nvPr/>
          </p:nvPicPr>
          <p:blipFill>
            <a:blip r:embed="rId29" cstate="screen">
              <a:extLst>
                <a:ext uri="{28A0092B-C50C-407E-A947-70E740481C1C}">
                  <a14:useLocalDpi xmlns:a14="http://schemas.microsoft.com/office/drawing/2010/main"/>
                </a:ext>
              </a:extLst>
            </a:blip>
            <a:srcRect/>
            <a:stretch>
              <a:fillRect/>
            </a:stretch>
          </p:blipFill>
          <p:spPr bwMode="auto">
            <a:xfrm>
              <a:off x="4495177" y="4044233"/>
              <a:ext cx="1655982" cy="294844"/>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36" name="Table 2">
            <a:extLst>
              <a:ext uri="{FF2B5EF4-FFF2-40B4-BE49-F238E27FC236}">
                <a16:creationId xmlns:a16="http://schemas.microsoft.com/office/drawing/2014/main" id="{B8D75639-44C4-456F-8306-2DFADE4D9277}"/>
              </a:ext>
            </a:extLst>
          </p:cNvPr>
          <p:cNvGraphicFramePr>
            <a:graphicFrameLocks noGrp="1"/>
          </p:cNvGraphicFramePr>
          <p:nvPr/>
        </p:nvGraphicFramePr>
        <p:xfrm>
          <a:off x="318050" y="1192698"/>
          <a:ext cx="8574160" cy="5289697"/>
        </p:xfrm>
        <a:graphic>
          <a:graphicData uri="http://schemas.openxmlformats.org/drawingml/2006/table">
            <a:tbl>
              <a:tblPr firstRow="1" bandRow="1">
                <a:tableStyleId>{5940675A-B579-460E-94D1-54222C63F5DA}</a:tableStyleId>
              </a:tblPr>
              <a:tblGrid>
                <a:gridCol w="2143540">
                  <a:extLst>
                    <a:ext uri="{9D8B030D-6E8A-4147-A177-3AD203B41FA5}">
                      <a16:colId xmlns:a16="http://schemas.microsoft.com/office/drawing/2014/main" val="172828129"/>
                    </a:ext>
                  </a:extLst>
                </a:gridCol>
                <a:gridCol w="2143540">
                  <a:extLst>
                    <a:ext uri="{9D8B030D-6E8A-4147-A177-3AD203B41FA5}">
                      <a16:colId xmlns:a16="http://schemas.microsoft.com/office/drawing/2014/main" val="4233152267"/>
                    </a:ext>
                  </a:extLst>
                </a:gridCol>
                <a:gridCol w="2143540">
                  <a:extLst>
                    <a:ext uri="{9D8B030D-6E8A-4147-A177-3AD203B41FA5}">
                      <a16:colId xmlns:a16="http://schemas.microsoft.com/office/drawing/2014/main" val="3372618508"/>
                    </a:ext>
                  </a:extLst>
                </a:gridCol>
                <a:gridCol w="2143540">
                  <a:extLst>
                    <a:ext uri="{9D8B030D-6E8A-4147-A177-3AD203B41FA5}">
                      <a16:colId xmlns:a16="http://schemas.microsoft.com/office/drawing/2014/main" val="2213240307"/>
                    </a:ext>
                  </a:extLst>
                </a:gridCol>
              </a:tblGrid>
              <a:tr h="755671">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366149844"/>
                  </a:ext>
                </a:extLst>
              </a:tr>
              <a:tr h="755671">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19694464"/>
                  </a:ext>
                </a:extLst>
              </a:tr>
              <a:tr h="755671">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674792885"/>
                  </a:ext>
                </a:extLst>
              </a:tr>
              <a:tr h="755671">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566418816"/>
                  </a:ext>
                </a:extLst>
              </a:tr>
              <a:tr h="755671">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94572416"/>
                  </a:ext>
                </a:extLst>
              </a:tr>
              <a:tr h="755671">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1838391"/>
                  </a:ext>
                </a:extLst>
              </a:tr>
              <a:tr h="755671">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53085298"/>
                  </a:ext>
                </a:extLst>
              </a:tr>
            </a:tbl>
          </a:graphicData>
        </a:graphic>
      </p:graphicFrame>
      <p:pic>
        <p:nvPicPr>
          <p:cNvPr id="1026" name="Picture 2" descr="Image result for Deloitte Tohmatsu Consulting LLC logo">
            <a:extLst>
              <a:ext uri="{FF2B5EF4-FFF2-40B4-BE49-F238E27FC236}">
                <a16:creationId xmlns:a16="http://schemas.microsoft.com/office/drawing/2014/main" id="{D66DB79F-9FDF-4E3D-B4F2-A65D1A2F402D}"/>
              </a:ext>
            </a:extLst>
          </p:cNvPr>
          <p:cNvPicPr>
            <a:picLocks noChangeAspect="1" noChangeArrowheads="1"/>
          </p:cNvPicPr>
          <p:nvPr/>
        </p:nvPicPr>
        <p:blipFill>
          <a:blip r:embed="rId30" cstate="screen">
            <a:extLst>
              <a:ext uri="{28A0092B-C50C-407E-A947-70E740481C1C}">
                <a14:useLocalDpi xmlns:a14="http://schemas.microsoft.com/office/drawing/2010/main"/>
              </a:ext>
            </a:extLst>
          </a:blip>
          <a:srcRect/>
          <a:stretch>
            <a:fillRect/>
          </a:stretch>
        </p:blipFill>
        <p:spPr bwMode="auto">
          <a:xfrm>
            <a:off x="10407941" y="-1531523"/>
            <a:ext cx="155959" cy="10852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Sanso Electric Co., Ltd. logo">
            <a:extLst>
              <a:ext uri="{FF2B5EF4-FFF2-40B4-BE49-F238E27FC236}">
                <a16:creationId xmlns:a16="http://schemas.microsoft.com/office/drawing/2014/main" id="{3B0C8A64-25DD-4E4A-BAAB-B100FB8F4A51}"/>
              </a:ext>
            </a:extLst>
          </p:cNvPr>
          <p:cNvPicPr>
            <a:picLocks noChangeAspect="1" noChangeArrowheads="1"/>
          </p:cNvPicPr>
          <p:nvPr/>
        </p:nvPicPr>
        <p:blipFill>
          <a:blip r:embed="rId31" cstate="screen">
            <a:extLst>
              <a:ext uri="{28A0092B-C50C-407E-A947-70E740481C1C}">
                <a14:useLocalDpi xmlns:a14="http://schemas.microsoft.com/office/drawing/2010/main"/>
              </a:ext>
            </a:extLst>
          </a:blip>
          <a:srcRect/>
          <a:stretch>
            <a:fillRect/>
          </a:stretch>
        </p:blipFill>
        <p:spPr bwMode="auto">
          <a:xfrm>
            <a:off x="10415487" y="-2402086"/>
            <a:ext cx="362927" cy="239202"/>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574A430B-A18C-4DB9-B609-648628E43F60}"/>
              </a:ext>
            </a:extLst>
          </p:cNvPr>
          <p:cNvSpPr>
            <a:spLocks noGrp="1"/>
          </p:cNvSpPr>
          <p:nvPr>
            <p:ph type="body" sz="quarter" idx="14"/>
          </p:nvPr>
        </p:nvSpPr>
        <p:spPr>
          <a:xfrm>
            <a:off x="22109" y="347319"/>
            <a:ext cx="7863840" cy="457200"/>
          </a:xfrm>
        </p:spPr>
        <p:txBody>
          <a:bodyPr/>
          <a:lstStyle/>
          <a:p>
            <a:r>
              <a:rPr kumimoji="0" lang="en-US" sz="1600" b="1" i="0" u="none" strike="noStrike" kern="1200" cap="none" spc="0" normalizeH="0" baseline="0" noProof="0" dirty="0">
                <a:ln>
                  <a:noFill/>
                </a:ln>
                <a:solidFill>
                  <a:prstClr val="black"/>
                </a:solidFill>
                <a:effectLst/>
                <a:uLnTx/>
                <a:uFillTx/>
                <a:latin typeface="Montserrat"/>
                <a:ea typeface="Verdana" panose="020B0604030504040204" pitchFamily="34" charset="0"/>
                <a:cs typeface="Verdana" panose="020B0604030504040204" pitchFamily="34" charset="0"/>
              </a:rPr>
              <a:t>Our Prestigious Clients Who Bought Reports in Chemical Industry </a:t>
            </a:r>
          </a:p>
          <a:p>
            <a:endParaRPr lang="en-US" dirty="0"/>
          </a:p>
        </p:txBody>
      </p:sp>
    </p:spTree>
    <p:extLst>
      <p:ext uri="{BB962C8B-B14F-4D97-AF65-F5344CB8AC3E}">
        <p14:creationId xmlns:p14="http://schemas.microsoft.com/office/powerpoint/2010/main" val="148981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oup of people working at a table&#10;&#10;Description automatically generated with low confidence">
            <a:extLst>
              <a:ext uri="{FF2B5EF4-FFF2-40B4-BE49-F238E27FC236}">
                <a16:creationId xmlns:a16="http://schemas.microsoft.com/office/drawing/2014/main" id="{621D5037-3623-40F4-B318-F6AC063610C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5668" b="7606"/>
          <a:stretch/>
        </p:blipFill>
        <p:spPr>
          <a:xfrm>
            <a:off x="0" y="0"/>
            <a:ext cx="9144000" cy="6858000"/>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F888F908-0425-448A-9F48-E1135DF27EBA}"/>
              </a:ext>
            </a:extLst>
          </p:cNvPr>
          <p:cNvSpPr txBox="1">
            <a:spLocks/>
          </p:cNvSpPr>
          <p:nvPr/>
        </p:nvSpPr>
        <p:spPr>
          <a:xfrm>
            <a:off x="392906" y="5317240"/>
            <a:ext cx="8408194" cy="744836"/>
          </a:xfrm>
          <a:prstGeom prst="rect">
            <a:avLst/>
          </a:prstGeom>
        </p:spPr>
        <p:txBody>
          <a:bodyPr vert="horz" lIns="91440" tIns="45720" rIns="91440" bIns="45720" rtlCol="0" anchor="ctr">
            <a:normAutofit/>
          </a:bodyPr>
          <a:lst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marL="0" marR="0" lvl="0" indent="0" algn="ctr" defTabSz="914400" fontAlgn="auto">
              <a:spcBef>
                <a:spcPct val="0"/>
              </a:spcBef>
              <a:spcAft>
                <a:spcPts val="600"/>
              </a:spcAft>
              <a:buClrTx/>
              <a:buSzTx/>
              <a:buNone/>
              <a:tabLst/>
              <a:defRPr/>
            </a:pPr>
            <a:r>
              <a:rPr kumimoji="0" lang="en-US" sz="3100" b="1" i="0" u="none" strike="noStrike" cap="none" spc="-136" normalizeH="0" baseline="0" noProof="0">
                <a:ln>
                  <a:noFill/>
                </a:ln>
                <a:solidFill>
                  <a:schemeClr val="tx1">
                    <a:lumMod val="85000"/>
                    <a:lumOff val="15000"/>
                  </a:schemeClr>
                </a:solidFill>
                <a:uLnTx/>
                <a:uFillTx/>
                <a:latin typeface="+mj-lt"/>
                <a:ea typeface="+mj-ea"/>
                <a:cs typeface="+mj-cs"/>
              </a:rPr>
              <a:t>RESEARCH METHODOLOGY</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278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9FFF882-84EE-4EFC-A5A1-1296D5F7AEBD}"/>
              </a:ext>
            </a:extLst>
          </p:cNvPr>
          <p:cNvSpPr/>
          <p:nvPr/>
        </p:nvSpPr>
        <p:spPr>
          <a:xfrm>
            <a:off x="-32866" y="1651332"/>
            <a:ext cx="9176866" cy="5143500"/>
          </a:xfrm>
          <a:prstGeom prst="rect">
            <a:avLst/>
          </a:prstGeom>
          <a:solidFill>
            <a:srgbClr val="0E3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212A8238-7B56-4998-B37D-2F65ED998F8F}"/>
              </a:ext>
            </a:extLst>
          </p:cNvPr>
          <p:cNvSpPr txBox="1">
            <a:spLocks/>
          </p:cNvSpPr>
          <p:nvPr/>
        </p:nvSpPr>
        <p:spPr>
          <a:xfrm>
            <a:off x="528977" y="2023265"/>
            <a:ext cx="3158897" cy="4018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00" b="1" dirty="0">
                <a:solidFill>
                  <a:schemeClr val="bg1"/>
                </a:solidFill>
                <a:latin typeface="Montserrat" panose="02000505000000020004" pitchFamily="2" charset="0"/>
              </a:rPr>
              <a:t>CONTACT US</a:t>
            </a:r>
          </a:p>
        </p:txBody>
      </p:sp>
      <p:sp>
        <p:nvSpPr>
          <p:cNvPr id="9" name="TextBox 8">
            <a:extLst>
              <a:ext uri="{FF2B5EF4-FFF2-40B4-BE49-F238E27FC236}">
                <a16:creationId xmlns:a16="http://schemas.microsoft.com/office/drawing/2014/main" id="{4CF5E16D-C2C4-49ED-95A1-04BB30FD7393}"/>
              </a:ext>
            </a:extLst>
          </p:cNvPr>
          <p:cNvSpPr txBox="1"/>
          <p:nvPr/>
        </p:nvSpPr>
        <p:spPr>
          <a:xfrm>
            <a:off x="555864" y="2603653"/>
            <a:ext cx="1885950" cy="698589"/>
          </a:xfrm>
          <a:prstGeom prst="rect">
            <a:avLst/>
          </a:prstGeom>
          <a:solidFill>
            <a:schemeClr val="bg1"/>
          </a:solidFill>
        </p:spPr>
        <p:txBody>
          <a:bodyPr wrap="square" rtlCol="0">
            <a:spAutoFit/>
          </a:bodyPr>
          <a:lstStyle/>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TechSci Research – North America</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2950, Boundary Road, Burnaby, </a:t>
            </a:r>
            <a:b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b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British Columbia, Canada</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Tel: +1- 646- 360-1656    </a:t>
            </a:r>
          </a:p>
          <a:p>
            <a:pPr algn="ctr">
              <a:defRPr/>
            </a:pPr>
            <a:r>
              <a:rPr lang="en-US" sz="788" b="1" kern="0" dirty="0">
                <a:solidFill>
                  <a:schemeClr val="bg2">
                    <a:lumMod val="25000"/>
                  </a:schemeClr>
                </a:solidFill>
                <a:latin typeface="Neue Haas Grotesk Display Std 75"/>
                <a:ea typeface="Verdana" panose="020B0604030504040204" pitchFamily="34" charset="0"/>
                <a:cs typeface="Verdana" panose="020B0604030504040204" pitchFamily="34" charset="0"/>
              </a:rPr>
              <a:t>E:</a:t>
            </a: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 sales@techsciresearch.com</a:t>
            </a:r>
          </a:p>
        </p:txBody>
      </p:sp>
      <p:sp>
        <p:nvSpPr>
          <p:cNvPr id="10" name="TextBox 9">
            <a:extLst>
              <a:ext uri="{FF2B5EF4-FFF2-40B4-BE49-F238E27FC236}">
                <a16:creationId xmlns:a16="http://schemas.microsoft.com/office/drawing/2014/main" id="{E5FF6F8D-A9DF-41BD-8030-FA5CDB3F0E6B}"/>
              </a:ext>
            </a:extLst>
          </p:cNvPr>
          <p:cNvSpPr txBox="1"/>
          <p:nvPr/>
        </p:nvSpPr>
        <p:spPr>
          <a:xfrm>
            <a:off x="2660519" y="2595089"/>
            <a:ext cx="1885950" cy="698589"/>
          </a:xfrm>
          <a:prstGeom prst="rect">
            <a:avLst/>
          </a:prstGeom>
          <a:solidFill>
            <a:schemeClr val="bg1"/>
          </a:solidFill>
        </p:spPr>
        <p:txBody>
          <a:bodyPr wrap="square" rtlCol="0">
            <a:spAutoFit/>
          </a:bodyPr>
          <a:lstStyle/>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TechSci Research – Europe</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54, Oldbrook,  Bretton, </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Peterborough, </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United Kingdom</a:t>
            </a:r>
          </a:p>
          <a:p>
            <a:pPr algn="ctr">
              <a:defRPr/>
            </a:pPr>
            <a:r>
              <a:rPr lang="en-US" sz="788" b="1" kern="0" dirty="0">
                <a:solidFill>
                  <a:schemeClr val="bg2">
                    <a:lumMod val="25000"/>
                  </a:schemeClr>
                </a:solidFill>
                <a:latin typeface="Neue Haas Grotesk Display Std 75"/>
                <a:ea typeface="Verdana" panose="020B0604030504040204" pitchFamily="34" charset="0"/>
                <a:cs typeface="Verdana" panose="020B0604030504040204" pitchFamily="34" charset="0"/>
              </a:rPr>
              <a:t>E:</a:t>
            </a: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 sales@techsciresearch.com</a:t>
            </a:r>
          </a:p>
        </p:txBody>
      </p:sp>
      <p:sp>
        <p:nvSpPr>
          <p:cNvPr id="11" name="TextBox 10">
            <a:extLst>
              <a:ext uri="{FF2B5EF4-FFF2-40B4-BE49-F238E27FC236}">
                <a16:creationId xmlns:a16="http://schemas.microsoft.com/office/drawing/2014/main" id="{DFCD658D-7C14-4AC6-947C-9B8D24BBCEAE}"/>
              </a:ext>
            </a:extLst>
          </p:cNvPr>
          <p:cNvSpPr txBox="1"/>
          <p:nvPr/>
        </p:nvSpPr>
        <p:spPr>
          <a:xfrm>
            <a:off x="4775337" y="2609860"/>
            <a:ext cx="1885950" cy="698589"/>
          </a:xfrm>
          <a:prstGeom prst="rect">
            <a:avLst/>
          </a:prstGeom>
          <a:solidFill>
            <a:schemeClr val="bg1"/>
          </a:solidFill>
        </p:spPr>
        <p:txBody>
          <a:bodyPr wrap="square" rtlCol="0">
            <a:spAutoFit/>
          </a:bodyPr>
          <a:lstStyle/>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TechSci Research – Asia-Pacific</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B-44, Sector -57, Noida, National Capital Region, UP, India</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Tel: +91-120-4523900  </a:t>
            </a:r>
          </a:p>
          <a:p>
            <a:pPr algn="ctr">
              <a:defRPr/>
            </a:pPr>
            <a:r>
              <a:rPr lang="en-US" sz="788" b="1" kern="0" dirty="0">
                <a:solidFill>
                  <a:schemeClr val="bg2">
                    <a:lumMod val="25000"/>
                  </a:schemeClr>
                </a:solidFill>
                <a:latin typeface="Neue Haas Grotesk Display Std 75"/>
                <a:ea typeface="Verdana" panose="020B0604030504040204" pitchFamily="34" charset="0"/>
                <a:cs typeface="Verdana" panose="020B0604030504040204" pitchFamily="34" charset="0"/>
              </a:rPr>
              <a:t>E:</a:t>
            </a: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 sales@techsciresearch.com</a:t>
            </a:r>
          </a:p>
        </p:txBody>
      </p:sp>
      <p:sp>
        <p:nvSpPr>
          <p:cNvPr id="22" name="TextBox 21">
            <a:extLst>
              <a:ext uri="{FF2B5EF4-FFF2-40B4-BE49-F238E27FC236}">
                <a16:creationId xmlns:a16="http://schemas.microsoft.com/office/drawing/2014/main" id="{211FC4AE-9E46-4337-A2E4-547AACA13C6C}"/>
              </a:ext>
            </a:extLst>
          </p:cNvPr>
          <p:cNvSpPr txBox="1"/>
          <p:nvPr/>
        </p:nvSpPr>
        <p:spPr>
          <a:xfrm>
            <a:off x="6907280" y="2604890"/>
            <a:ext cx="1885950" cy="698589"/>
          </a:xfrm>
          <a:prstGeom prst="rect">
            <a:avLst/>
          </a:prstGeom>
          <a:solidFill>
            <a:schemeClr val="bg1"/>
          </a:solidFill>
        </p:spPr>
        <p:txBody>
          <a:bodyPr wrap="square" rtlCol="0">
            <a:spAutoFit/>
          </a:bodyPr>
          <a:lstStyle/>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TechSci Research </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Cyber City, Building No. 8C, Gurgaon, National Capital Region, Haryana, India</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Tel: +91-124-6428661  </a:t>
            </a:r>
          </a:p>
          <a:p>
            <a:pPr algn="ctr">
              <a:defRPr/>
            </a:pPr>
            <a:r>
              <a:rPr lang="en-US" sz="788" b="1" kern="0" dirty="0">
                <a:solidFill>
                  <a:schemeClr val="bg2">
                    <a:lumMod val="25000"/>
                  </a:schemeClr>
                </a:solidFill>
                <a:latin typeface="Neue Haas Grotesk Display Std 75"/>
                <a:ea typeface="Verdana" panose="020B0604030504040204" pitchFamily="34" charset="0"/>
                <a:cs typeface="Verdana" panose="020B0604030504040204" pitchFamily="34" charset="0"/>
              </a:rPr>
              <a:t>E:</a:t>
            </a: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 sales@techsciresearch.com</a:t>
            </a:r>
          </a:p>
        </p:txBody>
      </p:sp>
      <p:sp>
        <p:nvSpPr>
          <p:cNvPr id="23" name="Title 10">
            <a:extLst>
              <a:ext uri="{FF2B5EF4-FFF2-40B4-BE49-F238E27FC236}">
                <a16:creationId xmlns:a16="http://schemas.microsoft.com/office/drawing/2014/main" id="{B42975AD-CC79-4A28-8EC1-DD72DB4C10E6}"/>
              </a:ext>
            </a:extLst>
          </p:cNvPr>
          <p:cNvSpPr txBox="1">
            <a:spLocks/>
          </p:cNvSpPr>
          <p:nvPr/>
        </p:nvSpPr>
        <p:spPr>
          <a:xfrm>
            <a:off x="237041" y="2719240"/>
            <a:ext cx="8481648" cy="807913"/>
          </a:xfrm>
          <a:prstGeom prst="rect">
            <a:avLst/>
          </a:prstGeom>
        </p:spPr>
        <p:txBody>
          <a:bodyPr wrap="square" lIns="0" tIns="0" rIns="0" bIns="0">
            <a:spAutoFit/>
          </a:bodyPr>
          <a:lstStyle>
            <a:lvl1pPr>
              <a:defRPr sz="4000" b="1" i="0">
                <a:solidFill>
                  <a:schemeClr val="bg1"/>
                </a:solidFill>
                <a:latin typeface="Arial"/>
                <a:ea typeface="+mj-ea"/>
                <a:cs typeface="Arial"/>
              </a:defRPr>
            </a:lvl1pPr>
          </a:lstStyle>
          <a:p>
            <a:endParaRPr lang="en-US" sz="1050" kern="0" dirty="0">
              <a:solidFill>
                <a:schemeClr val="tx1"/>
              </a:solidFill>
            </a:endParaRPr>
          </a:p>
          <a:p>
            <a:endParaRPr lang="en-US" sz="1050" kern="0" dirty="0">
              <a:solidFill>
                <a:schemeClr val="tx1"/>
              </a:solidFill>
            </a:endParaRPr>
          </a:p>
          <a:p>
            <a:endParaRPr lang="en-US" sz="1050" kern="0" dirty="0">
              <a:solidFill>
                <a:schemeClr val="tx1"/>
              </a:solidFill>
            </a:endParaRPr>
          </a:p>
          <a:p>
            <a:endParaRPr lang="en-US" sz="1050" kern="0" dirty="0">
              <a:solidFill>
                <a:schemeClr val="tx1"/>
              </a:solidFill>
            </a:endParaRPr>
          </a:p>
          <a:p>
            <a:r>
              <a:rPr lang="en-US" sz="1050" kern="0" dirty="0">
                <a:solidFill>
                  <a:schemeClr val="tx1"/>
                </a:solidFill>
              </a:rPr>
              <a:t> </a:t>
            </a:r>
          </a:p>
        </p:txBody>
      </p:sp>
      <p:sp>
        <p:nvSpPr>
          <p:cNvPr id="27" name="object 10">
            <a:extLst>
              <a:ext uri="{FF2B5EF4-FFF2-40B4-BE49-F238E27FC236}">
                <a16:creationId xmlns:a16="http://schemas.microsoft.com/office/drawing/2014/main" id="{7263C972-9E69-44DC-9A65-ADC04C6D15D0}"/>
              </a:ext>
            </a:extLst>
          </p:cNvPr>
          <p:cNvSpPr txBox="1"/>
          <p:nvPr/>
        </p:nvSpPr>
        <p:spPr>
          <a:xfrm>
            <a:off x="-32866" y="6019889"/>
            <a:ext cx="7621227" cy="463621"/>
          </a:xfrm>
          <a:prstGeom prst="rect">
            <a:avLst/>
          </a:prstGeom>
        </p:spPr>
        <p:txBody>
          <a:bodyPr vert="horz" wrap="square" lIns="0" tIns="10001" rIns="0" bIns="0" rtlCol="0">
            <a:spAutoFit/>
          </a:bodyPr>
          <a:lstStyle/>
          <a:p>
            <a:pPr marL="9525" marR="3810">
              <a:spcBef>
                <a:spcPts val="79"/>
              </a:spcBef>
            </a:pPr>
            <a:r>
              <a:rPr sz="788" dirty="0">
                <a:solidFill>
                  <a:schemeClr val="bg1"/>
                </a:solidFill>
                <a:latin typeface="Univers-Light-Normal" pitchFamily="2" charset="0"/>
                <a:cs typeface="Verdana"/>
              </a:rPr>
              <a:t>The </a:t>
            </a:r>
            <a:r>
              <a:rPr sz="788" spc="-4" dirty="0">
                <a:solidFill>
                  <a:schemeClr val="bg1"/>
                </a:solidFill>
                <a:latin typeface="Univers-Light-Normal" pitchFamily="2" charset="0"/>
                <a:cs typeface="Verdana"/>
              </a:rPr>
              <a:t>information contained herein is </a:t>
            </a:r>
            <a:r>
              <a:rPr sz="788" dirty="0">
                <a:solidFill>
                  <a:schemeClr val="bg1"/>
                </a:solidFill>
                <a:latin typeface="Univers-Light-Normal" pitchFamily="2" charset="0"/>
                <a:cs typeface="Verdana"/>
              </a:rPr>
              <a:t>of a </a:t>
            </a:r>
            <a:r>
              <a:rPr sz="788" spc="-4" dirty="0">
                <a:solidFill>
                  <a:schemeClr val="bg1"/>
                </a:solidFill>
                <a:latin typeface="Univers-Light-Normal" pitchFamily="2" charset="0"/>
                <a:cs typeface="Verdana"/>
              </a:rPr>
              <a:t>general nature </a:t>
            </a:r>
            <a:r>
              <a:rPr sz="788" dirty="0">
                <a:solidFill>
                  <a:schemeClr val="bg1"/>
                </a:solidFill>
                <a:latin typeface="Univers-Light-Normal" pitchFamily="2" charset="0"/>
                <a:cs typeface="Verdana"/>
              </a:rPr>
              <a:t>and </a:t>
            </a:r>
            <a:r>
              <a:rPr sz="788" spc="-4" dirty="0">
                <a:solidFill>
                  <a:schemeClr val="bg1"/>
                </a:solidFill>
                <a:latin typeface="Univers-Light-Normal" pitchFamily="2" charset="0"/>
                <a:cs typeface="Verdana"/>
              </a:rPr>
              <a:t>is not intended </a:t>
            </a:r>
            <a:r>
              <a:rPr sz="788" dirty="0">
                <a:solidFill>
                  <a:schemeClr val="bg1"/>
                </a:solidFill>
                <a:latin typeface="Univers-Light-Normal" pitchFamily="2" charset="0"/>
                <a:cs typeface="Verdana"/>
              </a:rPr>
              <a:t>to </a:t>
            </a:r>
            <a:r>
              <a:rPr sz="788" spc="-4" dirty="0">
                <a:solidFill>
                  <a:schemeClr val="bg1"/>
                </a:solidFill>
                <a:latin typeface="Univers-Light-Normal" pitchFamily="2" charset="0"/>
                <a:cs typeface="Verdana"/>
              </a:rPr>
              <a:t>address any particular situation,  individual </a:t>
            </a:r>
            <a:r>
              <a:rPr sz="788" dirty="0">
                <a:solidFill>
                  <a:schemeClr val="bg1"/>
                </a:solidFill>
                <a:latin typeface="Univers-Light-Normal" pitchFamily="2" charset="0"/>
                <a:cs typeface="Verdana"/>
              </a:rPr>
              <a:t>or entity. No one should act upon such information without </a:t>
            </a:r>
            <a:r>
              <a:rPr sz="788" spc="-4" dirty="0">
                <a:solidFill>
                  <a:schemeClr val="bg1"/>
                </a:solidFill>
                <a:latin typeface="Univers-Light-Normal" pitchFamily="2" charset="0"/>
                <a:cs typeface="Verdana"/>
              </a:rPr>
              <a:t>appropriate </a:t>
            </a:r>
            <a:r>
              <a:rPr sz="788" dirty="0">
                <a:solidFill>
                  <a:schemeClr val="bg1"/>
                </a:solidFill>
                <a:latin typeface="Univers-Light-Normal" pitchFamily="2" charset="0"/>
                <a:cs typeface="Verdana"/>
              </a:rPr>
              <a:t>professional</a:t>
            </a:r>
            <a:r>
              <a:rPr lang="en-US" sz="788" dirty="0">
                <a:solidFill>
                  <a:schemeClr val="bg1"/>
                </a:solidFill>
                <a:latin typeface="Univers-Light-Normal" pitchFamily="2" charset="0"/>
                <a:cs typeface="Verdana"/>
              </a:rPr>
              <a:t> </a:t>
            </a:r>
            <a:r>
              <a:rPr sz="788" spc="-158" dirty="0">
                <a:solidFill>
                  <a:schemeClr val="bg1"/>
                </a:solidFill>
                <a:latin typeface="Univers-Light-Normal" pitchFamily="2" charset="0"/>
                <a:cs typeface="Verdana"/>
              </a:rPr>
              <a:t> </a:t>
            </a:r>
            <a:r>
              <a:rPr sz="788" dirty="0">
                <a:solidFill>
                  <a:schemeClr val="bg1"/>
                </a:solidFill>
                <a:latin typeface="Univers-Light-Normal" pitchFamily="2" charset="0"/>
                <a:cs typeface="Verdana"/>
              </a:rPr>
              <a:t>advice.</a:t>
            </a:r>
          </a:p>
          <a:p>
            <a:pPr marL="23813">
              <a:spcBef>
                <a:spcPts val="675"/>
              </a:spcBef>
            </a:pPr>
            <a:r>
              <a:rPr sz="788" dirty="0">
                <a:solidFill>
                  <a:schemeClr val="bg1"/>
                </a:solidFill>
                <a:latin typeface="Univers-Light-Normal" pitchFamily="2" charset="0"/>
                <a:cs typeface="Verdana"/>
              </a:rPr>
              <a:t>20</a:t>
            </a:r>
            <a:r>
              <a:rPr lang="en-US" sz="788" dirty="0">
                <a:solidFill>
                  <a:schemeClr val="bg1"/>
                </a:solidFill>
                <a:latin typeface="Univers-Light-Normal" pitchFamily="2" charset="0"/>
                <a:cs typeface="Verdana"/>
              </a:rPr>
              <a:t>21</a:t>
            </a:r>
            <a:r>
              <a:rPr sz="788" dirty="0">
                <a:solidFill>
                  <a:schemeClr val="bg1"/>
                </a:solidFill>
                <a:latin typeface="Univers-Light-Normal" pitchFamily="2" charset="0"/>
                <a:cs typeface="Verdana"/>
              </a:rPr>
              <a:t> © TechSci Research All Rights</a:t>
            </a:r>
            <a:r>
              <a:rPr sz="788" spc="-98" dirty="0">
                <a:solidFill>
                  <a:schemeClr val="bg1"/>
                </a:solidFill>
                <a:latin typeface="Univers-Light-Normal" pitchFamily="2" charset="0"/>
                <a:cs typeface="Verdana"/>
              </a:rPr>
              <a:t> </a:t>
            </a:r>
            <a:r>
              <a:rPr sz="788" spc="-4" dirty="0">
                <a:solidFill>
                  <a:schemeClr val="bg1"/>
                </a:solidFill>
                <a:latin typeface="Univers-Light-Normal" pitchFamily="2" charset="0"/>
                <a:cs typeface="Verdana"/>
              </a:rPr>
              <a:t>Reserved.</a:t>
            </a:r>
            <a:endParaRPr sz="788" dirty="0">
              <a:solidFill>
                <a:schemeClr val="bg1"/>
              </a:solidFill>
              <a:latin typeface="Univers-Light-Normal" pitchFamily="2" charset="0"/>
              <a:cs typeface="Verdana"/>
            </a:endParaRPr>
          </a:p>
        </p:txBody>
      </p:sp>
      <p:sp>
        <p:nvSpPr>
          <p:cNvPr id="29" name="object 12">
            <a:extLst>
              <a:ext uri="{FF2B5EF4-FFF2-40B4-BE49-F238E27FC236}">
                <a16:creationId xmlns:a16="http://schemas.microsoft.com/office/drawing/2014/main" id="{1C090660-B1FB-4826-9484-7B17CD099ABF}"/>
              </a:ext>
            </a:extLst>
          </p:cNvPr>
          <p:cNvSpPr txBox="1"/>
          <p:nvPr/>
        </p:nvSpPr>
        <p:spPr>
          <a:xfrm>
            <a:off x="3762072" y="3486927"/>
            <a:ext cx="1619856" cy="131350"/>
          </a:xfrm>
          <a:prstGeom prst="rect">
            <a:avLst/>
          </a:prstGeom>
        </p:spPr>
        <p:txBody>
          <a:bodyPr vert="horz" wrap="square" lIns="0" tIns="10001" rIns="0" bIns="0" rtlCol="0">
            <a:spAutoFit/>
          </a:bodyPr>
          <a:lstStyle/>
          <a:p>
            <a:pPr marL="9525">
              <a:spcBef>
                <a:spcPts val="79"/>
              </a:spcBef>
            </a:pPr>
            <a:r>
              <a:rPr sz="788" u="sng" dirty="0">
                <a:solidFill>
                  <a:srgbClr val="C7F75C"/>
                </a:solidFill>
                <a:uFill>
                  <a:solidFill>
                    <a:srgbClr val="1F4E79"/>
                  </a:solidFill>
                </a:uFill>
                <a:latin typeface="Verdana"/>
                <a:cs typeface="Verdana"/>
                <a:hlinkClick r:id="rId2">
                  <a:extLst>
                    <a:ext uri="{A12FA001-AC4F-418D-AE19-62706E023703}">
                      <ahyp:hlinkClr xmlns:ahyp="http://schemas.microsoft.com/office/drawing/2018/hyperlinkcolor" val="tx"/>
                    </a:ext>
                  </a:extLst>
                </a:hlinkClick>
              </a:rPr>
              <a:t>www.techsciresearch.com</a:t>
            </a:r>
            <a:endParaRPr sz="788">
              <a:solidFill>
                <a:srgbClr val="C7F75C"/>
              </a:solidFill>
              <a:latin typeface="Verdana"/>
              <a:cs typeface="Verdana"/>
            </a:endParaRPr>
          </a:p>
        </p:txBody>
      </p:sp>
      <p:sp>
        <p:nvSpPr>
          <p:cNvPr id="32" name="object 17">
            <a:extLst>
              <a:ext uri="{FF2B5EF4-FFF2-40B4-BE49-F238E27FC236}">
                <a16:creationId xmlns:a16="http://schemas.microsoft.com/office/drawing/2014/main" id="{C2516970-9393-448C-BC5E-6ED5245F4CFE}"/>
              </a:ext>
            </a:extLst>
          </p:cNvPr>
          <p:cNvSpPr txBox="1"/>
          <p:nvPr/>
        </p:nvSpPr>
        <p:spPr>
          <a:xfrm>
            <a:off x="3060600" y="4098306"/>
            <a:ext cx="3429474" cy="176780"/>
          </a:xfrm>
          <a:prstGeom prst="rect">
            <a:avLst/>
          </a:prstGeom>
        </p:spPr>
        <p:txBody>
          <a:bodyPr vert="horz" wrap="square" lIns="0" tIns="10478" rIns="0" bIns="0" rtlCol="0">
            <a:spAutoFit/>
          </a:bodyPr>
          <a:lstStyle/>
          <a:p>
            <a:pPr>
              <a:lnSpc>
                <a:spcPct val="90000"/>
              </a:lnSpc>
              <a:spcBef>
                <a:spcPct val="0"/>
              </a:spcBef>
            </a:pPr>
            <a:r>
              <a:rPr sz="1200" b="1" dirty="0">
                <a:solidFill>
                  <a:schemeClr val="bg1"/>
                </a:solidFill>
                <a:latin typeface="Montserrat" panose="02000505000000020004" pitchFamily="2" charset="0"/>
                <a:ea typeface="+mj-ea"/>
                <a:cs typeface="+mj-cs"/>
              </a:rPr>
              <a:t>INDUSTRY ASSOCIATION</a:t>
            </a:r>
            <a:r>
              <a:rPr lang="en-US" sz="1200" b="1" dirty="0">
                <a:solidFill>
                  <a:schemeClr val="bg1"/>
                </a:solidFill>
                <a:latin typeface="Montserrat" panose="02000505000000020004" pitchFamily="2" charset="0"/>
                <a:ea typeface="+mj-ea"/>
                <a:cs typeface="+mj-cs"/>
              </a:rPr>
              <a:t>S</a:t>
            </a:r>
            <a:endParaRPr sz="1200" b="1" dirty="0">
              <a:solidFill>
                <a:schemeClr val="bg1"/>
              </a:solidFill>
              <a:latin typeface="Montserrat" panose="02000505000000020004" pitchFamily="2" charset="0"/>
              <a:ea typeface="+mj-ea"/>
              <a:cs typeface="+mj-cs"/>
            </a:endParaRPr>
          </a:p>
        </p:txBody>
      </p:sp>
      <p:sp>
        <p:nvSpPr>
          <p:cNvPr id="35" name="Rectangle 34">
            <a:extLst>
              <a:ext uri="{FF2B5EF4-FFF2-40B4-BE49-F238E27FC236}">
                <a16:creationId xmlns:a16="http://schemas.microsoft.com/office/drawing/2014/main" id="{C276FE23-F296-4037-9289-7AFF64BFB99E}"/>
              </a:ext>
            </a:extLst>
          </p:cNvPr>
          <p:cNvSpPr/>
          <p:nvPr/>
        </p:nvSpPr>
        <p:spPr>
          <a:xfrm>
            <a:off x="-32866" y="4366210"/>
            <a:ext cx="9176866" cy="1439306"/>
          </a:xfrm>
          <a:prstGeom prst="rect">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object 15">
            <a:extLst>
              <a:ext uri="{FF2B5EF4-FFF2-40B4-BE49-F238E27FC236}">
                <a16:creationId xmlns:a16="http://schemas.microsoft.com/office/drawing/2014/main" id="{588FDD11-15F1-4798-9F90-F19C5656E512}"/>
              </a:ext>
            </a:extLst>
          </p:cNvPr>
          <p:cNvSpPr/>
          <p:nvPr/>
        </p:nvSpPr>
        <p:spPr>
          <a:xfrm>
            <a:off x="474911" y="4989944"/>
            <a:ext cx="1641551" cy="300101"/>
          </a:xfrm>
          <a:prstGeom prst="rect">
            <a:avLst/>
          </a:prstGeom>
          <a:blipFill>
            <a:blip r:embed="rId3" cstate="print"/>
            <a:stretch>
              <a:fillRect/>
            </a:stretch>
          </a:blipFill>
        </p:spPr>
        <p:txBody>
          <a:bodyPr wrap="square" lIns="0" tIns="0" rIns="0" bIns="0" rtlCol="0"/>
          <a:lstStyle/>
          <a:p>
            <a:endParaRPr sz="1350"/>
          </a:p>
        </p:txBody>
      </p:sp>
      <p:sp>
        <p:nvSpPr>
          <p:cNvPr id="37" name="object 16">
            <a:extLst>
              <a:ext uri="{FF2B5EF4-FFF2-40B4-BE49-F238E27FC236}">
                <a16:creationId xmlns:a16="http://schemas.microsoft.com/office/drawing/2014/main" id="{67A6749D-6B61-4730-81C1-BE8828EF457D}"/>
              </a:ext>
            </a:extLst>
          </p:cNvPr>
          <p:cNvSpPr/>
          <p:nvPr/>
        </p:nvSpPr>
        <p:spPr>
          <a:xfrm>
            <a:off x="2608436" y="4888354"/>
            <a:ext cx="1072266" cy="602348"/>
          </a:xfrm>
          <a:prstGeom prst="rect">
            <a:avLst/>
          </a:prstGeom>
          <a:blipFill>
            <a:blip r:embed="rId4" cstate="print"/>
            <a:stretch>
              <a:fillRect/>
            </a:stretch>
          </a:blipFill>
        </p:spPr>
        <p:txBody>
          <a:bodyPr wrap="square" lIns="0" tIns="0" rIns="0" bIns="0" rtlCol="0"/>
          <a:lstStyle/>
          <a:p>
            <a:endParaRPr sz="1350"/>
          </a:p>
        </p:txBody>
      </p:sp>
      <p:sp>
        <p:nvSpPr>
          <p:cNvPr id="38" name="object 20">
            <a:extLst>
              <a:ext uri="{FF2B5EF4-FFF2-40B4-BE49-F238E27FC236}">
                <a16:creationId xmlns:a16="http://schemas.microsoft.com/office/drawing/2014/main" id="{10F1C273-FAD1-4918-B8EC-EB7B534A3CF4}"/>
              </a:ext>
            </a:extLst>
          </p:cNvPr>
          <p:cNvSpPr/>
          <p:nvPr/>
        </p:nvSpPr>
        <p:spPr>
          <a:xfrm>
            <a:off x="4043754" y="4888355"/>
            <a:ext cx="1477692" cy="511781"/>
          </a:xfrm>
          <a:prstGeom prst="rect">
            <a:avLst/>
          </a:prstGeom>
          <a:blipFill>
            <a:blip r:embed="rId5" cstate="print"/>
            <a:stretch>
              <a:fillRect/>
            </a:stretch>
          </a:blipFill>
        </p:spPr>
        <p:txBody>
          <a:bodyPr wrap="square" lIns="0" tIns="0" rIns="0" bIns="0" rtlCol="0"/>
          <a:lstStyle/>
          <a:p>
            <a:endParaRPr sz="1350"/>
          </a:p>
        </p:txBody>
      </p:sp>
      <p:pic>
        <p:nvPicPr>
          <p:cNvPr id="16" name="Picture 4" descr="Image result for assocham logo">
            <a:extLst>
              <a:ext uri="{FF2B5EF4-FFF2-40B4-BE49-F238E27FC236}">
                <a16:creationId xmlns:a16="http://schemas.microsoft.com/office/drawing/2014/main" id="{EC2B22CD-DC26-49FC-9E89-684BCE5F51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1691" y="4854701"/>
            <a:ext cx="1192785" cy="57058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67988726-E7B1-4187-BF00-841D1134F4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3366" y="4845932"/>
            <a:ext cx="1539864" cy="585966"/>
          </a:xfrm>
          <a:prstGeom prst="rect">
            <a:avLst/>
          </a:prstGeom>
        </p:spPr>
      </p:pic>
      <p:pic>
        <p:nvPicPr>
          <p:cNvPr id="39" name="Picture 38" descr="social-icons-7.png">
            <a:hlinkClick r:id="rId8"/>
            <a:extLst>
              <a:ext uri="{FF2B5EF4-FFF2-40B4-BE49-F238E27FC236}">
                <a16:creationId xmlns:a16="http://schemas.microsoft.com/office/drawing/2014/main" id="{6E0B1ADD-D463-4B54-9185-E9E2ADC42CC5}"/>
              </a:ext>
            </a:extLst>
          </p:cNvPr>
          <p:cNvPicPr>
            <a:picLocks noChangeAspect="1"/>
          </p:cNvPicPr>
          <p:nvPr/>
        </p:nvPicPr>
        <p:blipFill rotWithShape="1">
          <a:blip r:embed="rId9" cstate="print">
            <a:duotone>
              <a:prstClr val="black"/>
              <a:schemeClr val="accent6">
                <a:tint val="45000"/>
                <a:satMod val="400000"/>
              </a:schemeClr>
            </a:duotone>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l="19048" t="1" r="61439" b="6602"/>
          <a:stretch/>
        </p:blipFill>
        <p:spPr>
          <a:xfrm>
            <a:off x="8518950" y="6225499"/>
            <a:ext cx="399481" cy="379763"/>
          </a:xfrm>
          <a:prstGeom prst="rect">
            <a:avLst/>
          </a:prstGeom>
        </p:spPr>
      </p:pic>
      <p:pic>
        <p:nvPicPr>
          <p:cNvPr id="40" name="Picture 39" descr="social-icons-7.png">
            <a:hlinkClick r:id="rId11"/>
            <a:extLst>
              <a:ext uri="{FF2B5EF4-FFF2-40B4-BE49-F238E27FC236}">
                <a16:creationId xmlns:a16="http://schemas.microsoft.com/office/drawing/2014/main" id="{42BB42BD-DBE5-4232-BAAF-8B1E0A30CBA8}"/>
              </a:ext>
            </a:extLst>
          </p:cNvPr>
          <p:cNvPicPr>
            <a:picLocks noChangeAspect="1"/>
          </p:cNvPicPr>
          <p:nvPr/>
        </p:nvPicPr>
        <p:blipFill rotWithShape="1">
          <a:blip r:embed="rId9" cstate="print">
            <a:duotone>
              <a:prstClr val="black"/>
              <a:schemeClr val="accent6">
                <a:tint val="45000"/>
                <a:satMod val="400000"/>
              </a:schemeClr>
            </a:duotone>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r="78571"/>
          <a:stretch/>
        </p:blipFill>
        <p:spPr>
          <a:xfrm>
            <a:off x="7683185" y="6235631"/>
            <a:ext cx="428059" cy="396738"/>
          </a:xfrm>
          <a:prstGeom prst="rect">
            <a:avLst/>
          </a:prstGeom>
        </p:spPr>
      </p:pic>
      <p:pic>
        <p:nvPicPr>
          <p:cNvPr id="41" name="Picture 6" descr="Image result for twitter logo">
            <a:hlinkClick r:id="rId12"/>
            <a:extLst>
              <a:ext uri="{FF2B5EF4-FFF2-40B4-BE49-F238E27FC236}">
                <a16:creationId xmlns:a16="http://schemas.microsoft.com/office/drawing/2014/main" id="{FB1BF4A9-F1DA-4BB1-8ABB-E7F643ACCA36}"/>
              </a:ext>
            </a:extLst>
          </p:cNvPr>
          <p:cNvPicPr>
            <a:picLocks noChangeAspect="1" noChangeArrowheads="1"/>
          </p:cNvPicPr>
          <p:nvPr/>
        </p:nvPicPr>
        <p:blipFill>
          <a:blip r:embed="rId13"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160530" y="6262241"/>
            <a:ext cx="343021" cy="34302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086532A-F1A2-4845-B82B-638BA44CE1DF}"/>
              </a:ext>
            </a:extLst>
          </p:cNvPr>
          <p:cNvSpPr txBox="1"/>
          <p:nvPr/>
        </p:nvSpPr>
        <p:spPr>
          <a:xfrm>
            <a:off x="52396" y="10443"/>
            <a:ext cx="9091604" cy="1470915"/>
          </a:xfrm>
          <a:prstGeom prst="rect">
            <a:avLst/>
          </a:prstGeom>
          <a:noFill/>
        </p:spPr>
        <p:txBody>
          <a:bodyPr wrap="square" rtlCol="0">
            <a:spAutoFit/>
          </a:bodyPr>
          <a:lstStyle/>
          <a:p>
            <a:pPr>
              <a:lnSpc>
                <a:spcPct val="200000"/>
              </a:lnSpc>
            </a:pPr>
            <a:r>
              <a:rPr lang="en-US" sz="1000" b="1" dirty="0">
                <a:solidFill>
                  <a:schemeClr val="bg2">
                    <a:lumMod val="25000"/>
                  </a:schemeClr>
                </a:solidFill>
                <a:latin typeface="Verdana"/>
              </a:rPr>
              <a:t>Disclaimer :</a:t>
            </a:r>
          </a:p>
          <a:p>
            <a:pPr algn="just"/>
            <a:endParaRPr lang="en-US" sz="800" dirty="0">
              <a:solidFill>
                <a:schemeClr val="bg2">
                  <a:lumMod val="25000"/>
                </a:schemeClr>
              </a:solidFill>
              <a:latin typeface="Verdana"/>
            </a:endParaRPr>
          </a:p>
          <a:p>
            <a:pPr algn="just">
              <a:lnSpc>
                <a:spcPct val="150000"/>
              </a:lnSpc>
            </a:pPr>
            <a:r>
              <a:rPr lang="en-US" sz="700" dirty="0">
                <a:solidFill>
                  <a:schemeClr val="bg1">
                    <a:lumMod val="50000"/>
                  </a:schemeClr>
                </a:solidFill>
                <a:latin typeface="Verdana"/>
              </a:rPr>
              <a:t>The contents of this report are based on information generally available to the public from sources and primary interviews which are  believed to be reliable. No representation is made that it is timely, accurate or complete. TechSci Research has taken due care and caution in compilation of data as this has been obtained from various sources including primary interviews which it considers reliable and firsthand. However, TechSci Research does not guarantee the accuracy, adequacy or completeness of any information and it is not responsible for any errors or omissions or for the results obtained from the use of such information and especially states that it has no financial liability whatsoever to the subscribers / users of this report. The information herein, together with all estimates and forecasts, can change without notice.</a:t>
            </a:r>
            <a:r>
              <a:rPr lang="en-IN" sz="700" dirty="0">
                <a:solidFill>
                  <a:schemeClr val="bg1">
                    <a:lumMod val="50000"/>
                  </a:schemeClr>
                </a:solidFill>
                <a:latin typeface="Verdana"/>
              </a:rPr>
              <a:t> </a:t>
            </a:r>
            <a:r>
              <a:rPr lang="en-US" sz="700" dirty="0">
                <a:solidFill>
                  <a:schemeClr val="bg1">
                    <a:lumMod val="50000"/>
                  </a:schemeClr>
                </a:solidFill>
                <a:latin typeface="Verdana"/>
              </a:rPr>
              <a:t>All the figures provided in this document are indicative of relative market size and are strictly for client’s internal consumption. Usage of the same for purpose other than internal will require prior approval of TechSci Research.</a:t>
            </a:r>
          </a:p>
        </p:txBody>
      </p:sp>
    </p:spTree>
    <p:extLst>
      <p:ext uri="{BB962C8B-B14F-4D97-AF65-F5344CB8AC3E}">
        <p14:creationId xmlns:p14="http://schemas.microsoft.com/office/powerpoint/2010/main" val="87792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2EC0C3-6E3E-4717-B23E-5FD820D23C48}"/>
              </a:ext>
            </a:extLst>
          </p:cNvPr>
          <p:cNvSpPr>
            <a:spLocks noGrp="1"/>
          </p:cNvSpPr>
          <p:nvPr>
            <p:ph type="body" sz="quarter" idx="14"/>
          </p:nvPr>
        </p:nvSpPr>
        <p:spPr/>
        <p:txBody>
          <a:bodyPr>
            <a:normAutofit/>
          </a:bodyPr>
          <a:lstStyle/>
          <a:p>
            <a:pPr>
              <a:spcBef>
                <a:spcPts val="0"/>
              </a:spcBef>
            </a:pPr>
            <a:r>
              <a:rPr lang="en-US" sz="1400" spc="0" dirty="0">
                <a:solidFill>
                  <a:schemeClr val="tx1">
                    <a:lumMod val="85000"/>
                    <a:lumOff val="15000"/>
                  </a:schemeClr>
                </a:solidFill>
                <a:latin typeface="Arial" panose="020B0604020202020204" pitchFamily="34" charset="0"/>
              </a:rPr>
              <a:t>Research Methodology</a:t>
            </a:r>
          </a:p>
        </p:txBody>
      </p:sp>
      <p:sp>
        <p:nvSpPr>
          <p:cNvPr id="12" name="object 49">
            <a:extLst>
              <a:ext uri="{FF2B5EF4-FFF2-40B4-BE49-F238E27FC236}">
                <a16:creationId xmlns:a16="http://schemas.microsoft.com/office/drawing/2014/main" id="{4E41FE84-AC25-4B9C-B5E4-1F50359045C9}"/>
              </a:ext>
            </a:extLst>
          </p:cNvPr>
          <p:cNvSpPr txBox="1"/>
          <p:nvPr/>
        </p:nvSpPr>
        <p:spPr>
          <a:xfrm>
            <a:off x="228007" y="1551507"/>
            <a:ext cx="8252572" cy="980718"/>
          </a:xfrm>
          <a:prstGeom prst="rect">
            <a:avLst/>
          </a:prstGeom>
        </p:spPr>
        <p:txBody>
          <a:bodyPr vert="horz" wrap="square" lIns="0" tIns="85090" rIns="0" bIns="0"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Phase-II: Formulating Questionnaire &amp; Developing List of Respondents</a:t>
            </a:r>
          </a:p>
          <a:p>
            <a:pPr marL="171450" lvl="0" indent="-171450" algn="just">
              <a:lnSpc>
                <a:spcPct val="150000"/>
              </a:lnSpc>
              <a:buFont typeface="Arial" panose="020B0604020202020204" pitchFamily="34" charset="0"/>
              <a:buChar char="•"/>
              <a:defRPr/>
            </a:pPr>
            <a:r>
              <a:rPr kumimoji="0" lang="en-US" sz="1000" b="0" i="0" u="none" strike="noStrike" kern="1200" cap="none" spc="-5"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Based on understanding developed though secondary search, </a:t>
            </a:r>
            <a:r>
              <a:rPr lang="en-US" sz="1000" spc="-5" dirty="0" err="1">
                <a:latin typeface="Arial" panose="020B0604020202020204" pitchFamily="34" charset="0"/>
                <a:ea typeface="Verdana" panose="020B0604030504040204" pitchFamily="34" charset="0"/>
                <a:cs typeface="Arial" panose="020B0604020202020204" pitchFamily="34" charset="0"/>
              </a:rPr>
              <a:t>ChemAnalyst</a:t>
            </a:r>
            <a:r>
              <a:rPr kumimoji="0" lang="en-US" sz="1000" b="0" i="0" u="none" strike="noStrike" kern="1200" cap="none" spc="-5"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team formulated a guideline and developed list of respondents to ask specific questions related with the project objectives for each </a:t>
            </a:r>
            <a:r>
              <a:rPr lang="en-US" sz="1000" spc="-5" dirty="0">
                <a:latin typeface="Arial" panose="020B0604020202020204" pitchFamily="34" charset="0"/>
                <a:ea typeface="Verdana" panose="020B0604030504040204" pitchFamily="34" charset="0"/>
                <a:cs typeface="Arial" panose="020B0604020202020204" pitchFamily="34" charset="0"/>
              </a:rPr>
              <a:t>type </a:t>
            </a:r>
            <a:r>
              <a:rPr kumimoji="0" lang="en-US" sz="1000" b="0" i="0" u="none" strike="noStrike" kern="1200" cap="none" spc="-5"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of stakeholders (Manufactures, Distributors/ </a:t>
            </a:r>
            <a:r>
              <a:rPr lang="en-US" sz="1000" spc="-5" dirty="0">
                <a:latin typeface="Arial" panose="020B0604020202020204" pitchFamily="34" charset="0"/>
                <a:ea typeface="Verdana" panose="020B0604030504040204" pitchFamily="34" charset="0"/>
                <a:cs typeface="Arial" panose="020B0604020202020204" pitchFamily="34" charset="0"/>
              </a:rPr>
              <a:t>Traders/ Exporters / Importers, </a:t>
            </a:r>
            <a:r>
              <a:rPr lang="en-IN" sz="1000" dirty="0">
                <a:latin typeface="Arial" panose="020B0604020202020204" pitchFamily="34" charset="0"/>
                <a:cs typeface="Arial" panose="020B0604020202020204" pitchFamily="34" charset="0"/>
              </a:rPr>
              <a:t>Government/ Research/ Regulatory Organisations/ Associations </a:t>
            </a:r>
            <a:r>
              <a:rPr lang="en-IN" sz="1000" dirty="0">
                <a:latin typeface="Arial" panose="020B0604020202020204" pitchFamily="34" charset="0"/>
                <a:ea typeface="Verdana" panose="020B0604030504040204" pitchFamily="34" charset="0"/>
                <a:cs typeface="Arial" panose="020B0604020202020204" pitchFamily="34" charset="0"/>
              </a:rPr>
              <a:t>and Industry experts</a:t>
            </a:r>
            <a:r>
              <a:rPr lang="en-IN" sz="1000" b="1" dirty="0">
                <a:latin typeface="Arial" panose="020B0604020202020204" pitchFamily="34" charset="0"/>
                <a:ea typeface="Verdana" panose="020B0604030504040204" pitchFamily="34" charset="0"/>
                <a:cs typeface="Arial" panose="020B0604020202020204" pitchFamily="34" charset="0"/>
              </a:rPr>
              <a:t>. </a:t>
            </a:r>
            <a:endParaRPr kumimoji="0" lang="en-US" sz="1000" b="0" i="0" u="none" strike="noStrike" kern="1200" cap="none" spc="-5"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 name="object 49">
            <a:extLst>
              <a:ext uri="{FF2B5EF4-FFF2-40B4-BE49-F238E27FC236}">
                <a16:creationId xmlns:a16="http://schemas.microsoft.com/office/drawing/2014/main" id="{204C1AD4-47AC-408B-B6B8-A6BF3C728AE5}"/>
              </a:ext>
            </a:extLst>
          </p:cNvPr>
          <p:cNvSpPr txBox="1"/>
          <p:nvPr/>
        </p:nvSpPr>
        <p:spPr>
          <a:xfrm>
            <a:off x="228007" y="2447225"/>
            <a:ext cx="8252572" cy="749885"/>
          </a:xfrm>
          <a:prstGeom prst="rect">
            <a:avLst/>
          </a:prstGeom>
        </p:spPr>
        <p:txBody>
          <a:bodyPr vert="horz" wrap="square" lIns="0" tIns="85090" rIns="0" bIns="0"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Phase-III</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1000" b="1"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Extensive Primary Search </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endParaRP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000" spc="-25" dirty="0" err="1">
                <a:solidFill>
                  <a:prstClr val="black"/>
                </a:solidFill>
                <a:latin typeface="Arial" panose="020B0604020202020204" pitchFamily="34" charset="0"/>
                <a:ea typeface="Verdana" panose="020B0604030504040204" pitchFamily="34" charset="0"/>
                <a:cs typeface="Arial" panose="020B0604020202020204" pitchFamily="34" charset="0"/>
              </a:rPr>
              <a:t>ChemAnalyst</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executed primary </a:t>
            </a:r>
            <a:r>
              <a:rPr kumimoji="0" lang="en-US" sz="1000" b="0" i="0" u="none" strike="noStrike" kern="1200" cap="none" spc="-1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surveys targeting </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key participants including  industry experts through </a:t>
            </a:r>
            <a:r>
              <a:rPr kumimoji="0" lang="en-US" sz="1000" b="0" i="0" u="none" strike="noStrike" kern="1200" cap="none" spc="-2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Telephonic/ Face to Face </a:t>
            </a:r>
            <a:r>
              <a:rPr kumimoji="0" lang="en-US" sz="1000" b="0" i="0" u="none" strike="noStrike" kern="1200" cap="none" spc="-1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methodology. </a:t>
            </a:r>
            <a:r>
              <a:rPr lang="en-US" sz="1000" spc="-25" dirty="0" err="1">
                <a:solidFill>
                  <a:prstClr val="black"/>
                </a:solidFill>
                <a:latin typeface="Arial" panose="020B0604020202020204" pitchFamily="34" charset="0"/>
                <a:ea typeface="Verdana" panose="020B0604030504040204" pitchFamily="34" charset="0"/>
                <a:cs typeface="Arial" panose="020B0604020202020204" pitchFamily="34" charset="0"/>
              </a:rPr>
              <a:t>ChemAnalyst</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1000" b="0" i="0" u="none" strike="noStrike" kern="1200" cap="none" spc="-1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performed </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periodical checks </a:t>
            </a:r>
            <a:r>
              <a:rPr kumimoji="0" lang="en-US" sz="1000" b="0" i="0" u="none" strike="noStrike" kern="1200" cap="none" spc="-1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on </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data </a:t>
            </a:r>
            <a:r>
              <a:rPr kumimoji="0" lang="en-US" sz="1000" b="0" i="0" u="none" strike="noStrike" kern="1200" cap="none" spc="-1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being </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collected </a:t>
            </a:r>
            <a:r>
              <a:rPr kumimoji="0" lang="en-US" sz="1000" b="0" i="0" u="none" strike="noStrike" kern="1200" cap="none" spc="-1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through field surveys </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with logic checks </a:t>
            </a:r>
            <a:r>
              <a:rPr kumimoji="0" lang="en-US" sz="1000" b="0" i="0" u="none" strike="noStrike" kern="1200" cap="none" spc="-1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and analyze  </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survey results.</a:t>
            </a:r>
          </a:p>
        </p:txBody>
      </p:sp>
      <p:sp>
        <p:nvSpPr>
          <p:cNvPr id="55" name="object 49">
            <a:extLst>
              <a:ext uri="{FF2B5EF4-FFF2-40B4-BE49-F238E27FC236}">
                <a16:creationId xmlns:a16="http://schemas.microsoft.com/office/drawing/2014/main" id="{A2D7ADBB-886C-4389-ACCD-E412719DB5D7}"/>
              </a:ext>
            </a:extLst>
          </p:cNvPr>
          <p:cNvSpPr txBox="1"/>
          <p:nvPr/>
        </p:nvSpPr>
        <p:spPr>
          <a:xfrm>
            <a:off x="228007" y="683184"/>
            <a:ext cx="8252572" cy="980718"/>
          </a:xfrm>
          <a:prstGeom prst="rect">
            <a:avLst/>
          </a:prstGeom>
        </p:spPr>
        <p:txBody>
          <a:bodyPr vert="horz" wrap="square" lIns="0" tIns="85090" rIns="0" bIns="0" rtlCol="0">
            <a:spAutoFit/>
          </a:bodyPr>
          <a:lstStyle/>
          <a:p>
            <a:pPr marL="12700" marR="0" lvl="0" indent="0" algn="just" defTabSz="457200" rtl="0" eaLnBrk="1" fontAlgn="auto" latinLnBrk="0" hangingPunct="1">
              <a:lnSpc>
                <a:spcPct val="150000"/>
              </a:lnSpc>
              <a:spcBef>
                <a:spcPts val="0"/>
              </a:spcBef>
              <a:spcAft>
                <a:spcPts val="0"/>
              </a:spcAft>
              <a:buClrTx/>
              <a:buSzTx/>
              <a:buFontTx/>
              <a:buNone/>
              <a:tabLst/>
              <a:defRPr/>
            </a:pP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methodology </a:t>
            </a:r>
            <a:r>
              <a:rPr kumimoji="0" lang="en-US" sz="1000" b="0" i="0" u="none" strike="noStrike" kern="1200" cap="none" spc="-1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for </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this study was based on exhaustive Secondary </a:t>
            </a:r>
            <a:r>
              <a:rPr kumimoji="0" lang="en-US" sz="1000" b="0" i="0" u="none" strike="noStrike" kern="1200" cap="none" spc="-1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Research</a:t>
            </a:r>
            <a:r>
              <a:rPr kumimoji="0" lang="en-US" sz="1000" b="0" i="0" u="none" strike="noStrike" kern="1200" cap="none" spc="13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followed by extensive Primary Research. </a:t>
            </a:r>
            <a:r>
              <a:rPr lang="en-US" sz="1000" spc="-5" dirty="0" err="1">
                <a:solidFill>
                  <a:prstClr val="black"/>
                </a:solidFill>
                <a:latin typeface="Arial" panose="020B0604020202020204" pitchFamily="34" charset="0"/>
                <a:ea typeface="Verdana" panose="020B0604030504040204" pitchFamily="34" charset="0"/>
                <a:cs typeface="Arial" panose="020B0604020202020204" pitchFamily="34" charset="0"/>
              </a:rPr>
              <a:t>ChemAnalyst</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deployed a dedicated team who </a:t>
            </a:r>
            <a:r>
              <a:rPr kumimoji="0" lang="en-US" sz="1000" b="0" i="0" u="none" strike="noStrike" kern="1200" cap="none" spc="-1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worked </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dedicatedly for the Client to meet research objectives.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Phase-I: Secondary Search </a:t>
            </a: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team conducted exhaustive secondary research </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to </a:t>
            </a:r>
            <a:r>
              <a:rPr kumimoji="0" lang="en-US" sz="1000" b="0" i="0" u="none" strike="noStrike" kern="1200" cap="none" spc="-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collect  the information on required set of data /information</a:t>
            </a:r>
          </a:p>
        </p:txBody>
      </p:sp>
      <p:sp>
        <p:nvSpPr>
          <p:cNvPr id="7" name="TextBox 6">
            <a:extLst>
              <a:ext uri="{FF2B5EF4-FFF2-40B4-BE49-F238E27FC236}">
                <a16:creationId xmlns:a16="http://schemas.microsoft.com/office/drawing/2014/main" id="{B21732A7-E8C5-49C7-9DDE-9589FDACB411}"/>
              </a:ext>
            </a:extLst>
          </p:cNvPr>
          <p:cNvSpPr txBox="1"/>
          <p:nvPr/>
        </p:nvSpPr>
        <p:spPr>
          <a:xfrm>
            <a:off x="72572" y="4691100"/>
            <a:ext cx="8563427" cy="294632"/>
          </a:xfrm>
          <a:prstGeom prst="rect">
            <a:avLst/>
          </a:prstGeom>
          <a:solidFill>
            <a:schemeClr val="accent4">
              <a:lumMod val="20000"/>
              <a:lumOff val="80000"/>
            </a:schemeClr>
          </a:solidFill>
        </p:spPr>
        <p:txBody>
          <a:bodyPr wrap="square" rtlCol="0" anchor="t">
            <a:spAutoFit/>
          </a:bodyPr>
          <a:lstStyle/>
          <a:p>
            <a:pPr algn="just">
              <a:lnSpc>
                <a:spcPct val="150000"/>
              </a:lnSpc>
            </a:pPr>
            <a:r>
              <a:rPr lang="en-IN" sz="1000" b="1" dirty="0">
                <a:latin typeface="Arial "/>
                <a:ea typeface="Verdana" panose="020B0604030504040204" pitchFamily="34" charset="0"/>
                <a:cs typeface="Arial" panose="020B0604020202020204" pitchFamily="34" charset="0"/>
              </a:rPr>
              <a:t>We completed multiple interviews in one organisation at different levels (Mid-Senior) and departments (Sales, Marketing, Production, etc)  </a:t>
            </a:r>
          </a:p>
        </p:txBody>
      </p:sp>
      <p:graphicFrame>
        <p:nvGraphicFramePr>
          <p:cNvPr id="8" name="Chart 7">
            <a:extLst>
              <a:ext uri="{FF2B5EF4-FFF2-40B4-BE49-F238E27FC236}">
                <a16:creationId xmlns:a16="http://schemas.microsoft.com/office/drawing/2014/main" id="{F916EFD1-0CB1-46EE-B761-DC5BEE8A616A}"/>
              </a:ext>
            </a:extLst>
          </p:cNvPr>
          <p:cNvGraphicFramePr/>
          <p:nvPr>
            <p:extLst>
              <p:ext uri="{D42A27DB-BD31-4B8C-83A1-F6EECF244321}">
                <p14:modId xmlns:p14="http://schemas.microsoft.com/office/powerpoint/2010/main" val="1702437883"/>
              </p:ext>
            </p:extLst>
          </p:nvPr>
        </p:nvGraphicFramePr>
        <p:xfrm>
          <a:off x="2341734" y="3167408"/>
          <a:ext cx="2724140" cy="16078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3314AB6-0DB8-43BF-AEDF-912F422F1982}"/>
              </a:ext>
            </a:extLst>
          </p:cNvPr>
          <p:cNvGraphicFramePr/>
          <p:nvPr>
            <p:extLst>
              <p:ext uri="{D42A27DB-BD31-4B8C-83A1-F6EECF244321}">
                <p14:modId xmlns:p14="http://schemas.microsoft.com/office/powerpoint/2010/main" val="645675885"/>
              </p:ext>
            </p:extLst>
          </p:nvPr>
        </p:nvGraphicFramePr>
        <p:xfrm>
          <a:off x="4993420" y="3167407"/>
          <a:ext cx="2724139" cy="1535872"/>
        </p:xfrm>
        <a:graphic>
          <a:graphicData uri="http://schemas.openxmlformats.org/drawingml/2006/chart">
            <c:chart xmlns:c="http://schemas.openxmlformats.org/drawingml/2006/chart" xmlns:r="http://schemas.openxmlformats.org/officeDocument/2006/relationships" r:id="rId3"/>
          </a:graphicData>
        </a:graphic>
      </p:graphicFrame>
      <p:sp>
        <p:nvSpPr>
          <p:cNvPr id="10" name="object 49">
            <a:extLst>
              <a:ext uri="{FF2B5EF4-FFF2-40B4-BE49-F238E27FC236}">
                <a16:creationId xmlns:a16="http://schemas.microsoft.com/office/drawing/2014/main" id="{2E9A2431-06F3-4681-84A4-6D0DDF45036A}"/>
              </a:ext>
            </a:extLst>
          </p:cNvPr>
          <p:cNvSpPr txBox="1"/>
          <p:nvPr/>
        </p:nvSpPr>
        <p:spPr>
          <a:xfrm>
            <a:off x="181205" y="5216565"/>
            <a:ext cx="8454794" cy="576761"/>
          </a:xfrm>
          <a:prstGeom prst="rect">
            <a:avLst/>
          </a:prstGeom>
        </p:spPr>
        <p:txBody>
          <a:bodyPr vert="horz" wrap="square" lIns="0" tIns="85090" rIns="0" bIns="0"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55"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Phase-IV: Analysis of Information Developed and Submission of Report </a:t>
            </a:r>
          </a:p>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000" dirty="0" err="1">
                <a:solidFill>
                  <a:prstClr val="black"/>
                </a:solidFill>
                <a:latin typeface="Arial" panose="020B0604020202020204" pitchFamily="34" charset="0"/>
                <a:ea typeface="Verdana" panose="020B0604030504040204" pitchFamily="34" charset="0"/>
                <a:cs typeface="Arial" panose="020B0604020202020204" pitchFamily="34" charset="0"/>
              </a:rPr>
              <a:t>ChemAnalyst</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a:t>
            </a:r>
            <a:r>
              <a:rPr lang="en-US" sz="1000" dirty="0">
                <a:solidFill>
                  <a:prstClr val="black"/>
                </a:solidFill>
                <a:latin typeface="Arial" panose="020B0604020202020204" pitchFamily="34" charset="0"/>
                <a:ea typeface="Verdana" panose="020B0604030504040204" pitchFamily="34" charset="0"/>
                <a:cs typeface="Arial" panose="020B0604020202020204" pitchFamily="34" charset="0"/>
              </a:rPr>
              <a:t>completed </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analysis of collected set of information for target products and summarized key findings to client in the form of Report</a:t>
            </a:r>
          </a:p>
        </p:txBody>
      </p:sp>
    </p:spTree>
    <p:extLst>
      <p:ext uri="{BB962C8B-B14F-4D97-AF65-F5344CB8AC3E}">
        <p14:creationId xmlns:p14="http://schemas.microsoft.com/office/powerpoint/2010/main" val="67979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Embracing opportunities towards building a self-sufficiency in the  agrochemical industry">
            <a:extLst>
              <a:ext uri="{FF2B5EF4-FFF2-40B4-BE49-F238E27FC236}">
                <a16:creationId xmlns:a16="http://schemas.microsoft.com/office/drawing/2014/main" id="{4A313E6A-A057-01B7-06AA-6A6F438F18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666" b="-1"/>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F888F908-0425-448A-9F48-E1135DF27EBA}"/>
              </a:ext>
            </a:extLst>
          </p:cNvPr>
          <p:cNvSpPr txBox="1">
            <a:spLocks/>
          </p:cNvSpPr>
          <p:nvPr/>
        </p:nvSpPr>
        <p:spPr>
          <a:xfrm>
            <a:off x="392906" y="5317240"/>
            <a:ext cx="8408194" cy="744836"/>
          </a:xfrm>
          <a:prstGeom prst="rect">
            <a:avLst/>
          </a:prstGeom>
        </p:spPr>
        <p:txBody>
          <a:bodyPr vert="horz" lIns="91440" tIns="45720" rIns="91440" bIns="45720" rtlCol="0" anchor="ctr">
            <a:normAutofit/>
          </a:bodyPr>
          <a:lst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marL="0" marR="0" lvl="0" indent="0" algn="ctr" defTabSz="914400" fontAlgn="auto">
              <a:spcBef>
                <a:spcPct val="0"/>
              </a:spcBef>
              <a:spcAft>
                <a:spcPts val="600"/>
              </a:spcAft>
              <a:buClrTx/>
              <a:buSzTx/>
              <a:buNone/>
              <a:tabLst/>
              <a:defRPr/>
            </a:pPr>
            <a:r>
              <a:rPr kumimoji="0" lang="en-US" sz="3100" b="1" i="0" u="none" strike="noStrike" cap="none" spc="-136" normalizeH="0" baseline="0" noProof="0" dirty="0">
                <a:ln>
                  <a:noFill/>
                </a:ln>
                <a:solidFill>
                  <a:schemeClr val="tx1">
                    <a:lumMod val="85000"/>
                    <a:lumOff val="15000"/>
                  </a:schemeClr>
                </a:solidFill>
                <a:effectLst>
                  <a:outerShdw blurRad="38100" dist="38100" dir="2700000" algn="tl">
                    <a:srgbClr val="000000">
                      <a:alpha val="43137"/>
                    </a:srgbClr>
                  </a:outerShdw>
                </a:effectLst>
                <a:uLnTx/>
                <a:uFillTx/>
                <a:latin typeface="+mj-lt"/>
                <a:ea typeface="+mj-ea"/>
                <a:cs typeface="+mj-cs"/>
              </a:rPr>
              <a:t>EXECUTIVE SUMMARY</a:t>
            </a:r>
          </a:p>
        </p:txBody>
      </p:sp>
      <p:cxnSp>
        <p:nvCxnSpPr>
          <p:cNvPr id="1037" name="Straight Connector 103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94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3">
            <a:extLst>
              <a:ext uri="{FF2B5EF4-FFF2-40B4-BE49-F238E27FC236}">
                <a16:creationId xmlns:a16="http://schemas.microsoft.com/office/drawing/2014/main" id="{E0BC09FB-0E83-44E2-9E4D-B24E44803E71}"/>
              </a:ext>
            </a:extLst>
          </p:cNvPr>
          <p:cNvSpPr txBox="1">
            <a:spLocks/>
          </p:cNvSpPr>
          <p:nvPr/>
        </p:nvSpPr>
        <p:spPr>
          <a:xfrm>
            <a:off x="154753" y="193795"/>
            <a:ext cx="7417745" cy="457200"/>
          </a:xfrm>
          <a:prstGeom prst="rect">
            <a:avLst/>
          </a:prstGeom>
          <a:noFill/>
          <a:ln>
            <a:no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IN" sz="1500" dirty="0">
                <a:solidFill>
                  <a:schemeClr val="tx1"/>
                </a:solidFill>
                <a:latin typeface="Arial" panose="020B0604020202020204" pitchFamily="34" charset="0"/>
                <a:ea typeface="Verdana" panose="020B0604030504040204" pitchFamily="34" charset="0"/>
              </a:rPr>
              <a:t>Executive Summary</a:t>
            </a:r>
          </a:p>
        </p:txBody>
      </p:sp>
      <p:sp>
        <p:nvSpPr>
          <p:cNvPr id="30" name="TextBox 29">
            <a:extLst>
              <a:ext uri="{FF2B5EF4-FFF2-40B4-BE49-F238E27FC236}">
                <a16:creationId xmlns:a16="http://schemas.microsoft.com/office/drawing/2014/main" id="{32F7231E-C733-C877-2ABB-1FFF571EA562}"/>
              </a:ext>
            </a:extLst>
          </p:cNvPr>
          <p:cNvSpPr txBox="1"/>
          <p:nvPr/>
        </p:nvSpPr>
        <p:spPr>
          <a:xfrm>
            <a:off x="154750" y="718569"/>
            <a:ext cx="6159431" cy="568810"/>
          </a:xfrm>
          <a:prstGeom prst="rect">
            <a:avLst/>
          </a:prstGeom>
          <a:noFill/>
        </p:spPr>
        <p:txBody>
          <a:bodyPr wrap="square" rtlCol="0">
            <a:spAutoFit/>
          </a:bodyPr>
          <a:lstStyle/>
          <a:p>
            <a:pPr defTabSz="457200">
              <a:lnSpc>
                <a:spcPct val="150000"/>
              </a:lnSpc>
              <a:tabLst>
                <a:tab pos="1714500" algn="l"/>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India </a:t>
            </a:r>
            <a:r>
              <a:rPr lang="en-US" sz="1100" b="1" dirty="0">
                <a:latin typeface="Arial" panose="020B0604020202020204" pitchFamily="34" charset="0"/>
                <a:ea typeface="Verdana" panose="020B0604030504040204" pitchFamily="34" charset="0"/>
                <a:cs typeface="Arial" panose="020B0604020202020204" pitchFamily="34" charset="0"/>
              </a:rPr>
              <a:t>Agrochemicals</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t>
            </a:r>
            <a:r>
              <a:rPr lang="en-US" sz="1100" b="1" dirty="0">
                <a:latin typeface="Arial" panose="020B0604020202020204" pitchFamily="34" charset="0"/>
                <a:ea typeface="Verdana" panose="020B0604030504040204" pitchFamily="34" charset="0"/>
                <a:cs typeface="Arial" panose="020B0604020202020204" pitchFamily="34" charset="0"/>
              </a:rPr>
              <a:t>Market Size, By Value (USD Billion), </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2017, 2021, 2025F, 2030F, 2035F, 2040F</a:t>
            </a:r>
            <a:endParaRPr lang="en-IN" sz="1100" b="1" dirty="0">
              <a:latin typeface="Arial" panose="020B0604020202020204" pitchFamily="34" charset="0"/>
              <a:ea typeface="Verdana" panose="020B0604030504040204" pitchFamily="34"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3148122E-7487-46A5-7393-D8B4CDFE70B5}"/>
              </a:ext>
            </a:extLst>
          </p:cNvPr>
          <p:cNvCxnSpPr>
            <a:cxnSpLocks/>
          </p:cNvCxnSpPr>
          <p:nvPr/>
        </p:nvCxnSpPr>
        <p:spPr>
          <a:xfrm>
            <a:off x="5519579" y="1553803"/>
            <a:ext cx="0" cy="399593"/>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80330ED8-C963-698C-96E3-D3F14AE48CD6}"/>
              </a:ext>
            </a:extLst>
          </p:cNvPr>
          <p:cNvCxnSpPr>
            <a:cxnSpLocks/>
          </p:cNvCxnSpPr>
          <p:nvPr/>
        </p:nvCxnSpPr>
        <p:spPr>
          <a:xfrm rot="10800000" flipV="1">
            <a:off x="987625" y="1947305"/>
            <a:ext cx="1319737" cy="640513"/>
          </a:xfrm>
          <a:prstGeom prst="bentConnector3">
            <a:avLst>
              <a:gd name="adj1" fmla="val 99034"/>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E96FF6F-8122-386A-1EAA-E4034BACD27F}"/>
              </a:ext>
            </a:extLst>
          </p:cNvPr>
          <p:cNvCxnSpPr>
            <a:cxnSpLocks/>
          </p:cNvCxnSpPr>
          <p:nvPr/>
        </p:nvCxnSpPr>
        <p:spPr>
          <a:xfrm>
            <a:off x="2439202" y="1965060"/>
            <a:ext cx="0" cy="539816"/>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09156DB4-39A7-A679-0390-62569B9D2039}"/>
              </a:ext>
            </a:extLst>
          </p:cNvPr>
          <p:cNvSpPr/>
          <p:nvPr/>
        </p:nvSpPr>
        <p:spPr>
          <a:xfrm>
            <a:off x="155223" y="3844592"/>
            <a:ext cx="6155467" cy="568810"/>
          </a:xfrm>
          <a:prstGeom prst="rect">
            <a:avLst/>
          </a:prstGeom>
        </p:spPr>
        <p:txBody>
          <a:bodyPr wrap="square">
            <a:spAutoFit/>
          </a:bodyPr>
          <a:lstStyle/>
          <a:p>
            <a:pPr defTabSz="457200">
              <a:lnSpc>
                <a:spcPct val="150000"/>
              </a:lnSpc>
              <a:tabLst>
                <a:tab pos="1714500" algn="l"/>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India Agrochemicals </a:t>
            </a:r>
            <a:r>
              <a:rPr lang="en-US" sz="1100" b="1" dirty="0">
                <a:latin typeface="Arial" panose="020B0604020202020204" pitchFamily="34" charset="0"/>
                <a:ea typeface="Verdana" panose="020B0604030504040204" pitchFamily="34" charset="0"/>
                <a:cs typeface="Arial" panose="020B0604020202020204" pitchFamily="34" charset="0"/>
              </a:rPr>
              <a:t>Market Size, By Volume (in MMT), </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2017, 2021, 2025F, 2030F, 2035F, 2040F</a:t>
            </a:r>
            <a:endParaRPr lang="en-IN" sz="1100" b="1" dirty="0">
              <a:latin typeface="Arial" panose="020B0604020202020204" pitchFamily="34" charset="0"/>
              <a:ea typeface="Verdana" panose="020B060403050404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10EDFAD4-3542-E2DF-4962-026B621CE588}"/>
              </a:ext>
            </a:extLst>
          </p:cNvPr>
          <p:cNvSpPr txBox="1"/>
          <p:nvPr/>
        </p:nvSpPr>
        <p:spPr>
          <a:xfrm>
            <a:off x="5217774" y="6458280"/>
            <a:ext cx="3926226" cy="245708"/>
          </a:xfrm>
          <a:prstGeom prst="rect">
            <a:avLst/>
          </a:prstGeom>
          <a:noFill/>
        </p:spPr>
        <p:txBody>
          <a:bodyPr wrap="square" rtlCol="0">
            <a:noAutofit/>
          </a:bodyPr>
          <a:lstStyle/>
          <a:p>
            <a:pPr algn="r" defTabSz="457200">
              <a:defRPr/>
            </a:pPr>
            <a:r>
              <a:rPr lang="en-IN" sz="800" i="1" dirty="0">
                <a:latin typeface="Arial" panose="020B0604020202020204" pitchFamily="34" charset="0"/>
                <a:ea typeface="Verdana" panose="020B0604030504040204" pitchFamily="34" charset="0"/>
                <a:cs typeface="Arial" panose="020B0604020202020204" pitchFamily="34" charset="0"/>
              </a:rPr>
              <a:t>Source: </a:t>
            </a:r>
            <a:r>
              <a:rPr lang="en-IN" sz="800" i="1" dirty="0" err="1">
                <a:latin typeface="Arial" panose="020B0604020202020204" pitchFamily="34" charset="0"/>
                <a:ea typeface="Verdana" panose="020B0604030504040204" pitchFamily="34" charset="0"/>
                <a:cs typeface="Arial" panose="020B0604020202020204" pitchFamily="34" charset="0"/>
              </a:rPr>
              <a:t>ChemAnalyst</a:t>
            </a:r>
            <a:endParaRPr lang="en-IN" sz="800" i="1" dirty="0">
              <a:latin typeface="Arial" panose="020B0604020202020204" pitchFamily="34" charset="0"/>
              <a:ea typeface="Verdana" panose="020B060403050404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FFC34A96-29F8-21DF-B380-805157CF8725}"/>
              </a:ext>
            </a:extLst>
          </p:cNvPr>
          <p:cNvSpPr txBox="1"/>
          <p:nvPr/>
        </p:nvSpPr>
        <p:spPr>
          <a:xfrm>
            <a:off x="6057937" y="1365895"/>
            <a:ext cx="3043420" cy="1443152"/>
          </a:xfrm>
          <a:prstGeom prst="rect">
            <a:avLst/>
          </a:prstGeom>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pPr>
            <a:r>
              <a:rPr lang="en-US" sz="1200" dirty="0">
                <a:solidFill>
                  <a:schemeClr val="bg1"/>
                </a:solidFill>
                <a:latin typeface="Arial" panose="020B0604020202020204" pitchFamily="34" charset="0"/>
                <a:cs typeface="Arial" panose="020B0604020202020204" pitchFamily="34" charset="0"/>
              </a:rPr>
              <a:t>India agrochemicals market stood at USD 6.3 billion and is expected to reach USD 15.2 billion at a CAGR of 10.4% by 2030 and USD 34.7 billion by the end of 2040 at a CAGR of 8.4%.</a:t>
            </a:r>
          </a:p>
        </p:txBody>
      </p:sp>
      <p:sp>
        <p:nvSpPr>
          <p:cNvPr id="39" name="TextBox 38">
            <a:extLst>
              <a:ext uri="{FF2B5EF4-FFF2-40B4-BE49-F238E27FC236}">
                <a16:creationId xmlns:a16="http://schemas.microsoft.com/office/drawing/2014/main" id="{B696DAB7-6497-8D17-22DE-4B27EC5C5232}"/>
              </a:ext>
            </a:extLst>
          </p:cNvPr>
          <p:cNvSpPr txBox="1"/>
          <p:nvPr/>
        </p:nvSpPr>
        <p:spPr>
          <a:xfrm>
            <a:off x="6072450" y="4065059"/>
            <a:ext cx="3028907" cy="1443152"/>
          </a:xfrm>
          <a:prstGeom prst="rect">
            <a:avLst/>
          </a:prstGeom>
          <a:solidFill>
            <a:schemeClr val="accent1">
              <a:lumMod val="5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pPr>
            <a:r>
              <a:rPr lang="en-US" sz="1200" dirty="0">
                <a:solidFill>
                  <a:schemeClr val="bg1"/>
                </a:solidFill>
                <a:latin typeface="Arial" panose="020B0604020202020204" pitchFamily="34" charset="0"/>
                <a:cs typeface="Arial" panose="020B0604020202020204" pitchFamily="34" charset="0"/>
              </a:rPr>
              <a:t>The dynamics of India's manufacturing sector are improved through programs like "Make in India" and the PLI Scheme, which leads to the establishment of more industries.</a:t>
            </a:r>
            <a:endParaRPr lang="en-US" sz="1000" dirty="0">
              <a:solidFill>
                <a:schemeClr val="bg1"/>
              </a:solidFill>
              <a:latin typeface="Arial" panose="020B0604020202020204" pitchFamily="34" charset="0"/>
              <a:cs typeface="Arial" panose="020B0604020202020204" pitchFamily="34" charset="0"/>
            </a:endParaRPr>
          </a:p>
        </p:txBody>
      </p:sp>
      <p:graphicFrame>
        <p:nvGraphicFramePr>
          <p:cNvPr id="10" name="Chart 9">
            <a:extLst>
              <a:ext uri="{FF2B5EF4-FFF2-40B4-BE49-F238E27FC236}">
                <a16:creationId xmlns:a16="http://schemas.microsoft.com/office/drawing/2014/main" id="{F9C85FB4-D200-839C-F437-761CF4A7F8FD}"/>
              </a:ext>
            </a:extLst>
          </p:cNvPr>
          <p:cNvGraphicFramePr/>
          <p:nvPr>
            <p:extLst>
              <p:ext uri="{D42A27DB-BD31-4B8C-83A1-F6EECF244321}">
                <p14:modId xmlns:p14="http://schemas.microsoft.com/office/powerpoint/2010/main" val="3929810761"/>
              </p:ext>
            </p:extLst>
          </p:nvPr>
        </p:nvGraphicFramePr>
        <p:xfrm>
          <a:off x="422488" y="1867979"/>
          <a:ext cx="5620935" cy="1854637"/>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Arrow Connector 2">
            <a:extLst>
              <a:ext uri="{FF2B5EF4-FFF2-40B4-BE49-F238E27FC236}">
                <a16:creationId xmlns:a16="http://schemas.microsoft.com/office/drawing/2014/main" id="{E244F2ED-2D71-9AEC-15EE-C62E17641768}"/>
              </a:ext>
            </a:extLst>
          </p:cNvPr>
          <p:cNvCxnSpPr>
            <a:cxnSpLocks/>
            <a:stCxn id="8" idx="2"/>
          </p:cNvCxnSpPr>
          <p:nvPr/>
        </p:nvCxnSpPr>
        <p:spPr>
          <a:xfrm>
            <a:off x="5340831" y="4598386"/>
            <a:ext cx="0" cy="295379"/>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 name="Connector: Elbow 3">
            <a:extLst>
              <a:ext uri="{FF2B5EF4-FFF2-40B4-BE49-F238E27FC236}">
                <a16:creationId xmlns:a16="http://schemas.microsoft.com/office/drawing/2014/main" id="{3AACB145-0B69-5801-1FCC-525533310808}"/>
              </a:ext>
            </a:extLst>
          </p:cNvPr>
          <p:cNvCxnSpPr>
            <a:cxnSpLocks/>
          </p:cNvCxnSpPr>
          <p:nvPr/>
        </p:nvCxnSpPr>
        <p:spPr>
          <a:xfrm rot="10800000" flipV="1">
            <a:off x="777169" y="4741299"/>
            <a:ext cx="1319737" cy="640513"/>
          </a:xfrm>
          <a:prstGeom prst="bentConnector3">
            <a:avLst>
              <a:gd name="adj1" fmla="val 99034"/>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3686E1A1-DBF5-5234-956C-4C32956C2EA9}"/>
              </a:ext>
            </a:extLst>
          </p:cNvPr>
          <p:cNvCxnSpPr>
            <a:cxnSpLocks/>
          </p:cNvCxnSpPr>
          <p:nvPr/>
        </p:nvCxnSpPr>
        <p:spPr>
          <a:xfrm>
            <a:off x="2218806" y="4781981"/>
            <a:ext cx="0" cy="539816"/>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 name="Oval 8">
            <a:extLst>
              <a:ext uri="{FF2B5EF4-FFF2-40B4-BE49-F238E27FC236}">
                <a16:creationId xmlns:a16="http://schemas.microsoft.com/office/drawing/2014/main" id="{4537AB2D-DE38-D967-6ADA-2FC9F31FBB65}"/>
              </a:ext>
            </a:extLst>
          </p:cNvPr>
          <p:cNvSpPr/>
          <p:nvPr/>
        </p:nvSpPr>
        <p:spPr>
          <a:xfrm>
            <a:off x="796354" y="4525140"/>
            <a:ext cx="1451480" cy="519730"/>
          </a:xfrm>
          <a:custGeom>
            <a:avLst/>
            <a:gdLst>
              <a:gd name="connsiteX0" fmla="*/ 0 w 1901804"/>
              <a:gd name="connsiteY0" fmla="*/ 227941 h 455881"/>
              <a:gd name="connsiteX1" fmla="*/ 950902 w 1901804"/>
              <a:gd name="connsiteY1" fmla="*/ 0 h 455881"/>
              <a:gd name="connsiteX2" fmla="*/ 1901804 w 1901804"/>
              <a:gd name="connsiteY2" fmla="*/ 227941 h 455881"/>
              <a:gd name="connsiteX3" fmla="*/ 950902 w 1901804"/>
              <a:gd name="connsiteY3" fmla="*/ 455882 h 455881"/>
              <a:gd name="connsiteX4" fmla="*/ 0 w 1901804"/>
              <a:gd name="connsiteY4" fmla="*/ 227941 h 455881"/>
              <a:gd name="connsiteX0" fmla="*/ 0 w 1703022"/>
              <a:gd name="connsiteY0" fmla="*/ 214728 h 455955"/>
              <a:gd name="connsiteX1" fmla="*/ 752120 w 1703022"/>
              <a:gd name="connsiteY1" fmla="*/ 39 h 455955"/>
              <a:gd name="connsiteX2" fmla="*/ 1703022 w 1703022"/>
              <a:gd name="connsiteY2" fmla="*/ 227980 h 455955"/>
              <a:gd name="connsiteX3" fmla="*/ 752120 w 1703022"/>
              <a:gd name="connsiteY3" fmla="*/ 455921 h 455955"/>
              <a:gd name="connsiteX4" fmla="*/ 0 w 1703022"/>
              <a:gd name="connsiteY4" fmla="*/ 214728 h 455955"/>
              <a:gd name="connsiteX0" fmla="*/ 0 w 1543996"/>
              <a:gd name="connsiteY0" fmla="*/ 214895 h 456206"/>
              <a:gd name="connsiteX1" fmla="*/ 752120 w 1543996"/>
              <a:gd name="connsiteY1" fmla="*/ 206 h 456206"/>
              <a:gd name="connsiteX2" fmla="*/ 1543996 w 1543996"/>
              <a:gd name="connsiteY2" fmla="*/ 188391 h 456206"/>
              <a:gd name="connsiteX3" fmla="*/ 752120 w 1543996"/>
              <a:gd name="connsiteY3" fmla="*/ 456088 h 456206"/>
              <a:gd name="connsiteX4" fmla="*/ 0 w 1543996"/>
              <a:gd name="connsiteY4" fmla="*/ 214895 h 456206"/>
              <a:gd name="connsiteX0" fmla="*/ 0 w 1437978"/>
              <a:gd name="connsiteY0" fmla="*/ 214895 h 456206"/>
              <a:gd name="connsiteX1" fmla="*/ 646102 w 1437978"/>
              <a:gd name="connsiteY1" fmla="*/ 206 h 456206"/>
              <a:gd name="connsiteX2" fmla="*/ 1437978 w 1437978"/>
              <a:gd name="connsiteY2" fmla="*/ 188391 h 456206"/>
              <a:gd name="connsiteX3" fmla="*/ 646102 w 1437978"/>
              <a:gd name="connsiteY3" fmla="*/ 456088 h 456206"/>
              <a:gd name="connsiteX4" fmla="*/ 0 w 1437978"/>
              <a:gd name="connsiteY4" fmla="*/ 214895 h 456206"/>
              <a:gd name="connsiteX0" fmla="*/ 0 w 1331960"/>
              <a:gd name="connsiteY0" fmla="*/ 214895 h 456206"/>
              <a:gd name="connsiteX1" fmla="*/ 646102 w 1331960"/>
              <a:gd name="connsiteY1" fmla="*/ 206 h 456206"/>
              <a:gd name="connsiteX2" fmla="*/ 1331960 w 1331960"/>
              <a:gd name="connsiteY2" fmla="*/ 188391 h 456206"/>
              <a:gd name="connsiteX3" fmla="*/ 646102 w 1331960"/>
              <a:gd name="connsiteY3" fmla="*/ 456088 h 456206"/>
              <a:gd name="connsiteX4" fmla="*/ 0 w 1331960"/>
              <a:gd name="connsiteY4" fmla="*/ 214895 h 456206"/>
              <a:gd name="connsiteX0" fmla="*/ 0 w 1331960"/>
              <a:gd name="connsiteY0" fmla="*/ 254578 h 495858"/>
              <a:gd name="connsiteX1" fmla="*/ 646102 w 1331960"/>
              <a:gd name="connsiteY1" fmla="*/ 132 h 495858"/>
              <a:gd name="connsiteX2" fmla="*/ 1331960 w 1331960"/>
              <a:gd name="connsiteY2" fmla="*/ 228074 h 495858"/>
              <a:gd name="connsiteX3" fmla="*/ 646102 w 1331960"/>
              <a:gd name="connsiteY3" fmla="*/ 495771 h 495858"/>
              <a:gd name="connsiteX4" fmla="*/ 0 w 1331960"/>
              <a:gd name="connsiteY4" fmla="*/ 254578 h 495858"/>
              <a:gd name="connsiteX0" fmla="*/ 0 w 1331960"/>
              <a:gd name="connsiteY0" fmla="*/ 281058 h 522341"/>
              <a:gd name="connsiteX1" fmla="*/ 646102 w 1331960"/>
              <a:gd name="connsiteY1" fmla="*/ 107 h 522341"/>
              <a:gd name="connsiteX2" fmla="*/ 1331960 w 1331960"/>
              <a:gd name="connsiteY2" fmla="*/ 254554 h 522341"/>
              <a:gd name="connsiteX3" fmla="*/ 646102 w 1331960"/>
              <a:gd name="connsiteY3" fmla="*/ 522251 h 522341"/>
              <a:gd name="connsiteX4" fmla="*/ 0 w 1331960"/>
              <a:gd name="connsiteY4" fmla="*/ 281058 h 522341"/>
              <a:gd name="connsiteX0" fmla="*/ 0 w 1331960"/>
              <a:gd name="connsiteY0" fmla="*/ 281058 h 482608"/>
              <a:gd name="connsiteX1" fmla="*/ 646102 w 1331960"/>
              <a:gd name="connsiteY1" fmla="*/ 107 h 482608"/>
              <a:gd name="connsiteX2" fmla="*/ 1331960 w 1331960"/>
              <a:gd name="connsiteY2" fmla="*/ 254554 h 482608"/>
              <a:gd name="connsiteX3" fmla="*/ 646102 w 1331960"/>
              <a:gd name="connsiteY3" fmla="*/ 482495 h 482608"/>
              <a:gd name="connsiteX4" fmla="*/ 0 w 1331960"/>
              <a:gd name="connsiteY4" fmla="*/ 281058 h 482608"/>
              <a:gd name="connsiteX0" fmla="*/ 0 w 1384969"/>
              <a:gd name="connsiteY0" fmla="*/ 254447 h 482388"/>
              <a:gd name="connsiteX1" fmla="*/ 699111 w 1384969"/>
              <a:gd name="connsiteY1" fmla="*/ 0 h 482388"/>
              <a:gd name="connsiteX2" fmla="*/ 1384969 w 1384969"/>
              <a:gd name="connsiteY2" fmla="*/ 254447 h 482388"/>
              <a:gd name="connsiteX3" fmla="*/ 699111 w 1384969"/>
              <a:gd name="connsiteY3" fmla="*/ 482388 h 482388"/>
              <a:gd name="connsiteX4" fmla="*/ 0 w 1384969"/>
              <a:gd name="connsiteY4" fmla="*/ 254447 h 482388"/>
              <a:gd name="connsiteX0" fmla="*/ 0 w 1384969"/>
              <a:gd name="connsiteY0" fmla="*/ 254534 h 482539"/>
              <a:gd name="connsiteX1" fmla="*/ 699111 w 1384969"/>
              <a:gd name="connsiteY1" fmla="*/ 87 h 482539"/>
              <a:gd name="connsiteX2" fmla="*/ 1384969 w 1384969"/>
              <a:gd name="connsiteY2" fmla="*/ 232672 h 482539"/>
              <a:gd name="connsiteX3" fmla="*/ 699111 w 1384969"/>
              <a:gd name="connsiteY3" fmla="*/ 482475 h 482539"/>
              <a:gd name="connsiteX4" fmla="*/ 0 w 1384969"/>
              <a:gd name="connsiteY4" fmla="*/ 254534 h 482539"/>
              <a:gd name="connsiteX0" fmla="*/ 0 w 1410343"/>
              <a:gd name="connsiteY0" fmla="*/ 232584 h 482388"/>
              <a:gd name="connsiteX1" fmla="*/ 724485 w 1410343"/>
              <a:gd name="connsiteY1" fmla="*/ 0 h 482388"/>
              <a:gd name="connsiteX2" fmla="*/ 1410343 w 1410343"/>
              <a:gd name="connsiteY2" fmla="*/ 232585 h 482388"/>
              <a:gd name="connsiteX3" fmla="*/ 724485 w 1410343"/>
              <a:gd name="connsiteY3" fmla="*/ 482388 h 482388"/>
              <a:gd name="connsiteX4" fmla="*/ 0 w 1410343"/>
              <a:gd name="connsiteY4" fmla="*/ 232584 h 482388"/>
              <a:gd name="connsiteX0" fmla="*/ 0 w 1397657"/>
              <a:gd name="connsiteY0" fmla="*/ 199964 h 482728"/>
              <a:gd name="connsiteX1" fmla="*/ 711799 w 1397657"/>
              <a:gd name="connsiteY1" fmla="*/ 173 h 482728"/>
              <a:gd name="connsiteX2" fmla="*/ 1397657 w 1397657"/>
              <a:gd name="connsiteY2" fmla="*/ 232758 h 482728"/>
              <a:gd name="connsiteX3" fmla="*/ 711799 w 1397657"/>
              <a:gd name="connsiteY3" fmla="*/ 482561 h 482728"/>
              <a:gd name="connsiteX4" fmla="*/ 0 w 1397657"/>
              <a:gd name="connsiteY4" fmla="*/ 199964 h 482728"/>
              <a:gd name="connsiteX0" fmla="*/ 0 w 1372284"/>
              <a:gd name="connsiteY0" fmla="*/ 199791 h 482388"/>
              <a:gd name="connsiteX1" fmla="*/ 711799 w 1372284"/>
              <a:gd name="connsiteY1" fmla="*/ 0 h 482388"/>
              <a:gd name="connsiteX2" fmla="*/ 1372284 w 1372284"/>
              <a:gd name="connsiteY2" fmla="*/ 199792 h 482388"/>
              <a:gd name="connsiteX3" fmla="*/ 711799 w 1372284"/>
              <a:gd name="connsiteY3" fmla="*/ 482388 h 482388"/>
              <a:gd name="connsiteX4" fmla="*/ 0 w 1372284"/>
              <a:gd name="connsiteY4" fmla="*/ 199791 h 48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284" h="482388">
                <a:moveTo>
                  <a:pt x="0" y="199791"/>
                </a:moveTo>
                <a:cubicBezTo>
                  <a:pt x="0" y="119393"/>
                  <a:pt x="483085" y="0"/>
                  <a:pt x="711799" y="0"/>
                </a:cubicBezTo>
                <a:cubicBezTo>
                  <a:pt x="940513" y="0"/>
                  <a:pt x="1372284" y="73904"/>
                  <a:pt x="1372284" y="199792"/>
                </a:cubicBezTo>
                <a:cubicBezTo>
                  <a:pt x="1372284" y="325680"/>
                  <a:pt x="940513" y="482388"/>
                  <a:pt x="711799" y="482388"/>
                </a:cubicBezTo>
                <a:cubicBezTo>
                  <a:pt x="483085" y="482388"/>
                  <a:pt x="0" y="280189"/>
                  <a:pt x="0" y="199791"/>
                </a:cubicBezTo>
                <a:close/>
              </a:path>
            </a:pathLst>
          </a:custGeom>
          <a:solidFill>
            <a:schemeClr val="accent5">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457200">
              <a:defRPr/>
            </a:pPr>
            <a:r>
              <a:rPr lang="en-US" sz="1000" b="1" dirty="0">
                <a:solidFill>
                  <a:srgbClr val="E7E6E6">
                    <a:lumMod val="10000"/>
                  </a:srgbClr>
                </a:solidFill>
                <a:latin typeface="Arial" panose="020B0604020202020204" pitchFamily="34" charset="0"/>
                <a:ea typeface="Verdana" panose="020B0604030504040204" pitchFamily="34" charset="0"/>
                <a:cs typeface="Arial" panose="020B0604020202020204" pitchFamily="34" charset="0"/>
              </a:rPr>
              <a:t>CAGR 2017-2021</a:t>
            </a:r>
          </a:p>
          <a:p>
            <a:pPr algn="ctr" defTabSz="457200">
              <a:defRPr/>
            </a:pPr>
            <a:r>
              <a:rPr lang="en-US" sz="1000" b="1" dirty="0">
                <a:solidFill>
                  <a:srgbClr val="E7E6E6">
                    <a:lumMod val="10000"/>
                  </a:srgbClr>
                </a:solidFill>
                <a:latin typeface="Arial" panose="020B0604020202020204" pitchFamily="34" charset="0"/>
                <a:ea typeface="Verdana" panose="020B0604030504040204" pitchFamily="34" charset="0"/>
                <a:cs typeface="Arial" panose="020B0604020202020204" pitchFamily="34" charset="0"/>
              </a:rPr>
              <a:t>8.0%</a:t>
            </a:r>
          </a:p>
        </p:txBody>
      </p:sp>
      <p:cxnSp>
        <p:nvCxnSpPr>
          <p:cNvPr id="7" name="Straight Arrow Connector 6">
            <a:extLst>
              <a:ext uri="{FF2B5EF4-FFF2-40B4-BE49-F238E27FC236}">
                <a16:creationId xmlns:a16="http://schemas.microsoft.com/office/drawing/2014/main" id="{C9CE8196-91DF-2244-7009-D8EC33AE9BBC}"/>
              </a:ext>
            </a:extLst>
          </p:cNvPr>
          <p:cNvCxnSpPr>
            <a:cxnSpLocks/>
          </p:cNvCxnSpPr>
          <p:nvPr/>
        </p:nvCxnSpPr>
        <p:spPr>
          <a:xfrm>
            <a:off x="3761413" y="4589882"/>
            <a:ext cx="0" cy="598725"/>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8" name="Oval 8">
            <a:extLst>
              <a:ext uri="{FF2B5EF4-FFF2-40B4-BE49-F238E27FC236}">
                <a16:creationId xmlns:a16="http://schemas.microsoft.com/office/drawing/2014/main" id="{BE09A8C0-FD05-9CCB-AA5C-75B77B360FA7}"/>
              </a:ext>
            </a:extLst>
          </p:cNvPr>
          <p:cNvSpPr/>
          <p:nvPr/>
        </p:nvSpPr>
        <p:spPr>
          <a:xfrm>
            <a:off x="3761413" y="4389556"/>
            <a:ext cx="1579418" cy="504209"/>
          </a:xfrm>
          <a:custGeom>
            <a:avLst/>
            <a:gdLst>
              <a:gd name="connsiteX0" fmla="*/ 0 w 1901804"/>
              <a:gd name="connsiteY0" fmla="*/ 227941 h 455881"/>
              <a:gd name="connsiteX1" fmla="*/ 950902 w 1901804"/>
              <a:gd name="connsiteY1" fmla="*/ 0 h 455881"/>
              <a:gd name="connsiteX2" fmla="*/ 1901804 w 1901804"/>
              <a:gd name="connsiteY2" fmla="*/ 227941 h 455881"/>
              <a:gd name="connsiteX3" fmla="*/ 950902 w 1901804"/>
              <a:gd name="connsiteY3" fmla="*/ 455882 h 455881"/>
              <a:gd name="connsiteX4" fmla="*/ 0 w 1901804"/>
              <a:gd name="connsiteY4" fmla="*/ 227941 h 455881"/>
              <a:gd name="connsiteX0" fmla="*/ 0 w 1703022"/>
              <a:gd name="connsiteY0" fmla="*/ 214728 h 455955"/>
              <a:gd name="connsiteX1" fmla="*/ 752120 w 1703022"/>
              <a:gd name="connsiteY1" fmla="*/ 39 h 455955"/>
              <a:gd name="connsiteX2" fmla="*/ 1703022 w 1703022"/>
              <a:gd name="connsiteY2" fmla="*/ 227980 h 455955"/>
              <a:gd name="connsiteX3" fmla="*/ 752120 w 1703022"/>
              <a:gd name="connsiteY3" fmla="*/ 455921 h 455955"/>
              <a:gd name="connsiteX4" fmla="*/ 0 w 1703022"/>
              <a:gd name="connsiteY4" fmla="*/ 214728 h 455955"/>
              <a:gd name="connsiteX0" fmla="*/ 0 w 1543996"/>
              <a:gd name="connsiteY0" fmla="*/ 214895 h 456206"/>
              <a:gd name="connsiteX1" fmla="*/ 752120 w 1543996"/>
              <a:gd name="connsiteY1" fmla="*/ 206 h 456206"/>
              <a:gd name="connsiteX2" fmla="*/ 1543996 w 1543996"/>
              <a:gd name="connsiteY2" fmla="*/ 188391 h 456206"/>
              <a:gd name="connsiteX3" fmla="*/ 752120 w 1543996"/>
              <a:gd name="connsiteY3" fmla="*/ 456088 h 456206"/>
              <a:gd name="connsiteX4" fmla="*/ 0 w 1543996"/>
              <a:gd name="connsiteY4" fmla="*/ 214895 h 456206"/>
              <a:gd name="connsiteX0" fmla="*/ 0 w 1437978"/>
              <a:gd name="connsiteY0" fmla="*/ 214895 h 456206"/>
              <a:gd name="connsiteX1" fmla="*/ 646102 w 1437978"/>
              <a:gd name="connsiteY1" fmla="*/ 206 h 456206"/>
              <a:gd name="connsiteX2" fmla="*/ 1437978 w 1437978"/>
              <a:gd name="connsiteY2" fmla="*/ 188391 h 456206"/>
              <a:gd name="connsiteX3" fmla="*/ 646102 w 1437978"/>
              <a:gd name="connsiteY3" fmla="*/ 456088 h 456206"/>
              <a:gd name="connsiteX4" fmla="*/ 0 w 1437978"/>
              <a:gd name="connsiteY4" fmla="*/ 214895 h 456206"/>
              <a:gd name="connsiteX0" fmla="*/ 0 w 1331960"/>
              <a:gd name="connsiteY0" fmla="*/ 214895 h 456206"/>
              <a:gd name="connsiteX1" fmla="*/ 646102 w 1331960"/>
              <a:gd name="connsiteY1" fmla="*/ 206 h 456206"/>
              <a:gd name="connsiteX2" fmla="*/ 1331960 w 1331960"/>
              <a:gd name="connsiteY2" fmla="*/ 188391 h 456206"/>
              <a:gd name="connsiteX3" fmla="*/ 646102 w 1331960"/>
              <a:gd name="connsiteY3" fmla="*/ 456088 h 456206"/>
              <a:gd name="connsiteX4" fmla="*/ 0 w 1331960"/>
              <a:gd name="connsiteY4" fmla="*/ 214895 h 456206"/>
              <a:gd name="connsiteX0" fmla="*/ 0 w 1331960"/>
              <a:gd name="connsiteY0" fmla="*/ 254578 h 495858"/>
              <a:gd name="connsiteX1" fmla="*/ 646102 w 1331960"/>
              <a:gd name="connsiteY1" fmla="*/ 132 h 495858"/>
              <a:gd name="connsiteX2" fmla="*/ 1331960 w 1331960"/>
              <a:gd name="connsiteY2" fmla="*/ 228074 h 495858"/>
              <a:gd name="connsiteX3" fmla="*/ 646102 w 1331960"/>
              <a:gd name="connsiteY3" fmla="*/ 495771 h 495858"/>
              <a:gd name="connsiteX4" fmla="*/ 0 w 1331960"/>
              <a:gd name="connsiteY4" fmla="*/ 254578 h 495858"/>
              <a:gd name="connsiteX0" fmla="*/ 0 w 1331960"/>
              <a:gd name="connsiteY0" fmla="*/ 281058 h 522341"/>
              <a:gd name="connsiteX1" fmla="*/ 646102 w 1331960"/>
              <a:gd name="connsiteY1" fmla="*/ 107 h 522341"/>
              <a:gd name="connsiteX2" fmla="*/ 1331960 w 1331960"/>
              <a:gd name="connsiteY2" fmla="*/ 254554 h 522341"/>
              <a:gd name="connsiteX3" fmla="*/ 646102 w 1331960"/>
              <a:gd name="connsiteY3" fmla="*/ 522251 h 522341"/>
              <a:gd name="connsiteX4" fmla="*/ 0 w 1331960"/>
              <a:gd name="connsiteY4" fmla="*/ 281058 h 522341"/>
              <a:gd name="connsiteX0" fmla="*/ 0 w 1331960"/>
              <a:gd name="connsiteY0" fmla="*/ 281058 h 482608"/>
              <a:gd name="connsiteX1" fmla="*/ 646102 w 1331960"/>
              <a:gd name="connsiteY1" fmla="*/ 107 h 482608"/>
              <a:gd name="connsiteX2" fmla="*/ 1331960 w 1331960"/>
              <a:gd name="connsiteY2" fmla="*/ 254554 h 482608"/>
              <a:gd name="connsiteX3" fmla="*/ 646102 w 1331960"/>
              <a:gd name="connsiteY3" fmla="*/ 482495 h 482608"/>
              <a:gd name="connsiteX4" fmla="*/ 0 w 1331960"/>
              <a:gd name="connsiteY4" fmla="*/ 281058 h 482608"/>
              <a:gd name="connsiteX0" fmla="*/ 0 w 1384969"/>
              <a:gd name="connsiteY0" fmla="*/ 254447 h 482388"/>
              <a:gd name="connsiteX1" fmla="*/ 699111 w 1384969"/>
              <a:gd name="connsiteY1" fmla="*/ 0 h 482388"/>
              <a:gd name="connsiteX2" fmla="*/ 1384969 w 1384969"/>
              <a:gd name="connsiteY2" fmla="*/ 254447 h 482388"/>
              <a:gd name="connsiteX3" fmla="*/ 699111 w 1384969"/>
              <a:gd name="connsiteY3" fmla="*/ 482388 h 482388"/>
              <a:gd name="connsiteX4" fmla="*/ 0 w 1384969"/>
              <a:gd name="connsiteY4" fmla="*/ 254447 h 482388"/>
              <a:gd name="connsiteX0" fmla="*/ 0 w 1384969"/>
              <a:gd name="connsiteY0" fmla="*/ 254534 h 482539"/>
              <a:gd name="connsiteX1" fmla="*/ 699111 w 1384969"/>
              <a:gd name="connsiteY1" fmla="*/ 87 h 482539"/>
              <a:gd name="connsiteX2" fmla="*/ 1384969 w 1384969"/>
              <a:gd name="connsiteY2" fmla="*/ 232672 h 482539"/>
              <a:gd name="connsiteX3" fmla="*/ 699111 w 1384969"/>
              <a:gd name="connsiteY3" fmla="*/ 482475 h 482539"/>
              <a:gd name="connsiteX4" fmla="*/ 0 w 1384969"/>
              <a:gd name="connsiteY4" fmla="*/ 254534 h 482539"/>
              <a:gd name="connsiteX0" fmla="*/ 0 w 1410343"/>
              <a:gd name="connsiteY0" fmla="*/ 232584 h 482388"/>
              <a:gd name="connsiteX1" fmla="*/ 724485 w 1410343"/>
              <a:gd name="connsiteY1" fmla="*/ 0 h 482388"/>
              <a:gd name="connsiteX2" fmla="*/ 1410343 w 1410343"/>
              <a:gd name="connsiteY2" fmla="*/ 232585 h 482388"/>
              <a:gd name="connsiteX3" fmla="*/ 724485 w 1410343"/>
              <a:gd name="connsiteY3" fmla="*/ 482388 h 482388"/>
              <a:gd name="connsiteX4" fmla="*/ 0 w 1410343"/>
              <a:gd name="connsiteY4" fmla="*/ 232584 h 482388"/>
              <a:gd name="connsiteX0" fmla="*/ 0 w 1397657"/>
              <a:gd name="connsiteY0" fmla="*/ 199964 h 482728"/>
              <a:gd name="connsiteX1" fmla="*/ 711799 w 1397657"/>
              <a:gd name="connsiteY1" fmla="*/ 173 h 482728"/>
              <a:gd name="connsiteX2" fmla="*/ 1397657 w 1397657"/>
              <a:gd name="connsiteY2" fmla="*/ 232758 h 482728"/>
              <a:gd name="connsiteX3" fmla="*/ 711799 w 1397657"/>
              <a:gd name="connsiteY3" fmla="*/ 482561 h 482728"/>
              <a:gd name="connsiteX4" fmla="*/ 0 w 1397657"/>
              <a:gd name="connsiteY4" fmla="*/ 199964 h 482728"/>
              <a:gd name="connsiteX0" fmla="*/ 0 w 1372284"/>
              <a:gd name="connsiteY0" fmla="*/ 199791 h 482388"/>
              <a:gd name="connsiteX1" fmla="*/ 711799 w 1372284"/>
              <a:gd name="connsiteY1" fmla="*/ 0 h 482388"/>
              <a:gd name="connsiteX2" fmla="*/ 1372284 w 1372284"/>
              <a:gd name="connsiteY2" fmla="*/ 199792 h 482388"/>
              <a:gd name="connsiteX3" fmla="*/ 711799 w 1372284"/>
              <a:gd name="connsiteY3" fmla="*/ 482388 h 482388"/>
              <a:gd name="connsiteX4" fmla="*/ 0 w 1372284"/>
              <a:gd name="connsiteY4" fmla="*/ 199791 h 48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284" h="482388">
                <a:moveTo>
                  <a:pt x="0" y="199791"/>
                </a:moveTo>
                <a:cubicBezTo>
                  <a:pt x="0" y="119393"/>
                  <a:pt x="483085" y="0"/>
                  <a:pt x="711799" y="0"/>
                </a:cubicBezTo>
                <a:cubicBezTo>
                  <a:pt x="940513" y="0"/>
                  <a:pt x="1372284" y="73904"/>
                  <a:pt x="1372284" y="199792"/>
                </a:cubicBezTo>
                <a:cubicBezTo>
                  <a:pt x="1372284" y="325680"/>
                  <a:pt x="940513" y="482388"/>
                  <a:pt x="711799" y="482388"/>
                </a:cubicBezTo>
                <a:cubicBezTo>
                  <a:pt x="483085" y="482388"/>
                  <a:pt x="0" y="280189"/>
                  <a:pt x="0" y="199791"/>
                </a:cubicBezTo>
                <a:close/>
              </a:path>
            </a:pathLst>
          </a:custGeom>
          <a:solidFill>
            <a:schemeClr val="accent5">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457200">
              <a:defRPr/>
            </a:pPr>
            <a:r>
              <a:rPr lang="en-US" sz="1000" b="1" dirty="0">
                <a:solidFill>
                  <a:srgbClr val="E7E6E6">
                    <a:lumMod val="10000"/>
                  </a:srgbClr>
                </a:solidFill>
                <a:latin typeface="Arial" panose="020B0604020202020204" pitchFamily="34" charset="0"/>
                <a:ea typeface="Verdana" panose="020B0604030504040204" pitchFamily="34" charset="0"/>
                <a:cs typeface="Arial" panose="020B0604020202020204" pitchFamily="34" charset="0"/>
              </a:rPr>
              <a:t>CAGR 2025E-2027F</a:t>
            </a:r>
          </a:p>
          <a:p>
            <a:pPr algn="ctr" defTabSz="457200">
              <a:defRPr/>
            </a:pPr>
            <a:r>
              <a:rPr lang="en-US" sz="1000" b="1" dirty="0">
                <a:solidFill>
                  <a:srgbClr val="E7E6E6">
                    <a:lumMod val="10000"/>
                  </a:srgbClr>
                </a:solidFill>
                <a:latin typeface="Arial" panose="020B0604020202020204" pitchFamily="34" charset="0"/>
                <a:ea typeface="Verdana" panose="020B0604030504040204" pitchFamily="34" charset="0"/>
                <a:cs typeface="Arial" panose="020B0604020202020204" pitchFamily="34" charset="0"/>
              </a:rPr>
              <a:t>8.1%</a:t>
            </a:r>
            <a:endParaRPr lang="en-US" sz="1000" b="1" dirty="0">
              <a:solidFill>
                <a:prstClr val="black"/>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9" name="Chart 8">
            <a:extLst>
              <a:ext uri="{FF2B5EF4-FFF2-40B4-BE49-F238E27FC236}">
                <a16:creationId xmlns:a16="http://schemas.microsoft.com/office/drawing/2014/main" id="{D17DA608-2D9F-E0B2-547F-6ABCCC896D4B}"/>
              </a:ext>
            </a:extLst>
          </p:cNvPr>
          <p:cNvGraphicFramePr/>
          <p:nvPr>
            <p:extLst>
              <p:ext uri="{D42A27DB-BD31-4B8C-83A1-F6EECF244321}">
                <p14:modId xmlns:p14="http://schemas.microsoft.com/office/powerpoint/2010/main" val="402297877"/>
              </p:ext>
            </p:extLst>
          </p:nvPr>
        </p:nvGraphicFramePr>
        <p:xfrm>
          <a:off x="212031" y="4879688"/>
          <a:ext cx="5620935" cy="1854637"/>
        </p:xfrm>
        <a:graphic>
          <a:graphicData uri="http://schemas.openxmlformats.org/drawingml/2006/chart">
            <c:chart xmlns:c="http://schemas.openxmlformats.org/drawingml/2006/chart" xmlns:r="http://schemas.openxmlformats.org/officeDocument/2006/relationships" r:id="rId4"/>
          </a:graphicData>
        </a:graphic>
      </p:graphicFrame>
      <p:cxnSp>
        <p:nvCxnSpPr>
          <p:cNvPr id="12" name="Straight Arrow Connector 11">
            <a:extLst>
              <a:ext uri="{FF2B5EF4-FFF2-40B4-BE49-F238E27FC236}">
                <a16:creationId xmlns:a16="http://schemas.microsoft.com/office/drawing/2014/main" id="{7626C488-DA5E-AE64-B259-6F467C032AFC}"/>
              </a:ext>
            </a:extLst>
          </p:cNvPr>
          <p:cNvCxnSpPr>
            <a:cxnSpLocks/>
          </p:cNvCxnSpPr>
          <p:nvPr/>
        </p:nvCxnSpPr>
        <p:spPr>
          <a:xfrm>
            <a:off x="3892653" y="1238669"/>
            <a:ext cx="0" cy="399593"/>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6E78B6C-F80F-9371-3F86-3D57347EFE22}"/>
              </a:ext>
            </a:extLst>
          </p:cNvPr>
          <p:cNvCxnSpPr>
            <a:cxnSpLocks/>
          </p:cNvCxnSpPr>
          <p:nvPr/>
        </p:nvCxnSpPr>
        <p:spPr>
          <a:xfrm>
            <a:off x="2508227" y="1171696"/>
            <a:ext cx="0" cy="598725"/>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4" name="Oval 8">
            <a:extLst>
              <a:ext uri="{FF2B5EF4-FFF2-40B4-BE49-F238E27FC236}">
                <a16:creationId xmlns:a16="http://schemas.microsoft.com/office/drawing/2014/main" id="{5EEF961B-14F6-AAB8-1383-5A728EE11901}"/>
              </a:ext>
            </a:extLst>
          </p:cNvPr>
          <p:cNvSpPr/>
          <p:nvPr/>
        </p:nvSpPr>
        <p:spPr>
          <a:xfrm>
            <a:off x="2491992" y="1001079"/>
            <a:ext cx="1407308" cy="504209"/>
          </a:xfrm>
          <a:custGeom>
            <a:avLst/>
            <a:gdLst>
              <a:gd name="connsiteX0" fmla="*/ 0 w 1901804"/>
              <a:gd name="connsiteY0" fmla="*/ 227941 h 455881"/>
              <a:gd name="connsiteX1" fmla="*/ 950902 w 1901804"/>
              <a:gd name="connsiteY1" fmla="*/ 0 h 455881"/>
              <a:gd name="connsiteX2" fmla="*/ 1901804 w 1901804"/>
              <a:gd name="connsiteY2" fmla="*/ 227941 h 455881"/>
              <a:gd name="connsiteX3" fmla="*/ 950902 w 1901804"/>
              <a:gd name="connsiteY3" fmla="*/ 455882 h 455881"/>
              <a:gd name="connsiteX4" fmla="*/ 0 w 1901804"/>
              <a:gd name="connsiteY4" fmla="*/ 227941 h 455881"/>
              <a:gd name="connsiteX0" fmla="*/ 0 w 1703022"/>
              <a:gd name="connsiteY0" fmla="*/ 214728 h 455955"/>
              <a:gd name="connsiteX1" fmla="*/ 752120 w 1703022"/>
              <a:gd name="connsiteY1" fmla="*/ 39 h 455955"/>
              <a:gd name="connsiteX2" fmla="*/ 1703022 w 1703022"/>
              <a:gd name="connsiteY2" fmla="*/ 227980 h 455955"/>
              <a:gd name="connsiteX3" fmla="*/ 752120 w 1703022"/>
              <a:gd name="connsiteY3" fmla="*/ 455921 h 455955"/>
              <a:gd name="connsiteX4" fmla="*/ 0 w 1703022"/>
              <a:gd name="connsiteY4" fmla="*/ 214728 h 455955"/>
              <a:gd name="connsiteX0" fmla="*/ 0 w 1543996"/>
              <a:gd name="connsiteY0" fmla="*/ 214895 h 456206"/>
              <a:gd name="connsiteX1" fmla="*/ 752120 w 1543996"/>
              <a:gd name="connsiteY1" fmla="*/ 206 h 456206"/>
              <a:gd name="connsiteX2" fmla="*/ 1543996 w 1543996"/>
              <a:gd name="connsiteY2" fmla="*/ 188391 h 456206"/>
              <a:gd name="connsiteX3" fmla="*/ 752120 w 1543996"/>
              <a:gd name="connsiteY3" fmla="*/ 456088 h 456206"/>
              <a:gd name="connsiteX4" fmla="*/ 0 w 1543996"/>
              <a:gd name="connsiteY4" fmla="*/ 214895 h 456206"/>
              <a:gd name="connsiteX0" fmla="*/ 0 w 1437978"/>
              <a:gd name="connsiteY0" fmla="*/ 214895 h 456206"/>
              <a:gd name="connsiteX1" fmla="*/ 646102 w 1437978"/>
              <a:gd name="connsiteY1" fmla="*/ 206 h 456206"/>
              <a:gd name="connsiteX2" fmla="*/ 1437978 w 1437978"/>
              <a:gd name="connsiteY2" fmla="*/ 188391 h 456206"/>
              <a:gd name="connsiteX3" fmla="*/ 646102 w 1437978"/>
              <a:gd name="connsiteY3" fmla="*/ 456088 h 456206"/>
              <a:gd name="connsiteX4" fmla="*/ 0 w 1437978"/>
              <a:gd name="connsiteY4" fmla="*/ 214895 h 456206"/>
              <a:gd name="connsiteX0" fmla="*/ 0 w 1331960"/>
              <a:gd name="connsiteY0" fmla="*/ 214895 h 456206"/>
              <a:gd name="connsiteX1" fmla="*/ 646102 w 1331960"/>
              <a:gd name="connsiteY1" fmla="*/ 206 h 456206"/>
              <a:gd name="connsiteX2" fmla="*/ 1331960 w 1331960"/>
              <a:gd name="connsiteY2" fmla="*/ 188391 h 456206"/>
              <a:gd name="connsiteX3" fmla="*/ 646102 w 1331960"/>
              <a:gd name="connsiteY3" fmla="*/ 456088 h 456206"/>
              <a:gd name="connsiteX4" fmla="*/ 0 w 1331960"/>
              <a:gd name="connsiteY4" fmla="*/ 214895 h 456206"/>
              <a:gd name="connsiteX0" fmla="*/ 0 w 1331960"/>
              <a:gd name="connsiteY0" fmla="*/ 254578 h 495858"/>
              <a:gd name="connsiteX1" fmla="*/ 646102 w 1331960"/>
              <a:gd name="connsiteY1" fmla="*/ 132 h 495858"/>
              <a:gd name="connsiteX2" fmla="*/ 1331960 w 1331960"/>
              <a:gd name="connsiteY2" fmla="*/ 228074 h 495858"/>
              <a:gd name="connsiteX3" fmla="*/ 646102 w 1331960"/>
              <a:gd name="connsiteY3" fmla="*/ 495771 h 495858"/>
              <a:gd name="connsiteX4" fmla="*/ 0 w 1331960"/>
              <a:gd name="connsiteY4" fmla="*/ 254578 h 495858"/>
              <a:gd name="connsiteX0" fmla="*/ 0 w 1331960"/>
              <a:gd name="connsiteY0" fmla="*/ 281058 h 522341"/>
              <a:gd name="connsiteX1" fmla="*/ 646102 w 1331960"/>
              <a:gd name="connsiteY1" fmla="*/ 107 h 522341"/>
              <a:gd name="connsiteX2" fmla="*/ 1331960 w 1331960"/>
              <a:gd name="connsiteY2" fmla="*/ 254554 h 522341"/>
              <a:gd name="connsiteX3" fmla="*/ 646102 w 1331960"/>
              <a:gd name="connsiteY3" fmla="*/ 522251 h 522341"/>
              <a:gd name="connsiteX4" fmla="*/ 0 w 1331960"/>
              <a:gd name="connsiteY4" fmla="*/ 281058 h 522341"/>
              <a:gd name="connsiteX0" fmla="*/ 0 w 1331960"/>
              <a:gd name="connsiteY0" fmla="*/ 281058 h 482608"/>
              <a:gd name="connsiteX1" fmla="*/ 646102 w 1331960"/>
              <a:gd name="connsiteY1" fmla="*/ 107 h 482608"/>
              <a:gd name="connsiteX2" fmla="*/ 1331960 w 1331960"/>
              <a:gd name="connsiteY2" fmla="*/ 254554 h 482608"/>
              <a:gd name="connsiteX3" fmla="*/ 646102 w 1331960"/>
              <a:gd name="connsiteY3" fmla="*/ 482495 h 482608"/>
              <a:gd name="connsiteX4" fmla="*/ 0 w 1331960"/>
              <a:gd name="connsiteY4" fmla="*/ 281058 h 482608"/>
              <a:gd name="connsiteX0" fmla="*/ 0 w 1384969"/>
              <a:gd name="connsiteY0" fmla="*/ 254447 h 482388"/>
              <a:gd name="connsiteX1" fmla="*/ 699111 w 1384969"/>
              <a:gd name="connsiteY1" fmla="*/ 0 h 482388"/>
              <a:gd name="connsiteX2" fmla="*/ 1384969 w 1384969"/>
              <a:gd name="connsiteY2" fmla="*/ 254447 h 482388"/>
              <a:gd name="connsiteX3" fmla="*/ 699111 w 1384969"/>
              <a:gd name="connsiteY3" fmla="*/ 482388 h 482388"/>
              <a:gd name="connsiteX4" fmla="*/ 0 w 1384969"/>
              <a:gd name="connsiteY4" fmla="*/ 254447 h 482388"/>
              <a:gd name="connsiteX0" fmla="*/ 0 w 1384969"/>
              <a:gd name="connsiteY0" fmla="*/ 254534 h 482539"/>
              <a:gd name="connsiteX1" fmla="*/ 699111 w 1384969"/>
              <a:gd name="connsiteY1" fmla="*/ 87 h 482539"/>
              <a:gd name="connsiteX2" fmla="*/ 1384969 w 1384969"/>
              <a:gd name="connsiteY2" fmla="*/ 232672 h 482539"/>
              <a:gd name="connsiteX3" fmla="*/ 699111 w 1384969"/>
              <a:gd name="connsiteY3" fmla="*/ 482475 h 482539"/>
              <a:gd name="connsiteX4" fmla="*/ 0 w 1384969"/>
              <a:gd name="connsiteY4" fmla="*/ 254534 h 482539"/>
              <a:gd name="connsiteX0" fmla="*/ 0 w 1410343"/>
              <a:gd name="connsiteY0" fmla="*/ 232584 h 482388"/>
              <a:gd name="connsiteX1" fmla="*/ 724485 w 1410343"/>
              <a:gd name="connsiteY1" fmla="*/ 0 h 482388"/>
              <a:gd name="connsiteX2" fmla="*/ 1410343 w 1410343"/>
              <a:gd name="connsiteY2" fmla="*/ 232585 h 482388"/>
              <a:gd name="connsiteX3" fmla="*/ 724485 w 1410343"/>
              <a:gd name="connsiteY3" fmla="*/ 482388 h 482388"/>
              <a:gd name="connsiteX4" fmla="*/ 0 w 1410343"/>
              <a:gd name="connsiteY4" fmla="*/ 232584 h 482388"/>
              <a:gd name="connsiteX0" fmla="*/ 0 w 1397657"/>
              <a:gd name="connsiteY0" fmla="*/ 199964 h 482728"/>
              <a:gd name="connsiteX1" fmla="*/ 711799 w 1397657"/>
              <a:gd name="connsiteY1" fmla="*/ 173 h 482728"/>
              <a:gd name="connsiteX2" fmla="*/ 1397657 w 1397657"/>
              <a:gd name="connsiteY2" fmla="*/ 232758 h 482728"/>
              <a:gd name="connsiteX3" fmla="*/ 711799 w 1397657"/>
              <a:gd name="connsiteY3" fmla="*/ 482561 h 482728"/>
              <a:gd name="connsiteX4" fmla="*/ 0 w 1397657"/>
              <a:gd name="connsiteY4" fmla="*/ 199964 h 482728"/>
              <a:gd name="connsiteX0" fmla="*/ 0 w 1372284"/>
              <a:gd name="connsiteY0" fmla="*/ 199791 h 482388"/>
              <a:gd name="connsiteX1" fmla="*/ 711799 w 1372284"/>
              <a:gd name="connsiteY1" fmla="*/ 0 h 482388"/>
              <a:gd name="connsiteX2" fmla="*/ 1372284 w 1372284"/>
              <a:gd name="connsiteY2" fmla="*/ 199792 h 482388"/>
              <a:gd name="connsiteX3" fmla="*/ 711799 w 1372284"/>
              <a:gd name="connsiteY3" fmla="*/ 482388 h 482388"/>
              <a:gd name="connsiteX4" fmla="*/ 0 w 1372284"/>
              <a:gd name="connsiteY4" fmla="*/ 199791 h 48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284" h="482388">
                <a:moveTo>
                  <a:pt x="0" y="199791"/>
                </a:moveTo>
                <a:cubicBezTo>
                  <a:pt x="0" y="119393"/>
                  <a:pt x="483085" y="0"/>
                  <a:pt x="711799" y="0"/>
                </a:cubicBezTo>
                <a:cubicBezTo>
                  <a:pt x="940513" y="0"/>
                  <a:pt x="1372284" y="73904"/>
                  <a:pt x="1372284" y="199792"/>
                </a:cubicBezTo>
                <a:cubicBezTo>
                  <a:pt x="1372284" y="325680"/>
                  <a:pt x="940513" y="482388"/>
                  <a:pt x="711799" y="482388"/>
                </a:cubicBezTo>
                <a:cubicBezTo>
                  <a:pt x="483085" y="482388"/>
                  <a:pt x="0" y="280189"/>
                  <a:pt x="0" y="199791"/>
                </a:cubicBezTo>
                <a:close/>
              </a:path>
            </a:pathLst>
          </a:custGeom>
          <a:solidFill>
            <a:schemeClr val="accent5">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457200">
              <a:defRPr/>
            </a:pPr>
            <a:r>
              <a:rPr lang="en-US" sz="1000" b="1" dirty="0">
                <a:solidFill>
                  <a:srgbClr val="E7E6E6">
                    <a:lumMod val="10000"/>
                  </a:srgbClr>
                </a:solidFill>
                <a:latin typeface="Arial" panose="020B0604020202020204" pitchFamily="34" charset="0"/>
                <a:ea typeface="Verdana" panose="020B0604030504040204" pitchFamily="34" charset="0"/>
                <a:cs typeface="Arial" panose="020B0604020202020204" pitchFamily="34" charset="0"/>
              </a:rPr>
              <a:t>CAGR 2021-2027F</a:t>
            </a:r>
          </a:p>
          <a:p>
            <a:pPr algn="ctr" defTabSz="457200">
              <a:defRPr/>
            </a:pPr>
            <a:r>
              <a:rPr lang="en-US" sz="1000" b="1" dirty="0">
                <a:solidFill>
                  <a:prstClr val="black"/>
                </a:solidFill>
                <a:latin typeface="Arial" panose="020B0604020202020204" pitchFamily="34" charset="0"/>
                <a:ea typeface="Verdana" panose="020B0604030504040204" pitchFamily="34" charset="0"/>
                <a:cs typeface="Arial" panose="020B0604020202020204" pitchFamily="34" charset="0"/>
              </a:rPr>
              <a:t>10.4%</a:t>
            </a:r>
          </a:p>
        </p:txBody>
      </p:sp>
      <p:sp>
        <p:nvSpPr>
          <p:cNvPr id="15" name="Oval 8">
            <a:extLst>
              <a:ext uri="{FF2B5EF4-FFF2-40B4-BE49-F238E27FC236}">
                <a16:creationId xmlns:a16="http://schemas.microsoft.com/office/drawing/2014/main" id="{47478B55-8DA9-7E64-0745-CE70F8CA8593}"/>
              </a:ext>
            </a:extLst>
          </p:cNvPr>
          <p:cNvSpPr/>
          <p:nvPr/>
        </p:nvSpPr>
        <p:spPr>
          <a:xfrm>
            <a:off x="1035840" y="1729143"/>
            <a:ext cx="1451480" cy="519730"/>
          </a:xfrm>
          <a:custGeom>
            <a:avLst/>
            <a:gdLst>
              <a:gd name="connsiteX0" fmla="*/ 0 w 1901804"/>
              <a:gd name="connsiteY0" fmla="*/ 227941 h 455881"/>
              <a:gd name="connsiteX1" fmla="*/ 950902 w 1901804"/>
              <a:gd name="connsiteY1" fmla="*/ 0 h 455881"/>
              <a:gd name="connsiteX2" fmla="*/ 1901804 w 1901804"/>
              <a:gd name="connsiteY2" fmla="*/ 227941 h 455881"/>
              <a:gd name="connsiteX3" fmla="*/ 950902 w 1901804"/>
              <a:gd name="connsiteY3" fmla="*/ 455882 h 455881"/>
              <a:gd name="connsiteX4" fmla="*/ 0 w 1901804"/>
              <a:gd name="connsiteY4" fmla="*/ 227941 h 455881"/>
              <a:gd name="connsiteX0" fmla="*/ 0 w 1703022"/>
              <a:gd name="connsiteY0" fmla="*/ 214728 h 455955"/>
              <a:gd name="connsiteX1" fmla="*/ 752120 w 1703022"/>
              <a:gd name="connsiteY1" fmla="*/ 39 h 455955"/>
              <a:gd name="connsiteX2" fmla="*/ 1703022 w 1703022"/>
              <a:gd name="connsiteY2" fmla="*/ 227980 h 455955"/>
              <a:gd name="connsiteX3" fmla="*/ 752120 w 1703022"/>
              <a:gd name="connsiteY3" fmla="*/ 455921 h 455955"/>
              <a:gd name="connsiteX4" fmla="*/ 0 w 1703022"/>
              <a:gd name="connsiteY4" fmla="*/ 214728 h 455955"/>
              <a:gd name="connsiteX0" fmla="*/ 0 w 1543996"/>
              <a:gd name="connsiteY0" fmla="*/ 214895 h 456206"/>
              <a:gd name="connsiteX1" fmla="*/ 752120 w 1543996"/>
              <a:gd name="connsiteY1" fmla="*/ 206 h 456206"/>
              <a:gd name="connsiteX2" fmla="*/ 1543996 w 1543996"/>
              <a:gd name="connsiteY2" fmla="*/ 188391 h 456206"/>
              <a:gd name="connsiteX3" fmla="*/ 752120 w 1543996"/>
              <a:gd name="connsiteY3" fmla="*/ 456088 h 456206"/>
              <a:gd name="connsiteX4" fmla="*/ 0 w 1543996"/>
              <a:gd name="connsiteY4" fmla="*/ 214895 h 456206"/>
              <a:gd name="connsiteX0" fmla="*/ 0 w 1437978"/>
              <a:gd name="connsiteY0" fmla="*/ 214895 h 456206"/>
              <a:gd name="connsiteX1" fmla="*/ 646102 w 1437978"/>
              <a:gd name="connsiteY1" fmla="*/ 206 h 456206"/>
              <a:gd name="connsiteX2" fmla="*/ 1437978 w 1437978"/>
              <a:gd name="connsiteY2" fmla="*/ 188391 h 456206"/>
              <a:gd name="connsiteX3" fmla="*/ 646102 w 1437978"/>
              <a:gd name="connsiteY3" fmla="*/ 456088 h 456206"/>
              <a:gd name="connsiteX4" fmla="*/ 0 w 1437978"/>
              <a:gd name="connsiteY4" fmla="*/ 214895 h 456206"/>
              <a:gd name="connsiteX0" fmla="*/ 0 w 1331960"/>
              <a:gd name="connsiteY0" fmla="*/ 214895 h 456206"/>
              <a:gd name="connsiteX1" fmla="*/ 646102 w 1331960"/>
              <a:gd name="connsiteY1" fmla="*/ 206 h 456206"/>
              <a:gd name="connsiteX2" fmla="*/ 1331960 w 1331960"/>
              <a:gd name="connsiteY2" fmla="*/ 188391 h 456206"/>
              <a:gd name="connsiteX3" fmla="*/ 646102 w 1331960"/>
              <a:gd name="connsiteY3" fmla="*/ 456088 h 456206"/>
              <a:gd name="connsiteX4" fmla="*/ 0 w 1331960"/>
              <a:gd name="connsiteY4" fmla="*/ 214895 h 456206"/>
              <a:gd name="connsiteX0" fmla="*/ 0 w 1331960"/>
              <a:gd name="connsiteY0" fmla="*/ 254578 h 495858"/>
              <a:gd name="connsiteX1" fmla="*/ 646102 w 1331960"/>
              <a:gd name="connsiteY1" fmla="*/ 132 h 495858"/>
              <a:gd name="connsiteX2" fmla="*/ 1331960 w 1331960"/>
              <a:gd name="connsiteY2" fmla="*/ 228074 h 495858"/>
              <a:gd name="connsiteX3" fmla="*/ 646102 w 1331960"/>
              <a:gd name="connsiteY3" fmla="*/ 495771 h 495858"/>
              <a:gd name="connsiteX4" fmla="*/ 0 w 1331960"/>
              <a:gd name="connsiteY4" fmla="*/ 254578 h 495858"/>
              <a:gd name="connsiteX0" fmla="*/ 0 w 1331960"/>
              <a:gd name="connsiteY0" fmla="*/ 281058 h 522341"/>
              <a:gd name="connsiteX1" fmla="*/ 646102 w 1331960"/>
              <a:gd name="connsiteY1" fmla="*/ 107 h 522341"/>
              <a:gd name="connsiteX2" fmla="*/ 1331960 w 1331960"/>
              <a:gd name="connsiteY2" fmla="*/ 254554 h 522341"/>
              <a:gd name="connsiteX3" fmla="*/ 646102 w 1331960"/>
              <a:gd name="connsiteY3" fmla="*/ 522251 h 522341"/>
              <a:gd name="connsiteX4" fmla="*/ 0 w 1331960"/>
              <a:gd name="connsiteY4" fmla="*/ 281058 h 522341"/>
              <a:gd name="connsiteX0" fmla="*/ 0 w 1331960"/>
              <a:gd name="connsiteY0" fmla="*/ 281058 h 482608"/>
              <a:gd name="connsiteX1" fmla="*/ 646102 w 1331960"/>
              <a:gd name="connsiteY1" fmla="*/ 107 h 482608"/>
              <a:gd name="connsiteX2" fmla="*/ 1331960 w 1331960"/>
              <a:gd name="connsiteY2" fmla="*/ 254554 h 482608"/>
              <a:gd name="connsiteX3" fmla="*/ 646102 w 1331960"/>
              <a:gd name="connsiteY3" fmla="*/ 482495 h 482608"/>
              <a:gd name="connsiteX4" fmla="*/ 0 w 1331960"/>
              <a:gd name="connsiteY4" fmla="*/ 281058 h 482608"/>
              <a:gd name="connsiteX0" fmla="*/ 0 w 1384969"/>
              <a:gd name="connsiteY0" fmla="*/ 254447 h 482388"/>
              <a:gd name="connsiteX1" fmla="*/ 699111 w 1384969"/>
              <a:gd name="connsiteY1" fmla="*/ 0 h 482388"/>
              <a:gd name="connsiteX2" fmla="*/ 1384969 w 1384969"/>
              <a:gd name="connsiteY2" fmla="*/ 254447 h 482388"/>
              <a:gd name="connsiteX3" fmla="*/ 699111 w 1384969"/>
              <a:gd name="connsiteY3" fmla="*/ 482388 h 482388"/>
              <a:gd name="connsiteX4" fmla="*/ 0 w 1384969"/>
              <a:gd name="connsiteY4" fmla="*/ 254447 h 482388"/>
              <a:gd name="connsiteX0" fmla="*/ 0 w 1384969"/>
              <a:gd name="connsiteY0" fmla="*/ 254534 h 482539"/>
              <a:gd name="connsiteX1" fmla="*/ 699111 w 1384969"/>
              <a:gd name="connsiteY1" fmla="*/ 87 h 482539"/>
              <a:gd name="connsiteX2" fmla="*/ 1384969 w 1384969"/>
              <a:gd name="connsiteY2" fmla="*/ 232672 h 482539"/>
              <a:gd name="connsiteX3" fmla="*/ 699111 w 1384969"/>
              <a:gd name="connsiteY3" fmla="*/ 482475 h 482539"/>
              <a:gd name="connsiteX4" fmla="*/ 0 w 1384969"/>
              <a:gd name="connsiteY4" fmla="*/ 254534 h 482539"/>
              <a:gd name="connsiteX0" fmla="*/ 0 w 1410343"/>
              <a:gd name="connsiteY0" fmla="*/ 232584 h 482388"/>
              <a:gd name="connsiteX1" fmla="*/ 724485 w 1410343"/>
              <a:gd name="connsiteY1" fmla="*/ 0 h 482388"/>
              <a:gd name="connsiteX2" fmla="*/ 1410343 w 1410343"/>
              <a:gd name="connsiteY2" fmla="*/ 232585 h 482388"/>
              <a:gd name="connsiteX3" fmla="*/ 724485 w 1410343"/>
              <a:gd name="connsiteY3" fmla="*/ 482388 h 482388"/>
              <a:gd name="connsiteX4" fmla="*/ 0 w 1410343"/>
              <a:gd name="connsiteY4" fmla="*/ 232584 h 482388"/>
              <a:gd name="connsiteX0" fmla="*/ 0 w 1397657"/>
              <a:gd name="connsiteY0" fmla="*/ 199964 h 482728"/>
              <a:gd name="connsiteX1" fmla="*/ 711799 w 1397657"/>
              <a:gd name="connsiteY1" fmla="*/ 173 h 482728"/>
              <a:gd name="connsiteX2" fmla="*/ 1397657 w 1397657"/>
              <a:gd name="connsiteY2" fmla="*/ 232758 h 482728"/>
              <a:gd name="connsiteX3" fmla="*/ 711799 w 1397657"/>
              <a:gd name="connsiteY3" fmla="*/ 482561 h 482728"/>
              <a:gd name="connsiteX4" fmla="*/ 0 w 1397657"/>
              <a:gd name="connsiteY4" fmla="*/ 199964 h 482728"/>
              <a:gd name="connsiteX0" fmla="*/ 0 w 1372284"/>
              <a:gd name="connsiteY0" fmla="*/ 199791 h 482388"/>
              <a:gd name="connsiteX1" fmla="*/ 711799 w 1372284"/>
              <a:gd name="connsiteY1" fmla="*/ 0 h 482388"/>
              <a:gd name="connsiteX2" fmla="*/ 1372284 w 1372284"/>
              <a:gd name="connsiteY2" fmla="*/ 199792 h 482388"/>
              <a:gd name="connsiteX3" fmla="*/ 711799 w 1372284"/>
              <a:gd name="connsiteY3" fmla="*/ 482388 h 482388"/>
              <a:gd name="connsiteX4" fmla="*/ 0 w 1372284"/>
              <a:gd name="connsiteY4" fmla="*/ 199791 h 48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284" h="482388">
                <a:moveTo>
                  <a:pt x="0" y="199791"/>
                </a:moveTo>
                <a:cubicBezTo>
                  <a:pt x="0" y="119393"/>
                  <a:pt x="483085" y="0"/>
                  <a:pt x="711799" y="0"/>
                </a:cubicBezTo>
                <a:cubicBezTo>
                  <a:pt x="940513" y="0"/>
                  <a:pt x="1372284" y="73904"/>
                  <a:pt x="1372284" y="199792"/>
                </a:cubicBezTo>
                <a:cubicBezTo>
                  <a:pt x="1372284" y="325680"/>
                  <a:pt x="940513" y="482388"/>
                  <a:pt x="711799" y="482388"/>
                </a:cubicBezTo>
                <a:cubicBezTo>
                  <a:pt x="483085" y="482388"/>
                  <a:pt x="0" y="280189"/>
                  <a:pt x="0" y="199791"/>
                </a:cubicBezTo>
                <a:close/>
              </a:path>
            </a:pathLst>
          </a:custGeom>
          <a:solidFill>
            <a:schemeClr val="accent5">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457200">
              <a:defRPr/>
            </a:pPr>
            <a:r>
              <a:rPr lang="en-US" sz="1000" b="1" dirty="0">
                <a:solidFill>
                  <a:srgbClr val="E7E6E6">
                    <a:lumMod val="10000"/>
                  </a:srgbClr>
                </a:solidFill>
                <a:latin typeface="Arial" panose="020B0604020202020204" pitchFamily="34" charset="0"/>
                <a:ea typeface="Verdana" panose="020B0604030504040204" pitchFamily="34" charset="0"/>
                <a:cs typeface="Arial" panose="020B0604020202020204" pitchFamily="34" charset="0"/>
              </a:rPr>
              <a:t>CAGR 2017-2021</a:t>
            </a:r>
          </a:p>
          <a:p>
            <a:pPr algn="ctr" defTabSz="457200">
              <a:defRPr/>
            </a:pPr>
            <a:r>
              <a:rPr lang="en-US" sz="1000" b="1" dirty="0">
                <a:solidFill>
                  <a:srgbClr val="E7E6E6">
                    <a:lumMod val="10000"/>
                  </a:srgbClr>
                </a:solidFill>
                <a:latin typeface="Arial" panose="020B0604020202020204" pitchFamily="34" charset="0"/>
                <a:ea typeface="Verdana" panose="020B0604030504040204" pitchFamily="34" charset="0"/>
                <a:cs typeface="Arial" panose="020B0604020202020204" pitchFamily="34" charset="0"/>
              </a:rPr>
              <a:t>8.3%</a:t>
            </a:r>
          </a:p>
        </p:txBody>
      </p:sp>
      <p:sp>
        <p:nvSpPr>
          <p:cNvPr id="20" name="Oval 8">
            <a:extLst>
              <a:ext uri="{FF2B5EF4-FFF2-40B4-BE49-F238E27FC236}">
                <a16:creationId xmlns:a16="http://schemas.microsoft.com/office/drawing/2014/main" id="{6B8172A6-A040-B7E9-5A35-A2858E59038A}"/>
              </a:ext>
            </a:extLst>
          </p:cNvPr>
          <p:cNvSpPr/>
          <p:nvPr/>
        </p:nvSpPr>
        <p:spPr>
          <a:xfrm>
            <a:off x="3977744" y="1371496"/>
            <a:ext cx="1579418" cy="504209"/>
          </a:xfrm>
          <a:custGeom>
            <a:avLst/>
            <a:gdLst>
              <a:gd name="connsiteX0" fmla="*/ 0 w 1901804"/>
              <a:gd name="connsiteY0" fmla="*/ 227941 h 455881"/>
              <a:gd name="connsiteX1" fmla="*/ 950902 w 1901804"/>
              <a:gd name="connsiteY1" fmla="*/ 0 h 455881"/>
              <a:gd name="connsiteX2" fmla="*/ 1901804 w 1901804"/>
              <a:gd name="connsiteY2" fmla="*/ 227941 h 455881"/>
              <a:gd name="connsiteX3" fmla="*/ 950902 w 1901804"/>
              <a:gd name="connsiteY3" fmla="*/ 455882 h 455881"/>
              <a:gd name="connsiteX4" fmla="*/ 0 w 1901804"/>
              <a:gd name="connsiteY4" fmla="*/ 227941 h 455881"/>
              <a:gd name="connsiteX0" fmla="*/ 0 w 1703022"/>
              <a:gd name="connsiteY0" fmla="*/ 214728 h 455955"/>
              <a:gd name="connsiteX1" fmla="*/ 752120 w 1703022"/>
              <a:gd name="connsiteY1" fmla="*/ 39 h 455955"/>
              <a:gd name="connsiteX2" fmla="*/ 1703022 w 1703022"/>
              <a:gd name="connsiteY2" fmla="*/ 227980 h 455955"/>
              <a:gd name="connsiteX3" fmla="*/ 752120 w 1703022"/>
              <a:gd name="connsiteY3" fmla="*/ 455921 h 455955"/>
              <a:gd name="connsiteX4" fmla="*/ 0 w 1703022"/>
              <a:gd name="connsiteY4" fmla="*/ 214728 h 455955"/>
              <a:gd name="connsiteX0" fmla="*/ 0 w 1543996"/>
              <a:gd name="connsiteY0" fmla="*/ 214895 h 456206"/>
              <a:gd name="connsiteX1" fmla="*/ 752120 w 1543996"/>
              <a:gd name="connsiteY1" fmla="*/ 206 h 456206"/>
              <a:gd name="connsiteX2" fmla="*/ 1543996 w 1543996"/>
              <a:gd name="connsiteY2" fmla="*/ 188391 h 456206"/>
              <a:gd name="connsiteX3" fmla="*/ 752120 w 1543996"/>
              <a:gd name="connsiteY3" fmla="*/ 456088 h 456206"/>
              <a:gd name="connsiteX4" fmla="*/ 0 w 1543996"/>
              <a:gd name="connsiteY4" fmla="*/ 214895 h 456206"/>
              <a:gd name="connsiteX0" fmla="*/ 0 w 1437978"/>
              <a:gd name="connsiteY0" fmla="*/ 214895 h 456206"/>
              <a:gd name="connsiteX1" fmla="*/ 646102 w 1437978"/>
              <a:gd name="connsiteY1" fmla="*/ 206 h 456206"/>
              <a:gd name="connsiteX2" fmla="*/ 1437978 w 1437978"/>
              <a:gd name="connsiteY2" fmla="*/ 188391 h 456206"/>
              <a:gd name="connsiteX3" fmla="*/ 646102 w 1437978"/>
              <a:gd name="connsiteY3" fmla="*/ 456088 h 456206"/>
              <a:gd name="connsiteX4" fmla="*/ 0 w 1437978"/>
              <a:gd name="connsiteY4" fmla="*/ 214895 h 456206"/>
              <a:gd name="connsiteX0" fmla="*/ 0 w 1331960"/>
              <a:gd name="connsiteY0" fmla="*/ 214895 h 456206"/>
              <a:gd name="connsiteX1" fmla="*/ 646102 w 1331960"/>
              <a:gd name="connsiteY1" fmla="*/ 206 h 456206"/>
              <a:gd name="connsiteX2" fmla="*/ 1331960 w 1331960"/>
              <a:gd name="connsiteY2" fmla="*/ 188391 h 456206"/>
              <a:gd name="connsiteX3" fmla="*/ 646102 w 1331960"/>
              <a:gd name="connsiteY3" fmla="*/ 456088 h 456206"/>
              <a:gd name="connsiteX4" fmla="*/ 0 w 1331960"/>
              <a:gd name="connsiteY4" fmla="*/ 214895 h 456206"/>
              <a:gd name="connsiteX0" fmla="*/ 0 w 1331960"/>
              <a:gd name="connsiteY0" fmla="*/ 254578 h 495858"/>
              <a:gd name="connsiteX1" fmla="*/ 646102 w 1331960"/>
              <a:gd name="connsiteY1" fmla="*/ 132 h 495858"/>
              <a:gd name="connsiteX2" fmla="*/ 1331960 w 1331960"/>
              <a:gd name="connsiteY2" fmla="*/ 228074 h 495858"/>
              <a:gd name="connsiteX3" fmla="*/ 646102 w 1331960"/>
              <a:gd name="connsiteY3" fmla="*/ 495771 h 495858"/>
              <a:gd name="connsiteX4" fmla="*/ 0 w 1331960"/>
              <a:gd name="connsiteY4" fmla="*/ 254578 h 495858"/>
              <a:gd name="connsiteX0" fmla="*/ 0 w 1331960"/>
              <a:gd name="connsiteY0" fmla="*/ 281058 h 522341"/>
              <a:gd name="connsiteX1" fmla="*/ 646102 w 1331960"/>
              <a:gd name="connsiteY1" fmla="*/ 107 h 522341"/>
              <a:gd name="connsiteX2" fmla="*/ 1331960 w 1331960"/>
              <a:gd name="connsiteY2" fmla="*/ 254554 h 522341"/>
              <a:gd name="connsiteX3" fmla="*/ 646102 w 1331960"/>
              <a:gd name="connsiteY3" fmla="*/ 522251 h 522341"/>
              <a:gd name="connsiteX4" fmla="*/ 0 w 1331960"/>
              <a:gd name="connsiteY4" fmla="*/ 281058 h 522341"/>
              <a:gd name="connsiteX0" fmla="*/ 0 w 1331960"/>
              <a:gd name="connsiteY0" fmla="*/ 281058 h 482608"/>
              <a:gd name="connsiteX1" fmla="*/ 646102 w 1331960"/>
              <a:gd name="connsiteY1" fmla="*/ 107 h 482608"/>
              <a:gd name="connsiteX2" fmla="*/ 1331960 w 1331960"/>
              <a:gd name="connsiteY2" fmla="*/ 254554 h 482608"/>
              <a:gd name="connsiteX3" fmla="*/ 646102 w 1331960"/>
              <a:gd name="connsiteY3" fmla="*/ 482495 h 482608"/>
              <a:gd name="connsiteX4" fmla="*/ 0 w 1331960"/>
              <a:gd name="connsiteY4" fmla="*/ 281058 h 482608"/>
              <a:gd name="connsiteX0" fmla="*/ 0 w 1384969"/>
              <a:gd name="connsiteY0" fmla="*/ 254447 h 482388"/>
              <a:gd name="connsiteX1" fmla="*/ 699111 w 1384969"/>
              <a:gd name="connsiteY1" fmla="*/ 0 h 482388"/>
              <a:gd name="connsiteX2" fmla="*/ 1384969 w 1384969"/>
              <a:gd name="connsiteY2" fmla="*/ 254447 h 482388"/>
              <a:gd name="connsiteX3" fmla="*/ 699111 w 1384969"/>
              <a:gd name="connsiteY3" fmla="*/ 482388 h 482388"/>
              <a:gd name="connsiteX4" fmla="*/ 0 w 1384969"/>
              <a:gd name="connsiteY4" fmla="*/ 254447 h 482388"/>
              <a:gd name="connsiteX0" fmla="*/ 0 w 1384969"/>
              <a:gd name="connsiteY0" fmla="*/ 254534 h 482539"/>
              <a:gd name="connsiteX1" fmla="*/ 699111 w 1384969"/>
              <a:gd name="connsiteY1" fmla="*/ 87 h 482539"/>
              <a:gd name="connsiteX2" fmla="*/ 1384969 w 1384969"/>
              <a:gd name="connsiteY2" fmla="*/ 232672 h 482539"/>
              <a:gd name="connsiteX3" fmla="*/ 699111 w 1384969"/>
              <a:gd name="connsiteY3" fmla="*/ 482475 h 482539"/>
              <a:gd name="connsiteX4" fmla="*/ 0 w 1384969"/>
              <a:gd name="connsiteY4" fmla="*/ 254534 h 482539"/>
              <a:gd name="connsiteX0" fmla="*/ 0 w 1410343"/>
              <a:gd name="connsiteY0" fmla="*/ 232584 h 482388"/>
              <a:gd name="connsiteX1" fmla="*/ 724485 w 1410343"/>
              <a:gd name="connsiteY1" fmla="*/ 0 h 482388"/>
              <a:gd name="connsiteX2" fmla="*/ 1410343 w 1410343"/>
              <a:gd name="connsiteY2" fmla="*/ 232585 h 482388"/>
              <a:gd name="connsiteX3" fmla="*/ 724485 w 1410343"/>
              <a:gd name="connsiteY3" fmla="*/ 482388 h 482388"/>
              <a:gd name="connsiteX4" fmla="*/ 0 w 1410343"/>
              <a:gd name="connsiteY4" fmla="*/ 232584 h 482388"/>
              <a:gd name="connsiteX0" fmla="*/ 0 w 1397657"/>
              <a:gd name="connsiteY0" fmla="*/ 199964 h 482728"/>
              <a:gd name="connsiteX1" fmla="*/ 711799 w 1397657"/>
              <a:gd name="connsiteY1" fmla="*/ 173 h 482728"/>
              <a:gd name="connsiteX2" fmla="*/ 1397657 w 1397657"/>
              <a:gd name="connsiteY2" fmla="*/ 232758 h 482728"/>
              <a:gd name="connsiteX3" fmla="*/ 711799 w 1397657"/>
              <a:gd name="connsiteY3" fmla="*/ 482561 h 482728"/>
              <a:gd name="connsiteX4" fmla="*/ 0 w 1397657"/>
              <a:gd name="connsiteY4" fmla="*/ 199964 h 482728"/>
              <a:gd name="connsiteX0" fmla="*/ 0 w 1372284"/>
              <a:gd name="connsiteY0" fmla="*/ 199791 h 482388"/>
              <a:gd name="connsiteX1" fmla="*/ 711799 w 1372284"/>
              <a:gd name="connsiteY1" fmla="*/ 0 h 482388"/>
              <a:gd name="connsiteX2" fmla="*/ 1372284 w 1372284"/>
              <a:gd name="connsiteY2" fmla="*/ 199792 h 482388"/>
              <a:gd name="connsiteX3" fmla="*/ 711799 w 1372284"/>
              <a:gd name="connsiteY3" fmla="*/ 482388 h 482388"/>
              <a:gd name="connsiteX4" fmla="*/ 0 w 1372284"/>
              <a:gd name="connsiteY4" fmla="*/ 199791 h 48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284" h="482388">
                <a:moveTo>
                  <a:pt x="0" y="199791"/>
                </a:moveTo>
                <a:cubicBezTo>
                  <a:pt x="0" y="119393"/>
                  <a:pt x="483085" y="0"/>
                  <a:pt x="711799" y="0"/>
                </a:cubicBezTo>
                <a:cubicBezTo>
                  <a:pt x="940513" y="0"/>
                  <a:pt x="1372284" y="73904"/>
                  <a:pt x="1372284" y="199792"/>
                </a:cubicBezTo>
                <a:cubicBezTo>
                  <a:pt x="1372284" y="325680"/>
                  <a:pt x="940513" y="482388"/>
                  <a:pt x="711799" y="482388"/>
                </a:cubicBezTo>
                <a:cubicBezTo>
                  <a:pt x="483085" y="482388"/>
                  <a:pt x="0" y="280189"/>
                  <a:pt x="0" y="199791"/>
                </a:cubicBezTo>
                <a:close/>
              </a:path>
            </a:pathLst>
          </a:custGeom>
          <a:solidFill>
            <a:schemeClr val="accent5">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457200">
              <a:defRPr/>
            </a:pPr>
            <a:r>
              <a:rPr lang="en-US" sz="1000" b="1" dirty="0">
                <a:solidFill>
                  <a:srgbClr val="E7E6E6">
                    <a:lumMod val="10000"/>
                  </a:srgbClr>
                </a:solidFill>
                <a:latin typeface="Arial" panose="020B0604020202020204" pitchFamily="34" charset="0"/>
                <a:ea typeface="Verdana" panose="020B0604030504040204" pitchFamily="34" charset="0"/>
                <a:cs typeface="Arial" panose="020B0604020202020204" pitchFamily="34" charset="0"/>
              </a:rPr>
              <a:t>CAGR 2030F-2040F</a:t>
            </a:r>
          </a:p>
          <a:p>
            <a:pPr algn="ctr" defTabSz="457200">
              <a:defRPr/>
            </a:pPr>
            <a:r>
              <a:rPr lang="en-US" sz="1000" b="1" dirty="0">
                <a:solidFill>
                  <a:prstClr val="black"/>
                </a:solidFill>
                <a:latin typeface="Arial" panose="020B0604020202020204" pitchFamily="34" charset="0"/>
                <a:ea typeface="Verdana" panose="020B0604030504040204" pitchFamily="34" charset="0"/>
                <a:cs typeface="Arial" panose="020B0604020202020204" pitchFamily="34" charset="0"/>
              </a:rPr>
              <a:t>8.4%</a:t>
            </a:r>
          </a:p>
        </p:txBody>
      </p:sp>
      <p:cxnSp>
        <p:nvCxnSpPr>
          <p:cNvPr id="21" name="Straight Arrow Connector 20">
            <a:extLst>
              <a:ext uri="{FF2B5EF4-FFF2-40B4-BE49-F238E27FC236}">
                <a16:creationId xmlns:a16="http://schemas.microsoft.com/office/drawing/2014/main" id="{086CAC92-610C-B61E-B71D-EF7604098403}"/>
              </a:ext>
            </a:extLst>
          </p:cNvPr>
          <p:cNvCxnSpPr>
            <a:cxnSpLocks/>
          </p:cNvCxnSpPr>
          <p:nvPr/>
        </p:nvCxnSpPr>
        <p:spPr>
          <a:xfrm>
            <a:off x="3959077" y="1571827"/>
            <a:ext cx="0" cy="598725"/>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11B52616-566C-48C4-2CD4-8706FDB1AFEC}"/>
              </a:ext>
            </a:extLst>
          </p:cNvPr>
          <p:cNvCxnSpPr>
            <a:cxnSpLocks/>
          </p:cNvCxnSpPr>
          <p:nvPr/>
        </p:nvCxnSpPr>
        <p:spPr>
          <a:xfrm>
            <a:off x="3669901" y="4367874"/>
            <a:ext cx="0" cy="399593"/>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E7969B08-DB8D-7E55-66EF-76169BF34954}"/>
              </a:ext>
            </a:extLst>
          </p:cNvPr>
          <p:cNvCxnSpPr>
            <a:cxnSpLocks/>
          </p:cNvCxnSpPr>
          <p:nvPr/>
        </p:nvCxnSpPr>
        <p:spPr>
          <a:xfrm>
            <a:off x="2283258" y="4357582"/>
            <a:ext cx="0" cy="598725"/>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8" name="Oval 8">
            <a:extLst>
              <a:ext uri="{FF2B5EF4-FFF2-40B4-BE49-F238E27FC236}">
                <a16:creationId xmlns:a16="http://schemas.microsoft.com/office/drawing/2014/main" id="{93E146F6-E647-4FA7-B729-899661BDCE66}"/>
              </a:ext>
            </a:extLst>
          </p:cNvPr>
          <p:cNvSpPr/>
          <p:nvPr/>
        </p:nvSpPr>
        <p:spPr>
          <a:xfrm>
            <a:off x="2267023" y="4143423"/>
            <a:ext cx="1407308" cy="504209"/>
          </a:xfrm>
          <a:custGeom>
            <a:avLst/>
            <a:gdLst>
              <a:gd name="connsiteX0" fmla="*/ 0 w 1901804"/>
              <a:gd name="connsiteY0" fmla="*/ 227941 h 455881"/>
              <a:gd name="connsiteX1" fmla="*/ 950902 w 1901804"/>
              <a:gd name="connsiteY1" fmla="*/ 0 h 455881"/>
              <a:gd name="connsiteX2" fmla="*/ 1901804 w 1901804"/>
              <a:gd name="connsiteY2" fmla="*/ 227941 h 455881"/>
              <a:gd name="connsiteX3" fmla="*/ 950902 w 1901804"/>
              <a:gd name="connsiteY3" fmla="*/ 455882 h 455881"/>
              <a:gd name="connsiteX4" fmla="*/ 0 w 1901804"/>
              <a:gd name="connsiteY4" fmla="*/ 227941 h 455881"/>
              <a:gd name="connsiteX0" fmla="*/ 0 w 1703022"/>
              <a:gd name="connsiteY0" fmla="*/ 214728 h 455955"/>
              <a:gd name="connsiteX1" fmla="*/ 752120 w 1703022"/>
              <a:gd name="connsiteY1" fmla="*/ 39 h 455955"/>
              <a:gd name="connsiteX2" fmla="*/ 1703022 w 1703022"/>
              <a:gd name="connsiteY2" fmla="*/ 227980 h 455955"/>
              <a:gd name="connsiteX3" fmla="*/ 752120 w 1703022"/>
              <a:gd name="connsiteY3" fmla="*/ 455921 h 455955"/>
              <a:gd name="connsiteX4" fmla="*/ 0 w 1703022"/>
              <a:gd name="connsiteY4" fmla="*/ 214728 h 455955"/>
              <a:gd name="connsiteX0" fmla="*/ 0 w 1543996"/>
              <a:gd name="connsiteY0" fmla="*/ 214895 h 456206"/>
              <a:gd name="connsiteX1" fmla="*/ 752120 w 1543996"/>
              <a:gd name="connsiteY1" fmla="*/ 206 h 456206"/>
              <a:gd name="connsiteX2" fmla="*/ 1543996 w 1543996"/>
              <a:gd name="connsiteY2" fmla="*/ 188391 h 456206"/>
              <a:gd name="connsiteX3" fmla="*/ 752120 w 1543996"/>
              <a:gd name="connsiteY3" fmla="*/ 456088 h 456206"/>
              <a:gd name="connsiteX4" fmla="*/ 0 w 1543996"/>
              <a:gd name="connsiteY4" fmla="*/ 214895 h 456206"/>
              <a:gd name="connsiteX0" fmla="*/ 0 w 1437978"/>
              <a:gd name="connsiteY0" fmla="*/ 214895 h 456206"/>
              <a:gd name="connsiteX1" fmla="*/ 646102 w 1437978"/>
              <a:gd name="connsiteY1" fmla="*/ 206 h 456206"/>
              <a:gd name="connsiteX2" fmla="*/ 1437978 w 1437978"/>
              <a:gd name="connsiteY2" fmla="*/ 188391 h 456206"/>
              <a:gd name="connsiteX3" fmla="*/ 646102 w 1437978"/>
              <a:gd name="connsiteY3" fmla="*/ 456088 h 456206"/>
              <a:gd name="connsiteX4" fmla="*/ 0 w 1437978"/>
              <a:gd name="connsiteY4" fmla="*/ 214895 h 456206"/>
              <a:gd name="connsiteX0" fmla="*/ 0 w 1331960"/>
              <a:gd name="connsiteY0" fmla="*/ 214895 h 456206"/>
              <a:gd name="connsiteX1" fmla="*/ 646102 w 1331960"/>
              <a:gd name="connsiteY1" fmla="*/ 206 h 456206"/>
              <a:gd name="connsiteX2" fmla="*/ 1331960 w 1331960"/>
              <a:gd name="connsiteY2" fmla="*/ 188391 h 456206"/>
              <a:gd name="connsiteX3" fmla="*/ 646102 w 1331960"/>
              <a:gd name="connsiteY3" fmla="*/ 456088 h 456206"/>
              <a:gd name="connsiteX4" fmla="*/ 0 w 1331960"/>
              <a:gd name="connsiteY4" fmla="*/ 214895 h 456206"/>
              <a:gd name="connsiteX0" fmla="*/ 0 w 1331960"/>
              <a:gd name="connsiteY0" fmla="*/ 254578 h 495858"/>
              <a:gd name="connsiteX1" fmla="*/ 646102 w 1331960"/>
              <a:gd name="connsiteY1" fmla="*/ 132 h 495858"/>
              <a:gd name="connsiteX2" fmla="*/ 1331960 w 1331960"/>
              <a:gd name="connsiteY2" fmla="*/ 228074 h 495858"/>
              <a:gd name="connsiteX3" fmla="*/ 646102 w 1331960"/>
              <a:gd name="connsiteY3" fmla="*/ 495771 h 495858"/>
              <a:gd name="connsiteX4" fmla="*/ 0 w 1331960"/>
              <a:gd name="connsiteY4" fmla="*/ 254578 h 495858"/>
              <a:gd name="connsiteX0" fmla="*/ 0 w 1331960"/>
              <a:gd name="connsiteY0" fmla="*/ 281058 h 522341"/>
              <a:gd name="connsiteX1" fmla="*/ 646102 w 1331960"/>
              <a:gd name="connsiteY1" fmla="*/ 107 h 522341"/>
              <a:gd name="connsiteX2" fmla="*/ 1331960 w 1331960"/>
              <a:gd name="connsiteY2" fmla="*/ 254554 h 522341"/>
              <a:gd name="connsiteX3" fmla="*/ 646102 w 1331960"/>
              <a:gd name="connsiteY3" fmla="*/ 522251 h 522341"/>
              <a:gd name="connsiteX4" fmla="*/ 0 w 1331960"/>
              <a:gd name="connsiteY4" fmla="*/ 281058 h 522341"/>
              <a:gd name="connsiteX0" fmla="*/ 0 w 1331960"/>
              <a:gd name="connsiteY0" fmla="*/ 281058 h 482608"/>
              <a:gd name="connsiteX1" fmla="*/ 646102 w 1331960"/>
              <a:gd name="connsiteY1" fmla="*/ 107 h 482608"/>
              <a:gd name="connsiteX2" fmla="*/ 1331960 w 1331960"/>
              <a:gd name="connsiteY2" fmla="*/ 254554 h 482608"/>
              <a:gd name="connsiteX3" fmla="*/ 646102 w 1331960"/>
              <a:gd name="connsiteY3" fmla="*/ 482495 h 482608"/>
              <a:gd name="connsiteX4" fmla="*/ 0 w 1331960"/>
              <a:gd name="connsiteY4" fmla="*/ 281058 h 482608"/>
              <a:gd name="connsiteX0" fmla="*/ 0 w 1384969"/>
              <a:gd name="connsiteY0" fmla="*/ 254447 h 482388"/>
              <a:gd name="connsiteX1" fmla="*/ 699111 w 1384969"/>
              <a:gd name="connsiteY1" fmla="*/ 0 h 482388"/>
              <a:gd name="connsiteX2" fmla="*/ 1384969 w 1384969"/>
              <a:gd name="connsiteY2" fmla="*/ 254447 h 482388"/>
              <a:gd name="connsiteX3" fmla="*/ 699111 w 1384969"/>
              <a:gd name="connsiteY3" fmla="*/ 482388 h 482388"/>
              <a:gd name="connsiteX4" fmla="*/ 0 w 1384969"/>
              <a:gd name="connsiteY4" fmla="*/ 254447 h 482388"/>
              <a:gd name="connsiteX0" fmla="*/ 0 w 1384969"/>
              <a:gd name="connsiteY0" fmla="*/ 254534 h 482539"/>
              <a:gd name="connsiteX1" fmla="*/ 699111 w 1384969"/>
              <a:gd name="connsiteY1" fmla="*/ 87 h 482539"/>
              <a:gd name="connsiteX2" fmla="*/ 1384969 w 1384969"/>
              <a:gd name="connsiteY2" fmla="*/ 232672 h 482539"/>
              <a:gd name="connsiteX3" fmla="*/ 699111 w 1384969"/>
              <a:gd name="connsiteY3" fmla="*/ 482475 h 482539"/>
              <a:gd name="connsiteX4" fmla="*/ 0 w 1384969"/>
              <a:gd name="connsiteY4" fmla="*/ 254534 h 482539"/>
              <a:gd name="connsiteX0" fmla="*/ 0 w 1410343"/>
              <a:gd name="connsiteY0" fmla="*/ 232584 h 482388"/>
              <a:gd name="connsiteX1" fmla="*/ 724485 w 1410343"/>
              <a:gd name="connsiteY1" fmla="*/ 0 h 482388"/>
              <a:gd name="connsiteX2" fmla="*/ 1410343 w 1410343"/>
              <a:gd name="connsiteY2" fmla="*/ 232585 h 482388"/>
              <a:gd name="connsiteX3" fmla="*/ 724485 w 1410343"/>
              <a:gd name="connsiteY3" fmla="*/ 482388 h 482388"/>
              <a:gd name="connsiteX4" fmla="*/ 0 w 1410343"/>
              <a:gd name="connsiteY4" fmla="*/ 232584 h 482388"/>
              <a:gd name="connsiteX0" fmla="*/ 0 w 1397657"/>
              <a:gd name="connsiteY0" fmla="*/ 199964 h 482728"/>
              <a:gd name="connsiteX1" fmla="*/ 711799 w 1397657"/>
              <a:gd name="connsiteY1" fmla="*/ 173 h 482728"/>
              <a:gd name="connsiteX2" fmla="*/ 1397657 w 1397657"/>
              <a:gd name="connsiteY2" fmla="*/ 232758 h 482728"/>
              <a:gd name="connsiteX3" fmla="*/ 711799 w 1397657"/>
              <a:gd name="connsiteY3" fmla="*/ 482561 h 482728"/>
              <a:gd name="connsiteX4" fmla="*/ 0 w 1397657"/>
              <a:gd name="connsiteY4" fmla="*/ 199964 h 482728"/>
              <a:gd name="connsiteX0" fmla="*/ 0 w 1372284"/>
              <a:gd name="connsiteY0" fmla="*/ 199791 h 482388"/>
              <a:gd name="connsiteX1" fmla="*/ 711799 w 1372284"/>
              <a:gd name="connsiteY1" fmla="*/ 0 h 482388"/>
              <a:gd name="connsiteX2" fmla="*/ 1372284 w 1372284"/>
              <a:gd name="connsiteY2" fmla="*/ 199792 h 482388"/>
              <a:gd name="connsiteX3" fmla="*/ 711799 w 1372284"/>
              <a:gd name="connsiteY3" fmla="*/ 482388 h 482388"/>
              <a:gd name="connsiteX4" fmla="*/ 0 w 1372284"/>
              <a:gd name="connsiteY4" fmla="*/ 199791 h 48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284" h="482388">
                <a:moveTo>
                  <a:pt x="0" y="199791"/>
                </a:moveTo>
                <a:cubicBezTo>
                  <a:pt x="0" y="119393"/>
                  <a:pt x="483085" y="0"/>
                  <a:pt x="711799" y="0"/>
                </a:cubicBezTo>
                <a:cubicBezTo>
                  <a:pt x="940513" y="0"/>
                  <a:pt x="1372284" y="73904"/>
                  <a:pt x="1372284" y="199792"/>
                </a:cubicBezTo>
                <a:cubicBezTo>
                  <a:pt x="1372284" y="325680"/>
                  <a:pt x="940513" y="482388"/>
                  <a:pt x="711799" y="482388"/>
                </a:cubicBezTo>
                <a:cubicBezTo>
                  <a:pt x="483085" y="482388"/>
                  <a:pt x="0" y="280189"/>
                  <a:pt x="0" y="199791"/>
                </a:cubicBezTo>
                <a:close/>
              </a:path>
            </a:pathLst>
          </a:custGeom>
          <a:solidFill>
            <a:schemeClr val="accent5">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457200">
              <a:defRPr/>
            </a:pPr>
            <a:r>
              <a:rPr lang="en-US" sz="1000" b="1" dirty="0">
                <a:solidFill>
                  <a:srgbClr val="E7E6E6">
                    <a:lumMod val="10000"/>
                  </a:srgbClr>
                </a:solidFill>
                <a:latin typeface="Arial" panose="020B0604020202020204" pitchFamily="34" charset="0"/>
                <a:ea typeface="Verdana" panose="020B0604030504040204" pitchFamily="34" charset="0"/>
                <a:cs typeface="Arial" panose="020B0604020202020204" pitchFamily="34" charset="0"/>
              </a:rPr>
              <a:t>CAGR 2025E-2027F</a:t>
            </a:r>
          </a:p>
          <a:p>
            <a:pPr algn="ctr" defTabSz="457200">
              <a:defRPr/>
            </a:pPr>
            <a:r>
              <a:rPr lang="en-US" sz="1000" b="1" dirty="0">
                <a:solidFill>
                  <a:prstClr val="black"/>
                </a:solidFill>
                <a:latin typeface="Arial" panose="020B0604020202020204" pitchFamily="34" charset="0"/>
                <a:ea typeface="Verdana" panose="020B0604030504040204" pitchFamily="34" charset="0"/>
                <a:cs typeface="Arial" panose="020B0604020202020204" pitchFamily="34" charset="0"/>
              </a:rPr>
              <a:t>9.8%</a:t>
            </a:r>
          </a:p>
        </p:txBody>
      </p:sp>
      <p:sp>
        <p:nvSpPr>
          <p:cNvPr id="2" name="TextBox 1">
            <a:extLst>
              <a:ext uri="{FF2B5EF4-FFF2-40B4-BE49-F238E27FC236}">
                <a16:creationId xmlns:a16="http://schemas.microsoft.com/office/drawing/2014/main" id="{7AFF55BE-ACE9-D352-D04C-6CEACD12674D}"/>
              </a:ext>
            </a:extLst>
          </p:cNvPr>
          <p:cNvSpPr txBox="1"/>
          <p:nvPr/>
        </p:nvSpPr>
        <p:spPr>
          <a:xfrm>
            <a:off x="6043422" y="2934430"/>
            <a:ext cx="3100578" cy="889154"/>
          </a:xfrm>
          <a:prstGeom prst="rect">
            <a:avLst/>
          </a:prstGeom>
          <a:solidFill>
            <a:schemeClr val="accent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pPr>
            <a:r>
              <a:rPr lang="en-US" sz="1200" dirty="0">
                <a:solidFill>
                  <a:schemeClr val="bg1"/>
                </a:solidFill>
                <a:latin typeface="Arial" panose="020B0604020202020204" pitchFamily="34" charset="0"/>
                <a:cs typeface="Arial" panose="020B0604020202020204" pitchFamily="34" charset="0"/>
              </a:rPr>
              <a:t>Global Market: 2017 – USD 196.6 Billion</a:t>
            </a:r>
          </a:p>
          <a:p>
            <a:pPr algn="just">
              <a:lnSpc>
                <a:spcPct val="150000"/>
              </a:lnSpc>
            </a:pPr>
            <a:r>
              <a:rPr lang="en-US" sz="1200" dirty="0">
                <a:solidFill>
                  <a:schemeClr val="bg1"/>
                </a:solidFill>
                <a:latin typeface="Arial" panose="020B0604020202020204" pitchFamily="34" charset="0"/>
                <a:cs typeface="Arial" panose="020B0604020202020204" pitchFamily="34" charset="0"/>
              </a:rPr>
              <a:t>                         2021 - USD  220.3 Billion</a:t>
            </a:r>
          </a:p>
          <a:p>
            <a:pPr algn="just">
              <a:lnSpc>
                <a:spcPct val="150000"/>
              </a:lnSpc>
            </a:pPr>
            <a:r>
              <a:rPr lang="en-US" sz="1200" dirty="0">
                <a:solidFill>
                  <a:schemeClr val="bg1"/>
                </a:solidFill>
                <a:latin typeface="Arial" panose="020B0604020202020204" pitchFamily="34" charset="0"/>
                <a:cs typeface="Arial" panose="020B0604020202020204" pitchFamily="34" charset="0"/>
              </a:rPr>
              <a:t>                         2040F – USD  454.1 Billion</a:t>
            </a:r>
          </a:p>
        </p:txBody>
      </p:sp>
      <p:sp>
        <p:nvSpPr>
          <p:cNvPr id="11" name="TextBox 10">
            <a:extLst>
              <a:ext uri="{FF2B5EF4-FFF2-40B4-BE49-F238E27FC236}">
                <a16:creationId xmlns:a16="http://schemas.microsoft.com/office/drawing/2014/main" id="{551C0876-5F87-21FF-8592-D0DB9F4EECF6}"/>
              </a:ext>
            </a:extLst>
          </p:cNvPr>
          <p:cNvSpPr txBox="1"/>
          <p:nvPr/>
        </p:nvSpPr>
        <p:spPr>
          <a:xfrm>
            <a:off x="6044100" y="5607770"/>
            <a:ext cx="3028908" cy="889154"/>
          </a:xfrm>
          <a:prstGeom prst="rect">
            <a:avLst/>
          </a:prstGeom>
          <a:solidFill>
            <a:schemeClr val="accent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pPr>
            <a:r>
              <a:rPr lang="en-US" sz="1200" dirty="0">
                <a:solidFill>
                  <a:schemeClr val="bg1"/>
                </a:solidFill>
                <a:latin typeface="Arial" panose="020B0604020202020204" pitchFamily="34" charset="0"/>
                <a:cs typeface="Arial" panose="020B0604020202020204" pitchFamily="34" charset="0"/>
              </a:rPr>
              <a:t>Global Market: 2017 – 170.9 MMT</a:t>
            </a:r>
          </a:p>
          <a:p>
            <a:pPr algn="just">
              <a:lnSpc>
                <a:spcPct val="150000"/>
              </a:lnSpc>
            </a:pPr>
            <a:r>
              <a:rPr lang="en-US" sz="1200" dirty="0">
                <a:solidFill>
                  <a:schemeClr val="bg1"/>
                </a:solidFill>
                <a:latin typeface="Arial" panose="020B0604020202020204" pitchFamily="34" charset="0"/>
                <a:cs typeface="Arial" panose="020B0604020202020204" pitchFamily="34" charset="0"/>
              </a:rPr>
              <a:t>                         2021 – 187.2 MMT</a:t>
            </a:r>
          </a:p>
          <a:p>
            <a:pPr algn="just">
              <a:lnSpc>
                <a:spcPct val="150000"/>
              </a:lnSpc>
            </a:pPr>
            <a:r>
              <a:rPr lang="en-US" sz="1200" dirty="0">
                <a:solidFill>
                  <a:schemeClr val="bg1"/>
                </a:solidFill>
                <a:latin typeface="Arial" panose="020B0604020202020204" pitchFamily="34" charset="0"/>
                <a:cs typeface="Arial" panose="020B0604020202020204" pitchFamily="34" charset="0"/>
              </a:rPr>
              <a:t>                         2040F –  354.8 MMT</a:t>
            </a:r>
          </a:p>
        </p:txBody>
      </p:sp>
    </p:spTree>
    <p:extLst>
      <p:ext uri="{BB962C8B-B14F-4D97-AF65-F5344CB8AC3E}">
        <p14:creationId xmlns:p14="http://schemas.microsoft.com/office/powerpoint/2010/main" val="379859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3">
            <a:extLst>
              <a:ext uri="{FF2B5EF4-FFF2-40B4-BE49-F238E27FC236}">
                <a16:creationId xmlns:a16="http://schemas.microsoft.com/office/drawing/2014/main" id="{E0BC09FB-0E83-44E2-9E4D-B24E44803E71}"/>
              </a:ext>
            </a:extLst>
          </p:cNvPr>
          <p:cNvSpPr txBox="1">
            <a:spLocks/>
          </p:cNvSpPr>
          <p:nvPr/>
        </p:nvSpPr>
        <p:spPr>
          <a:xfrm>
            <a:off x="154753" y="193795"/>
            <a:ext cx="7417745" cy="457200"/>
          </a:xfrm>
          <a:prstGeom prst="rect">
            <a:avLst/>
          </a:prstGeom>
          <a:noFill/>
          <a:ln>
            <a:no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IN" sz="1400" dirty="0">
                <a:solidFill>
                  <a:schemeClr val="tx1"/>
                </a:solidFill>
                <a:latin typeface="Arial" panose="020B0604020202020204" pitchFamily="34" charset="0"/>
                <a:ea typeface="Verdana" panose="020B0604030504040204" pitchFamily="34" charset="0"/>
              </a:rPr>
              <a:t>Executive Summary</a:t>
            </a:r>
          </a:p>
        </p:txBody>
      </p:sp>
      <p:sp>
        <p:nvSpPr>
          <p:cNvPr id="30" name="TextBox 29">
            <a:extLst>
              <a:ext uri="{FF2B5EF4-FFF2-40B4-BE49-F238E27FC236}">
                <a16:creationId xmlns:a16="http://schemas.microsoft.com/office/drawing/2014/main" id="{32F7231E-C733-C877-2ABB-1FFF571EA562}"/>
              </a:ext>
            </a:extLst>
          </p:cNvPr>
          <p:cNvSpPr txBox="1"/>
          <p:nvPr/>
        </p:nvSpPr>
        <p:spPr>
          <a:xfrm>
            <a:off x="154750" y="675027"/>
            <a:ext cx="6159431" cy="314894"/>
          </a:xfrm>
          <a:prstGeom prst="rect">
            <a:avLst/>
          </a:prstGeom>
          <a:noFill/>
        </p:spPr>
        <p:txBody>
          <a:bodyPr wrap="square" rtlCol="0">
            <a:spAutoFit/>
          </a:bodyPr>
          <a:lstStyle/>
          <a:p>
            <a:pPr defTabSz="457200">
              <a:lnSpc>
                <a:spcPct val="150000"/>
              </a:lnSpc>
              <a:tabLst>
                <a:tab pos="1714500" algn="l"/>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India </a:t>
            </a:r>
            <a:r>
              <a:rPr lang="en-US" sz="1100" b="1" dirty="0">
                <a:latin typeface="Arial" panose="020B0604020202020204" pitchFamily="34" charset="0"/>
                <a:ea typeface="Verdana" panose="020B0604030504040204" pitchFamily="34" charset="0"/>
                <a:cs typeface="Arial" panose="020B0604020202020204" pitchFamily="34" charset="0"/>
              </a:rPr>
              <a:t>Agrochemicals</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Market, By </a:t>
            </a:r>
            <a:r>
              <a:rPr lang="en-US" sz="1100" b="1" dirty="0">
                <a:latin typeface="Arial" panose="020B0604020202020204" pitchFamily="34" charset="0"/>
                <a:ea typeface="Verdana" panose="020B0604030504040204" pitchFamily="34" charset="0"/>
                <a:cs typeface="Arial" panose="020B0604020202020204" pitchFamily="34" charset="0"/>
              </a:rPr>
              <a:t>Type</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By Value (USD Billion), 2021 and 2040F</a:t>
            </a:r>
            <a:endParaRPr lang="en-IN" sz="1100" b="1" dirty="0">
              <a:latin typeface="Arial" panose="020B0604020202020204" pitchFamily="34" charset="0"/>
              <a:ea typeface="Verdana" panose="020B060403050404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09156DB4-39A7-A679-0390-62569B9D2039}"/>
              </a:ext>
            </a:extLst>
          </p:cNvPr>
          <p:cNvSpPr/>
          <p:nvPr/>
        </p:nvSpPr>
        <p:spPr>
          <a:xfrm>
            <a:off x="155223" y="3641396"/>
            <a:ext cx="6710034" cy="314894"/>
          </a:xfrm>
          <a:prstGeom prst="rect">
            <a:avLst/>
          </a:prstGeom>
        </p:spPr>
        <p:txBody>
          <a:bodyPr wrap="square">
            <a:spAutoFit/>
          </a:bodyPr>
          <a:lstStyle/>
          <a:p>
            <a:pPr defTabSz="457200">
              <a:lnSpc>
                <a:spcPct val="150000"/>
              </a:lnSpc>
              <a:tabLst>
                <a:tab pos="1714500" algn="l"/>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India </a:t>
            </a:r>
            <a:r>
              <a:rPr lang="en-US" sz="1100" b="1" dirty="0">
                <a:latin typeface="Arial" panose="020B0604020202020204" pitchFamily="34" charset="0"/>
                <a:ea typeface="Verdana" panose="020B0604030504040204" pitchFamily="34" charset="0"/>
                <a:cs typeface="Arial" panose="020B0604020202020204" pitchFamily="34" charset="0"/>
              </a:rPr>
              <a:t>Agrochemicals </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2021 and 2040F</a:t>
            </a:r>
            <a:endParaRPr lang="en-IN" sz="1100" b="1" dirty="0">
              <a:latin typeface="Arial" panose="020B0604020202020204" pitchFamily="34" charset="0"/>
              <a:ea typeface="Verdana" panose="020B060403050404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FFC34A96-29F8-21DF-B380-805157CF8725}"/>
              </a:ext>
            </a:extLst>
          </p:cNvPr>
          <p:cNvSpPr txBox="1"/>
          <p:nvPr/>
        </p:nvSpPr>
        <p:spPr>
          <a:xfrm>
            <a:off x="154751" y="3016598"/>
            <a:ext cx="8844106" cy="612155"/>
          </a:xfrm>
          <a:prstGeom prst="rect">
            <a:avLst/>
          </a:prstGeom>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pPr>
            <a:r>
              <a:rPr lang="en-US" sz="1200" dirty="0">
                <a:solidFill>
                  <a:schemeClr val="bg1"/>
                </a:solidFill>
                <a:latin typeface="Arial" panose="020B0604020202020204" pitchFamily="34" charset="0"/>
                <a:cs typeface="Arial" panose="020B0604020202020204" pitchFamily="34" charset="0"/>
              </a:rPr>
              <a:t>Insecticides holds the highest agrochemicals market by type in terms of value terms. The increasing demand from the agricultural sector for controlling pest, surged the market for agrochemicals.</a:t>
            </a:r>
            <a:endParaRPr lang="en-US" sz="1000" dirty="0">
              <a:solidFill>
                <a:schemeClr val="bg1"/>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B696DAB7-6497-8D17-22DE-4B27EC5C5232}"/>
              </a:ext>
            </a:extLst>
          </p:cNvPr>
          <p:cNvSpPr txBox="1"/>
          <p:nvPr/>
        </p:nvSpPr>
        <p:spPr>
          <a:xfrm>
            <a:off x="154750" y="5863052"/>
            <a:ext cx="8813973" cy="612155"/>
          </a:xfrm>
          <a:prstGeom prst="rect">
            <a:avLst/>
          </a:prstGeom>
          <a:solidFill>
            <a:schemeClr val="accent1">
              <a:lumMod val="5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pPr>
            <a:r>
              <a:rPr lang="en-US" sz="1200" dirty="0">
                <a:solidFill>
                  <a:schemeClr val="bg1"/>
                </a:solidFill>
                <a:latin typeface="Arial" panose="020B0604020202020204" pitchFamily="34" charset="0"/>
                <a:cs typeface="Arial" panose="020B0604020202020204" pitchFamily="34" charset="0"/>
              </a:rPr>
              <a:t>The demand for agrochemicals from the insecticides industry stood at USD 2.4 billion in 2021, contributing around 40% of the market. Increasing manufacturing activities and supportive government initiatives enhance the demand for agrochemicals.</a:t>
            </a:r>
          </a:p>
        </p:txBody>
      </p:sp>
      <p:graphicFrame>
        <p:nvGraphicFramePr>
          <p:cNvPr id="11" name="Chart 10">
            <a:extLst>
              <a:ext uri="{FF2B5EF4-FFF2-40B4-BE49-F238E27FC236}">
                <a16:creationId xmlns:a16="http://schemas.microsoft.com/office/drawing/2014/main" id="{2EE828E0-8CFE-B955-6091-124F0BE84A0F}"/>
              </a:ext>
            </a:extLst>
          </p:cNvPr>
          <p:cNvGraphicFramePr/>
          <p:nvPr>
            <p:extLst>
              <p:ext uri="{D42A27DB-BD31-4B8C-83A1-F6EECF244321}">
                <p14:modId xmlns:p14="http://schemas.microsoft.com/office/powerpoint/2010/main" val="4141156099"/>
              </p:ext>
            </p:extLst>
          </p:nvPr>
        </p:nvGraphicFramePr>
        <p:xfrm>
          <a:off x="462706" y="3838084"/>
          <a:ext cx="4368173" cy="24278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8E5FBB92-E923-9E9B-CDC8-24115DCBB2DF}"/>
              </a:ext>
            </a:extLst>
          </p:cNvPr>
          <p:cNvGraphicFramePr/>
          <p:nvPr>
            <p:extLst>
              <p:ext uri="{D42A27DB-BD31-4B8C-83A1-F6EECF244321}">
                <p14:modId xmlns:p14="http://schemas.microsoft.com/office/powerpoint/2010/main" val="2748516731"/>
              </p:ext>
            </p:extLst>
          </p:nvPr>
        </p:nvGraphicFramePr>
        <p:xfrm>
          <a:off x="343947" y="973139"/>
          <a:ext cx="4368173" cy="242781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B54F65A7-DBAD-C464-5F4E-EF4C7FD0BF86}"/>
              </a:ext>
            </a:extLst>
          </p:cNvPr>
          <p:cNvSpPr txBox="1"/>
          <p:nvPr/>
        </p:nvSpPr>
        <p:spPr>
          <a:xfrm>
            <a:off x="5217774" y="6458280"/>
            <a:ext cx="3926226" cy="245708"/>
          </a:xfrm>
          <a:prstGeom prst="rect">
            <a:avLst/>
          </a:prstGeom>
          <a:noFill/>
        </p:spPr>
        <p:txBody>
          <a:bodyPr wrap="square" rtlCol="0">
            <a:noAutofit/>
          </a:bodyPr>
          <a:lstStyle/>
          <a:p>
            <a:pPr algn="r" defTabSz="457200">
              <a:defRPr/>
            </a:pPr>
            <a:r>
              <a:rPr lang="en-IN" sz="800" i="1" dirty="0">
                <a:latin typeface="Arial" panose="020B0604020202020204" pitchFamily="34" charset="0"/>
                <a:ea typeface="Verdana" panose="020B0604030504040204" pitchFamily="34" charset="0"/>
                <a:cs typeface="Arial" panose="020B0604020202020204" pitchFamily="34" charset="0"/>
              </a:rPr>
              <a:t>Source: </a:t>
            </a:r>
            <a:r>
              <a:rPr lang="en-IN" sz="800" i="1" dirty="0" err="1">
                <a:latin typeface="Arial" panose="020B0604020202020204" pitchFamily="34" charset="0"/>
                <a:ea typeface="Verdana" panose="020B0604030504040204" pitchFamily="34" charset="0"/>
                <a:cs typeface="Arial" panose="020B0604020202020204" pitchFamily="34" charset="0"/>
              </a:rPr>
              <a:t>ChemAnalyst</a:t>
            </a:r>
            <a:endParaRPr lang="en-IN" sz="800" i="1" dirty="0">
              <a:latin typeface="Arial" panose="020B0604020202020204" pitchFamily="34" charset="0"/>
              <a:ea typeface="Verdana" panose="020B0604030504040204" pitchFamily="34" charset="0"/>
              <a:cs typeface="Arial" panose="020B0604020202020204" pitchFamily="34" charset="0"/>
            </a:endParaRPr>
          </a:p>
        </p:txBody>
      </p:sp>
      <p:graphicFrame>
        <p:nvGraphicFramePr>
          <p:cNvPr id="5" name="Chart 4">
            <a:extLst>
              <a:ext uri="{FF2B5EF4-FFF2-40B4-BE49-F238E27FC236}">
                <a16:creationId xmlns:a16="http://schemas.microsoft.com/office/drawing/2014/main" id="{6DC70309-76AE-EDD2-3208-45C47DFE8C04}"/>
              </a:ext>
            </a:extLst>
          </p:cNvPr>
          <p:cNvGraphicFramePr/>
          <p:nvPr>
            <p:extLst>
              <p:ext uri="{D42A27DB-BD31-4B8C-83A1-F6EECF244321}">
                <p14:modId xmlns:p14="http://schemas.microsoft.com/office/powerpoint/2010/main" val="1819059851"/>
              </p:ext>
            </p:extLst>
          </p:nvPr>
        </p:nvGraphicFramePr>
        <p:xfrm>
          <a:off x="4836124" y="951366"/>
          <a:ext cx="4368173" cy="24278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a:extLst>
              <a:ext uri="{FF2B5EF4-FFF2-40B4-BE49-F238E27FC236}">
                <a16:creationId xmlns:a16="http://schemas.microsoft.com/office/drawing/2014/main" id="{7160F485-38A2-40BB-A2B3-5DACE0507CEF}"/>
              </a:ext>
            </a:extLst>
          </p:cNvPr>
          <p:cNvGraphicFramePr/>
          <p:nvPr>
            <p:extLst>
              <p:ext uri="{D42A27DB-BD31-4B8C-83A1-F6EECF244321}">
                <p14:modId xmlns:p14="http://schemas.microsoft.com/office/powerpoint/2010/main" val="3334766108"/>
              </p:ext>
            </p:extLst>
          </p:nvPr>
        </p:nvGraphicFramePr>
        <p:xfrm>
          <a:off x="4830879" y="3723693"/>
          <a:ext cx="4368173" cy="242781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91914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1786</TotalTime>
  <Words>5720</Words>
  <Application>Microsoft Office PowerPoint</Application>
  <PresentationFormat>On-screen Show (4:3)</PresentationFormat>
  <Paragraphs>865</Paragraphs>
  <Slides>50</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Arial </vt:lpstr>
      <vt:lpstr>Calibri</vt:lpstr>
      <vt:lpstr>Calibri Light</vt:lpstr>
      <vt:lpstr>Montserrat</vt:lpstr>
      <vt:lpstr>Neue Haas Grotesk Display Std 75</vt:lpstr>
      <vt:lpstr>Univers-Light-Normal</vt:lpstr>
      <vt:lpstr>Verdana</vt:lpstr>
      <vt:lpstr>Wingdings</vt:lpstr>
      <vt:lpstr>Office Theme</vt:lpstr>
      <vt:lpstr>REPORT ON- Market and Business  Environment Report—Agrochemicals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Sharma</dc:creator>
  <cp:lastModifiedBy>Hardik Malhotra</cp:lastModifiedBy>
  <cp:revision>71</cp:revision>
  <dcterms:created xsi:type="dcterms:W3CDTF">2022-12-02T10:19:58Z</dcterms:created>
  <dcterms:modified xsi:type="dcterms:W3CDTF">2023-03-15T06:41:02Z</dcterms:modified>
</cp:coreProperties>
</file>