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5.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7.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8708" r:id="rId3"/>
    <p:sldId id="3719" r:id="rId4"/>
    <p:sldId id="7691" r:id="rId5"/>
    <p:sldId id="7692" r:id="rId6"/>
    <p:sldId id="7698" r:id="rId7"/>
    <p:sldId id="7693" r:id="rId8"/>
    <p:sldId id="7694" r:id="rId9"/>
    <p:sldId id="7699" r:id="rId10"/>
    <p:sldId id="8710" r:id="rId11"/>
    <p:sldId id="7700" r:id="rId12"/>
    <p:sldId id="7695" r:id="rId13"/>
    <p:sldId id="7697" r:id="rId14"/>
    <p:sldId id="8719" r:id="rId15"/>
    <p:sldId id="8711" r:id="rId16"/>
    <p:sldId id="8712" r:id="rId17"/>
    <p:sldId id="8713" r:id="rId18"/>
    <p:sldId id="8714" r:id="rId19"/>
    <p:sldId id="8715" r:id="rId20"/>
    <p:sldId id="8716" r:id="rId21"/>
    <p:sldId id="8717" r:id="rId22"/>
    <p:sldId id="52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varScale="1">
        <p:scale>
          <a:sx n="66" d="100"/>
          <a:sy n="66" d="100"/>
        </p:scale>
        <p:origin x="13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196.56</c:v>
                </c:pt>
                <c:pt idx="1">
                  <c:v>220.34</c:v>
                </c:pt>
                <c:pt idx="2">
                  <c:v>256.82462282670224</c:v>
                </c:pt>
                <c:pt idx="3">
                  <c:v>324.22633550460887</c:v>
                </c:pt>
                <c:pt idx="4">
                  <c:v>390.04784583715497</c:v>
                </c:pt>
                <c:pt idx="5">
                  <c:v>454.10670738098543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Volume (KT)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3118.8118811881191</c:v>
                </c:pt>
                <c:pt idx="1">
                  <c:v>3538.6119257087003</c:v>
                </c:pt>
                <c:pt idx="2">
                  <c:v>3953.7126325940208</c:v>
                </c:pt>
                <c:pt idx="3">
                  <c:v>5242.8704449245924</c:v>
                </c:pt>
                <c:pt idx="4">
                  <c:v>6100.4358771933094</c:v>
                </c:pt>
              </c:numCache>
            </c:numRef>
          </c:val>
          <c:extLst>
            <c:ext xmlns:c16="http://schemas.microsoft.com/office/drawing/2014/chart" uri="{C3380CC4-5D6E-409C-BE32-E72D297353CC}">
              <c16:uniqueId val="{00000000-1436-4A80-9FC4-640B6BBEFD7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0.45171</c:v>
                </c:pt>
                <c:pt idx="1">
                  <c:v>0.53829399999999994</c:v>
                </c:pt>
                <c:pt idx="2">
                  <c:v>0.63263000000000003</c:v>
                </c:pt>
                <c:pt idx="3">
                  <c:v>0.89839521081232032</c:v>
                </c:pt>
                <c:pt idx="4">
                  <c:v>1.0774333627991983</c:v>
                </c:pt>
              </c:numCache>
            </c:numRef>
          </c:val>
          <c:extLst>
            <c:ext xmlns:c16="http://schemas.microsoft.com/office/drawing/2014/chart" uri="{C3380CC4-5D6E-409C-BE32-E72D297353CC}">
              <c16:uniqueId val="{00000000-21E3-4A2F-8633-4FA667839FC7}"/>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Volume (KT)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355.67716535433067</c:v>
                </c:pt>
                <c:pt idx="1">
                  <c:v>410.91145038167934</c:v>
                </c:pt>
                <c:pt idx="2">
                  <c:v>488.89489953632147</c:v>
                </c:pt>
                <c:pt idx="3">
                  <c:v>684.59590856688283</c:v>
                </c:pt>
                <c:pt idx="4">
                  <c:v>814.07885364503068</c:v>
                </c:pt>
              </c:numCache>
            </c:numRef>
          </c:val>
          <c:extLst>
            <c:ext xmlns:c16="http://schemas.microsoft.com/office/drawing/2014/chart" uri="{C3380CC4-5D6E-409C-BE32-E72D297353CC}">
              <c16:uniqueId val="{00000000-E725-4D92-B635-9CCEA48FB7E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13.78</c:v>
                </c:pt>
                <c:pt idx="1">
                  <c:v>18.420000000000002</c:v>
                </c:pt>
                <c:pt idx="2">
                  <c:v>28.75</c:v>
                </c:pt>
                <c:pt idx="3">
                  <c:v>40.86</c:v>
                </c:pt>
                <c:pt idx="4">
                  <c:v>60.72</c:v>
                </c:pt>
                <c:pt idx="5">
                  <c:v>88.83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715299302116908"/>
          <c:w val="0.95804792260294591"/>
          <c:h val="0.48834277578382229"/>
        </c:manualLayout>
      </c:layout>
      <c:barChart>
        <c:barDir val="col"/>
        <c:grouping val="clustered"/>
        <c:varyColors val="0"/>
        <c:ser>
          <c:idx val="0"/>
          <c:order val="0"/>
          <c:tx>
            <c:strRef>
              <c:f>Sheet1!$B$1</c:f>
              <c:strCache>
                <c:ptCount val="1"/>
                <c:pt idx="0">
                  <c:v>Volume (Billion Litres)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25.518518518518515</c:v>
                </c:pt>
                <c:pt idx="1">
                  <c:v>30.7</c:v>
                </c:pt>
                <c:pt idx="2">
                  <c:v>44.921875</c:v>
                </c:pt>
                <c:pt idx="3">
                  <c:v>60.985074626865668</c:v>
                </c:pt>
                <c:pt idx="4">
                  <c:v>85.521126760563391</c:v>
                </c:pt>
                <c:pt idx="5">
                  <c:v>121.68493150684932</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1.4717040000000001</c:v>
                </c:pt>
                <c:pt idx="1">
                  <c:v>1.8898920000000006</c:v>
                </c:pt>
                <c:pt idx="2">
                  <c:v>2.6794999999999987</c:v>
                </c:pt>
                <c:pt idx="3">
                  <c:v>3.3995520000000021</c:v>
                </c:pt>
                <c:pt idx="4">
                  <c:v>4.7908079999999984</c:v>
                </c:pt>
                <c:pt idx="5">
                  <c:v>6.1381530000000142</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Agriculture</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2.3398439999999998</c:v>
                </c:pt>
                <c:pt idx="1">
                  <c:v>3.1442940000000008</c:v>
                </c:pt>
                <c:pt idx="2">
                  <c:v>4.9507500000000002</c:v>
                </c:pt>
                <c:pt idx="3">
                  <c:v>7.0565219999999993</c:v>
                </c:pt>
                <c:pt idx="4">
                  <c:v>10.528848</c:v>
                </c:pt>
                <c:pt idx="5">
                  <c:v>15.447536999999999</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Construction</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3.3251140000000001</c:v>
                </c:pt>
                <c:pt idx="1">
                  <c:v>4.4852699999999999</c:v>
                </c:pt>
                <c:pt idx="2">
                  <c:v>7.0207500000000005</c:v>
                </c:pt>
                <c:pt idx="3">
                  <c:v>10.039302000000001</c:v>
                </c:pt>
                <c:pt idx="4">
                  <c:v>15.016056000000001</c:v>
                </c:pt>
                <c:pt idx="5">
                  <c:v>22.083137999999998</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Automotive</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6.6433379999999991</c:v>
                </c:pt>
                <c:pt idx="1">
                  <c:v>8.9005440000000018</c:v>
                </c:pt>
                <c:pt idx="2">
                  <c:v>14.099</c:v>
                </c:pt>
                <c:pt idx="3">
                  <c:v>20.364623999999999</c:v>
                </c:pt>
                <c:pt idx="4">
                  <c:v>30.384287999999998</c:v>
                </c:pt>
                <c:pt idx="5">
                  <c:v>45.161171999999993</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11537268421405"/>
          <c:y val="2.3956842452934044E-3"/>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2.2622166666666637</c:v>
                </c:pt>
                <c:pt idx="1">
                  <c:v>2.5373549999999998</c:v>
                </c:pt>
                <c:pt idx="2">
                  <c:v>3.4387695312499953</c:v>
                </c:pt>
                <c:pt idx="3">
                  <c:v>4.5281417910447717</c:v>
                </c:pt>
                <c:pt idx="4">
                  <c:v>5.8539211267605555</c:v>
                </c:pt>
                <c:pt idx="5">
                  <c:v>7.6722349315068428</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Agriculture</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4.098274074074074</c:v>
                </c:pt>
                <c:pt idx="1">
                  <c:v>4.9826100000000002</c:v>
                </c:pt>
                <c:pt idx="2">
                  <c:v>7.412109375</c:v>
                </c:pt>
                <c:pt idx="3">
                  <c:v>10.111325373134328</c:v>
                </c:pt>
                <c:pt idx="4">
                  <c:v>14.264923943661973</c:v>
                </c:pt>
                <c:pt idx="5">
                  <c:v>20.333552054794524</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Construction</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6.4000444444444442</c:v>
                </c:pt>
                <c:pt idx="1">
                  <c:v>7.7363999999999997</c:v>
                </c:pt>
                <c:pt idx="2">
                  <c:v>11.374218749999999</c:v>
                </c:pt>
                <c:pt idx="3">
                  <c:v>15.484110447761195</c:v>
                </c:pt>
                <c:pt idx="4">
                  <c:v>21.782230985915493</c:v>
                </c:pt>
                <c:pt idx="5">
                  <c:v>31.127005479452059</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Automotive</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12.75798333333333</c:v>
                </c:pt>
                <c:pt idx="1">
                  <c:v>15.443634999999999</c:v>
                </c:pt>
                <c:pt idx="2">
                  <c:v>22.696777343750004</c:v>
                </c:pt>
                <c:pt idx="3">
                  <c:v>30.861497014925373</c:v>
                </c:pt>
                <c:pt idx="4">
                  <c:v>43.620050704225356</c:v>
                </c:pt>
                <c:pt idx="5">
                  <c:v>62.552139041095899</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2.4729996296296299</c:v>
                </c:pt>
                <c:pt idx="1">
                  <c:v>2.9707775999999999</c:v>
                </c:pt>
                <c:pt idx="2">
                  <c:v>5.4941250000000013</c:v>
                </c:pt>
                <c:pt idx="3">
                  <c:v>9.3766991641791044</c:v>
                </c:pt>
                <c:pt idx="4">
                  <c:v>16.725366760563382</c:v>
                </c:pt>
                <c:pt idx="5">
                  <c:v>27.522211068493156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(Billion Litres)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2.2481814814814816</c:v>
                </c:pt>
                <c:pt idx="1">
                  <c:v>3.09456</c:v>
                </c:pt>
                <c:pt idx="2">
                  <c:v>4.9054687499999998</c:v>
                </c:pt>
                <c:pt idx="3">
                  <c:v>7.9463552238805963</c:v>
                </c:pt>
                <c:pt idx="4">
                  <c:v>13.59785915492958</c:v>
                </c:pt>
                <c:pt idx="5">
                  <c:v>21.501727397260275</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0699006453987885"/>
          <c:y val="0.86817972603117566"/>
          <c:w val="0.18601975716151031"/>
          <c:h val="0.1245225599920931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0.14392857844444454</c:v>
                </c:pt>
                <c:pt idx="1">
                  <c:v>0.14883595775999978</c:v>
                </c:pt>
                <c:pt idx="2">
                  <c:v>0.19504143750000053</c:v>
                </c:pt>
                <c:pt idx="3">
                  <c:v>0.24660718801791034</c:v>
                </c:pt>
                <c:pt idx="4">
                  <c:v>0.44823982918309757</c:v>
                </c:pt>
                <c:pt idx="5">
                  <c:v>0.73209081442191681</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Agriculture</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0.37094994444444446</c:v>
                </c:pt>
                <c:pt idx="1">
                  <c:v>0.45215235071999998</c:v>
                </c:pt>
                <c:pt idx="2">
                  <c:v>0.85928115000000027</c:v>
                </c:pt>
                <c:pt idx="3">
                  <c:v>1.5471553620895524</c:v>
                </c:pt>
                <c:pt idx="4">
                  <c:v>2.7546679054647893</c:v>
                </c:pt>
                <c:pt idx="5">
                  <c:v>4.54391704740822</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Construction</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0.47135372940740744</c:v>
                </c:pt>
                <c:pt idx="1">
                  <c:v>0.57633085439999998</c:v>
                </c:pt>
                <c:pt idx="2">
                  <c:v>1.0867379250000002</c:v>
                </c:pt>
                <c:pt idx="3">
                  <c:v>1.8565864345074627</c:v>
                </c:pt>
                <c:pt idx="4">
                  <c:v>3.2948972518309865</c:v>
                </c:pt>
                <c:pt idx="5">
                  <c:v>5.4108666960657548</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Automotive</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1.4867673773333334</c:v>
                </c:pt>
                <c:pt idx="1">
                  <c:v>1.79345843712</c:v>
                </c:pt>
                <c:pt idx="2">
                  <c:v>3.3530644875000006</c:v>
                </c:pt>
                <c:pt idx="3">
                  <c:v>5.7263501795641796</c:v>
                </c:pt>
                <c:pt idx="4">
                  <c:v>10.227561774084508</c:v>
                </c:pt>
                <c:pt idx="5">
                  <c:v>16.835336510597266</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19330338751E-2"/>
          <c:y val="0.24715299302116908"/>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170.92173913043479</c:v>
                </c:pt>
                <c:pt idx="1">
                  <c:v>187.20475785896349</c:v>
                </c:pt>
                <c:pt idx="2">
                  <c:v>213.48680201720884</c:v>
                </c:pt>
                <c:pt idx="3">
                  <c:v>262.74419408801373</c:v>
                </c:pt>
                <c:pt idx="4">
                  <c:v>308.82648126457246</c:v>
                </c:pt>
                <c:pt idx="5">
                  <c:v>354.77086514139484</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549645994394633"/>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0.17603261000000009</c:v>
                </c:pt>
                <c:pt idx="1">
                  <c:v>0.22961635200000013</c:v>
                </c:pt>
                <c:pt idx="2">
                  <c:v>0.3669290624999999</c:v>
                </c:pt>
                <c:pt idx="3">
                  <c:v>0.58961955761193974</c:v>
                </c:pt>
                <c:pt idx="4">
                  <c:v>0.99400350422535155</c:v>
                </c:pt>
                <c:pt idx="5">
                  <c:v>1.5674759272602734</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Agriculture</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0.32980822333333332</c:v>
                </c:pt>
                <c:pt idx="1">
                  <c:v>0.46170835199999999</c:v>
                </c:pt>
                <c:pt idx="2">
                  <c:v>0.72944320312499999</c:v>
                </c:pt>
                <c:pt idx="3">
                  <c:v>1.1784444797014924</c:v>
                </c:pt>
                <c:pt idx="4">
                  <c:v>2.002964653521127</c:v>
                </c:pt>
                <c:pt idx="5">
                  <c:v>3.1543034091780822</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Construction</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0.41681284666666668</c:v>
                </c:pt>
                <c:pt idx="1">
                  <c:v>0.57713543999999994</c:v>
                </c:pt>
                <c:pt idx="2">
                  <c:v>0.9163415625000001</c:v>
                </c:pt>
                <c:pt idx="3">
                  <c:v>1.4859684268656714</c:v>
                </c:pt>
                <c:pt idx="4">
                  <c:v>2.5536779492957753</c:v>
                </c:pt>
                <c:pt idx="5">
                  <c:v>4.0466250961643837</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Automotive</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1.3255278014814815</c:v>
                </c:pt>
                <c:pt idx="1">
                  <c:v>1.8260998559999999</c:v>
                </c:pt>
                <c:pt idx="2">
                  <c:v>2.8927549218749999</c:v>
                </c:pt>
                <c:pt idx="3">
                  <c:v>4.6923227597014927</c:v>
                </c:pt>
                <c:pt idx="4">
                  <c:v>8.0472130478873254</c:v>
                </c:pt>
                <c:pt idx="5">
                  <c:v>12.733322964657534</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16.412759999999981</c:v>
                </c:pt>
                <c:pt idx="1">
                  <c:v>17.142451999999995</c:v>
                </c:pt>
                <c:pt idx="2">
                  <c:v>19.056387013741318</c:v>
                </c:pt>
                <c:pt idx="3">
                  <c:v>23.020069820827214</c:v>
                </c:pt>
                <c:pt idx="4">
                  <c:v>26.523253516926516</c:v>
                </c:pt>
                <c:pt idx="5">
                  <c:v>29.834810674930733</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36.009791999999997</c:v>
                </c:pt>
                <c:pt idx="1">
                  <c:v>40.564594000000007</c:v>
                </c:pt>
                <c:pt idx="2">
                  <c:v>47.666649996635932</c:v>
                </c:pt>
                <c:pt idx="3">
                  <c:v>60.338521037407709</c:v>
                </c:pt>
                <c:pt idx="4">
                  <c:v>72.860937602380545</c:v>
                </c:pt>
                <c:pt idx="5">
                  <c:v>85.054186292458567</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39.547871999999998</c:v>
                </c:pt>
                <c:pt idx="1">
                  <c:v>44.817155999999997</c:v>
                </c:pt>
                <c:pt idx="2">
                  <c:v>52.417905518929928</c:v>
                </c:pt>
                <c:pt idx="3">
                  <c:v>66.66093457974759</c:v>
                </c:pt>
                <c:pt idx="4">
                  <c:v>80.817913657458504</c:v>
                </c:pt>
                <c:pt idx="5">
                  <c:v>94.681248488935452</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104.58957600000001</c:v>
                </c:pt>
                <c:pt idx="1">
                  <c:v>117.81579799999999</c:v>
                </c:pt>
                <c:pt idx="2">
                  <c:v>137.68368029739509</c:v>
                </c:pt>
                <c:pt idx="3">
                  <c:v>174.20681006662633</c:v>
                </c:pt>
                <c:pt idx="4">
                  <c:v>209.84574106038937</c:v>
                </c:pt>
                <c:pt idx="5">
                  <c:v>244.53646192466064</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6"/>
          <c:order val="0"/>
          <c:tx>
            <c:strRef>
              <c:f>Sheet1!$E$1</c:f>
              <c:strCache>
                <c:ptCount val="1"/>
                <c:pt idx="0">
                  <c:v>Others</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18.186073043478252</c:v>
                </c:pt>
                <c:pt idx="1">
                  <c:v>18.795357689039943</c:v>
                </c:pt>
                <c:pt idx="2">
                  <c:v>20.13180543022278</c:v>
                </c:pt>
                <c:pt idx="3">
                  <c:v>24.172465856097283</c:v>
                </c:pt>
                <c:pt idx="4">
                  <c:v>26.620842685006163</c:v>
                </c:pt>
                <c:pt idx="5">
                  <c:v>28.665485903424734</c:v>
                </c:pt>
              </c:numCache>
            </c:numRef>
          </c:val>
          <c:extLst>
            <c:ext xmlns:c16="http://schemas.microsoft.com/office/drawing/2014/chart" uri="{C3380CC4-5D6E-409C-BE32-E72D297353CC}">
              <c16:uniqueId val="{00000004-90D6-4AFB-AEF2-F7160527FD64}"/>
            </c:ext>
          </c:extLst>
        </c:ser>
        <c:ser>
          <c:idx val="5"/>
          <c:order val="1"/>
          <c:tx>
            <c:strRef>
              <c:f>Sheet1!$D$1</c:f>
              <c:strCache>
                <c:ptCount val="1"/>
                <c:pt idx="0">
                  <c:v>Fungicides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28.031165217391305</c:v>
                </c:pt>
                <c:pt idx="1">
                  <c:v>31.019828377230247</c:v>
                </c:pt>
                <c:pt idx="2">
                  <c:v>35.951177459697966</c:v>
                </c:pt>
                <c:pt idx="3">
                  <c:v>44.456317639691918</c:v>
                </c:pt>
                <c:pt idx="4">
                  <c:v>52.562267111230227</c:v>
                </c:pt>
                <c:pt idx="5">
                  <c:v>60.488432506607822</c:v>
                </c:pt>
              </c:numCache>
            </c:numRef>
          </c:val>
          <c:extLst>
            <c:ext xmlns:c16="http://schemas.microsoft.com/office/drawing/2014/chart" uri="{C3380CC4-5D6E-409C-BE32-E72D297353CC}">
              <c16:uniqueId val="{00000000-64FA-4A6E-B60C-A2175073DAA2}"/>
            </c:ext>
          </c:extLst>
        </c:ser>
        <c:ser>
          <c:idx val="2"/>
          <c:order val="2"/>
          <c:tx>
            <c:strRef>
              <c:f>Sheet1!$C$1</c:f>
              <c:strCache>
                <c:ptCount val="1"/>
                <c:pt idx="0">
                  <c:v>Herbicides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36.953279999999999</c:v>
                </c:pt>
                <c:pt idx="1">
                  <c:v>40.698314358538667</c:v>
                </c:pt>
                <c:pt idx="2">
                  <c:v>46.668214920961852</c:v>
                </c:pt>
                <c:pt idx="3">
                  <c:v>57.619801763501407</c:v>
                </c:pt>
                <c:pt idx="4">
                  <c:v>67.972708526332397</c:v>
                </c:pt>
                <c:pt idx="5">
                  <c:v>78.475315369276544</c:v>
                </c:pt>
              </c:numCache>
            </c:numRef>
          </c:val>
          <c:extLst>
            <c:ext xmlns:c16="http://schemas.microsoft.com/office/drawing/2014/chart" uri="{C3380CC4-5D6E-409C-BE32-E72D297353CC}">
              <c16:uniqueId val="{00000001-64FA-4A6E-B60C-A2175073DAA2}"/>
            </c:ext>
          </c:extLst>
        </c:ser>
        <c:ser>
          <c:idx val="0"/>
          <c:order val="3"/>
          <c:tx>
            <c:strRef>
              <c:f>Sheet1!$B$1</c:f>
              <c:strCache>
                <c:ptCount val="1"/>
                <c:pt idx="0">
                  <c:v>Insecticides </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87.751220869565216</c:v>
                </c:pt>
                <c:pt idx="1">
                  <c:v>96.691257434154636</c:v>
                </c:pt>
                <c:pt idx="2">
                  <c:v>110.73560420632624</c:v>
                </c:pt>
                <c:pt idx="3">
                  <c:v>136.49560882872314</c:v>
                </c:pt>
                <c:pt idx="4">
                  <c:v>161.67066294200367</c:v>
                </c:pt>
                <c:pt idx="5">
                  <c:v>187.14163136208577</c:v>
                </c:pt>
              </c:numCache>
            </c:numRef>
          </c:val>
          <c:extLst>
            <c:ext xmlns:c16="http://schemas.microsoft.com/office/drawing/2014/chart" uri="{C3380CC4-5D6E-409C-BE32-E72D297353CC}">
              <c16:uniqueId val="{00000000-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914031639532131E-2"/>
          <c:y val="0.2547656478425024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4.58</c:v>
                </c:pt>
                <c:pt idx="1">
                  <c:v>6.31</c:v>
                </c:pt>
                <c:pt idx="2">
                  <c:v>9.2155187172216007</c:v>
                </c:pt>
                <c:pt idx="3">
                  <c:v>15.225982503817463</c:v>
                </c:pt>
                <c:pt idx="4">
                  <c:v>23.628670126765993</c:v>
                </c:pt>
                <c:pt idx="5">
                  <c:v>34.711132222165226</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7760258605756294"/>
          <c:w val="0.95804792260294591"/>
          <c:h val="0.48834277578382229"/>
        </c:manualLayout>
      </c:layout>
      <c:barChart>
        <c:barDir val="col"/>
        <c:grouping val="clustered"/>
        <c:varyColors val="0"/>
        <c:ser>
          <c:idx val="0"/>
          <c:order val="0"/>
          <c:tx>
            <c:strRef>
              <c:f>Sheet1!$B$1</c:f>
              <c:strCache>
                <c:ptCount val="1"/>
                <c:pt idx="0">
                  <c:v>Volume (MMT)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2021</c:v>
                </c:pt>
                <c:pt idx="2">
                  <c:v>2025F</c:v>
                </c:pt>
                <c:pt idx="3">
                  <c:v>2030F</c:v>
                </c:pt>
                <c:pt idx="4">
                  <c:v>2035F</c:v>
                </c:pt>
                <c:pt idx="5">
                  <c:v>2040F</c:v>
                </c:pt>
              </c:strCache>
            </c:strRef>
          </c:cat>
          <c:val>
            <c:numRef>
              <c:f>Sheet1!$B$2:$B$7</c:f>
              <c:numCache>
                <c:formatCode>_ * #,##0.0_ ;_ * \-#,##0.0_ ;_ * "-"??_ ;_ @_ </c:formatCode>
                <c:ptCount val="6"/>
                <c:pt idx="0">
                  <c:v>3.0533333333333337</c:v>
                </c:pt>
                <c:pt idx="1">
                  <c:v>4.1513157894736841</c:v>
                </c:pt>
                <c:pt idx="2">
                  <c:v>5.9751790943536287</c:v>
                </c:pt>
                <c:pt idx="3">
                  <c:v>9.6366977872262414</c:v>
                </c:pt>
                <c:pt idx="4">
                  <c:v>14.767918829228746</c:v>
                </c:pt>
                <c:pt idx="5">
                  <c:v>21.360696752101678</c:v>
                </c:pt>
              </c:numCache>
            </c:numRef>
          </c:val>
          <c:extLst>
            <c:ext xmlns:c16="http://schemas.microsoft.com/office/drawing/2014/chart" uri="{C3380CC4-5D6E-409C-BE32-E72D297353CC}">
              <c16:uniqueId val="{00000000-DE57-4470-9EDC-A430E4EBC64C}"/>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_ * #,##0.0_ ;_ * \-#,##0.0_ ;_ * &quot;-&quot;??_ ;_ @_ "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0.37830800000000003</c:v>
                </c:pt>
                <c:pt idx="1">
                  <c:v>0.47009500000000004</c:v>
                </c:pt>
                <c:pt idx="2">
                  <c:v>0.55200957116157445</c:v>
                </c:pt>
                <c:pt idx="3">
                  <c:v>0.77195731294354486</c:v>
                </c:pt>
                <c:pt idx="4">
                  <c:v>1.2097879104904168</c:v>
                </c:pt>
                <c:pt idx="5">
                  <c:v>1.7702677433304241</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0.83493399999999995</c:v>
                </c:pt>
                <c:pt idx="1">
                  <c:v>1.1641949999999999</c:v>
                </c:pt>
                <c:pt idx="2">
                  <c:v>1.7389683819397161</c:v>
                </c:pt>
                <c:pt idx="3">
                  <c:v>3.0040863480031854</c:v>
                </c:pt>
                <c:pt idx="4">
                  <c:v>4.6548480149729006</c:v>
                </c:pt>
                <c:pt idx="5">
                  <c:v>6.8519775006554156</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0.75157799999999997</c:v>
                </c:pt>
                <c:pt idx="1">
                  <c:v>1.0569249999999999</c:v>
                </c:pt>
                <c:pt idx="2">
                  <c:v>1.5786183562600602</c:v>
                </c:pt>
                <c:pt idx="3">
                  <c:v>2.6112559994046949</c:v>
                </c:pt>
                <c:pt idx="4">
                  <c:v>4.0286882566136022</c:v>
                </c:pt>
                <c:pt idx="5">
                  <c:v>5.9043635909903047</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2.6151799999999996</c:v>
                </c:pt>
                <c:pt idx="1">
                  <c:v>3.6187849999999999</c:v>
                </c:pt>
                <c:pt idx="2">
                  <c:v>5.3459224078602503</c:v>
                </c:pt>
                <c:pt idx="3">
                  <c:v>8.8386828434660369</c:v>
                </c:pt>
                <c:pt idx="4">
                  <c:v>13.735345944689072</c:v>
                </c:pt>
                <c:pt idx="5">
                  <c:v>20.184523387189078</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45073114511712"/>
          <c:y val="1.6985688281758823E-2"/>
          <c:w val="0.77548783152440603"/>
          <c:h val="0.53320044979169057"/>
        </c:manualLayout>
      </c:layout>
      <c:barChart>
        <c:barDir val="col"/>
        <c:grouping val="percentStacked"/>
        <c:varyColors val="0"/>
        <c:ser>
          <c:idx val="0"/>
          <c:order val="0"/>
          <c:tx>
            <c:strRef>
              <c:f>Sheet1!$E$1</c:f>
              <c:strCache>
                <c:ptCount val="1"/>
                <c:pt idx="0">
                  <c:v>Others</c:v>
                </c:pt>
              </c:strCache>
            </c:strRef>
          </c:tx>
          <c:spPr>
            <a:solidFill>
              <a:schemeClr val="accent1"/>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Sheet1!$E$2:$E$7</c:f>
              <c:numCache>
                <c:formatCode>0.0</c:formatCode>
                <c:ptCount val="6"/>
                <c:pt idx="0">
                  <c:v>0.19724533333333333</c:v>
                </c:pt>
                <c:pt idx="1">
                  <c:v>0.25115460526315786</c:v>
                </c:pt>
                <c:pt idx="2">
                  <c:v>0.36508344266500631</c:v>
                </c:pt>
                <c:pt idx="3">
                  <c:v>0.58302021612718757</c:v>
                </c:pt>
                <c:pt idx="4">
                  <c:v>0.87721437845618766</c:v>
                </c:pt>
                <c:pt idx="5">
                  <c:v>1.2645532477244223</c:v>
                </c:pt>
              </c:numCache>
            </c:numRef>
          </c:val>
          <c:extLst>
            <c:ext xmlns:c16="http://schemas.microsoft.com/office/drawing/2014/chart" uri="{C3380CC4-5D6E-409C-BE32-E72D297353CC}">
              <c16:uniqueId val="{00000000-90D6-4AFB-AEF2-F7160527FD64}"/>
            </c:ext>
          </c:extLst>
        </c:ser>
        <c:ser>
          <c:idx val="2"/>
          <c:order val="1"/>
          <c:tx>
            <c:strRef>
              <c:f>Sheet1!$D$1</c:f>
              <c:strCache>
                <c:ptCount val="1"/>
                <c:pt idx="0">
                  <c:v>Fungicides</c:v>
                </c:pt>
              </c:strCache>
            </c:strRef>
          </c:tx>
          <c:spPr>
            <a:solidFill>
              <a:schemeClr val="accent3"/>
            </a:solidFill>
            <a:ln>
              <a:noFill/>
            </a:ln>
            <a:effectLst>
              <a:innerShdw blurRad="63500" dist="50800" dir="16200000">
                <a:prstClr val="black">
                  <a:alpha val="50000"/>
                </a:prstClr>
              </a:innerShdw>
            </a:effectLst>
          </c:spPr>
          <c:invertIfNegative val="0"/>
          <c:cat>
            <c:strRef>
              <c:f>Sheet1!$A$2:$A$7</c:f>
              <c:strCache>
                <c:ptCount val="6"/>
                <c:pt idx="0">
                  <c:v>2017</c:v>
                </c:pt>
                <c:pt idx="1">
                  <c:v>2021</c:v>
                </c:pt>
                <c:pt idx="2">
                  <c:v>2025F</c:v>
                </c:pt>
                <c:pt idx="3">
                  <c:v>2030F</c:v>
                </c:pt>
                <c:pt idx="4">
                  <c:v>2035F</c:v>
                </c:pt>
                <c:pt idx="5">
                  <c:v>2040F</c:v>
                </c:pt>
              </c:strCache>
            </c:strRef>
          </c:cat>
          <c:val>
            <c:numRef>
              <c:f>Sheet1!$D$2:$D$7</c:f>
              <c:numCache>
                <c:formatCode>0.0</c:formatCode>
                <c:ptCount val="6"/>
                <c:pt idx="0">
                  <c:v>0.5923466666666668</c:v>
                </c:pt>
                <c:pt idx="1">
                  <c:v>0.81573355263157898</c:v>
                </c:pt>
                <c:pt idx="2">
                  <c:v>1.1711351024933112</c:v>
                </c:pt>
                <c:pt idx="3">
                  <c:v>1.8849380871814527</c:v>
                </c:pt>
                <c:pt idx="4">
                  <c:v>2.873837004167914</c:v>
                </c:pt>
                <c:pt idx="5">
                  <c:v>4.1439751699077254</c:v>
                </c:pt>
              </c:numCache>
            </c:numRef>
          </c:val>
          <c:extLst>
            <c:ext xmlns:c16="http://schemas.microsoft.com/office/drawing/2014/chart" uri="{C3380CC4-5D6E-409C-BE32-E72D297353CC}">
              <c16:uniqueId val="{00000001-64FA-4A6E-B60C-A2175073DAA2}"/>
            </c:ext>
          </c:extLst>
        </c:ser>
        <c:ser>
          <c:idx val="5"/>
          <c:order val="2"/>
          <c:tx>
            <c:strRef>
              <c:f>Sheet1!$C$1</c:f>
              <c:strCache>
                <c:ptCount val="1"/>
                <c:pt idx="0">
                  <c:v>Herbicides</c:v>
                </c:pt>
              </c:strCache>
            </c:strRef>
          </c:tx>
          <c:spPr>
            <a:solidFill>
              <a:schemeClr val="accent6"/>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Sheet1!$C$2:$C$7</c:f>
              <c:numCache>
                <c:formatCode>0.0</c:formatCode>
                <c:ptCount val="6"/>
                <c:pt idx="0">
                  <c:v>0.53494400000000009</c:v>
                </c:pt>
                <c:pt idx="1">
                  <c:v>0.73187697368421056</c:v>
                </c:pt>
                <c:pt idx="2">
                  <c:v>1.0552166280628508</c:v>
                </c:pt>
                <c:pt idx="3">
                  <c:v>1.7037681687815995</c:v>
                </c:pt>
                <c:pt idx="4">
                  <c:v>2.6227823840710256</c:v>
                </c:pt>
                <c:pt idx="5">
                  <c:v>3.8022040218740987</c:v>
                </c:pt>
              </c:numCache>
            </c:numRef>
          </c:val>
          <c:extLst>
            <c:ext xmlns:c16="http://schemas.microsoft.com/office/drawing/2014/chart" uri="{C3380CC4-5D6E-409C-BE32-E72D297353CC}">
              <c16:uniqueId val="{00000000-64FA-4A6E-B60C-A2175073DAA2}"/>
            </c:ext>
          </c:extLst>
        </c:ser>
        <c:ser>
          <c:idx val="6"/>
          <c:order val="3"/>
          <c:tx>
            <c:strRef>
              <c:f>Sheet1!$B$1</c:f>
              <c:strCache>
                <c:ptCount val="1"/>
                <c:pt idx="0">
                  <c:v>Insecticides </c:v>
                </c:pt>
              </c:strCache>
            </c:strRef>
          </c:tx>
          <c:spPr>
            <a:solidFill>
              <a:schemeClr val="accent1">
                <a:lumMod val="60000"/>
              </a:schemeClr>
            </a:solidFill>
            <a:ln>
              <a:noFill/>
            </a:ln>
            <a:effectLst/>
          </c:spPr>
          <c:invertIfNegative val="0"/>
          <c:cat>
            <c:strRef>
              <c:f>Sheet1!$A$2:$A$7</c:f>
              <c:strCache>
                <c:ptCount val="6"/>
                <c:pt idx="0">
                  <c:v>2017</c:v>
                </c:pt>
                <c:pt idx="1">
                  <c:v>2021</c:v>
                </c:pt>
                <c:pt idx="2">
                  <c:v>2025F</c:v>
                </c:pt>
                <c:pt idx="3">
                  <c:v>2030F</c:v>
                </c:pt>
                <c:pt idx="4">
                  <c:v>2035F</c:v>
                </c:pt>
                <c:pt idx="5">
                  <c:v>2040F</c:v>
                </c:pt>
              </c:strCache>
            </c:strRef>
          </c:cat>
          <c:val>
            <c:numRef>
              <c:f>Sheet1!$B$2:$B$7</c:f>
              <c:numCache>
                <c:formatCode>0.0</c:formatCode>
                <c:ptCount val="6"/>
                <c:pt idx="0">
                  <c:v>1.7287973333333337</c:v>
                </c:pt>
                <c:pt idx="1">
                  <c:v>2.3525506578947368</c:v>
                </c:pt>
                <c:pt idx="2">
                  <c:v>3.38374392113246</c:v>
                </c:pt>
                <c:pt idx="3">
                  <c:v>5.464971315136002</c:v>
                </c:pt>
                <c:pt idx="4">
                  <c:v>8.3940850625336196</c:v>
                </c:pt>
                <c:pt idx="5">
                  <c:v>12.149964312595433</c:v>
                </c:pt>
              </c:numCache>
            </c:numRef>
          </c:val>
          <c:extLst>
            <c:ext xmlns:c16="http://schemas.microsoft.com/office/drawing/2014/chart" uri="{C3380CC4-5D6E-409C-BE32-E72D297353CC}">
              <c16:uniqueId val="{00000004-90D6-4AFB-AEF2-F7160527FD64}"/>
            </c:ext>
          </c:extLst>
        </c:ser>
        <c:dLbls>
          <c:showLegendKey val="0"/>
          <c:showVal val="0"/>
          <c:showCatName val="0"/>
          <c:showSerName val="0"/>
          <c:showPercent val="0"/>
          <c:showBubbleSize val="0"/>
        </c:dLbls>
        <c:gapWidth val="150"/>
        <c:overlap val="100"/>
        <c:axId val="339720584"/>
        <c:axId val="339721368"/>
      </c:barChart>
      <c:catAx>
        <c:axId val="339720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crossAx val="339721368"/>
        <c:crosses val="autoZero"/>
        <c:auto val="1"/>
        <c:lblAlgn val="ctr"/>
        <c:lblOffset val="100"/>
        <c:noMultiLvlLbl val="0"/>
      </c:catAx>
      <c:valAx>
        <c:axId val="339721368"/>
        <c:scaling>
          <c:orientation val="minMax"/>
        </c:scaling>
        <c:delete val="1"/>
        <c:axPos val="l"/>
        <c:numFmt formatCode="0%" sourceLinked="1"/>
        <c:majorTickMark val="out"/>
        <c:minorTickMark val="none"/>
        <c:tickLblPos val="nextTo"/>
        <c:crossAx val="339720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dTable>
      <c:spPr>
        <a:noFill/>
        <a:ln>
          <a:noFill/>
        </a:ln>
        <a:effectLst/>
      </c:spPr>
    </c:plotArea>
    <c:plotVisOnly val="1"/>
    <c:dispBlanksAs val="zero"/>
    <c:showDLblsOverMax val="0"/>
  </c:chart>
  <c:spPr>
    <a:noFill/>
    <a:ln>
      <a:noFill/>
    </a:ln>
    <a:effectLst/>
  </c:spPr>
  <c:txPr>
    <a:bodyPr/>
    <a:lstStyle/>
    <a:p>
      <a:pPr>
        <a:defRPr sz="1000">
          <a:solidFill>
            <a:schemeClr val="tx1">
              <a:lumMod val="75000"/>
              <a:lumOff val="25000"/>
            </a:schemeClr>
          </a:solidFill>
          <a:latin typeface="Arial" panose="020B0604020202020204" pitchFamily="34" charset="0"/>
          <a:ea typeface="Verdana" panose="020B060403050404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358755224654157E-2"/>
          <c:y val="0.25476567361511154"/>
          <c:w val="0.95804792260294591"/>
          <c:h val="0.48834277578382229"/>
        </c:manualLayout>
      </c:layout>
      <c:barChart>
        <c:barDir val="col"/>
        <c:grouping val="clustered"/>
        <c:varyColors val="0"/>
        <c:ser>
          <c:idx val="0"/>
          <c:order val="0"/>
          <c:tx>
            <c:strRef>
              <c:f>Sheet1!$B$1</c:f>
              <c:strCache>
                <c:ptCount val="1"/>
                <c:pt idx="0">
                  <c:v>Value (USD Billion)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innerShdw blurRad="63500" dist="50800" dir="162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2017</c:v>
                </c:pt>
                <c:pt idx="1">
                  <c:v>2019</c:v>
                </c:pt>
                <c:pt idx="2">
                  <c:v>2021</c:v>
                </c:pt>
                <c:pt idx="3">
                  <c:v>2025F</c:v>
                </c:pt>
                <c:pt idx="4">
                  <c:v>2027F</c:v>
                </c:pt>
              </c:strCache>
            </c:strRef>
          </c:cat>
          <c:val>
            <c:numRef>
              <c:f>Sheet1!$B$2:$B$6</c:f>
              <c:numCache>
                <c:formatCode>0.0</c:formatCode>
                <c:ptCount val="5"/>
                <c:pt idx="0">
                  <c:v>3.15</c:v>
                </c:pt>
                <c:pt idx="1">
                  <c:v>3.62</c:v>
                </c:pt>
                <c:pt idx="2">
                  <c:v>4.0999999999999996</c:v>
                </c:pt>
                <c:pt idx="3">
                  <c:v>5.5731712829548403</c:v>
                </c:pt>
                <c:pt idx="4">
                  <c:v>6.5457676962284213</c:v>
                </c:pt>
              </c:numCache>
            </c:numRef>
          </c:val>
          <c:extLst>
            <c:ext xmlns:c16="http://schemas.microsoft.com/office/drawing/2014/chart" uri="{C3380CC4-5D6E-409C-BE32-E72D297353CC}">
              <c16:uniqueId val="{00000000-2209-4B9B-9CE8-7FAF2907FD36}"/>
            </c:ext>
          </c:extLst>
        </c:ser>
        <c:dLbls>
          <c:showLegendKey val="0"/>
          <c:showVal val="1"/>
          <c:showCatName val="0"/>
          <c:showSerName val="0"/>
          <c:showPercent val="0"/>
          <c:showBubbleSize val="0"/>
        </c:dLbls>
        <c:gapWidth val="100"/>
        <c:axId val="463948608"/>
        <c:axId val="463946968"/>
      </c:barChart>
      <c:valAx>
        <c:axId val="463946968"/>
        <c:scaling>
          <c:orientation val="minMax"/>
        </c:scaling>
        <c:delete val="0"/>
        <c:axPos val="l"/>
        <c:numFmt formatCode="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63948608"/>
        <c:crosses val="autoZero"/>
        <c:crossBetween val="between"/>
      </c:valAx>
      <c:catAx>
        <c:axId val="463948608"/>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crossAx val="463946968"/>
        <c:crosses val="autoZero"/>
        <c:auto val="1"/>
        <c:lblAlgn val="ctr"/>
        <c:lblOffset val="100"/>
        <c:noMultiLvlLbl val="0"/>
      </c:catAx>
      <c:spPr>
        <a:noFill/>
        <a:ln>
          <a:noFill/>
        </a:ln>
        <a:effectLst/>
      </c:spPr>
    </c:plotArea>
    <c:legend>
      <c:legendPos val="b"/>
      <c:layout>
        <c:manualLayout>
          <c:xMode val="edge"/>
          <c:yMode val="edge"/>
          <c:x val="0.42409459994125498"/>
          <c:y val="0.84662748159726753"/>
          <c:w val="0.15181068635875819"/>
          <c:h val="9.747244748226850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Verdana" panose="020B0604030504040204" pitchFamily="34" charset="0"/>
              <a:cs typeface="Arial" panose="020B0604020202020204" pitchFamily="34" charset="0"/>
            </a:defRPr>
          </a:pPr>
          <a:endParaRPr lang="en-US"/>
        </a:p>
      </c:txPr>
    </c:legend>
    <c:plotVisOnly val="1"/>
    <c:dispBlanksAs val="gap"/>
    <c:showDLblsOverMax val="0"/>
  </c:chart>
  <c:spPr>
    <a:noFill/>
    <a:ln>
      <a:noFill/>
    </a:ln>
    <a:effectLst/>
  </c:spPr>
  <c:txPr>
    <a:bodyPr/>
    <a:lstStyle/>
    <a:p>
      <a:pPr>
        <a:defRPr sz="900">
          <a:solidFill>
            <a:schemeClr val="tx1"/>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81827-5894-402D-AF38-D0F4825B854A}" type="datetimeFigureOut">
              <a:rPr lang="en-US" smtClean="0"/>
              <a:t>12/13/2022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81FA6-1BB1-43CD-B08D-067065AF1ED2}" type="slidenum">
              <a:rPr lang="en-US" smtClean="0"/>
              <a:t>‹#›</a:t>
            </a:fld>
            <a:endParaRPr lang="en-US"/>
          </a:p>
        </p:txBody>
      </p:sp>
    </p:spTree>
    <p:extLst>
      <p:ext uri="{BB962C8B-B14F-4D97-AF65-F5344CB8AC3E}">
        <p14:creationId xmlns:p14="http://schemas.microsoft.com/office/powerpoint/2010/main" val="3292896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3</a:t>
            </a:fld>
            <a:endParaRPr lang="en-US" dirty="0"/>
          </a:p>
        </p:txBody>
      </p:sp>
    </p:spTree>
    <p:extLst>
      <p:ext uri="{BB962C8B-B14F-4D97-AF65-F5344CB8AC3E}">
        <p14:creationId xmlns:p14="http://schemas.microsoft.com/office/powerpoint/2010/main" val="947727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449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15</a:t>
            </a:fld>
            <a:endParaRPr lang="en-US" dirty="0"/>
          </a:p>
        </p:txBody>
      </p:sp>
    </p:spTree>
    <p:extLst>
      <p:ext uri="{BB962C8B-B14F-4D97-AF65-F5344CB8AC3E}">
        <p14:creationId xmlns:p14="http://schemas.microsoft.com/office/powerpoint/2010/main" val="3919540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110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778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1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174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97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414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62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90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562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636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40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1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11</a:t>
            </a:fld>
            <a:endParaRPr lang="en-US" dirty="0"/>
          </a:p>
        </p:txBody>
      </p:sp>
    </p:spTree>
    <p:extLst>
      <p:ext uri="{BB962C8B-B14F-4D97-AF65-F5344CB8AC3E}">
        <p14:creationId xmlns:p14="http://schemas.microsoft.com/office/powerpoint/2010/main" val="3411306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666D09-8434-4B70-A0DD-51683A5131C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1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860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69563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882367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Text&#10;&#10;Description automatically generated">
            <a:extLst>
              <a:ext uri="{FF2B5EF4-FFF2-40B4-BE49-F238E27FC236}">
                <a16:creationId xmlns:a16="http://schemas.microsoft.com/office/drawing/2014/main" id="{9A8ABD7B-80D3-2FFC-A845-E088D4D531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2589" y="160457"/>
            <a:ext cx="2028825" cy="523875"/>
          </a:xfrm>
          <a:prstGeom prst="rect">
            <a:avLst/>
          </a:prstGeom>
        </p:spPr>
      </p:pic>
    </p:spTree>
    <p:extLst>
      <p:ext uri="{BB962C8B-B14F-4D97-AF65-F5344CB8AC3E}">
        <p14:creationId xmlns:p14="http://schemas.microsoft.com/office/powerpoint/2010/main" val="29310178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1D4176D-CDAE-4615-B977-AEA78F7D710C}"/>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6145C0-99F9-409B-86EE-E2CAD7AE19A9}"/>
              </a:ext>
            </a:extLst>
          </p:cNvPr>
          <p:cNvSpPr txBox="1"/>
          <p:nvPr userDrawn="1"/>
        </p:nvSpPr>
        <p:spPr>
          <a:xfrm>
            <a:off x="-14514" y="6638701"/>
            <a:ext cx="1886857" cy="338554"/>
          </a:xfrm>
          <a:prstGeom prst="rect">
            <a:avLst/>
          </a:prstGeom>
          <a:noFill/>
        </p:spPr>
        <p:txBody>
          <a:bodyPr wrap="square" rtlCol="0">
            <a:spAutoFit/>
          </a:bodyPr>
          <a:lstStyle/>
          <a:p>
            <a:r>
              <a:rPr lang="en-US" sz="800" dirty="0"/>
              <a:t>© </a:t>
            </a:r>
            <a:r>
              <a:rPr lang="en-US" sz="800" dirty="0" err="1"/>
              <a:t>ChemAnalyst</a:t>
            </a:r>
            <a:endParaRPr lang="en-US" sz="800" dirty="0"/>
          </a:p>
          <a:p>
            <a:endParaRPr lang="en-US" sz="800" dirty="0"/>
          </a:p>
        </p:txBody>
      </p:sp>
      <p:pic>
        <p:nvPicPr>
          <p:cNvPr id="2" name="Picture 1" descr="Text&#10;&#10;Description automatically generated">
            <a:extLst>
              <a:ext uri="{FF2B5EF4-FFF2-40B4-BE49-F238E27FC236}">
                <a16:creationId xmlns:a16="http://schemas.microsoft.com/office/drawing/2014/main" id="{C8D171B9-4DDB-5E12-362C-8F767D1BB9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6050" y="193795"/>
            <a:ext cx="2028825" cy="523875"/>
          </a:xfrm>
          <a:prstGeom prst="rect">
            <a:avLst/>
          </a:prstGeom>
        </p:spPr>
      </p:pic>
    </p:spTree>
    <p:extLst>
      <p:ext uri="{BB962C8B-B14F-4D97-AF65-F5344CB8AC3E}">
        <p14:creationId xmlns:p14="http://schemas.microsoft.com/office/powerpoint/2010/main" val="88575933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6727A627-5444-4F0A-B830-F062741CB27C}"/>
              </a:ext>
            </a:extLst>
          </p:cNvPr>
          <p:cNvSpPr>
            <a:spLocks noGrp="1"/>
          </p:cNvSpPr>
          <p:nvPr>
            <p:ph type="sldNum" sz="quarter" idx="12"/>
          </p:nvPr>
        </p:nvSpPr>
        <p:spPr>
          <a:xfrm>
            <a:off x="7021287" y="6534151"/>
            <a:ext cx="2057400" cy="365125"/>
          </a:xfrm>
        </p:spPr>
        <p:txBody>
          <a:bodyPr/>
          <a:lstStyle>
            <a:lvl1pPr marL="0" algn="r" defTabSz="685800" rtl="0" eaLnBrk="1" latinLnBrk="0" hangingPunct="1">
              <a:defRPr lang="en-US" sz="825" b="0" kern="1200" smtClean="0">
                <a:solidFill>
                  <a:schemeClr val="bg1">
                    <a:lumMod val="50000"/>
                  </a:schemeClr>
                </a:solidFill>
                <a:latin typeface="Univers-Light-Normal" pitchFamily="2" charset="0"/>
                <a:ea typeface="+mn-ea"/>
                <a:cs typeface="+mn-cs"/>
              </a:defRPr>
            </a:lvl1pPr>
          </a:lstStyle>
          <a:p>
            <a:fld id="{563B7AEC-5333-4D09-BCEB-B8B40DDE00E8}" type="slidenum">
              <a:rPr lang="en-US" smtClean="0"/>
              <a:pPr/>
              <a:t>‹#›</a:t>
            </a:fld>
            <a:endParaRPr lang="en-US" dirty="0"/>
          </a:p>
        </p:txBody>
      </p:sp>
      <p:sp>
        <p:nvSpPr>
          <p:cNvPr id="6" name="TextBox 5">
            <a:extLst>
              <a:ext uri="{FF2B5EF4-FFF2-40B4-BE49-F238E27FC236}">
                <a16:creationId xmlns:a16="http://schemas.microsoft.com/office/drawing/2014/main" id="{9061ACAD-E9E9-4569-B3B2-229A31011E8F}"/>
              </a:ext>
            </a:extLst>
          </p:cNvPr>
          <p:cNvSpPr txBox="1"/>
          <p:nvPr userDrawn="1"/>
        </p:nvSpPr>
        <p:spPr>
          <a:xfrm>
            <a:off x="176213" y="6584947"/>
            <a:ext cx="4600575" cy="196208"/>
          </a:xfrm>
          <a:prstGeom prst="rect">
            <a:avLst/>
          </a:prstGeom>
          <a:noFill/>
        </p:spPr>
        <p:txBody>
          <a:bodyPr wrap="square" rtlCol="0">
            <a:spAutoFit/>
          </a:bodyPr>
          <a:lstStyle/>
          <a:p>
            <a:r>
              <a:rPr lang="en-US" sz="675" dirty="0">
                <a:solidFill>
                  <a:schemeClr val="bg1">
                    <a:lumMod val="50000"/>
                  </a:schemeClr>
                </a:solidFill>
                <a:latin typeface="Univers-Light-Normal" pitchFamily="2" charset="0"/>
              </a:rPr>
              <a:t>Copyright © TechSci Research All right reserved</a:t>
            </a:r>
          </a:p>
        </p:txBody>
      </p:sp>
    </p:spTree>
    <p:extLst>
      <p:ext uri="{BB962C8B-B14F-4D97-AF65-F5344CB8AC3E}">
        <p14:creationId xmlns:p14="http://schemas.microsoft.com/office/powerpoint/2010/main" val="390189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0851-42C9-4F39-B4AF-6561C5B9C95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811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40851-42C9-4F39-B4AF-6561C5B9C95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2492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40851-42C9-4F39-B4AF-6561C5B9C957}"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16158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40851-42C9-4F39-B4AF-6561C5B9C957}"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3946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40851-42C9-4F39-B4AF-6561C5B9C957}"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6597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40851-42C9-4F39-B4AF-6561C5B9C957}"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230481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95643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440851-42C9-4F39-B4AF-6561C5B9C957}"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CACFA-698A-4B2C-A185-880AE23C1EDA}" type="slidenum">
              <a:rPr lang="en-US" smtClean="0"/>
              <a:t>‹#›</a:t>
            </a:fld>
            <a:endParaRPr lang="en-US"/>
          </a:p>
        </p:txBody>
      </p:sp>
    </p:spTree>
    <p:extLst>
      <p:ext uri="{BB962C8B-B14F-4D97-AF65-F5344CB8AC3E}">
        <p14:creationId xmlns:p14="http://schemas.microsoft.com/office/powerpoint/2010/main" val="34444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40851-42C9-4F39-B4AF-6561C5B9C957}" type="datetimeFigureOut">
              <a:rPr lang="en-US" smtClean="0"/>
              <a:t>12/13/2022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CACFA-698A-4B2C-A185-880AE23C1EDA}" type="slidenum">
              <a:rPr lang="en-US" smtClean="0"/>
              <a:t>‹#›</a:t>
            </a:fld>
            <a:endParaRPr lang="en-US"/>
          </a:p>
        </p:txBody>
      </p:sp>
    </p:spTree>
    <p:extLst>
      <p:ext uri="{BB962C8B-B14F-4D97-AF65-F5344CB8AC3E}">
        <p14:creationId xmlns:p14="http://schemas.microsoft.com/office/powerpoint/2010/main" val="135025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www.chemanalys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hart" Target="../charts/char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hyperlink" Target="https://www.facebook.com/TechSciResearch/" TargetMode="External"/><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6.jpg"/><Relationship Id="rId12" Type="http://schemas.openxmlformats.org/officeDocument/2006/relationships/hyperlink" Target="https://twitter.com/techsciresearch?lang=en" TargetMode="External"/><Relationship Id="rId2" Type="http://schemas.openxmlformats.org/officeDocument/2006/relationships/hyperlink" Target="http://www.techsciresearch.com/" TargetMode="External"/><Relationship Id="rId1" Type="http://schemas.openxmlformats.org/officeDocument/2006/relationships/slideLayout" Target="../slideLayouts/slideLayout14.xml"/><Relationship Id="rId6" Type="http://schemas.openxmlformats.org/officeDocument/2006/relationships/image" Target="../media/image15.jpeg"/><Relationship Id="rId11" Type="http://schemas.openxmlformats.org/officeDocument/2006/relationships/hyperlink" Target="https://www.linkedin.com/company-beta/1053900/" TargetMode="External"/><Relationship Id="rId5" Type="http://schemas.openxmlformats.org/officeDocument/2006/relationships/image" Target="../media/image14.jpg"/><Relationship Id="rId10"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ject 11"/>
          <p:cNvPicPr/>
          <p:nvPr/>
        </p:nvPicPr>
        <p:blipFill>
          <a:blip r:embed="rId2" cstate="print"/>
          <a:stretch>
            <a:fillRect/>
          </a:stretch>
        </p:blipFill>
        <p:spPr>
          <a:xfrm>
            <a:off x="101649" y="5600392"/>
            <a:ext cx="2142744" cy="830580"/>
          </a:xfrm>
          <a:prstGeom prst="rect">
            <a:avLst/>
          </a:prstGeom>
        </p:spPr>
      </p:pic>
      <p:pic>
        <p:nvPicPr>
          <p:cNvPr id="2050" name="Picture 2" descr="Permission granted to import plant nutrients and agrochemicals for crops |  ONLANKA News - Sri Lanka">
            <a:extLst>
              <a:ext uri="{FF2B5EF4-FFF2-40B4-BE49-F238E27FC236}">
                <a16:creationId xmlns:a16="http://schemas.microsoft.com/office/drawing/2014/main" id="{A9D24F16-CC5B-D13F-E8EA-DE29DDDFF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676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txBox="1">
            <a:spLocks noGrp="1"/>
          </p:cNvSpPr>
          <p:nvPr>
            <p:ph type="title"/>
          </p:nvPr>
        </p:nvSpPr>
        <p:spPr>
          <a:xfrm>
            <a:off x="2409444" y="5281354"/>
            <a:ext cx="5255230" cy="1353447"/>
          </a:xfrm>
          <a:prstGeom prst="rect">
            <a:avLst/>
          </a:prstGeom>
        </p:spPr>
        <p:txBody>
          <a:bodyPr vert="horz" wrap="square" lIns="0" tIns="12700" rIns="0" bIns="0" rtlCol="0">
            <a:spAutoFit/>
          </a:bodyPr>
          <a:lstStyle/>
          <a:p>
            <a:pPr marL="12700" marR="5080">
              <a:lnSpc>
                <a:spcPct val="98600"/>
              </a:lnSpc>
            </a:pPr>
            <a:r>
              <a:rPr lang="en-US" sz="2200" b="1" spc="-22" baseline="1322" dirty="0">
                <a:latin typeface="Arial" panose="020B0604020202020204" pitchFamily="34" charset="0"/>
                <a:cs typeface="Arial" panose="020B0604020202020204" pitchFamily="34" charset="0"/>
              </a:rPr>
              <a:t>First Update</a:t>
            </a:r>
            <a:br>
              <a:rPr lang="en-US" sz="2200" b="1" spc="-455" dirty="0">
                <a:latin typeface="Arial" panose="020B0604020202020204" pitchFamily="34" charset="0"/>
                <a:cs typeface="Arial" panose="020B0604020202020204" pitchFamily="34" charset="0"/>
              </a:rPr>
            </a:br>
            <a:r>
              <a:rPr sz="2200" b="1" spc="-15" dirty="0">
                <a:latin typeface="Arial" panose="020B0604020202020204" pitchFamily="34" charset="0"/>
                <a:cs typeface="Arial" panose="020B0604020202020204" pitchFamily="34" charset="0"/>
              </a:rPr>
              <a:t>Market </a:t>
            </a:r>
            <a:r>
              <a:rPr sz="2200" b="1" dirty="0">
                <a:latin typeface="Arial" panose="020B0604020202020204" pitchFamily="34" charset="0"/>
                <a:cs typeface="Arial" panose="020B0604020202020204" pitchFamily="34" charset="0"/>
              </a:rPr>
              <a:t>and </a:t>
            </a:r>
            <a:r>
              <a:rPr sz="2200" b="1" spc="-5" dirty="0">
                <a:latin typeface="Arial" panose="020B0604020202020204" pitchFamily="34" charset="0"/>
                <a:cs typeface="Arial" panose="020B0604020202020204" pitchFamily="34" charset="0"/>
              </a:rPr>
              <a:t>Business </a:t>
            </a:r>
            <a:r>
              <a:rPr sz="2200" b="1" dirty="0">
                <a:latin typeface="Arial" panose="020B0604020202020204" pitchFamily="34" charset="0"/>
                <a:cs typeface="Arial" panose="020B0604020202020204" pitchFamily="34" charset="0"/>
              </a:rPr>
              <a:t> </a:t>
            </a:r>
            <a:r>
              <a:rPr sz="2200" b="1" spc="-15" dirty="0">
                <a:latin typeface="Arial" panose="020B0604020202020204" pitchFamily="34" charset="0"/>
                <a:cs typeface="Arial" panose="020B0604020202020204" pitchFamily="34" charset="0"/>
              </a:rPr>
              <a:t>Environment</a:t>
            </a:r>
            <a:r>
              <a:rPr sz="2200" b="1" spc="-40" dirty="0">
                <a:latin typeface="Arial" panose="020B0604020202020204" pitchFamily="34" charset="0"/>
                <a:cs typeface="Arial" panose="020B0604020202020204" pitchFamily="34" charset="0"/>
              </a:rPr>
              <a:t> </a:t>
            </a:r>
            <a:r>
              <a:rPr sz="2200" b="1" spc="-10" dirty="0">
                <a:latin typeface="Arial" panose="020B0604020202020204" pitchFamily="34" charset="0"/>
                <a:cs typeface="Arial" panose="020B0604020202020204" pitchFamily="34" charset="0"/>
              </a:rPr>
              <a:t>Report—</a:t>
            </a:r>
            <a:r>
              <a:rPr lang="en-IN" sz="2200" b="1" spc="-10" dirty="0">
                <a:latin typeface="Arial" panose="020B0604020202020204" pitchFamily="34" charset="0"/>
                <a:cs typeface="Arial" panose="020B0604020202020204" pitchFamily="34" charset="0"/>
              </a:rPr>
              <a:t>Agrochemicals and Plant Micronutrients </a:t>
            </a:r>
            <a:endParaRPr sz="2200" b="1" dirty="0">
              <a:latin typeface="Arial" panose="020B0604020202020204" pitchFamily="34" charset="0"/>
              <a:cs typeface="Arial" panose="020B0604020202020204" pitchFamily="34" charset="0"/>
            </a:endParaRPr>
          </a:p>
        </p:txBody>
      </p:sp>
      <p:sp>
        <p:nvSpPr>
          <p:cNvPr id="7" name="object 7"/>
          <p:cNvSpPr txBox="1"/>
          <p:nvPr/>
        </p:nvSpPr>
        <p:spPr>
          <a:xfrm>
            <a:off x="4850727" y="6514439"/>
            <a:ext cx="2246630" cy="326390"/>
          </a:xfrm>
          <a:prstGeom prst="rect">
            <a:avLst/>
          </a:prstGeom>
          <a:solidFill>
            <a:srgbClr val="EBEBEB"/>
          </a:solidFill>
        </p:spPr>
        <p:txBody>
          <a:bodyPr vert="horz" wrap="square" lIns="0" tIns="90805" rIns="0" bIns="0" rtlCol="0">
            <a:spAutoFit/>
          </a:bodyPr>
          <a:lstStyle/>
          <a:p>
            <a:pPr marL="311785">
              <a:lnSpc>
                <a:spcPct val="100000"/>
              </a:lnSpc>
              <a:spcBef>
                <a:spcPts val="715"/>
              </a:spcBef>
            </a:pPr>
            <a:r>
              <a:rPr lang="en-US" sz="1500" b="1" spc="-10" dirty="0">
                <a:latin typeface="Arial"/>
                <a:cs typeface="Arial"/>
              </a:rPr>
              <a:t>December 02</a:t>
            </a:r>
            <a:r>
              <a:rPr sz="1500" b="1" dirty="0">
                <a:latin typeface="Arial"/>
                <a:cs typeface="Arial"/>
              </a:rPr>
              <a:t>,</a:t>
            </a:r>
            <a:r>
              <a:rPr sz="1500" b="1" spc="-70" dirty="0">
                <a:latin typeface="Arial"/>
                <a:cs typeface="Arial"/>
              </a:rPr>
              <a:t> </a:t>
            </a:r>
            <a:r>
              <a:rPr sz="1500" b="1" dirty="0">
                <a:latin typeface="Arial"/>
                <a:cs typeface="Arial"/>
              </a:rPr>
              <a:t>2022</a:t>
            </a:r>
            <a:endParaRPr sz="1500" dirty="0">
              <a:latin typeface="Arial"/>
              <a:cs typeface="Arial"/>
            </a:endParaRPr>
          </a:p>
        </p:txBody>
      </p:sp>
      <p:sp>
        <p:nvSpPr>
          <p:cNvPr id="9" name="object 9"/>
          <p:cNvSpPr txBox="1"/>
          <p:nvPr/>
        </p:nvSpPr>
        <p:spPr>
          <a:xfrm>
            <a:off x="-2237" y="5153352"/>
            <a:ext cx="2246630" cy="447040"/>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sz="1500" b="1" spc="-20" dirty="0">
                <a:latin typeface="Arial"/>
                <a:cs typeface="Arial"/>
              </a:rPr>
              <a:t>B</a:t>
            </a:r>
            <a:r>
              <a:rPr sz="1500" b="1" spc="-75" dirty="0">
                <a:latin typeface="Arial"/>
                <a:cs typeface="Arial"/>
              </a:rPr>
              <a:t>y</a:t>
            </a:r>
            <a:r>
              <a:rPr sz="1500" b="1" dirty="0">
                <a:latin typeface="Arial"/>
                <a:cs typeface="Arial"/>
              </a:rPr>
              <a:t>:</a:t>
            </a:r>
            <a:endParaRPr sz="1500" dirty="0">
              <a:latin typeface="Arial"/>
              <a:cs typeface="Arial"/>
            </a:endParaRPr>
          </a:p>
        </p:txBody>
      </p:sp>
      <p:sp>
        <p:nvSpPr>
          <p:cNvPr id="10" name="object 10"/>
          <p:cNvSpPr txBox="1"/>
          <p:nvPr/>
        </p:nvSpPr>
        <p:spPr>
          <a:xfrm>
            <a:off x="559104" y="6327749"/>
            <a:ext cx="1685289" cy="186690"/>
          </a:xfrm>
          <a:prstGeom prst="rect">
            <a:avLst/>
          </a:prstGeom>
        </p:spPr>
        <p:txBody>
          <a:bodyPr vert="horz" wrap="square" lIns="0" tIns="13335" rIns="0" bIns="0" rtlCol="0">
            <a:spAutoFit/>
          </a:bodyPr>
          <a:lstStyle/>
          <a:p>
            <a:pPr marL="12700">
              <a:lnSpc>
                <a:spcPct val="100000"/>
              </a:lnSpc>
              <a:spcBef>
                <a:spcPts val="105"/>
              </a:spcBef>
            </a:pPr>
            <a:r>
              <a:rPr sz="1050" b="1" u="heavy" spc="-40" dirty="0">
                <a:solidFill>
                  <a:srgbClr val="0000FF"/>
                </a:solidFill>
                <a:uFill>
                  <a:solidFill>
                    <a:srgbClr val="0000FF"/>
                  </a:solidFill>
                </a:uFill>
                <a:latin typeface="Verdana"/>
                <a:cs typeface="Verdana"/>
                <a:hlinkClick r:id="rId4"/>
              </a:rPr>
              <a:t>www.chemanalyst.com</a:t>
            </a:r>
            <a:endParaRPr sz="1050">
              <a:latin typeface="Verdana"/>
              <a:cs typeface="Verdana"/>
            </a:endParaRPr>
          </a:p>
        </p:txBody>
      </p:sp>
      <p:pic>
        <p:nvPicPr>
          <p:cNvPr id="12" name="object 12"/>
          <p:cNvPicPr/>
          <p:nvPr/>
        </p:nvPicPr>
        <p:blipFill>
          <a:blip r:embed="rId5" cstate="print"/>
          <a:stretch>
            <a:fillRect/>
          </a:stretch>
        </p:blipFill>
        <p:spPr>
          <a:xfrm>
            <a:off x="7243958" y="5655563"/>
            <a:ext cx="1751076" cy="605027"/>
          </a:xfrm>
          <a:prstGeom prst="rect">
            <a:avLst/>
          </a:prstGeom>
        </p:spPr>
      </p:pic>
      <p:sp>
        <p:nvSpPr>
          <p:cNvPr id="2" name="object 9">
            <a:extLst>
              <a:ext uri="{FF2B5EF4-FFF2-40B4-BE49-F238E27FC236}">
                <a16:creationId xmlns:a16="http://schemas.microsoft.com/office/drawing/2014/main" id="{32A0E7E0-3AC6-C94E-7E8A-CA4C1EF49C8C}"/>
              </a:ext>
            </a:extLst>
          </p:cNvPr>
          <p:cNvSpPr txBox="1"/>
          <p:nvPr/>
        </p:nvSpPr>
        <p:spPr>
          <a:xfrm>
            <a:off x="6897370" y="5153352"/>
            <a:ext cx="2246630" cy="322524"/>
          </a:xfrm>
          <a:prstGeom prst="rect">
            <a:avLst/>
          </a:prstGeom>
          <a:solidFill>
            <a:srgbClr val="EBEBEB"/>
          </a:solidFill>
        </p:spPr>
        <p:txBody>
          <a:bodyPr vert="horz" wrap="square" lIns="0" tIns="90805" rIns="0" bIns="0" rtlCol="0">
            <a:spAutoFit/>
          </a:bodyPr>
          <a:lstStyle/>
          <a:p>
            <a:pPr marL="533400">
              <a:lnSpc>
                <a:spcPct val="100000"/>
              </a:lnSpc>
              <a:spcBef>
                <a:spcPts val="715"/>
              </a:spcBef>
            </a:pPr>
            <a:r>
              <a:rPr sz="1500" b="1" spc="-5" dirty="0">
                <a:latin typeface="Arial"/>
                <a:cs typeface="Arial"/>
              </a:rPr>
              <a:t>Pr</a:t>
            </a:r>
            <a:r>
              <a:rPr sz="1500" b="1" dirty="0">
                <a:latin typeface="Arial"/>
                <a:cs typeface="Arial"/>
              </a:rPr>
              <a:t>e</a:t>
            </a:r>
            <a:r>
              <a:rPr sz="1500" b="1" spc="-5" dirty="0">
                <a:latin typeface="Arial"/>
                <a:cs typeface="Arial"/>
              </a:rPr>
              <a:t>par</a:t>
            </a:r>
            <a:r>
              <a:rPr sz="1500" b="1" dirty="0">
                <a:latin typeface="Arial"/>
                <a:cs typeface="Arial"/>
              </a:rPr>
              <a:t>ed</a:t>
            </a:r>
            <a:r>
              <a:rPr sz="1500" b="1" spc="-95" dirty="0">
                <a:latin typeface="Arial"/>
                <a:cs typeface="Arial"/>
              </a:rPr>
              <a:t> </a:t>
            </a:r>
            <a:r>
              <a:rPr lang="en-IN" sz="1500" b="1" spc="-20" dirty="0">
                <a:latin typeface="Arial"/>
                <a:cs typeface="Arial"/>
              </a:rPr>
              <a:t>For</a:t>
            </a:r>
            <a:r>
              <a:rPr sz="1500" b="1" dirty="0">
                <a:latin typeface="Arial"/>
                <a:cs typeface="Arial"/>
              </a:rPr>
              <a:t>:</a:t>
            </a:r>
            <a:endParaRPr sz="15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5A4ADC-92EB-067B-C3EA-86AF16A95C74}"/>
              </a:ext>
            </a:extLst>
          </p:cNvPr>
          <p:cNvSpPr txBox="1"/>
          <p:nvPr/>
        </p:nvSpPr>
        <p:spPr>
          <a:xfrm>
            <a:off x="120316" y="3198167"/>
            <a:ext cx="4572000" cy="461665"/>
          </a:xfrm>
          <a:prstGeom prst="rect">
            <a:avLst/>
          </a:prstGeom>
          <a:noFill/>
        </p:spPr>
        <p:txBody>
          <a:bodyPr wrap="square">
            <a:spAutoFit/>
          </a:bodyPr>
          <a:lstStyle/>
          <a:p>
            <a:r>
              <a:rPr lang="en-IN" sz="2400" b="1" dirty="0">
                <a:solidFill>
                  <a:schemeClr val="tx1">
                    <a:lumMod val="85000"/>
                    <a:lumOff val="15000"/>
                  </a:schemeClr>
                </a:solidFill>
                <a:latin typeface="Arial" panose="020B0604020202020204" pitchFamily="34" charset="0"/>
                <a:ea typeface="Verdana" panose="020B0604030504040204" pitchFamily="34" charset="0"/>
              </a:rPr>
              <a:t>Plant Micronutrients</a:t>
            </a:r>
            <a:endParaRPr lang="en-IN" sz="2400" b="1" dirty="0"/>
          </a:p>
        </p:txBody>
      </p:sp>
      <p:pic>
        <p:nvPicPr>
          <p:cNvPr id="1026" name="Picture 2" descr="How Micronutrients Impact Your Fitness and Physique">
            <a:extLst>
              <a:ext uri="{FF2B5EF4-FFF2-40B4-BE49-F238E27FC236}">
                <a16:creationId xmlns:a16="http://schemas.microsoft.com/office/drawing/2014/main" id="{E044BA73-5F9D-C04A-44BC-C51DEC7DF9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921"/>
          <a:stretch/>
        </p:blipFill>
        <p:spPr bwMode="auto">
          <a:xfrm>
            <a:off x="3769894" y="0"/>
            <a:ext cx="537410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5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Plant Micronutrients</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964008"/>
            <a:ext cx="6052457" cy="5446281"/>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solidFill>
                  <a:schemeClr val="tx1"/>
                </a:solidFill>
                <a:latin typeface="Arial" panose="020B0604020202020204" pitchFamily="34" charset="0"/>
                <a:cs typeface="Arial" panose="020B0604020202020204" pitchFamily="34" charset="0"/>
              </a:rPr>
              <a:t>Micronutrients are essential plant nutrients that are found in trace amounts in tissue but play an imperative role in plant growth and development. Without these nutrients, plant nutrition would be compromised leading to potential declines in plant productivity. Of the 17 elements essential for plant growth, eight are micronutrients: boron (B), chlorine (CI), copper (Cu), iron (Fe), manganese (Mn), molybdenum (Mo), zinc (Zn) and nickel (Ni). </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Mineral elements nurture horticultural crops and also crops of cereals, pulses, oilseeds, spices, and plantation. In spite of the low demand, critical plant functions are hindered if micronutrients are unavailable, which results in plant deformations, lower yield, and diminished growth. Micronutrients are crucial for plant growth and play an important role in balancing crop nutrition.</a:t>
            </a:r>
          </a:p>
          <a:p>
            <a:pPr algn="just">
              <a:lnSpc>
                <a:spcPct val="150000"/>
              </a:lnSpc>
            </a:pPr>
            <a:endParaRPr lang="en-US" sz="1100" dirty="0">
              <a:solidFill>
                <a:schemeClr val="tx1"/>
              </a:solidFill>
              <a:latin typeface="Arial" panose="020B0604020202020204" pitchFamily="34" charset="0"/>
              <a:cs typeface="Arial" panose="020B0604020202020204" pitchFamily="34" charset="0"/>
            </a:endParaRPr>
          </a:p>
          <a:p>
            <a:pPr algn="just">
              <a:lnSpc>
                <a:spcPct val="150000"/>
              </a:lnSpc>
            </a:pPr>
            <a:r>
              <a:rPr lang="en-US" sz="1100" dirty="0">
                <a:solidFill>
                  <a:schemeClr val="tx1"/>
                </a:solidFill>
                <a:latin typeface="Arial" panose="020B0604020202020204" pitchFamily="34" charset="0"/>
                <a:cs typeface="Arial" panose="020B0604020202020204" pitchFamily="34" charset="0"/>
              </a:rPr>
              <a:t>There is increasing interest from the agricultural community in micronutrient fertilization for a variety of reasons including: </a:t>
            </a:r>
          </a:p>
          <a:p>
            <a:pPr marL="228600" indent="-22860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soil erosion and long-term cropping have resulted in the removal of micronutrients from soils; </a:t>
            </a:r>
          </a:p>
          <a:p>
            <a:pPr marL="228600" indent="-22860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increasing crop yields generally leads to greater micronutrient removal rates in grain and other harvested products; and </a:t>
            </a:r>
          </a:p>
          <a:p>
            <a:pPr marL="228600" indent="-22860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the widespread replacement of micronutrient-rich manures with mineral fertilizers has reduced micronutrient addition from fertilizer sources. Collectively, these factors have led farmers to question whether micronutrient fertilization may now be required to meet the changing demands of crop nutrition.  </a:t>
            </a: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Opportunity for India becoming a global agro-chemical manufacturing hub">
            <a:extLst>
              <a:ext uri="{FF2B5EF4-FFF2-40B4-BE49-F238E27FC236}">
                <a16:creationId xmlns:a16="http://schemas.microsoft.com/office/drawing/2014/main" id="{B2E676EF-BA6E-87B6-285B-E74DB5210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47750"/>
            <a:ext cx="2469373" cy="210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rochemicals: Types and their Effects - WorldOfChemicals">
            <a:extLst>
              <a:ext uri="{FF2B5EF4-FFF2-40B4-BE49-F238E27FC236}">
                <a16:creationId xmlns:a16="http://schemas.microsoft.com/office/drawing/2014/main" id="{56FCDC1B-B707-6C31-ED7E-84A7B9FF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03382"/>
            <a:ext cx="2469373"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69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2448311222"/>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Plant Micronutrients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K</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T), 2017, 2019, 2021, 2025F, 2027F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Plant Micronutrients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1328037" y="1119567"/>
            <a:ext cx="3127849"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6.8%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86737"/>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Plant Micronutrients market stood at USD 3.6 billion and is expected to reach USD 6.5 billion at a CAGR of 8.3% by 2027</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This is attributable to the deteriorating soil quality in cultivated lands. Micronutrients for crops are essential for plant growth and metabolic processes.</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market for crop micronutrients is expanding as a result of factors like rising public awareness of the advantages of crop micronutrients for crop productivity and yields.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773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5109644" y="1101619"/>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0" name="Chart 9">
            <a:extLst>
              <a:ext uri="{FF2B5EF4-FFF2-40B4-BE49-F238E27FC236}">
                <a16:creationId xmlns:a16="http://schemas.microsoft.com/office/drawing/2014/main" id="{F377F530-66F6-710B-EC1D-129C6B77F28A}"/>
              </a:ext>
            </a:extLst>
          </p:cNvPr>
          <p:cNvGraphicFramePr/>
          <p:nvPr>
            <p:extLst>
              <p:ext uri="{D42A27DB-BD31-4B8C-83A1-F6EECF244321}">
                <p14:modId xmlns:p14="http://schemas.microsoft.com/office/powerpoint/2010/main" val="3305246707"/>
              </p:ext>
            </p:extLst>
          </p:nvPr>
        </p:nvGraphicFramePr>
        <p:xfrm>
          <a:off x="85261" y="3187940"/>
          <a:ext cx="8790534" cy="1817529"/>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72428A9B-8C7E-D74B-5971-8EA3580370A0}"/>
              </a:ext>
            </a:extLst>
          </p:cNvPr>
          <p:cNvSpPr/>
          <p:nvPr/>
        </p:nvSpPr>
        <p:spPr>
          <a:xfrm>
            <a:off x="1480437" y="3047630"/>
            <a:ext cx="2975449"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6.</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F8C0D8F7-4BFA-4725-5787-6802DDD343A4}"/>
              </a:ext>
            </a:extLst>
          </p:cNvPr>
          <p:cNvSpPr/>
          <p:nvPr/>
        </p:nvSpPr>
        <p:spPr>
          <a:xfrm>
            <a:off x="5651337" y="293779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198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Plant Micronutrients Market, By Value &amp; Volume</a:t>
            </a: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86737"/>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Plant Micronutrients market stood at USD 0.6 billion and is expected to reach USD 1.1 billion at a CAGR of 9.2% by 2027.</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Micronutrients are essential for a balanced diet and a great tool for farmers to improve crop quality and yield</a:t>
            </a: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market value for agricultural micronutrients has increased as a result of the expanding trend of biofortification in </a:t>
            </a:r>
            <a:r>
              <a:rPr lang="en-US" sz="1200" dirty="0" err="1">
                <a:solidFill>
                  <a:schemeClr val="bg1"/>
                </a:solidFill>
                <a:latin typeface="Arial" panose="020B0604020202020204" pitchFamily="34" charset="0"/>
                <a:ea typeface="Verdana" panose="020B0604030504040204" pitchFamily="34" charset="0"/>
                <a:cs typeface="Arial" panose="020B0604020202020204" pitchFamily="34" charset="0"/>
              </a:rPr>
              <a:t>mungbean</a:t>
            </a: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 wheat, maize, potatoes, and sweet potatoes</a:t>
            </a: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82802"/>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graphicFrame>
        <p:nvGraphicFramePr>
          <p:cNvPr id="10" name="Chart 9">
            <a:extLst>
              <a:ext uri="{FF2B5EF4-FFF2-40B4-BE49-F238E27FC236}">
                <a16:creationId xmlns:a16="http://schemas.microsoft.com/office/drawing/2014/main" id="{2CA7A99C-D162-FF8D-E286-A3125BA77561}"/>
              </a:ext>
            </a:extLst>
          </p:cNvPr>
          <p:cNvGraphicFramePr/>
          <p:nvPr>
            <p:extLst>
              <p:ext uri="{D42A27DB-BD31-4B8C-83A1-F6EECF244321}">
                <p14:modId xmlns:p14="http://schemas.microsoft.com/office/powerpoint/2010/main" val="2029481045"/>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6EFA1080-1EC4-27ED-1D27-1CBD88D92A11}"/>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India Plant Micronutrients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K</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T), 2017, 2019, 2021, 2025F, 2027F</a:t>
            </a:r>
          </a:p>
        </p:txBody>
      </p:sp>
      <p:sp>
        <p:nvSpPr>
          <p:cNvPr id="12" name="Rectangle 11">
            <a:extLst>
              <a:ext uri="{FF2B5EF4-FFF2-40B4-BE49-F238E27FC236}">
                <a16:creationId xmlns:a16="http://schemas.microsoft.com/office/drawing/2014/main" id="{89C5A29E-88A5-A621-870B-8CDFFB71E6F7}"/>
              </a:ext>
            </a:extLst>
          </p:cNvPr>
          <p:cNvSpPr/>
          <p:nvPr/>
        </p:nvSpPr>
        <p:spPr>
          <a:xfrm>
            <a:off x="1328037" y="1119567"/>
            <a:ext cx="2975448"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8.8</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a:extLst>
              <a:ext uri="{FF2B5EF4-FFF2-40B4-BE49-F238E27FC236}">
                <a16:creationId xmlns:a16="http://schemas.microsoft.com/office/drawing/2014/main" id="{C20C22A1-16D1-DB62-B677-9E73BAE82BE6}"/>
              </a:ext>
            </a:extLst>
          </p:cNvPr>
          <p:cNvSpPr/>
          <p:nvPr/>
        </p:nvSpPr>
        <p:spPr>
          <a:xfrm>
            <a:off x="5346538" y="1099817"/>
            <a:ext cx="2400671"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9.2%</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hart 15">
            <a:extLst>
              <a:ext uri="{FF2B5EF4-FFF2-40B4-BE49-F238E27FC236}">
                <a16:creationId xmlns:a16="http://schemas.microsoft.com/office/drawing/2014/main" id="{427B9D58-3C3C-0366-3C98-E9C283AE06D9}"/>
              </a:ext>
            </a:extLst>
          </p:cNvPr>
          <p:cNvGraphicFramePr/>
          <p:nvPr>
            <p:extLst>
              <p:ext uri="{D42A27DB-BD31-4B8C-83A1-F6EECF244321}">
                <p14:modId xmlns:p14="http://schemas.microsoft.com/office/powerpoint/2010/main" val="1131239267"/>
              </p:ext>
            </p:extLst>
          </p:nvPr>
        </p:nvGraphicFramePr>
        <p:xfrm>
          <a:off x="284986" y="3179204"/>
          <a:ext cx="8790534" cy="1817529"/>
        </p:xfrm>
        <a:graphic>
          <a:graphicData uri="http://schemas.openxmlformats.org/drawingml/2006/chart">
            <c:chart xmlns:c="http://schemas.openxmlformats.org/drawingml/2006/chart" xmlns:r="http://schemas.openxmlformats.org/officeDocument/2006/relationships" r:id="rId4"/>
          </a:graphicData>
        </a:graphic>
      </p:graphicFrame>
      <p:sp>
        <p:nvSpPr>
          <p:cNvPr id="17" name="Rectangle 16">
            <a:extLst>
              <a:ext uri="{FF2B5EF4-FFF2-40B4-BE49-F238E27FC236}">
                <a16:creationId xmlns:a16="http://schemas.microsoft.com/office/drawing/2014/main" id="{B9E25D75-1146-4A42-C5FD-9161C2182BC3}"/>
              </a:ext>
            </a:extLst>
          </p:cNvPr>
          <p:cNvSpPr/>
          <p:nvPr/>
        </p:nvSpPr>
        <p:spPr>
          <a:xfrm>
            <a:off x="1328037" y="3061684"/>
            <a:ext cx="2975449"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a:extLst>
              <a:ext uri="{FF2B5EF4-FFF2-40B4-BE49-F238E27FC236}">
                <a16:creationId xmlns:a16="http://schemas.microsoft.com/office/drawing/2014/main" id="{79C46571-A602-5E1C-09D6-47BC74654B38}"/>
              </a:ext>
            </a:extLst>
          </p:cNvPr>
          <p:cNvSpPr/>
          <p:nvPr/>
        </p:nvSpPr>
        <p:spPr>
          <a:xfrm>
            <a:off x="5346537" y="3061684"/>
            <a:ext cx="2400672"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2022-2027F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8.8</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8378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5A4ADC-92EB-067B-C3EA-86AF16A95C74}"/>
              </a:ext>
            </a:extLst>
          </p:cNvPr>
          <p:cNvSpPr txBox="1"/>
          <p:nvPr/>
        </p:nvSpPr>
        <p:spPr>
          <a:xfrm>
            <a:off x="120316" y="3198167"/>
            <a:ext cx="4233970" cy="830997"/>
          </a:xfrm>
          <a:prstGeom prst="rect">
            <a:avLst/>
          </a:prstGeom>
          <a:noFill/>
        </p:spPr>
        <p:txBody>
          <a:bodyPr wrap="square">
            <a:spAutoFit/>
          </a:bodyPr>
          <a:lstStyle/>
          <a:p>
            <a:r>
              <a:rPr lang="en-IN" sz="2400" b="1" dirty="0">
                <a:solidFill>
                  <a:schemeClr val="tx1">
                    <a:lumMod val="85000"/>
                    <a:lumOff val="15000"/>
                  </a:schemeClr>
                </a:solidFill>
                <a:latin typeface="Arial" panose="020B0604020202020204" pitchFamily="34" charset="0"/>
                <a:ea typeface="Verdana" panose="020B0604030504040204" pitchFamily="34" charset="0"/>
              </a:rPr>
              <a:t>Diesel Exhaust Fluid (AdBlue)</a:t>
            </a:r>
            <a:endParaRPr lang="en-IN" sz="2400" b="1" dirty="0"/>
          </a:p>
        </p:txBody>
      </p:sp>
      <p:pic>
        <p:nvPicPr>
          <p:cNvPr id="1034" name="Picture 10" descr="Premium Photo | Close up filling of diesel exhaust fluid from canister into  the tank of blue car">
            <a:extLst>
              <a:ext uri="{FF2B5EF4-FFF2-40B4-BE49-F238E27FC236}">
                <a16:creationId xmlns:a16="http://schemas.microsoft.com/office/drawing/2014/main" id="{463E69CF-D4B1-83AA-FEAC-1D0B43369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0" b="2"/>
          <a:stretch/>
        </p:blipFill>
        <p:spPr bwMode="auto">
          <a:xfrm>
            <a:off x="3672114" y="1"/>
            <a:ext cx="54718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87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Diesel Exhaust Fluid (AdBlue)</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1129369"/>
            <a:ext cx="6052457" cy="4938450"/>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latin typeface="Arial" panose="020B0604020202020204" pitchFamily="34" charset="0"/>
                <a:cs typeface="Arial" panose="020B0604020202020204" pitchFamily="34" charset="0"/>
              </a:rPr>
              <a:t>AdBlue is a diesel exhaust fluid used in vehicles with Selective Catalytic Reduction (SCR) technology to reduce harmful gases being released into the atmosphere. AdBlue is a 32,5 % solution of high-purity, synthetically manufactured urea in de-mineralized water. It is a safe-to-use fluid.</a:t>
            </a:r>
          </a:p>
          <a:p>
            <a:pPr algn="just">
              <a:lnSpc>
                <a:spcPct val="150000"/>
              </a:lnSpc>
            </a:pPr>
            <a:r>
              <a:rPr lang="en-US" sz="1100" dirty="0">
                <a:latin typeface="Arial" panose="020B0604020202020204" pitchFamily="34" charset="0"/>
                <a:cs typeface="Arial" panose="020B0604020202020204" pitchFamily="34" charset="0"/>
              </a:rPr>
              <a:t>AdBlue is used in vehicles with a Selective Catalytic Reduction catalyst, or SCR. An SCR catalyst ensures that exhaust gases are treated before they leave the vehicle. A large proportion of the heavy-duty vehicles complying with the Euro 4, Euro 5 and Euro 6 standards are equipped with an SCR system and therefore use AdBlue. This applies to most trucks after 2005; the first passenger cars with diesel engines and SCR were introduced in response to the Euro 6 standard in 2014.</a:t>
            </a:r>
          </a:p>
          <a:p>
            <a:pPr algn="just">
              <a:lnSpc>
                <a:spcPct val="150000"/>
              </a:lnSpc>
            </a:pPr>
            <a:r>
              <a:rPr lang="en-US" sz="1100" dirty="0">
                <a:latin typeface="Arial" panose="020B0604020202020204" pitchFamily="34" charset="0"/>
                <a:cs typeface="Arial" panose="020B0604020202020204" pitchFamily="34" charset="0"/>
              </a:rPr>
              <a:t>AdBlue aims to significantly reduce emissions of nitrogen oxide (NOx) which are harmful to the environment and thus meet the stringent emission limits set by European standards (Euro 6) - which are standard for the control of emissions of new vehicles sold in the European Union and America.</a:t>
            </a:r>
          </a:p>
          <a:p>
            <a:pPr algn="just">
              <a:lnSpc>
                <a:spcPct val="150000"/>
              </a:lnSpc>
            </a:pPr>
            <a:r>
              <a:rPr lang="en-US" sz="1100" dirty="0">
                <a:latin typeface="Arial" panose="020B0604020202020204" pitchFamily="34" charset="0"/>
                <a:cs typeface="Arial" panose="020B0604020202020204" pitchFamily="34" charset="0"/>
              </a:rPr>
              <a:t>AdBlue fluid treatment is injected into the exhaust gases and can filter out more than 90% of the harmful gas emissions of nitrogen oxide into steam and nitrogen, resulting in less pollution.</a:t>
            </a:r>
          </a:p>
          <a:p>
            <a:pPr algn="just">
              <a:lnSpc>
                <a:spcPct val="150000"/>
              </a:lnSpc>
            </a:pPr>
            <a:endParaRPr lang="en-US" sz="1100" dirty="0">
              <a:latin typeface="Arial" panose="020B0604020202020204" pitchFamily="34" charset="0"/>
              <a:cs typeface="Arial" panose="020B0604020202020204" pitchFamily="34" charset="0"/>
            </a:endParaRPr>
          </a:p>
          <a:p>
            <a:pPr algn="just">
              <a:lnSpc>
                <a:spcPct val="150000"/>
              </a:lnSpc>
            </a:pPr>
            <a:endParaRPr lang="en-US" sz="1100" dirty="0">
              <a:latin typeface="Arial" panose="020B0604020202020204" pitchFamily="34" charset="0"/>
              <a:cs typeface="Arial" panose="020B0604020202020204" pitchFamily="34" charset="0"/>
            </a:endParaRP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0" name="Picture 2" descr="Premium Photo | Pouring adblue to the car male driver adding diesel exhaust  fluid to his car">
            <a:extLst>
              <a:ext uri="{FF2B5EF4-FFF2-40B4-BE49-F238E27FC236}">
                <a16:creationId xmlns:a16="http://schemas.microsoft.com/office/drawing/2014/main" id="{757E1056-2C10-E3F5-38B6-93AA22086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5331"/>
            <a:ext cx="2469373" cy="22536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AdBlue? - Miles Continental">
            <a:extLst>
              <a:ext uri="{FF2B5EF4-FFF2-40B4-BE49-F238E27FC236}">
                <a16:creationId xmlns:a16="http://schemas.microsoft.com/office/drawing/2014/main" id="{AFC7D3AE-439E-494F-F081-BB50FE6B6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38939"/>
            <a:ext cx="2469373" cy="240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2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320986791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2554" y="716478"/>
            <a:ext cx="9330726" cy="568810"/>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Diesel Exhaust Fluid (AdBlue)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Billion </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Litres</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a:t>
            </a:r>
            <a:r>
              <a:rPr lang="en-IN" sz="1400" dirty="0">
                <a:solidFill>
                  <a:schemeClr val="tx1">
                    <a:lumMod val="85000"/>
                    <a:lumOff val="15000"/>
                  </a:schemeClr>
                </a:solidFill>
                <a:latin typeface="Arial" panose="020B0604020202020204" pitchFamily="34" charset="0"/>
                <a:ea typeface="Verdana" panose="020B0604030504040204" pitchFamily="34" charset="0"/>
              </a:rPr>
              <a:t>Diesel Exhaust Fluid (AdBlue)</a:t>
            </a:r>
            <a:r>
              <a:rPr lang="en-US" sz="1400" dirty="0">
                <a:solidFill>
                  <a:schemeClr val="tx1"/>
                </a:solidFill>
                <a:latin typeface="Arial" panose="020B0604020202020204" pitchFamily="34" charset="0"/>
              </a:rPr>
              <a:t>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248411"/>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7.5%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76733" y="4885102"/>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Diesel Exhaust Fluid (</a:t>
            </a:r>
            <a:r>
              <a:rPr kumimoji="0" lang="en-US" sz="1200"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AdBlue</a:t>
            </a:r>
            <a:r>
              <a:rPr kumimoji="0" lang="en-US" sz="12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t>
            </a: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market stood at USD 18 billion in 2021 and is expected to reach USD 41 billion at a CAGR of 9.3% by 2030 and 89 billion by the end of 2040 at a CAGR of 8.1%.</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Due to rising auto manufacturing in nations like China and India, the Asia-Pacific region dominates the market for Diesel Exhaust Fluid (AdBlue).</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diesel exhaust fluid market is expanding as a result of the rising number of DEF pumps, rising average vehicle age, and rising mileage.</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68288"/>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233421"/>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9.3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233421"/>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8.1%</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3444325195"/>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4.7</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7</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7.2</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9918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Diesel Exhaust Fluid (AdBlue)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Diesel Exhaust Fluid (AdBlue) Market, By </a:t>
            </a:r>
            <a:r>
              <a:rPr lang="en-US" sz="1100" b="1" dirty="0">
                <a:latin typeface="Arial" panose="020B0604020202020204" pitchFamily="34" charset="0"/>
                <a:ea typeface="Verdana" panose="020B0604030504040204" pitchFamily="34" charset="0"/>
                <a:cs typeface="Arial" panose="020B0604020202020204" pitchFamily="34" charset="0"/>
              </a:rPr>
              <a:t>Application,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Value (USD </a:t>
            </a:r>
            <a:r>
              <a:rPr lang="en-US" sz="1100" b="1" dirty="0">
                <a:latin typeface="Arial" panose="020B0604020202020204" pitchFamily="34" charset="0"/>
                <a:ea typeface="Verdana" panose="020B0604030504040204" pitchFamily="34" charset="0"/>
                <a:cs typeface="Arial" panose="020B0604020202020204" pitchFamily="34" charset="0"/>
              </a:rPr>
              <a:t>B</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475080615"/>
              </p:ext>
            </p:extLst>
          </p:nvPr>
        </p:nvGraphicFramePr>
        <p:xfrm>
          <a:off x="0" y="1047447"/>
          <a:ext cx="9532239" cy="3306026"/>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68AFD663-2023-3805-CF3F-C89CC56318FD}"/>
              </a:ext>
            </a:extLst>
          </p:cNvPr>
          <p:cNvSpPr/>
          <p:nvPr/>
        </p:nvSpPr>
        <p:spPr>
          <a:xfrm>
            <a:off x="176733" y="4833316"/>
            <a:ext cx="8790534" cy="1626238"/>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Automotive segment holds largest share of overall demand, having a market share of more than 50%, and it stood at USD 9 billion in FY2021.</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 the forecast period, it is expected that automotive segment will dominate the Diesel Exhaust Fluid (AdBlue) with a market share of over 50%.</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low cost of production and growing use of </a:t>
            </a:r>
            <a:r>
              <a:rPr lang="en-US" sz="1200" dirty="0" err="1">
                <a:solidFill>
                  <a:schemeClr val="bg1"/>
                </a:solidFill>
                <a:latin typeface="Arial" panose="020B0604020202020204" pitchFamily="34" charset="0"/>
                <a:ea typeface="Verdana" panose="020B0604030504040204" pitchFamily="34" charset="0"/>
                <a:cs typeface="Arial" panose="020B0604020202020204" pitchFamily="34" charset="0"/>
              </a:rPr>
              <a:t>Adblue</a:t>
            </a: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 in farm equipment have further fueled the Indian </a:t>
            </a:r>
            <a:r>
              <a:rPr lang="en-US" sz="1200" dirty="0" err="1">
                <a:solidFill>
                  <a:schemeClr val="bg1"/>
                </a:solidFill>
                <a:latin typeface="Arial" panose="020B0604020202020204" pitchFamily="34" charset="0"/>
                <a:ea typeface="Verdana" panose="020B0604030504040204" pitchFamily="34" charset="0"/>
                <a:cs typeface="Arial" panose="020B0604020202020204" pitchFamily="34" charset="0"/>
              </a:rPr>
              <a:t>Adblue</a:t>
            </a: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 Market, which is focused on agriculture.</a:t>
            </a:r>
          </a:p>
        </p:txBody>
      </p:sp>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39263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4</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39263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8</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39263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9</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39263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41</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391138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r>
              <a:rPr lang="en-IN" sz="1000" b="1" dirty="0">
                <a:latin typeface="Arial" panose="020B060402020202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391138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8</a:t>
            </a:r>
            <a:r>
              <a:rPr lang="en-IN" sz="1000" b="1" dirty="0">
                <a:latin typeface="Arial" panose="020B0604020202020204" pitchFamily="34" charset="0"/>
                <a:cs typeface="Arial" panose="020B0604020202020204" pitchFamily="34" charset="0"/>
              </a:rPr>
              <a:t>9</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392887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22" name="TextBox 21">
            <a:extLst>
              <a:ext uri="{FF2B5EF4-FFF2-40B4-BE49-F238E27FC236}">
                <a16:creationId xmlns:a16="http://schemas.microsoft.com/office/drawing/2014/main" id="{EEA607AA-D3C0-779D-897E-A2F71D71EC45}"/>
              </a:ext>
            </a:extLst>
          </p:cNvPr>
          <p:cNvSpPr txBox="1"/>
          <p:nvPr/>
        </p:nvSpPr>
        <p:spPr>
          <a:xfrm>
            <a:off x="176733" y="4353473"/>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a:t>
            </a:r>
            <a:r>
              <a:rPr lang="en-US"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rPr>
              <a:t>Mining, Generators etc.</a:t>
            </a: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44959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Diesel Exhaust Fluid (AdBlue)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Diesel Exhaust Fluid (AdBlue) Market, By </a:t>
            </a:r>
            <a:r>
              <a:rPr lang="en-US" sz="1100" b="1" dirty="0">
                <a:latin typeface="Arial" panose="020B0604020202020204" pitchFamily="34" charset="0"/>
                <a:ea typeface="Verdana" panose="020B0604030504040204" pitchFamily="34" charset="0"/>
                <a:cs typeface="Arial" panose="020B0604020202020204" pitchFamily="34" charset="0"/>
              </a:rPr>
              <a:t>Application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Volume (</a:t>
            </a:r>
            <a:r>
              <a:rPr lang="en-US" sz="1100" b="1" dirty="0">
                <a:latin typeface="Arial" panose="020B0604020202020204" pitchFamily="34" charset="0"/>
                <a:ea typeface="Verdana" panose="020B0604030504040204" pitchFamily="34" charset="0"/>
                <a:cs typeface="Arial" panose="020B0604020202020204" pitchFamily="34" charset="0"/>
              </a:rPr>
              <a:t>Billion </a:t>
            </a:r>
            <a:r>
              <a:rPr lang="en-US" sz="1100" b="1" dirty="0" err="1">
                <a:latin typeface="Arial" panose="020B0604020202020204" pitchFamily="34" charset="0"/>
                <a:ea typeface="Verdana" panose="020B0604030504040204" pitchFamily="34" charset="0"/>
                <a:cs typeface="Arial" panose="020B0604020202020204" pitchFamily="34" charset="0"/>
              </a:rPr>
              <a:t>Litres</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490502904"/>
              </p:ext>
            </p:extLst>
          </p:nvPr>
        </p:nvGraphicFramePr>
        <p:xfrm>
          <a:off x="0" y="1047446"/>
          <a:ext cx="9532239" cy="52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6</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31</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45</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61</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18864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8</a:t>
            </a:r>
            <a:r>
              <a:rPr lang="en-IN" sz="1000" b="1" dirty="0">
                <a:latin typeface="Arial" panose="020B0604020202020204" pitchFamily="34" charset="0"/>
                <a:cs typeface="Arial" panose="020B0604020202020204" pitchFamily="34" charset="0"/>
              </a:rPr>
              <a:t>6</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18864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122</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20613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Billion Litres</a:t>
            </a:r>
          </a:p>
        </p:txBody>
      </p:sp>
      <p:sp>
        <p:nvSpPr>
          <p:cNvPr id="2" name="TextBox 1">
            <a:extLst>
              <a:ext uri="{FF2B5EF4-FFF2-40B4-BE49-F238E27FC236}">
                <a16:creationId xmlns:a16="http://schemas.microsoft.com/office/drawing/2014/main" id="{522F0C95-37A1-F5BB-B14D-F4E334BAA0F1}"/>
              </a:ext>
            </a:extLst>
          </p:cNvPr>
          <p:cNvSpPr txBox="1"/>
          <p:nvPr/>
        </p:nvSpPr>
        <p:spPr>
          <a:xfrm>
            <a:off x="132586"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a:t>
            </a:r>
            <a:r>
              <a:rPr lang="en-US"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rPr>
              <a:t>Mining, Generators etc.</a:t>
            </a: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92074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3746403386"/>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6" y="716478"/>
            <a:ext cx="9185586" cy="568810"/>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3: India Diesel Exhaust Fluid (AdBlue)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Billion </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Litres</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Diesel Exhaust Fluid (AdBlue)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23389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4.7%</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6833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Agrochemicals market stood at USD 3.0 billion in 2021 and is expected to reach USD 9.4 billion at a CAGR of 13.6% by 2030 and 27.5 billion by the end of 2040 at a CAGR of 11.4%.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severe emission standards that are causing a greater penetration of diesel SCR cars and an increase in the number of DEF pumps are the main factors anticipated to fuel the growth of the diesel exhaust fluid market during the forecast period.</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Increased demand for heavy-duty trucks, improved infrastructure, and ongoing industrialization have all significantly boosted the AdBlue market in India.</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68288"/>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21890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13.6</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21890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11.4%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3653025035"/>
              </p:ext>
            </p:extLst>
          </p:nvPr>
        </p:nvGraphicFramePr>
        <p:xfrm>
          <a:off x="132586" y="3146162"/>
          <a:ext cx="8790534" cy="174027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11.05</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10.5%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901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3"/>
          <p:cNvPicPr/>
          <p:nvPr/>
        </p:nvPicPr>
        <p:blipFill>
          <a:blip r:embed="rId2" cstate="print"/>
          <a:stretch>
            <a:fillRect/>
          </a:stretch>
        </p:blipFill>
        <p:spPr>
          <a:xfrm>
            <a:off x="2536797" y="1"/>
            <a:ext cx="6607203" cy="6858000"/>
          </a:xfrm>
          <a:prstGeom prst="rect">
            <a:avLst/>
          </a:prstGeom>
        </p:spPr>
      </p:pic>
      <p:sp>
        <p:nvSpPr>
          <p:cNvPr id="14" name="TextBox 13">
            <a:extLst>
              <a:ext uri="{FF2B5EF4-FFF2-40B4-BE49-F238E27FC236}">
                <a16:creationId xmlns:a16="http://schemas.microsoft.com/office/drawing/2014/main" id="{6A5A4ADC-92EB-067B-C3EA-86AF16A95C74}"/>
              </a:ext>
            </a:extLst>
          </p:cNvPr>
          <p:cNvSpPr txBox="1"/>
          <p:nvPr/>
        </p:nvSpPr>
        <p:spPr>
          <a:xfrm>
            <a:off x="120316" y="3198167"/>
            <a:ext cx="4572000" cy="461665"/>
          </a:xfrm>
          <a:prstGeom prst="rect">
            <a:avLst/>
          </a:prstGeom>
          <a:noFill/>
        </p:spPr>
        <p:txBody>
          <a:bodyPr wrap="square">
            <a:spAutoFit/>
          </a:bodyPr>
          <a:lstStyle/>
          <a:p>
            <a:r>
              <a:rPr lang="en-IN" sz="2400" b="1" dirty="0">
                <a:solidFill>
                  <a:schemeClr val="tx1">
                    <a:lumMod val="85000"/>
                    <a:lumOff val="15000"/>
                  </a:schemeClr>
                </a:solidFill>
                <a:latin typeface="Arial" panose="020B0604020202020204" pitchFamily="34" charset="0"/>
                <a:ea typeface="Verdana" panose="020B0604030504040204" pitchFamily="34" charset="0"/>
              </a:rPr>
              <a:t>Agrochemicals</a:t>
            </a:r>
            <a:endParaRPr lang="en-IN" sz="2400" b="1" dirty="0"/>
          </a:p>
        </p:txBody>
      </p:sp>
    </p:spTree>
    <p:extLst>
      <p:ext uri="{BB962C8B-B14F-4D97-AF65-F5344CB8AC3E}">
        <p14:creationId xmlns:p14="http://schemas.microsoft.com/office/powerpoint/2010/main" val="2632857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Diesel Exhaust Fluid (AdBlue)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4: India Diesel Exhaust Fluid (AdBlue) Market, By </a:t>
            </a:r>
            <a:r>
              <a:rPr lang="en-US" sz="1100" b="1" dirty="0">
                <a:latin typeface="Arial" panose="020B0604020202020204" pitchFamily="34" charset="0"/>
                <a:ea typeface="Verdana" panose="020B0604030504040204" pitchFamily="34" charset="0"/>
                <a:cs typeface="Arial" panose="020B0604020202020204" pitchFamily="34" charset="0"/>
              </a:rPr>
              <a:t>Application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93160754"/>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294354"/>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294354"/>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294354"/>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294354"/>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279364"/>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7</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279364"/>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28</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296854"/>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2" name="TextBox 1">
            <a:extLst>
              <a:ext uri="{FF2B5EF4-FFF2-40B4-BE49-F238E27FC236}">
                <a16:creationId xmlns:a16="http://schemas.microsoft.com/office/drawing/2014/main" id="{4883F651-4C50-A637-86B6-77D437443F5C}"/>
              </a:ext>
            </a:extLst>
          </p:cNvPr>
          <p:cNvSpPr txBox="1"/>
          <p:nvPr/>
        </p:nvSpPr>
        <p:spPr>
          <a:xfrm>
            <a:off x="132586" y="5599163"/>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a:t>
            </a:r>
            <a:r>
              <a:rPr lang="en-US"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rPr>
              <a:t>Mining, Generators etc.</a:t>
            </a: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4389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Diesel Exhaust Fluid (AdBlue)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4: India Diesel Exhaust Fluid (AdBlue) Market, By </a:t>
            </a:r>
            <a:r>
              <a:rPr lang="en-US" sz="1100" b="1" dirty="0">
                <a:latin typeface="Arial" panose="020B0604020202020204" pitchFamily="34" charset="0"/>
                <a:ea typeface="Verdana" panose="020B0604030504040204" pitchFamily="34" charset="0"/>
                <a:cs typeface="Arial" panose="020B0604020202020204" pitchFamily="34" charset="0"/>
              </a:rPr>
              <a:t>Application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By Volume (Billion </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Litres</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65100896"/>
              </p:ext>
            </p:extLst>
          </p:nvPr>
        </p:nvGraphicFramePr>
        <p:xfrm>
          <a:off x="0" y="1047446"/>
          <a:ext cx="9532239" cy="525175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1836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1836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1836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18367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8</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16868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14</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16868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22</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18617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Billion Litres</a:t>
            </a:r>
          </a:p>
        </p:txBody>
      </p:sp>
      <p:sp>
        <p:nvSpPr>
          <p:cNvPr id="6" name="TextBox 5">
            <a:extLst>
              <a:ext uri="{FF2B5EF4-FFF2-40B4-BE49-F238E27FC236}">
                <a16:creationId xmlns:a16="http://schemas.microsoft.com/office/drawing/2014/main" id="{EB12034F-0D10-8612-A1C4-71BE5B0BBB6E}"/>
              </a:ext>
            </a:extLst>
          </p:cNvPr>
          <p:cNvSpPr txBox="1"/>
          <p:nvPr/>
        </p:nvSpPr>
        <p:spPr>
          <a:xfrm>
            <a:off x="132586"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a:t>
            </a:r>
            <a:r>
              <a:rPr lang="en-US"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rPr>
              <a:t>Mining, Generators etc.</a:t>
            </a: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655578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9FFF882-84EE-4EFC-A5A1-1296D5F7AEBD}"/>
              </a:ext>
            </a:extLst>
          </p:cNvPr>
          <p:cNvSpPr/>
          <p:nvPr/>
        </p:nvSpPr>
        <p:spPr>
          <a:xfrm>
            <a:off x="-32866" y="1651332"/>
            <a:ext cx="9176866" cy="5143500"/>
          </a:xfrm>
          <a:prstGeom prst="rect">
            <a:avLst/>
          </a:prstGeom>
          <a:solidFill>
            <a:srgbClr val="0E3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212A8238-7B56-4998-B37D-2F65ED998F8F}"/>
              </a:ext>
            </a:extLst>
          </p:cNvPr>
          <p:cNvSpPr txBox="1">
            <a:spLocks/>
          </p:cNvSpPr>
          <p:nvPr/>
        </p:nvSpPr>
        <p:spPr>
          <a:xfrm>
            <a:off x="528977" y="2023265"/>
            <a:ext cx="3158897" cy="40185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b="1" dirty="0">
                <a:solidFill>
                  <a:schemeClr val="bg1"/>
                </a:solidFill>
                <a:latin typeface="Montserrat" panose="02000505000000020004" pitchFamily="2" charset="0"/>
              </a:rPr>
              <a:t>CONTACT US</a:t>
            </a:r>
          </a:p>
        </p:txBody>
      </p:sp>
      <p:sp>
        <p:nvSpPr>
          <p:cNvPr id="9" name="TextBox 8">
            <a:extLst>
              <a:ext uri="{FF2B5EF4-FFF2-40B4-BE49-F238E27FC236}">
                <a16:creationId xmlns:a16="http://schemas.microsoft.com/office/drawing/2014/main" id="{4CF5E16D-C2C4-49ED-95A1-04BB30FD7393}"/>
              </a:ext>
            </a:extLst>
          </p:cNvPr>
          <p:cNvSpPr txBox="1"/>
          <p:nvPr/>
        </p:nvSpPr>
        <p:spPr>
          <a:xfrm>
            <a:off x="555864" y="2603653"/>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North America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2950, Boundary Road, Burnaby, </a:t>
            </a:r>
            <a:b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b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British Columbia, Canada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+1- 646- 360-1656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10" name="TextBox 9">
            <a:extLst>
              <a:ext uri="{FF2B5EF4-FFF2-40B4-BE49-F238E27FC236}">
                <a16:creationId xmlns:a16="http://schemas.microsoft.com/office/drawing/2014/main" id="{E5FF6F8D-A9DF-41BD-8030-FA5CDB3F0E6B}"/>
              </a:ext>
            </a:extLst>
          </p:cNvPr>
          <p:cNvSpPr txBox="1"/>
          <p:nvPr/>
        </p:nvSpPr>
        <p:spPr>
          <a:xfrm>
            <a:off x="2660519" y="2595089"/>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Europe</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54, Oldbrook,  Bretton,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Peterborough,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United Kingdom</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11" name="TextBox 10">
            <a:extLst>
              <a:ext uri="{FF2B5EF4-FFF2-40B4-BE49-F238E27FC236}">
                <a16:creationId xmlns:a16="http://schemas.microsoft.com/office/drawing/2014/main" id="{DFCD658D-7C14-4AC6-947C-9B8D24BBCEAE}"/>
              </a:ext>
            </a:extLst>
          </p:cNvPr>
          <p:cNvSpPr txBox="1"/>
          <p:nvPr/>
        </p:nvSpPr>
        <p:spPr>
          <a:xfrm>
            <a:off x="4775337" y="2609860"/>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 Asia-Pacific</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B-44, Sector -57, Noida, National Capital Region, UP, India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+91-120-4523900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22" name="TextBox 21">
            <a:extLst>
              <a:ext uri="{FF2B5EF4-FFF2-40B4-BE49-F238E27FC236}">
                <a16:creationId xmlns:a16="http://schemas.microsoft.com/office/drawing/2014/main" id="{211FC4AE-9E46-4337-A2E4-547AACA13C6C}"/>
              </a:ext>
            </a:extLst>
          </p:cNvPr>
          <p:cNvSpPr txBox="1"/>
          <p:nvPr/>
        </p:nvSpPr>
        <p:spPr>
          <a:xfrm>
            <a:off x="6907280" y="2604890"/>
            <a:ext cx="1885950" cy="698589"/>
          </a:xfrm>
          <a:prstGeom prst="rect">
            <a:avLst/>
          </a:prstGeom>
          <a:solidFill>
            <a:schemeClr val="bg1"/>
          </a:solidFill>
        </p:spPr>
        <p:txBody>
          <a:bodyPr wrap="square" rtlCol="0">
            <a:spAutoFit/>
          </a:bodyPr>
          <a:lstStyle/>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TechSci Research </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Cyber City, Building No. 8C, Gurgaon, National Capital Region, Haryana, India</a:t>
            </a:r>
          </a:p>
          <a:p>
            <a:pPr algn="ctr">
              <a:defRPr/>
            </a:pP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Tel: +91-124-6428661  </a:t>
            </a:r>
          </a:p>
          <a:p>
            <a:pPr algn="ctr">
              <a:defRPr/>
            </a:pPr>
            <a:r>
              <a:rPr lang="en-US" sz="788" b="1" kern="0" dirty="0">
                <a:solidFill>
                  <a:schemeClr val="bg2">
                    <a:lumMod val="25000"/>
                  </a:schemeClr>
                </a:solidFill>
                <a:latin typeface="Neue Haas Grotesk Display Std 75"/>
                <a:ea typeface="Verdana" panose="020B0604030504040204" pitchFamily="34" charset="0"/>
                <a:cs typeface="Verdana" panose="020B0604030504040204" pitchFamily="34" charset="0"/>
              </a:rPr>
              <a:t>E:</a:t>
            </a:r>
            <a:r>
              <a:rPr lang="en-US" sz="788" kern="0" dirty="0">
                <a:solidFill>
                  <a:schemeClr val="bg2">
                    <a:lumMod val="25000"/>
                  </a:schemeClr>
                </a:solidFill>
                <a:latin typeface="Neue Haas Grotesk Display Std 75"/>
                <a:ea typeface="Verdana" panose="020B0604030504040204" pitchFamily="34" charset="0"/>
                <a:cs typeface="Verdana" panose="020B0604030504040204" pitchFamily="34" charset="0"/>
              </a:rPr>
              <a:t> sales@techsciresearch.com</a:t>
            </a:r>
          </a:p>
        </p:txBody>
      </p:sp>
      <p:sp>
        <p:nvSpPr>
          <p:cNvPr id="23" name="Title 10">
            <a:extLst>
              <a:ext uri="{FF2B5EF4-FFF2-40B4-BE49-F238E27FC236}">
                <a16:creationId xmlns:a16="http://schemas.microsoft.com/office/drawing/2014/main" id="{B42975AD-CC79-4A28-8EC1-DD72DB4C10E6}"/>
              </a:ext>
            </a:extLst>
          </p:cNvPr>
          <p:cNvSpPr txBox="1">
            <a:spLocks/>
          </p:cNvSpPr>
          <p:nvPr/>
        </p:nvSpPr>
        <p:spPr>
          <a:xfrm>
            <a:off x="237041" y="2719240"/>
            <a:ext cx="8481648" cy="807913"/>
          </a:xfrm>
          <a:prstGeom prst="rect">
            <a:avLst/>
          </a:prstGeom>
        </p:spPr>
        <p:txBody>
          <a:bodyPr wrap="square" lIns="0" tIns="0" rIns="0" bIns="0">
            <a:spAutoFit/>
          </a:bodyPr>
          <a:lstStyle>
            <a:lvl1pPr>
              <a:defRPr sz="4000" b="1" i="0">
                <a:solidFill>
                  <a:schemeClr val="bg1"/>
                </a:solidFill>
                <a:latin typeface="Arial"/>
                <a:ea typeface="+mj-ea"/>
                <a:cs typeface="Arial"/>
              </a:defRPr>
            </a:lvl1pPr>
          </a:lstStyle>
          <a:p>
            <a:endParaRPr lang="en-US" sz="1050" kern="0" dirty="0">
              <a:solidFill>
                <a:schemeClr val="tx1"/>
              </a:solidFill>
            </a:endParaRPr>
          </a:p>
          <a:p>
            <a:endParaRPr lang="en-US" sz="1050" kern="0" dirty="0">
              <a:solidFill>
                <a:schemeClr val="tx1"/>
              </a:solidFill>
            </a:endParaRPr>
          </a:p>
          <a:p>
            <a:endParaRPr lang="en-US" sz="1050" kern="0" dirty="0">
              <a:solidFill>
                <a:schemeClr val="tx1"/>
              </a:solidFill>
            </a:endParaRPr>
          </a:p>
          <a:p>
            <a:endParaRPr lang="en-US" sz="1050" kern="0" dirty="0">
              <a:solidFill>
                <a:schemeClr val="tx1"/>
              </a:solidFill>
            </a:endParaRPr>
          </a:p>
          <a:p>
            <a:r>
              <a:rPr lang="en-US" sz="1050" kern="0" dirty="0">
                <a:solidFill>
                  <a:schemeClr val="tx1"/>
                </a:solidFill>
              </a:rPr>
              <a:t> </a:t>
            </a:r>
          </a:p>
        </p:txBody>
      </p:sp>
      <p:sp>
        <p:nvSpPr>
          <p:cNvPr id="27" name="object 10">
            <a:extLst>
              <a:ext uri="{FF2B5EF4-FFF2-40B4-BE49-F238E27FC236}">
                <a16:creationId xmlns:a16="http://schemas.microsoft.com/office/drawing/2014/main" id="{7263C972-9E69-44DC-9A65-ADC04C6D15D0}"/>
              </a:ext>
            </a:extLst>
          </p:cNvPr>
          <p:cNvSpPr txBox="1"/>
          <p:nvPr/>
        </p:nvSpPr>
        <p:spPr>
          <a:xfrm>
            <a:off x="-32866" y="6019889"/>
            <a:ext cx="7621227" cy="463621"/>
          </a:xfrm>
          <a:prstGeom prst="rect">
            <a:avLst/>
          </a:prstGeom>
        </p:spPr>
        <p:txBody>
          <a:bodyPr vert="horz" wrap="square" lIns="0" tIns="10001" rIns="0" bIns="0" rtlCol="0">
            <a:spAutoFit/>
          </a:bodyPr>
          <a:lstStyle/>
          <a:p>
            <a:pPr marL="9525" marR="3810">
              <a:spcBef>
                <a:spcPts val="79"/>
              </a:spcBef>
            </a:pPr>
            <a:r>
              <a:rPr sz="788" dirty="0">
                <a:solidFill>
                  <a:schemeClr val="bg1"/>
                </a:solidFill>
                <a:latin typeface="Univers-Light-Normal" pitchFamily="2" charset="0"/>
                <a:cs typeface="Verdana"/>
              </a:rPr>
              <a:t>The </a:t>
            </a:r>
            <a:r>
              <a:rPr sz="788" spc="-4" dirty="0">
                <a:solidFill>
                  <a:schemeClr val="bg1"/>
                </a:solidFill>
                <a:latin typeface="Univers-Light-Normal" pitchFamily="2" charset="0"/>
                <a:cs typeface="Verdana"/>
              </a:rPr>
              <a:t>information contained herein is </a:t>
            </a:r>
            <a:r>
              <a:rPr sz="788" dirty="0">
                <a:solidFill>
                  <a:schemeClr val="bg1"/>
                </a:solidFill>
                <a:latin typeface="Univers-Light-Normal" pitchFamily="2" charset="0"/>
                <a:cs typeface="Verdana"/>
              </a:rPr>
              <a:t>of a </a:t>
            </a:r>
            <a:r>
              <a:rPr sz="788" spc="-4" dirty="0">
                <a:solidFill>
                  <a:schemeClr val="bg1"/>
                </a:solidFill>
                <a:latin typeface="Univers-Light-Normal" pitchFamily="2" charset="0"/>
                <a:cs typeface="Verdana"/>
              </a:rPr>
              <a:t>general nature </a:t>
            </a:r>
            <a:r>
              <a:rPr sz="788" dirty="0">
                <a:solidFill>
                  <a:schemeClr val="bg1"/>
                </a:solidFill>
                <a:latin typeface="Univers-Light-Normal" pitchFamily="2" charset="0"/>
                <a:cs typeface="Verdana"/>
              </a:rPr>
              <a:t>and </a:t>
            </a:r>
            <a:r>
              <a:rPr sz="788" spc="-4" dirty="0">
                <a:solidFill>
                  <a:schemeClr val="bg1"/>
                </a:solidFill>
                <a:latin typeface="Univers-Light-Normal" pitchFamily="2" charset="0"/>
                <a:cs typeface="Verdana"/>
              </a:rPr>
              <a:t>is not intended </a:t>
            </a:r>
            <a:r>
              <a:rPr sz="788" dirty="0">
                <a:solidFill>
                  <a:schemeClr val="bg1"/>
                </a:solidFill>
                <a:latin typeface="Univers-Light-Normal" pitchFamily="2" charset="0"/>
                <a:cs typeface="Verdana"/>
              </a:rPr>
              <a:t>to </a:t>
            </a:r>
            <a:r>
              <a:rPr sz="788" spc="-4" dirty="0">
                <a:solidFill>
                  <a:schemeClr val="bg1"/>
                </a:solidFill>
                <a:latin typeface="Univers-Light-Normal" pitchFamily="2" charset="0"/>
                <a:cs typeface="Verdana"/>
              </a:rPr>
              <a:t>address any particular situation,  individual </a:t>
            </a:r>
            <a:r>
              <a:rPr sz="788" dirty="0">
                <a:solidFill>
                  <a:schemeClr val="bg1"/>
                </a:solidFill>
                <a:latin typeface="Univers-Light-Normal" pitchFamily="2" charset="0"/>
                <a:cs typeface="Verdana"/>
              </a:rPr>
              <a:t>or entity. No one should act upon such information without </a:t>
            </a:r>
            <a:r>
              <a:rPr sz="788" spc="-4" dirty="0">
                <a:solidFill>
                  <a:schemeClr val="bg1"/>
                </a:solidFill>
                <a:latin typeface="Univers-Light-Normal" pitchFamily="2" charset="0"/>
                <a:cs typeface="Verdana"/>
              </a:rPr>
              <a:t>appropriate </a:t>
            </a:r>
            <a:r>
              <a:rPr sz="788" dirty="0">
                <a:solidFill>
                  <a:schemeClr val="bg1"/>
                </a:solidFill>
                <a:latin typeface="Univers-Light-Normal" pitchFamily="2" charset="0"/>
                <a:cs typeface="Verdana"/>
              </a:rPr>
              <a:t>professional</a:t>
            </a:r>
            <a:r>
              <a:rPr lang="en-US" sz="788" dirty="0">
                <a:solidFill>
                  <a:schemeClr val="bg1"/>
                </a:solidFill>
                <a:latin typeface="Univers-Light-Normal" pitchFamily="2" charset="0"/>
                <a:cs typeface="Verdana"/>
              </a:rPr>
              <a:t> </a:t>
            </a:r>
            <a:r>
              <a:rPr sz="788" spc="-158" dirty="0">
                <a:solidFill>
                  <a:schemeClr val="bg1"/>
                </a:solidFill>
                <a:latin typeface="Univers-Light-Normal" pitchFamily="2" charset="0"/>
                <a:cs typeface="Verdana"/>
              </a:rPr>
              <a:t> </a:t>
            </a:r>
            <a:r>
              <a:rPr sz="788" dirty="0">
                <a:solidFill>
                  <a:schemeClr val="bg1"/>
                </a:solidFill>
                <a:latin typeface="Univers-Light-Normal" pitchFamily="2" charset="0"/>
                <a:cs typeface="Verdana"/>
              </a:rPr>
              <a:t>advice.</a:t>
            </a:r>
          </a:p>
          <a:p>
            <a:pPr marL="23813">
              <a:spcBef>
                <a:spcPts val="675"/>
              </a:spcBef>
            </a:pPr>
            <a:r>
              <a:rPr sz="788" dirty="0">
                <a:solidFill>
                  <a:schemeClr val="bg1"/>
                </a:solidFill>
                <a:latin typeface="Univers-Light-Normal" pitchFamily="2" charset="0"/>
                <a:cs typeface="Verdana"/>
              </a:rPr>
              <a:t>20</a:t>
            </a:r>
            <a:r>
              <a:rPr lang="en-US" sz="788" dirty="0">
                <a:solidFill>
                  <a:schemeClr val="bg1"/>
                </a:solidFill>
                <a:latin typeface="Univers-Light-Normal" pitchFamily="2" charset="0"/>
                <a:cs typeface="Verdana"/>
              </a:rPr>
              <a:t>21</a:t>
            </a:r>
            <a:r>
              <a:rPr sz="788" dirty="0">
                <a:solidFill>
                  <a:schemeClr val="bg1"/>
                </a:solidFill>
                <a:latin typeface="Univers-Light-Normal" pitchFamily="2" charset="0"/>
                <a:cs typeface="Verdana"/>
              </a:rPr>
              <a:t> © TechSci Research All Rights</a:t>
            </a:r>
            <a:r>
              <a:rPr sz="788" spc="-98" dirty="0">
                <a:solidFill>
                  <a:schemeClr val="bg1"/>
                </a:solidFill>
                <a:latin typeface="Univers-Light-Normal" pitchFamily="2" charset="0"/>
                <a:cs typeface="Verdana"/>
              </a:rPr>
              <a:t> </a:t>
            </a:r>
            <a:r>
              <a:rPr sz="788" spc="-4" dirty="0">
                <a:solidFill>
                  <a:schemeClr val="bg1"/>
                </a:solidFill>
                <a:latin typeface="Univers-Light-Normal" pitchFamily="2" charset="0"/>
                <a:cs typeface="Verdana"/>
              </a:rPr>
              <a:t>Reserved.</a:t>
            </a:r>
            <a:endParaRPr sz="788" dirty="0">
              <a:solidFill>
                <a:schemeClr val="bg1"/>
              </a:solidFill>
              <a:latin typeface="Univers-Light-Normal" pitchFamily="2" charset="0"/>
              <a:cs typeface="Verdana"/>
            </a:endParaRPr>
          </a:p>
        </p:txBody>
      </p:sp>
      <p:sp>
        <p:nvSpPr>
          <p:cNvPr id="29" name="object 12">
            <a:extLst>
              <a:ext uri="{FF2B5EF4-FFF2-40B4-BE49-F238E27FC236}">
                <a16:creationId xmlns:a16="http://schemas.microsoft.com/office/drawing/2014/main" id="{1C090660-B1FB-4826-9484-7B17CD099ABF}"/>
              </a:ext>
            </a:extLst>
          </p:cNvPr>
          <p:cNvSpPr txBox="1"/>
          <p:nvPr/>
        </p:nvSpPr>
        <p:spPr>
          <a:xfrm>
            <a:off x="3762072" y="3486927"/>
            <a:ext cx="1619856" cy="131350"/>
          </a:xfrm>
          <a:prstGeom prst="rect">
            <a:avLst/>
          </a:prstGeom>
        </p:spPr>
        <p:txBody>
          <a:bodyPr vert="horz" wrap="square" lIns="0" tIns="10001" rIns="0" bIns="0" rtlCol="0">
            <a:spAutoFit/>
          </a:bodyPr>
          <a:lstStyle/>
          <a:p>
            <a:pPr marL="9525">
              <a:spcBef>
                <a:spcPts val="79"/>
              </a:spcBef>
            </a:pPr>
            <a:r>
              <a:rPr sz="788" u="sng" dirty="0">
                <a:solidFill>
                  <a:srgbClr val="C7F75C"/>
                </a:solidFill>
                <a:uFill>
                  <a:solidFill>
                    <a:srgbClr val="1F4E79"/>
                  </a:solidFill>
                </a:uFill>
                <a:latin typeface="Verdana"/>
                <a:cs typeface="Verdana"/>
                <a:hlinkClick r:id="rId2">
                  <a:extLst>
                    <a:ext uri="{A12FA001-AC4F-418D-AE19-62706E023703}">
                      <ahyp:hlinkClr xmlns:ahyp="http://schemas.microsoft.com/office/drawing/2018/hyperlinkcolor" val="tx"/>
                    </a:ext>
                  </a:extLst>
                </a:hlinkClick>
              </a:rPr>
              <a:t>www.techsciresearch.com</a:t>
            </a:r>
            <a:endParaRPr sz="788">
              <a:solidFill>
                <a:srgbClr val="C7F75C"/>
              </a:solidFill>
              <a:latin typeface="Verdana"/>
              <a:cs typeface="Verdana"/>
            </a:endParaRPr>
          </a:p>
        </p:txBody>
      </p:sp>
      <p:sp>
        <p:nvSpPr>
          <p:cNvPr id="32" name="object 17">
            <a:extLst>
              <a:ext uri="{FF2B5EF4-FFF2-40B4-BE49-F238E27FC236}">
                <a16:creationId xmlns:a16="http://schemas.microsoft.com/office/drawing/2014/main" id="{C2516970-9393-448C-BC5E-6ED5245F4CFE}"/>
              </a:ext>
            </a:extLst>
          </p:cNvPr>
          <p:cNvSpPr txBox="1"/>
          <p:nvPr/>
        </p:nvSpPr>
        <p:spPr>
          <a:xfrm>
            <a:off x="3060600" y="4098306"/>
            <a:ext cx="3429474" cy="176780"/>
          </a:xfrm>
          <a:prstGeom prst="rect">
            <a:avLst/>
          </a:prstGeom>
        </p:spPr>
        <p:txBody>
          <a:bodyPr vert="horz" wrap="square" lIns="0" tIns="10478" rIns="0" bIns="0" rtlCol="0">
            <a:spAutoFit/>
          </a:bodyPr>
          <a:lstStyle/>
          <a:p>
            <a:pPr>
              <a:lnSpc>
                <a:spcPct val="90000"/>
              </a:lnSpc>
              <a:spcBef>
                <a:spcPct val="0"/>
              </a:spcBef>
            </a:pPr>
            <a:r>
              <a:rPr sz="1200" b="1" dirty="0">
                <a:solidFill>
                  <a:schemeClr val="bg1"/>
                </a:solidFill>
                <a:latin typeface="Montserrat" panose="02000505000000020004" pitchFamily="2" charset="0"/>
                <a:ea typeface="+mj-ea"/>
                <a:cs typeface="+mj-cs"/>
              </a:rPr>
              <a:t>INDUSTRY ASSOCIATION</a:t>
            </a:r>
            <a:r>
              <a:rPr lang="en-US" sz="1200" b="1" dirty="0">
                <a:solidFill>
                  <a:schemeClr val="bg1"/>
                </a:solidFill>
                <a:latin typeface="Montserrat" panose="02000505000000020004" pitchFamily="2" charset="0"/>
                <a:ea typeface="+mj-ea"/>
                <a:cs typeface="+mj-cs"/>
              </a:rPr>
              <a:t>S</a:t>
            </a:r>
            <a:endParaRPr sz="1200" b="1" dirty="0">
              <a:solidFill>
                <a:schemeClr val="bg1"/>
              </a:solidFill>
              <a:latin typeface="Montserrat" panose="02000505000000020004" pitchFamily="2" charset="0"/>
              <a:ea typeface="+mj-ea"/>
              <a:cs typeface="+mj-cs"/>
            </a:endParaRPr>
          </a:p>
        </p:txBody>
      </p:sp>
      <p:sp>
        <p:nvSpPr>
          <p:cNvPr id="35" name="Rectangle 34">
            <a:extLst>
              <a:ext uri="{FF2B5EF4-FFF2-40B4-BE49-F238E27FC236}">
                <a16:creationId xmlns:a16="http://schemas.microsoft.com/office/drawing/2014/main" id="{C276FE23-F296-4037-9289-7AFF64BFB99E}"/>
              </a:ext>
            </a:extLst>
          </p:cNvPr>
          <p:cNvSpPr/>
          <p:nvPr/>
        </p:nvSpPr>
        <p:spPr>
          <a:xfrm>
            <a:off x="-32866" y="4366210"/>
            <a:ext cx="9176866" cy="1439306"/>
          </a:xfrm>
          <a:prstGeom prst="rect">
            <a:avLst/>
          </a:prstGeom>
          <a:solidFill>
            <a:schemeClr val="bg1"/>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bject 15">
            <a:extLst>
              <a:ext uri="{FF2B5EF4-FFF2-40B4-BE49-F238E27FC236}">
                <a16:creationId xmlns:a16="http://schemas.microsoft.com/office/drawing/2014/main" id="{588FDD11-15F1-4798-9F90-F19C5656E512}"/>
              </a:ext>
            </a:extLst>
          </p:cNvPr>
          <p:cNvSpPr/>
          <p:nvPr/>
        </p:nvSpPr>
        <p:spPr>
          <a:xfrm>
            <a:off x="474911" y="4989944"/>
            <a:ext cx="1641551" cy="300101"/>
          </a:xfrm>
          <a:prstGeom prst="rect">
            <a:avLst/>
          </a:prstGeom>
          <a:blipFill>
            <a:blip r:embed="rId3" cstate="print"/>
            <a:stretch>
              <a:fillRect/>
            </a:stretch>
          </a:blipFill>
        </p:spPr>
        <p:txBody>
          <a:bodyPr wrap="square" lIns="0" tIns="0" rIns="0" bIns="0" rtlCol="0"/>
          <a:lstStyle/>
          <a:p>
            <a:endParaRPr sz="1350"/>
          </a:p>
        </p:txBody>
      </p:sp>
      <p:sp>
        <p:nvSpPr>
          <p:cNvPr id="37" name="object 16">
            <a:extLst>
              <a:ext uri="{FF2B5EF4-FFF2-40B4-BE49-F238E27FC236}">
                <a16:creationId xmlns:a16="http://schemas.microsoft.com/office/drawing/2014/main" id="{67A6749D-6B61-4730-81C1-BE8828EF457D}"/>
              </a:ext>
            </a:extLst>
          </p:cNvPr>
          <p:cNvSpPr/>
          <p:nvPr/>
        </p:nvSpPr>
        <p:spPr>
          <a:xfrm>
            <a:off x="2608436" y="4888354"/>
            <a:ext cx="1072266" cy="602348"/>
          </a:xfrm>
          <a:prstGeom prst="rect">
            <a:avLst/>
          </a:prstGeom>
          <a:blipFill>
            <a:blip r:embed="rId4" cstate="print"/>
            <a:stretch>
              <a:fillRect/>
            </a:stretch>
          </a:blipFill>
        </p:spPr>
        <p:txBody>
          <a:bodyPr wrap="square" lIns="0" tIns="0" rIns="0" bIns="0" rtlCol="0"/>
          <a:lstStyle/>
          <a:p>
            <a:endParaRPr sz="1350"/>
          </a:p>
        </p:txBody>
      </p:sp>
      <p:sp>
        <p:nvSpPr>
          <p:cNvPr id="38" name="object 20">
            <a:extLst>
              <a:ext uri="{FF2B5EF4-FFF2-40B4-BE49-F238E27FC236}">
                <a16:creationId xmlns:a16="http://schemas.microsoft.com/office/drawing/2014/main" id="{10F1C273-FAD1-4918-B8EC-EB7B534A3CF4}"/>
              </a:ext>
            </a:extLst>
          </p:cNvPr>
          <p:cNvSpPr/>
          <p:nvPr/>
        </p:nvSpPr>
        <p:spPr>
          <a:xfrm>
            <a:off x="4043754" y="4888355"/>
            <a:ext cx="1477692" cy="511781"/>
          </a:xfrm>
          <a:prstGeom prst="rect">
            <a:avLst/>
          </a:prstGeom>
          <a:blipFill>
            <a:blip r:embed="rId5" cstate="print"/>
            <a:stretch>
              <a:fillRect/>
            </a:stretch>
          </a:blipFill>
        </p:spPr>
        <p:txBody>
          <a:bodyPr wrap="square" lIns="0" tIns="0" rIns="0" bIns="0" rtlCol="0"/>
          <a:lstStyle/>
          <a:p>
            <a:endParaRPr sz="1350"/>
          </a:p>
        </p:txBody>
      </p:sp>
      <p:pic>
        <p:nvPicPr>
          <p:cNvPr id="16" name="Picture 4" descr="Image result for assocham logo">
            <a:extLst>
              <a:ext uri="{FF2B5EF4-FFF2-40B4-BE49-F238E27FC236}">
                <a16:creationId xmlns:a16="http://schemas.microsoft.com/office/drawing/2014/main" id="{EC2B22CD-DC26-49FC-9E89-684BCE5F51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1691" y="4854701"/>
            <a:ext cx="1192785" cy="5705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7988726-E7B1-4187-BF00-841D1134F4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3366" y="4845932"/>
            <a:ext cx="1539864" cy="585966"/>
          </a:xfrm>
          <a:prstGeom prst="rect">
            <a:avLst/>
          </a:prstGeom>
        </p:spPr>
      </p:pic>
      <p:pic>
        <p:nvPicPr>
          <p:cNvPr id="39" name="Picture 38" descr="social-icons-7.png">
            <a:hlinkClick r:id="rId8"/>
            <a:extLst>
              <a:ext uri="{FF2B5EF4-FFF2-40B4-BE49-F238E27FC236}">
                <a16:creationId xmlns:a16="http://schemas.microsoft.com/office/drawing/2014/main" id="{6E0B1ADD-D463-4B54-9185-E9E2ADC42CC5}"/>
              </a:ext>
            </a:extLst>
          </p:cNvPr>
          <p:cNvPicPr>
            <a:picLocks noChangeAspect="1"/>
          </p:cNvPicPr>
          <p:nvPr/>
        </p:nvPicPr>
        <p:blipFill rotWithShape="1">
          <a:blip r:embed="rId9" cstate="print">
            <a:duotone>
              <a:prstClr val="black"/>
              <a:schemeClr val="accent6">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l="19048" t="1" r="61439" b="6602"/>
          <a:stretch/>
        </p:blipFill>
        <p:spPr>
          <a:xfrm>
            <a:off x="8518950" y="6225499"/>
            <a:ext cx="399481" cy="379763"/>
          </a:xfrm>
          <a:prstGeom prst="rect">
            <a:avLst/>
          </a:prstGeom>
        </p:spPr>
      </p:pic>
      <p:pic>
        <p:nvPicPr>
          <p:cNvPr id="40" name="Picture 39" descr="social-icons-7.png">
            <a:hlinkClick r:id="rId11"/>
            <a:extLst>
              <a:ext uri="{FF2B5EF4-FFF2-40B4-BE49-F238E27FC236}">
                <a16:creationId xmlns:a16="http://schemas.microsoft.com/office/drawing/2014/main" id="{42BB42BD-DBE5-4232-BAAF-8B1E0A30CBA8}"/>
              </a:ext>
            </a:extLst>
          </p:cNvPr>
          <p:cNvPicPr>
            <a:picLocks noChangeAspect="1"/>
          </p:cNvPicPr>
          <p:nvPr/>
        </p:nvPicPr>
        <p:blipFill rotWithShape="1">
          <a:blip r:embed="rId9" cstate="print">
            <a:duotone>
              <a:prstClr val="black"/>
              <a:schemeClr val="accent6">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r="78571"/>
          <a:stretch/>
        </p:blipFill>
        <p:spPr>
          <a:xfrm>
            <a:off x="7683185" y="6235631"/>
            <a:ext cx="428059" cy="396738"/>
          </a:xfrm>
          <a:prstGeom prst="rect">
            <a:avLst/>
          </a:prstGeom>
        </p:spPr>
      </p:pic>
      <p:pic>
        <p:nvPicPr>
          <p:cNvPr id="41" name="Picture 6" descr="Image result for twitter logo">
            <a:hlinkClick r:id="rId12"/>
            <a:extLst>
              <a:ext uri="{FF2B5EF4-FFF2-40B4-BE49-F238E27FC236}">
                <a16:creationId xmlns:a16="http://schemas.microsoft.com/office/drawing/2014/main" id="{FB1BF4A9-F1DA-4BB1-8ABB-E7F643ACCA36}"/>
              </a:ext>
            </a:extLst>
          </p:cNvPr>
          <p:cNvPicPr>
            <a:picLocks noChangeAspect="1" noChangeArrowheads="1"/>
          </p:cNvPicPr>
          <p:nvPr/>
        </p:nvPicPr>
        <p:blipFill>
          <a:blip r:embed="rId1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160530" y="6262241"/>
            <a:ext cx="343021" cy="34302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086532A-F1A2-4845-B82B-638BA44CE1DF}"/>
              </a:ext>
            </a:extLst>
          </p:cNvPr>
          <p:cNvSpPr txBox="1"/>
          <p:nvPr/>
        </p:nvSpPr>
        <p:spPr>
          <a:xfrm>
            <a:off x="52396" y="10443"/>
            <a:ext cx="9091604" cy="1470915"/>
          </a:xfrm>
          <a:prstGeom prst="rect">
            <a:avLst/>
          </a:prstGeom>
          <a:noFill/>
        </p:spPr>
        <p:txBody>
          <a:bodyPr wrap="square" rtlCol="0">
            <a:spAutoFit/>
          </a:bodyPr>
          <a:lstStyle/>
          <a:p>
            <a:pPr>
              <a:lnSpc>
                <a:spcPct val="200000"/>
              </a:lnSpc>
            </a:pPr>
            <a:r>
              <a:rPr lang="en-US" sz="1000" b="1" dirty="0">
                <a:solidFill>
                  <a:schemeClr val="bg2">
                    <a:lumMod val="25000"/>
                  </a:schemeClr>
                </a:solidFill>
                <a:latin typeface="Verdana"/>
              </a:rPr>
              <a:t>Disclaimer :</a:t>
            </a:r>
          </a:p>
          <a:p>
            <a:pPr algn="just"/>
            <a:endParaRPr lang="en-US" sz="800" dirty="0">
              <a:solidFill>
                <a:schemeClr val="bg2">
                  <a:lumMod val="25000"/>
                </a:schemeClr>
              </a:solidFill>
              <a:latin typeface="Verdana"/>
            </a:endParaRPr>
          </a:p>
          <a:p>
            <a:pPr algn="just">
              <a:lnSpc>
                <a:spcPct val="150000"/>
              </a:lnSpc>
            </a:pPr>
            <a:r>
              <a:rPr lang="en-US" sz="700" dirty="0">
                <a:solidFill>
                  <a:schemeClr val="bg1">
                    <a:lumMod val="50000"/>
                  </a:schemeClr>
                </a:solidFill>
                <a:latin typeface="Verdana"/>
              </a:rPr>
              <a:t>The contents of this report are based on information generally available to the public from sources and primary interviews which are  believed to be reliable. No representation is made that it is timely, accurate or complete. TechSci Research has taken due care and caution in compilation of data as this has been obtained from various sources including primary interviews which it considers reliable and firsthand.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a:t>
            </a:r>
            <a:r>
              <a:rPr lang="en-IN" sz="700" dirty="0">
                <a:solidFill>
                  <a:schemeClr val="bg1">
                    <a:lumMod val="50000"/>
                  </a:schemeClr>
                </a:solidFill>
                <a:latin typeface="Verdana"/>
              </a:rPr>
              <a:t> </a:t>
            </a:r>
            <a:r>
              <a:rPr lang="en-US" sz="700" dirty="0">
                <a:solidFill>
                  <a:schemeClr val="bg1">
                    <a:lumMod val="50000"/>
                  </a:schemeClr>
                </a:solidFill>
                <a:latin typeface="Verdana"/>
              </a:rPr>
              <a:t>All the figures provided in this document are indicative of relative market size and are strictly for client’s internal consumption. Usage of the same for purpose other than internal will require prior approval of TechSci Research.</a:t>
            </a:r>
          </a:p>
        </p:txBody>
      </p:sp>
    </p:spTree>
    <p:extLst>
      <p:ext uri="{BB962C8B-B14F-4D97-AF65-F5344CB8AC3E}">
        <p14:creationId xmlns:p14="http://schemas.microsoft.com/office/powerpoint/2010/main" val="87792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p:txBody>
          <a:bodyPr>
            <a:normAutofit/>
          </a:bodyPr>
          <a:lstStyle/>
          <a:p>
            <a:pPr>
              <a:spcBef>
                <a:spcPts val="0"/>
              </a:spcBef>
            </a:pPr>
            <a:r>
              <a:rPr lang="en-IN" sz="1400" dirty="0">
                <a:solidFill>
                  <a:schemeClr val="tx1">
                    <a:lumMod val="85000"/>
                    <a:lumOff val="15000"/>
                  </a:schemeClr>
                </a:solidFill>
                <a:latin typeface="Arial" panose="020B0604020202020204" pitchFamily="34" charset="0"/>
                <a:ea typeface="Verdana" panose="020B0604030504040204" pitchFamily="34" charset="0"/>
              </a:rPr>
              <a:t>Product Overview- Agrochemicals</a:t>
            </a:r>
            <a:endParaRPr lang="en-US" sz="1400" b="0" dirty="0">
              <a:solidFill>
                <a:schemeClr val="tx1">
                  <a:lumMod val="85000"/>
                  <a:lumOff val="15000"/>
                </a:schemeClr>
              </a:solidFill>
              <a:latin typeface="Arial" panose="020B060402020202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6B126A8-45C8-4E1E-B9B6-B2C87C752A87}"/>
              </a:ext>
            </a:extLst>
          </p:cNvPr>
          <p:cNvSpPr txBox="1"/>
          <p:nvPr/>
        </p:nvSpPr>
        <p:spPr>
          <a:xfrm>
            <a:off x="3026229" y="792488"/>
            <a:ext cx="6052457" cy="5700197"/>
          </a:xfrm>
          <a:prstGeom prst="rect">
            <a:avLst/>
          </a:prstGeom>
          <a:solidFill>
            <a:schemeClr val="bg1">
              <a:lumMod val="95000"/>
            </a:schemeClr>
          </a:solidFill>
          <a:ln w="28575">
            <a:solidFill>
              <a:schemeClr val="tx2">
                <a:lumMod val="75000"/>
              </a:schemeClr>
            </a:solidFill>
          </a:ln>
        </p:spPr>
        <p:txBody>
          <a:bodyPr wrap="square" lIns="144000" tIns="72000" rIns="144000" bIns="72000">
            <a:spAutoFit/>
          </a:bodyPr>
          <a:lstStyle/>
          <a:p>
            <a:pPr algn="just">
              <a:lnSpc>
                <a:spcPct val="150000"/>
              </a:lnSpc>
            </a:pPr>
            <a:r>
              <a:rPr lang="en-US" sz="1100" dirty="0">
                <a:solidFill>
                  <a:schemeClr val="tx1"/>
                </a:solidFill>
                <a:latin typeface="Arial" panose="020B0604020202020204" pitchFamily="34" charset="0"/>
                <a:cs typeface="Arial" panose="020B0604020202020204" pitchFamily="34" charset="0"/>
              </a:rPr>
              <a:t>Agrochemicals are pesticides, herbicides, or fertilizers used for the management of ecosystems in agricultural sectors. Rudimentary variations on agrochemicals have been used for millennia to improve crop yields and control the populations of agricultural pests.</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The earliest known use of agrochemicals dates to roughly 2500 B.C. when Sumerian farmers relied on Sulphur (S) compounds to reduce insect populations and the subsequent risk of pest-related famine.</a:t>
            </a:r>
          </a:p>
          <a:p>
            <a:pPr algn="just">
              <a:lnSpc>
                <a:spcPct val="150000"/>
              </a:lnSpc>
            </a:pPr>
            <a:r>
              <a:rPr lang="en-US" sz="1100" dirty="0">
                <a:solidFill>
                  <a:schemeClr val="tx1"/>
                </a:solidFill>
                <a:latin typeface="Arial" panose="020B0604020202020204" pitchFamily="34" charset="0"/>
                <a:cs typeface="Arial" panose="020B0604020202020204" pitchFamily="34" charset="0"/>
              </a:rPr>
              <a:t> </a:t>
            </a:r>
          </a:p>
          <a:p>
            <a:pPr algn="just">
              <a:lnSpc>
                <a:spcPct val="150000"/>
              </a:lnSpc>
            </a:pPr>
            <a:r>
              <a:rPr lang="en-US" sz="1100" dirty="0">
                <a:latin typeface="Arial" panose="020B0604020202020204" pitchFamily="34" charset="0"/>
                <a:cs typeface="Arial" panose="020B0604020202020204" pitchFamily="34" charset="0"/>
              </a:rPr>
              <a:t>Types of Agrochemicals-</a:t>
            </a:r>
          </a:p>
          <a:p>
            <a:pPr algn="just">
              <a:lnSpc>
                <a:spcPct val="150000"/>
              </a:lnSpc>
            </a:pPr>
            <a:endParaRPr lang="en-US" sz="1100" dirty="0">
              <a:latin typeface="Arial" panose="020B0604020202020204" pitchFamily="34" charset="0"/>
              <a:cs typeface="Arial" panose="020B0604020202020204" pitchFamily="34" charset="0"/>
            </a:endParaRPr>
          </a:p>
          <a:p>
            <a:pPr algn="just">
              <a:lnSpc>
                <a:spcPct val="150000"/>
              </a:lnSpc>
            </a:pPr>
            <a:r>
              <a:rPr lang="en-US" sz="1100" dirty="0">
                <a:solidFill>
                  <a:schemeClr val="tx1"/>
                </a:solidFill>
                <a:latin typeface="Arial" panose="020B0604020202020204" pitchFamily="34" charset="0"/>
                <a:cs typeface="Arial" panose="020B0604020202020204" pitchFamily="34" charset="0"/>
              </a:rPr>
              <a:t>There is a concerted effort to actively and conscientiously implement a broad range of agrochemicals to safely maintain and control the global food supply to ensure consistently high quality for widespread consumption. Types of agrochemicals include:</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Pesticides, or chemicals engineered to destroy insects and other organisms, weeds, and funguses that could spoil crop yields;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Synthetic fertilizers, for example ammonium nitrate (NH4NO3), which is designed to encourage crop growth by saturating soils with nutrients;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Acidifiers and liming agents, engineered to alter the pH levels of soils to suit the planting properties of given crops;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Soil conditioners, for example gypsum (CaSO4·2H2O), which is designed to condition soils with high sodium (Na) contents to improve planting conditions;</a:t>
            </a:r>
          </a:p>
          <a:p>
            <a:pPr marL="171450" indent="-171450" algn="just">
              <a:lnSpc>
                <a:spcPct val="150000"/>
              </a:lnSpc>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Growth hormones, or synthetic chemicals designed to increase growth rates in animals and crops.</a:t>
            </a:r>
          </a:p>
        </p:txBody>
      </p:sp>
      <p:sp>
        <p:nvSpPr>
          <p:cNvPr id="19" name="Isosceles Triangle 18">
            <a:extLst>
              <a:ext uri="{FF2B5EF4-FFF2-40B4-BE49-F238E27FC236}">
                <a16:creationId xmlns:a16="http://schemas.microsoft.com/office/drawing/2014/main" id="{434C4581-9B5A-A2C9-61AD-4431BB99B232}"/>
              </a:ext>
            </a:extLst>
          </p:cNvPr>
          <p:cNvSpPr/>
          <p:nvPr/>
        </p:nvSpPr>
        <p:spPr>
          <a:xfrm rot="5400000">
            <a:off x="-41298" y="3376064"/>
            <a:ext cx="5643512" cy="62217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Opportunity for India becoming a global agro-chemical manufacturing hub">
            <a:extLst>
              <a:ext uri="{FF2B5EF4-FFF2-40B4-BE49-F238E27FC236}">
                <a16:creationId xmlns:a16="http://schemas.microsoft.com/office/drawing/2014/main" id="{B2E676EF-BA6E-87B6-285B-E74DB5210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47750"/>
            <a:ext cx="2469373" cy="2106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rochemicals: Types and their Effects - WorldOfChemicals">
            <a:extLst>
              <a:ext uri="{FF2B5EF4-FFF2-40B4-BE49-F238E27FC236}">
                <a16:creationId xmlns:a16="http://schemas.microsoft.com/office/drawing/2014/main" id="{56FCDC1B-B707-6C31-ED7E-84A7B9FF4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03382"/>
            <a:ext cx="2469373" cy="2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1685013959"/>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1: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Size, By Value (USD B</a:t>
            </a:r>
            <a:r>
              <a:rPr lang="en-US" sz="1100" b="1" dirty="0" err="1">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MMT),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Global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2.9</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Global Agrochemicals market stood at USD 220 billion and is expected to reach USD 324 billion at a CAGR of 4.5% by 2030 and 454 billion by the end of 2040 at a CAGR of 3.4%.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Covid did not affected the agrochemicals market owing to increase in demand of consumables in that period. </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Initiatives such as “Make in India” and the PLI Scheme improve the manufacturing sector dynamics of India, and hence more industries are established.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4.5%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3.4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3047384890"/>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2.3%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3.9%</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3.0%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4092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Value (USD </a:t>
            </a:r>
            <a:r>
              <a:rPr lang="en-US" sz="1100" b="1" dirty="0">
                <a:latin typeface="Arial" panose="020B0604020202020204" pitchFamily="34" charset="0"/>
                <a:ea typeface="Verdana" panose="020B0604030504040204" pitchFamily="34" charset="0"/>
                <a:cs typeface="Arial" panose="020B0604020202020204" pitchFamily="34" charset="0"/>
              </a:rPr>
              <a:t>B</a:t>
            </a:r>
            <a:r>
              <a:rPr kumimoji="0" lang="en-US" sz="1100" b="1" i="0"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3022298335"/>
              </p:ext>
            </p:extLst>
          </p:nvPr>
        </p:nvGraphicFramePr>
        <p:xfrm>
          <a:off x="0" y="1047447"/>
          <a:ext cx="9532239" cy="299405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68AFD663-2023-3805-CF3F-C89CC56318FD}"/>
              </a:ext>
            </a:extLst>
          </p:cNvPr>
          <p:cNvSpPr/>
          <p:nvPr/>
        </p:nvSpPr>
        <p:spPr>
          <a:xfrm>
            <a:off x="176733" y="4833316"/>
            <a:ext cx="8790534" cy="1321497"/>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Insecticides is India's most demanded Agrochemicals, having a market share of more than 50%, and it stood at USD 117.8 billion in FY2021.</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 the forecast period, it is expected that insecticides will dominate the agrochemicals with a market share of over 50%.</a:t>
            </a:r>
            <a:endParaRPr lang="en-IN" sz="12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197</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220</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381026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256</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38102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24</a:t>
            </a: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390</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3795276"/>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454</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38127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22" name="TextBox 21">
            <a:extLst>
              <a:ext uri="{FF2B5EF4-FFF2-40B4-BE49-F238E27FC236}">
                <a16:creationId xmlns:a16="http://schemas.microsoft.com/office/drawing/2014/main" id="{EEA607AA-D3C0-779D-897E-A2F71D71EC45}"/>
              </a:ext>
            </a:extLst>
          </p:cNvPr>
          <p:cNvSpPr txBox="1"/>
          <p:nvPr/>
        </p:nvSpPr>
        <p:spPr>
          <a:xfrm>
            <a:off x="176733" y="4208331"/>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9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Global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2: </a:t>
            </a:r>
            <a:r>
              <a:rPr lang="en-US" sz="1100" b="1" dirty="0">
                <a:latin typeface="Arial" panose="020B0604020202020204" pitchFamily="34" charset="0"/>
                <a:ea typeface="Verdana" panose="020B0604030504040204" pitchFamily="34" charset="0"/>
                <a:cs typeface="Arial" panose="020B0604020202020204" pitchFamily="34" charset="0"/>
              </a:rPr>
              <a:t>Global</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Agrochemicals Market, By Type, By Volume (MMT),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003703162"/>
              </p:ext>
            </p:extLst>
          </p:nvPr>
        </p:nvGraphicFramePr>
        <p:xfrm>
          <a:off x="0" y="1047446"/>
          <a:ext cx="9532239" cy="52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20363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171</a:t>
            </a: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a:t>
            </a:r>
            <a:r>
              <a:rPr lang="en-IN" sz="1000" b="1" dirty="0">
                <a:latin typeface="Arial" panose="020B0604020202020204" pitchFamily="34" charset="0"/>
                <a:cs typeface="Arial" panose="020B0604020202020204" pitchFamily="34" charset="0"/>
              </a:rPr>
              <a:t>87</a:t>
            </a:r>
          </a:p>
        </p:txBody>
      </p:sp>
      <p:sp>
        <p:nvSpPr>
          <p:cNvPr id="17" name="TextBox 16">
            <a:extLst>
              <a:ext uri="{FF2B5EF4-FFF2-40B4-BE49-F238E27FC236}">
                <a16:creationId xmlns:a16="http://schemas.microsoft.com/office/drawing/2014/main" id="{BBD11680-E8A4-1CB6-13E0-1013449A469D}"/>
              </a:ext>
            </a:extLst>
          </p:cNvPr>
          <p:cNvSpPr txBox="1"/>
          <p:nvPr/>
        </p:nvSpPr>
        <p:spPr>
          <a:xfrm>
            <a:off x="4298490"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13</a:t>
            </a: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20363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263</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188648"/>
            <a:ext cx="779488" cy="246221"/>
          </a:xfrm>
          <a:prstGeom prst="rect">
            <a:avLst/>
          </a:prstGeom>
          <a:solidFill>
            <a:schemeClr val="accent3">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309</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188648"/>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206138"/>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6" name="TextBox 5">
            <a:extLst>
              <a:ext uri="{FF2B5EF4-FFF2-40B4-BE49-F238E27FC236}">
                <a16:creationId xmlns:a16="http://schemas.microsoft.com/office/drawing/2014/main" id="{A4B587F0-188E-6516-2C93-25A70E81F632}"/>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681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C82356A-E21D-4F48-8E92-5D86A5F6F753}"/>
              </a:ext>
            </a:extLst>
          </p:cNvPr>
          <p:cNvGraphicFramePr/>
          <p:nvPr>
            <p:extLst>
              <p:ext uri="{D42A27DB-BD31-4B8C-83A1-F6EECF244321}">
                <p14:modId xmlns:p14="http://schemas.microsoft.com/office/powerpoint/2010/main" val="3947951962"/>
              </p:ext>
            </p:extLst>
          </p:nvPr>
        </p:nvGraphicFramePr>
        <p:xfrm>
          <a:off x="132586" y="1328633"/>
          <a:ext cx="8790534" cy="181752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652512F-C584-45C3-8F0C-D1D277E8B076}"/>
              </a:ext>
            </a:extLst>
          </p:cNvPr>
          <p:cNvSpPr txBox="1"/>
          <p:nvPr/>
        </p:nvSpPr>
        <p:spPr>
          <a:xfrm>
            <a:off x="132585" y="716478"/>
            <a:ext cx="9396425" cy="31489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3: India Agrochemicals Market Size, By Value (USD </a:t>
            </a:r>
            <a:r>
              <a:rPr lang="en-US" sz="1100" b="1" dirty="0">
                <a:latin typeface="Arial" panose="020B0604020202020204" pitchFamily="34" charset="0"/>
                <a:ea typeface="Verdana" panose="020B0604030504040204" pitchFamily="34" charset="0"/>
                <a:cs typeface="Arial" panose="020B0604020202020204" pitchFamily="34" charset="0"/>
              </a:rPr>
              <a:t>Billion</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&amp; By Volume (in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sp>
        <p:nvSpPr>
          <p:cNvPr id="14" name="Text Placeholder 3">
            <a:extLst>
              <a:ext uri="{FF2B5EF4-FFF2-40B4-BE49-F238E27FC236}">
                <a16:creationId xmlns:a16="http://schemas.microsoft.com/office/drawing/2014/main" id="{21171C27-261B-4863-BF3A-8790D8C76F09}"/>
              </a:ext>
            </a:extLst>
          </p:cNvPr>
          <p:cNvSpPr>
            <a:spLocks noGrp="1"/>
          </p:cNvSpPr>
          <p:nvPr>
            <p:ph type="body" sz="quarter" idx="14"/>
          </p:nvPr>
        </p:nvSpPr>
        <p:spPr/>
        <p:txBody>
          <a:bodyPr>
            <a:normAutofit/>
          </a:bodyPr>
          <a:lstStyle/>
          <a:p>
            <a:pPr>
              <a:spcBef>
                <a:spcPts val="0"/>
              </a:spcBef>
              <a:defRPr/>
            </a:pPr>
            <a:r>
              <a:rPr lang="en-US" sz="1400" dirty="0">
                <a:solidFill>
                  <a:schemeClr val="tx1"/>
                </a:solidFill>
                <a:latin typeface="Arial" panose="020B0604020202020204" pitchFamily="34" charset="0"/>
              </a:rPr>
              <a:t>India Agrochemicals Market, By Value &amp; Volume</a:t>
            </a:r>
          </a:p>
        </p:txBody>
      </p:sp>
      <p:sp>
        <p:nvSpPr>
          <p:cNvPr id="19" name="Rectangle 18">
            <a:extLst>
              <a:ext uri="{FF2B5EF4-FFF2-40B4-BE49-F238E27FC236}">
                <a16:creationId xmlns:a16="http://schemas.microsoft.com/office/drawing/2014/main" id="{9531540F-C283-497F-AC80-9530E870E8F2}"/>
              </a:ext>
            </a:extLst>
          </p:cNvPr>
          <p:cNvSpPr/>
          <p:nvPr/>
        </p:nvSpPr>
        <p:spPr>
          <a:xfrm>
            <a:off x="992553" y="1161327"/>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8.3</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A39D9758-2688-4343-B51C-C1DA097FEF93}"/>
              </a:ext>
            </a:extLst>
          </p:cNvPr>
          <p:cNvSpPr/>
          <p:nvPr/>
        </p:nvSpPr>
        <p:spPr>
          <a:xfrm>
            <a:off x="156217" y="4843195"/>
            <a:ext cx="8790534" cy="1621491"/>
          </a:xfrm>
          <a:prstGeom prst="rect">
            <a:avLst/>
          </a:prstGeom>
          <a:solidFill>
            <a:schemeClr val="accent1">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Agrochemicals market stood at USD 6.3 billion and is expected to reach USD 15.2 billion at a CAGR of 10.4% by 2030 and 34.7 billion by the end of 2040 at a CAGR of 8.4%.</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India is the fourth-largest producer of agrochemicals in the world after USA, Japan and China.</a:t>
            </a:r>
          </a:p>
          <a:p>
            <a:pPr marL="171450" indent="-171450" algn="just">
              <a:lnSpc>
                <a:spcPct val="150000"/>
              </a:lnSpc>
              <a:buFont typeface="Arial" panose="020B0604020202020204" pitchFamily="34" charset="0"/>
              <a:buChar char="•"/>
            </a:pPr>
            <a:r>
              <a:rPr lang="en-US" sz="1200" dirty="0">
                <a:solidFill>
                  <a:schemeClr val="bg1"/>
                </a:solidFill>
                <a:latin typeface="Arial" panose="020B0604020202020204" pitchFamily="34" charset="0"/>
                <a:ea typeface="Verdana" panose="020B0604030504040204" pitchFamily="34" charset="0"/>
                <a:cs typeface="Arial" panose="020B0604020202020204" pitchFamily="34" charset="0"/>
              </a:rPr>
              <a:t>The major dynamics to the agrochemicals market includes, decreasing arable land, declining soil fertility, heavy dependency on monsoon for irrigation and many more. </a:t>
            </a:r>
          </a:p>
        </p:txBody>
      </p:sp>
      <p:sp>
        <p:nvSpPr>
          <p:cNvPr id="2" name="TextBox 1">
            <a:extLst>
              <a:ext uri="{FF2B5EF4-FFF2-40B4-BE49-F238E27FC236}">
                <a16:creationId xmlns:a16="http://schemas.microsoft.com/office/drawing/2014/main" id="{7DDD565A-285B-7C1F-581C-168DC1D7BC04}"/>
              </a:ext>
            </a:extLst>
          </p:cNvPr>
          <p:cNvSpPr txBox="1"/>
          <p:nvPr/>
        </p:nvSpPr>
        <p:spPr>
          <a:xfrm>
            <a:off x="7256596" y="6439260"/>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0403146-1FFA-87C5-5EC9-6A9F6D589B53}"/>
              </a:ext>
            </a:extLst>
          </p:cNvPr>
          <p:cNvSpPr/>
          <p:nvPr/>
        </p:nvSpPr>
        <p:spPr>
          <a:xfrm>
            <a:off x="2656460" y="1146337"/>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10.4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8B6FDF24-0E43-379E-B851-507698AB0868}"/>
              </a:ext>
            </a:extLst>
          </p:cNvPr>
          <p:cNvSpPr/>
          <p:nvPr/>
        </p:nvSpPr>
        <p:spPr>
          <a:xfrm>
            <a:off x="5534570" y="1146337"/>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Value: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8.4</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hart 3">
            <a:extLst>
              <a:ext uri="{FF2B5EF4-FFF2-40B4-BE49-F238E27FC236}">
                <a16:creationId xmlns:a16="http://schemas.microsoft.com/office/drawing/2014/main" id="{3EE56CA3-3F81-2238-4ECE-E95CDFDF8997}"/>
              </a:ext>
            </a:extLst>
          </p:cNvPr>
          <p:cNvGraphicFramePr/>
          <p:nvPr>
            <p:extLst>
              <p:ext uri="{D42A27DB-BD31-4B8C-83A1-F6EECF244321}">
                <p14:modId xmlns:p14="http://schemas.microsoft.com/office/powerpoint/2010/main" val="2881563557"/>
              </p:ext>
            </p:extLst>
          </p:nvPr>
        </p:nvGraphicFramePr>
        <p:xfrm>
          <a:off x="132586" y="3247130"/>
          <a:ext cx="8790534" cy="1668331"/>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AFF39CFD-FDAD-0523-A8B1-CF4198D8565A}"/>
              </a:ext>
            </a:extLst>
          </p:cNvPr>
          <p:cNvSpPr/>
          <p:nvPr/>
        </p:nvSpPr>
        <p:spPr>
          <a:xfrm>
            <a:off x="932593" y="3082563"/>
            <a:ext cx="1270963" cy="403084"/>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2017-2021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8.0</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324B213B-A0A3-3B6A-FB39-C68FF3DC194B}"/>
              </a:ext>
            </a:extLst>
          </p:cNvPr>
          <p:cNvSpPr/>
          <p:nvPr/>
        </p:nvSpPr>
        <p:spPr>
          <a:xfrm>
            <a:off x="2599000" y="3067573"/>
            <a:ext cx="2485166"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2021-2030F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9.8%</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6BCA3028-3676-D7DD-6093-F388DC64E223}"/>
              </a:ext>
            </a:extLst>
          </p:cNvPr>
          <p:cNvSpPr/>
          <p:nvPr/>
        </p:nvSpPr>
        <p:spPr>
          <a:xfrm>
            <a:off x="5474610" y="3067573"/>
            <a:ext cx="2532633" cy="416729"/>
          </a:xfrm>
          <a:prstGeom prst="rect">
            <a:avLst/>
          </a:prstGeom>
          <a:solidFill>
            <a:schemeClr val="bg1"/>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CAGR 2030-2040F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ysClr val="windowText" lastClr="000000"/>
                </a:solidFill>
                <a:effectLst/>
                <a:uLnTx/>
                <a:uFillTx/>
                <a:latin typeface="Arial" panose="020B0604020202020204" pitchFamily="34" charset="0"/>
                <a:ea typeface="Verdana" panose="020B0604030504040204" pitchFamily="34" charset="0"/>
                <a:cs typeface="Arial" panose="020B0604020202020204" pitchFamily="34" charset="0"/>
              </a:rPr>
              <a:t>By Volume: </a:t>
            </a:r>
            <a:r>
              <a:rPr lang="en-US" sz="1000" b="1" i="1" dirty="0">
                <a:solidFill>
                  <a:prstClr val="black">
                    <a:lumMod val="95000"/>
                    <a:lumOff val="5000"/>
                  </a:prstClr>
                </a:solidFill>
                <a:latin typeface="Arial" panose="020B0604020202020204" pitchFamily="34" charset="0"/>
                <a:ea typeface="Verdana" panose="020B0604030504040204" pitchFamily="34" charset="0"/>
                <a:cs typeface="Arial" panose="020B0604020202020204" pitchFamily="34" charset="0"/>
              </a:rPr>
              <a:t>8.1</a:t>
            </a:r>
            <a:r>
              <a:rPr kumimoji="0" lang="en-US" sz="1000" b="1" i="1"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Verdana" panose="020B0604030504040204" pitchFamily="34" charset="0"/>
                <a:cs typeface="Arial" panose="020B0604020202020204" pitchFamily="34"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55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Value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4: India Agrochemicals Market, By Type, By Value (USD Billion),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236879850"/>
              </p:ext>
            </p:extLst>
          </p:nvPr>
        </p:nvGraphicFramePr>
        <p:xfrm>
          <a:off x="0" y="1047446"/>
          <a:ext cx="9532239" cy="54121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00211" y="64595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62590"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5</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5013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37688"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9</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21969" y="54104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44977"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a:t>
            </a:r>
            <a:r>
              <a:rPr lang="en-IN" sz="1000" b="1" dirty="0">
                <a:latin typeface="Arial" panose="020B0604020202020204" pitchFamily="34" charset="0"/>
                <a:cs typeface="Arial" panose="020B0604020202020204" pitchFamily="34" charset="0"/>
              </a:rPr>
              <a:t>4</a:t>
            </a:r>
          </a:p>
        </p:txBody>
      </p:sp>
      <p:sp>
        <p:nvSpPr>
          <p:cNvPr id="20" name="TextBox 19">
            <a:extLst>
              <a:ext uri="{FF2B5EF4-FFF2-40B4-BE49-F238E27FC236}">
                <a16:creationId xmlns:a16="http://schemas.microsoft.com/office/drawing/2014/main" id="{3060B940-9988-B1B4-1275-1949D83D364D}"/>
              </a:ext>
            </a:extLst>
          </p:cNvPr>
          <p:cNvSpPr txBox="1"/>
          <p:nvPr/>
        </p:nvSpPr>
        <p:spPr>
          <a:xfrm>
            <a:off x="7970063" y="53954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r>
              <a:rPr lang="en-IN" sz="1000" b="1" dirty="0">
                <a:latin typeface="Arial" panose="020B0604020202020204" pitchFamily="34" charset="0"/>
                <a:cs typeface="Arial" panose="020B0604020202020204" pitchFamily="34" charset="0"/>
              </a:rPr>
              <a:t>5</a:t>
            </a:r>
          </a:p>
        </p:txBody>
      </p:sp>
      <p:sp>
        <p:nvSpPr>
          <p:cNvPr id="21" name="TextBox 20">
            <a:extLst>
              <a:ext uri="{FF2B5EF4-FFF2-40B4-BE49-F238E27FC236}">
                <a16:creationId xmlns:a16="http://schemas.microsoft.com/office/drawing/2014/main" id="{3FACF1EE-9EAF-113B-1E62-059F3426DA36}"/>
              </a:ext>
            </a:extLst>
          </p:cNvPr>
          <p:cNvSpPr txBox="1"/>
          <p:nvPr/>
        </p:nvSpPr>
        <p:spPr>
          <a:xfrm>
            <a:off x="141223" y="54129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USD Billion</a:t>
            </a:r>
          </a:p>
        </p:txBody>
      </p:sp>
      <p:sp>
        <p:nvSpPr>
          <p:cNvPr id="6" name="TextBox 5">
            <a:extLst>
              <a:ext uri="{FF2B5EF4-FFF2-40B4-BE49-F238E27FC236}">
                <a16:creationId xmlns:a16="http://schemas.microsoft.com/office/drawing/2014/main" id="{51027C0A-D8DA-693C-4292-E825018AA1B9}"/>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7747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331DA7-327A-4421-AFDC-445BEE16BC56}"/>
              </a:ext>
            </a:extLst>
          </p:cNvPr>
          <p:cNvSpPr>
            <a:spLocks noGrp="1"/>
          </p:cNvSpPr>
          <p:nvPr>
            <p:ph type="body" sz="quarter" idx="14"/>
          </p:nvPr>
        </p:nvSpPr>
        <p:spPr>
          <a:xfrm>
            <a:off x="132586" y="193795"/>
            <a:ext cx="7863840" cy="457200"/>
          </a:xfrm>
          <a:noFill/>
          <a:ln>
            <a:noFill/>
          </a:ln>
        </p:spPr>
        <p:txBody>
          <a:bodyPr vert="horz" lIns="91440" tIns="45720" rIns="91440" bIns="45720" rtlCol="0" anchor="ctr">
            <a:normAutofit/>
          </a:bodyPr>
          <a:lstStyle/>
          <a:p>
            <a:pPr>
              <a:spcBef>
                <a:spcPts val="0"/>
              </a:spcBef>
              <a:defRPr/>
            </a:pPr>
            <a:r>
              <a:rPr lang="en-US" sz="1400" dirty="0">
                <a:solidFill>
                  <a:schemeClr val="tx1"/>
                </a:solidFill>
                <a:latin typeface="Arial" panose="020B0604020202020204" pitchFamily="34" charset="0"/>
              </a:rPr>
              <a:t>India Agrochemicals Market, By Volume</a:t>
            </a:r>
          </a:p>
        </p:txBody>
      </p:sp>
      <p:sp>
        <p:nvSpPr>
          <p:cNvPr id="4" name="TextBox 3">
            <a:extLst>
              <a:ext uri="{FF2B5EF4-FFF2-40B4-BE49-F238E27FC236}">
                <a16:creationId xmlns:a16="http://schemas.microsoft.com/office/drawing/2014/main" id="{F597AD10-D402-40F0-A472-330A8410C1FD}"/>
              </a:ext>
            </a:extLst>
          </p:cNvPr>
          <p:cNvSpPr txBox="1"/>
          <p:nvPr/>
        </p:nvSpPr>
        <p:spPr>
          <a:xfrm>
            <a:off x="198802" y="703187"/>
            <a:ext cx="8625883" cy="344260"/>
          </a:xfrm>
          <a:prstGeom prst="rect">
            <a:avLst/>
          </a:prstGeom>
          <a:noFill/>
        </p:spPr>
        <p:txBody>
          <a:bodyPr wrap="square" rtlCol="0">
            <a:no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Figure 4: India Agrochemicals Market, By Type, By Volume (</a:t>
            </a:r>
            <a:r>
              <a:rPr lang="en-US" sz="1100" b="1" dirty="0">
                <a:latin typeface="Arial" panose="020B0604020202020204" pitchFamily="34" charset="0"/>
                <a:ea typeface="Verdana" panose="020B0604030504040204" pitchFamily="34" charset="0"/>
                <a:cs typeface="Arial" panose="020B0604020202020204" pitchFamily="34" charset="0"/>
              </a:rPr>
              <a:t>MMT</a:t>
            </a:r>
            <a:r>
              <a:rPr kumimoji="0" lang="en-US" sz="1100" b="1" i="0" u="none" strike="noStrike" kern="1200" cap="none" spc="0" normalizeH="0" baseline="0" noProof="0" dirty="0">
                <a:ln>
                  <a:noFill/>
                </a:ln>
                <a:effectLst/>
                <a:uLnTx/>
                <a:uFillTx/>
                <a:latin typeface="Arial" panose="020B0604020202020204" pitchFamily="34" charset="0"/>
                <a:ea typeface="Verdana" panose="020B0604030504040204" pitchFamily="34" charset="0"/>
                <a:cs typeface="Arial" panose="020B0604020202020204" pitchFamily="34" charset="0"/>
              </a:rPr>
              <a:t>), 2017, 2021, 2025F, 2030F, 2035F, 2040F</a:t>
            </a:r>
          </a:p>
        </p:txBody>
      </p:sp>
      <p:graphicFrame>
        <p:nvGraphicFramePr>
          <p:cNvPr id="10" name="Chart 9">
            <a:extLst>
              <a:ext uri="{FF2B5EF4-FFF2-40B4-BE49-F238E27FC236}">
                <a16:creationId xmlns:a16="http://schemas.microsoft.com/office/drawing/2014/main" id="{C5C88631-8DC7-4761-9947-E05552C23663}"/>
              </a:ext>
            </a:extLst>
          </p:cNvPr>
          <p:cNvGraphicFramePr/>
          <p:nvPr>
            <p:extLst>
              <p:ext uri="{D42A27DB-BD31-4B8C-83A1-F6EECF244321}">
                <p14:modId xmlns:p14="http://schemas.microsoft.com/office/powerpoint/2010/main" val="1247846571"/>
              </p:ext>
            </p:extLst>
          </p:nvPr>
        </p:nvGraphicFramePr>
        <p:xfrm>
          <a:off x="0" y="1047447"/>
          <a:ext cx="9532239" cy="510736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BA494D9-C0C8-5355-BD56-E6884B5A95D7}"/>
              </a:ext>
            </a:extLst>
          </p:cNvPr>
          <p:cNvSpPr txBox="1"/>
          <p:nvPr/>
        </p:nvSpPr>
        <p:spPr>
          <a:xfrm>
            <a:off x="7712911" y="5799154"/>
            <a:ext cx="1443789" cy="20005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Source: </a:t>
            </a:r>
            <a:r>
              <a:rPr kumimoji="0" lang="en-IN" sz="700" b="0" i="1" u="none" strike="noStrike" kern="1200" cap="none" spc="0" normalizeH="0" baseline="0" noProof="0" dirty="0" err="1">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rPr>
              <a:t>ChemAnalyst</a:t>
            </a:r>
            <a:endParaRPr kumimoji="0" lang="en-IN" sz="700" b="0" i="1" u="none" strike="noStrike" kern="1200" cap="none" spc="0" normalizeH="0" baseline="0" noProof="0" dirty="0">
              <a:ln>
                <a:noFill/>
              </a:ln>
              <a:solidFill>
                <a:srgbClr val="E7E6E6">
                  <a:lumMod val="50000"/>
                </a:srgbClr>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4851967-95E2-0828-4C1A-EF965945E799}"/>
              </a:ext>
            </a:extLst>
          </p:cNvPr>
          <p:cNvSpPr txBox="1"/>
          <p:nvPr/>
        </p:nvSpPr>
        <p:spPr>
          <a:xfrm>
            <a:off x="1875290"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3</a:t>
            </a:r>
            <a:endParaRPr lang="en-IN" sz="1000"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50F86B-714F-2F04-A50E-6DF4E33B905F}"/>
              </a:ext>
            </a:extLst>
          </p:cNvPr>
          <p:cNvSpPr txBox="1"/>
          <p:nvPr/>
        </p:nvSpPr>
        <p:spPr>
          <a:xfrm>
            <a:off x="306283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4</a:t>
            </a:r>
            <a:endParaRPr lang="en-IN" sz="1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BD11680-E8A4-1CB6-13E0-1013449A469D}"/>
              </a:ext>
            </a:extLst>
          </p:cNvPr>
          <p:cNvSpPr txBox="1"/>
          <p:nvPr/>
        </p:nvSpPr>
        <p:spPr>
          <a:xfrm>
            <a:off x="4250388"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6</a:t>
            </a:r>
            <a:endParaRPr lang="en-IN" sz="10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16B8F6B-524C-61E1-9FC4-05FB547B1025}"/>
              </a:ext>
            </a:extLst>
          </p:cNvPr>
          <p:cNvSpPr txBox="1"/>
          <p:nvPr/>
        </p:nvSpPr>
        <p:spPr>
          <a:xfrm>
            <a:off x="5534669" y="506756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10</a:t>
            </a:r>
            <a:endParaRPr lang="en-IN" sz="10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EA9119B-708E-7F3F-FBC0-640061A61B37}"/>
              </a:ext>
            </a:extLst>
          </p:cNvPr>
          <p:cNvSpPr txBox="1"/>
          <p:nvPr/>
        </p:nvSpPr>
        <p:spPr>
          <a:xfrm>
            <a:off x="6757677"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15</a:t>
            </a:r>
            <a:endParaRPr lang="en-IN" sz="1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060B940-9988-B1B4-1275-1949D83D364D}"/>
              </a:ext>
            </a:extLst>
          </p:cNvPr>
          <p:cNvSpPr txBox="1"/>
          <p:nvPr/>
        </p:nvSpPr>
        <p:spPr>
          <a:xfrm>
            <a:off x="7982763" y="5052576"/>
            <a:ext cx="779488" cy="246221"/>
          </a:xfrm>
          <a:prstGeom prst="rect">
            <a:avLst/>
          </a:prstGeom>
          <a:solidFill>
            <a:schemeClr val="accent3">
              <a:lumMod val="60000"/>
              <a:lumOff val="40000"/>
            </a:schemeClr>
          </a:solidFill>
        </p:spPr>
        <p:txBody>
          <a:bodyPr wrap="square" rtlCol="0">
            <a:spAutoFit/>
          </a:bodyPr>
          <a:lstStyle/>
          <a:p>
            <a:pPr algn="ctr"/>
            <a:r>
              <a:rPr lang="en-US" sz="1000" b="1" dirty="0">
                <a:latin typeface="Arial" panose="020B0604020202020204" pitchFamily="34" charset="0"/>
                <a:cs typeface="Arial" panose="020B0604020202020204" pitchFamily="34" charset="0"/>
              </a:rPr>
              <a:t>21</a:t>
            </a:r>
            <a:endParaRPr lang="en-IN" sz="10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3FACF1EE-9EAF-113B-1E62-059F3426DA36}"/>
              </a:ext>
            </a:extLst>
          </p:cNvPr>
          <p:cNvSpPr txBox="1"/>
          <p:nvPr/>
        </p:nvSpPr>
        <p:spPr>
          <a:xfrm>
            <a:off x="153923" y="5070066"/>
            <a:ext cx="1469865" cy="246221"/>
          </a:xfrm>
          <a:prstGeom prst="rect">
            <a:avLst/>
          </a:prstGeom>
          <a:solidFill>
            <a:schemeClr val="accent2">
              <a:lumMod val="60000"/>
              <a:lumOff val="40000"/>
            </a:schemeClr>
          </a:solidFill>
        </p:spPr>
        <p:txBody>
          <a:bodyPr wrap="square" rtlCol="0">
            <a:spAutoFit/>
          </a:bodyPr>
          <a:lstStyle/>
          <a:p>
            <a:pPr algn="ctr"/>
            <a:r>
              <a:rPr lang="en-IN" sz="1000" b="1" dirty="0">
                <a:latin typeface="Arial" panose="020B0604020202020204" pitchFamily="34" charset="0"/>
                <a:cs typeface="Arial" panose="020B0604020202020204" pitchFamily="34" charset="0"/>
              </a:rPr>
              <a:t>Total in MMT</a:t>
            </a:r>
          </a:p>
        </p:txBody>
      </p:sp>
      <p:sp>
        <p:nvSpPr>
          <p:cNvPr id="2" name="TextBox 1">
            <a:extLst>
              <a:ext uri="{FF2B5EF4-FFF2-40B4-BE49-F238E27FC236}">
                <a16:creationId xmlns:a16="http://schemas.microsoft.com/office/drawing/2014/main" id="{B08450A3-7010-F1E2-D17F-E5AA81231A9B}"/>
              </a:ext>
            </a:extLst>
          </p:cNvPr>
          <p:cNvSpPr txBox="1"/>
          <p:nvPr/>
        </p:nvSpPr>
        <p:spPr>
          <a:xfrm>
            <a:off x="162313" y="5715275"/>
            <a:ext cx="4119496" cy="262070"/>
          </a:xfrm>
          <a:prstGeom prst="rect">
            <a:avLst/>
          </a:prstGeom>
          <a:noFill/>
        </p:spPr>
        <p:txBody>
          <a:bodyPr wrap="square" rtlCol="0">
            <a:no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prstClr val="white">
                    <a:lumMod val="50000"/>
                  </a:prstClr>
                </a:solidFill>
                <a:effectLst/>
                <a:uLnTx/>
                <a:uFillTx/>
                <a:latin typeface="Arial" panose="020B0604020202020204" pitchFamily="34" charset="0"/>
                <a:ea typeface="Verdana" panose="020B0604030504040204" pitchFamily="34" charset="0"/>
                <a:cs typeface="Arial" panose="020B0604020202020204" pitchFamily="34" charset="0"/>
              </a:rPr>
              <a:t>Others: Biopesticides, etc.</a:t>
            </a:r>
            <a:endParaRPr lang="en-IN" sz="700" i="1" dirty="0">
              <a:solidFill>
                <a:prstClr val="white">
                  <a:lumMod val="50000"/>
                </a:prst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95216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TotalTime>
  <Words>2740</Words>
  <Application>Microsoft Office PowerPoint</Application>
  <PresentationFormat>On-screen Show (4:3)</PresentationFormat>
  <Paragraphs>305</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Montserrat</vt:lpstr>
      <vt:lpstr>Neue Haas Grotesk Display Std 75</vt:lpstr>
      <vt:lpstr>Univers-Light-Normal</vt:lpstr>
      <vt:lpstr>Verdana</vt:lpstr>
      <vt:lpstr>Office Theme</vt:lpstr>
      <vt:lpstr>First Update Market and Business  Environment Report—Agrochemicals and Plant Micronutrients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12</cp:revision>
  <dcterms:created xsi:type="dcterms:W3CDTF">2022-12-02T10:19:58Z</dcterms:created>
  <dcterms:modified xsi:type="dcterms:W3CDTF">2022-12-13T12:52:47Z</dcterms:modified>
</cp:coreProperties>
</file>