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719" r:id="rId3"/>
    <p:sldId id="7691" r:id="rId4"/>
    <p:sldId id="7692" r:id="rId5"/>
    <p:sldId id="7698" r:id="rId6"/>
    <p:sldId id="7693" r:id="rId7"/>
    <p:sldId id="7694" r:id="rId8"/>
    <p:sldId id="7699" r:id="rId9"/>
    <p:sldId id="7700" r:id="rId10"/>
    <p:sldId id="7695" r:id="rId11"/>
    <p:sldId id="7697" r:id="rId12"/>
    <p:sldId id="870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660"/>
  </p:normalViewPr>
  <p:slideViewPr>
    <p:cSldViewPr snapToGrid="0">
      <p:cViewPr>
        <p:scale>
          <a:sx n="75" d="100"/>
          <a:sy n="75" d="100"/>
        </p:scale>
        <p:origin x="112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196.56</c:v>
                </c:pt>
                <c:pt idx="1">
                  <c:v>220.34</c:v>
                </c:pt>
                <c:pt idx="2">
                  <c:v>256.82462282670224</c:v>
                </c:pt>
                <c:pt idx="3">
                  <c:v>324.22633550460887</c:v>
                </c:pt>
                <c:pt idx="4">
                  <c:v>390.04784583715497</c:v>
                </c:pt>
                <c:pt idx="5">
                  <c:v>454.10670738098543</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Volume (KT)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2017</c:v>
                </c:pt>
                <c:pt idx="1">
                  <c:v>2019</c:v>
                </c:pt>
                <c:pt idx="2">
                  <c:v>2021</c:v>
                </c:pt>
                <c:pt idx="3">
                  <c:v>2025F</c:v>
                </c:pt>
                <c:pt idx="4">
                  <c:v>2027F</c:v>
                </c:pt>
              </c:strCache>
            </c:strRef>
          </c:cat>
          <c:val>
            <c:numRef>
              <c:f>Sheet1!$B$2:$B$6</c:f>
              <c:numCache>
                <c:formatCode>0.0</c:formatCode>
                <c:ptCount val="5"/>
                <c:pt idx="0">
                  <c:v>3118.8118811881191</c:v>
                </c:pt>
                <c:pt idx="1">
                  <c:v>3538.6119257087003</c:v>
                </c:pt>
                <c:pt idx="2">
                  <c:v>3953.7126325940208</c:v>
                </c:pt>
                <c:pt idx="3">
                  <c:v>5242.8704449245924</c:v>
                </c:pt>
                <c:pt idx="4">
                  <c:v>6100.4358771933094</c:v>
                </c:pt>
              </c:numCache>
            </c:numRef>
          </c:val>
          <c:extLst>
            <c:ext xmlns:c16="http://schemas.microsoft.com/office/drawing/2014/chart" uri="{C3380CC4-5D6E-409C-BE32-E72D297353CC}">
              <c16:uniqueId val="{00000000-1436-4A80-9FC4-640B6BBEFD7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2017</c:v>
                </c:pt>
                <c:pt idx="1">
                  <c:v>2019</c:v>
                </c:pt>
                <c:pt idx="2">
                  <c:v>2021</c:v>
                </c:pt>
                <c:pt idx="3">
                  <c:v>2025F</c:v>
                </c:pt>
                <c:pt idx="4">
                  <c:v>2027F</c:v>
                </c:pt>
              </c:strCache>
            </c:strRef>
          </c:cat>
          <c:val>
            <c:numRef>
              <c:f>Sheet1!$B$2:$B$6</c:f>
              <c:numCache>
                <c:formatCode>0.0</c:formatCode>
                <c:ptCount val="5"/>
                <c:pt idx="0">
                  <c:v>0.45171</c:v>
                </c:pt>
                <c:pt idx="1">
                  <c:v>0.53829399999999994</c:v>
                </c:pt>
                <c:pt idx="2">
                  <c:v>0.63263000000000003</c:v>
                </c:pt>
                <c:pt idx="3">
                  <c:v>0.89839521081232032</c:v>
                </c:pt>
                <c:pt idx="4">
                  <c:v>1.0774333627991983</c:v>
                </c:pt>
              </c:numCache>
            </c:numRef>
          </c:val>
          <c:extLst>
            <c:ext xmlns:c16="http://schemas.microsoft.com/office/drawing/2014/chart" uri="{C3380CC4-5D6E-409C-BE32-E72D297353CC}">
              <c16:uniqueId val="{00000000-21E3-4A2F-8633-4FA667839FC7}"/>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Volume (KT)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2017</c:v>
                </c:pt>
                <c:pt idx="1">
                  <c:v>2019</c:v>
                </c:pt>
                <c:pt idx="2">
                  <c:v>2021</c:v>
                </c:pt>
                <c:pt idx="3">
                  <c:v>2025F</c:v>
                </c:pt>
                <c:pt idx="4">
                  <c:v>2027F</c:v>
                </c:pt>
              </c:strCache>
            </c:strRef>
          </c:cat>
          <c:val>
            <c:numRef>
              <c:f>Sheet1!$B$2:$B$6</c:f>
              <c:numCache>
                <c:formatCode>0.0</c:formatCode>
                <c:ptCount val="5"/>
                <c:pt idx="0">
                  <c:v>355.67716535433067</c:v>
                </c:pt>
                <c:pt idx="1">
                  <c:v>410.91145038167934</c:v>
                </c:pt>
                <c:pt idx="2">
                  <c:v>488.89489953632147</c:v>
                </c:pt>
                <c:pt idx="3">
                  <c:v>684.59590856688283</c:v>
                </c:pt>
                <c:pt idx="4">
                  <c:v>814.07885364503068</c:v>
                </c:pt>
              </c:numCache>
            </c:numRef>
          </c:val>
          <c:extLst>
            <c:ext xmlns:c16="http://schemas.microsoft.com/office/drawing/2014/chart" uri="{C3380CC4-5D6E-409C-BE32-E72D297353CC}">
              <c16:uniqueId val="{00000000-E725-4D92-B635-9CCEA48FB7E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19330338751E-2"/>
          <c:y val="0.24715299302116908"/>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_ * #,##0.0_ ;_ * \-#,##0.0_ ;_ * "-"??_ ;_ @_ </c:formatCode>
                <c:ptCount val="6"/>
                <c:pt idx="0">
                  <c:v>170.92173913043479</c:v>
                </c:pt>
                <c:pt idx="1">
                  <c:v>187.20475785896349</c:v>
                </c:pt>
                <c:pt idx="2">
                  <c:v>213.48680201720884</c:v>
                </c:pt>
                <c:pt idx="3">
                  <c:v>262.74419408801373</c:v>
                </c:pt>
                <c:pt idx="4">
                  <c:v>308.82648126457246</c:v>
                </c:pt>
                <c:pt idx="5">
                  <c:v>354.77086514139484</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_ * #,##0.0_ ;_ * \-#,##0.0_ ;_ * &quot;-&quot;??_ ;_ @_ "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6"/>
          <c:order val="0"/>
          <c:tx>
            <c:strRef>
              <c:f>Sheet1!$E$1</c:f>
              <c:strCache>
                <c:ptCount val="1"/>
                <c:pt idx="0">
                  <c:v>Others</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16.412759999999981</c:v>
                </c:pt>
                <c:pt idx="1">
                  <c:v>17.142451999999995</c:v>
                </c:pt>
                <c:pt idx="2">
                  <c:v>19.056387013741318</c:v>
                </c:pt>
                <c:pt idx="3">
                  <c:v>23.020069820827214</c:v>
                </c:pt>
                <c:pt idx="4">
                  <c:v>26.523253516926516</c:v>
                </c:pt>
                <c:pt idx="5">
                  <c:v>29.834810674930733</c:v>
                </c:pt>
              </c:numCache>
            </c:numRef>
          </c:val>
          <c:extLst>
            <c:ext xmlns:c16="http://schemas.microsoft.com/office/drawing/2014/chart" uri="{C3380CC4-5D6E-409C-BE32-E72D297353CC}">
              <c16:uniqueId val="{00000004-90D6-4AFB-AEF2-F7160527FD64}"/>
            </c:ext>
          </c:extLst>
        </c:ser>
        <c:ser>
          <c:idx val="5"/>
          <c:order val="1"/>
          <c:tx>
            <c:strRef>
              <c:f>Sheet1!$D$1</c:f>
              <c:strCache>
                <c:ptCount val="1"/>
                <c:pt idx="0">
                  <c:v>Fungicides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36.009791999999997</c:v>
                </c:pt>
                <c:pt idx="1">
                  <c:v>40.564594000000007</c:v>
                </c:pt>
                <c:pt idx="2">
                  <c:v>47.666649996635932</c:v>
                </c:pt>
                <c:pt idx="3">
                  <c:v>60.338521037407709</c:v>
                </c:pt>
                <c:pt idx="4">
                  <c:v>72.860937602380545</c:v>
                </c:pt>
                <c:pt idx="5">
                  <c:v>85.054186292458567</c:v>
                </c:pt>
              </c:numCache>
            </c:numRef>
          </c:val>
          <c:extLst>
            <c:ext xmlns:c16="http://schemas.microsoft.com/office/drawing/2014/chart" uri="{C3380CC4-5D6E-409C-BE32-E72D297353CC}">
              <c16:uniqueId val="{00000000-64FA-4A6E-B60C-A2175073DAA2}"/>
            </c:ext>
          </c:extLst>
        </c:ser>
        <c:ser>
          <c:idx val="2"/>
          <c:order val="2"/>
          <c:tx>
            <c:strRef>
              <c:f>Sheet1!$C$1</c:f>
              <c:strCache>
                <c:ptCount val="1"/>
                <c:pt idx="0">
                  <c:v>Herbicides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39.547871999999998</c:v>
                </c:pt>
                <c:pt idx="1">
                  <c:v>44.817155999999997</c:v>
                </c:pt>
                <c:pt idx="2">
                  <c:v>52.417905518929928</c:v>
                </c:pt>
                <c:pt idx="3">
                  <c:v>66.66093457974759</c:v>
                </c:pt>
                <c:pt idx="4">
                  <c:v>80.817913657458504</c:v>
                </c:pt>
                <c:pt idx="5">
                  <c:v>94.681248488935452</c:v>
                </c:pt>
              </c:numCache>
            </c:numRef>
          </c:val>
          <c:extLst>
            <c:ext xmlns:c16="http://schemas.microsoft.com/office/drawing/2014/chart" uri="{C3380CC4-5D6E-409C-BE32-E72D297353CC}">
              <c16:uniqueId val="{00000001-64FA-4A6E-B60C-A2175073DAA2}"/>
            </c:ext>
          </c:extLst>
        </c:ser>
        <c:ser>
          <c:idx val="0"/>
          <c:order val="3"/>
          <c:tx>
            <c:strRef>
              <c:f>Sheet1!$B$1</c:f>
              <c:strCache>
                <c:ptCount val="1"/>
                <c:pt idx="0">
                  <c:v>Insecticides </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104.58957600000001</c:v>
                </c:pt>
                <c:pt idx="1">
                  <c:v>117.81579799999999</c:v>
                </c:pt>
                <c:pt idx="2">
                  <c:v>137.68368029739509</c:v>
                </c:pt>
                <c:pt idx="3">
                  <c:v>174.20681006662633</c:v>
                </c:pt>
                <c:pt idx="4">
                  <c:v>209.84574106038937</c:v>
                </c:pt>
                <c:pt idx="5">
                  <c:v>244.53646192466064</c:v>
                </c:pt>
              </c:numCache>
            </c:numRef>
          </c:val>
          <c:extLst>
            <c:ext xmlns:c16="http://schemas.microsoft.com/office/drawing/2014/chart" uri="{C3380CC4-5D6E-409C-BE32-E72D297353CC}">
              <c16:uniqueId val="{00000000-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6"/>
          <c:order val="0"/>
          <c:tx>
            <c:strRef>
              <c:f>Sheet1!$E$1</c:f>
              <c:strCache>
                <c:ptCount val="1"/>
                <c:pt idx="0">
                  <c:v>Others</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18.186073043478252</c:v>
                </c:pt>
                <c:pt idx="1">
                  <c:v>18.795357689039943</c:v>
                </c:pt>
                <c:pt idx="2">
                  <c:v>20.13180543022278</c:v>
                </c:pt>
                <c:pt idx="3">
                  <c:v>24.172465856097283</c:v>
                </c:pt>
                <c:pt idx="4">
                  <c:v>26.620842685006163</c:v>
                </c:pt>
                <c:pt idx="5">
                  <c:v>28.665485903424734</c:v>
                </c:pt>
              </c:numCache>
            </c:numRef>
          </c:val>
          <c:extLst>
            <c:ext xmlns:c16="http://schemas.microsoft.com/office/drawing/2014/chart" uri="{C3380CC4-5D6E-409C-BE32-E72D297353CC}">
              <c16:uniqueId val="{00000004-90D6-4AFB-AEF2-F7160527FD64}"/>
            </c:ext>
          </c:extLst>
        </c:ser>
        <c:ser>
          <c:idx val="5"/>
          <c:order val="1"/>
          <c:tx>
            <c:strRef>
              <c:f>Sheet1!$D$1</c:f>
              <c:strCache>
                <c:ptCount val="1"/>
                <c:pt idx="0">
                  <c:v>Fungicides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28.031165217391305</c:v>
                </c:pt>
                <c:pt idx="1">
                  <c:v>31.019828377230247</c:v>
                </c:pt>
                <c:pt idx="2">
                  <c:v>35.951177459697966</c:v>
                </c:pt>
                <c:pt idx="3">
                  <c:v>44.456317639691918</c:v>
                </c:pt>
                <c:pt idx="4">
                  <c:v>52.562267111230227</c:v>
                </c:pt>
                <c:pt idx="5">
                  <c:v>60.488432506607822</c:v>
                </c:pt>
              </c:numCache>
            </c:numRef>
          </c:val>
          <c:extLst>
            <c:ext xmlns:c16="http://schemas.microsoft.com/office/drawing/2014/chart" uri="{C3380CC4-5D6E-409C-BE32-E72D297353CC}">
              <c16:uniqueId val="{00000000-64FA-4A6E-B60C-A2175073DAA2}"/>
            </c:ext>
          </c:extLst>
        </c:ser>
        <c:ser>
          <c:idx val="2"/>
          <c:order val="2"/>
          <c:tx>
            <c:strRef>
              <c:f>Sheet1!$C$1</c:f>
              <c:strCache>
                <c:ptCount val="1"/>
                <c:pt idx="0">
                  <c:v>Herbicides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36.953279999999999</c:v>
                </c:pt>
                <c:pt idx="1">
                  <c:v>40.698314358538667</c:v>
                </c:pt>
                <c:pt idx="2">
                  <c:v>46.668214920961852</c:v>
                </c:pt>
                <c:pt idx="3">
                  <c:v>57.619801763501407</c:v>
                </c:pt>
                <c:pt idx="4">
                  <c:v>67.972708526332397</c:v>
                </c:pt>
                <c:pt idx="5">
                  <c:v>78.475315369276544</c:v>
                </c:pt>
              </c:numCache>
            </c:numRef>
          </c:val>
          <c:extLst>
            <c:ext xmlns:c16="http://schemas.microsoft.com/office/drawing/2014/chart" uri="{C3380CC4-5D6E-409C-BE32-E72D297353CC}">
              <c16:uniqueId val="{00000001-64FA-4A6E-B60C-A2175073DAA2}"/>
            </c:ext>
          </c:extLst>
        </c:ser>
        <c:ser>
          <c:idx val="0"/>
          <c:order val="3"/>
          <c:tx>
            <c:strRef>
              <c:f>Sheet1!$B$1</c:f>
              <c:strCache>
                <c:ptCount val="1"/>
                <c:pt idx="0">
                  <c:v>Insecticides </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87.751220869565216</c:v>
                </c:pt>
                <c:pt idx="1">
                  <c:v>96.691257434154636</c:v>
                </c:pt>
                <c:pt idx="2">
                  <c:v>110.73560420632624</c:v>
                </c:pt>
                <c:pt idx="3">
                  <c:v>136.49560882872314</c:v>
                </c:pt>
                <c:pt idx="4">
                  <c:v>161.67066294200367</c:v>
                </c:pt>
                <c:pt idx="5">
                  <c:v>187.14163136208577</c:v>
                </c:pt>
              </c:numCache>
            </c:numRef>
          </c:val>
          <c:extLst>
            <c:ext xmlns:c16="http://schemas.microsoft.com/office/drawing/2014/chart" uri="{C3380CC4-5D6E-409C-BE32-E72D297353CC}">
              <c16:uniqueId val="{00000000-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4.58</c:v>
                </c:pt>
                <c:pt idx="1">
                  <c:v>6.31</c:v>
                </c:pt>
                <c:pt idx="2">
                  <c:v>9.2155187172216007</c:v>
                </c:pt>
                <c:pt idx="3">
                  <c:v>15.225982503817463</c:v>
                </c:pt>
                <c:pt idx="4">
                  <c:v>23.628670126765993</c:v>
                </c:pt>
                <c:pt idx="5">
                  <c:v>34.711132222165226</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_ * #,##0.0_ ;_ * \-#,##0.0_ ;_ * "-"??_ ;_ @_ </c:formatCode>
                <c:ptCount val="6"/>
                <c:pt idx="0">
                  <c:v>3.0533333333333337</c:v>
                </c:pt>
                <c:pt idx="1">
                  <c:v>4.1513157894736841</c:v>
                </c:pt>
                <c:pt idx="2">
                  <c:v>5.9751790943536287</c:v>
                </c:pt>
                <c:pt idx="3">
                  <c:v>9.6366977872262414</c:v>
                </c:pt>
                <c:pt idx="4">
                  <c:v>14.767918829228746</c:v>
                </c:pt>
                <c:pt idx="5">
                  <c:v>21.360696752101678</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_ * #,##0.0_ ;_ * \-#,##0.0_ ;_ * &quot;-&quot;??_ ;_ @_ "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0.37830800000000003</c:v>
                </c:pt>
                <c:pt idx="1">
                  <c:v>0.47009500000000004</c:v>
                </c:pt>
                <c:pt idx="2">
                  <c:v>0.55200957116157445</c:v>
                </c:pt>
                <c:pt idx="3">
                  <c:v>0.77195731294354486</c:v>
                </c:pt>
                <c:pt idx="4">
                  <c:v>1.2097879104904168</c:v>
                </c:pt>
                <c:pt idx="5">
                  <c:v>1.7702677433304241</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0.83493399999999995</c:v>
                </c:pt>
                <c:pt idx="1">
                  <c:v>1.1641949999999999</c:v>
                </c:pt>
                <c:pt idx="2">
                  <c:v>1.7389683819397161</c:v>
                </c:pt>
                <c:pt idx="3">
                  <c:v>3.0040863480031854</c:v>
                </c:pt>
                <c:pt idx="4">
                  <c:v>4.6548480149729006</c:v>
                </c:pt>
                <c:pt idx="5">
                  <c:v>6.8519775006554156</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0.75157799999999997</c:v>
                </c:pt>
                <c:pt idx="1">
                  <c:v>1.0569249999999999</c:v>
                </c:pt>
                <c:pt idx="2">
                  <c:v>1.5786183562600602</c:v>
                </c:pt>
                <c:pt idx="3">
                  <c:v>2.6112559994046949</c:v>
                </c:pt>
                <c:pt idx="4">
                  <c:v>4.0286882566136022</c:v>
                </c:pt>
                <c:pt idx="5">
                  <c:v>5.9043635909903047</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2.6151799999999996</c:v>
                </c:pt>
                <c:pt idx="1">
                  <c:v>3.6187849999999999</c:v>
                </c:pt>
                <c:pt idx="2">
                  <c:v>5.3459224078602503</c:v>
                </c:pt>
                <c:pt idx="3">
                  <c:v>8.8386828434660369</c:v>
                </c:pt>
                <c:pt idx="4">
                  <c:v>13.735345944689072</c:v>
                </c:pt>
                <c:pt idx="5">
                  <c:v>20.184523387189078</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0.19724533333333333</c:v>
                </c:pt>
                <c:pt idx="1">
                  <c:v>0.25115460526315786</c:v>
                </c:pt>
                <c:pt idx="2">
                  <c:v>0.36508344266500631</c:v>
                </c:pt>
                <c:pt idx="3">
                  <c:v>0.58302021612718757</c:v>
                </c:pt>
                <c:pt idx="4">
                  <c:v>0.87721437845618766</c:v>
                </c:pt>
                <c:pt idx="5">
                  <c:v>1.2645532477244223</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0.5923466666666668</c:v>
                </c:pt>
                <c:pt idx="1">
                  <c:v>0.81573355263157898</c:v>
                </c:pt>
                <c:pt idx="2">
                  <c:v>1.1711351024933112</c:v>
                </c:pt>
                <c:pt idx="3">
                  <c:v>1.8849380871814527</c:v>
                </c:pt>
                <c:pt idx="4">
                  <c:v>2.873837004167914</c:v>
                </c:pt>
                <c:pt idx="5">
                  <c:v>4.1439751699077254</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0.53494400000000009</c:v>
                </c:pt>
                <c:pt idx="1">
                  <c:v>0.73187697368421056</c:v>
                </c:pt>
                <c:pt idx="2">
                  <c:v>1.0552166280628508</c:v>
                </c:pt>
                <c:pt idx="3">
                  <c:v>1.7037681687815995</c:v>
                </c:pt>
                <c:pt idx="4">
                  <c:v>2.6227823840710256</c:v>
                </c:pt>
                <c:pt idx="5">
                  <c:v>3.8022040218740987</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1.7287973333333337</c:v>
                </c:pt>
                <c:pt idx="1">
                  <c:v>2.3525506578947368</c:v>
                </c:pt>
                <c:pt idx="2">
                  <c:v>3.38374392113246</c:v>
                </c:pt>
                <c:pt idx="3">
                  <c:v>5.464971315136002</c:v>
                </c:pt>
                <c:pt idx="4">
                  <c:v>8.3940850625336196</c:v>
                </c:pt>
                <c:pt idx="5">
                  <c:v>12.149964312595433</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2017</c:v>
                </c:pt>
                <c:pt idx="1">
                  <c:v>2019</c:v>
                </c:pt>
                <c:pt idx="2">
                  <c:v>2021</c:v>
                </c:pt>
                <c:pt idx="3">
                  <c:v>2025F</c:v>
                </c:pt>
                <c:pt idx="4">
                  <c:v>2027F</c:v>
                </c:pt>
              </c:strCache>
            </c:strRef>
          </c:cat>
          <c:val>
            <c:numRef>
              <c:f>Sheet1!$B$2:$B$6</c:f>
              <c:numCache>
                <c:formatCode>0.0</c:formatCode>
                <c:ptCount val="5"/>
                <c:pt idx="0">
                  <c:v>3.15</c:v>
                </c:pt>
                <c:pt idx="1">
                  <c:v>3.62</c:v>
                </c:pt>
                <c:pt idx="2">
                  <c:v>4.0999999999999996</c:v>
                </c:pt>
                <c:pt idx="3">
                  <c:v>5.5731712829548403</c:v>
                </c:pt>
                <c:pt idx="4">
                  <c:v>6.5457676962284213</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81827-5894-402D-AF38-D0F4825B854A}" type="datetimeFigureOut">
              <a:rPr lang="en-US" smtClean="0"/>
              <a:t>12/2/2022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81FA6-1BB1-43CD-B08D-067065AF1ED2}" type="slidenum">
              <a:rPr lang="en-US" smtClean="0"/>
              <a:t>‹#›</a:t>
            </a:fld>
            <a:endParaRPr lang="en-US"/>
          </a:p>
        </p:txBody>
      </p:sp>
    </p:spTree>
    <p:extLst>
      <p:ext uri="{BB962C8B-B14F-4D97-AF65-F5344CB8AC3E}">
        <p14:creationId xmlns:p14="http://schemas.microsoft.com/office/powerpoint/2010/main" val="3292896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2</a:t>
            </a:fld>
            <a:endParaRPr lang="en-US" dirty="0"/>
          </a:p>
        </p:txBody>
      </p:sp>
    </p:spTree>
    <p:extLst>
      <p:ext uri="{BB962C8B-B14F-4D97-AF65-F5344CB8AC3E}">
        <p14:creationId xmlns:p14="http://schemas.microsoft.com/office/powerpoint/2010/main" val="947727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4497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2626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90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562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63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404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16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9</a:t>
            </a:fld>
            <a:endParaRPr lang="en-US" dirty="0"/>
          </a:p>
        </p:txBody>
      </p:sp>
    </p:spTree>
    <p:extLst>
      <p:ext uri="{BB962C8B-B14F-4D97-AF65-F5344CB8AC3E}">
        <p14:creationId xmlns:p14="http://schemas.microsoft.com/office/powerpoint/2010/main" val="3411306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1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44860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69563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882367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8" name="Rectangle 7"/>
          <p:cNvSpPr/>
          <p:nvPr userDrawn="1"/>
        </p:nvSpPr>
        <p:spPr>
          <a:xfrm>
            <a:off x="-34113" y="6683335"/>
            <a:ext cx="9193104" cy="1746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1"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 Placeholder 3"/>
          <p:cNvSpPr>
            <a:spLocks noGrp="1"/>
          </p:cNvSpPr>
          <p:nvPr>
            <p:ph type="body" sz="quarter" idx="14"/>
          </p:nvPr>
        </p:nvSpPr>
        <p:spPr>
          <a:xfrm>
            <a:off x="132586" y="193795"/>
            <a:ext cx="7417745"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0000500000000000000"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1" name="Rectangle 10"/>
          <p:cNvSpPr/>
          <p:nvPr userDrawn="1"/>
        </p:nvSpPr>
        <p:spPr>
          <a:xfrm>
            <a:off x="8743567" y="6515551"/>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7"/>
          <p:cNvSpPr txBox="1"/>
          <p:nvPr userDrawn="1"/>
        </p:nvSpPr>
        <p:spPr>
          <a:xfrm>
            <a:off x="8679475" y="6566714"/>
            <a:ext cx="445403" cy="365125"/>
          </a:xfrm>
          <a:prstGeom prst="rect">
            <a:avLst/>
          </a:prstGeom>
          <a:noFill/>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t>‹#›</a:t>
            </a:fld>
            <a:endParaRPr lang="en-US" sz="1100" dirty="0">
              <a:solidFill>
                <a:sysClr val="windowText" lastClr="000000"/>
              </a:solidFill>
            </a:endParaRPr>
          </a:p>
        </p:txBody>
      </p:sp>
      <p:cxnSp>
        <p:nvCxnSpPr>
          <p:cNvPr id="12" name="Straight Connector 11"/>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Text&#10;&#10;Description automatically generated">
            <a:extLst>
              <a:ext uri="{FF2B5EF4-FFF2-40B4-BE49-F238E27FC236}">
                <a16:creationId xmlns:a16="http://schemas.microsoft.com/office/drawing/2014/main" id="{9A8ABD7B-80D3-2FFC-A845-E088D4D531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2589" y="160457"/>
            <a:ext cx="2028825" cy="523875"/>
          </a:xfrm>
          <a:prstGeom prst="rect">
            <a:avLst/>
          </a:prstGeom>
        </p:spPr>
      </p:pic>
    </p:spTree>
    <p:extLst>
      <p:ext uri="{BB962C8B-B14F-4D97-AF65-F5344CB8AC3E}">
        <p14:creationId xmlns:p14="http://schemas.microsoft.com/office/powerpoint/2010/main" val="293101787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B69AD1-A7F0-4B5E-8719-CC86072C7A0C}"/>
              </a:ext>
            </a:extLst>
          </p:cNvPr>
          <p:cNvSpPr/>
          <p:nvPr userDrawn="1"/>
        </p:nvSpPr>
        <p:spPr>
          <a:xfrm>
            <a:off x="0" y="6664204"/>
            <a:ext cx="9158990" cy="2087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1D4176D-CDAE-4615-B977-AEA78F7D710C}"/>
              </a:ext>
            </a:extLst>
          </p:cNvPr>
          <p:cNvSpPr/>
          <p:nvPr userDrawn="1"/>
        </p:nvSpPr>
        <p:spPr>
          <a:xfrm>
            <a:off x="0"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a:extLst>
              <a:ext uri="{FF2B5EF4-FFF2-40B4-BE49-F238E27FC236}">
                <a16:creationId xmlns:a16="http://schemas.microsoft.com/office/drawing/2014/main" id="{5A0A9FB9-1FC0-4A81-A244-231DFC03426A}"/>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7" name="Rectangle 16">
            <a:extLst>
              <a:ext uri="{FF2B5EF4-FFF2-40B4-BE49-F238E27FC236}">
                <a16:creationId xmlns:a16="http://schemas.microsoft.com/office/drawing/2014/main" id="{5170A081-2CD4-42C2-83F7-1BDF218E888C}"/>
              </a:ext>
            </a:extLst>
          </p:cNvPr>
          <p:cNvSpPr/>
          <p:nvPr userDrawn="1"/>
        </p:nvSpPr>
        <p:spPr>
          <a:xfrm>
            <a:off x="8743567" y="6515545"/>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7">
            <a:extLst>
              <a:ext uri="{FF2B5EF4-FFF2-40B4-BE49-F238E27FC236}">
                <a16:creationId xmlns:a16="http://schemas.microsoft.com/office/drawing/2014/main" id="{DAB0CC45-65C1-4330-8B7B-E233943D2F2B}"/>
              </a:ext>
            </a:extLst>
          </p:cNvPr>
          <p:cNvSpPr txBox="1">
            <a:spLocks/>
          </p:cNvSpPr>
          <p:nvPr userDrawn="1"/>
        </p:nvSpPr>
        <p:spPr>
          <a:xfrm>
            <a:off x="8679472" y="655364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cxnSp>
        <p:nvCxnSpPr>
          <p:cNvPr id="19" name="Straight Connector 18">
            <a:extLst>
              <a:ext uri="{FF2B5EF4-FFF2-40B4-BE49-F238E27FC236}">
                <a16:creationId xmlns:a16="http://schemas.microsoft.com/office/drawing/2014/main" id="{900B4527-B56E-473D-ACE2-854F941525D2}"/>
              </a:ext>
            </a:extLst>
          </p:cNvPr>
          <p:cNvCxnSpPr>
            <a:cxnSpLocks/>
          </p:cNvCxnSpPr>
          <p:nvPr userDrawn="1"/>
        </p:nvCxnSpPr>
        <p:spPr>
          <a:xfrm>
            <a:off x="0"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06145C0-99F9-409B-86EE-E2CAD7AE19A9}"/>
              </a:ext>
            </a:extLst>
          </p:cNvPr>
          <p:cNvSpPr txBox="1"/>
          <p:nvPr userDrawn="1"/>
        </p:nvSpPr>
        <p:spPr>
          <a:xfrm>
            <a:off x="-14514" y="6638701"/>
            <a:ext cx="1886857" cy="338554"/>
          </a:xfrm>
          <a:prstGeom prst="rect">
            <a:avLst/>
          </a:prstGeom>
          <a:noFill/>
        </p:spPr>
        <p:txBody>
          <a:bodyPr wrap="square" rtlCol="0">
            <a:spAutoFit/>
          </a:bodyPr>
          <a:lstStyle/>
          <a:p>
            <a:r>
              <a:rPr lang="en-US" sz="800" dirty="0"/>
              <a:t>© </a:t>
            </a:r>
            <a:r>
              <a:rPr lang="en-US" sz="800" dirty="0" err="1"/>
              <a:t>ChemAnalyst</a:t>
            </a:r>
            <a:endParaRPr lang="en-US" sz="800" dirty="0"/>
          </a:p>
          <a:p>
            <a:endParaRPr lang="en-US" sz="800" dirty="0"/>
          </a:p>
        </p:txBody>
      </p:sp>
      <p:pic>
        <p:nvPicPr>
          <p:cNvPr id="2" name="Picture 1" descr="Text&#10;&#10;Description automatically generated">
            <a:extLst>
              <a:ext uri="{FF2B5EF4-FFF2-40B4-BE49-F238E27FC236}">
                <a16:creationId xmlns:a16="http://schemas.microsoft.com/office/drawing/2014/main" id="{C8D171B9-4DDB-5E12-362C-8F767D1BB9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96050" y="193795"/>
            <a:ext cx="2028825" cy="523875"/>
          </a:xfrm>
          <a:prstGeom prst="rect">
            <a:avLst/>
          </a:prstGeom>
        </p:spPr>
      </p:pic>
    </p:spTree>
    <p:extLst>
      <p:ext uri="{BB962C8B-B14F-4D97-AF65-F5344CB8AC3E}">
        <p14:creationId xmlns:p14="http://schemas.microsoft.com/office/powerpoint/2010/main" val="88575933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28112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40851-42C9-4F39-B4AF-6561C5B9C957}"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62492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440851-42C9-4F39-B4AF-6561C5B9C95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161581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40851-42C9-4F39-B4AF-6561C5B9C957}"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39460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440851-42C9-4F39-B4AF-6561C5B9C957}"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65979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40851-42C9-4F39-B4AF-6561C5B9C957}"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230481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440851-42C9-4F39-B4AF-6561C5B9C95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95643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440851-42C9-4F39-B4AF-6561C5B9C957}"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44446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40851-42C9-4F39-B4AF-6561C5B9C957}" type="datetimeFigureOut">
              <a:rPr lang="en-US" smtClean="0"/>
              <a:t>12/2/2022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CACFA-698A-4B2C-A185-880AE23C1EDA}" type="slidenum">
              <a:rPr lang="en-US" smtClean="0"/>
              <a:t>‹#›</a:t>
            </a:fld>
            <a:endParaRPr lang="en-US"/>
          </a:p>
        </p:txBody>
      </p:sp>
    </p:spTree>
    <p:extLst>
      <p:ext uri="{BB962C8B-B14F-4D97-AF65-F5344CB8AC3E}">
        <p14:creationId xmlns:p14="http://schemas.microsoft.com/office/powerpoint/2010/main" val="135025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hemanalyst.com/" TargetMode="Externa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chart" Target="../charts/char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5636" y="304532"/>
            <a:ext cx="2346911" cy="1688604"/>
          </a:xfrm>
          <a:prstGeom prst="rect">
            <a:avLst/>
          </a:prstGeom>
        </p:spPr>
        <p:txBody>
          <a:bodyPr vert="horz" wrap="square" lIns="0" tIns="12700" rIns="0" bIns="0" rtlCol="0">
            <a:spAutoFit/>
          </a:bodyPr>
          <a:lstStyle/>
          <a:p>
            <a:pPr marL="12700" marR="5080">
              <a:lnSpc>
                <a:spcPct val="98600"/>
              </a:lnSpc>
            </a:pPr>
            <a:r>
              <a:rPr lang="en-US" sz="2200" b="1" spc="-22" baseline="1322" dirty="0">
                <a:latin typeface="Arial" panose="020B0604020202020204" pitchFamily="34" charset="0"/>
                <a:cs typeface="Arial" panose="020B0604020202020204" pitchFamily="34" charset="0"/>
              </a:rPr>
              <a:t>Interim Update</a:t>
            </a:r>
            <a:r>
              <a:rPr sz="2200" b="1"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a:t>
            </a:r>
            <a:br>
              <a:rPr lang="en-US" sz="2200" b="1" spc="-455" dirty="0">
                <a:latin typeface="Arial" panose="020B0604020202020204" pitchFamily="34" charset="0"/>
                <a:cs typeface="Arial" panose="020B0604020202020204" pitchFamily="34" charset="0"/>
              </a:rPr>
            </a:br>
            <a:r>
              <a:rPr sz="2200" b="1" spc="-15" dirty="0">
                <a:latin typeface="Arial" panose="020B0604020202020204" pitchFamily="34" charset="0"/>
                <a:cs typeface="Arial" panose="020B0604020202020204" pitchFamily="34" charset="0"/>
              </a:rPr>
              <a:t>Market </a:t>
            </a:r>
            <a:r>
              <a:rPr sz="2200" b="1" dirty="0">
                <a:latin typeface="Arial" panose="020B0604020202020204" pitchFamily="34" charset="0"/>
                <a:cs typeface="Arial" panose="020B0604020202020204" pitchFamily="34" charset="0"/>
              </a:rPr>
              <a:t>and </a:t>
            </a:r>
            <a:r>
              <a:rPr sz="2200" b="1" spc="-5" dirty="0">
                <a:latin typeface="Arial" panose="020B0604020202020204" pitchFamily="34" charset="0"/>
                <a:cs typeface="Arial" panose="020B0604020202020204" pitchFamily="34" charset="0"/>
              </a:rPr>
              <a:t>Business </a:t>
            </a:r>
            <a:r>
              <a:rPr sz="2200" b="1" dirty="0">
                <a:latin typeface="Arial" panose="020B0604020202020204" pitchFamily="34" charset="0"/>
                <a:cs typeface="Arial" panose="020B0604020202020204" pitchFamily="34" charset="0"/>
              </a:rPr>
              <a:t> </a:t>
            </a:r>
            <a:r>
              <a:rPr sz="2200" b="1" spc="-15" dirty="0">
                <a:latin typeface="Arial" panose="020B0604020202020204" pitchFamily="34" charset="0"/>
                <a:cs typeface="Arial" panose="020B0604020202020204" pitchFamily="34" charset="0"/>
              </a:rPr>
              <a:t>Environment</a:t>
            </a:r>
            <a:r>
              <a:rPr sz="2200" b="1" spc="-40" dirty="0">
                <a:latin typeface="Arial" panose="020B0604020202020204" pitchFamily="34" charset="0"/>
                <a:cs typeface="Arial" panose="020B0604020202020204" pitchFamily="34" charset="0"/>
              </a:rPr>
              <a:t> </a:t>
            </a:r>
            <a:r>
              <a:rPr sz="2200" b="1" spc="-10" dirty="0">
                <a:latin typeface="Arial" panose="020B0604020202020204" pitchFamily="34" charset="0"/>
                <a:cs typeface="Arial" panose="020B0604020202020204" pitchFamily="34" charset="0"/>
              </a:rPr>
              <a:t>Report—</a:t>
            </a:r>
            <a:endParaRPr sz="2200" b="1" dirty="0">
              <a:latin typeface="Arial" panose="020B0604020202020204" pitchFamily="34" charset="0"/>
              <a:cs typeface="Arial" panose="020B0604020202020204" pitchFamily="34" charset="0"/>
            </a:endParaRPr>
          </a:p>
        </p:txBody>
      </p:sp>
      <p:sp>
        <p:nvSpPr>
          <p:cNvPr id="5" name="object 5"/>
          <p:cNvSpPr/>
          <p:nvPr/>
        </p:nvSpPr>
        <p:spPr>
          <a:xfrm>
            <a:off x="28955" y="2208276"/>
            <a:ext cx="2246630" cy="448309"/>
          </a:xfrm>
          <a:custGeom>
            <a:avLst/>
            <a:gdLst/>
            <a:ahLst/>
            <a:cxnLst/>
            <a:rect l="l" t="t" r="r" b="b"/>
            <a:pathLst>
              <a:path w="2246630" h="448310">
                <a:moveTo>
                  <a:pt x="2246122" y="0"/>
                </a:moveTo>
                <a:lnTo>
                  <a:pt x="0" y="0"/>
                </a:lnTo>
                <a:lnTo>
                  <a:pt x="0" y="447801"/>
                </a:lnTo>
                <a:lnTo>
                  <a:pt x="2246122" y="447801"/>
                </a:lnTo>
                <a:lnTo>
                  <a:pt x="2246122" y="0"/>
                </a:lnTo>
                <a:close/>
              </a:path>
            </a:pathLst>
          </a:custGeom>
          <a:solidFill>
            <a:srgbClr val="EBEBEB"/>
          </a:solidFill>
        </p:spPr>
        <p:txBody>
          <a:bodyPr wrap="square" lIns="0" tIns="0" rIns="0" bIns="0" rtlCol="0"/>
          <a:lstStyle/>
          <a:p>
            <a:endParaRPr/>
          </a:p>
        </p:txBody>
      </p:sp>
      <p:sp>
        <p:nvSpPr>
          <p:cNvPr id="6" name="object 6"/>
          <p:cNvSpPr txBox="1"/>
          <p:nvPr/>
        </p:nvSpPr>
        <p:spPr>
          <a:xfrm>
            <a:off x="541121" y="2285491"/>
            <a:ext cx="1212215" cy="254000"/>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Arial"/>
                <a:cs typeface="Arial"/>
              </a:rPr>
              <a:t>Pr</a:t>
            </a:r>
            <a:r>
              <a:rPr sz="1500" b="1" dirty="0">
                <a:latin typeface="Arial"/>
                <a:cs typeface="Arial"/>
              </a:rPr>
              <a:t>e</a:t>
            </a:r>
            <a:r>
              <a:rPr sz="1500" b="1" spc="-5" dirty="0">
                <a:latin typeface="Arial"/>
                <a:cs typeface="Arial"/>
              </a:rPr>
              <a:t>par</a:t>
            </a:r>
            <a:r>
              <a:rPr sz="1500" b="1" dirty="0">
                <a:latin typeface="Arial"/>
                <a:cs typeface="Arial"/>
              </a:rPr>
              <a:t>ed</a:t>
            </a:r>
            <a:r>
              <a:rPr sz="1500" b="1" spc="-95" dirty="0">
                <a:latin typeface="Arial"/>
                <a:cs typeface="Arial"/>
              </a:rPr>
              <a:t> </a:t>
            </a:r>
            <a:r>
              <a:rPr sz="1500" b="1" dirty="0">
                <a:latin typeface="Arial"/>
                <a:cs typeface="Arial"/>
              </a:rPr>
              <a:t>for:</a:t>
            </a:r>
            <a:endParaRPr sz="1500" dirty="0">
              <a:latin typeface="Arial"/>
              <a:cs typeface="Arial"/>
            </a:endParaRPr>
          </a:p>
        </p:txBody>
      </p:sp>
      <p:sp>
        <p:nvSpPr>
          <p:cNvPr id="7" name="object 7"/>
          <p:cNvSpPr txBox="1"/>
          <p:nvPr/>
        </p:nvSpPr>
        <p:spPr>
          <a:xfrm>
            <a:off x="163068" y="4360164"/>
            <a:ext cx="2246630" cy="326390"/>
          </a:xfrm>
          <a:prstGeom prst="rect">
            <a:avLst/>
          </a:prstGeom>
          <a:solidFill>
            <a:srgbClr val="EBEBEB"/>
          </a:solidFill>
        </p:spPr>
        <p:txBody>
          <a:bodyPr vert="horz" wrap="square" lIns="0" tIns="90805" rIns="0" bIns="0" rtlCol="0">
            <a:spAutoFit/>
          </a:bodyPr>
          <a:lstStyle/>
          <a:p>
            <a:pPr marL="311785">
              <a:lnSpc>
                <a:spcPct val="100000"/>
              </a:lnSpc>
              <a:spcBef>
                <a:spcPts val="715"/>
              </a:spcBef>
            </a:pPr>
            <a:r>
              <a:rPr lang="en-US" sz="1500" b="1" spc="-10" dirty="0">
                <a:latin typeface="Arial"/>
                <a:cs typeface="Arial"/>
              </a:rPr>
              <a:t>December 02</a:t>
            </a:r>
            <a:r>
              <a:rPr sz="1500" b="1" dirty="0">
                <a:latin typeface="Arial"/>
                <a:cs typeface="Arial"/>
              </a:rPr>
              <a:t>,</a:t>
            </a:r>
            <a:r>
              <a:rPr sz="1500" b="1" spc="-70" dirty="0">
                <a:latin typeface="Arial"/>
                <a:cs typeface="Arial"/>
              </a:rPr>
              <a:t> </a:t>
            </a:r>
            <a:r>
              <a:rPr sz="1500" b="1" dirty="0">
                <a:latin typeface="Arial"/>
                <a:cs typeface="Arial"/>
              </a:rPr>
              <a:t>2022</a:t>
            </a:r>
            <a:endParaRPr sz="1500" dirty="0">
              <a:latin typeface="Arial"/>
              <a:cs typeface="Arial"/>
            </a:endParaRPr>
          </a:p>
        </p:txBody>
      </p:sp>
      <p:sp>
        <p:nvSpPr>
          <p:cNvPr id="9" name="object 9"/>
          <p:cNvSpPr txBox="1"/>
          <p:nvPr/>
        </p:nvSpPr>
        <p:spPr>
          <a:xfrm>
            <a:off x="163068" y="5056632"/>
            <a:ext cx="2246630" cy="447040"/>
          </a:xfrm>
          <a:prstGeom prst="rect">
            <a:avLst/>
          </a:prstGeom>
          <a:solidFill>
            <a:srgbClr val="EBEBEB"/>
          </a:solidFill>
        </p:spPr>
        <p:txBody>
          <a:bodyPr vert="horz" wrap="square" lIns="0" tIns="90805" rIns="0" bIns="0" rtlCol="0">
            <a:spAutoFit/>
          </a:bodyPr>
          <a:lstStyle/>
          <a:p>
            <a:pPr marL="533400">
              <a:lnSpc>
                <a:spcPct val="100000"/>
              </a:lnSpc>
              <a:spcBef>
                <a:spcPts val="715"/>
              </a:spcBef>
            </a:pPr>
            <a:r>
              <a:rPr sz="1500" b="1" spc="-5" dirty="0">
                <a:latin typeface="Arial"/>
                <a:cs typeface="Arial"/>
              </a:rPr>
              <a:t>Pr</a:t>
            </a:r>
            <a:r>
              <a:rPr sz="1500" b="1" dirty="0">
                <a:latin typeface="Arial"/>
                <a:cs typeface="Arial"/>
              </a:rPr>
              <a:t>e</a:t>
            </a:r>
            <a:r>
              <a:rPr sz="1500" b="1" spc="-5" dirty="0">
                <a:latin typeface="Arial"/>
                <a:cs typeface="Arial"/>
              </a:rPr>
              <a:t>par</a:t>
            </a:r>
            <a:r>
              <a:rPr sz="1500" b="1" dirty="0">
                <a:latin typeface="Arial"/>
                <a:cs typeface="Arial"/>
              </a:rPr>
              <a:t>ed</a:t>
            </a:r>
            <a:r>
              <a:rPr sz="1500" b="1" spc="-95" dirty="0">
                <a:latin typeface="Arial"/>
                <a:cs typeface="Arial"/>
              </a:rPr>
              <a:t> </a:t>
            </a:r>
            <a:r>
              <a:rPr sz="1500" b="1" spc="-20" dirty="0">
                <a:latin typeface="Arial"/>
                <a:cs typeface="Arial"/>
              </a:rPr>
              <a:t>B</a:t>
            </a:r>
            <a:r>
              <a:rPr sz="1500" b="1" spc="-75" dirty="0">
                <a:latin typeface="Arial"/>
                <a:cs typeface="Arial"/>
              </a:rPr>
              <a:t>y</a:t>
            </a:r>
            <a:r>
              <a:rPr sz="1500" b="1" dirty="0">
                <a:latin typeface="Arial"/>
                <a:cs typeface="Arial"/>
              </a:rPr>
              <a:t>:</a:t>
            </a:r>
            <a:endParaRPr sz="1500">
              <a:latin typeface="Arial"/>
              <a:cs typeface="Arial"/>
            </a:endParaRPr>
          </a:p>
        </p:txBody>
      </p:sp>
      <p:sp>
        <p:nvSpPr>
          <p:cNvPr id="10" name="object 10"/>
          <p:cNvSpPr txBox="1"/>
          <p:nvPr/>
        </p:nvSpPr>
        <p:spPr>
          <a:xfrm>
            <a:off x="559104" y="6327749"/>
            <a:ext cx="1685289" cy="186690"/>
          </a:xfrm>
          <a:prstGeom prst="rect">
            <a:avLst/>
          </a:prstGeom>
        </p:spPr>
        <p:txBody>
          <a:bodyPr vert="horz" wrap="square" lIns="0" tIns="13335" rIns="0" bIns="0" rtlCol="0">
            <a:spAutoFit/>
          </a:bodyPr>
          <a:lstStyle/>
          <a:p>
            <a:pPr marL="12700">
              <a:lnSpc>
                <a:spcPct val="100000"/>
              </a:lnSpc>
              <a:spcBef>
                <a:spcPts val="105"/>
              </a:spcBef>
            </a:pPr>
            <a:r>
              <a:rPr sz="1050" b="1" u="heavy" spc="-40" dirty="0">
                <a:solidFill>
                  <a:srgbClr val="0000FF"/>
                </a:solidFill>
                <a:uFill>
                  <a:solidFill>
                    <a:srgbClr val="0000FF"/>
                  </a:solidFill>
                </a:uFill>
                <a:latin typeface="Verdana"/>
                <a:cs typeface="Verdana"/>
                <a:hlinkClick r:id="rId2"/>
              </a:rPr>
              <a:t>www.chemanalyst.com</a:t>
            </a:r>
            <a:endParaRPr sz="1050">
              <a:latin typeface="Verdana"/>
              <a:cs typeface="Verdana"/>
            </a:endParaRPr>
          </a:p>
        </p:txBody>
      </p:sp>
      <p:pic>
        <p:nvPicPr>
          <p:cNvPr id="11" name="object 11"/>
          <p:cNvPicPr/>
          <p:nvPr/>
        </p:nvPicPr>
        <p:blipFill>
          <a:blip r:embed="rId3" cstate="print"/>
          <a:stretch>
            <a:fillRect/>
          </a:stretch>
        </p:blipFill>
        <p:spPr>
          <a:xfrm>
            <a:off x="266700" y="5542788"/>
            <a:ext cx="2142744" cy="830580"/>
          </a:xfrm>
          <a:prstGeom prst="rect">
            <a:avLst/>
          </a:prstGeom>
        </p:spPr>
      </p:pic>
      <p:pic>
        <p:nvPicPr>
          <p:cNvPr id="12" name="object 12"/>
          <p:cNvPicPr/>
          <p:nvPr/>
        </p:nvPicPr>
        <p:blipFill>
          <a:blip r:embed="rId4" cstate="print"/>
          <a:stretch>
            <a:fillRect/>
          </a:stretch>
        </p:blipFill>
        <p:spPr>
          <a:xfrm>
            <a:off x="310895" y="2895600"/>
            <a:ext cx="1751076" cy="605027"/>
          </a:xfrm>
          <a:prstGeom prst="rect">
            <a:avLst/>
          </a:prstGeom>
        </p:spPr>
      </p:pic>
      <p:pic>
        <p:nvPicPr>
          <p:cNvPr id="13" name="object 13"/>
          <p:cNvPicPr/>
          <p:nvPr/>
        </p:nvPicPr>
        <p:blipFill>
          <a:blip r:embed="rId5" cstate="print"/>
          <a:stretch>
            <a:fillRect/>
          </a:stretch>
        </p:blipFill>
        <p:spPr>
          <a:xfrm>
            <a:off x="2536797" y="1"/>
            <a:ext cx="6607203"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2448311222"/>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Micronutrients Market Size, By Value (USD B</a:t>
            </a:r>
            <a:r>
              <a:rPr lang="en-US" sz="1100" b="1" dirty="0" err="1">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K</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T), 2017, 2019, 2021, 2025F, 2027F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Global Micronutrients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1328037" y="1119567"/>
            <a:ext cx="3127849"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6.8%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86737"/>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Global Micronutrients market stood at USD 3.6 billion and is expected to reach USD 6.5 billion at a CAGR of 8.3% by 2027</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This is attributable to the deteriorating soil quality in cultivated lands. Micronutrients for crops are essential for plant growth and metabolic processes.</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market for crop micronutrients is expanding as a result of factors like rising public awareness of the advantages of crop micronutrients for crop productivity and yields.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773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5109644" y="1101619"/>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2022-2027F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0" name="Chart 9">
            <a:extLst>
              <a:ext uri="{FF2B5EF4-FFF2-40B4-BE49-F238E27FC236}">
                <a16:creationId xmlns:a16="http://schemas.microsoft.com/office/drawing/2014/main" id="{F377F530-66F6-710B-EC1D-129C6B77F28A}"/>
              </a:ext>
            </a:extLst>
          </p:cNvPr>
          <p:cNvGraphicFramePr/>
          <p:nvPr>
            <p:extLst>
              <p:ext uri="{D42A27DB-BD31-4B8C-83A1-F6EECF244321}">
                <p14:modId xmlns:p14="http://schemas.microsoft.com/office/powerpoint/2010/main" val="3305246707"/>
              </p:ext>
            </p:extLst>
          </p:nvPr>
        </p:nvGraphicFramePr>
        <p:xfrm>
          <a:off x="85261" y="3187940"/>
          <a:ext cx="8790534" cy="1817529"/>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72428A9B-8C7E-D74B-5971-8EA3580370A0}"/>
              </a:ext>
            </a:extLst>
          </p:cNvPr>
          <p:cNvSpPr/>
          <p:nvPr/>
        </p:nvSpPr>
        <p:spPr>
          <a:xfrm>
            <a:off x="1480437" y="3047630"/>
            <a:ext cx="2975449"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6.</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a:extLst>
              <a:ext uri="{FF2B5EF4-FFF2-40B4-BE49-F238E27FC236}">
                <a16:creationId xmlns:a16="http://schemas.microsoft.com/office/drawing/2014/main" id="{F8C0D8F7-4BFA-4725-5787-6802DDD343A4}"/>
              </a:ext>
            </a:extLst>
          </p:cNvPr>
          <p:cNvSpPr/>
          <p:nvPr/>
        </p:nvSpPr>
        <p:spPr>
          <a:xfrm>
            <a:off x="5651337" y="293779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2022-2027F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7.</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6</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198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India Micronutrients Market, By Value &amp; Volume</a:t>
            </a: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86737"/>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Micronutrients market stood at USD 0.6 billion and is expected to reach USD 1.1 billion at a CAGR of 9.2% by 2027.</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Micronutrients are essential for a balanced diet and a great tool for farmers to improve crop quality and yield</a:t>
            </a: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market value for agricultural micronutrients has increased as a result of the expanding trend of biofortification in </a:t>
            </a:r>
            <a:r>
              <a:rPr lang="en-US" sz="1200" dirty="0" err="1">
                <a:solidFill>
                  <a:schemeClr val="bg1"/>
                </a:solidFill>
                <a:latin typeface="Arial" panose="020B0604020202020204" pitchFamily="34" charset="0"/>
                <a:ea typeface="Verdana" panose="020B0604030504040204" pitchFamily="34" charset="0"/>
                <a:cs typeface="Arial" panose="020B0604020202020204" pitchFamily="34" charset="0"/>
              </a:rPr>
              <a:t>mungbean</a:t>
            </a: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 wheat, maize, potatoes, and sweet potatoes</a:t>
            </a: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8280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graphicFrame>
        <p:nvGraphicFramePr>
          <p:cNvPr id="10" name="Chart 9">
            <a:extLst>
              <a:ext uri="{FF2B5EF4-FFF2-40B4-BE49-F238E27FC236}">
                <a16:creationId xmlns:a16="http://schemas.microsoft.com/office/drawing/2014/main" id="{2CA7A99C-D162-FF8D-E286-A3125BA77561}"/>
              </a:ext>
            </a:extLst>
          </p:cNvPr>
          <p:cNvGraphicFramePr/>
          <p:nvPr>
            <p:extLst>
              <p:ext uri="{D42A27DB-BD31-4B8C-83A1-F6EECF244321}">
                <p14:modId xmlns:p14="http://schemas.microsoft.com/office/powerpoint/2010/main" val="2029481045"/>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6EFA1080-1EC4-27ED-1D27-1CBD88D92A11}"/>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 India Micronutrients Market Size, By Value (USD B</a:t>
            </a:r>
            <a:r>
              <a:rPr lang="en-US" sz="1100" b="1" dirty="0" err="1">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K</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T), 2017, 2019, 2021, 2025F, 2027F</a:t>
            </a:r>
          </a:p>
        </p:txBody>
      </p:sp>
      <p:sp>
        <p:nvSpPr>
          <p:cNvPr id="12" name="Rectangle 11">
            <a:extLst>
              <a:ext uri="{FF2B5EF4-FFF2-40B4-BE49-F238E27FC236}">
                <a16:creationId xmlns:a16="http://schemas.microsoft.com/office/drawing/2014/main" id="{89C5A29E-88A5-A621-870B-8CDFFB71E6F7}"/>
              </a:ext>
            </a:extLst>
          </p:cNvPr>
          <p:cNvSpPr/>
          <p:nvPr/>
        </p:nvSpPr>
        <p:spPr>
          <a:xfrm>
            <a:off x="1328037" y="1119567"/>
            <a:ext cx="297544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8.8</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a:extLst>
              <a:ext uri="{FF2B5EF4-FFF2-40B4-BE49-F238E27FC236}">
                <a16:creationId xmlns:a16="http://schemas.microsoft.com/office/drawing/2014/main" id="{C20C22A1-16D1-DB62-B677-9E73BAE82BE6}"/>
              </a:ext>
            </a:extLst>
          </p:cNvPr>
          <p:cNvSpPr/>
          <p:nvPr/>
        </p:nvSpPr>
        <p:spPr>
          <a:xfrm>
            <a:off x="5346538" y="1099817"/>
            <a:ext cx="2400671"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2022-2027F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9.2%</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6" name="Chart 15">
            <a:extLst>
              <a:ext uri="{FF2B5EF4-FFF2-40B4-BE49-F238E27FC236}">
                <a16:creationId xmlns:a16="http://schemas.microsoft.com/office/drawing/2014/main" id="{427B9D58-3C3C-0366-3C98-E9C283AE06D9}"/>
              </a:ext>
            </a:extLst>
          </p:cNvPr>
          <p:cNvGraphicFramePr/>
          <p:nvPr>
            <p:extLst>
              <p:ext uri="{D42A27DB-BD31-4B8C-83A1-F6EECF244321}">
                <p14:modId xmlns:p14="http://schemas.microsoft.com/office/powerpoint/2010/main" val="1131239267"/>
              </p:ext>
            </p:extLst>
          </p:nvPr>
        </p:nvGraphicFramePr>
        <p:xfrm>
          <a:off x="284986" y="3179204"/>
          <a:ext cx="8790534" cy="1817529"/>
        </p:xfrm>
        <a:graphic>
          <a:graphicData uri="http://schemas.openxmlformats.org/drawingml/2006/chart">
            <c:chart xmlns:c="http://schemas.openxmlformats.org/drawingml/2006/chart" xmlns:r="http://schemas.openxmlformats.org/officeDocument/2006/relationships" r:id="rId4"/>
          </a:graphicData>
        </a:graphic>
      </p:graphicFrame>
      <p:sp>
        <p:nvSpPr>
          <p:cNvPr id="17" name="Rectangle 16">
            <a:extLst>
              <a:ext uri="{FF2B5EF4-FFF2-40B4-BE49-F238E27FC236}">
                <a16:creationId xmlns:a16="http://schemas.microsoft.com/office/drawing/2014/main" id="{B9E25D75-1146-4A42-C5FD-9161C2182BC3}"/>
              </a:ext>
            </a:extLst>
          </p:cNvPr>
          <p:cNvSpPr/>
          <p:nvPr/>
        </p:nvSpPr>
        <p:spPr>
          <a:xfrm>
            <a:off x="1328037" y="3061684"/>
            <a:ext cx="2975449"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8" name="Rectangle 17">
            <a:extLst>
              <a:ext uri="{FF2B5EF4-FFF2-40B4-BE49-F238E27FC236}">
                <a16:creationId xmlns:a16="http://schemas.microsoft.com/office/drawing/2014/main" id="{79C46571-A602-5E1C-09D6-47BC74654B38}"/>
              </a:ext>
            </a:extLst>
          </p:cNvPr>
          <p:cNvSpPr/>
          <p:nvPr/>
        </p:nvSpPr>
        <p:spPr>
          <a:xfrm>
            <a:off x="5346537" y="3061684"/>
            <a:ext cx="2400672"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2022-2027F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8.8</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8378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electronics&#10;&#10;Description automatically generated">
            <a:extLst>
              <a:ext uri="{FF2B5EF4-FFF2-40B4-BE49-F238E27FC236}">
                <a16:creationId xmlns:a16="http://schemas.microsoft.com/office/drawing/2014/main" id="{13E98575-940F-4B38-B4C5-6F4626D70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0" y="701503"/>
            <a:ext cx="9030715" cy="5078052"/>
          </a:xfrm>
          <a:prstGeom prst="rect">
            <a:avLst/>
          </a:prstGeom>
        </p:spPr>
      </p:pic>
      <p:sp>
        <p:nvSpPr>
          <p:cNvPr id="8" name="TextBox 7">
            <a:extLst>
              <a:ext uri="{FF2B5EF4-FFF2-40B4-BE49-F238E27FC236}">
                <a16:creationId xmlns:a16="http://schemas.microsoft.com/office/drawing/2014/main" id="{B9013405-2F7B-4CB5-A0C9-1A2D5D68B35A}"/>
              </a:ext>
            </a:extLst>
          </p:cNvPr>
          <p:cNvSpPr txBox="1"/>
          <p:nvPr/>
        </p:nvSpPr>
        <p:spPr>
          <a:xfrm>
            <a:off x="2" y="5755732"/>
            <a:ext cx="6348995" cy="910699"/>
          </a:xfrm>
          <a:prstGeom prst="rect">
            <a:avLst/>
          </a:prstGeom>
          <a:noFill/>
        </p:spPr>
        <p:txBody>
          <a:bodyPr wrap="square" rtlCol="0">
            <a:spAutoFit/>
          </a:bodyPr>
          <a:lstStyle/>
          <a:p>
            <a:r>
              <a:rPr lang="en-IN" sz="3500" dirty="0">
                <a:solidFill>
                  <a:srgbClr val="1F497D">
                    <a:lumMod val="50000"/>
                  </a:srgbClr>
                </a:solidFill>
                <a:latin typeface="Montserrat"/>
                <a:ea typeface="Verdana" panose="020B0604030504040204" pitchFamily="34" charset="0"/>
                <a:cs typeface="Arial" panose="020B0604020202020204" pitchFamily="34" charset="0"/>
              </a:rPr>
              <a:t>Thank you!! </a:t>
            </a:r>
          </a:p>
          <a:p>
            <a:r>
              <a:rPr lang="en-IN" sz="1818" i="1" dirty="0">
                <a:solidFill>
                  <a:srgbClr val="1F497D">
                    <a:lumMod val="50000"/>
                  </a:srgbClr>
                </a:solidFill>
                <a:latin typeface="Calibri" panose="020F0502020204030204" pitchFamily="34" charset="0"/>
                <a:ea typeface="Verdana" panose="020B0604030504040204" pitchFamily="34" charset="0"/>
                <a:cs typeface="Arial" panose="020B0604020202020204" pitchFamily="34" charset="0"/>
              </a:rPr>
              <a:t>We look forward to serving your research needs!! </a:t>
            </a:r>
          </a:p>
        </p:txBody>
      </p:sp>
      <p:sp>
        <p:nvSpPr>
          <p:cNvPr id="9" name="Rectangle 8">
            <a:extLst>
              <a:ext uri="{FF2B5EF4-FFF2-40B4-BE49-F238E27FC236}">
                <a16:creationId xmlns:a16="http://schemas.microsoft.com/office/drawing/2014/main" id="{DA12E790-7301-473F-AD18-EB2C41E25F6A}"/>
              </a:ext>
            </a:extLst>
          </p:cNvPr>
          <p:cNvSpPr/>
          <p:nvPr/>
        </p:nvSpPr>
        <p:spPr>
          <a:xfrm>
            <a:off x="5984128" y="770253"/>
            <a:ext cx="2873777" cy="1649430"/>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0" name="TextBox 9">
            <a:extLst>
              <a:ext uri="{FF2B5EF4-FFF2-40B4-BE49-F238E27FC236}">
                <a16:creationId xmlns:a16="http://schemas.microsoft.com/office/drawing/2014/main" id="{CF6859E8-114C-42CC-AD29-2E33D7BF706D}"/>
              </a:ext>
            </a:extLst>
          </p:cNvPr>
          <p:cNvSpPr txBox="1"/>
          <p:nvPr/>
        </p:nvSpPr>
        <p:spPr>
          <a:xfrm>
            <a:off x="6212611" y="1097440"/>
            <a:ext cx="2383712" cy="1015663"/>
          </a:xfrm>
          <a:prstGeom prst="rect">
            <a:avLst/>
          </a:prstGeom>
          <a:noFill/>
          <a:ln>
            <a:noFill/>
          </a:ln>
        </p:spPr>
        <p:txBody>
          <a:bodyPr wrap="square" rtlCol="0">
            <a:spAutoFit/>
          </a:bodyPr>
          <a:lstStyle/>
          <a:p>
            <a:pPr algn="ctr">
              <a:defRPr/>
            </a:pPr>
            <a:r>
              <a:rPr lang="en-US" sz="1000" b="1" kern="0" dirty="0">
                <a:solidFill>
                  <a:prstClr val="white"/>
                </a:solidFill>
                <a:latin typeface="Arial" pitchFamily="34" charset="0"/>
                <a:cs typeface="Arial" pitchFamily="34" charset="0"/>
              </a:rPr>
              <a:t>ChemAnalyst– North America</a:t>
            </a:r>
          </a:p>
          <a:p>
            <a:pPr algn="ctr">
              <a:defRPr/>
            </a:pPr>
            <a:r>
              <a:rPr lang="en-US" sz="1000" b="1" kern="0" dirty="0">
                <a:solidFill>
                  <a:prstClr val="white"/>
                </a:solidFill>
                <a:latin typeface="Arial" pitchFamily="34" charset="0"/>
                <a:cs typeface="Arial" pitchFamily="34" charset="0"/>
              </a:rPr>
              <a:t>708 Third Avenue, Manhattan,  </a:t>
            </a:r>
          </a:p>
          <a:p>
            <a:pPr algn="ctr">
              <a:defRPr/>
            </a:pPr>
            <a:r>
              <a:rPr lang="en-US" sz="1000" b="1" kern="0" dirty="0">
                <a:solidFill>
                  <a:prstClr val="white"/>
                </a:solidFill>
                <a:latin typeface="Arial" pitchFamily="34" charset="0"/>
                <a:cs typeface="Arial" pitchFamily="34" charset="0"/>
              </a:rPr>
              <a:t>New York, United States</a:t>
            </a:r>
          </a:p>
          <a:p>
            <a:pPr algn="ctr">
              <a:defRPr/>
            </a:pPr>
            <a:r>
              <a:rPr lang="en-US" sz="1000" b="1" kern="0" dirty="0">
                <a:solidFill>
                  <a:prstClr val="white"/>
                </a:solidFill>
                <a:latin typeface="Arial" pitchFamily="34" charset="0"/>
                <a:cs typeface="Arial" pitchFamily="34" charset="0"/>
              </a:rPr>
              <a:t>Tel: +1- 646- 360- 1656</a:t>
            </a:r>
          </a:p>
          <a:p>
            <a:pPr algn="ctr">
              <a:defRPr/>
            </a:pPr>
            <a:r>
              <a:rPr lang="en-US" sz="1000" b="1" kern="0" dirty="0">
                <a:solidFill>
                  <a:prstClr val="white"/>
                </a:solidFill>
                <a:latin typeface="Arial" pitchFamily="34" charset="0"/>
                <a:cs typeface="Arial" pitchFamily="34" charset="0"/>
              </a:rPr>
              <a:t>Email: sales@ChemAnalyst.com  www.ChemAnalyst.com</a:t>
            </a:r>
          </a:p>
        </p:txBody>
      </p:sp>
      <p:sp>
        <p:nvSpPr>
          <p:cNvPr id="11" name="Rectangle 10">
            <a:extLst>
              <a:ext uri="{FF2B5EF4-FFF2-40B4-BE49-F238E27FC236}">
                <a16:creationId xmlns:a16="http://schemas.microsoft.com/office/drawing/2014/main" id="{269D8310-0776-4A58-AD7B-552EB6D70BE4}"/>
              </a:ext>
            </a:extLst>
          </p:cNvPr>
          <p:cNvSpPr/>
          <p:nvPr/>
        </p:nvSpPr>
        <p:spPr>
          <a:xfrm>
            <a:off x="5984002" y="2509035"/>
            <a:ext cx="2840930" cy="1649430"/>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2" name="TextBox 11">
            <a:extLst>
              <a:ext uri="{FF2B5EF4-FFF2-40B4-BE49-F238E27FC236}">
                <a16:creationId xmlns:a16="http://schemas.microsoft.com/office/drawing/2014/main" id="{A9466AC6-9EAA-43D2-A656-DF9BC2F32DCF}"/>
              </a:ext>
            </a:extLst>
          </p:cNvPr>
          <p:cNvSpPr txBox="1"/>
          <p:nvPr/>
        </p:nvSpPr>
        <p:spPr>
          <a:xfrm>
            <a:off x="6212613" y="2746870"/>
            <a:ext cx="2588489" cy="1015663"/>
          </a:xfrm>
          <a:prstGeom prst="rect">
            <a:avLst/>
          </a:prstGeom>
          <a:noFill/>
          <a:ln>
            <a:noFill/>
          </a:ln>
        </p:spPr>
        <p:txBody>
          <a:bodyPr wrap="square" rtlCol="0">
            <a:spAutoFit/>
          </a:bodyPr>
          <a:lstStyle/>
          <a:p>
            <a:pPr algn="ctr">
              <a:defRPr/>
            </a:pPr>
            <a:r>
              <a:rPr lang="en-US" sz="1000" b="1" kern="0" dirty="0">
                <a:solidFill>
                  <a:prstClr val="white"/>
                </a:solidFill>
                <a:latin typeface="Arial" pitchFamily="34" charset="0"/>
                <a:cs typeface="Arial" pitchFamily="34" charset="0"/>
              </a:rPr>
              <a:t>ChemAnalyst – Europe</a:t>
            </a:r>
          </a:p>
          <a:p>
            <a:pPr algn="ctr">
              <a:defRPr/>
            </a:pPr>
            <a:r>
              <a:rPr lang="en-US" sz="1000" b="1" kern="0" dirty="0">
                <a:solidFill>
                  <a:prstClr val="white"/>
                </a:solidFill>
                <a:latin typeface="Arial" pitchFamily="34" charset="0"/>
                <a:cs typeface="Arial" pitchFamily="34" charset="0"/>
              </a:rPr>
              <a:t>54, Oldbrook,  Bretton, </a:t>
            </a:r>
          </a:p>
          <a:p>
            <a:pPr algn="ctr">
              <a:defRPr/>
            </a:pPr>
            <a:r>
              <a:rPr lang="en-US" sz="1000" b="1" kern="0" dirty="0">
                <a:solidFill>
                  <a:prstClr val="white"/>
                </a:solidFill>
                <a:latin typeface="Arial" pitchFamily="34" charset="0"/>
                <a:cs typeface="Arial" pitchFamily="34" charset="0"/>
              </a:rPr>
              <a:t>Peterborough, </a:t>
            </a:r>
          </a:p>
          <a:p>
            <a:pPr algn="ctr">
              <a:defRPr/>
            </a:pPr>
            <a:r>
              <a:rPr lang="en-US" sz="1000" b="1" kern="0" dirty="0">
                <a:solidFill>
                  <a:prstClr val="white"/>
                </a:solidFill>
                <a:latin typeface="Arial" pitchFamily="34" charset="0"/>
                <a:cs typeface="Arial" pitchFamily="34" charset="0"/>
              </a:rPr>
              <a:t>United Kingdom</a:t>
            </a:r>
          </a:p>
          <a:p>
            <a:pPr algn="ctr">
              <a:defRPr/>
            </a:pPr>
            <a:r>
              <a:rPr lang="en-US" sz="1000" b="1" kern="0" dirty="0">
                <a:solidFill>
                  <a:prstClr val="white"/>
                </a:solidFill>
                <a:latin typeface="Arial" pitchFamily="34" charset="0"/>
                <a:cs typeface="Arial" pitchFamily="34" charset="0"/>
              </a:rPr>
              <a:t>Email: Email: sales@ChemAnalyst.com  www.ChemAnalyst.com</a:t>
            </a:r>
          </a:p>
        </p:txBody>
      </p:sp>
      <p:sp>
        <p:nvSpPr>
          <p:cNvPr id="13" name="Rectangle 12">
            <a:extLst>
              <a:ext uri="{FF2B5EF4-FFF2-40B4-BE49-F238E27FC236}">
                <a16:creationId xmlns:a16="http://schemas.microsoft.com/office/drawing/2014/main" id="{FAF560E8-480C-43B6-B306-402EAB433FE7}"/>
              </a:ext>
            </a:extLst>
          </p:cNvPr>
          <p:cNvSpPr/>
          <p:nvPr/>
        </p:nvSpPr>
        <p:spPr>
          <a:xfrm>
            <a:off x="5984002" y="4204362"/>
            <a:ext cx="2840930" cy="1601859"/>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4" name="TextBox 13">
            <a:extLst>
              <a:ext uri="{FF2B5EF4-FFF2-40B4-BE49-F238E27FC236}">
                <a16:creationId xmlns:a16="http://schemas.microsoft.com/office/drawing/2014/main" id="{47BE9CBA-0F72-4341-A98B-DEE3901E2AF2}"/>
              </a:ext>
            </a:extLst>
          </p:cNvPr>
          <p:cNvSpPr txBox="1"/>
          <p:nvPr/>
        </p:nvSpPr>
        <p:spPr>
          <a:xfrm>
            <a:off x="6212611" y="4487269"/>
            <a:ext cx="2348020" cy="1169551"/>
          </a:xfrm>
          <a:prstGeom prst="rect">
            <a:avLst/>
          </a:prstGeom>
          <a:noFill/>
          <a:ln>
            <a:noFill/>
          </a:ln>
        </p:spPr>
        <p:txBody>
          <a:bodyPr wrap="square" rtlCol="0">
            <a:spAutoFit/>
          </a:bodyPr>
          <a:lstStyle/>
          <a:p>
            <a:pPr algn="ctr">
              <a:defRPr/>
            </a:pPr>
            <a:r>
              <a:rPr lang="en-US" sz="1000" b="1" kern="0" dirty="0">
                <a:solidFill>
                  <a:prstClr val="white"/>
                </a:solidFill>
                <a:latin typeface="Arial" pitchFamily="34" charset="0"/>
                <a:cs typeface="Arial" pitchFamily="34" charset="0"/>
              </a:rPr>
              <a:t>ChemAnalyst – Asia-Pacific</a:t>
            </a:r>
          </a:p>
          <a:p>
            <a:pPr algn="ctr">
              <a:defRPr/>
            </a:pPr>
            <a:r>
              <a:rPr lang="en-US" sz="1000" b="1" kern="0" dirty="0">
                <a:solidFill>
                  <a:prstClr val="white"/>
                </a:solidFill>
                <a:latin typeface="Arial" pitchFamily="34" charset="0"/>
                <a:cs typeface="Arial" pitchFamily="34" charset="0"/>
              </a:rPr>
              <a:t>B – 44, Sector – 57, Noida, National Capital Region, U.P. - India</a:t>
            </a:r>
          </a:p>
          <a:p>
            <a:pPr algn="ctr">
              <a:defRPr/>
            </a:pPr>
            <a:r>
              <a:rPr lang="en-US" sz="1000" b="1" kern="0" dirty="0">
                <a:solidFill>
                  <a:prstClr val="white"/>
                </a:solidFill>
                <a:latin typeface="Arial" pitchFamily="34" charset="0"/>
                <a:cs typeface="Arial" pitchFamily="34" charset="0"/>
              </a:rPr>
              <a:t>Tel: +91-120-4523900  </a:t>
            </a:r>
          </a:p>
          <a:p>
            <a:pPr algn="ctr">
              <a:defRPr/>
            </a:pPr>
            <a:r>
              <a:rPr lang="en-US" sz="1000" b="1" kern="0" dirty="0">
                <a:solidFill>
                  <a:prstClr val="white"/>
                </a:solidFill>
                <a:latin typeface="Arial" pitchFamily="34" charset="0"/>
                <a:cs typeface="Arial" pitchFamily="34" charset="0"/>
              </a:rPr>
              <a:t>Email: Email: sales@ChemAnalyst.com  www.ChemAnalyst.com</a:t>
            </a:r>
          </a:p>
        </p:txBody>
      </p:sp>
      <p:sp>
        <p:nvSpPr>
          <p:cNvPr id="15" name="Slide Number Placeholder 7">
            <a:extLst>
              <a:ext uri="{FF2B5EF4-FFF2-40B4-BE49-F238E27FC236}">
                <a16:creationId xmlns:a16="http://schemas.microsoft.com/office/drawing/2014/main" id="{C7F751EB-D178-4FAB-94AD-06A0514F8A0E}"/>
              </a:ext>
            </a:extLst>
          </p:cNvPr>
          <p:cNvSpPr txBox="1">
            <a:spLocks/>
          </p:cNvSpPr>
          <p:nvPr/>
        </p:nvSpPr>
        <p:spPr>
          <a:xfrm>
            <a:off x="8698599" y="6565540"/>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A070E7C-0B96-4788-862A-C035E43D0D9C}" type="slidenum">
              <a:rPr lang="en-US" sz="1100">
                <a:solidFill>
                  <a:prstClr val="white"/>
                </a:solidFill>
                <a:latin typeface="Calibri" panose="020F0502020204030204"/>
              </a:rPr>
              <a:pPr>
                <a:defRPr/>
              </a:pPr>
              <a:t>12</a:t>
            </a:fld>
            <a:endParaRPr lang="en-US" sz="1100" dirty="0">
              <a:solidFill>
                <a:prstClr val="white"/>
              </a:solidFill>
              <a:latin typeface="Calibri" panose="020F0502020204030204"/>
            </a:endParaRPr>
          </a:p>
        </p:txBody>
      </p:sp>
      <p:pic>
        <p:nvPicPr>
          <p:cNvPr id="16" name="Picture 15" descr="Text&#10;&#10;Description automatically generated">
            <a:extLst>
              <a:ext uri="{FF2B5EF4-FFF2-40B4-BE49-F238E27FC236}">
                <a16:creationId xmlns:a16="http://schemas.microsoft.com/office/drawing/2014/main" id="{ED4FCB3D-AC2A-4E4D-AD96-CE0FDA0E4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744" y="36176"/>
            <a:ext cx="2028825" cy="523875"/>
          </a:xfrm>
          <a:prstGeom prst="rect">
            <a:avLst/>
          </a:prstGeom>
        </p:spPr>
      </p:pic>
      <p:sp>
        <p:nvSpPr>
          <p:cNvPr id="4" name="Footer Placeholder 3">
            <a:extLst>
              <a:ext uri="{FF2B5EF4-FFF2-40B4-BE49-F238E27FC236}">
                <a16:creationId xmlns:a16="http://schemas.microsoft.com/office/drawing/2014/main" id="{AA201E95-5DC3-4330-89C9-DBDA9A5652A8}"/>
              </a:ext>
            </a:extLst>
          </p:cNvPr>
          <p:cNvSpPr>
            <a:spLocks noGrp="1"/>
          </p:cNvSpPr>
          <p:nvPr>
            <p:ph type="ftr" sz="quarter" idx="5"/>
          </p:nvPr>
        </p:nvSpPr>
        <p:spPr>
          <a:xfrm>
            <a:off x="219862" y="6670544"/>
            <a:ext cx="628650" cy="92333"/>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00"/>
              </a:spcBef>
            </a:pPr>
            <a:r>
              <a:rPr lang="en-IN"/>
              <a:t>© ChemAnalyst</a:t>
            </a:r>
            <a:endParaRPr lang="en-IN" spc="-5" dirty="0">
              <a:solidFill>
                <a:prstClr val="white"/>
              </a:solidFill>
            </a:endParaRPr>
          </a:p>
        </p:txBody>
      </p:sp>
    </p:spTree>
    <p:extLst>
      <p:ext uri="{BB962C8B-B14F-4D97-AF65-F5344CB8AC3E}">
        <p14:creationId xmlns:p14="http://schemas.microsoft.com/office/powerpoint/2010/main" val="412353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p:txBody>
          <a:bodyPr>
            <a:normAutofit/>
          </a:bodyPr>
          <a:lstStyle/>
          <a:p>
            <a:pPr>
              <a:spcBef>
                <a:spcPts val="0"/>
              </a:spcBef>
            </a:pPr>
            <a:r>
              <a:rPr lang="en-IN" sz="1400" dirty="0">
                <a:solidFill>
                  <a:schemeClr val="tx1">
                    <a:lumMod val="85000"/>
                    <a:lumOff val="15000"/>
                  </a:schemeClr>
                </a:solidFill>
                <a:latin typeface="Arial" panose="020B0604020202020204" pitchFamily="34" charset="0"/>
                <a:ea typeface="Verdana" panose="020B0604030504040204" pitchFamily="34" charset="0"/>
              </a:rPr>
              <a:t>Product Overview- Agrochemicals</a:t>
            </a:r>
            <a:endParaRPr lang="en-US" sz="1400" b="0" dirty="0">
              <a:solidFill>
                <a:schemeClr val="tx1">
                  <a:lumMod val="85000"/>
                  <a:lumOff val="15000"/>
                </a:schemeClr>
              </a:solidFill>
              <a:latin typeface="Arial" panose="020B060402020202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6B126A8-45C8-4E1E-B9B6-B2C87C752A87}"/>
              </a:ext>
            </a:extLst>
          </p:cNvPr>
          <p:cNvSpPr txBox="1"/>
          <p:nvPr/>
        </p:nvSpPr>
        <p:spPr>
          <a:xfrm>
            <a:off x="3026229" y="792488"/>
            <a:ext cx="6052457" cy="5700197"/>
          </a:xfrm>
          <a:prstGeom prst="rect">
            <a:avLst/>
          </a:prstGeom>
          <a:solidFill>
            <a:schemeClr val="bg1">
              <a:lumMod val="95000"/>
            </a:schemeClr>
          </a:solidFill>
          <a:ln w="28575">
            <a:solidFill>
              <a:schemeClr val="tx2">
                <a:lumMod val="75000"/>
              </a:schemeClr>
            </a:solidFill>
          </a:ln>
        </p:spPr>
        <p:txBody>
          <a:bodyPr wrap="square" lIns="144000" tIns="72000" rIns="144000" bIns="72000">
            <a:spAutoFit/>
          </a:bodyPr>
          <a:lstStyle/>
          <a:p>
            <a:pPr algn="just">
              <a:lnSpc>
                <a:spcPct val="150000"/>
              </a:lnSpc>
            </a:pPr>
            <a:r>
              <a:rPr lang="en-US" sz="1100" dirty="0">
                <a:solidFill>
                  <a:schemeClr val="tx1"/>
                </a:solidFill>
                <a:latin typeface="Arial" panose="020B0604020202020204" pitchFamily="34" charset="0"/>
                <a:cs typeface="Arial" panose="020B0604020202020204" pitchFamily="34" charset="0"/>
              </a:rPr>
              <a:t>Agrochemicals are pesticides, herbicides, or fertilizers used for the management of ecosystems in agricultural sectors. Rudimentary variations on agrochemicals have been used for millennia to improve crop yields and control the populations of agricultural pests.</a:t>
            </a:r>
          </a:p>
          <a:p>
            <a:pPr algn="just">
              <a:lnSpc>
                <a:spcPct val="150000"/>
              </a:lnSpc>
            </a:pPr>
            <a:r>
              <a:rPr lang="en-US" sz="1100" dirty="0">
                <a:solidFill>
                  <a:schemeClr val="tx1"/>
                </a:solidFill>
                <a:latin typeface="Arial" panose="020B0604020202020204" pitchFamily="34" charset="0"/>
                <a:cs typeface="Arial" panose="020B0604020202020204" pitchFamily="34" charset="0"/>
              </a:rPr>
              <a:t>The earliest known use of agrochemicals dates to roughly 2500 B.C. when Sumerian farmers relied on Sulphur (S) compounds to reduce insect populations and the subsequent risk of pest-related famine.</a:t>
            </a:r>
          </a:p>
          <a:p>
            <a:pPr algn="just">
              <a:lnSpc>
                <a:spcPct val="150000"/>
              </a:lnSpc>
            </a:pPr>
            <a:r>
              <a:rPr lang="en-US" sz="1100" dirty="0">
                <a:solidFill>
                  <a:schemeClr val="tx1"/>
                </a:solidFill>
                <a:latin typeface="Arial" panose="020B0604020202020204" pitchFamily="34" charset="0"/>
                <a:cs typeface="Arial" panose="020B0604020202020204" pitchFamily="34" charset="0"/>
              </a:rPr>
              <a:t> </a:t>
            </a:r>
          </a:p>
          <a:p>
            <a:pPr algn="just">
              <a:lnSpc>
                <a:spcPct val="150000"/>
              </a:lnSpc>
            </a:pPr>
            <a:r>
              <a:rPr lang="en-US" sz="1100" dirty="0">
                <a:latin typeface="Arial" panose="020B0604020202020204" pitchFamily="34" charset="0"/>
                <a:cs typeface="Arial" panose="020B0604020202020204" pitchFamily="34" charset="0"/>
              </a:rPr>
              <a:t>Types of Agrochemicals-</a:t>
            </a:r>
          </a:p>
          <a:p>
            <a:pPr algn="just">
              <a:lnSpc>
                <a:spcPct val="150000"/>
              </a:lnSpc>
            </a:pPr>
            <a:endParaRPr lang="en-US" sz="1100" dirty="0">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There is a concerted effort to actively and conscientiously implement a broad range of agrochemicals to safely maintain and control the global food supply to ensure consistently high quality for widespread consumption. Types of agrochemicals include:</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Pesticides, or chemicals engineered to destroy insects and other organisms, weeds, and funguses that could spoil crop yields;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Synthetic fertilizers, for example ammonium nitrate (NH4NO3), which is designed to encourage crop growth by saturating soils with nutrients;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Acidifiers and liming agents, engineered to alter the pH levels of soils to suit the planting properties of given crops;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Soil conditioners, for example gypsum (CaSO4·2H2O), which is designed to condition soils with high sodium (Na) contents to improve planting conditions;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Growth hormones, or synthetic chemicals designed to increase growth rates in animals and crops.</a:t>
            </a:r>
          </a:p>
        </p:txBody>
      </p:sp>
      <p:sp>
        <p:nvSpPr>
          <p:cNvPr id="19" name="Isosceles Triangle 18">
            <a:extLst>
              <a:ext uri="{FF2B5EF4-FFF2-40B4-BE49-F238E27FC236}">
                <a16:creationId xmlns:a16="http://schemas.microsoft.com/office/drawing/2014/main" id="{434C4581-9B5A-A2C9-61AD-4431BB99B232}"/>
              </a:ext>
            </a:extLst>
          </p:cNvPr>
          <p:cNvSpPr/>
          <p:nvPr/>
        </p:nvSpPr>
        <p:spPr>
          <a:xfrm rot="5400000">
            <a:off x="-41298" y="3376064"/>
            <a:ext cx="5643512" cy="622170"/>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Opportunity for India becoming a global agro-chemical manufacturing hub">
            <a:extLst>
              <a:ext uri="{FF2B5EF4-FFF2-40B4-BE49-F238E27FC236}">
                <a16:creationId xmlns:a16="http://schemas.microsoft.com/office/drawing/2014/main" id="{B2E676EF-BA6E-87B6-285B-E74DB5210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47750"/>
            <a:ext cx="2469373" cy="21068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grochemicals: Types and their Effects - WorldOfChemicals">
            <a:extLst>
              <a:ext uri="{FF2B5EF4-FFF2-40B4-BE49-F238E27FC236}">
                <a16:creationId xmlns:a16="http://schemas.microsoft.com/office/drawing/2014/main" id="{56FCDC1B-B707-6C31-ED7E-84A7B9FF4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03382"/>
            <a:ext cx="2469373" cy="22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1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1685013959"/>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Size, By Value (USD B</a:t>
            </a:r>
            <a:r>
              <a:rPr lang="en-US" sz="1100" b="1" dirty="0" err="1">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MMT),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Global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2.9</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Global Agrochemicals market stood at USD 220 billion and is expected to reach USD 324 billion at a CAGR of 4.5% by 2030 and 454 billion by the end of 2040 at a CAGR of 3.4%.</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Covid did not affected the agrochemicals market owing to increase in demand of consumables in that period. </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Initiatives such as “Make in India” and the PLI Scheme improve the manufacturing sector dynamics of India, and hence more industries are established.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4.5%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3.4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3047384890"/>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2.3%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3.9%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3.0%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4092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Global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2: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By Type, By Value (USD </a:t>
            </a:r>
            <a:r>
              <a:rPr lang="en-US" sz="1100" b="1" dirty="0">
                <a:latin typeface="Arial" panose="020B0604020202020204" pitchFamily="34" charset="0"/>
                <a:ea typeface="Verdana" panose="020B0604030504040204" pitchFamily="34" charset="0"/>
                <a:cs typeface="Arial" panose="020B0604020202020204" pitchFamily="34" charset="0"/>
              </a:rPr>
              <a:t>B</a:t>
            </a:r>
            <a:r>
              <a:rPr kumimoji="0" lang="en-US" sz="1100" b="1" i="0"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022298335"/>
              </p:ext>
            </p:extLst>
          </p:nvPr>
        </p:nvGraphicFramePr>
        <p:xfrm>
          <a:off x="0" y="1047447"/>
          <a:ext cx="9532239" cy="299405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a:extLst>
              <a:ext uri="{FF2B5EF4-FFF2-40B4-BE49-F238E27FC236}">
                <a16:creationId xmlns:a16="http://schemas.microsoft.com/office/drawing/2014/main" id="{68AFD663-2023-3805-CF3F-C89CC56318FD}"/>
              </a:ext>
            </a:extLst>
          </p:cNvPr>
          <p:cNvSpPr/>
          <p:nvPr/>
        </p:nvSpPr>
        <p:spPr>
          <a:xfrm>
            <a:off x="176733" y="4833316"/>
            <a:ext cx="8790534" cy="1321497"/>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Insecticides is India's most demanded Agrochemicals, having a market share of more than 50%, and it stood at USD 117.8 billion in FY2021.</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 the forecast period, it is expected that insecticides will dominate the agrochemicals with a market share of over 50%.</a:t>
            </a:r>
            <a:endParaRPr lang="en-IN" sz="1200" dirty="0">
              <a:solidFill>
                <a:schemeClr val="bg1"/>
              </a:solidFill>
              <a:latin typeface="Arial" panose="020B0604020202020204" pitchFamily="34" charset="0"/>
              <a:ea typeface="Verdan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197</a:t>
            </a: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220</a:t>
            </a:r>
          </a:p>
        </p:txBody>
      </p:sp>
      <p:sp>
        <p:nvSpPr>
          <p:cNvPr id="17" name="TextBox 16">
            <a:extLst>
              <a:ext uri="{FF2B5EF4-FFF2-40B4-BE49-F238E27FC236}">
                <a16:creationId xmlns:a16="http://schemas.microsoft.com/office/drawing/2014/main" id="{BBD11680-E8A4-1CB6-13E0-1013449A469D}"/>
              </a:ext>
            </a:extLst>
          </p:cNvPr>
          <p:cNvSpPr txBox="1"/>
          <p:nvPr/>
        </p:nvSpPr>
        <p:spPr>
          <a:xfrm>
            <a:off x="4298490"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256</a:t>
            </a: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38102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24</a:t>
            </a: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379527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390</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379527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454</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38127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22" name="TextBox 21">
            <a:extLst>
              <a:ext uri="{FF2B5EF4-FFF2-40B4-BE49-F238E27FC236}">
                <a16:creationId xmlns:a16="http://schemas.microsoft.com/office/drawing/2014/main" id="{EEA607AA-D3C0-779D-897E-A2F71D71EC45}"/>
              </a:ext>
            </a:extLst>
          </p:cNvPr>
          <p:cNvSpPr txBox="1"/>
          <p:nvPr/>
        </p:nvSpPr>
        <p:spPr>
          <a:xfrm>
            <a:off x="176733" y="4208331"/>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249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Global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2: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By Type, By Volume (MMT),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1003703162"/>
              </p:ext>
            </p:extLst>
          </p:nvPr>
        </p:nvGraphicFramePr>
        <p:xfrm>
          <a:off x="0" y="1047446"/>
          <a:ext cx="9532239" cy="52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203638"/>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171</a:t>
            </a: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r>
              <a:rPr lang="en-IN" sz="1000" b="1" dirty="0">
                <a:latin typeface="Arial" panose="020B0604020202020204" pitchFamily="34" charset="0"/>
                <a:cs typeface="Arial" panose="020B0604020202020204" pitchFamily="34" charset="0"/>
              </a:rPr>
              <a:t>87</a:t>
            </a:r>
          </a:p>
        </p:txBody>
      </p:sp>
      <p:sp>
        <p:nvSpPr>
          <p:cNvPr id="17" name="TextBox 16">
            <a:extLst>
              <a:ext uri="{FF2B5EF4-FFF2-40B4-BE49-F238E27FC236}">
                <a16:creationId xmlns:a16="http://schemas.microsoft.com/office/drawing/2014/main" id="{BBD11680-E8A4-1CB6-13E0-1013449A469D}"/>
              </a:ext>
            </a:extLst>
          </p:cNvPr>
          <p:cNvSpPr txBox="1"/>
          <p:nvPr/>
        </p:nvSpPr>
        <p:spPr>
          <a:xfrm>
            <a:off x="4298490"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13</a:t>
            </a: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263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188648"/>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309</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18864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206138"/>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6" name="TextBox 5">
            <a:extLst>
              <a:ext uri="{FF2B5EF4-FFF2-40B4-BE49-F238E27FC236}">
                <a16:creationId xmlns:a16="http://schemas.microsoft.com/office/drawing/2014/main" id="{A4B587F0-188E-6516-2C93-25A70E81F632}"/>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6811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3947951962"/>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3: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Agrochemicals market stood at USD 6.3 billion and is expected to reach USD 15.2 billion at a CAGR of 10.4% by 2030 and 34.7 billion by the end of 2040 at a CAGR of 8.4%.</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is the fourth-largest producer of agrochemicals in the world after USA, Japan and China.</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major dynamics to the agrochemicals market includes, decreasing arable land, declining soil fertility, heavy dependency on monsoon for irrigation and many more.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2881563557"/>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8.0</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255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4: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1236879850"/>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9</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4</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7747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4: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1247846571"/>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10</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21</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2" name="TextBox 21">
            <a:extLst>
              <a:ext uri="{FF2B5EF4-FFF2-40B4-BE49-F238E27FC236}">
                <a16:creationId xmlns:a16="http://schemas.microsoft.com/office/drawing/2014/main" id="{EEA607AA-D3C0-779D-897E-A2F71D71EC45}"/>
              </a:ext>
            </a:extLst>
          </p:cNvPr>
          <p:cNvSpPr txBox="1"/>
          <p:nvPr/>
        </p:nvSpPr>
        <p:spPr>
          <a:xfrm>
            <a:off x="189433" y="5465631"/>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9521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p:txBody>
          <a:bodyPr>
            <a:normAutofit/>
          </a:bodyPr>
          <a:lstStyle/>
          <a:p>
            <a:pPr>
              <a:spcBef>
                <a:spcPts val="0"/>
              </a:spcBef>
            </a:pPr>
            <a:r>
              <a:rPr lang="en-IN" sz="1400" dirty="0">
                <a:solidFill>
                  <a:schemeClr val="tx1">
                    <a:lumMod val="85000"/>
                    <a:lumOff val="15000"/>
                  </a:schemeClr>
                </a:solidFill>
                <a:latin typeface="Arial" panose="020B0604020202020204" pitchFamily="34" charset="0"/>
                <a:ea typeface="Verdana" panose="020B0604030504040204" pitchFamily="34" charset="0"/>
              </a:rPr>
              <a:t>Product Overview- Micronutrients</a:t>
            </a:r>
            <a:endParaRPr lang="en-US" sz="1400" b="0" dirty="0">
              <a:solidFill>
                <a:schemeClr val="tx1">
                  <a:lumMod val="85000"/>
                  <a:lumOff val="15000"/>
                </a:schemeClr>
              </a:solidFill>
              <a:latin typeface="Arial" panose="020B060402020202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6B126A8-45C8-4E1E-B9B6-B2C87C752A87}"/>
              </a:ext>
            </a:extLst>
          </p:cNvPr>
          <p:cNvSpPr txBox="1"/>
          <p:nvPr/>
        </p:nvSpPr>
        <p:spPr>
          <a:xfrm>
            <a:off x="3026229" y="964008"/>
            <a:ext cx="6052457" cy="5446281"/>
          </a:xfrm>
          <a:prstGeom prst="rect">
            <a:avLst/>
          </a:prstGeom>
          <a:solidFill>
            <a:schemeClr val="bg1">
              <a:lumMod val="95000"/>
            </a:schemeClr>
          </a:solidFill>
          <a:ln w="28575">
            <a:solidFill>
              <a:schemeClr val="tx2">
                <a:lumMod val="75000"/>
              </a:schemeClr>
            </a:solidFill>
          </a:ln>
        </p:spPr>
        <p:txBody>
          <a:bodyPr wrap="square" lIns="144000" tIns="72000" rIns="144000" bIns="72000">
            <a:spAutoFit/>
          </a:bodyPr>
          <a:lstStyle/>
          <a:p>
            <a:pPr algn="just">
              <a:lnSpc>
                <a:spcPct val="150000"/>
              </a:lnSpc>
            </a:pPr>
            <a:r>
              <a:rPr lang="en-US" sz="1100" dirty="0">
                <a:solidFill>
                  <a:schemeClr val="tx1"/>
                </a:solidFill>
                <a:latin typeface="Arial" panose="020B0604020202020204" pitchFamily="34" charset="0"/>
                <a:cs typeface="Arial" panose="020B0604020202020204" pitchFamily="34" charset="0"/>
              </a:rPr>
              <a:t>Micronutrients are essential plant nutrients that are found in trace amounts in tissue but play an imperative role in plant growth and development. Without these nutrients, plant nutrition would be compromised leading to potential declines in plant productivity. Of the 17 elements essential for plant growth, eight are micronutrients: boron (B), chlorine (CI), copper (Cu), iron (Fe), manganese (Mn), molybdenum (Mo), zinc (Zn) and nickel (Ni). </a:t>
            </a:r>
          </a:p>
          <a:p>
            <a:pPr algn="just">
              <a:lnSpc>
                <a:spcPct val="150000"/>
              </a:lnSpc>
            </a:pPr>
            <a:r>
              <a:rPr lang="en-US" sz="1100" dirty="0">
                <a:solidFill>
                  <a:schemeClr val="tx1"/>
                </a:solidFill>
                <a:latin typeface="Arial" panose="020B0604020202020204" pitchFamily="34" charset="0"/>
                <a:cs typeface="Arial" panose="020B0604020202020204" pitchFamily="34" charset="0"/>
              </a:rPr>
              <a:t>Mineral elements nurture horticultural crops and also crops of cereals, pulses, oilseeds, spices, and plantation. In spite of the low demand, critical plant functions are hindered if micronutrients are unavailable, which results in plant deformations, lower yield, and diminished growth. Micronutrients are crucial for plant growth and play an important role in balancing crop nutrition.</a:t>
            </a:r>
          </a:p>
          <a:p>
            <a:pPr algn="just">
              <a:lnSpc>
                <a:spcPct val="150000"/>
              </a:lnSpc>
            </a:pPr>
            <a:endParaRPr lang="en-US" sz="1100" dirty="0">
              <a:solidFill>
                <a:schemeClr val="tx1"/>
              </a:solidFill>
              <a:latin typeface="Arial" panose="020B0604020202020204" pitchFamily="34" charset="0"/>
              <a:cs typeface="Arial" panose="020B0604020202020204" pitchFamily="34" charset="0"/>
            </a:endParaRPr>
          </a:p>
          <a:p>
            <a:pPr algn="just">
              <a:lnSpc>
                <a:spcPct val="150000"/>
              </a:lnSpc>
            </a:pPr>
            <a:r>
              <a:rPr lang="en-US" sz="1100" dirty="0">
                <a:solidFill>
                  <a:schemeClr val="tx1"/>
                </a:solidFill>
                <a:latin typeface="Arial" panose="020B0604020202020204" pitchFamily="34" charset="0"/>
                <a:cs typeface="Arial" panose="020B0604020202020204" pitchFamily="34" charset="0"/>
              </a:rPr>
              <a:t>There is increasing interest from the agricultural community in micronutrient fertilization for a variety of reasons including: </a:t>
            </a:r>
          </a:p>
          <a:p>
            <a:pPr marL="228600" indent="-22860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soil erosion and long-term cropping have resulted in the removal of micronutrients from soils; </a:t>
            </a:r>
          </a:p>
          <a:p>
            <a:pPr marL="228600" indent="-22860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increasing crop yields generally leads to greater micronutrient removal rates in grain and other harvested products; and </a:t>
            </a:r>
          </a:p>
          <a:p>
            <a:pPr marL="228600" indent="-22860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the widespread replacement of micronutrient-rich manures with mineral fertilizers has reduced micronutrient addition from fertilizer sources. Collectively, these factors have led farmers to question whether micronutrient fertilization may now be required to meet the changing demands of crop nutrition.  </a:t>
            </a:r>
          </a:p>
        </p:txBody>
      </p:sp>
      <p:sp>
        <p:nvSpPr>
          <p:cNvPr id="19" name="Isosceles Triangle 18">
            <a:extLst>
              <a:ext uri="{FF2B5EF4-FFF2-40B4-BE49-F238E27FC236}">
                <a16:creationId xmlns:a16="http://schemas.microsoft.com/office/drawing/2014/main" id="{434C4581-9B5A-A2C9-61AD-4431BB99B232}"/>
              </a:ext>
            </a:extLst>
          </p:cNvPr>
          <p:cNvSpPr/>
          <p:nvPr/>
        </p:nvSpPr>
        <p:spPr>
          <a:xfrm rot="5400000">
            <a:off x="-41298" y="3376064"/>
            <a:ext cx="5643512" cy="622170"/>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Opportunity for India becoming a global agro-chemical manufacturing hub">
            <a:extLst>
              <a:ext uri="{FF2B5EF4-FFF2-40B4-BE49-F238E27FC236}">
                <a16:creationId xmlns:a16="http://schemas.microsoft.com/office/drawing/2014/main" id="{B2E676EF-BA6E-87B6-285B-E74DB5210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47750"/>
            <a:ext cx="2469373" cy="21068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grochemicals: Types and their Effects - WorldOfChemicals">
            <a:extLst>
              <a:ext uri="{FF2B5EF4-FFF2-40B4-BE49-F238E27FC236}">
                <a16:creationId xmlns:a16="http://schemas.microsoft.com/office/drawing/2014/main" id="{56FCDC1B-B707-6C31-ED7E-84A7B9FF4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03382"/>
            <a:ext cx="2469373" cy="22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6962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TotalTime>
  <Words>1509</Words>
  <Application>Microsoft Office PowerPoint</Application>
  <PresentationFormat>On-screen Show (4:3)</PresentationFormat>
  <Paragraphs>183</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Montserrat</vt:lpstr>
      <vt:lpstr>Verdana</vt:lpstr>
      <vt:lpstr>Office Theme</vt:lpstr>
      <vt:lpstr>Interim Update - Market and Business  Environment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Sharma</dc:creator>
  <cp:lastModifiedBy>Hardik Malhotra</cp:lastModifiedBy>
  <cp:revision>5</cp:revision>
  <dcterms:created xsi:type="dcterms:W3CDTF">2022-12-02T10:19:58Z</dcterms:created>
  <dcterms:modified xsi:type="dcterms:W3CDTF">2022-12-02T13:29:04Z</dcterms:modified>
</cp:coreProperties>
</file>