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6966" r:id="rId2"/>
    <p:sldId id="7753" r:id="rId3"/>
    <p:sldId id="7754" r:id="rId4"/>
    <p:sldId id="7757" r:id="rId5"/>
    <p:sldId id="775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4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BBD0E-F636-4DC3-BDDE-D283D72C908A}" type="datetimeFigureOut">
              <a:rPr lang="en-US" smtClean="0"/>
              <a:t>4/14/2023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57BC4-9CAA-4FF8-9A8D-D13704D748A4}" type="slidenum">
              <a:rPr lang="en-US" smtClean="0"/>
              <a:t>‹#›</a:t>
            </a:fld>
            <a:endParaRPr lang="en-US"/>
          </a:p>
        </p:txBody>
      </p:sp>
    </p:spTree>
    <p:extLst>
      <p:ext uri="{BB962C8B-B14F-4D97-AF65-F5344CB8AC3E}">
        <p14:creationId xmlns:p14="http://schemas.microsoft.com/office/powerpoint/2010/main" val="216644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FB9F7-E5AE-4CC4-911D-41590419F29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56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FB9F7-E5AE-4CC4-911D-41590419F29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338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FB9F7-E5AE-4CC4-911D-41590419F29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108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FB9F7-E5AE-4CC4-911D-41590419F29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4645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FB9F7-E5AE-4CC4-911D-41590419F29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56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A51E68-AC20-4E52-B3E8-825A103944D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299373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51E68-AC20-4E52-B3E8-825A103944D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245384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51E68-AC20-4E52-B3E8-825A103944D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1951624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p:cNvSpPr/>
          <p:nvPr userDrawn="1"/>
        </p:nvSpPr>
        <p:spPr>
          <a:xfrm>
            <a:off x="-34113" y="6683335"/>
            <a:ext cx="9193104" cy="1746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5364" y="241333"/>
            <a:ext cx="1236812" cy="388020"/>
          </a:xfrm>
          <a:prstGeom prst="rect">
            <a:avLst/>
          </a:prstGeom>
        </p:spPr>
      </p:pic>
      <p:sp>
        <p:nvSpPr>
          <p:cNvPr id="10" name="Rectangle 9"/>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Text Placeholder 3"/>
          <p:cNvSpPr>
            <a:spLocks noGrp="1"/>
          </p:cNvSpPr>
          <p:nvPr>
            <p:ph type="body" sz="quarter" idx="14"/>
          </p:nvPr>
        </p:nvSpPr>
        <p:spPr>
          <a:xfrm>
            <a:off x="132586" y="193795"/>
            <a:ext cx="7417745"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0000500000000000000"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p:cNvSpPr/>
          <p:nvPr userDrawn="1"/>
        </p:nvSpPr>
        <p:spPr>
          <a:xfrm>
            <a:off x="8743567" y="6515551"/>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7"/>
          <p:cNvSpPr txBox="1"/>
          <p:nvPr userDrawn="1"/>
        </p:nvSpPr>
        <p:spPr>
          <a:xfrm>
            <a:off x="8679475" y="6566714"/>
            <a:ext cx="445403" cy="365125"/>
          </a:xfrm>
          <a:prstGeom prst="rect">
            <a:avLst/>
          </a:prstGeom>
          <a:noFill/>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t>‹#›</a:t>
            </a:fld>
            <a:endParaRPr lang="en-US" sz="1100" dirty="0">
              <a:solidFill>
                <a:sysClr val="windowText" lastClr="000000"/>
              </a:solidFill>
            </a:endParaRPr>
          </a:p>
        </p:txBody>
      </p:sp>
      <p:cxnSp>
        <p:nvCxnSpPr>
          <p:cNvPr id="12" name="Straight Connector 11"/>
          <p:cNvCxnSpPr/>
          <p:nvPr userDrawn="1"/>
        </p:nvCxnSpPr>
        <p:spPr>
          <a:xfrm>
            <a:off x="2"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8383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51E68-AC20-4E52-B3E8-825A103944D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388369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51E68-AC20-4E52-B3E8-825A103944D9}"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96375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A51E68-AC20-4E52-B3E8-825A103944D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410647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A51E68-AC20-4E52-B3E8-825A103944D9}"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2785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A51E68-AC20-4E52-B3E8-825A103944D9}"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106266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51E68-AC20-4E52-B3E8-825A103944D9}"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68405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A51E68-AC20-4E52-B3E8-825A103944D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39583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A51E68-AC20-4E52-B3E8-825A103944D9}"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6E961-977A-43CD-BD91-8EBA628F964E}" type="slidenum">
              <a:rPr lang="en-US" smtClean="0"/>
              <a:t>‹#›</a:t>
            </a:fld>
            <a:endParaRPr lang="en-US"/>
          </a:p>
        </p:txBody>
      </p:sp>
    </p:spTree>
    <p:extLst>
      <p:ext uri="{BB962C8B-B14F-4D97-AF65-F5344CB8AC3E}">
        <p14:creationId xmlns:p14="http://schemas.microsoft.com/office/powerpoint/2010/main" val="137957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51E68-AC20-4E52-B3E8-825A103944D9}" type="datetimeFigureOut">
              <a:rPr lang="en-US" smtClean="0"/>
              <a:t>4/14/2023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6E961-977A-43CD-BD91-8EBA628F964E}" type="slidenum">
              <a:rPr lang="en-US" smtClean="0"/>
              <a:t>‹#›</a:t>
            </a:fld>
            <a:endParaRPr lang="en-US"/>
          </a:p>
        </p:txBody>
      </p:sp>
    </p:spTree>
    <p:extLst>
      <p:ext uri="{BB962C8B-B14F-4D97-AF65-F5344CB8AC3E}">
        <p14:creationId xmlns:p14="http://schemas.microsoft.com/office/powerpoint/2010/main" val="362833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44A81ADF-B584-4BDA-B177-64598734C21B}"/>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Rectangle 7">
            <a:extLst>
              <a:ext uri="{FF2B5EF4-FFF2-40B4-BE49-F238E27FC236}">
                <a16:creationId xmlns:a16="http://schemas.microsoft.com/office/drawing/2014/main" id="{E5901ECE-7CB0-4432-9CEE-C8583229D5BB}"/>
              </a:ext>
            </a:extLst>
          </p:cNvPr>
          <p:cNvSpPr>
            <a:spLocks noChangeArrowheads="1"/>
          </p:cNvSpPr>
          <p:nvPr>
            <p:custDataLst>
              <p:tags r:id="rId1"/>
            </p:custDataLst>
          </p:nvPr>
        </p:nvSpPr>
        <p:spPr bwMode="auto">
          <a:xfrm>
            <a:off x="4572000" y="743534"/>
            <a:ext cx="4427590" cy="796821"/>
          </a:xfrm>
          <a:prstGeom prst="rect">
            <a:avLst/>
          </a:prstGeom>
          <a:solidFill>
            <a:schemeClr val="bg1">
              <a:lumMod val="95000"/>
            </a:schemeClr>
          </a:solidFill>
          <a:ln w="9525">
            <a:noFill/>
            <a:miter lim="800000"/>
            <a:headEnd/>
            <a:tailEnd/>
          </a:ln>
        </p:spPr>
        <p:txBody>
          <a:bodyPr wrap="square" lIns="0" tIns="0" rIns="0" bIns="0">
            <a:spAutoFit/>
          </a:bodyPr>
          <a:lstStyle/>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Product Portfolio</a:t>
            </a:r>
          </a:p>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Beverage Appliance Filtration, Oven &amp; Steamer Filters, Whole House Filtration, </a:t>
            </a:r>
          </a:p>
        </p:txBody>
      </p:sp>
      <p:sp>
        <p:nvSpPr>
          <p:cNvPr id="4" name="TextBox 3">
            <a:extLst>
              <a:ext uri="{FF2B5EF4-FFF2-40B4-BE49-F238E27FC236}">
                <a16:creationId xmlns:a16="http://schemas.microsoft.com/office/drawing/2014/main" id="{781FB21A-040A-44A8-3803-7238E95810ED}"/>
              </a:ext>
            </a:extLst>
          </p:cNvPr>
          <p:cNvSpPr txBox="1"/>
          <p:nvPr/>
        </p:nvSpPr>
        <p:spPr>
          <a:xfrm>
            <a:off x="113739" y="743534"/>
            <a:ext cx="4312248" cy="1166153"/>
          </a:xfrm>
          <a:prstGeom prst="rect">
            <a:avLst/>
          </a:prstGeom>
          <a:solidFill>
            <a:schemeClr val="bg1">
              <a:lumMod val="95000"/>
            </a:schemeClr>
          </a:solidFill>
        </p:spPr>
        <p:txBody>
          <a:bodyPr wrap="square" rtlCol="0">
            <a:spAutoFit/>
          </a:bodyPr>
          <a:lstStyle/>
          <a:p>
            <a:pPr>
              <a:lnSpc>
                <a:spcPct val="150000"/>
              </a:lnSpc>
            </a:pPr>
            <a:r>
              <a:rPr lang="en-US" sz="1200" b="1" dirty="0">
                <a:latin typeface="Arial" panose="020B0604020202020204" pitchFamily="34" charset="0"/>
                <a:cs typeface="Arial" panose="020B0604020202020204" pitchFamily="34" charset="0"/>
              </a:rPr>
              <a:t>Headquarters: </a:t>
            </a:r>
            <a:r>
              <a:rPr lang="en-US" sz="1200" dirty="0" err="1">
                <a:latin typeface="Arial" panose="020B0604020202020204" pitchFamily="34" charset="0"/>
                <a:cs typeface="Arial" panose="020B0604020202020204" pitchFamily="34" charset="0"/>
              </a:rPr>
              <a:t>Qurtubah</a:t>
            </a:r>
            <a:r>
              <a:rPr lang="en-US" sz="1200" dirty="0">
                <a:latin typeface="Arial" panose="020B0604020202020204" pitchFamily="34" charset="0"/>
                <a:cs typeface="Arial" panose="020B0604020202020204" pitchFamily="34" charset="0"/>
              </a:rPr>
              <a:t>, Riyadh Saudi Arabia</a:t>
            </a:r>
          </a:p>
          <a:p>
            <a:pPr>
              <a:lnSpc>
                <a:spcPct val="150000"/>
              </a:lnSpc>
            </a:pPr>
            <a:r>
              <a:rPr lang="en-US" sz="1200" b="1" dirty="0">
                <a:latin typeface="Arial" panose="020B0604020202020204" pitchFamily="34" charset="0"/>
                <a:cs typeface="Arial" panose="020B0604020202020204" pitchFamily="34" charset="0"/>
              </a:rPr>
              <a:t>Office Location: </a:t>
            </a:r>
            <a:r>
              <a:rPr lang="en-US" sz="1200" dirty="0">
                <a:latin typeface="Arial" panose="020B0604020202020204" pitchFamily="34" charset="0"/>
                <a:cs typeface="Arial" panose="020B0604020202020204" pitchFamily="34" charset="0"/>
              </a:rPr>
              <a:t>7323 King Abdulaziz Road, </a:t>
            </a:r>
            <a:r>
              <a:rPr lang="en-US" sz="1200" dirty="0" err="1">
                <a:latin typeface="Arial" panose="020B0604020202020204" pitchFamily="34" charset="0"/>
                <a:cs typeface="Arial" panose="020B0604020202020204" pitchFamily="34" charset="0"/>
              </a:rPr>
              <a:t>Ar</a:t>
            </a:r>
            <a:r>
              <a:rPr lang="en-US" sz="1200" dirty="0">
                <a:latin typeface="Arial" panose="020B0604020202020204" pitchFamily="34" charset="0"/>
                <a:cs typeface="Arial" panose="020B0604020202020204" pitchFamily="34" charset="0"/>
              </a:rPr>
              <a:t> Rabi, Riyadh 13316-2284, Saudi Arabia</a:t>
            </a:r>
          </a:p>
          <a:p>
            <a:pPr>
              <a:lnSpc>
                <a:spcPct val="150000"/>
              </a:lnSpc>
            </a:pPr>
            <a:r>
              <a:rPr lang="en-US" sz="1200" b="1" dirty="0">
                <a:latin typeface="Arial" panose="020B0604020202020204" pitchFamily="34" charset="0"/>
                <a:cs typeface="Arial" panose="020B0604020202020204" pitchFamily="34" charset="0"/>
              </a:rPr>
              <a:t>Website: </a:t>
            </a:r>
            <a:r>
              <a:rPr lang="en-US" sz="1200" dirty="0">
                <a:latin typeface="Arial" panose="020B0604020202020204" pitchFamily="34" charset="0"/>
                <a:cs typeface="Arial" panose="020B0604020202020204" pitchFamily="34" charset="0"/>
              </a:rPr>
              <a:t>3m.com.sa/3M/en_SA/company-mea/</a:t>
            </a:r>
          </a:p>
        </p:txBody>
      </p:sp>
      <p:sp>
        <p:nvSpPr>
          <p:cNvPr id="16" name="TextBox 15">
            <a:extLst>
              <a:ext uri="{FF2B5EF4-FFF2-40B4-BE49-F238E27FC236}">
                <a16:creationId xmlns:a16="http://schemas.microsoft.com/office/drawing/2014/main" id="{D5D663E3-8084-F582-1D29-D7293F2C9946}"/>
              </a:ext>
            </a:extLst>
          </p:cNvPr>
          <p:cNvSpPr txBox="1"/>
          <p:nvPr/>
        </p:nvSpPr>
        <p:spPr>
          <a:xfrm>
            <a:off x="119254" y="168357"/>
            <a:ext cx="412370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3M</a:t>
            </a:r>
          </a:p>
        </p:txBody>
      </p:sp>
      <p:sp>
        <p:nvSpPr>
          <p:cNvPr id="19" name="TextBox 18">
            <a:extLst>
              <a:ext uri="{FF2B5EF4-FFF2-40B4-BE49-F238E27FC236}">
                <a16:creationId xmlns:a16="http://schemas.microsoft.com/office/drawing/2014/main" id="{B8EA2585-88F2-197C-340E-93214DA8CF96}"/>
              </a:ext>
            </a:extLst>
          </p:cNvPr>
          <p:cNvSpPr txBox="1"/>
          <p:nvPr/>
        </p:nvSpPr>
        <p:spPr>
          <a:xfrm>
            <a:off x="113739" y="2076686"/>
            <a:ext cx="8916524" cy="3105145"/>
          </a:xfrm>
          <a:prstGeom prst="rect">
            <a:avLst/>
          </a:prstGeom>
          <a:solidFill>
            <a:schemeClr val="bg1">
              <a:lumMod val="95000"/>
            </a:schemeClr>
          </a:solidFill>
        </p:spPr>
        <p:txBody>
          <a:bodyPr wrap="square" rtlCol="0">
            <a:spAutoFit/>
          </a:bodyPr>
          <a:lstStyle/>
          <a:p>
            <a:pPr algn="just">
              <a:lnSpc>
                <a:spcPct val="150000"/>
              </a:lnSpc>
            </a:pPr>
            <a:r>
              <a:rPr lang="en-US" sz="1200" dirty="0">
                <a:latin typeface="Arial" panose="020B0604020202020204" pitchFamily="34" charset="0"/>
                <a:cs typeface="Arial" panose="020B0604020202020204" pitchFamily="34" charset="0"/>
              </a:rPr>
              <a:t>Business Overview</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3M Saudi Arabia is a subsidiary of the multinational company 3M, which provides innovative solutions for various industries, including healthcare, electronics, transportation, and consumer products. One of their businesses is Point Of Use (POU) water filters, which are designed to provide clean and safe drinking water to households and businesses.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point of use water filters offered by 3M Saudi Arabia use advanced filtration technology to remove impurities and contaminants from tap water, including chlorine, sediment, and microorganisms. These filters are easy to install and maintain, and they can be customized to meet the specific needs of different customers.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3M Saudi Arabia's point of use water filters are marketed under the brand name "3M Aqua-Pure," and they are available in a variety of sizes and configurations, including under-sink filters, countertop filters, and whole-house filters.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company’s point of use water filters business is focused on providing safe and clean drinking water to customers in Saudi Arabia and the surrounding region. </a:t>
            </a:r>
          </a:p>
        </p:txBody>
      </p:sp>
      <p:graphicFrame>
        <p:nvGraphicFramePr>
          <p:cNvPr id="3" name="Table 5">
            <a:extLst>
              <a:ext uri="{FF2B5EF4-FFF2-40B4-BE49-F238E27FC236}">
                <a16:creationId xmlns:a16="http://schemas.microsoft.com/office/drawing/2014/main" id="{6DA50E4E-6363-58F1-EE82-021928795680}"/>
              </a:ext>
            </a:extLst>
          </p:cNvPr>
          <p:cNvGraphicFramePr>
            <a:graphicFrameLocks noGrp="1"/>
          </p:cNvGraphicFramePr>
          <p:nvPr/>
        </p:nvGraphicFramePr>
        <p:xfrm>
          <a:off x="4909628" y="5323430"/>
          <a:ext cx="4120072" cy="1331797"/>
        </p:xfrm>
        <a:graphic>
          <a:graphicData uri="http://schemas.openxmlformats.org/drawingml/2006/table">
            <a:tbl>
              <a:tblPr firstRow="1" bandRow="1">
                <a:tableStyleId>{5C22544A-7EE6-4342-B048-85BDC9FD1C3A}</a:tableStyleId>
              </a:tblPr>
              <a:tblGrid>
                <a:gridCol w="1893436">
                  <a:extLst>
                    <a:ext uri="{9D8B030D-6E8A-4147-A177-3AD203B41FA5}">
                      <a16:colId xmlns:a16="http://schemas.microsoft.com/office/drawing/2014/main" val="2553863742"/>
                    </a:ext>
                  </a:extLst>
                </a:gridCol>
                <a:gridCol w="2226636">
                  <a:extLst>
                    <a:ext uri="{9D8B030D-6E8A-4147-A177-3AD203B41FA5}">
                      <a16:colId xmlns:a16="http://schemas.microsoft.com/office/drawing/2014/main" val="1458549485"/>
                    </a:ext>
                  </a:extLst>
                </a:gridCol>
              </a:tblGrid>
              <a:tr h="333294">
                <a:tc>
                  <a:txBody>
                    <a:bodyPr/>
                    <a:lstStyle/>
                    <a:p>
                      <a:pPr algn="ctr">
                        <a:lnSpc>
                          <a:spcPct val="150000"/>
                        </a:lnSpc>
                      </a:pPr>
                      <a:r>
                        <a:rPr lang="en-US" sz="1200" b="1" dirty="0">
                          <a:latin typeface="Arial" panose="020B0604020202020204" pitchFamily="34" charset="0"/>
                          <a:cs typeface="Arial" panose="020B0604020202020204" pitchFamily="34" charset="0"/>
                        </a:rPr>
                        <a:t>Key Financials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44211718"/>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Total Revenue</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EBITDA</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0004056"/>
                  </a:ext>
                </a:extLst>
              </a:tr>
              <a:tr h="148878">
                <a:tc>
                  <a:txBody>
                    <a:bodyPr/>
                    <a:lstStyle/>
                    <a:p>
                      <a:pPr algn="ctr">
                        <a:lnSpc>
                          <a:spcPct val="150000"/>
                        </a:lnSpc>
                      </a:pPr>
                      <a:r>
                        <a:rPr lang="en-US" sz="1200" b="1" dirty="0">
                          <a:latin typeface="Arial" panose="020B0604020202020204" pitchFamily="34" charset="0"/>
                          <a:cs typeface="Arial" panose="020B0604020202020204" pitchFamily="34" charset="0"/>
                        </a:rPr>
                        <a:t>Net Profit</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6663034"/>
                  </a:ext>
                </a:extLst>
              </a:tr>
            </a:tbl>
          </a:graphicData>
        </a:graphic>
      </p:graphicFrame>
      <p:pic>
        <p:nvPicPr>
          <p:cNvPr id="10" name="Picture 9">
            <a:extLst>
              <a:ext uri="{FF2B5EF4-FFF2-40B4-BE49-F238E27FC236}">
                <a16:creationId xmlns:a16="http://schemas.microsoft.com/office/drawing/2014/main" id="{C3454AC6-09B0-EC3B-4660-525129014277}"/>
              </a:ext>
            </a:extLst>
          </p:cNvPr>
          <p:cNvPicPr>
            <a:picLocks noChangeAspect="1"/>
          </p:cNvPicPr>
          <p:nvPr/>
        </p:nvPicPr>
        <p:blipFill>
          <a:blip r:embed="rId4"/>
          <a:stretch>
            <a:fillRect/>
          </a:stretch>
        </p:blipFill>
        <p:spPr>
          <a:xfrm>
            <a:off x="6110568" y="66002"/>
            <a:ext cx="986918" cy="577682"/>
          </a:xfrm>
          <a:prstGeom prst="rect">
            <a:avLst/>
          </a:prstGeom>
          <a:effectLst>
            <a:softEdge rad="31750"/>
          </a:effectLst>
        </p:spPr>
      </p:pic>
      <p:graphicFrame>
        <p:nvGraphicFramePr>
          <p:cNvPr id="17" name="Table 5">
            <a:extLst>
              <a:ext uri="{FF2B5EF4-FFF2-40B4-BE49-F238E27FC236}">
                <a16:creationId xmlns:a16="http://schemas.microsoft.com/office/drawing/2014/main" id="{5CEE717D-EDED-CB88-E0DD-458F137E9C89}"/>
              </a:ext>
            </a:extLst>
          </p:cNvPr>
          <p:cNvGraphicFramePr>
            <a:graphicFrameLocks noGrp="1"/>
          </p:cNvGraphicFramePr>
          <p:nvPr>
            <p:extLst>
              <p:ext uri="{D42A27DB-BD31-4B8C-83A1-F6EECF244321}">
                <p14:modId xmlns:p14="http://schemas.microsoft.com/office/powerpoint/2010/main" val="748702328"/>
              </p:ext>
            </p:extLst>
          </p:nvPr>
        </p:nvGraphicFramePr>
        <p:xfrm>
          <a:off x="113739" y="5323430"/>
          <a:ext cx="4458261" cy="1331797"/>
        </p:xfrm>
        <a:graphic>
          <a:graphicData uri="http://schemas.openxmlformats.org/drawingml/2006/table">
            <a:tbl>
              <a:tblPr firstRow="1" bandRow="1">
                <a:tableStyleId>{5C22544A-7EE6-4342-B048-85BDC9FD1C3A}</a:tableStyleId>
              </a:tblPr>
              <a:tblGrid>
                <a:gridCol w="2210361">
                  <a:extLst>
                    <a:ext uri="{9D8B030D-6E8A-4147-A177-3AD203B41FA5}">
                      <a16:colId xmlns:a16="http://schemas.microsoft.com/office/drawing/2014/main" val="2553863742"/>
                    </a:ext>
                  </a:extLst>
                </a:gridCol>
                <a:gridCol w="2247900">
                  <a:extLst>
                    <a:ext uri="{9D8B030D-6E8A-4147-A177-3AD203B41FA5}">
                      <a16:colId xmlns:a16="http://schemas.microsoft.com/office/drawing/2014/main" val="1458549485"/>
                    </a:ext>
                  </a:extLst>
                </a:gridCol>
              </a:tblGrid>
              <a:tr h="345876">
                <a:tc>
                  <a:txBody>
                    <a:bodyPr/>
                    <a:lstStyle/>
                    <a:p>
                      <a:pPr algn="ctr">
                        <a:lnSpc>
                          <a:spcPct val="150000"/>
                        </a:lnSpc>
                      </a:pPr>
                      <a:r>
                        <a:rPr lang="en-US" sz="1200" b="1" dirty="0">
                          <a:latin typeface="Arial" panose="020B0604020202020204" pitchFamily="34" charset="0"/>
                          <a:cs typeface="Arial" panose="020B0604020202020204" pitchFamily="34" charset="0"/>
                        </a:rPr>
                        <a:t>Key Market Focus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985921">
                <a:tc>
                  <a:txBody>
                    <a:bodyPr/>
                    <a:lstStyle/>
                    <a:p>
                      <a:pPr algn="ctr">
                        <a:lnSpc>
                          <a:spcPct val="150000"/>
                        </a:lnSpc>
                      </a:pPr>
                      <a:r>
                        <a:rPr lang="en-US" sz="1200" b="1" dirty="0">
                          <a:latin typeface="Arial" panose="020B0604020202020204" pitchFamily="34" charset="0"/>
                          <a:cs typeface="Arial" panose="020B0604020202020204" pitchFamily="34" charset="0"/>
                        </a:rPr>
                        <a:t>Strategic Initiatives/Recent Developments</a:t>
                      </a:r>
                    </a:p>
                  </a:txBody>
                  <a:tcPr/>
                </a:tc>
                <a:tc>
                  <a:txBody>
                    <a:bodyPr/>
                    <a:lstStyle/>
                    <a:p>
                      <a:pPr algn="ctr">
                        <a:lnSpc>
                          <a:spcPct val="150000"/>
                        </a:lnSpc>
                      </a:pPr>
                      <a:r>
                        <a:rPr lang="en-US" sz="1200" dirty="0">
                          <a:latin typeface="Arial" panose="020B0604020202020204" pitchFamily="34" charset="0"/>
                          <a:cs typeface="Arial" panose="020B0604020202020204" pitchFamily="34" charset="0"/>
                        </a:rPr>
                        <a:t>Not Any</a:t>
                      </a:r>
                    </a:p>
                  </a:txBody>
                  <a:tcPr/>
                </a:tc>
                <a:extLst>
                  <a:ext uri="{0D108BD9-81ED-4DB2-BD59-A6C34878D82A}">
                    <a16:rowId xmlns:a16="http://schemas.microsoft.com/office/drawing/2014/main" val="3330004056"/>
                  </a:ext>
                </a:extLst>
              </a:tr>
            </a:tbl>
          </a:graphicData>
        </a:graphic>
      </p:graphicFrame>
    </p:spTree>
    <p:extLst>
      <p:ext uri="{BB962C8B-B14F-4D97-AF65-F5344CB8AC3E}">
        <p14:creationId xmlns:p14="http://schemas.microsoft.com/office/powerpoint/2010/main" val="404118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44A81ADF-B584-4BDA-B177-64598734C21B}"/>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Rectangle 7">
            <a:extLst>
              <a:ext uri="{FF2B5EF4-FFF2-40B4-BE49-F238E27FC236}">
                <a16:creationId xmlns:a16="http://schemas.microsoft.com/office/drawing/2014/main" id="{E5901ECE-7CB0-4432-9CEE-C8583229D5BB}"/>
              </a:ext>
            </a:extLst>
          </p:cNvPr>
          <p:cNvSpPr>
            <a:spLocks noChangeArrowheads="1"/>
          </p:cNvSpPr>
          <p:nvPr>
            <p:custDataLst>
              <p:tags r:id="rId1"/>
            </p:custDataLst>
          </p:nvPr>
        </p:nvSpPr>
        <p:spPr bwMode="auto">
          <a:xfrm>
            <a:off x="4572000" y="720464"/>
            <a:ext cx="4427590" cy="1073820"/>
          </a:xfrm>
          <a:prstGeom prst="rect">
            <a:avLst/>
          </a:prstGeom>
          <a:solidFill>
            <a:schemeClr val="bg1">
              <a:lumMod val="95000"/>
            </a:schemeClr>
          </a:solidFill>
          <a:ln w="9525">
            <a:noFill/>
            <a:miter lim="800000"/>
            <a:headEnd/>
            <a:tailEnd/>
          </a:ln>
        </p:spPr>
        <p:txBody>
          <a:bodyPr wrap="square" lIns="0" tIns="0" rIns="0" bIns="0">
            <a:spAutoFit/>
          </a:bodyPr>
          <a:lstStyle/>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Product Portfolio</a:t>
            </a:r>
            <a:endPar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rPr>
              <a:t>Acces</a:t>
            </a:r>
            <a:r>
              <a:rPr lang="en-US" sz="1200" dirty="0" err="1">
                <a:solidFill>
                  <a:srgbClr val="FF0000"/>
                </a:solidFill>
                <a:latin typeface="Arial" panose="020B0604020202020204" pitchFamily="34" charset="0"/>
                <a:ea typeface="Verdana" panose="020B0604030504040204" pitchFamily="34" charset="0"/>
                <a:cs typeface="Arial" panose="020B0604020202020204" pitchFamily="34" charset="0"/>
              </a:rPr>
              <a:t>sories</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 and Spare Parts, Air Breathers, Cabin Air Filters, Cell Culture, Centrifugal Filters, Filter Cartridges, Filter Holders, Media and Membranes, Membrane Filters, and many more </a:t>
            </a:r>
            <a:endPar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81FB21A-040A-44A8-3803-7238E95810ED}"/>
              </a:ext>
            </a:extLst>
          </p:cNvPr>
          <p:cNvSpPr txBox="1"/>
          <p:nvPr/>
        </p:nvSpPr>
        <p:spPr>
          <a:xfrm>
            <a:off x="113739" y="714506"/>
            <a:ext cx="4312248" cy="1166153"/>
          </a:xfrm>
          <a:prstGeom prst="rect">
            <a:avLst/>
          </a:prstGeom>
          <a:solidFill>
            <a:schemeClr val="bg1">
              <a:lumMod val="95000"/>
            </a:schemeClr>
          </a:solidFill>
        </p:spPr>
        <p:txBody>
          <a:bodyPr wrap="square" rtlCol="0">
            <a:spAutoFit/>
          </a:bodyPr>
          <a:lstStyle/>
          <a:p>
            <a:pPr>
              <a:lnSpc>
                <a:spcPct val="150000"/>
              </a:lnSpc>
            </a:pPr>
            <a:r>
              <a:rPr lang="en-US" sz="1200" b="1" dirty="0">
                <a:latin typeface="Arial" panose="020B0604020202020204" pitchFamily="34" charset="0"/>
                <a:cs typeface="Arial" panose="020B0604020202020204" pitchFamily="34" charset="0"/>
              </a:rPr>
              <a:t>Headquarters: </a:t>
            </a:r>
            <a:r>
              <a:rPr lang="en-IN" sz="1200" b="0" i="0" dirty="0">
                <a:solidFill>
                  <a:srgbClr val="202124"/>
                </a:solidFill>
                <a:effectLst/>
                <a:latin typeface="arial" panose="020B0604020202020204" pitchFamily="34" charset="0"/>
              </a:rPr>
              <a:t>Dhahran, Saudi Arabia</a:t>
            </a:r>
            <a:endParaRPr lang="en-US" sz="1200" dirty="0">
              <a:latin typeface="Arial" panose="020B0604020202020204" pitchFamily="34" charset="0"/>
              <a:cs typeface="Arial" panose="020B0604020202020204" pitchFamily="34" charset="0"/>
            </a:endParaRPr>
          </a:p>
          <a:p>
            <a:pPr>
              <a:lnSpc>
                <a:spcPct val="150000"/>
              </a:lnSpc>
            </a:pPr>
            <a:r>
              <a:rPr lang="en-US" sz="1200" b="1" dirty="0">
                <a:latin typeface="Arial" panose="020B0604020202020204" pitchFamily="34" charset="0"/>
                <a:cs typeface="Arial" panose="020B0604020202020204" pitchFamily="34" charset="0"/>
              </a:rPr>
              <a:t>Office locations: </a:t>
            </a:r>
            <a:r>
              <a:rPr lang="en-US" sz="1200" dirty="0">
                <a:latin typeface="Arial" panose="020B0604020202020204" pitchFamily="34" charset="0"/>
                <a:cs typeface="Arial" panose="020B0604020202020204" pitchFamily="34" charset="0"/>
              </a:rPr>
              <a:t>Al-Turki Business Park (Loft-1)King Saoud Road ,Al-</a:t>
            </a:r>
            <a:r>
              <a:rPr lang="en-US" sz="1200" dirty="0" err="1">
                <a:latin typeface="Arial" panose="020B0604020202020204" pitchFamily="34" charset="0"/>
                <a:cs typeface="Arial" panose="020B0604020202020204" pitchFamily="34" charset="0"/>
              </a:rPr>
              <a:t>Dawha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Aljanubiyah</a:t>
            </a:r>
            <a:r>
              <a:rPr lang="en-US" sz="1200" dirty="0">
                <a:latin typeface="Arial" panose="020B0604020202020204" pitchFamily="34" charset="0"/>
                <a:cs typeface="Arial" panose="020B0604020202020204" pitchFamily="34" charset="0"/>
              </a:rPr>
              <a:t>, Unit No.4 Dhahran 34455-3955</a:t>
            </a:r>
          </a:p>
          <a:p>
            <a:pPr>
              <a:lnSpc>
                <a:spcPct val="150000"/>
              </a:lnSpc>
            </a:pPr>
            <a:r>
              <a:rPr lang="en-US" sz="1200" b="1" dirty="0">
                <a:latin typeface="Arial" panose="020B0604020202020204" pitchFamily="34" charset="0"/>
                <a:cs typeface="Arial" panose="020B0604020202020204" pitchFamily="34" charset="0"/>
              </a:rPr>
              <a:t>Website: </a:t>
            </a:r>
            <a:r>
              <a:rPr lang="en-US" sz="1200" dirty="0">
                <a:latin typeface="Arial" panose="020B0604020202020204" pitchFamily="34" charset="0"/>
                <a:cs typeface="Arial" panose="020B0604020202020204" pitchFamily="34" charset="0"/>
              </a:rPr>
              <a:t>https://www.pall.com/</a:t>
            </a:r>
          </a:p>
        </p:txBody>
      </p:sp>
      <p:sp>
        <p:nvSpPr>
          <p:cNvPr id="16" name="TextBox 15">
            <a:extLst>
              <a:ext uri="{FF2B5EF4-FFF2-40B4-BE49-F238E27FC236}">
                <a16:creationId xmlns:a16="http://schemas.microsoft.com/office/drawing/2014/main" id="{D5D663E3-8084-F582-1D29-D7293F2C9946}"/>
              </a:ext>
            </a:extLst>
          </p:cNvPr>
          <p:cNvSpPr txBox="1"/>
          <p:nvPr/>
        </p:nvSpPr>
        <p:spPr>
          <a:xfrm>
            <a:off x="0" y="262509"/>
            <a:ext cx="5772985"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SAUDI PALL INTERNATIONAL LTD. COMPANY</a:t>
            </a:r>
          </a:p>
        </p:txBody>
      </p:sp>
      <p:sp>
        <p:nvSpPr>
          <p:cNvPr id="19" name="TextBox 18">
            <a:extLst>
              <a:ext uri="{FF2B5EF4-FFF2-40B4-BE49-F238E27FC236}">
                <a16:creationId xmlns:a16="http://schemas.microsoft.com/office/drawing/2014/main" id="{B8EA2585-88F2-197C-340E-93214DA8CF96}"/>
              </a:ext>
            </a:extLst>
          </p:cNvPr>
          <p:cNvSpPr txBox="1"/>
          <p:nvPr/>
        </p:nvSpPr>
        <p:spPr>
          <a:xfrm>
            <a:off x="113177" y="1921532"/>
            <a:ext cx="8916524" cy="3382144"/>
          </a:xfrm>
          <a:prstGeom prst="rect">
            <a:avLst/>
          </a:prstGeom>
          <a:solidFill>
            <a:schemeClr val="bg1">
              <a:lumMod val="95000"/>
            </a:schemeClr>
          </a:solidFill>
        </p:spPr>
        <p:txBody>
          <a:bodyPr wrap="square" rtlCol="0">
            <a:spAutoFit/>
          </a:bodyPr>
          <a:lstStyle/>
          <a:p>
            <a:pPr algn="just">
              <a:lnSpc>
                <a:spcPct val="150000"/>
              </a:lnSpc>
            </a:pPr>
            <a:r>
              <a:rPr lang="en-US" sz="1200" b="1" dirty="0">
                <a:latin typeface="Arial" panose="020B0604020202020204" pitchFamily="34" charset="0"/>
                <a:cs typeface="Arial" panose="020B0604020202020204" pitchFamily="34" charset="0"/>
              </a:rPr>
              <a:t>Business Overview</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Pall Corporation is a leading global provider of filtration, separation, and purification technologies for a wide range of industries and applications, including biopharmaceuticals, food and beverage, aerospace, industrial, and municipal markets.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Pall's point-of-use water filters use a variety of technologies to remove contaminants from water, including activated carbon, ultrafiltration, reverse osmosis, and other methods designed to remove contaminants and impurities from water at the point where it is being used, such as in homes, offices, or other facilities. Their products include filtration systems for drinking water, showers, and other applications, as well as replacement filters for existing systems.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Their products are designed to be easy to install and use, and they offer a range of options to suit different needs and budgets.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Pall Corporation has a long history of innovation in the field of filtration and purification.</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POU filters offered by Saudi Pall International Ltd. Company include faucet filters, countertop filters, under-sink filters, drinking fountain filters. All of these filters are designed to improve the quality of drinking water by removing impurities, such as sediment, chlorine, and other chemicals</a:t>
            </a:r>
          </a:p>
        </p:txBody>
      </p:sp>
      <p:graphicFrame>
        <p:nvGraphicFramePr>
          <p:cNvPr id="3" name="Table 5">
            <a:extLst>
              <a:ext uri="{FF2B5EF4-FFF2-40B4-BE49-F238E27FC236}">
                <a16:creationId xmlns:a16="http://schemas.microsoft.com/office/drawing/2014/main" id="{6DA50E4E-6363-58F1-EE82-021928795680}"/>
              </a:ext>
            </a:extLst>
          </p:cNvPr>
          <p:cNvGraphicFramePr>
            <a:graphicFrameLocks noGrp="1"/>
          </p:cNvGraphicFramePr>
          <p:nvPr/>
        </p:nvGraphicFramePr>
        <p:xfrm>
          <a:off x="4909628" y="5323430"/>
          <a:ext cx="4089962" cy="1331797"/>
        </p:xfrm>
        <a:graphic>
          <a:graphicData uri="http://schemas.openxmlformats.org/drawingml/2006/table">
            <a:tbl>
              <a:tblPr firstRow="1" bandRow="1">
                <a:tableStyleId>{5C22544A-7EE6-4342-B048-85BDC9FD1C3A}</a:tableStyleId>
              </a:tblPr>
              <a:tblGrid>
                <a:gridCol w="1879599">
                  <a:extLst>
                    <a:ext uri="{9D8B030D-6E8A-4147-A177-3AD203B41FA5}">
                      <a16:colId xmlns:a16="http://schemas.microsoft.com/office/drawing/2014/main" val="2553863742"/>
                    </a:ext>
                  </a:extLst>
                </a:gridCol>
                <a:gridCol w="2210363">
                  <a:extLst>
                    <a:ext uri="{9D8B030D-6E8A-4147-A177-3AD203B41FA5}">
                      <a16:colId xmlns:a16="http://schemas.microsoft.com/office/drawing/2014/main" val="1458549485"/>
                    </a:ext>
                  </a:extLst>
                </a:gridCol>
              </a:tblGrid>
              <a:tr h="333294">
                <a:tc>
                  <a:txBody>
                    <a:bodyPr/>
                    <a:lstStyle/>
                    <a:p>
                      <a:pPr algn="ctr">
                        <a:lnSpc>
                          <a:spcPct val="150000"/>
                        </a:lnSpc>
                      </a:pPr>
                      <a:r>
                        <a:rPr lang="en-US" sz="1200" b="1" dirty="0">
                          <a:latin typeface="Arial" panose="020B0604020202020204" pitchFamily="34" charset="0"/>
                          <a:cs typeface="Arial" panose="020B0604020202020204" pitchFamily="34" charset="0"/>
                        </a:rPr>
                        <a:t>Key Financials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44211718"/>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Total Revenue</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EBITDA</a:t>
                      </a:r>
                    </a:p>
                  </a:txBody>
                  <a:tcPr/>
                </a:tc>
                <a:tc>
                  <a:txBody>
                    <a:bodyPr/>
                    <a:lstStyle/>
                    <a:p>
                      <a:pPr algn="ctr">
                        <a:lnSpc>
                          <a:spcPct val="150000"/>
                        </a:lnSpc>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0004056"/>
                  </a:ext>
                </a:extLst>
              </a:tr>
              <a:tr h="148878">
                <a:tc>
                  <a:txBody>
                    <a:bodyPr/>
                    <a:lstStyle/>
                    <a:p>
                      <a:pPr algn="ctr">
                        <a:lnSpc>
                          <a:spcPct val="150000"/>
                        </a:lnSpc>
                      </a:pPr>
                      <a:r>
                        <a:rPr lang="en-US" sz="1200" b="1" dirty="0">
                          <a:latin typeface="Arial" panose="020B0604020202020204" pitchFamily="34" charset="0"/>
                          <a:cs typeface="Arial" panose="020B0604020202020204" pitchFamily="34" charset="0"/>
                        </a:rPr>
                        <a:t>Net Profit</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6663034"/>
                  </a:ext>
                </a:extLst>
              </a:tr>
            </a:tbl>
          </a:graphicData>
        </a:graphic>
      </p:graphicFrame>
      <p:graphicFrame>
        <p:nvGraphicFramePr>
          <p:cNvPr id="17" name="Table 5">
            <a:extLst>
              <a:ext uri="{FF2B5EF4-FFF2-40B4-BE49-F238E27FC236}">
                <a16:creationId xmlns:a16="http://schemas.microsoft.com/office/drawing/2014/main" id="{5CEE717D-EDED-CB88-E0DD-458F137E9C89}"/>
              </a:ext>
            </a:extLst>
          </p:cNvPr>
          <p:cNvGraphicFramePr>
            <a:graphicFrameLocks noGrp="1"/>
          </p:cNvGraphicFramePr>
          <p:nvPr/>
        </p:nvGraphicFramePr>
        <p:xfrm>
          <a:off x="113739" y="5323430"/>
          <a:ext cx="4457700" cy="1340810"/>
        </p:xfrm>
        <a:graphic>
          <a:graphicData uri="http://schemas.openxmlformats.org/drawingml/2006/table">
            <a:tbl>
              <a:tblPr firstRow="1" bandRow="1">
                <a:tableStyleId>{5C22544A-7EE6-4342-B048-85BDC9FD1C3A}</a:tableStyleId>
              </a:tblPr>
              <a:tblGrid>
                <a:gridCol w="2210083">
                  <a:extLst>
                    <a:ext uri="{9D8B030D-6E8A-4147-A177-3AD203B41FA5}">
                      <a16:colId xmlns:a16="http://schemas.microsoft.com/office/drawing/2014/main" val="2553863742"/>
                    </a:ext>
                  </a:extLst>
                </a:gridCol>
                <a:gridCol w="2247617">
                  <a:extLst>
                    <a:ext uri="{9D8B030D-6E8A-4147-A177-3AD203B41FA5}">
                      <a16:colId xmlns:a16="http://schemas.microsoft.com/office/drawing/2014/main" val="1458549485"/>
                    </a:ext>
                  </a:extLst>
                </a:gridCol>
              </a:tblGrid>
              <a:tr h="348216">
                <a:tc>
                  <a:txBody>
                    <a:bodyPr/>
                    <a:lstStyle/>
                    <a:p>
                      <a:pPr algn="ctr">
                        <a:lnSpc>
                          <a:spcPct val="150000"/>
                        </a:lnSpc>
                      </a:pPr>
                      <a:r>
                        <a:rPr lang="en-US" sz="1200" b="1" dirty="0">
                          <a:latin typeface="Arial" panose="020B0604020202020204" pitchFamily="34" charset="0"/>
                          <a:cs typeface="Arial" panose="020B0604020202020204" pitchFamily="34" charset="0"/>
                        </a:rPr>
                        <a:t>Key Market Focus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992594">
                <a:tc>
                  <a:txBody>
                    <a:bodyPr/>
                    <a:lstStyle/>
                    <a:p>
                      <a:pPr algn="ctr">
                        <a:lnSpc>
                          <a:spcPct val="150000"/>
                        </a:lnSpc>
                      </a:pPr>
                      <a:r>
                        <a:rPr lang="en-US" sz="1200" b="1" dirty="0">
                          <a:latin typeface="Arial" panose="020B0604020202020204" pitchFamily="34" charset="0"/>
                          <a:cs typeface="Arial" panose="020B0604020202020204" pitchFamily="34" charset="0"/>
                        </a:rPr>
                        <a:t>Strategic Initiatives/Recent Developments</a:t>
                      </a:r>
                    </a:p>
                  </a:txBody>
                  <a:tcPr/>
                </a:tc>
                <a:tc>
                  <a:txBody>
                    <a:bodyPr/>
                    <a:lstStyle/>
                    <a:p>
                      <a:pPr algn="ctr">
                        <a:lnSpc>
                          <a:spcPct val="150000"/>
                        </a:lnSpc>
                      </a:pPr>
                      <a:r>
                        <a:rPr lang="en-US" sz="1200" dirty="0">
                          <a:latin typeface="Arial" panose="020B0604020202020204" pitchFamily="34" charset="0"/>
                          <a:cs typeface="Arial" panose="020B0604020202020204" pitchFamily="34" charset="0"/>
                        </a:rPr>
                        <a:t>Not Any</a:t>
                      </a:r>
                    </a:p>
                  </a:txBody>
                  <a:tcPr/>
                </a:tc>
                <a:extLst>
                  <a:ext uri="{0D108BD9-81ED-4DB2-BD59-A6C34878D82A}">
                    <a16:rowId xmlns:a16="http://schemas.microsoft.com/office/drawing/2014/main" val="3330004056"/>
                  </a:ext>
                </a:extLst>
              </a:tr>
            </a:tbl>
          </a:graphicData>
        </a:graphic>
      </p:graphicFrame>
      <p:pic>
        <p:nvPicPr>
          <p:cNvPr id="5" name="Picture 4">
            <a:extLst>
              <a:ext uri="{FF2B5EF4-FFF2-40B4-BE49-F238E27FC236}">
                <a16:creationId xmlns:a16="http://schemas.microsoft.com/office/drawing/2014/main" id="{26D0F96D-C696-2E3C-6A6F-F11C82EB1551}"/>
              </a:ext>
            </a:extLst>
          </p:cNvPr>
          <p:cNvPicPr>
            <a:picLocks noChangeAspect="1"/>
          </p:cNvPicPr>
          <p:nvPr/>
        </p:nvPicPr>
        <p:blipFill>
          <a:blip r:embed="rId4"/>
          <a:stretch>
            <a:fillRect/>
          </a:stretch>
        </p:blipFill>
        <p:spPr>
          <a:xfrm>
            <a:off x="6019800" y="141600"/>
            <a:ext cx="1168399" cy="522559"/>
          </a:xfrm>
          <a:prstGeom prst="rect">
            <a:avLst/>
          </a:prstGeom>
          <a:effectLst>
            <a:softEdge rad="31750"/>
          </a:effectLst>
        </p:spPr>
      </p:pic>
    </p:spTree>
    <p:extLst>
      <p:ext uri="{BB962C8B-B14F-4D97-AF65-F5344CB8AC3E}">
        <p14:creationId xmlns:p14="http://schemas.microsoft.com/office/powerpoint/2010/main" val="80810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44A81ADF-B584-4BDA-B177-64598734C21B}"/>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Rectangle 7">
            <a:extLst>
              <a:ext uri="{FF2B5EF4-FFF2-40B4-BE49-F238E27FC236}">
                <a16:creationId xmlns:a16="http://schemas.microsoft.com/office/drawing/2014/main" id="{E5901ECE-7CB0-4432-9CEE-C8583229D5BB}"/>
              </a:ext>
            </a:extLst>
          </p:cNvPr>
          <p:cNvSpPr>
            <a:spLocks noChangeArrowheads="1"/>
          </p:cNvSpPr>
          <p:nvPr>
            <p:custDataLst>
              <p:tags r:id="rId1"/>
            </p:custDataLst>
          </p:nvPr>
        </p:nvSpPr>
        <p:spPr bwMode="auto">
          <a:xfrm>
            <a:off x="4572000" y="764006"/>
            <a:ext cx="4427590" cy="1073820"/>
          </a:xfrm>
          <a:prstGeom prst="rect">
            <a:avLst/>
          </a:prstGeom>
          <a:solidFill>
            <a:schemeClr val="bg1">
              <a:lumMod val="95000"/>
            </a:schemeClr>
          </a:solidFill>
          <a:ln w="9525">
            <a:noFill/>
            <a:miter lim="800000"/>
            <a:headEnd/>
            <a:tailEnd/>
          </a:ln>
        </p:spPr>
        <p:txBody>
          <a:bodyPr wrap="square" lIns="0" tIns="0" rIns="0" bIns="0">
            <a:spAutoFit/>
          </a:bodyPr>
          <a:lstStyle/>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Product Portfolio</a:t>
            </a:r>
            <a:endPar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rPr>
              <a:t>Acces</a:t>
            </a:r>
            <a:r>
              <a:rPr lang="en-US" sz="1200" dirty="0" err="1">
                <a:solidFill>
                  <a:srgbClr val="FF0000"/>
                </a:solidFill>
                <a:latin typeface="Arial" panose="020B0604020202020204" pitchFamily="34" charset="0"/>
                <a:ea typeface="Verdana" panose="020B0604030504040204" pitchFamily="34" charset="0"/>
                <a:cs typeface="Arial" panose="020B0604020202020204" pitchFamily="34" charset="0"/>
              </a:rPr>
              <a:t>sories</a:t>
            </a:r>
            <a:r>
              <a:rPr lang="en-US" sz="1200" dirty="0">
                <a:solidFill>
                  <a:srgbClr val="FF0000"/>
                </a:solidFill>
                <a:latin typeface="Arial" panose="020B0604020202020204" pitchFamily="34" charset="0"/>
                <a:ea typeface="Verdana" panose="020B0604030504040204" pitchFamily="34" charset="0"/>
                <a:cs typeface="Arial" panose="020B0604020202020204" pitchFamily="34" charset="0"/>
              </a:rPr>
              <a:t> and Spare Parts, Air Breathers, Cabin Air Filters, Cell Culture, Centrifugal Filters, Filter Cartridges, Filter Holders, Media and Membranes, Membrane Filters, and many more </a:t>
            </a:r>
            <a:endParaRPr kumimoji="0" lang="en-US" sz="1200" b="0" i="0" u="none" strike="noStrike" kern="1200" cap="none" spc="0" normalizeH="0" baseline="0" noProof="0" dirty="0">
              <a:ln>
                <a:noFill/>
              </a:ln>
              <a:solidFill>
                <a:srgbClr val="FF0000"/>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81FB21A-040A-44A8-3803-7238E95810ED}"/>
              </a:ext>
            </a:extLst>
          </p:cNvPr>
          <p:cNvSpPr txBox="1"/>
          <p:nvPr/>
        </p:nvSpPr>
        <p:spPr>
          <a:xfrm>
            <a:off x="113739" y="758048"/>
            <a:ext cx="4312248" cy="1166153"/>
          </a:xfrm>
          <a:prstGeom prst="rect">
            <a:avLst/>
          </a:prstGeom>
          <a:solidFill>
            <a:schemeClr val="bg1">
              <a:lumMod val="95000"/>
            </a:schemeClr>
          </a:solidFill>
        </p:spPr>
        <p:txBody>
          <a:bodyPr wrap="square" rtlCol="0">
            <a:spAutoFit/>
          </a:bodyPr>
          <a:lstStyle/>
          <a:p>
            <a:pPr>
              <a:lnSpc>
                <a:spcPct val="150000"/>
              </a:lnSpc>
            </a:pPr>
            <a:r>
              <a:rPr lang="en-US" sz="1200" b="1" dirty="0">
                <a:latin typeface="Arial" panose="020B0604020202020204" pitchFamily="34" charset="0"/>
                <a:cs typeface="Arial" panose="020B0604020202020204" pitchFamily="34" charset="0"/>
              </a:rPr>
              <a:t>Headquarters: </a:t>
            </a:r>
            <a:r>
              <a:rPr lang="en-IN" sz="1200" b="0" i="0" dirty="0">
                <a:solidFill>
                  <a:srgbClr val="202124"/>
                </a:solidFill>
                <a:effectLst/>
                <a:latin typeface="arial" panose="020B0604020202020204" pitchFamily="34" charset="0"/>
              </a:rPr>
              <a:t>Dhahran, Saudi Arabia</a:t>
            </a:r>
            <a:endParaRPr lang="en-US" sz="1200" dirty="0">
              <a:latin typeface="Arial" panose="020B0604020202020204" pitchFamily="34" charset="0"/>
              <a:cs typeface="Arial" panose="020B0604020202020204" pitchFamily="34" charset="0"/>
            </a:endParaRPr>
          </a:p>
          <a:p>
            <a:pPr>
              <a:lnSpc>
                <a:spcPct val="150000"/>
              </a:lnSpc>
            </a:pPr>
            <a:r>
              <a:rPr lang="en-US" sz="1200" b="1" dirty="0">
                <a:latin typeface="Arial" panose="020B0604020202020204" pitchFamily="34" charset="0"/>
                <a:cs typeface="Arial" panose="020B0604020202020204" pitchFamily="34" charset="0"/>
              </a:rPr>
              <a:t>Office locations: </a:t>
            </a:r>
            <a:r>
              <a:rPr lang="en-US" sz="1200" dirty="0">
                <a:latin typeface="Arial" panose="020B0604020202020204" pitchFamily="34" charset="0"/>
                <a:cs typeface="Arial" panose="020B0604020202020204" pitchFamily="34" charset="0"/>
              </a:rPr>
              <a:t>Al-Turki Business Park (Loft-1)King Saoud Road ,Al-</a:t>
            </a:r>
            <a:r>
              <a:rPr lang="en-US" sz="1200" dirty="0" err="1">
                <a:latin typeface="Arial" panose="020B0604020202020204" pitchFamily="34" charset="0"/>
                <a:cs typeface="Arial" panose="020B0604020202020204" pitchFamily="34" charset="0"/>
              </a:rPr>
              <a:t>Dawha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Aljanubiyah</a:t>
            </a:r>
            <a:r>
              <a:rPr lang="en-US" sz="1200" dirty="0">
                <a:latin typeface="Arial" panose="020B0604020202020204" pitchFamily="34" charset="0"/>
                <a:cs typeface="Arial" panose="020B0604020202020204" pitchFamily="34" charset="0"/>
              </a:rPr>
              <a:t>, Unit No.4 Dhahran 34455-3955</a:t>
            </a:r>
          </a:p>
          <a:p>
            <a:pPr>
              <a:lnSpc>
                <a:spcPct val="150000"/>
              </a:lnSpc>
            </a:pPr>
            <a:r>
              <a:rPr lang="en-US" sz="1200" b="1" dirty="0">
                <a:latin typeface="Arial" panose="020B0604020202020204" pitchFamily="34" charset="0"/>
                <a:cs typeface="Arial" panose="020B0604020202020204" pitchFamily="34" charset="0"/>
              </a:rPr>
              <a:t>Website: </a:t>
            </a:r>
            <a:r>
              <a:rPr lang="en-US" sz="1200" dirty="0">
                <a:latin typeface="Arial" panose="020B0604020202020204" pitchFamily="34" charset="0"/>
                <a:cs typeface="Arial" panose="020B0604020202020204" pitchFamily="34" charset="0"/>
              </a:rPr>
              <a:t>pureaqua.com/</a:t>
            </a:r>
          </a:p>
        </p:txBody>
      </p:sp>
      <p:sp>
        <p:nvSpPr>
          <p:cNvPr id="16" name="TextBox 15">
            <a:extLst>
              <a:ext uri="{FF2B5EF4-FFF2-40B4-BE49-F238E27FC236}">
                <a16:creationId xmlns:a16="http://schemas.microsoft.com/office/drawing/2014/main" id="{D5D663E3-8084-F582-1D29-D7293F2C9946}"/>
              </a:ext>
            </a:extLst>
          </p:cNvPr>
          <p:cNvSpPr txBox="1"/>
          <p:nvPr/>
        </p:nvSpPr>
        <p:spPr>
          <a:xfrm>
            <a:off x="0" y="262509"/>
            <a:ext cx="5772985"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PURE AQUA, INC. </a:t>
            </a:r>
          </a:p>
        </p:txBody>
      </p:sp>
      <p:sp>
        <p:nvSpPr>
          <p:cNvPr id="19" name="TextBox 18">
            <a:extLst>
              <a:ext uri="{FF2B5EF4-FFF2-40B4-BE49-F238E27FC236}">
                <a16:creationId xmlns:a16="http://schemas.microsoft.com/office/drawing/2014/main" id="{B8EA2585-88F2-197C-340E-93214DA8CF96}"/>
              </a:ext>
            </a:extLst>
          </p:cNvPr>
          <p:cNvSpPr txBox="1"/>
          <p:nvPr/>
        </p:nvSpPr>
        <p:spPr>
          <a:xfrm>
            <a:off x="113177" y="2037644"/>
            <a:ext cx="8916524" cy="3105145"/>
          </a:xfrm>
          <a:prstGeom prst="rect">
            <a:avLst/>
          </a:prstGeom>
          <a:solidFill>
            <a:schemeClr val="bg1">
              <a:lumMod val="95000"/>
            </a:schemeClr>
          </a:solidFill>
        </p:spPr>
        <p:txBody>
          <a:bodyPr wrap="square" rtlCol="0">
            <a:spAutoFit/>
          </a:bodyPr>
          <a:lstStyle/>
          <a:p>
            <a:pPr algn="just">
              <a:lnSpc>
                <a:spcPct val="150000"/>
              </a:lnSpc>
            </a:pPr>
            <a:r>
              <a:rPr lang="en-US" sz="1200" b="1" dirty="0">
                <a:latin typeface="Arial" panose="020B0604020202020204" pitchFamily="34" charset="0"/>
                <a:cs typeface="Arial" panose="020B0604020202020204" pitchFamily="34" charset="0"/>
              </a:rPr>
              <a:t>Business Overview</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Pure Aqua, Inc. is a leading water treatment company headquartered in the USA with a global presence, including a branch in Saudi Arabia. The company specializes in designing and manufacturing customized water treatment solutions for various industries, including industrial, commercial, municipal, and residential applications..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Pure Aqua, Inc. Saudi Arabia offers a wide range of water treatment equipment, including Reverse Osmosis (RO) Systems, Water Softeners, UV Sterilizers, Media Filters and many more.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Cartridge filters from the company are efficiently made modular filters that fit into housings and act to filter out particles or, less frequently, chemicals from water. As a leading cartridge filter supplier with over 20 years of expertise, Pure Aqua works with brands including </a:t>
            </a:r>
            <a:r>
              <a:rPr lang="en-US" sz="1200" dirty="0" err="1">
                <a:latin typeface="Arial" panose="020B0604020202020204" pitchFamily="34" charset="0"/>
                <a:cs typeface="Arial" panose="020B0604020202020204" pitchFamily="34" charset="0"/>
              </a:rPr>
              <a:t>Shelco</a:t>
            </a:r>
            <a:r>
              <a:rPr lang="en-US" sz="1200" dirty="0">
                <a:latin typeface="Arial" panose="020B0604020202020204" pitchFamily="34" charset="0"/>
                <a:cs typeface="Arial" panose="020B0604020202020204" pitchFamily="34" charset="0"/>
              </a:rPr>
              <a:t> filters, </a:t>
            </a:r>
            <a:r>
              <a:rPr lang="en-US" sz="1200" dirty="0" err="1">
                <a:latin typeface="Arial" panose="020B0604020202020204" pitchFamily="34" charset="0"/>
                <a:cs typeface="Arial" panose="020B0604020202020204" pitchFamily="34" charset="0"/>
              </a:rPr>
              <a:t>Harmsco</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Pentek</a:t>
            </a:r>
            <a:r>
              <a:rPr lang="en-US" sz="1200" dirty="0">
                <a:latin typeface="Arial" panose="020B0604020202020204" pitchFamily="34" charset="0"/>
                <a:cs typeface="Arial" panose="020B0604020202020204" pitchFamily="34" charset="0"/>
              </a:rPr>
              <a:t>, and Eden Equipment. </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company’s water filtration devices are among the best available, ensuring greater effectiveness and dependability for our customers over an extended length of time.</a:t>
            </a:r>
          </a:p>
        </p:txBody>
      </p:sp>
      <p:graphicFrame>
        <p:nvGraphicFramePr>
          <p:cNvPr id="3" name="Table 5">
            <a:extLst>
              <a:ext uri="{FF2B5EF4-FFF2-40B4-BE49-F238E27FC236}">
                <a16:creationId xmlns:a16="http://schemas.microsoft.com/office/drawing/2014/main" id="{6DA50E4E-6363-58F1-EE82-021928795680}"/>
              </a:ext>
            </a:extLst>
          </p:cNvPr>
          <p:cNvGraphicFramePr>
            <a:graphicFrameLocks noGrp="1"/>
          </p:cNvGraphicFramePr>
          <p:nvPr>
            <p:extLst>
              <p:ext uri="{D42A27DB-BD31-4B8C-83A1-F6EECF244321}">
                <p14:modId xmlns:p14="http://schemas.microsoft.com/office/powerpoint/2010/main" val="2645365690"/>
              </p:ext>
            </p:extLst>
          </p:nvPr>
        </p:nvGraphicFramePr>
        <p:xfrm>
          <a:off x="4909628" y="5263694"/>
          <a:ext cx="4089962" cy="1331797"/>
        </p:xfrm>
        <a:graphic>
          <a:graphicData uri="http://schemas.openxmlformats.org/drawingml/2006/table">
            <a:tbl>
              <a:tblPr firstRow="1" bandRow="1">
                <a:tableStyleId>{5C22544A-7EE6-4342-B048-85BDC9FD1C3A}</a:tableStyleId>
              </a:tblPr>
              <a:tblGrid>
                <a:gridCol w="1879599">
                  <a:extLst>
                    <a:ext uri="{9D8B030D-6E8A-4147-A177-3AD203B41FA5}">
                      <a16:colId xmlns:a16="http://schemas.microsoft.com/office/drawing/2014/main" val="2553863742"/>
                    </a:ext>
                  </a:extLst>
                </a:gridCol>
                <a:gridCol w="2210363">
                  <a:extLst>
                    <a:ext uri="{9D8B030D-6E8A-4147-A177-3AD203B41FA5}">
                      <a16:colId xmlns:a16="http://schemas.microsoft.com/office/drawing/2014/main" val="1458549485"/>
                    </a:ext>
                  </a:extLst>
                </a:gridCol>
              </a:tblGrid>
              <a:tr h="333294">
                <a:tc>
                  <a:txBody>
                    <a:bodyPr/>
                    <a:lstStyle/>
                    <a:p>
                      <a:pPr algn="ctr">
                        <a:lnSpc>
                          <a:spcPct val="150000"/>
                        </a:lnSpc>
                      </a:pPr>
                      <a:r>
                        <a:rPr lang="en-US" sz="1200" b="1" dirty="0">
                          <a:latin typeface="Arial" panose="020B0604020202020204" pitchFamily="34" charset="0"/>
                          <a:cs typeface="Arial" panose="020B0604020202020204" pitchFamily="34" charset="0"/>
                        </a:rPr>
                        <a:t>Key Financials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44211718"/>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Total Revenue</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333294">
                <a:tc>
                  <a:txBody>
                    <a:bodyPr/>
                    <a:lstStyle/>
                    <a:p>
                      <a:pPr algn="ctr">
                        <a:lnSpc>
                          <a:spcPct val="150000"/>
                        </a:lnSpc>
                      </a:pPr>
                      <a:r>
                        <a:rPr lang="en-US" sz="1200" b="1" dirty="0">
                          <a:latin typeface="Arial" panose="020B0604020202020204" pitchFamily="34" charset="0"/>
                          <a:cs typeface="Arial" panose="020B0604020202020204" pitchFamily="34" charset="0"/>
                        </a:rPr>
                        <a:t>EBITDA</a:t>
                      </a:r>
                    </a:p>
                  </a:txBody>
                  <a:tcPr/>
                </a:tc>
                <a:tc>
                  <a:txBody>
                    <a:bodyPr/>
                    <a:lstStyle/>
                    <a:p>
                      <a:pPr algn="ctr">
                        <a:lnSpc>
                          <a:spcPct val="150000"/>
                        </a:lnSpc>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0004056"/>
                  </a:ext>
                </a:extLst>
              </a:tr>
              <a:tr h="148878">
                <a:tc>
                  <a:txBody>
                    <a:bodyPr/>
                    <a:lstStyle/>
                    <a:p>
                      <a:pPr algn="ctr">
                        <a:lnSpc>
                          <a:spcPct val="150000"/>
                        </a:lnSpc>
                      </a:pPr>
                      <a:r>
                        <a:rPr lang="en-US" sz="1200" b="1" dirty="0">
                          <a:latin typeface="Arial" panose="020B0604020202020204" pitchFamily="34" charset="0"/>
                          <a:cs typeface="Arial" panose="020B0604020202020204" pitchFamily="34" charset="0"/>
                        </a:rPr>
                        <a:t>Net Profit</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6663034"/>
                  </a:ext>
                </a:extLst>
              </a:tr>
            </a:tbl>
          </a:graphicData>
        </a:graphic>
      </p:graphicFrame>
      <p:graphicFrame>
        <p:nvGraphicFramePr>
          <p:cNvPr id="17" name="Table 5">
            <a:extLst>
              <a:ext uri="{FF2B5EF4-FFF2-40B4-BE49-F238E27FC236}">
                <a16:creationId xmlns:a16="http://schemas.microsoft.com/office/drawing/2014/main" id="{5CEE717D-EDED-CB88-E0DD-458F137E9C89}"/>
              </a:ext>
            </a:extLst>
          </p:cNvPr>
          <p:cNvGraphicFramePr>
            <a:graphicFrameLocks noGrp="1"/>
          </p:cNvGraphicFramePr>
          <p:nvPr>
            <p:extLst>
              <p:ext uri="{D42A27DB-BD31-4B8C-83A1-F6EECF244321}">
                <p14:modId xmlns:p14="http://schemas.microsoft.com/office/powerpoint/2010/main" val="1064213838"/>
              </p:ext>
            </p:extLst>
          </p:nvPr>
        </p:nvGraphicFramePr>
        <p:xfrm>
          <a:off x="113739" y="5279888"/>
          <a:ext cx="4457700" cy="1340810"/>
        </p:xfrm>
        <a:graphic>
          <a:graphicData uri="http://schemas.openxmlformats.org/drawingml/2006/table">
            <a:tbl>
              <a:tblPr firstRow="1" bandRow="1">
                <a:tableStyleId>{5C22544A-7EE6-4342-B048-85BDC9FD1C3A}</a:tableStyleId>
              </a:tblPr>
              <a:tblGrid>
                <a:gridCol w="2210083">
                  <a:extLst>
                    <a:ext uri="{9D8B030D-6E8A-4147-A177-3AD203B41FA5}">
                      <a16:colId xmlns:a16="http://schemas.microsoft.com/office/drawing/2014/main" val="2553863742"/>
                    </a:ext>
                  </a:extLst>
                </a:gridCol>
                <a:gridCol w="2247617">
                  <a:extLst>
                    <a:ext uri="{9D8B030D-6E8A-4147-A177-3AD203B41FA5}">
                      <a16:colId xmlns:a16="http://schemas.microsoft.com/office/drawing/2014/main" val="1458549485"/>
                    </a:ext>
                  </a:extLst>
                </a:gridCol>
              </a:tblGrid>
              <a:tr h="348216">
                <a:tc>
                  <a:txBody>
                    <a:bodyPr/>
                    <a:lstStyle/>
                    <a:p>
                      <a:pPr algn="ctr">
                        <a:lnSpc>
                          <a:spcPct val="150000"/>
                        </a:lnSpc>
                      </a:pPr>
                      <a:r>
                        <a:rPr lang="en-US" sz="1200" b="1" dirty="0">
                          <a:latin typeface="Arial" panose="020B0604020202020204" pitchFamily="34" charset="0"/>
                          <a:cs typeface="Arial" panose="020B0604020202020204" pitchFamily="34" charset="0"/>
                        </a:rPr>
                        <a:t>Key Market Focus</a:t>
                      </a:r>
                    </a:p>
                  </a:txBody>
                  <a:tcPr/>
                </a:tc>
                <a:tc>
                  <a:txBody>
                    <a:bodyPr/>
                    <a:lstStyle/>
                    <a:p>
                      <a:pPr algn="ctr">
                        <a:lnSpc>
                          <a:spcPct val="150000"/>
                        </a:lnSpc>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992594">
                <a:tc>
                  <a:txBody>
                    <a:bodyPr/>
                    <a:lstStyle/>
                    <a:p>
                      <a:pPr algn="ctr">
                        <a:lnSpc>
                          <a:spcPct val="150000"/>
                        </a:lnSpc>
                      </a:pPr>
                      <a:r>
                        <a:rPr lang="en-US" sz="1200" b="1" dirty="0">
                          <a:latin typeface="Arial" panose="020B0604020202020204" pitchFamily="34" charset="0"/>
                          <a:cs typeface="Arial" panose="020B0604020202020204" pitchFamily="34" charset="0"/>
                        </a:rPr>
                        <a:t>Strategic Initiatives/Recent Developments</a:t>
                      </a:r>
                    </a:p>
                  </a:txBody>
                  <a:tcPr/>
                </a:tc>
                <a:tc>
                  <a:txBody>
                    <a:bodyPr/>
                    <a:lstStyle/>
                    <a:p>
                      <a:pPr algn="ctr">
                        <a:lnSpc>
                          <a:spcPct val="150000"/>
                        </a:lnSpc>
                      </a:pPr>
                      <a:r>
                        <a:rPr lang="en-US" sz="1200" dirty="0">
                          <a:latin typeface="Arial" panose="020B0604020202020204" pitchFamily="34" charset="0"/>
                          <a:cs typeface="Arial" panose="020B0604020202020204" pitchFamily="34" charset="0"/>
                        </a:rPr>
                        <a:t>Not Any</a:t>
                      </a:r>
                    </a:p>
                  </a:txBody>
                  <a:tcPr/>
                </a:tc>
                <a:extLst>
                  <a:ext uri="{0D108BD9-81ED-4DB2-BD59-A6C34878D82A}">
                    <a16:rowId xmlns:a16="http://schemas.microsoft.com/office/drawing/2014/main" val="3330004056"/>
                  </a:ext>
                </a:extLst>
              </a:tr>
            </a:tbl>
          </a:graphicData>
        </a:graphic>
      </p:graphicFrame>
      <p:pic>
        <p:nvPicPr>
          <p:cNvPr id="6" name="Picture 5">
            <a:extLst>
              <a:ext uri="{FF2B5EF4-FFF2-40B4-BE49-F238E27FC236}">
                <a16:creationId xmlns:a16="http://schemas.microsoft.com/office/drawing/2014/main" id="{F627BEA5-8FD5-2D8E-35E8-5B03564309E6}"/>
              </a:ext>
            </a:extLst>
          </p:cNvPr>
          <p:cNvPicPr>
            <a:picLocks noChangeAspect="1"/>
          </p:cNvPicPr>
          <p:nvPr/>
        </p:nvPicPr>
        <p:blipFill>
          <a:blip r:embed="rId4"/>
          <a:stretch>
            <a:fillRect/>
          </a:stretch>
        </p:blipFill>
        <p:spPr>
          <a:xfrm>
            <a:off x="3614055" y="149066"/>
            <a:ext cx="3340554" cy="423966"/>
          </a:xfrm>
          <a:prstGeom prst="rect">
            <a:avLst/>
          </a:prstGeom>
          <a:effectLst>
            <a:softEdge rad="31750"/>
          </a:effectLst>
        </p:spPr>
      </p:pic>
    </p:spTree>
    <p:extLst>
      <p:ext uri="{BB962C8B-B14F-4D97-AF65-F5344CB8AC3E}">
        <p14:creationId xmlns:p14="http://schemas.microsoft.com/office/powerpoint/2010/main" val="266810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44A81ADF-B584-4BDA-B177-64598734C21B}"/>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Rectangle 7">
            <a:extLst>
              <a:ext uri="{FF2B5EF4-FFF2-40B4-BE49-F238E27FC236}">
                <a16:creationId xmlns:a16="http://schemas.microsoft.com/office/drawing/2014/main" id="{E5901ECE-7CB0-4432-9CEE-C8583229D5BB}"/>
              </a:ext>
            </a:extLst>
          </p:cNvPr>
          <p:cNvSpPr>
            <a:spLocks noChangeArrowheads="1"/>
          </p:cNvSpPr>
          <p:nvPr>
            <p:custDataLst>
              <p:tags r:id="rId1"/>
            </p:custDataLst>
          </p:nvPr>
        </p:nvSpPr>
        <p:spPr bwMode="auto">
          <a:xfrm>
            <a:off x="4572000" y="752105"/>
            <a:ext cx="4427590" cy="796821"/>
          </a:xfrm>
          <a:prstGeom prst="rect">
            <a:avLst/>
          </a:prstGeom>
          <a:solidFill>
            <a:schemeClr val="bg1">
              <a:lumMod val="95000"/>
            </a:schemeClr>
          </a:solidFill>
          <a:ln w="9525">
            <a:noFill/>
            <a:miter lim="800000"/>
            <a:headEnd/>
            <a:tailEnd/>
          </a:ln>
        </p:spPr>
        <p:txBody>
          <a:bodyPr wrap="square" lIns="0" tIns="0" rIns="0" bIns="0">
            <a:spAutoFit/>
          </a:bodyPr>
          <a:lstStyle/>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Product Portfolio: </a:t>
            </a:r>
            <a:r>
              <a:rPr kumimoji="0" lang="en-GB" sz="120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Domestic water purifier, commercial RO system , water and central filtrations system, water softener, big bubba filter, water dispenser and many more.  </a:t>
            </a:r>
            <a:endPar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81FB21A-040A-44A8-3803-7238E95810ED}"/>
              </a:ext>
            </a:extLst>
          </p:cNvPr>
          <p:cNvSpPr txBox="1"/>
          <p:nvPr/>
        </p:nvSpPr>
        <p:spPr>
          <a:xfrm>
            <a:off x="113739" y="715398"/>
            <a:ext cx="4317584" cy="1166153"/>
          </a:xfrm>
          <a:prstGeom prst="rect">
            <a:avLst/>
          </a:prstGeom>
          <a:solidFill>
            <a:schemeClr val="bg1">
              <a:lumMod val="95000"/>
            </a:schemeClr>
          </a:solidFill>
        </p:spPr>
        <p:txBody>
          <a:bodyPr wrap="square" rtlCol="0">
            <a:spAutoFit/>
          </a:bodyPr>
          <a:lstStyle/>
          <a:p>
            <a:pPr>
              <a:lnSpc>
                <a:spcPct val="150000"/>
              </a:lnSpc>
            </a:pPr>
            <a:r>
              <a:rPr lang="en-US" sz="1200" b="1" dirty="0">
                <a:latin typeface="Arial" panose="020B0604020202020204" pitchFamily="34" charset="0"/>
                <a:cs typeface="Arial" panose="020B0604020202020204" pitchFamily="34" charset="0"/>
              </a:rPr>
              <a:t>Headquarters: </a:t>
            </a:r>
            <a:r>
              <a:rPr lang="en-US" sz="1200" dirty="0">
                <a:latin typeface="Arial" panose="020B0604020202020204" pitchFamily="34" charset="0"/>
                <a:cs typeface="Arial" panose="020B0604020202020204" pitchFamily="34" charset="0"/>
              </a:rPr>
              <a:t>Jeddah, Saudi Arabia</a:t>
            </a:r>
          </a:p>
          <a:p>
            <a:pPr>
              <a:lnSpc>
                <a:spcPct val="150000"/>
              </a:lnSpc>
            </a:pPr>
            <a:r>
              <a:rPr lang="en-US" sz="1200" b="1" dirty="0">
                <a:latin typeface="Arial" panose="020B0604020202020204" pitchFamily="34" charset="0"/>
                <a:cs typeface="Arial" panose="020B0604020202020204" pitchFamily="34" charset="0"/>
              </a:rPr>
              <a:t>Office  Location: </a:t>
            </a:r>
            <a:r>
              <a:rPr lang="en-US" sz="1200" dirty="0" err="1">
                <a:latin typeface="Arial" panose="020B0604020202020204" pitchFamily="34" charset="0"/>
                <a:cs typeface="Arial" panose="020B0604020202020204" pitchFamily="34" charset="0"/>
              </a:rPr>
              <a:t>Baladiyah</a:t>
            </a:r>
            <a:r>
              <a:rPr lang="en-US" sz="1200" dirty="0">
                <a:latin typeface="Arial" panose="020B0604020202020204" pitchFamily="34" charset="0"/>
                <a:cs typeface="Arial" panose="020B0604020202020204" pitchFamily="34" charset="0"/>
              </a:rPr>
              <a:t> Street, </a:t>
            </a:r>
            <a:r>
              <a:rPr lang="en-US" sz="1200" dirty="0" err="1">
                <a:latin typeface="Arial" panose="020B0604020202020204" pitchFamily="34" charset="0"/>
                <a:cs typeface="Arial" panose="020B0604020202020204" pitchFamily="34" charset="0"/>
              </a:rPr>
              <a:t>Aziziyah</a:t>
            </a:r>
            <a:r>
              <a:rPr lang="en-US" sz="1200" dirty="0">
                <a:latin typeface="Arial" panose="020B0604020202020204" pitchFamily="34" charset="0"/>
                <a:cs typeface="Arial" panose="020B0604020202020204" pitchFamily="34" charset="0"/>
              </a:rPr>
              <a:t>, Jeddah 23334, Saudi Arabia</a:t>
            </a:r>
          </a:p>
          <a:p>
            <a:pPr>
              <a:lnSpc>
                <a:spcPct val="150000"/>
              </a:lnSpc>
            </a:pPr>
            <a:r>
              <a:rPr lang="en-US" sz="1200" b="1" dirty="0">
                <a:latin typeface="Arial" panose="020B0604020202020204" pitchFamily="34" charset="0"/>
                <a:cs typeface="Arial" panose="020B0604020202020204" pitchFamily="34" charset="0"/>
              </a:rPr>
              <a:t>Website: </a:t>
            </a:r>
            <a:r>
              <a:rPr lang="en-US" sz="1200" dirty="0">
                <a:latin typeface="Arial" panose="020B0604020202020204" pitchFamily="34" charset="0"/>
                <a:cs typeface="Arial" panose="020B0604020202020204" pitchFamily="34" charset="0"/>
              </a:rPr>
              <a:t>www.aquaproksa.com</a:t>
            </a:r>
          </a:p>
        </p:txBody>
      </p:sp>
      <p:sp>
        <p:nvSpPr>
          <p:cNvPr id="16" name="TextBox 15">
            <a:extLst>
              <a:ext uri="{FF2B5EF4-FFF2-40B4-BE49-F238E27FC236}">
                <a16:creationId xmlns:a16="http://schemas.microsoft.com/office/drawing/2014/main" id="{D5D663E3-8084-F582-1D29-D7293F2C9946}"/>
              </a:ext>
            </a:extLst>
          </p:cNvPr>
          <p:cNvSpPr txBox="1"/>
          <p:nvPr/>
        </p:nvSpPr>
        <p:spPr>
          <a:xfrm>
            <a:off x="113738" y="165653"/>
            <a:ext cx="5479790" cy="338554"/>
          </a:xfrm>
          <a:prstGeom prst="rect">
            <a:avLst/>
          </a:prstGeom>
          <a:noFill/>
        </p:spPr>
        <p:txBody>
          <a:bodyPr wrap="square" rtlCol="0">
            <a:spAutoFit/>
          </a:bodyPr>
          <a:lstStyle/>
          <a:p>
            <a:pPr marL="0" lvl="1"/>
            <a:r>
              <a:rPr lang="en-US" sz="1600" b="1" dirty="0">
                <a:latin typeface="Arial" panose="020B0604020202020204" pitchFamily="34" charset="0"/>
                <a:cs typeface="Arial" panose="020B0604020202020204" pitchFamily="34" charset="0"/>
              </a:rPr>
              <a:t>AQUA PRO WATER TREATMENT EQUIPMENT LLC</a:t>
            </a:r>
          </a:p>
        </p:txBody>
      </p:sp>
      <p:sp>
        <p:nvSpPr>
          <p:cNvPr id="19" name="TextBox 18">
            <a:extLst>
              <a:ext uri="{FF2B5EF4-FFF2-40B4-BE49-F238E27FC236}">
                <a16:creationId xmlns:a16="http://schemas.microsoft.com/office/drawing/2014/main" id="{B8EA2585-88F2-197C-340E-93214DA8CF96}"/>
              </a:ext>
            </a:extLst>
          </p:cNvPr>
          <p:cNvSpPr txBox="1"/>
          <p:nvPr/>
        </p:nvSpPr>
        <p:spPr>
          <a:xfrm>
            <a:off x="113738" y="2000943"/>
            <a:ext cx="8916524" cy="3382144"/>
          </a:xfrm>
          <a:prstGeom prst="rect">
            <a:avLst/>
          </a:prstGeom>
          <a:solidFill>
            <a:schemeClr val="bg1">
              <a:lumMod val="95000"/>
            </a:schemeClr>
          </a:solidFill>
        </p:spPr>
        <p:txBody>
          <a:bodyPr wrap="square" rtlCol="0">
            <a:spAutoFit/>
          </a:bodyPr>
          <a:lstStyle/>
          <a:p>
            <a:pPr algn="just">
              <a:lnSpc>
                <a:spcPct val="150000"/>
              </a:lnSpc>
            </a:pPr>
            <a:r>
              <a:rPr lang="en-US" sz="1200" b="1" dirty="0">
                <a:latin typeface="Arial" panose="020B0604020202020204" pitchFamily="34" charset="0"/>
                <a:cs typeface="Arial" panose="020B0604020202020204" pitchFamily="34" charset="0"/>
              </a:rPr>
              <a:t>Business Overview</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Aqua pro is the company that offers a wide range of high qualities water purifiers, water filter product at an affordable prices to households and commercials sectors.</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cs typeface="Arial" panose="020B0604020202020204" pitchFamily="34" charset="0"/>
              </a:rPr>
              <a:t>The company offers water filters including 2 stages water filtration system with UV, 3 stages water filtration system with UV, Jumbo  water filtration  system with UV, triple filter, double filter,  single filter, ceramic  water filter, multi- media carbon  filtration system, multi-media sand filters, duplex  water filtration etc.</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Aqua pro water filters offers advance filtration technology to remove impurities and contaminants from tap water, including chlorine, sediment, and microorganisms. These filters are easy to install and maintain and can be customized to meet the specific needs of the different customers.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 From the last 20 years, the company consider itself as an industry leader in single-source suppliers for filtration and water quality improvement.</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company provides part accessories, annual maintenance contract and filters services at home, industries  and offices  etc.</a:t>
            </a:r>
          </a:p>
        </p:txBody>
      </p:sp>
      <p:graphicFrame>
        <p:nvGraphicFramePr>
          <p:cNvPr id="3" name="Table 5">
            <a:extLst>
              <a:ext uri="{FF2B5EF4-FFF2-40B4-BE49-F238E27FC236}">
                <a16:creationId xmlns:a16="http://schemas.microsoft.com/office/drawing/2014/main" id="{6DA50E4E-6363-58F1-EE82-021928795680}"/>
              </a:ext>
            </a:extLst>
          </p:cNvPr>
          <p:cNvGraphicFramePr>
            <a:graphicFrameLocks noGrp="1"/>
          </p:cNvGraphicFramePr>
          <p:nvPr/>
        </p:nvGraphicFramePr>
        <p:xfrm>
          <a:off x="4754880" y="5405892"/>
          <a:ext cx="4258778" cy="1247396"/>
        </p:xfrm>
        <a:graphic>
          <a:graphicData uri="http://schemas.openxmlformats.org/drawingml/2006/table">
            <a:tbl>
              <a:tblPr firstRow="1" bandRow="1">
                <a:tableStyleId>{5C22544A-7EE6-4342-B048-85BDC9FD1C3A}</a:tableStyleId>
              </a:tblPr>
              <a:tblGrid>
                <a:gridCol w="2094442">
                  <a:extLst>
                    <a:ext uri="{9D8B030D-6E8A-4147-A177-3AD203B41FA5}">
                      <a16:colId xmlns:a16="http://schemas.microsoft.com/office/drawing/2014/main" val="2553863742"/>
                    </a:ext>
                  </a:extLst>
                </a:gridCol>
                <a:gridCol w="2164336">
                  <a:extLst>
                    <a:ext uri="{9D8B030D-6E8A-4147-A177-3AD203B41FA5}">
                      <a16:colId xmlns:a16="http://schemas.microsoft.com/office/drawing/2014/main" val="1458549485"/>
                    </a:ext>
                  </a:extLst>
                </a:gridCol>
              </a:tblGrid>
              <a:tr h="237481">
                <a:tc>
                  <a:txBody>
                    <a:bodyPr/>
                    <a:lstStyle/>
                    <a:p>
                      <a:pPr algn="ctr">
                        <a:lnSpc>
                          <a:spcPct val="150000"/>
                        </a:lnSpc>
                      </a:pPr>
                      <a:r>
                        <a:rPr lang="en-US" sz="1100" b="1" dirty="0">
                          <a:latin typeface="Arial" panose="020B0604020202020204" pitchFamily="34" charset="0"/>
                          <a:cs typeface="Arial" panose="020B0604020202020204" pitchFamily="34" charset="0"/>
                        </a:rPr>
                        <a:t>Key Financials</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44211718"/>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Total Revenue</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EBITDA</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0004056"/>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Net Profit</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6663034"/>
                  </a:ext>
                </a:extLst>
              </a:tr>
            </a:tbl>
          </a:graphicData>
        </a:graphic>
      </p:graphicFrame>
      <p:graphicFrame>
        <p:nvGraphicFramePr>
          <p:cNvPr id="17" name="Table 5">
            <a:extLst>
              <a:ext uri="{FF2B5EF4-FFF2-40B4-BE49-F238E27FC236}">
                <a16:creationId xmlns:a16="http://schemas.microsoft.com/office/drawing/2014/main" id="{5CEE717D-EDED-CB88-E0DD-458F137E9C89}"/>
              </a:ext>
            </a:extLst>
          </p:cNvPr>
          <p:cNvGraphicFramePr>
            <a:graphicFrameLocks noGrp="1"/>
          </p:cNvGraphicFramePr>
          <p:nvPr/>
        </p:nvGraphicFramePr>
        <p:xfrm>
          <a:off x="113738" y="5422009"/>
          <a:ext cx="4483107" cy="949923"/>
        </p:xfrm>
        <a:graphic>
          <a:graphicData uri="http://schemas.openxmlformats.org/drawingml/2006/table">
            <a:tbl>
              <a:tblPr firstRow="1" bandRow="1">
                <a:tableStyleId>{5C22544A-7EE6-4342-B048-85BDC9FD1C3A}</a:tableStyleId>
              </a:tblPr>
              <a:tblGrid>
                <a:gridCol w="2114450">
                  <a:extLst>
                    <a:ext uri="{9D8B030D-6E8A-4147-A177-3AD203B41FA5}">
                      <a16:colId xmlns:a16="http://schemas.microsoft.com/office/drawing/2014/main" val="2553863742"/>
                    </a:ext>
                  </a:extLst>
                </a:gridCol>
                <a:gridCol w="2368657">
                  <a:extLst>
                    <a:ext uri="{9D8B030D-6E8A-4147-A177-3AD203B41FA5}">
                      <a16:colId xmlns:a16="http://schemas.microsoft.com/office/drawing/2014/main" val="1458549485"/>
                    </a:ext>
                  </a:extLst>
                </a:gridCol>
              </a:tblGrid>
              <a:tr h="223846">
                <a:tc>
                  <a:txBody>
                    <a:bodyPr/>
                    <a:lstStyle/>
                    <a:p>
                      <a:pPr algn="ctr">
                        <a:lnSpc>
                          <a:spcPct val="150000"/>
                        </a:lnSpc>
                      </a:pPr>
                      <a:r>
                        <a:rPr lang="en-US" sz="1100" b="1" dirty="0">
                          <a:latin typeface="Arial" panose="020B0604020202020204" pitchFamily="34" charset="0"/>
                          <a:cs typeface="Arial" panose="020B0604020202020204" pitchFamily="34" charset="0"/>
                        </a:rPr>
                        <a:t>Key Market Focus</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638074">
                <a:tc>
                  <a:txBody>
                    <a:bodyPr/>
                    <a:lstStyle/>
                    <a:p>
                      <a:pPr algn="ctr">
                        <a:lnSpc>
                          <a:spcPct val="150000"/>
                        </a:lnSpc>
                      </a:pPr>
                      <a:r>
                        <a:rPr lang="en-US" sz="1100" b="1" dirty="0">
                          <a:latin typeface="Arial" panose="020B0604020202020204" pitchFamily="34" charset="0"/>
                          <a:cs typeface="Arial" panose="020B0604020202020204" pitchFamily="34" charset="0"/>
                        </a:rPr>
                        <a:t>Strategic Initiatives/Recent Developments</a:t>
                      </a:r>
                    </a:p>
                  </a:txBody>
                  <a:tcPr/>
                </a:tc>
                <a:tc>
                  <a:txBody>
                    <a:bodyPr/>
                    <a:lstStyle/>
                    <a:p>
                      <a:pPr algn="ctr">
                        <a:lnSpc>
                          <a:spcPct val="150000"/>
                        </a:lnSpc>
                      </a:pPr>
                      <a:r>
                        <a:rPr lang="en-US" sz="1100" dirty="0">
                          <a:latin typeface="Arial" panose="020B0604020202020204" pitchFamily="34" charset="0"/>
                          <a:cs typeface="Arial" panose="020B0604020202020204" pitchFamily="34" charset="0"/>
                        </a:rPr>
                        <a:t>Not Any</a:t>
                      </a:r>
                    </a:p>
                  </a:txBody>
                  <a:tcPr/>
                </a:tc>
                <a:extLst>
                  <a:ext uri="{0D108BD9-81ED-4DB2-BD59-A6C34878D82A}">
                    <a16:rowId xmlns:a16="http://schemas.microsoft.com/office/drawing/2014/main" val="3330004056"/>
                  </a:ext>
                </a:extLst>
              </a:tr>
            </a:tbl>
          </a:graphicData>
        </a:graphic>
      </p:graphicFrame>
      <p:pic>
        <p:nvPicPr>
          <p:cNvPr id="9" name="Picture 8">
            <a:extLst>
              <a:ext uri="{FF2B5EF4-FFF2-40B4-BE49-F238E27FC236}">
                <a16:creationId xmlns:a16="http://schemas.microsoft.com/office/drawing/2014/main" id="{848227EC-DAD4-F768-4F93-4787320CFB18}"/>
              </a:ext>
            </a:extLst>
          </p:cNvPr>
          <p:cNvPicPr>
            <a:picLocks noChangeAspect="1"/>
          </p:cNvPicPr>
          <p:nvPr/>
        </p:nvPicPr>
        <p:blipFill rotWithShape="1">
          <a:blip r:embed="rId4"/>
          <a:srcRect b="4084"/>
          <a:stretch/>
        </p:blipFill>
        <p:spPr>
          <a:xfrm>
            <a:off x="5448385" y="65943"/>
            <a:ext cx="2133600" cy="583513"/>
          </a:xfrm>
          <a:prstGeom prst="rect">
            <a:avLst/>
          </a:prstGeom>
        </p:spPr>
      </p:pic>
    </p:spTree>
    <p:extLst>
      <p:ext uri="{BB962C8B-B14F-4D97-AF65-F5344CB8AC3E}">
        <p14:creationId xmlns:p14="http://schemas.microsoft.com/office/powerpoint/2010/main" val="256142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44A81ADF-B584-4BDA-B177-64598734C21B}"/>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7" name="Rectangle 7">
            <a:extLst>
              <a:ext uri="{FF2B5EF4-FFF2-40B4-BE49-F238E27FC236}">
                <a16:creationId xmlns:a16="http://schemas.microsoft.com/office/drawing/2014/main" id="{E5901ECE-7CB0-4432-9CEE-C8583229D5BB}"/>
              </a:ext>
            </a:extLst>
          </p:cNvPr>
          <p:cNvSpPr>
            <a:spLocks noChangeArrowheads="1"/>
          </p:cNvSpPr>
          <p:nvPr>
            <p:custDataLst>
              <p:tags r:id="rId1"/>
            </p:custDataLst>
          </p:nvPr>
        </p:nvSpPr>
        <p:spPr bwMode="auto">
          <a:xfrm>
            <a:off x="4572000" y="752105"/>
            <a:ext cx="4427590" cy="796821"/>
          </a:xfrm>
          <a:prstGeom prst="rect">
            <a:avLst/>
          </a:prstGeom>
          <a:solidFill>
            <a:schemeClr val="bg1">
              <a:lumMod val="95000"/>
            </a:schemeClr>
          </a:solidFill>
          <a:ln w="9525">
            <a:noFill/>
            <a:miter lim="800000"/>
            <a:headEnd/>
            <a:tailEnd/>
          </a:ln>
        </p:spPr>
        <p:txBody>
          <a:bodyPr wrap="square" lIns="0" tIns="0" rIns="0" bIns="0">
            <a:spAutoFit/>
          </a:bodyPr>
          <a:lstStyle/>
          <a:p>
            <a:pPr marL="0" marR="0" lvl="0" indent="0" algn="just" defTabSz="895350" rtl="0" eaLnBrk="1" fontAlgn="auto" latinLnBrk="0" hangingPunct="1">
              <a:lnSpc>
                <a:spcPct val="150000"/>
              </a:lnSpc>
              <a:spcBef>
                <a:spcPts val="0"/>
              </a:spcBef>
              <a:spcAft>
                <a:spcPts val="0"/>
              </a:spcAft>
              <a:buClrTx/>
              <a:buSzPct val="120000"/>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Product Portfolio: </a:t>
            </a:r>
            <a:r>
              <a:rPr kumimoji="0" lang="en-GB" sz="120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Domestic water purifier, commercial RO system , water and central filtrations system, water softener, big bubba filter, water dispenser and many more.  </a:t>
            </a:r>
            <a:endPar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endParaRPr>
          </a:p>
        </p:txBody>
      </p:sp>
      <p:sp>
        <p:nvSpPr>
          <p:cNvPr id="4" name="TextBox 3">
            <a:extLst>
              <a:ext uri="{FF2B5EF4-FFF2-40B4-BE49-F238E27FC236}">
                <a16:creationId xmlns:a16="http://schemas.microsoft.com/office/drawing/2014/main" id="{781FB21A-040A-44A8-3803-7238E95810ED}"/>
              </a:ext>
            </a:extLst>
          </p:cNvPr>
          <p:cNvSpPr txBox="1"/>
          <p:nvPr/>
        </p:nvSpPr>
        <p:spPr>
          <a:xfrm>
            <a:off x="113739" y="715398"/>
            <a:ext cx="4317584" cy="1166153"/>
          </a:xfrm>
          <a:prstGeom prst="rect">
            <a:avLst/>
          </a:prstGeom>
          <a:solidFill>
            <a:schemeClr val="bg1">
              <a:lumMod val="95000"/>
            </a:schemeClr>
          </a:solidFill>
        </p:spPr>
        <p:txBody>
          <a:bodyPr wrap="square" rtlCol="0">
            <a:spAutoFit/>
          </a:bodyPr>
          <a:lstStyle/>
          <a:p>
            <a:pPr>
              <a:lnSpc>
                <a:spcPct val="150000"/>
              </a:lnSpc>
            </a:pPr>
            <a:r>
              <a:rPr lang="en-US" sz="1200" b="1" dirty="0">
                <a:latin typeface="Arial" panose="020B0604020202020204" pitchFamily="34" charset="0"/>
                <a:cs typeface="Arial" panose="020B0604020202020204" pitchFamily="34" charset="0"/>
              </a:rPr>
              <a:t>Headquarters: </a:t>
            </a:r>
            <a:r>
              <a:rPr lang="en-US" sz="1200" dirty="0">
                <a:latin typeface="Arial" panose="020B0604020202020204" pitchFamily="34" charset="0"/>
                <a:cs typeface="Arial" panose="020B0604020202020204" pitchFamily="34" charset="0"/>
              </a:rPr>
              <a:t>Jeddah, Saudi Arabia</a:t>
            </a:r>
          </a:p>
          <a:p>
            <a:pPr>
              <a:lnSpc>
                <a:spcPct val="150000"/>
              </a:lnSpc>
            </a:pPr>
            <a:r>
              <a:rPr lang="en-US" sz="1200" b="1" dirty="0">
                <a:latin typeface="Arial" panose="020B0604020202020204" pitchFamily="34" charset="0"/>
                <a:cs typeface="Arial" panose="020B0604020202020204" pitchFamily="34" charset="0"/>
              </a:rPr>
              <a:t>Office  Location: </a:t>
            </a:r>
            <a:r>
              <a:rPr lang="en-US" sz="1200" dirty="0" err="1">
                <a:latin typeface="Arial" panose="020B0604020202020204" pitchFamily="34" charset="0"/>
                <a:cs typeface="Arial" panose="020B0604020202020204" pitchFamily="34" charset="0"/>
              </a:rPr>
              <a:t>Baladiyah</a:t>
            </a:r>
            <a:r>
              <a:rPr lang="en-US" sz="1200" dirty="0">
                <a:latin typeface="Arial" panose="020B0604020202020204" pitchFamily="34" charset="0"/>
                <a:cs typeface="Arial" panose="020B0604020202020204" pitchFamily="34" charset="0"/>
              </a:rPr>
              <a:t> Street, </a:t>
            </a:r>
            <a:r>
              <a:rPr lang="en-US" sz="1200" dirty="0" err="1">
                <a:latin typeface="Arial" panose="020B0604020202020204" pitchFamily="34" charset="0"/>
                <a:cs typeface="Arial" panose="020B0604020202020204" pitchFamily="34" charset="0"/>
              </a:rPr>
              <a:t>Aziziyah</a:t>
            </a:r>
            <a:r>
              <a:rPr lang="en-US" sz="1200" dirty="0">
                <a:latin typeface="Arial" panose="020B0604020202020204" pitchFamily="34" charset="0"/>
                <a:cs typeface="Arial" panose="020B0604020202020204" pitchFamily="34" charset="0"/>
              </a:rPr>
              <a:t>, Jeddah 23334, Saudi Arabia</a:t>
            </a:r>
          </a:p>
          <a:p>
            <a:pPr>
              <a:lnSpc>
                <a:spcPct val="150000"/>
              </a:lnSpc>
            </a:pPr>
            <a:r>
              <a:rPr lang="en-US" sz="1200" b="1" dirty="0">
                <a:latin typeface="Arial" panose="020B0604020202020204" pitchFamily="34" charset="0"/>
                <a:cs typeface="Arial" panose="020B0604020202020204" pitchFamily="34" charset="0"/>
              </a:rPr>
              <a:t>Website: </a:t>
            </a:r>
            <a:r>
              <a:rPr lang="en-US" sz="1200" dirty="0">
                <a:latin typeface="Arial" panose="020B0604020202020204" pitchFamily="34" charset="0"/>
                <a:cs typeface="Arial" panose="020B0604020202020204" pitchFamily="34" charset="0"/>
              </a:rPr>
              <a:t>www.aquaproksa.com</a:t>
            </a:r>
          </a:p>
        </p:txBody>
      </p:sp>
      <p:sp>
        <p:nvSpPr>
          <p:cNvPr id="16" name="TextBox 15">
            <a:extLst>
              <a:ext uri="{FF2B5EF4-FFF2-40B4-BE49-F238E27FC236}">
                <a16:creationId xmlns:a16="http://schemas.microsoft.com/office/drawing/2014/main" id="{D5D663E3-8084-F582-1D29-D7293F2C9946}"/>
              </a:ext>
            </a:extLst>
          </p:cNvPr>
          <p:cNvSpPr txBox="1"/>
          <p:nvPr/>
        </p:nvSpPr>
        <p:spPr>
          <a:xfrm>
            <a:off x="113738" y="165653"/>
            <a:ext cx="5479790" cy="338554"/>
          </a:xfrm>
          <a:prstGeom prst="rect">
            <a:avLst/>
          </a:prstGeom>
          <a:noFill/>
        </p:spPr>
        <p:txBody>
          <a:bodyPr wrap="square" rtlCol="0">
            <a:spAutoFit/>
          </a:bodyPr>
          <a:lstStyle/>
          <a:p>
            <a:pPr marL="0" lvl="1"/>
            <a:r>
              <a:rPr lang="en-US" sz="1600" b="1" dirty="0">
                <a:latin typeface="Arial" panose="020B0604020202020204" pitchFamily="34" charset="0"/>
                <a:cs typeface="Arial" panose="020B0604020202020204" pitchFamily="34" charset="0"/>
              </a:rPr>
              <a:t>AQUA PRO WATER TREATMENT EQUIPMENT LLC</a:t>
            </a:r>
          </a:p>
        </p:txBody>
      </p:sp>
      <p:sp>
        <p:nvSpPr>
          <p:cNvPr id="19" name="TextBox 18">
            <a:extLst>
              <a:ext uri="{FF2B5EF4-FFF2-40B4-BE49-F238E27FC236}">
                <a16:creationId xmlns:a16="http://schemas.microsoft.com/office/drawing/2014/main" id="{B8EA2585-88F2-197C-340E-93214DA8CF96}"/>
              </a:ext>
            </a:extLst>
          </p:cNvPr>
          <p:cNvSpPr txBox="1"/>
          <p:nvPr/>
        </p:nvSpPr>
        <p:spPr>
          <a:xfrm>
            <a:off x="113738" y="2000943"/>
            <a:ext cx="8916524" cy="3382144"/>
          </a:xfrm>
          <a:prstGeom prst="rect">
            <a:avLst/>
          </a:prstGeom>
          <a:solidFill>
            <a:schemeClr val="bg1">
              <a:lumMod val="95000"/>
            </a:schemeClr>
          </a:solidFill>
        </p:spPr>
        <p:txBody>
          <a:bodyPr wrap="square" rtlCol="0">
            <a:spAutoFit/>
          </a:bodyPr>
          <a:lstStyle/>
          <a:p>
            <a:pPr algn="just">
              <a:lnSpc>
                <a:spcPct val="150000"/>
              </a:lnSpc>
            </a:pPr>
            <a:r>
              <a:rPr lang="en-US" sz="1200" b="1" dirty="0">
                <a:latin typeface="Arial" panose="020B0604020202020204" pitchFamily="34" charset="0"/>
                <a:cs typeface="Arial" panose="020B0604020202020204" pitchFamily="34" charset="0"/>
              </a:rPr>
              <a:t>Business Overview</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Atlas </a:t>
            </a:r>
            <a:r>
              <a:rPr lang="en-US" sz="1200" dirty="0" err="1">
                <a:latin typeface="Arial" panose="020B0604020202020204" pitchFamily="34" charset="0"/>
                <a:cs typeface="Arial" panose="020B0604020202020204" pitchFamily="34" charset="0"/>
              </a:rPr>
              <a:t>Filtri</a:t>
            </a:r>
            <a:r>
              <a:rPr lang="en-US" sz="1200" dirty="0">
                <a:latin typeface="Arial" panose="020B0604020202020204" pitchFamily="34" charset="0"/>
                <a:cs typeface="Arial" panose="020B0604020202020204" pitchFamily="34" charset="0"/>
              </a:rPr>
              <a:t> is a dynamic and flexible, modern manufacturing company: designing, developing and producing components and systems for water treatment applicable to both domestic and industrial sectors.</a:t>
            </a:r>
          </a:p>
          <a:p>
            <a:pPr marL="171450" indent="-171450" algn="just">
              <a:lnSpc>
                <a:spcPct val="150000"/>
              </a:lnSpc>
              <a:buFont typeface="Arial" panose="020B0604020202020204" pitchFamily="34" charset="0"/>
              <a:buChar char="•"/>
            </a:pPr>
            <a:r>
              <a:rPr lang="en-US" sz="1200" dirty="0">
                <a:solidFill>
                  <a:srgbClr val="FF0000"/>
                </a:solidFill>
                <a:latin typeface="Arial" panose="020B0604020202020204" pitchFamily="34" charset="0"/>
                <a:cs typeface="Arial" panose="020B0604020202020204" pitchFamily="34" charset="0"/>
              </a:rPr>
              <a:t>The company offers water filters including 2 stages water filtration system with UV, 3 stages water filtration system with UV, Jumbo  water filtration  system with UV, triple filter, double filter,  single filter, ceramic  water filter, multi- media carbon  filtration system, multi-media sand filters, duplex  water filtration etc.</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Aqua pro water filters offers advance filtration technology to remove impurities and contaminants from tap water, including chlorine, sediment, and microorganisms. These filters are easy to install and maintain and can be customized to meet the specific needs of the different customers.</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 From the last 20 years, the company consider itself as an industry leader in single-source suppliers for filtration and water quality improvement.</a:t>
            </a:r>
          </a:p>
          <a:p>
            <a:pPr marL="171450" indent="-171450" algn="just">
              <a:lnSpc>
                <a:spcPct val="150000"/>
              </a:lnSpc>
              <a:buFont typeface="Arial" panose="020B0604020202020204" pitchFamily="34" charset="0"/>
              <a:buChar char="•"/>
            </a:pPr>
            <a:r>
              <a:rPr lang="en-US" sz="1200" dirty="0">
                <a:latin typeface="Arial" panose="020B0604020202020204" pitchFamily="34" charset="0"/>
                <a:cs typeface="Arial" panose="020B0604020202020204" pitchFamily="34" charset="0"/>
              </a:rPr>
              <a:t>The company provides part accessories, annual maintenance contract and filters services at home, industries  and offices  etc.</a:t>
            </a:r>
          </a:p>
        </p:txBody>
      </p:sp>
      <p:graphicFrame>
        <p:nvGraphicFramePr>
          <p:cNvPr id="3" name="Table 5">
            <a:extLst>
              <a:ext uri="{FF2B5EF4-FFF2-40B4-BE49-F238E27FC236}">
                <a16:creationId xmlns:a16="http://schemas.microsoft.com/office/drawing/2014/main" id="{6DA50E4E-6363-58F1-EE82-021928795680}"/>
              </a:ext>
            </a:extLst>
          </p:cNvPr>
          <p:cNvGraphicFramePr>
            <a:graphicFrameLocks noGrp="1"/>
          </p:cNvGraphicFramePr>
          <p:nvPr/>
        </p:nvGraphicFramePr>
        <p:xfrm>
          <a:off x="4754880" y="5405892"/>
          <a:ext cx="4258778" cy="1247396"/>
        </p:xfrm>
        <a:graphic>
          <a:graphicData uri="http://schemas.openxmlformats.org/drawingml/2006/table">
            <a:tbl>
              <a:tblPr firstRow="1" bandRow="1">
                <a:tableStyleId>{5C22544A-7EE6-4342-B048-85BDC9FD1C3A}</a:tableStyleId>
              </a:tblPr>
              <a:tblGrid>
                <a:gridCol w="2094442">
                  <a:extLst>
                    <a:ext uri="{9D8B030D-6E8A-4147-A177-3AD203B41FA5}">
                      <a16:colId xmlns:a16="http://schemas.microsoft.com/office/drawing/2014/main" val="2553863742"/>
                    </a:ext>
                  </a:extLst>
                </a:gridCol>
                <a:gridCol w="2164336">
                  <a:extLst>
                    <a:ext uri="{9D8B030D-6E8A-4147-A177-3AD203B41FA5}">
                      <a16:colId xmlns:a16="http://schemas.microsoft.com/office/drawing/2014/main" val="1458549485"/>
                    </a:ext>
                  </a:extLst>
                </a:gridCol>
              </a:tblGrid>
              <a:tr h="237481">
                <a:tc>
                  <a:txBody>
                    <a:bodyPr/>
                    <a:lstStyle/>
                    <a:p>
                      <a:pPr algn="ctr">
                        <a:lnSpc>
                          <a:spcPct val="150000"/>
                        </a:lnSpc>
                      </a:pPr>
                      <a:r>
                        <a:rPr lang="en-US" sz="1100" b="1" dirty="0">
                          <a:latin typeface="Arial" panose="020B0604020202020204" pitchFamily="34" charset="0"/>
                          <a:cs typeface="Arial" panose="020B0604020202020204" pitchFamily="34" charset="0"/>
                        </a:rPr>
                        <a:t>Key Financials</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44211718"/>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Total Revenue</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EBITDA</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0004056"/>
                  </a:ext>
                </a:extLst>
              </a:tr>
              <a:tr h="237481">
                <a:tc>
                  <a:txBody>
                    <a:bodyPr/>
                    <a:lstStyle/>
                    <a:p>
                      <a:pPr algn="ctr">
                        <a:lnSpc>
                          <a:spcPct val="150000"/>
                        </a:lnSpc>
                      </a:pPr>
                      <a:r>
                        <a:rPr lang="en-US" sz="1100" b="1" dirty="0">
                          <a:latin typeface="Arial" panose="020B0604020202020204" pitchFamily="34" charset="0"/>
                          <a:cs typeface="Arial" panose="020B0604020202020204" pitchFamily="34" charset="0"/>
                        </a:rPr>
                        <a:t>Net Profit</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56663034"/>
                  </a:ext>
                </a:extLst>
              </a:tr>
            </a:tbl>
          </a:graphicData>
        </a:graphic>
      </p:graphicFrame>
      <p:graphicFrame>
        <p:nvGraphicFramePr>
          <p:cNvPr id="17" name="Table 5">
            <a:extLst>
              <a:ext uri="{FF2B5EF4-FFF2-40B4-BE49-F238E27FC236}">
                <a16:creationId xmlns:a16="http://schemas.microsoft.com/office/drawing/2014/main" id="{5CEE717D-EDED-CB88-E0DD-458F137E9C89}"/>
              </a:ext>
            </a:extLst>
          </p:cNvPr>
          <p:cNvGraphicFramePr>
            <a:graphicFrameLocks noGrp="1"/>
          </p:cNvGraphicFramePr>
          <p:nvPr/>
        </p:nvGraphicFramePr>
        <p:xfrm>
          <a:off x="113738" y="5422009"/>
          <a:ext cx="4483107" cy="949923"/>
        </p:xfrm>
        <a:graphic>
          <a:graphicData uri="http://schemas.openxmlformats.org/drawingml/2006/table">
            <a:tbl>
              <a:tblPr firstRow="1" bandRow="1">
                <a:tableStyleId>{5C22544A-7EE6-4342-B048-85BDC9FD1C3A}</a:tableStyleId>
              </a:tblPr>
              <a:tblGrid>
                <a:gridCol w="2114450">
                  <a:extLst>
                    <a:ext uri="{9D8B030D-6E8A-4147-A177-3AD203B41FA5}">
                      <a16:colId xmlns:a16="http://schemas.microsoft.com/office/drawing/2014/main" val="2553863742"/>
                    </a:ext>
                  </a:extLst>
                </a:gridCol>
                <a:gridCol w="2368657">
                  <a:extLst>
                    <a:ext uri="{9D8B030D-6E8A-4147-A177-3AD203B41FA5}">
                      <a16:colId xmlns:a16="http://schemas.microsoft.com/office/drawing/2014/main" val="1458549485"/>
                    </a:ext>
                  </a:extLst>
                </a:gridCol>
              </a:tblGrid>
              <a:tr h="223846">
                <a:tc>
                  <a:txBody>
                    <a:bodyPr/>
                    <a:lstStyle/>
                    <a:p>
                      <a:pPr algn="ctr">
                        <a:lnSpc>
                          <a:spcPct val="150000"/>
                        </a:lnSpc>
                      </a:pPr>
                      <a:r>
                        <a:rPr lang="en-US" sz="1100" b="1" dirty="0">
                          <a:latin typeface="Arial" panose="020B0604020202020204" pitchFamily="34" charset="0"/>
                          <a:cs typeface="Arial" panose="020B0604020202020204" pitchFamily="34" charset="0"/>
                        </a:rPr>
                        <a:t>Key Market Focus</a:t>
                      </a:r>
                    </a:p>
                  </a:txBody>
                  <a:tcPr/>
                </a:tc>
                <a:tc>
                  <a:txBody>
                    <a:bodyPr/>
                    <a:lstStyle/>
                    <a:p>
                      <a:pPr algn="ctr">
                        <a:lnSpc>
                          <a:spcPct val="150000"/>
                        </a:lnSpc>
                      </a:pP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645466"/>
                  </a:ext>
                </a:extLst>
              </a:tr>
              <a:tr h="638074">
                <a:tc>
                  <a:txBody>
                    <a:bodyPr/>
                    <a:lstStyle/>
                    <a:p>
                      <a:pPr algn="ctr">
                        <a:lnSpc>
                          <a:spcPct val="150000"/>
                        </a:lnSpc>
                      </a:pPr>
                      <a:r>
                        <a:rPr lang="en-US" sz="1100" b="1" dirty="0">
                          <a:latin typeface="Arial" panose="020B0604020202020204" pitchFamily="34" charset="0"/>
                          <a:cs typeface="Arial" panose="020B0604020202020204" pitchFamily="34" charset="0"/>
                        </a:rPr>
                        <a:t>Strategic Initiatives/Recent Developments</a:t>
                      </a:r>
                    </a:p>
                  </a:txBody>
                  <a:tcPr/>
                </a:tc>
                <a:tc>
                  <a:txBody>
                    <a:bodyPr/>
                    <a:lstStyle/>
                    <a:p>
                      <a:pPr algn="ctr">
                        <a:lnSpc>
                          <a:spcPct val="150000"/>
                        </a:lnSpc>
                      </a:pPr>
                      <a:r>
                        <a:rPr lang="en-US" sz="1100" dirty="0">
                          <a:latin typeface="Arial" panose="020B0604020202020204" pitchFamily="34" charset="0"/>
                          <a:cs typeface="Arial" panose="020B0604020202020204" pitchFamily="34" charset="0"/>
                        </a:rPr>
                        <a:t>Not Any</a:t>
                      </a:r>
                    </a:p>
                  </a:txBody>
                  <a:tcPr/>
                </a:tc>
                <a:extLst>
                  <a:ext uri="{0D108BD9-81ED-4DB2-BD59-A6C34878D82A}">
                    <a16:rowId xmlns:a16="http://schemas.microsoft.com/office/drawing/2014/main" val="3330004056"/>
                  </a:ext>
                </a:extLst>
              </a:tr>
            </a:tbl>
          </a:graphicData>
        </a:graphic>
      </p:graphicFrame>
      <p:pic>
        <p:nvPicPr>
          <p:cNvPr id="2" name="Picture 1">
            <a:extLst>
              <a:ext uri="{FF2B5EF4-FFF2-40B4-BE49-F238E27FC236}">
                <a16:creationId xmlns:a16="http://schemas.microsoft.com/office/drawing/2014/main" id="{8BBF28A7-4CC7-1395-D1BD-03CB829E4E81}"/>
              </a:ext>
            </a:extLst>
          </p:cNvPr>
          <p:cNvPicPr>
            <a:picLocks noChangeAspect="1"/>
          </p:cNvPicPr>
          <p:nvPr/>
        </p:nvPicPr>
        <p:blipFill rotWithShape="1">
          <a:blip r:embed="rId4"/>
          <a:srcRect l="2862" t="1838" b="5239"/>
          <a:stretch/>
        </p:blipFill>
        <p:spPr>
          <a:xfrm>
            <a:off x="5297714" y="22806"/>
            <a:ext cx="2655423" cy="690377"/>
          </a:xfrm>
          <a:prstGeom prst="rect">
            <a:avLst/>
          </a:prstGeom>
        </p:spPr>
      </p:pic>
    </p:spTree>
    <p:extLst>
      <p:ext uri="{BB962C8B-B14F-4D97-AF65-F5344CB8AC3E}">
        <p14:creationId xmlns:p14="http://schemas.microsoft.com/office/powerpoint/2010/main" val="1620638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TOP" val=" 200.875"/>
  <p:tag name="LLEFT" val=" 169"/>
</p:tagLst>
</file>

<file path=ppt/tags/tag2.xml><?xml version="1.0" encoding="utf-8"?>
<p:tagLst xmlns:a="http://schemas.openxmlformats.org/drawingml/2006/main" xmlns:r="http://schemas.openxmlformats.org/officeDocument/2006/relationships" xmlns:p="http://schemas.openxmlformats.org/presentationml/2006/main">
  <p:tag name="LTOP" val=" 200.875"/>
  <p:tag name="LLEFT" val=" 169"/>
</p:tagLst>
</file>

<file path=ppt/tags/tag3.xml><?xml version="1.0" encoding="utf-8"?>
<p:tagLst xmlns:a="http://schemas.openxmlformats.org/drawingml/2006/main" xmlns:r="http://schemas.openxmlformats.org/officeDocument/2006/relationships" xmlns:p="http://schemas.openxmlformats.org/presentationml/2006/main">
  <p:tag name="LTOP" val=" 200.875"/>
  <p:tag name="LLEFT" val=" 169"/>
</p:tagLst>
</file>

<file path=ppt/tags/tag4.xml><?xml version="1.0" encoding="utf-8"?>
<p:tagLst xmlns:a="http://schemas.openxmlformats.org/drawingml/2006/main" xmlns:r="http://schemas.openxmlformats.org/officeDocument/2006/relationships" xmlns:p="http://schemas.openxmlformats.org/presentationml/2006/main">
  <p:tag name="LTOP" val=" 200.875"/>
  <p:tag name="LLEFT" val=" 169"/>
</p:tagLst>
</file>

<file path=ppt/tags/tag5.xml><?xml version="1.0" encoding="utf-8"?>
<p:tagLst xmlns:a="http://schemas.openxmlformats.org/drawingml/2006/main" xmlns:r="http://schemas.openxmlformats.org/officeDocument/2006/relationships" xmlns:p="http://schemas.openxmlformats.org/presentationml/2006/main">
  <p:tag name="LTOP" val=" 200.875"/>
  <p:tag name="LLEFT" val=" 16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1279</TotalTime>
  <Words>1359</Words>
  <Application>Microsoft Office PowerPoint</Application>
  <PresentationFormat>On-screen Show (4:3)</PresentationFormat>
  <Paragraphs>96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Hardik Malhotra</cp:lastModifiedBy>
  <cp:revision>7</cp:revision>
  <dcterms:created xsi:type="dcterms:W3CDTF">2023-04-12T06:03:41Z</dcterms:created>
  <dcterms:modified xsi:type="dcterms:W3CDTF">2023-04-14T13:32:21Z</dcterms:modified>
</cp:coreProperties>
</file>