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7698" r:id="rId2"/>
    <p:sldId id="7656" r:id="rId3"/>
    <p:sldId id="7723" r:id="rId4"/>
    <p:sldId id="7722" r:id="rId5"/>
    <p:sldId id="7724" r:id="rId6"/>
    <p:sldId id="7725" r:id="rId7"/>
    <p:sldId id="7726" r:id="rId8"/>
    <p:sldId id="7727" r:id="rId9"/>
    <p:sldId id="7729" r:id="rId10"/>
    <p:sldId id="772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559FCF-8C57-3315-FC85-3E17F8588BDC}" name="Priyanka Shiva" initials="PS" userId="S-1-5-21-1964979238-429942662-834490965-16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1" autoAdjust="0"/>
    <p:restoredTop sz="93878" autoAdjust="0"/>
  </p:normalViewPr>
  <p:slideViewPr>
    <p:cSldViewPr snapToGrid="0">
      <p:cViewPr>
        <p:scale>
          <a:sx n="66" d="100"/>
          <a:sy n="66" d="100"/>
        </p:scale>
        <p:origin x="12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FCA0-81D5-4023-AF35-EC0CF5EA6312}" type="datetimeFigureOut">
              <a:rPr lang="en-IN" smtClean="0"/>
              <a:t>03-11-2022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DA631-0EAF-4C02-B003-0162B644A477}" type="slidenum">
              <a:rPr lang="en-IN" smtClean="0"/>
              <a:t>‹#›</a:t>
            </a:fld>
            <a:endParaRPr lang="en-IN"/>
          </a:p>
        </p:txBody>
      </p:sp>
    </p:spTree>
    <p:extLst>
      <p:ext uri="{BB962C8B-B14F-4D97-AF65-F5344CB8AC3E}">
        <p14:creationId xmlns:p14="http://schemas.microsoft.com/office/powerpoint/2010/main" val="128889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2</a:t>
            </a:fld>
            <a:endParaRPr lang="en-US" dirty="0"/>
          </a:p>
        </p:txBody>
      </p:sp>
    </p:spTree>
    <p:extLst>
      <p:ext uri="{BB962C8B-B14F-4D97-AF65-F5344CB8AC3E}">
        <p14:creationId xmlns:p14="http://schemas.microsoft.com/office/powerpoint/2010/main" val="79086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3</a:t>
            </a:fld>
            <a:endParaRPr lang="en-US" dirty="0"/>
          </a:p>
        </p:txBody>
      </p:sp>
    </p:spTree>
    <p:extLst>
      <p:ext uri="{BB962C8B-B14F-4D97-AF65-F5344CB8AC3E}">
        <p14:creationId xmlns:p14="http://schemas.microsoft.com/office/powerpoint/2010/main" val="418904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a:t>
            </a:fld>
            <a:endParaRPr lang="en-US" dirty="0"/>
          </a:p>
        </p:txBody>
      </p:sp>
    </p:spTree>
    <p:extLst>
      <p:ext uri="{BB962C8B-B14F-4D97-AF65-F5344CB8AC3E}">
        <p14:creationId xmlns:p14="http://schemas.microsoft.com/office/powerpoint/2010/main" val="370933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5</a:t>
            </a:fld>
            <a:endParaRPr lang="en-US" dirty="0"/>
          </a:p>
        </p:txBody>
      </p:sp>
    </p:spTree>
    <p:extLst>
      <p:ext uri="{BB962C8B-B14F-4D97-AF65-F5344CB8AC3E}">
        <p14:creationId xmlns:p14="http://schemas.microsoft.com/office/powerpoint/2010/main" val="173016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6</a:t>
            </a:fld>
            <a:endParaRPr lang="en-US" dirty="0"/>
          </a:p>
        </p:txBody>
      </p:sp>
    </p:spTree>
    <p:extLst>
      <p:ext uri="{BB962C8B-B14F-4D97-AF65-F5344CB8AC3E}">
        <p14:creationId xmlns:p14="http://schemas.microsoft.com/office/powerpoint/2010/main" val="194702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7</a:t>
            </a:fld>
            <a:endParaRPr lang="en-US" dirty="0"/>
          </a:p>
        </p:txBody>
      </p:sp>
    </p:spTree>
    <p:extLst>
      <p:ext uri="{BB962C8B-B14F-4D97-AF65-F5344CB8AC3E}">
        <p14:creationId xmlns:p14="http://schemas.microsoft.com/office/powerpoint/2010/main" val="39257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8</a:t>
            </a:fld>
            <a:endParaRPr lang="en-US" dirty="0"/>
          </a:p>
        </p:txBody>
      </p:sp>
    </p:spTree>
    <p:extLst>
      <p:ext uri="{BB962C8B-B14F-4D97-AF65-F5344CB8AC3E}">
        <p14:creationId xmlns:p14="http://schemas.microsoft.com/office/powerpoint/2010/main" val="416846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9</a:t>
            </a:fld>
            <a:endParaRPr lang="en-US" dirty="0"/>
          </a:p>
        </p:txBody>
      </p:sp>
    </p:spTree>
    <p:extLst>
      <p:ext uri="{BB962C8B-B14F-4D97-AF65-F5344CB8AC3E}">
        <p14:creationId xmlns:p14="http://schemas.microsoft.com/office/powerpoint/2010/main" val="416846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10</a:t>
            </a:fld>
            <a:endParaRPr lang="en-US" dirty="0"/>
          </a:p>
        </p:txBody>
      </p:sp>
    </p:spTree>
    <p:extLst>
      <p:ext uri="{BB962C8B-B14F-4D97-AF65-F5344CB8AC3E}">
        <p14:creationId xmlns:p14="http://schemas.microsoft.com/office/powerpoint/2010/main" val="389419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03A5-2FE6-BFB0-5367-6FA49B232A5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D03752D-8F30-5D02-39AF-A49FCA486DC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24633-B0CC-0CFE-8FE3-EED9B8A0101B}"/>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5" name="Footer Placeholder 4">
            <a:extLst>
              <a:ext uri="{FF2B5EF4-FFF2-40B4-BE49-F238E27FC236}">
                <a16:creationId xmlns:a16="http://schemas.microsoft.com/office/drawing/2014/main" id="{91AEDBD2-E56C-391E-5D77-F419148A5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F84ED-BBD3-48FA-684D-E2B5994443AB}"/>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101302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5E14-AF5D-D1C0-B467-FF459E2346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3B2ED7-168A-CF8D-FF61-38E4018D72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4C1EE-16A4-2FA6-3A31-EA3A6A2DA6F6}"/>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5" name="Footer Placeholder 4">
            <a:extLst>
              <a:ext uri="{FF2B5EF4-FFF2-40B4-BE49-F238E27FC236}">
                <a16:creationId xmlns:a16="http://schemas.microsoft.com/office/drawing/2014/main" id="{B5739887-CE56-D741-ABE6-F27DA298A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60FAF-8BE5-0862-2136-23C0569EFF3D}"/>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11238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4A418-6A50-C033-6A6D-0DE0BBB5D13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713FF3-1A85-9D50-C3E2-C708CC851FD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27F11-CB43-77DC-4529-0AC1746E4B22}"/>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5" name="Footer Placeholder 4">
            <a:extLst>
              <a:ext uri="{FF2B5EF4-FFF2-40B4-BE49-F238E27FC236}">
                <a16:creationId xmlns:a16="http://schemas.microsoft.com/office/drawing/2014/main" id="{C01DB174-8932-6C6E-795E-CCCD2895F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14DC2-11B0-CD37-E9B0-83600FDAA2D7}"/>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414261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B69AD1-A7F0-4B5E-8719-CC86072C7A0C}"/>
              </a:ext>
            </a:extLst>
          </p:cNvPr>
          <p:cNvSpPr/>
          <p:nvPr userDrawn="1"/>
        </p:nvSpPr>
        <p:spPr>
          <a:xfrm>
            <a:off x="1" y="6664206"/>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4" name="Picture 13">
            <a:extLst>
              <a:ext uri="{FF2B5EF4-FFF2-40B4-BE49-F238E27FC236}">
                <a16:creationId xmlns:a16="http://schemas.microsoft.com/office/drawing/2014/main" id="{992E208C-AFEE-428B-8D62-98E6919AA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3" y="241333"/>
            <a:ext cx="1236812" cy="388020"/>
          </a:xfrm>
          <a:prstGeom prst="rect">
            <a:avLst/>
          </a:prstGeom>
        </p:spPr>
      </p:pic>
      <p:sp>
        <p:nvSpPr>
          <p:cNvPr id="15" name="Rectangle 14">
            <a:extLst>
              <a:ext uri="{FF2B5EF4-FFF2-40B4-BE49-F238E27FC236}">
                <a16:creationId xmlns:a16="http://schemas.microsoft.com/office/drawing/2014/main" id="{F1D4176D-CDAE-4615-B977-AEA78F7D710C}"/>
              </a:ext>
            </a:extLst>
          </p:cNvPr>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Text Placeholder 3">
            <a:extLst>
              <a:ext uri="{FF2B5EF4-FFF2-40B4-BE49-F238E27FC236}">
                <a16:creationId xmlns:a16="http://schemas.microsoft.com/office/drawing/2014/main" id="{5A0A9FB9-1FC0-4A81-A244-231DFC03426A}"/>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7" name="Rectangle 16">
            <a:extLst>
              <a:ext uri="{FF2B5EF4-FFF2-40B4-BE49-F238E27FC236}">
                <a16:creationId xmlns:a16="http://schemas.microsoft.com/office/drawing/2014/main" id="{5170A081-2CD4-42C2-83F7-1BDF218E888C}"/>
              </a:ext>
            </a:extLst>
          </p:cNvPr>
          <p:cNvSpPr/>
          <p:nvPr userDrawn="1"/>
        </p:nvSpPr>
        <p:spPr>
          <a:xfrm>
            <a:off x="8743567" y="6515547"/>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Slide Number Placeholder 7">
            <a:extLst>
              <a:ext uri="{FF2B5EF4-FFF2-40B4-BE49-F238E27FC236}">
                <a16:creationId xmlns:a16="http://schemas.microsoft.com/office/drawing/2014/main" id="{DAB0CC45-65C1-4330-8B7B-E233943D2F2B}"/>
              </a:ext>
            </a:extLst>
          </p:cNvPr>
          <p:cNvSpPr txBox="1">
            <a:spLocks/>
          </p:cNvSpPr>
          <p:nvPr userDrawn="1"/>
        </p:nvSpPr>
        <p:spPr>
          <a:xfrm>
            <a:off x="8679473" y="6553647"/>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9" name="Straight Connector 18">
            <a:extLst>
              <a:ext uri="{FF2B5EF4-FFF2-40B4-BE49-F238E27FC236}">
                <a16:creationId xmlns:a16="http://schemas.microsoft.com/office/drawing/2014/main" id="{900B4527-B56E-473D-ACE2-854F941525D2}"/>
              </a:ext>
            </a:extLst>
          </p:cNvPr>
          <p:cNvCxnSpPr>
            <a:cxnSpLocks/>
          </p:cNvCxnSpPr>
          <p:nvPr userDrawn="1"/>
        </p:nvCxnSpPr>
        <p:spPr>
          <a:xfrm>
            <a:off x="1"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6145C0-99F9-409B-86EE-E2CAD7AE19A9}"/>
              </a:ext>
            </a:extLst>
          </p:cNvPr>
          <p:cNvSpPr txBox="1"/>
          <p:nvPr userDrawn="1"/>
        </p:nvSpPr>
        <p:spPr>
          <a:xfrm>
            <a:off x="-14513" y="6638701"/>
            <a:ext cx="1886857" cy="338554"/>
          </a:xfrm>
          <a:prstGeom prst="rect">
            <a:avLst/>
          </a:prstGeom>
          <a:noFill/>
        </p:spPr>
        <p:txBody>
          <a:bodyPr wrap="square" rtlCol="0">
            <a:spAutoFit/>
          </a:bodyPr>
          <a:lstStyle/>
          <a:p>
            <a:r>
              <a:rPr lang="en-US" sz="800" dirty="0"/>
              <a:t>© TechSci Research</a:t>
            </a:r>
          </a:p>
          <a:p>
            <a:endParaRPr lang="en-US" sz="800" dirty="0"/>
          </a:p>
        </p:txBody>
      </p:sp>
    </p:spTree>
    <p:extLst>
      <p:ext uri="{BB962C8B-B14F-4D97-AF65-F5344CB8AC3E}">
        <p14:creationId xmlns:p14="http://schemas.microsoft.com/office/powerpoint/2010/main" val="17394320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88-998B-DAFB-AACE-C12CFB4D0B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A0763-7739-7507-30E3-9D1FD4E45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98D7F-63EC-102D-CB47-BC092756D40F}"/>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5" name="Footer Placeholder 4">
            <a:extLst>
              <a:ext uri="{FF2B5EF4-FFF2-40B4-BE49-F238E27FC236}">
                <a16:creationId xmlns:a16="http://schemas.microsoft.com/office/drawing/2014/main" id="{AE0B2443-3B06-4530-1CE4-4534585AD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C36FD-DE5F-DCA6-0E41-8155C2ADC707}"/>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12887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8299-9ACC-8B4C-362E-E7AF0DEFC17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88AF8C-65CB-A628-06A6-C397EF62914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81098B-6F1E-E05D-2BEF-557435343A21}"/>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5" name="Footer Placeholder 4">
            <a:extLst>
              <a:ext uri="{FF2B5EF4-FFF2-40B4-BE49-F238E27FC236}">
                <a16:creationId xmlns:a16="http://schemas.microsoft.com/office/drawing/2014/main" id="{0322A000-76FC-F756-3922-8584F5860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60AF1-F10D-0E9A-2B29-5AFEEA22B4B9}"/>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193411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18A2-8BDC-5A3D-2A20-82DB750534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E3561-66D8-F4F4-7848-3E34F68E18D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64431B-F5DC-12B3-3CAE-F2625A5CEC9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75EE98-38B9-BFFA-C670-A68003ED5A9F}"/>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6" name="Footer Placeholder 5">
            <a:extLst>
              <a:ext uri="{FF2B5EF4-FFF2-40B4-BE49-F238E27FC236}">
                <a16:creationId xmlns:a16="http://schemas.microsoft.com/office/drawing/2014/main" id="{790695FB-B6DB-984F-12BF-B98297529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A02ADD-E167-6673-37CF-19342B2E0169}"/>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320129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8513-BF64-9010-D7E2-256A36C220C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22A8AA-BC1F-14EC-4818-952B5DA4CAD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7D14F-6F6B-A82F-6B83-863FF2CC0B3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098DEA-2B22-6342-0958-0D61E545D70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14221-39BB-1C45-7135-D73CAC64EA0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F97E45-992C-3175-49B0-53A40F0364D8}"/>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8" name="Footer Placeholder 7">
            <a:extLst>
              <a:ext uri="{FF2B5EF4-FFF2-40B4-BE49-F238E27FC236}">
                <a16:creationId xmlns:a16="http://schemas.microsoft.com/office/drawing/2014/main" id="{A1B9B3B9-AF56-CFFC-026A-0C928D054B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B196F6-0D4D-DB33-B75A-D78CF392246F}"/>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39313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A7A5-3D8E-2F52-19EF-23F5A599D3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B42200-9519-7A18-E155-AC274522595B}"/>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4" name="Footer Placeholder 3">
            <a:extLst>
              <a:ext uri="{FF2B5EF4-FFF2-40B4-BE49-F238E27FC236}">
                <a16:creationId xmlns:a16="http://schemas.microsoft.com/office/drawing/2014/main" id="{19133D61-147B-C80D-5FAB-55F01967B5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F749FD-A4D0-306D-B3B9-2C04B6C7FF9A}"/>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82868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45640-FAC2-A85F-53E0-BD0442C5C7D7}"/>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3" name="Footer Placeholder 2">
            <a:extLst>
              <a:ext uri="{FF2B5EF4-FFF2-40B4-BE49-F238E27FC236}">
                <a16:creationId xmlns:a16="http://schemas.microsoft.com/office/drawing/2014/main" id="{E46BC41C-A1A7-D5F8-24A0-F2D1377120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DB1EC0-4C12-0800-EE7C-77F818A23FE1}"/>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145872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E3EB-6F08-6FEA-1A97-757298B0EE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6BA4EF-6A16-6DBC-34AB-CF35A481D78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FFE1E1-BB90-DB29-2673-A1CB95F1CF6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2F99B68-4FEE-F829-877C-A9FFAC701A56}"/>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6" name="Footer Placeholder 5">
            <a:extLst>
              <a:ext uri="{FF2B5EF4-FFF2-40B4-BE49-F238E27FC236}">
                <a16:creationId xmlns:a16="http://schemas.microsoft.com/office/drawing/2014/main" id="{CD19F182-B927-DCDF-4E53-305D1B5674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046526-220A-65F5-7B0A-9EAAC49B7DB1}"/>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25749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0C31-F013-69AB-60DB-B9030FA812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3A8891-5C99-343A-2E16-56EC42FB942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F4A2FBA-8102-1A8A-62AE-246311720B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3CB5AA-6616-AC73-319C-5828F9469482}"/>
              </a:ext>
            </a:extLst>
          </p:cNvPr>
          <p:cNvSpPr>
            <a:spLocks noGrp="1"/>
          </p:cNvSpPr>
          <p:nvPr>
            <p:ph type="dt" sz="half" idx="10"/>
          </p:nvPr>
        </p:nvSpPr>
        <p:spPr/>
        <p:txBody>
          <a:bodyPr/>
          <a:lstStyle/>
          <a:p>
            <a:fld id="{7A8382FA-CC5E-42DF-9200-581EC3784C79}" type="datetimeFigureOut">
              <a:rPr lang="en-IN" smtClean="0"/>
              <a:t>03-11-2022</a:t>
            </a:fld>
            <a:endParaRPr lang="en-IN"/>
          </a:p>
        </p:txBody>
      </p:sp>
      <p:sp>
        <p:nvSpPr>
          <p:cNvPr id="6" name="Footer Placeholder 5">
            <a:extLst>
              <a:ext uri="{FF2B5EF4-FFF2-40B4-BE49-F238E27FC236}">
                <a16:creationId xmlns:a16="http://schemas.microsoft.com/office/drawing/2014/main" id="{8210C348-3E11-E04C-029D-EFCACD446C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CE92B-63FB-B0C5-C03E-CAE09E6D960B}"/>
              </a:ext>
            </a:extLst>
          </p:cNvPr>
          <p:cNvSpPr>
            <a:spLocks noGrp="1"/>
          </p:cNvSpPr>
          <p:nvPr>
            <p:ph type="sldNum" sz="quarter" idx="12"/>
          </p:nvPr>
        </p:nvSpPr>
        <p:spPr/>
        <p:txBody>
          <a:bodyPr/>
          <a:lstStyle/>
          <a:p>
            <a:fld id="{022815E9-97A4-45E0-81F0-30685F3935C7}" type="slidenum">
              <a:rPr lang="en-IN" smtClean="0"/>
              <a:t>‹#›</a:t>
            </a:fld>
            <a:endParaRPr lang="en-IN"/>
          </a:p>
        </p:txBody>
      </p:sp>
    </p:spTree>
    <p:extLst>
      <p:ext uri="{BB962C8B-B14F-4D97-AF65-F5344CB8AC3E}">
        <p14:creationId xmlns:p14="http://schemas.microsoft.com/office/powerpoint/2010/main" val="27902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351D7-88D2-525B-C783-9155FFED9B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482679-62B2-031B-3054-487FCD219F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FA875-BD13-A3D5-0559-7D22EC2E3A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8382FA-CC5E-42DF-9200-581EC3784C79}" type="datetimeFigureOut">
              <a:rPr lang="en-IN" smtClean="0"/>
              <a:t>03-11-2022</a:t>
            </a:fld>
            <a:endParaRPr lang="en-IN"/>
          </a:p>
        </p:txBody>
      </p:sp>
      <p:sp>
        <p:nvSpPr>
          <p:cNvPr id="5" name="Footer Placeholder 4">
            <a:extLst>
              <a:ext uri="{FF2B5EF4-FFF2-40B4-BE49-F238E27FC236}">
                <a16:creationId xmlns:a16="http://schemas.microsoft.com/office/drawing/2014/main" id="{6C334610-D2D8-5F11-19C6-6FEE6CF0679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E3361D-E8B3-2584-9C4C-A0A99CFCD72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2815E9-97A4-45E0-81F0-30685F3935C7}" type="slidenum">
              <a:rPr lang="en-IN" smtClean="0"/>
              <a:t>‹#›</a:t>
            </a:fld>
            <a:endParaRPr lang="en-IN"/>
          </a:p>
        </p:txBody>
      </p:sp>
    </p:spTree>
    <p:extLst>
      <p:ext uri="{BB962C8B-B14F-4D97-AF65-F5344CB8AC3E}">
        <p14:creationId xmlns:p14="http://schemas.microsoft.com/office/powerpoint/2010/main" val="70652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isro.gov.in/mission_EOS_02.html" TargetMode="External"/><Relationship Id="rId7" Type="http://schemas.openxmlformats.org/officeDocument/2006/relationships/hyperlink" Target="https://www.isro.gov.in/mission_PSLV_C52_EOS_04.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isro.gov.in/mission_PSLV_C52.html" TargetMode="External"/><Relationship Id="rId5" Type="http://schemas.openxmlformats.org/officeDocument/2006/relationships/hyperlink" Target="https://www.isro.gov.in/mission_PSLV_C52_INS_2TD.html" TargetMode="External"/><Relationship Id="rId4" Type="http://schemas.openxmlformats.org/officeDocument/2006/relationships/hyperlink" Target="https://www.isro.gov.in/mission_SSLV_D1.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isro.gov.in/mission_PSLV_C51_SDSAT.html" TargetMode="External"/><Relationship Id="rId3" Type="http://schemas.openxmlformats.org/officeDocument/2006/relationships/hyperlink" Target="https://www.isro.gov.in/LVM3M2MissionLandingPage.html" TargetMode="External"/><Relationship Id="rId7" Type="http://schemas.openxmlformats.org/officeDocument/2006/relationships/hyperlink" Target="https://www.isro.gov.in/mission_PSLV_C52_INSPIREsat.html"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isro.gov.in/mission_PSLV_C52.html" TargetMode="External"/><Relationship Id="rId5" Type="http://schemas.openxmlformats.org/officeDocument/2006/relationships/hyperlink" Target="https://www.isro.gov.in/mission_PSLV_C53.html" TargetMode="External"/><Relationship Id="rId10" Type="http://schemas.openxmlformats.org/officeDocument/2006/relationships/hyperlink" Target="https://www.isro.gov.in/mission_PSLV_C51_UNITYsat.html" TargetMode="External"/><Relationship Id="rId4" Type="http://schemas.openxmlformats.org/officeDocument/2006/relationships/hyperlink" Target="https://www.isro.gov.in/mission_SSLV_D1.html" TargetMode="External"/><Relationship Id="rId9" Type="http://schemas.openxmlformats.org/officeDocument/2006/relationships/hyperlink" Target="https://www.isro.gov.in/mission_PSLV_C51.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ive Tips to Launch a New Initiative - The EvoLLLution The EvoLLLution">
            <a:extLst>
              <a:ext uri="{FF2B5EF4-FFF2-40B4-BE49-F238E27FC236}">
                <a16:creationId xmlns:a16="http://schemas.microsoft.com/office/drawing/2014/main" id="{9231D493-E4D3-C337-C037-39B1764B44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9" r="4317" b="-1"/>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1" name="Rectangle 309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37F8D-BCB3-5F7F-E6F0-07C5B4234F42}"/>
              </a:ext>
            </a:extLst>
          </p:cNvPr>
          <p:cNvSpPr>
            <a:spLocks noGrp="1"/>
          </p:cNvSpPr>
          <p:nvPr>
            <p:ph type="ctrTitle"/>
          </p:nvPr>
        </p:nvSpPr>
        <p:spPr>
          <a:xfrm>
            <a:off x="392906" y="5317240"/>
            <a:ext cx="8408194" cy="744836"/>
          </a:xfrm>
        </p:spPr>
        <p:txBody>
          <a:bodyPr vert="horz" lIns="91440" tIns="45720" rIns="91440" bIns="45720" rtlCol="0" anchor="ctr">
            <a:noAutofit/>
          </a:bodyPr>
          <a:lstStyle/>
          <a:p>
            <a:pPr defTabSz="914400"/>
            <a:br>
              <a:rPr lang="en-US" sz="2300" b="1" dirty="0">
                <a:solidFill>
                  <a:schemeClr val="tx1">
                    <a:lumMod val="85000"/>
                    <a:lumOff val="15000"/>
                  </a:schemeClr>
                </a:solidFill>
                <a:latin typeface="Arial" panose="020B0604020202020204" pitchFamily="34" charset="0"/>
                <a:cs typeface="Arial" panose="020B0604020202020204" pitchFamily="34" charset="0"/>
              </a:rPr>
            </a:br>
            <a:r>
              <a:rPr lang="en-US" sz="2300" b="1" dirty="0">
                <a:solidFill>
                  <a:schemeClr val="tx1">
                    <a:lumMod val="85000"/>
                    <a:lumOff val="15000"/>
                  </a:schemeClr>
                </a:solidFill>
                <a:latin typeface="Arial" panose="020B0604020202020204" pitchFamily="34" charset="0"/>
                <a:cs typeface="Arial" panose="020B0604020202020204" pitchFamily="34" charset="0"/>
              </a:rPr>
              <a:t>Government Bodies, Public Institutions, Research Institutes- Initiatives/ Collaboration</a:t>
            </a:r>
            <a:br>
              <a:rPr lang="en-US" sz="2300" b="1" dirty="0">
                <a:solidFill>
                  <a:schemeClr val="tx1">
                    <a:lumMod val="85000"/>
                    <a:lumOff val="15000"/>
                  </a:schemeClr>
                </a:solidFill>
                <a:latin typeface="Arial" panose="020B0604020202020204" pitchFamily="34" charset="0"/>
                <a:cs typeface="Arial" panose="020B0604020202020204" pitchFamily="34" charset="0"/>
              </a:rPr>
            </a:br>
            <a:endParaRPr lang="en-US" sz="2300" b="1" dirty="0">
              <a:solidFill>
                <a:schemeClr val="tx1">
                  <a:lumMod val="85000"/>
                  <a:lumOff val="15000"/>
                </a:schemeClr>
              </a:solidFill>
              <a:latin typeface="Arial" panose="020B0604020202020204" pitchFamily="34" charset="0"/>
              <a:cs typeface="Arial" panose="020B0604020202020204" pitchFamily="34" charset="0"/>
            </a:endParaRPr>
          </a:p>
        </p:txBody>
      </p:sp>
      <p:cxnSp>
        <p:nvCxnSpPr>
          <p:cNvPr id="3093" name="Straight Connector 309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93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B183A7-89E4-E32D-26FE-F5831FCB6962}"/>
              </a:ext>
            </a:extLst>
          </p:cNvPr>
          <p:cNvSpPr/>
          <p:nvPr/>
        </p:nvSpPr>
        <p:spPr>
          <a:xfrm>
            <a:off x="0" y="717318"/>
            <a:ext cx="9144000" cy="1444538"/>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National Remote Sensing Centre (VSSC)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NRSC establish the ground stations for receiving satellite data, generation of data products, aerial remote sensing data acquisition, and in various other fields related to space.. </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NRSC operates through multiple campuses to meet the needs of national and regional geospatial. NRSC has three campuses at </a:t>
            </a:r>
            <a:r>
              <a:rPr lang="en-US" sz="1000" dirty="0" err="1">
                <a:solidFill>
                  <a:schemeClr val="tx1"/>
                </a:solidFill>
                <a:latin typeface="Arial" panose="020B0604020202020204" pitchFamily="34" charset="0"/>
                <a:cs typeface="Arial" panose="020B0604020202020204" pitchFamily="34" charset="0"/>
              </a:rPr>
              <a:t>Balanagar</a:t>
            </a:r>
            <a:r>
              <a:rPr lang="en-US" sz="1000" dirty="0">
                <a:solidFill>
                  <a:schemeClr val="tx1"/>
                </a:solidFill>
                <a:latin typeface="Arial" panose="020B0604020202020204" pitchFamily="34" charset="0"/>
                <a:cs typeface="Arial" panose="020B0604020202020204" pitchFamily="34" charset="0"/>
              </a:rPr>
              <a:t>, </a:t>
            </a:r>
            <a:r>
              <a:rPr lang="en-US" sz="1000" dirty="0" err="1">
                <a:solidFill>
                  <a:schemeClr val="tx1"/>
                </a:solidFill>
                <a:latin typeface="Arial" panose="020B0604020202020204" pitchFamily="34" charset="0"/>
                <a:cs typeface="Arial" panose="020B0604020202020204" pitchFamily="34" charset="0"/>
              </a:rPr>
              <a:t>Shadnagar</a:t>
            </a:r>
            <a:r>
              <a:rPr lang="en-US" sz="1000" dirty="0">
                <a:solidFill>
                  <a:schemeClr val="tx1"/>
                </a:solidFill>
                <a:latin typeface="Arial" panose="020B0604020202020204" pitchFamily="34" charset="0"/>
                <a:cs typeface="Arial" panose="020B0604020202020204" pitchFamily="34" charset="0"/>
              </a:rPr>
              <a:t>, and Jeedimetla in Hyderabad and five Regional Remote Sensing </a:t>
            </a:r>
            <a:r>
              <a:rPr lang="en-US" sz="1000" dirty="0" err="1">
                <a:solidFill>
                  <a:schemeClr val="tx1"/>
                </a:solidFill>
                <a:latin typeface="Arial" panose="020B0604020202020204" pitchFamily="34" charset="0"/>
                <a:cs typeface="Arial" panose="020B0604020202020204" pitchFamily="34" charset="0"/>
              </a:rPr>
              <a:t>Centres</a:t>
            </a:r>
            <a:r>
              <a:rPr lang="en-US" sz="1000" dirty="0">
                <a:solidFill>
                  <a:schemeClr val="tx1"/>
                </a:solidFill>
                <a:latin typeface="Arial" panose="020B0604020202020204" pitchFamily="34" charset="0"/>
                <a:cs typeface="Arial" panose="020B0604020202020204" pitchFamily="34" charset="0"/>
              </a:rPr>
              <a:t> (RRSCs) in Bengaluru, Jodhpur, Kolkata, Nagpur, and New Delhi for promoting remote sensing applications for various states.</a:t>
            </a:r>
          </a:p>
        </p:txBody>
      </p:sp>
      <p:sp>
        <p:nvSpPr>
          <p:cNvPr id="7" name="Rectangle 6">
            <a:extLst>
              <a:ext uri="{FF2B5EF4-FFF2-40B4-BE49-F238E27FC236}">
                <a16:creationId xmlns:a16="http://schemas.microsoft.com/office/drawing/2014/main" id="{47C6F477-50D3-439D-A647-E37E1EABA56C}"/>
              </a:ext>
            </a:extLst>
          </p:cNvPr>
          <p:cNvSpPr/>
          <p:nvPr/>
        </p:nvSpPr>
        <p:spPr>
          <a:xfrm>
            <a:off x="-1" y="2258730"/>
            <a:ext cx="9144000" cy="732072"/>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ISRO Propulsion Complex (IPRC)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IPRC, </a:t>
            </a:r>
            <a:r>
              <a:rPr lang="en-US" sz="1000" dirty="0" err="1">
                <a:solidFill>
                  <a:schemeClr val="tx1"/>
                </a:solidFill>
                <a:latin typeface="Arial" panose="020B0604020202020204" pitchFamily="34" charset="0"/>
                <a:cs typeface="Arial" panose="020B0604020202020204" pitchFamily="34" charset="0"/>
              </a:rPr>
              <a:t>Mahendragiri</a:t>
            </a:r>
            <a:r>
              <a:rPr lang="en-US" sz="1000" dirty="0">
                <a:solidFill>
                  <a:schemeClr val="tx1"/>
                </a:solidFill>
                <a:latin typeface="Arial" panose="020B0604020202020204" pitchFamily="34" charset="0"/>
                <a:cs typeface="Arial" panose="020B0604020202020204" pitchFamily="34" charset="0"/>
              </a:rPr>
              <a:t> is managing the Assembly, Testing and Integration of liquid propulsion systems for the operations and developments of launch vehicles.</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IPRC is equipped with state-of-art facilities necessary for </a:t>
            </a:r>
            <a:r>
              <a:rPr lang="en-US" sz="1000" dirty="0" err="1">
                <a:solidFill>
                  <a:schemeClr val="tx1"/>
                </a:solidFill>
                <a:latin typeface="Arial" panose="020B0604020202020204" pitchFamily="34" charset="0"/>
                <a:cs typeface="Arial" panose="020B0604020202020204" pitchFamily="34" charset="0"/>
              </a:rPr>
              <a:t>realising</a:t>
            </a:r>
            <a:r>
              <a:rPr lang="en-US" sz="1000" dirty="0">
                <a:solidFill>
                  <a:schemeClr val="tx1"/>
                </a:solidFill>
                <a:latin typeface="Arial" panose="020B0604020202020204" pitchFamily="34" charset="0"/>
                <a:cs typeface="Arial" panose="020B0604020202020204" pitchFamily="34" charset="0"/>
              </a:rPr>
              <a:t> the cutting-edge technology products for ISRO's space program.</a:t>
            </a:r>
          </a:p>
        </p:txBody>
      </p:sp>
      <p:sp>
        <p:nvSpPr>
          <p:cNvPr id="8" name="Rectangle 7">
            <a:extLst>
              <a:ext uri="{FF2B5EF4-FFF2-40B4-BE49-F238E27FC236}">
                <a16:creationId xmlns:a16="http://schemas.microsoft.com/office/drawing/2014/main" id="{DE6C37E8-709D-1BBE-6A1C-7EB12ED17E54}"/>
              </a:ext>
            </a:extLst>
          </p:cNvPr>
          <p:cNvSpPr/>
          <p:nvPr/>
        </p:nvSpPr>
        <p:spPr>
          <a:xfrm>
            <a:off x="0" y="3066721"/>
            <a:ext cx="9144000" cy="783058"/>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Development and Educational Communication Unit (DECU)</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DECU located at Ahmedabad established in 1983, has been the central unit of ISRO to implement the satellite based societal applications in the country.</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Responsible for the </a:t>
            </a:r>
            <a:r>
              <a:rPr lang="en-US" sz="1000" dirty="0" err="1">
                <a:solidFill>
                  <a:schemeClr val="tx1"/>
                </a:solidFill>
                <a:latin typeface="Arial" panose="020B0604020202020204" pitchFamily="34" charset="0"/>
                <a:cs typeface="Arial" panose="020B0604020202020204" pitchFamily="34" charset="0"/>
              </a:rPr>
              <a:t>conceptualisation</a:t>
            </a:r>
            <a:r>
              <a:rPr lang="en-US" sz="1000" dirty="0">
                <a:solidFill>
                  <a:schemeClr val="tx1"/>
                </a:solidFill>
                <a:latin typeface="Arial" panose="020B0604020202020204" pitchFamily="34" charset="0"/>
                <a:cs typeface="Arial" panose="020B0604020202020204" pitchFamily="34" charset="0"/>
              </a:rPr>
              <a:t> and demonstration of many societal applications of satellite communications.</a:t>
            </a:r>
          </a:p>
        </p:txBody>
      </p:sp>
      <p:sp>
        <p:nvSpPr>
          <p:cNvPr id="9" name="Rectangle 8">
            <a:extLst>
              <a:ext uri="{FF2B5EF4-FFF2-40B4-BE49-F238E27FC236}">
                <a16:creationId xmlns:a16="http://schemas.microsoft.com/office/drawing/2014/main" id="{902E2F39-2F06-8618-0535-D37314D563AF}"/>
              </a:ext>
            </a:extLst>
          </p:cNvPr>
          <p:cNvSpPr/>
          <p:nvPr/>
        </p:nvSpPr>
        <p:spPr>
          <a:xfrm>
            <a:off x="0" y="4002020"/>
            <a:ext cx="9143999" cy="990894"/>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ISRO Telemetry, Tracking and Command Network (ISTRAC)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Major Launch Vehicle, LEO, and interplanetary spacecraft missions of ISRO are entrusted to ISTRAC, a division of ISRO, which is charged with the primary task of providing TTC and mission control services. </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LPSC activities and facilities are mainly spread across the two campuses, namely, LPSC, </a:t>
            </a:r>
            <a:r>
              <a:rPr lang="en-US" sz="1000" dirty="0" err="1">
                <a:solidFill>
                  <a:schemeClr val="tx1"/>
                </a:solidFill>
                <a:latin typeface="Arial" panose="020B0604020202020204" pitchFamily="34" charset="0"/>
                <a:cs typeface="Arial" panose="020B0604020202020204" pitchFamily="34" charset="0"/>
              </a:rPr>
              <a:t>Valiamala</a:t>
            </a:r>
            <a:r>
              <a:rPr lang="en-US" sz="1000" dirty="0">
                <a:solidFill>
                  <a:schemeClr val="tx1"/>
                </a:solidFill>
                <a:latin typeface="Arial" panose="020B0604020202020204" pitchFamily="34" charset="0"/>
                <a:cs typeface="Arial" panose="020B0604020202020204" pitchFamily="34" charset="0"/>
              </a:rPr>
              <a:t>, Thiruvananthapuram, and LPSC, Bengaluru, Karnataka.</a:t>
            </a:r>
          </a:p>
        </p:txBody>
      </p:sp>
      <p:sp>
        <p:nvSpPr>
          <p:cNvPr id="10" name="Text Placeholder 3">
            <a:extLst>
              <a:ext uri="{FF2B5EF4-FFF2-40B4-BE49-F238E27FC236}">
                <a16:creationId xmlns:a16="http://schemas.microsoft.com/office/drawing/2014/main" id="{B112B83E-1F2B-E945-ACA3-465423E8F732}"/>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Tree>
    <p:extLst>
      <p:ext uri="{BB962C8B-B14F-4D97-AF65-F5344CB8AC3E}">
        <p14:creationId xmlns:p14="http://schemas.microsoft.com/office/powerpoint/2010/main" val="311564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B778A766-11C1-AB31-68F4-2782FFA76339}"/>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5" name="Rectangle 4">
            <a:extLst>
              <a:ext uri="{FF2B5EF4-FFF2-40B4-BE49-F238E27FC236}">
                <a16:creationId xmlns:a16="http://schemas.microsoft.com/office/drawing/2014/main" id="{01B183A7-89E4-E32D-26FE-F5831FCB6962}"/>
              </a:ext>
            </a:extLst>
          </p:cNvPr>
          <p:cNvSpPr/>
          <p:nvPr/>
        </p:nvSpPr>
        <p:spPr>
          <a:xfrm>
            <a:off x="-1" y="1070802"/>
            <a:ext cx="9144001" cy="537220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lnSpc>
                <a:spcPct val="150000"/>
              </a:lnSpc>
              <a:buFont typeface="Arial" panose="020B0604020202020204" pitchFamily="34" charset="0"/>
              <a:buChar char="•"/>
            </a:pPr>
            <a:r>
              <a:rPr lang="en-US" sz="1000" b="0" i="0" dirty="0">
                <a:solidFill>
                  <a:srgbClr val="000000"/>
                </a:solidFill>
                <a:effectLst/>
                <a:latin typeface="Arial" panose="020B0604020202020204" pitchFamily="34" charset="0"/>
                <a:cs typeface="Arial" panose="020B0604020202020204" pitchFamily="34" charset="0"/>
              </a:rPr>
              <a:t>Indian Space Research Organization (ISRO) is the space agency of India. The organization is involved in science, engineering and technology to harvest the benefits of outer space for India and the mankind.</a:t>
            </a:r>
            <a:r>
              <a:rPr lang="en-US" sz="1000" b="0" kern="1200" dirty="0">
                <a:solidFill>
                  <a:schemeClr val="tx1"/>
                </a:solidFill>
                <a:latin typeface="Arial" panose="020B0604020202020204" pitchFamily="34" charset="0"/>
                <a:cs typeface="Arial" panose="020B0604020202020204" pitchFamily="34" charset="0"/>
              </a:rPr>
              <a:t>.</a:t>
            </a:r>
          </a:p>
          <a:p>
            <a:pPr marL="171450" indent="-171450" algn="just">
              <a:lnSpc>
                <a:spcPct val="150000"/>
              </a:lnSpc>
              <a:buFont typeface="Arial" panose="020B0604020202020204" pitchFamily="34" charset="0"/>
              <a:buChar char="•"/>
            </a:pPr>
            <a:r>
              <a:rPr lang="en-US" sz="1000" b="0" kern="1200" dirty="0">
                <a:solidFill>
                  <a:schemeClr val="tx1"/>
                </a:solidFill>
                <a:latin typeface="Arial" panose="020B0604020202020204" pitchFamily="34" charset="0"/>
                <a:cs typeface="Arial" panose="020B0604020202020204" pitchFamily="34" charset="0"/>
              </a:rPr>
              <a:t>ISRO is a major constituent of the Department of Space (DOS), Government of India. The department executes the Indian Space </a:t>
            </a:r>
            <a:r>
              <a:rPr lang="en-US" sz="1000" b="0" kern="1200" dirty="0" err="1">
                <a:solidFill>
                  <a:schemeClr val="tx1"/>
                </a:solidFill>
                <a:latin typeface="Arial" panose="020B0604020202020204" pitchFamily="34" charset="0"/>
                <a:cs typeface="Arial" panose="020B0604020202020204" pitchFamily="34" charset="0"/>
              </a:rPr>
              <a:t>Programme</a:t>
            </a:r>
            <a:r>
              <a:rPr lang="en-US" sz="1000" b="0" kern="1200" dirty="0">
                <a:solidFill>
                  <a:schemeClr val="tx1"/>
                </a:solidFill>
                <a:latin typeface="Arial" panose="020B0604020202020204" pitchFamily="34" charset="0"/>
                <a:cs typeface="Arial" panose="020B0604020202020204" pitchFamily="34" charset="0"/>
              </a:rPr>
              <a:t> primarily through various Centers or units within ISRO.</a:t>
            </a:r>
          </a:p>
          <a:p>
            <a:pPr marL="171450" indent="-171450" algn="just">
              <a:lnSpc>
                <a:spcPct val="150000"/>
              </a:lnSpc>
              <a:buFont typeface="Arial" panose="020B0604020202020204" pitchFamily="34" charset="0"/>
              <a:buChar char="•"/>
            </a:pPr>
            <a:r>
              <a:rPr lang="en-US" sz="1000" b="0" i="0" dirty="0">
                <a:solidFill>
                  <a:srgbClr val="000000"/>
                </a:solidFill>
                <a:effectLst/>
                <a:latin typeface="Arial" panose="020B0604020202020204" pitchFamily="34" charset="0"/>
                <a:cs typeface="Arial" panose="020B0604020202020204" pitchFamily="34" charset="0"/>
              </a:rPr>
              <a:t>ISRO was previously the Indian National Committee for Space Research (INCOSPAR), set up by the Government of India in 1962, as envisioned by Dr. Vikram A Sarabhai. ISRO was formed on August 15, 1969 and superseded INCOSPAR with an expanded role to harness space technology. DOS was set up and ISRO was brought under DOS in 1972</a:t>
            </a:r>
            <a:r>
              <a:rPr lang="en-US" sz="1000" b="0" kern="1200" dirty="0">
                <a:solidFill>
                  <a:schemeClr val="tx1"/>
                </a:solidFill>
                <a:latin typeface="Arial" panose="020B0604020202020204" pitchFamily="34" charset="0"/>
                <a:cs typeface="Arial" panose="020B0604020202020204" pitchFamily="34" charset="0"/>
              </a:rPr>
              <a:t>. </a:t>
            </a:r>
          </a:p>
          <a:p>
            <a:pPr marL="171450" indent="-171450" algn="just">
              <a:lnSpc>
                <a:spcPct val="150000"/>
              </a:lnSpc>
              <a:buFont typeface="Arial" panose="020B0604020202020204" pitchFamily="34" charset="0"/>
              <a:buChar char="•"/>
            </a:pPr>
            <a:r>
              <a:rPr lang="en-US" sz="1000" b="0" i="0" dirty="0">
                <a:solidFill>
                  <a:srgbClr val="000000"/>
                </a:solidFill>
                <a:effectLst/>
                <a:latin typeface="Arial" panose="020B0604020202020204" pitchFamily="34" charset="0"/>
                <a:cs typeface="Arial" panose="020B0604020202020204" pitchFamily="34" charset="0"/>
              </a:rPr>
              <a:t>The prime objective of ISRO/DOS is the development and application of space technology for various national needs. To fulfil this objective, ISRO has established major space systems for communication, television broadcasting and meteorological services; resources monitoring and management; space-based navigation services. ISRO has developed satellite launch vehicles, PSLV and GSLV, to place the satellites in the required orbits.</a:t>
            </a:r>
          </a:p>
          <a:p>
            <a:pPr marL="171450" indent="-171450" algn="just">
              <a:lnSpc>
                <a:spcPct val="150000"/>
              </a:lnSpc>
              <a:buFont typeface="Arial" panose="020B0604020202020204" pitchFamily="34" charset="0"/>
              <a:buChar char="•"/>
            </a:pPr>
            <a:r>
              <a:rPr lang="en-US" sz="1000" b="0" i="0" dirty="0">
                <a:solidFill>
                  <a:srgbClr val="000000"/>
                </a:solidFill>
                <a:effectLst/>
                <a:latin typeface="Arial" panose="020B0604020202020204" pitchFamily="34" charset="0"/>
                <a:cs typeface="Arial" panose="020B0604020202020204" pitchFamily="34" charset="0"/>
              </a:rPr>
              <a:t>Alongside its technological advancement, ISRO contributes to science and science education in the country. Various dedicated research </a:t>
            </a:r>
            <a:r>
              <a:rPr lang="en-US" sz="1000" b="0" i="0" dirty="0" err="1">
                <a:solidFill>
                  <a:srgbClr val="000000"/>
                </a:solidFill>
                <a:effectLst/>
                <a:latin typeface="Arial" panose="020B0604020202020204" pitchFamily="34" charset="0"/>
                <a:cs typeface="Arial" panose="020B0604020202020204" pitchFamily="34" charset="0"/>
              </a:rPr>
              <a:t>centres</a:t>
            </a:r>
            <a:r>
              <a:rPr lang="en-US" sz="1000" b="0" i="0" dirty="0">
                <a:solidFill>
                  <a:srgbClr val="000000"/>
                </a:solidFill>
                <a:effectLst/>
                <a:latin typeface="Arial" panose="020B0604020202020204" pitchFamily="34" charset="0"/>
                <a:cs typeface="Arial" panose="020B0604020202020204" pitchFamily="34" charset="0"/>
              </a:rPr>
              <a:t> and autonomous institutions for remote sensing, astronomy and astrophysics, atmospheric sciences and space sciences in general function under the aegis of Department of Space. ISRO's own Lunar and interplanetary missions along with other scientific projects encourage and promote science education, apart from providing valuable data to the scientific community which in turn enriches science.</a:t>
            </a:r>
          </a:p>
          <a:p>
            <a:pPr marL="171450" indent="-171450" algn="just">
              <a:lnSpc>
                <a:spcPct val="150000"/>
              </a:lnSpc>
              <a:buFont typeface="Arial" panose="020B0604020202020204" pitchFamily="34" charset="0"/>
              <a:buChar char="•"/>
            </a:pPr>
            <a:r>
              <a:rPr lang="en-IN" sz="1000" b="0" i="0" dirty="0">
                <a:solidFill>
                  <a:srgbClr val="000000"/>
                </a:solidFill>
                <a:effectLst/>
                <a:latin typeface="Arial" panose="020B0604020202020204" pitchFamily="34" charset="0"/>
                <a:cs typeface="Arial" panose="020B0604020202020204" pitchFamily="34" charset="0"/>
              </a:rPr>
              <a:t>ISRO has its headquarters in Bengaluru. Its activities are spread across various centres and units. Launch Vehicles are built at Vikram Sarabhai Space Centre (VSSC), Thiruvananthapuram; Satellites are designed and developed at U R Rao Satellite Centre (URSC), </a:t>
            </a:r>
            <a:r>
              <a:rPr lang="en-IN" sz="1000" b="0" i="0" dirty="0" err="1">
                <a:solidFill>
                  <a:srgbClr val="000000"/>
                </a:solidFill>
                <a:effectLst/>
                <a:latin typeface="Arial" panose="020B0604020202020204" pitchFamily="34" charset="0"/>
                <a:cs typeface="Arial" panose="020B0604020202020204" pitchFamily="34" charset="0"/>
              </a:rPr>
              <a:t>Bengalure</a:t>
            </a:r>
            <a:r>
              <a:rPr lang="en-IN" sz="1000" b="0" i="0" dirty="0">
                <a:solidFill>
                  <a:srgbClr val="000000"/>
                </a:solidFill>
                <a:effectLst/>
                <a:latin typeface="Arial" panose="020B0604020202020204" pitchFamily="34" charset="0"/>
                <a:cs typeface="Arial" panose="020B0604020202020204" pitchFamily="34" charset="0"/>
              </a:rPr>
              <a:t>; Integration and launching of satellites and launch vehicles are carried out from Satish Dhawan Space Centre (SDSC), </a:t>
            </a:r>
            <a:r>
              <a:rPr lang="en-IN" sz="1000" b="0" i="0" dirty="0" err="1">
                <a:solidFill>
                  <a:srgbClr val="000000"/>
                </a:solidFill>
                <a:effectLst/>
                <a:latin typeface="Arial" panose="020B0604020202020204" pitchFamily="34" charset="0"/>
                <a:cs typeface="Arial" panose="020B0604020202020204" pitchFamily="34" charset="0"/>
              </a:rPr>
              <a:t>Sriharikota</a:t>
            </a:r>
            <a:r>
              <a:rPr lang="en-IN" sz="1000" b="0" i="0" dirty="0">
                <a:solidFill>
                  <a:srgbClr val="000000"/>
                </a:solidFill>
                <a:effectLst/>
                <a:latin typeface="Arial" panose="020B0604020202020204" pitchFamily="34" charset="0"/>
                <a:cs typeface="Arial" panose="020B0604020202020204" pitchFamily="34" charset="0"/>
              </a:rPr>
              <a:t>; Development of liquid stages including cryogenic stage is carried out at Liquid Propulsion Systems Centre (LPSC), </a:t>
            </a:r>
            <a:r>
              <a:rPr lang="en-IN" sz="1000" b="0" i="0" dirty="0" err="1">
                <a:solidFill>
                  <a:srgbClr val="000000"/>
                </a:solidFill>
                <a:effectLst/>
                <a:latin typeface="Arial" panose="020B0604020202020204" pitchFamily="34" charset="0"/>
                <a:cs typeface="Arial" panose="020B0604020202020204" pitchFamily="34" charset="0"/>
              </a:rPr>
              <a:t>Valiamala</a:t>
            </a:r>
            <a:r>
              <a:rPr lang="en-IN" sz="1000" b="0" i="0" dirty="0">
                <a:solidFill>
                  <a:srgbClr val="000000"/>
                </a:solidFill>
                <a:effectLst/>
                <a:latin typeface="Arial" panose="020B0604020202020204" pitchFamily="34" charset="0"/>
                <a:cs typeface="Arial" panose="020B0604020202020204" pitchFamily="34" charset="0"/>
              </a:rPr>
              <a:t> &amp; Bengaluru; Sensors for Communication and Remote Sensing satellites and application aspects of the space technology are taken up at Space Applications Centre (SAC), Ahmedabad and Remote Sensing satellite data reception processing and dissemination is entrusted to National Remote Sensing Centre (NRSC), Hyderabad.</a:t>
            </a:r>
          </a:p>
          <a:p>
            <a:pPr marL="171450" indent="-171450" algn="just">
              <a:lnSpc>
                <a:spcPct val="150000"/>
              </a:lnSpc>
              <a:buFont typeface="Arial" panose="020B0604020202020204" pitchFamily="34" charset="0"/>
              <a:buChar char="•"/>
            </a:pPr>
            <a:r>
              <a:rPr lang="en-US" sz="1000" b="0" i="0" dirty="0">
                <a:solidFill>
                  <a:srgbClr val="000000"/>
                </a:solidFill>
                <a:effectLst/>
                <a:latin typeface="Arial" panose="020B0604020202020204" pitchFamily="34" charset="0"/>
                <a:cs typeface="Arial" panose="020B0604020202020204" pitchFamily="34" charset="0"/>
              </a:rPr>
              <a:t>The activities of ISRO are guided by its Chairman, who would also be the secretary of DOS and Chairman of Space commission – the apex body that formulates the policies and overseas the implementation of the Indian Space </a:t>
            </a:r>
            <a:r>
              <a:rPr lang="en-US" sz="1000" b="0" i="0" dirty="0" err="1">
                <a:solidFill>
                  <a:srgbClr val="000000"/>
                </a:solidFill>
                <a:effectLst/>
                <a:latin typeface="Arial" panose="020B0604020202020204" pitchFamily="34" charset="0"/>
                <a:cs typeface="Arial" panose="020B0604020202020204" pitchFamily="34" charset="0"/>
              </a:rPr>
              <a:t>Programme</a:t>
            </a:r>
            <a:r>
              <a:rPr lang="en-US" sz="1000" b="0" i="0" dirty="0">
                <a:solidFill>
                  <a:srgbClr val="000000"/>
                </a:solidFill>
                <a:effectLst/>
                <a:latin typeface="Arial" panose="020B0604020202020204" pitchFamily="34" charset="0"/>
                <a:cs typeface="Arial" panose="020B0604020202020204" pitchFamily="34" charset="0"/>
              </a:rPr>
              <a:t>.</a:t>
            </a:r>
            <a:r>
              <a:rPr lang="en-US" sz="1000" dirty="0">
                <a:solidFill>
                  <a:schemeClr val="tx1"/>
                </a:solidFill>
                <a:latin typeface="Arial" panose="020B0604020202020204" pitchFamily="34" charset="0"/>
                <a:cs typeface="Arial" panose="020B0604020202020204" pitchFamily="34" charset="0"/>
              </a:rPr>
              <a:t>			</a:t>
            </a:r>
          </a:p>
        </p:txBody>
      </p:sp>
      <p:sp>
        <p:nvSpPr>
          <p:cNvPr id="2" name="Rectangle 1">
            <a:extLst>
              <a:ext uri="{FF2B5EF4-FFF2-40B4-BE49-F238E27FC236}">
                <a16:creationId xmlns:a16="http://schemas.microsoft.com/office/drawing/2014/main" id="{7F1BE59F-CD8E-2C14-A14A-E79197A67897}"/>
              </a:ext>
            </a:extLst>
          </p:cNvPr>
          <p:cNvSpPr/>
          <p:nvPr/>
        </p:nvSpPr>
        <p:spPr>
          <a:xfrm>
            <a:off x="0" y="748631"/>
            <a:ext cx="9144001" cy="262616"/>
          </a:xfrm>
          <a:prstGeom prst="rect">
            <a:avLst/>
          </a:prstGeom>
          <a:solidFill>
            <a:schemeClr val="accent4">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solidFill>
                  <a:schemeClr val="bg1"/>
                </a:solidFill>
                <a:latin typeface="Arial" panose="020B0604020202020204" pitchFamily="34" charset="0"/>
                <a:cs typeface="Arial" panose="020B0604020202020204" pitchFamily="34" charset="0"/>
              </a:rPr>
              <a:t>Indian Space Research Organization </a:t>
            </a:r>
            <a:r>
              <a:rPr lang="en-US" sz="1200" b="1">
                <a:solidFill>
                  <a:schemeClr val="bg1"/>
                </a:solidFill>
                <a:latin typeface="Arial" panose="020B0604020202020204" pitchFamily="34" charset="0"/>
                <a:cs typeface="Arial" panose="020B0604020202020204" pitchFamily="34" charset="0"/>
              </a:rPr>
              <a:t>(ISRO) </a:t>
            </a:r>
            <a:endParaRPr lang="en-US" sz="1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743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B778A766-11C1-AB31-68F4-2782FFA76339}"/>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5" name="Rectangle 4">
            <a:extLst>
              <a:ext uri="{FF2B5EF4-FFF2-40B4-BE49-F238E27FC236}">
                <a16:creationId xmlns:a16="http://schemas.microsoft.com/office/drawing/2014/main" id="{01B183A7-89E4-E32D-26FE-F5831FCB6962}"/>
              </a:ext>
            </a:extLst>
          </p:cNvPr>
          <p:cNvSpPr/>
          <p:nvPr/>
        </p:nvSpPr>
        <p:spPr>
          <a:xfrm>
            <a:off x="-5522" y="1019402"/>
            <a:ext cx="9144001" cy="56630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1" dirty="0">
                <a:solidFill>
                  <a:srgbClr val="000000"/>
                </a:solidFill>
                <a:latin typeface="Helvetica" panose="020B0604020202020204" pitchFamily="34" charset="0"/>
              </a:rPr>
              <a:t>Organization Structure</a:t>
            </a:r>
          </a:p>
          <a:p>
            <a:pPr algn="just">
              <a:lnSpc>
                <a:spcPct val="150000"/>
              </a:lnSpc>
            </a:pPr>
            <a:endParaRPr lang="en-US" sz="1000" b="1" dirty="0">
              <a:solidFill>
                <a:srgbClr val="000000"/>
              </a:solidFill>
              <a:latin typeface="Helvetica" panose="020B0604020202020204" pitchFamily="34" charset="0"/>
            </a:endParaRPr>
          </a:p>
          <a:p>
            <a:pPr algn="just">
              <a:lnSpc>
                <a:spcPct val="150000"/>
              </a:lnSpc>
            </a:pPr>
            <a:endParaRPr lang="en-US" sz="1000" b="1" dirty="0">
              <a:solidFill>
                <a:srgbClr val="000000"/>
              </a:solidFill>
              <a:latin typeface="Helvetica" panose="020B0604020202020204" pitchFamily="34" charset="0"/>
            </a:endParaRPr>
          </a:p>
          <a:p>
            <a:pPr algn="just">
              <a:lnSpc>
                <a:spcPct val="150000"/>
              </a:lnSpc>
            </a:pPr>
            <a:endParaRPr lang="en-US" sz="1000" b="1" i="0" dirty="0">
              <a:solidFill>
                <a:srgbClr val="000000"/>
              </a:solidFill>
              <a:effectLst/>
              <a:latin typeface="Helvetica" panose="020B0604020202020204" pitchFamily="34" charset="0"/>
            </a:endParaRPr>
          </a:p>
        </p:txBody>
      </p:sp>
      <p:sp>
        <p:nvSpPr>
          <p:cNvPr id="2" name="Rectangle 1">
            <a:extLst>
              <a:ext uri="{FF2B5EF4-FFF2-40B4-BE49-F238E27FC236}">
                <a16:creationId xmlns:a16="http://schemas.microsoft.com/office/drawing/2014/main" id="{7F1BE59F-CD8E-2C14-A14A-E79197A67897}"/>
              </a:ext>
            </a:extLst>
          </p:cNvPr>
          <p:cNvSpPr/>
          <p:nvPr/>
        </p:nvSpPr>
        <p:spPr>
          <a:xfrm>
            <a:off x="0" y="748631"/>
            <a:ext cx="9144001" cy="262616"/>
          </a:xfrm>
          <a:prstGeom prst="rect">
            <a:avLst/>
          </a:prstGeom>
          <a:solidFill>
            <a:schemeClr val="accent4">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solidFill>
                  <a:schemeClr val="bg1"/>
                </a:solidFill>
                <a:latin typeface="Arial" panose="020B0604020202020204" pitchFamily="34" charset="0"/>
                <a:cs typeface="Arial" panose="020B0604020202020204" pitchFamily="34" charset="0"/>
              </a:rPr>
              <a:t>Indian Space Research Organization </a:t>
            </a:r>
            <a:r>
              <a:rPr lang="en-US" sz="1200" b="1">
                <a:solidFill>
                  <a:schemeClr val="bg1"/>
                </a:solidFill>
                <a:latin typeface="Arial" panose="020B0604020202020204" pitchFamily="34" charset="0"/>
                <a:cs typeface="Arial" panose="020B0604020202020204" pitchFamily="34" charset="0"/>
              </a:rPr>
              <a:t>(ISRO) </a:t>
            </a:r>
            <a:endParaRPr lang="en-US" sz="12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55443FBC-766D-7677-0EA5-40B696C95DE5}"/>
              </a:ext>
            </a:extLst>
          </p:cNvPr>
          <p:cNvGrpSpPr/>
          <p:nvPr/>
        </p:nvGrpSpPr>
        <p:grpSpPr>
          <a:xfrm>
            <a:off x="46572" y="1602399"/>
            <a:ext cx="9039811" cy="3476215"/>
            <a:chOff x="54506" y="2022529"/>
            <a:chExt cx="9039811" cy="3476215"/>
          </a:xfrm>
        </p:grpSpPr>
        <p:sp>
          <p:nvSpPr>
            <p:cNvPr id="3" name="TextBox 2">
              <a:extLst>
                <a:ext uri="{FF2B5EF4-FFF2-40B4-BE49-F238E27FC236}">
                  <a16:creationId xmlns:a16="http://schemas.microsoft.com/office/drawing/2014/main" id="{C8355F6C-1117-99AF-CE38-7EFBFE1932B9}"/>
                </a:ext>
              </a:extLst>
            </p:cNvPr>
            <p:cNvSpPr txBox="1"/>
            <p:nvPr/>
          </p:nvSpPr>
          <p:spPr>
            <a:xfrm>
              <a:off x="3723467" y="2022529"/>
              <a:ext cx="1697064"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Prime Minister</a:t>
              </a:r>
              <a:endParaRPr lang="en-IN" sz="12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A8993BA1-76F8-AE37-9281-7C3051FB9479}"/>
                </a:ext>
              </a:extLst>
            </p:cNvPr>
            <p:cNvCxnSpPr/>
            <p:nvPr/>
          </p:nvCxnSpPr>
          <p:spPr>
            <a:xfrm>
              <a:off x="4571999" y="2302277"/>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A3E467-88B1-B07C-94BF-D892A8DF0C9E}"/>
                </a:ext>
              </a:extLst>
            </p:cNvPr>
            <p:cNvSpPr txBox="1"/>
            <p:nvPr/>
          </p:nvSpPr>
          <p:spPr>
            <a:xfrm>
              <a:off x="3723466" y="2580916"/>
              <a:ext cx="1697064"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Department of Space</a:t>
              </a:r>
              <a:endParaRPr lang="en-IN" sz="1200"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2317EF7F-4B10-EDF9-8C31-B5F48E458438}"/>
                </a:ext>
              </a:extLst>
            </p:cNvPr>
            <p:cNvCxnSpPr>
              <a:cxnSpLocks/>
            </p:cNvCxnSpPr>
            <p:nvPr/>
          </p:nvCxnSpPr>
          <p:spPr>
            <a:xfrm>
              <a:off x="4571997" y="2442006"/>
              <a:ext cx="97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A76979-76FD-72D5-4407-3AD705FAD34A}"/>
                </a:ext>
              </a:extLst>
            </p:cNvPr>
            <p:cNvSpPr txBox="1"/>
            <p:nvPr/>
          </p:nvSpPr>
          <p:spPr>
            <a:xfrm>
              <a:off x="5543997" y="2306801"/>
              <a:ext cx="1697064"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Space Commission</a:t>
              </a:r>
              <a:endParaRPr lang="en-IN" sz="1200"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64865897-A0A9-D86D-3AD9-BCDF0D421D95}"/>
                </a:ext>
              </a:extLst>
            </p:cNvPr>
            <p:cNvCxnSpPr/>
            <p:nvPr/>
          </p:nvCxnSpPr>
          <p:spPr>
            <a:xfrm>
              <a:off x="4578345" y="2857915"/>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0DFC70-2A99-A2D3-C93D-00E0C6105C8E}"/>
                </a:ext>
              </a:extLst>
            </p:cNvPr>
            <p:cNvCxnSpPr/>
            <p:nvPr/>
          </p:nvCxnSpPr>
          <p:spPr>
            <a:xfrm>
              <a:off x="1146629" y="3137374"/>
              <a:ext cx="70974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89D841A-8F55-0376-905B-969781CB6D4E}"/>
                </a:ext>
              </a:extLst>
            </p:cNvPr>
            <p:cNvCxnSpPr/>
            <p:nvPr/>
          </p:nvCxnSpPr>
          <p:spPr>
            <a:xfrm>
              <a:off x="4578346" y="3137374"/>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FFDFF3-0005-8C42-E732-93CE1733AE0C}"/>
                </a:ext>
              </a:extLst>
            </p:cNvPr>
            <p:cNvCxnSpPr/>
            <p:nvPr/>
          </p:nvCxnSpPr>
          <p:spPr>
            <a:xfrm>
              <a:off x="1146629" y="3137373"/>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C5AD83-3F47-3F6C-0E86-913CEB4CCE22}"/>
                </a:ext>
              </a:extLst>
            </p:cNvPr>
            <p:cNvCxnSpPr/>
            <p:nvPr/>
          </p:nvCxnSpPr>
          <p:spPr>
            <a:xfrm>
              <a:off x="8244114" y="3137372"/>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AD6B3D-513A-A72D-CE65-16B14FDECCF8}"/>
                </a:ext>
              </a:extLst>
            </p:cNvPr>
            <p:cNvSpPr txBox="1"/>
            <p:nvPr/>
          </p:nvSpPr>
          <p:spPr>
            <a:xfrm>
              <a:off x="3723466" y="3429000"/>
              <a:ext cx="1697064"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ISRO</a:t>
              </a:r>
              <a:endParaRPr lang="en-IN"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7B83A30-3B53-32F2-0657-A8DFC2A052EC}"/>
                </a:ext>
              </a:extLst>
            </p:cNvPr>
            <p:cNvSpPr txBox="1"/>
            <p:nvPr/>
          </p:nvSpPr>
          <p:spPr>
            <a:xfrm>
              <a:off x="316892" y="3413950"/>
              <a:ext cx="1697064"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Autonomous Bodies</a:t>
              </a:r>
              <a:endParaRPr lang="en-IN" sz="1200" dirty="0">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3A3BA94A-AD75-954F-30DD-3E6242AED662}"/>
                </a:ext>
              </a:extLst>
            </p:cNvPr>
            <p:cNvCxnSpPr/>
            <p:nvPr/>
          </p:nvCxnSpPr>
          <p:spPr>
            <a:xfrm>
              <a:off x="1140733" y="3690949"/>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1CBD7-27B6-ACBA-3571-40EB97441012}"/>
                </a:ext>
              </a:extLst>
            </p:cNvPr>
            <p:cNvCxnSpPr>
              <a:cxnSpLocks/>
            </p:cNvCxnSpPr>
            <p:nvPr/>
          </p:nvCxnSpPr>
          <p:spPr>
            <a:xfrm>
              <a:off x="300038" y="3970408"/>
              <a:ext cx="17383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4BB633-AC43-6BD6-7514-981DF0A2CC83}"/>
                </a:ext>
              </a:extLst>
            </p:cNvPr>
            <p:cNvCxnSpPr/>
            <p:nvPr/>
          </p:nvCxnSpPr>
          <p:spPr>
            <a:xfrm>
              <a:off x="302533" y="3970408"/>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686982-0E4E-B96A-45C5-84EE19CC5D97}"/>
                </a:ext>
              </a:extLst>
            </p:cNvPr>
            <p:cNvCxnSpPr/>
            <p:nvPr/>
          </p:nvCxnSpPr>
          <p:spPr>
            <a:xfrm>
              <a:off x="821646" y="3970407"/>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8193D14-99B5-3CDC-4191-B53E587E9067}"/>
                </a:ext>
              </a:extLst>
            </p:cNvPr>
            <p:cNvCxnSpPr/>
            <p:nvPr/>
          </p:nvCxnSpPr>
          <p:spPr>
            <a:xfrm>
              <a:off x="1471726" y="3970406"/>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094A3C-9F1C-35F7-CF7F-DCE8C69BEB8B}"/>
                </a:ext>
              </a:extLst>
            </p:cNvPr>
            <p:cNvCxnSpPr/>
            <p:nvPr/>
          </p:nvCxnSpPr>
          <p:spPr>
            <a:xfrm>
              <a:off x="2038350" y="3970405"/>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C745B8A-52C4-405D-5959-7E5620AEA77E}"/>
                </a:ext>
              </a:extLst>
            </p:cNvPr>
            <p:cNvSpPr txBox="1"/>
            <p:nvPr/>
          </p:nvSpPr>
          <p:spPr>
            <a:xfrm>
              <a:off x="54506" y="4244995"/>
              <a:ext cx="445914"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PRL</a:t>
              </a:r>
              <a:endParaRPr lang="en-IN" sz="1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9382754C-0F5D-4CC4-22F4-4B2B244473B8}"/>
                </a:ext>
              </a:extLst>
            </p:cNvPr>
            <p:cNvSpPr txBox="1"/>
            <p:nvPr/>
          </p:nvSpPr>
          <p:spPr>
            <a:xfrm>
              <a:off x="552013" y="4244994"/>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NARL</a:t>
              </a:r>
              <a:endParaRPr lang="en-IN" sz="10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CC986072-8440-AEDE-FE15-D0284B98F781}"/>
                </a:ext>
              </a:extLst>
            </p:cNvPr>
            <p:cNvSpPr txBox="1"/>
            <p:nvPr/>
          </p:nvSpPr>
          <p:spPr>
            <a:xfrm>
              <a:off x="1147447" y="4244994"/>
              <a:ext cx="685188"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NE-SAC</a:t>
              </a:r>
              <a:endParaRPr lang="en-IN" sz="1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726749F-938D-142A-63BC-2BE28984D7E6}"/>
                </a:ext>
              </a:extLst>
            </p:cNvPr>
            <p:cNvSpPr txBox="1"/>
            <p:nvPr/>
          </p:nvSpPr>
          <p:spPr>
            <a:xfrm>
              <a:off x="1898386" y="4244994"/>
              <a:ext cx="42061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IIST</a:t>
              </a:r>
              <a:endParaRPr lang="en-IN" sz="1000" dirty="0">
                <a:latin typeface="Arial" panose="020B0604020202020204" pitchFamily="34" charset="0"/>
                <a:cs typeface="Arial" panose="020B0604020202020204" pitchFamily="34" charset="0"/>
              </a:endParaRPr>
            </a:p>
          </p:txBody>
        </p:sp>
        <p:cxnSp>
          <p:nvCxnSpPr>
            <p:cNvPr id="34" name="Straight Connector 33">
              <a:extLst>
                <a:ext uri="{FF2B5EF4-FFF2-40B4-BE49-F238E27FC236}">
                  <a16:creationId xmlns:a16="http://schemas.microsoft.com/office/drawing/2014/main" id="{03836A3E-A80F-E946-38F3-2C1AF177DE61}"/>
                </a:ext>
              </a:extLst>
            </p:cNvPr>
            <p:cNvCxnSpPr/>
            <p:nvPr/>
          </p:nvCxnSpPr>
          <p:spPr>
            <a:xfrm>
              <a:off x="6064246" y="3137372"/>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96C555B-DA43-CF11-FC69-0BA2B7F74CA4}"/>
                </a:ext>
              </a:extLst>
            </p:cNvPr>
            <p:cNvSpPr txBox="1"/>
            <p:nvPr/>
          </p:nvSpPr>
          <p:spPr>
            <a:xfrm>
              <a:off x="5678350" y="3421646"/>
              <a:ext cx="886753"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IN-</a:t>
              </a:r>
              <a:r>
                <a:rPr lang="en-US" sz="1200" dirty="0" err="1">
                  <a:latin typeface="Arial" panose="020B0604020202020204" pitchFamily="34" charset="0"/>
                  <a:cs typeface="Arial" panose="020B0604020202020204" pitchFamily="34" charset="0"/>
                </a:rPr>
                <a:t>SPACe</a:t>
              </a:r>
              <a:endParaRPr lang="en-IN" sz="12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92D66ABD-8A63-F5FA-FA6F-EF7EEC6F463D}"/>
                </a:ext>
              </a:extLst>
            </p:cNvPr>
            <p:cNvSpPr txBox="1"/>
            <p:nvPr/>
          </p:nvSpPr>
          <p:spPr>
            <a:xfrm>
              <a:off x="7905509" y="3424503"/>
              <a:ext cx="678891" cy="276999"/>
            </a:xfrm>
            <a:prstGeom prst="rect">
              <a:avLst/>
            </a:prstGeom>
            <a:noFill/>
            <a:ln>
              <a:solidFill>
                <a:schemeClr val="tx1"/>
              </a:solidFill>
            </a:ln>
          </p:spPr>
          <p:txBody>
            <a:bodyPr wrap="square" rtlCol="0">
              <a:spAutoFit/>
            </a:bodyPr>
            <a:lstStyle/>
            <a:p>
              <a:pPr algn="ctr"/>
              <a:r>
                <a:rPr lang="en-US" sz="1200" dirty="0">
                  <a:latin typeface="Arial" panose="020B0604020202020204" pitchFamily="34" charset="0"/>
                  <a:cs typeface="Arial" panose="020B0604020202020204" pitchFamily="34" charset="0"/>
                </a:rPr>
                <a:t>CPSEs</a:t>
              </a:r>
              <a:endParaRPr lang="en-IN" sz="12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6BC65E19-C872-F193-B3DC-0AB889990B72}"/>
                </a:ext>
              </a:extLst>
            </p:cNvPr>
            <p:cNvSpPr txBox="1"/>
            <p:nvPr/>
          </p:nvSpPr>
          <p:spPr>
            <a:xfrm>
              <a:off x="7444094" y="4261885"/>
              <a:ext cx="685188"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ANTRIX</a:t>
              </a:r>
              <a:endParaRPr lang="en-IN" sz="1000" dirty="0">
                <a:latin typeface="Arial" panose="020B0604020202020204" pitchFamily="34" charset="0"/>
                <a:cs typeface="Arial" panose="020B0604020202020204" pitchFamily="34" charset="0"/>
              </a:endParaRPr>
            </a:p>
          </p:txBody>
        </p:sp>
        <p:cxnSp>
          <p:nvCxnSpPr>
            <p:cNvPr id="38" name="Straight Connector 37">
              <a:extLst>
                <a:ext uri="{FF2B5EF4-FFF2-40B4-BE49-F238E27FC236}">
                  <a16:creationId xmlns:a16="http://schemas.microsoft.com/office/drawing/2014/main" id="{B6B0C20C-0B47-EF9C-2934-E234E2A4ABB7}"/>
                </a:ext>
              </a:extLst>
            </p:cNvPr>
            <p:cNvCxnSpPr/>
            <p:nvPr/>
          </p:nvCxnSpPr>
          <p:spPr>
            <a:xfrm>
              <a:off x="8244114" y="3698645"/>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1DBC30-F050-6308-FE94-AFC0F79237CF}"/>
                </a:ext>
              </a:extLst>
            </p:cNvPr>
            <p:cNvCxnSpPr/>
            <p:nvPr/>
          </p:nvCxnSpPr>
          <p:spPr>
            <a:xfrm>
              <a:off x="7786688" y="3979929"/>
              <a:ext cx="926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ECA63C-173D-AC4B-4A9E-37CC6F8534F1}"/>
                </a:ext>
              </a:extLst>
            </p:cNvPr>
            <p:cNvCxnSpPr/>
            <p:nvPr/>
          </p:nvCxnSpPr>
          <p:spPr>
            <a:xfrm>
              <a:off x="7786688" y="3978104"/>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13B1DD-55DD-9301-F722-309CF1E847EE}"/>
                </a:ext>
              </a:extLst>
            </p:cNvPr>
            <p:cNvCxnSpPr/>
            <p:nvPr/>
          </p:nvCxnSpPr>
          <p:spPr>
            <a:xfrm>
              <a:off x="8712994" y="3978104"/>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CA58AD4-C83D-CF82-9E45-6CEEAB558A95}"/>
                </a:ext>
              </a:extLst>
            </p:cNvPr>
            <p:cNvSpPr txBox="1"/>
            <p:nvPr/>
          </p:nvSpPr>
          <p:spPr>
            <a:xfrm>
              <a:off x="8370400" y="4261885"/>
              <a:ext cx="685188"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NSIL</a:t>
              </a:r>
              <a:endParaRPr lang="en-IN" sz="1000" dirty="0">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259DF0D1-4FF7-8B2D-40D4-17E1FB1A8A7C}"/>
                </a:ext>
              </a:extLst>
            </p:cNvPr>
            <p:cNvCxnSpPr>
              <a:cxnSpLocks/>
            </p:cNvCxnSpPr>
            <p:nvPr/>
          </p:nvCxnSpPr>
          <p:spPr>
            <a:xfrm>
              <a:off x="4551959" y="3698645"/>
              <a:ext cx="14520" cy="125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23E873D-6CEF-72FD-7807-B1F3D4F3500A}"/>
                </a:ext>
              </a:extLst>
            </p:cNvPr>
            <p:cNvCxnSpPr>
              <a:cxnSpLocks/>
            </p:cNvCxnSpPr>
            <p:nvPr/>
          </p:nvCxnSpPr>
          <p:spPr>
            <a:xfrm>
              <a:off x="316892" y="4955470"/>
              <a:ext cx="8510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338A67-F463-5632-D231-A0988F3E6335}"/>
                </a:ext>
              </a:extLst>
            </p:cNvPr>
            <p:cNvCxnSpPr/>
            <p:nvPr/>
          </p:nvCxnSpPr>
          <p:spPr>
            <a:xfrm>
              <a:off x="314326" y="4952398"/>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5AA10D4-CD3B-B3EB-C5DE-3FDEFCC7B398}"/>
                </a:ext>
              </a:extLst>
            </p:cNvPr>
            <p:cNvCxnSpPr/>
            <p:nvPr/>
          </p:nvCxnSpPr>
          <p:spPr>
            <a:xfrm>
              <a:off x="892029" y="4958749"/>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509A37-AC68-6686-79D1-E0B3AE14112F}"/>
                </a:ext>
              </a:extLst>
            </p:cNvPr>
            <p:cNvCxnSpPr/>
            <p:nvPr/>
          </p:nvCxnSpPr>
          <p:spPr>
            <a:xfrm>
              <a:off x="1479927" y="4961920"/>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A33E9F6-FAFA-6FF9-0208-0D45E659A92B}"/>
                </a:ext>
              </a:extLst>
            </p:cNvPr>
            <p:cNvCxnSpPr/>
            <p:nvPr/>
          </p:nvCxnSpPr>
          <p:spPr>
            <a:xfrm>
              <a:off x="2071833" y="4958749"/>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EE4C09A-0E72-C8F0-0EEE-0F144AFFA177}"/>
                </a:ext>
              </a:extLst>
            </p:cNvPr>
            <p:cNvCxnSpPr/>
            <p:nvPr/>
          </p:nvCxnSpPr>
          <p:spPr>
            <a:xfrm>
              <a:off x="2795792" y="4973065"/>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8020B1-6540-0313-C445-445F69C9CFAD}"/>
                </a:ext>
              </a:extLst>
            </p:cNvPr>
            <p:cNvCxnSpPr/>
            <p:nvPr/>
          </p:nvCxnSpPr>
          <p:spPr>
            <a:xfrm>
              <a:off x="3453967" y="4958749"/>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E72C58C-3809-0EF4-2D12-4D9871A2B15B}"/>
                </a:ext>
              </a:extLst>
            </p:cNvPr>
            <p:cNvCxnSpPr/>
            <p:nvPr/>
          </p:nvCxnSpPr>
          <p:spPr>
            <a:xfrm>
              <a:off x="4107856" y="4965261"/>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10E0A0-0880-005A-801A-013317D93871}"/>
                </a:ext>
              </a:extLst>
            </p:cNvPr>
            <p:cNvCxnSpPr/>
            <p:nvPr/>
          </p:nvCxnSpPr>
          <p:spPr>
            <a:xfrm>
              <a:off x="4789214" y="4965261"/>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EEE441-1000-E504-BC20-8BC2ABF2EE8C}"/>
                </a:ext>
              </a:extLst>
            </p:cNvPr>
            <p:cNvCxnSpPr/>
            <p:nvPr/>
          </p:nvCxnSpPr>
          <p:spPr>
            <a:xfrm>
              <a:off x="5461697" y="4956204"/>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77474B-4C12-47AC-94EC-8722EDD8B1E9}"/>
                </a:ext>
              </a:extLst>
            </p:cNvPr>
            <p:cNvCxnSpPr/>
            <p:nvPr/>
          </p:nvCxnSpPr>
          <p:spPr>
            <a:xfrm>
              <a:off x="6158612" y="4965261"/>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B4A3693-9E7B-43F1-201A-04C20E76D105}"/>
                </a:ext>
              </a:extLst>
            </p:cNvPr>
            <p:cNvCxnSpPr/>
            <p:nvPr/>
          </p:nvCxnSpPr>
          <p:spPr>
            <a:xfrm>
              <a:off x="7563068" y="4958748"/>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4F2EF93-7E13-70CD-B5E4-CBE9026038C7}"/>
                </a:ext>
              </a:extLst>
            </p:cNvPr>
            <p:cNvCxnSpPr/>
            <p:nvPr/>
          </p:nvCxnSpPr>
          <p:spPr>
            <a:xfrm>
              <a:off x="6871985" y="4958748"/>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883DCD1-583F-702B-987C-7E55C3D60399}"/>
                </a:ext>
              </a:extLst>
            </p:cNvPr>
            <p:cNvCxnSpPr/>
            <p:nvPr/>
          </p:nvCxnSpPr>
          <p:spPr>
            <a:xfrm>
              <a:off x="8215539" y="4958747"/>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78C430A-F27C-B9F7-B480-EAA63551FAEC}"/>
                </a:ext>
              </a:extLst>
            </p:cNvPr>
            <p:cNvCxnSpPr/>
            <p:nvPr/>
          </p:nvCxnSpPr>
          <p:spPr>
            <a:xfrm>
              <a:off x="8827827" y="4952395"/>
              <a:ext cx="0" cy="279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A6E622C-9888-C461-971F-E0A191898C04}"/>
                </a:ext>
              </a:extLst>
            </p:cNvPr>
            <p:cNvSpPr txBox="1"/>
            <p:nvPr/>
          </p:nvSpPr>
          <p:spPr>
            <a:xfrm>
              <a:off x="69400" y="5241575"/>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VSSC</a:t>
              </a:r>
              <a:endParaRPr lang="en-IN" sz="10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A12AF74A-76DA-7100-608A-1E1503C6EB91}"/>
                </a:ext>
              </a:extLst>
            </p:cNvPr>
            <p:cNvSpPr txBox="1"/>
            <p:nvPr/>
          </p:nvSpPr>
          <p:spPr>
            <a:xfrm>
              <a:off x="630364" y="5238208"/>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LPSC</a:t>
              </a:r>
              <a:endParaRPr lang="en-IN" sz="1000" dirty="0">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B2FCE982-8C64-DB15-17E3-E37ADD04D17D}"/>
                </a:ext>
              </a:extLst>
            </p:cNvPr>
            <p:cNvSpPr txBox="1"/>
            <p:nvPr/>
          </p:nvSpPr>
          <p:spPr>
            <a:xfrm>
              <a:off x="3178718" y="5244720"/>
              <a:ext cx="556356"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NRSC</a:t>
              </a:r>
              <a:endParaRPr lang="en-IN" sz="1000"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58BADB69-C807-39FD-2D56-86C6466B098D}"/>
                </a:ext>
              </a:extLst>
            </p:cNvPr>
            <p:cNvSpPr txBox="1"/>
            <p:nvPr/>
          </p:nvSpPr>
          <p:spPr>
            <a:xfrm>
              <a:off x="1199827" y="5244910"/>
              <a:ext cx="553327"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SDSC</a:t>
              </a:r>
              <a:endParaRPr lang="en-IN" sz="1000" dirty="0">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9426D3A5-BEAC-7AAE-4F11-CED981AD60C2}"/>
                </a:ext>
              </a:extLst>
            </p:cNvPr>
            <p:cNvSpPr txBox="1"/>
            <p:nvPr/>
          </p:nvSpPr>
          <p:spPr>
            <a:xfrm>
              <a:off x="1800796" y="5241379"/>
              <a:ext cx="602689"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URSC</a:t>
              </a:r>
              <a:endParaRPr lang="en-IN" sz="1000" dirty="0">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6DFF7F15-A577-B086-1A83-0D344063A08B}"/>
                </a:ext>
              </a:extLst>
            </p:cNvPr>
            <p:cNvSpPr txBox="1"/>
            <p:nvPr/>
          </p:nvSpPr>
          <p:spPr>
            <a:xfrm>
              <a:off x="2531658" y="5250843"/>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SAC</a:t>
              </a:r>
              <a:endParaRPr lang="en-IN" sz="1000" dirty="0">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2854F772-96A3-2805-EE24-B4EF94C77022}"/>
                </a:ext>
              </a:extLst>
            </p:cNvPr>
            <p:cNvSpPr txBox="1"/>
            <p:nvPr/>
          </p:nvSpPr>
          <p:spPr>
            <a:xfrm>
              <a:off x="3861976" y="5252523"/>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HSFC</a:t>
              </a:r>
              <a:endParaRPr lang="en-IN" sz="1000"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D4F9F964-2F97-B76B-252F-67C351234F54}"/>
                </a:ext>
              </a:extLst>
            </p:cNvPr>
            <p:cNvSpPr txBox="1"/>
            <p:nvPr/>
          </p:nvSpPr>
          <p:spPr>
            <a:xfrm>
              <a:off x="4548703" y="5251981"/>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IPRC</a:t>
              </a:r>
              <a:endParaRPr lang="en-IN" sz="10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0A5754E6-0EA0-E97F-D403-F9B1AEF95656}"/>
                </a:ext>
              </a:extLst>
            </p:cNvPr>
            <p:cNvSpPr txBox="1"/>
            <p:nvPr/>
          </p:nvSpPr>
          <p:spPr>
            <a:xfrm>
              <a:off x="5218799" y="5245251"/>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IISU</a:t>
              </a:r>
              <a:endParaRPr lang="en-IN" sz="1000" dirty="0">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B0D35503-C259-BCE5-75BB-113EDB0EC8CD}"/>
                </a:ext>
              </a:extLst>
            </p:cNvPr>
            <p:cNvSpPr txBox="1"/>
            <p:nvPr/>
          </p:nvSpPr>
          <p:spPr>
            <a:xfrm>
              <a:off x="5852926" y="5244720"/>
              <a:ext cx="661338"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ISTRAC</a:t>
              </a:r>
              <a:endParaRPr lang="en-IN" sz="1000"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E210B2BD-5E79-C2BF-7AAD-8EF7767457C0}"/>
                </a:ext>
              </a:extLst>
            </p:cNvPr>
            <p:cNvSpPr txBox="1"/>
            <p:nvPr/>
          </p:nvSpPr>
          <p:spPr>
            <a:xfrm>
              <a:off x="6609872" y="5238208"/>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MCF</a:t>
              </a:r>
              <a:endParaRPr lang="en-IN" sz="1000" dirty="0">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34582CEF-2A5D-1B36-4F83-CEC4CABA0EAF}"/>
                </a:ext>
              </a:extLst>
            </p:cNvPr>
            <p:cNvSpPr txBox="1"/>
            <p:nvPr/>
          </p:nvSpPr>
          <p:spPr>
            <a:xfrm>
              <a:off x="7273209" y="5240832"/>
              <a:ext cx="579718"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DECU</a:t>
              </a:r>
              <a:endParaRPr lang="en-IN" sz="1000" dirty="0">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BBF6DDBE-227E-C8A2-82AB-CFFEFB768F15}"/>
                </a:ext>
              </a:extLst>
            </p:cNvPr>
            <p:cNvSpPr txBox="1"/>
            <p:nvPr/>
          </p:nvSpPr>
          <p:spPr>
            <a:xfrm>
              <a:off x="7941304" y="5240054"/>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LEOS</a:t>
              </a:r>
              <a:endParaRPr lang="en-IN" sz="1000" dirty="0">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DFDBA3E0-3D79-028E-4668-B84E407A009A}"/>
                </a:ext>
              </a:extLst>
            </p:cNvPr>
            <p:cNvSpPr txBox="1"/>
            <p:nvPr/>
          </p:nvSpPr>
          <p:spPr>
            <a:xfrm>
              <a:off x="8564634" y="5236755"/>
              <a:ext cx="529683" cy="246221"/>
            </a:xfrm>
            <a:prstGeom prst="rect">
              <a:avLst/>
            </a:prstGeom>
            <a:noFill/>
            <a:ln>
              <a:solidFill>
                <a:schemeClr val="tx1"/>
              </a:solidFill>
            </a:ln>
          </p:spPr>
          <p:txBody>
            <a:bodyPr wrap="square" rtlCol="0">
              <a:spAutoFit/>
            </a:bodyPr>
            <a:lstStyle/>
            <a:p>
              <a:pPr algn="ctr"/>
              <a:r>
                <a:rPr lang="en-US" sz="1000" dirty="0">
                  <a:latin typeface="Arial" panose="020B0604020202020204" pitchFamily="34" charset="0"/>
                  <a:cs typeface="Arial" panose="020B0604020202020204" pitchFamily="34" charset="0"/>
                </a:rPr>
                <a:t>IIRS</a:t>
              </a:r>
              <a:endParaRPr lang="en-IN"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99694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B778A766-11C1-AB31-68F4-2782FFA76339}"/>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5" name="Rectangle 4">
            <a:extLst>
              <a:ext uri="{FF2B5EF4-FFF2-40B4-BE49-F238E27FC236}">
                <a16:creationId xmlns:a16="http://schemas.microsoft.com/office/drawing/2014/main" id="{01B183A7-89E4-E32D-26FE-F5831FCB6962}"/>
              </a:ext>
            </a:extLst>
          </p:cNvPr>
          <p:cNvSpPr/>
          <p:nvPr/>
        </p:nvSpPr>
        <p:spPr>
          <a:xfrm>
            <a:off x="-1" y="1011247"/>
            <a:ext cx="9144001" cy="56630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000" b="1" i="0" dirty="0">
                <a:solidFill>
                  <a:srgbClr val="000000"/>
                </a:solidFill>
                <a:effectLst/>
                <a:latin typeface="Arial" panose="020B0604020202020204" pitchFamily="34" charset="0"/>
                <a:cs typeface="Arial" panose="020B0604020202020204" pitchFamily="34" charset="0"/>
              </a:rPr>
              <a:t>Vision</a:t>
            </a:r>
          </a:p>
          <a:p>
            <a:pPr marL="171450" indent="-171450" algn="just">
              <a:lnSpc>
                <a:spcPct val="150000"/>
              </a:lnSpc>
              <a:buFont typeface="Arial" panose="020B0604020202020204" pitchFamily="34" charset="0"/>
              <a:buChar char="•"/>
            </a:pPr>
            <a:r>
              <a:rPr lang="en-US" sz="1000" b="0" i="0" dirty="0">
                <a:solidFill>
                  <a:srgbClr val="000000"/>
                </a:solidFill>
                <a:effectLst/>
                <a:latin typeface="Arial" panose="020B0604020202020204" pitchFamily="34" charset="0"/>
                <a:cs typeface="Arial" panose="020B0604020202020204" pitchFamily="34" charset="0"/>
              </a:rPr>
              <a:t>Harness, sustain and augment space technology for national development, while pursuing space science research and planetary exploration.</a:t>
            </a:r>
          </a:p>
          <a:p>
            <a:pPr algn="just">
              <a:lnSpc>
                <a:spcPct val="150000"/>
              </a:lnSpc>
            </a:pPr>
            <a:r>
              <a:rPr lang="en-US" sz="1000" b="1" dirty="0">
                <a:solidFill>
                  <a:srgbClr val="000000"/>
                </a:solidFill>
                <a:latin typeface="Arial" panose="020B0604020202020204" pitchFamily="34" charset="0"/>
                <a:cs typeface="Arial" panose="020B0604020202020204" pitchFamily="34" charset="0"/>
              </a:rPr>
              <a:t>Mission</a:t>
            </a:r>
            <a:endParaRPr lang="en-US" sz="1000" b="1" dirty="0">
              <a:solidFill>
                <a:schemeClr val="tx1"/>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Design and development of launch vehicles and related technologies for providing access to space satellites and related technologies for earth observation, communication, navigation, meteorology and space science.</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Satellite-based Remote Sensing </a:t>
            </a:r>
            <a:r>
              <a:rPr lang="en-US" sz="1000" dirty="0" err="1">
                <a:solidFill>
                  <a:srgbClr val="000000"/>
                </a:solidFill>
                <a:latin typeface="Arial" panose="020B0604020202020204" pitchFamily="34" charset="0"/>
                <a:cs typeface="Arial" panose="020B0604020202020204" pitchFamily="34" charset="0"/>
              </a:rPr>
              <a:t>programme</a:t>
            </a:r>
            <a:r>
              <a:rPr lang="en-US" sz="1000" dirty="0">
                <a:solidFill>
                  <a:srgbClr val="000000"/>
                </a:solidFill>
                <a:latin typeface="Arial" panose="020B0604020202020204" pitchFamily="34" charset="0"/>
                <a:cs typeface="Arial" panose="020B0604020202020204" pitchFamily="34" charset="0"/>
              </a:rPr>
              <a:t> for management of natural resources and monitoring of environment using space-based imagery.</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Space based navigation system and applications for Societal development.</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Research and Development in space science and planetary exploration.</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Promote and authorize private firms to play key role in global Space market</a:t>
            </a:r>
          </a:p>
          <a:p>
            <a:pPr algn="just">
              <a:lnSpc>
                <a:spcPct val="150000"/>
              </a:lnSpc>
            </a:pPr>
            <a:r>
              <a:rPr lang="en-US" sz="1000" b="1" kern="1200" dirty="0">
                <a:solidFill>
                  <a:schemeClr val="tx1"/>
                </a:solidFill>
                <a:latin typeface="Arial" panose="020B0604020202020204" pitchFamily="34" charset="0"/>
                <a:cs typeface="Arial" panose="020B0604020202020204" pitchFamily="34" charset="0"/>
              </a:rPr>
              <a:t>Objective/ Initiatives towards Space: </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Operational flights of Polar Satellite Launch Vehicle ( PSLV), Geo-synchronous Satellite Launch Vehicle (GSLV) and Small Satellite Launch Vehicle (SSLV)</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Design and development of New Space Transportation solutions, Communication Satellites, Earth Observation Satellites, Navigation Satellite Systems</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Development of satellites for Space Science and Planetary Exploration, Earth Observation Applications, Space based systems for Societal Applications</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Advanced Technologies and newer initiatives in addition to promotion of space technology and Infrastructure / Facility Development for space research</a:t>
            </a: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ISRO has till now commissioned- </a:t>
            </a:r>
          </a:p>
          <a:p>
            <a:pPr marL="628650" lvl="1" indent="-171450" algn="just">
              <a:lnSpc>
                <a:spcPct val="150000"/>
              </a:lnSpc>
              <a:buFont typeface="Courier New" panose="02070309020205020404" pitchFamily="49" charset="0"/>
              <a:buChar char="o"/>
            </a:pPr>
            <a:r>
              <a:rPr lang="en-US" sz="1000" dirty="0">
                <a:solidFill>
                  <a:srgbClr val="000000"/>
                </a:solidFill>
                <a:latin typeface="Arial" panose="020B0604020202020204" pitchFamily="34" charset="0"/>
                <a:cs typeface="Arial" panose="020B0604020202020204" pitchFamily="34" charset="0"/>
              </a:rPr>
              <a:t>116 spacecraft missions, some recent missions accomplished are-</a:t>
            </a: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lvl="1" algn="just">
              <a:lnSpc>
                <a:spcPct val="150000"/>
              </a:lnSpc>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algn="just">
              <a:lnSpc>
                <a:spcPct val="150000"/>
              </a:lnSpc>
            </a:pPr>
            <a:r>
              <a:rPr lang="en-US" sz="1000" dirty="0">
                <a:solidFill>
                  <a:srgbClr val="000000"/>
                </a:solidFill>
                <a:latin typeface="Arial" panose="020B0604020202020204" pitchFamily="34" charset="0"/>
                <a:cs typeface="Arial" panose="020B0604020202020204" pitchFamily="34" charset="0"/>
              </a:rPr>
              <a:t>     	</a:t>
            </a:r>
          </a:p>
          <a:p>
            <a:pPr algn="just">
              <a:lnSpc>
                <a:spcPct val="150000"/>
              </a:lnSpc>
            </a:pPr>
            <a:endParaRPr lang="en-US" sz="1000" dirty="0">
              <a:solidFill>
                <a:srgbClr val="000000"/>
              </a:solidFill>
              <a:latin typeface="Helvetica" panose="020B0604020202020204" pitchFamily="34" charset="0"/>
            </a:endParaRPr>
          </a:p>
          <a:p>
            <a:pPr algn="just">
              <a:lnSpc>
                <a:spcPct val="150000"/>
              </a:lnSpc>
            </a:pPr>
            <a:endParaRPr lang="en-US" sz="1000" dirty="0">
              <a:solidFill>
                <a:srgbClr val="000000"/>
              </a:solidFill>
              <a:latin typeface="Helvetica" panose="020B0604020202020204" pitchFamily="34" charset="0"/>
            </a:endParaRPr>
          </a:p>
        </p:txBody>
      </p:sp>
      <p:sp>
        <p:nvSpPr>
          <p:cNvPr id="2" name="Rectangle 1">
            <a:extLst>
              <a:ext uri="{FF2B5EF4-FFF2-40B4-BE49-F238E27FC236}">
                <a16:creationId xmlns:a16="http://schemas.microsoft.com/office/drawing/2014/main" id="{7F1BE59F-CD8E-2C14-A14A-E79197A67897}"/>
              </a:ext>
            </a:extLst>
          </p:cNvPr>
          <p:cNvSpPr/>
          <p:nvPr/>
        </p:nvSpPr>
        <p:spPr>
          <a:xfrm>
            <a:off x="0" y="748631"/>
            <a:ext cx="9144001" cy="262616"/>
          </a:xfrm>
          <a:prstGeom prst="rect">
            <a:avLst/>
          </a:prstGeom>
          <a:solidFill>
            <a:schemeClr val="accent4">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solidFill>
                  <a:schemeClr val="bg1"/>
                </a:solidFill>
                <a:latin typeface="Arial" panose="020B0604020202020204" pitchFamily="34" charset="0"/>
                <a:cs typeface="Arial" panose="020B0604020202020204" pitchFamily="34" charset="0"/>
              </a:rPr>
              <a:t>Indian Space Research Organization </a:t>
            </a:r>
            <a:r>
              <a:rPr lang="en-US" sz="1200" b="1">
                <a:solidFill>
                  <a:schemeClr val="bg1"/>
                </a:solidFill>
                <a:latin typeface="Arial" panose="020B0604020202020204" pitchFamily="34" charset="0"/>
                <a:cs typeface="Arial" panose="020B0604020202020204" pitchFamily="34" charset="0"/>
              </a:rPr>
              <a:t>(ISRO) </a:t>
            </a:r>
            <a:endParaRPr lang="en-US" sz="1200" b="1" dirty="0">
              <a:solidFill>
                <a:schemeClr val="bg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541EF1E-AC0A-966E-9E7C-D4BA49E90A8B}"/>
              </a:ext>
            </a:extLst>
          </p:cNvPr>
          <p:cNvSpPr>
            <a:spLocks noChangeArrowheads="1"/>
          </p:cNvSpPr>
          <p:nvPr/>
        </p:nvSpPr>
        <p:spPr bwMode="auto">
          <a:xfrm>
            <a:off x="190500" y="457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8">
            <a:extLst>
              <a:ext uri="{FF2B5EF4-FFF2-40B4-BE49-F238E27FC236}">
                <a16:creationId xmlns:a16="http://schemas.microsoft.com/office/drawing/2014/main" id="{DF5EABD9-3961-B065-1700-9F5DEE1A62AB}"/>
              </a:ext>
            </a:extLst>
          </p:cNvPr>
          <p:cNvGraphicFramePr>
            <a:graphicFrameLocks noGrp="1"/>
          </p:cNvGraphicFramePr>
          <p:nvPr>
            <p:extLst>
              <p:ext uri="{D42A27DB-BD31-4B8C-83A1-F6EECF244321}">
                <p14:modId xmlns:p14="http://schemas.microsoft.com/office/powerpoint/2010/main" val="3944274352"/>
              </p:ext>
            </p:extLst>
          </p:nvPr>
        </p:nvGraphicFramePr>
        <p:xfrm>
          <a:off x="106240" y="4837792"/>
          <a:ext cx="8762999" cy="1467757"/>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500508417"/>
                    </a:ext>
                  </a:extLst>
                </a:gridCol>
                <a:gridCol w="2010301">
                  <a:extLst>
                    <a:ext uri="{9D8B030D-6E8A-4147-A177-3AD203B41FA5}">
                      <a16:colId xmlns:a16="http://schemas.microsoft.com/office/drawing/2014/main" val="1071810582"/>
                    </a:ext>
                  </a:extLst>
                </a:gridCol>
                <a:gridCol w="2657892">
                  <a:extLst>
                    <a:ext uri="{9D8B030D-6E8A-4147-A177-3AD203B41FA5}">
                      <a16:colId xmlns:a16="http://schemas.microsoft.com/office/drawing/2014/main" val="1138689693"/>
                    </a:ext>
                  </a:extLst>
                </a:gridCol>
                <a:gridCol w="2657892">
                  <a:extLst>
                    <a:ext uri="{9D8B030D-6E8A-4147-A177-3AD203B41FA5}">
                      <a16:colId xmlns:a16="http://schemas.microsoft.com/office/drawing/2014/main" val="609563688"/>
                    </a:ext>
                  </a:extLst>
                </a:gridCol>
              </a:tblGrid>
              <a:tr h="415732">
                <a:tc>
                  <a:txBody>
                    <a:bodyPr/>
                    <a:lstStyle/>
                    <a:p>
                      <a:pPr algn="ctr">
                        <a:lnSpc>
                          <a:spcPts val="1600"/>
                        </a:lnSpc>
                      </a:pPr>
                      <a:r>
                        <a:rPr lang="en-IN" sz="1000" b="1" dirty="0">
                          <a:solidFill>
                            <a:schemeClr val="bg1"/>
                          </a:solidFill>
                          <a:latin typeface="Arial" panose="020B0604020202020204" pitchFamily="34" charset="0"/>
                          <a:cs typeface="Arial" panose="020B0604020202020204" pitchFamily="34" charset="0"/>
                        </a:rPr>
                        <a:t>Organisation</a:t>
                      </a:r>
                    </a:p>
                  </a:txBody>
                  <a:tcPr anchor="ctr">
                    <a:solidFill>
                      <a:schemeClr val="accent4">
                        <a:lumMod val="75000"/>
                      </a:schemeClr>
                    </a:solidFill>
                  </a:tcPr>
                </a:tc>
                <a:tc>
                  <a:txBody>
                    <a:bodyPr/>
                    <a:lstStyle/>
                    <a:p>
                      <a:pPr algn="ctr"/>
                      <a:r>
                        <a:rPr lang="en-IN" sz="1000" u="none" dirty="0">
                          <a:solidFill>
                            <a:schemeClr val="bg1"/>
                          </a:solidFill>
                          <a:effectLst/>
                          <a:latin typeface="Arial" panose="020B0604020202020204" pitchFamily="34" charset="0"/>
                          <a:cs typeface="Arial" panose="020B0604020202020204" pitchFamily="34" charset="0"/>
                        </a:rPr>
                        <a:t>Launch Date</a:t>
                      </a:r>
                    </a:p>
                  </a:txBody>
                  <a:tcPr marL="77654" marR="77654" marT="38827" marB="38827">
                    <a:solidFill>
                      <a:schemeClr val="accent4">
                        <a:lumMod val="75000"/>
                      </a:schemeClr>
                    </a:solidFill>
                  </a:tcPr>
                </a:tc>
                <a:tc>
                  <a:txBody>
                    <a:bodyPr/>
                    <a:lstStyle/>
                    <a:p>
                      <a:pPr algn="ctr"/>
                      <a:r>
                        <a:rPr lang="en-IN" sz="1000" u="none" dirty="0">
                          <a:solidFill>
                            <a:schemeClr val="bg1"/>
                          </a:solidFill>
                          <a:effectLst/>
                          <a:latin typeface="Arial" panose="020B0604020202020204" pitchFamily="34" charset="0"/>
                          <a:cs typeface="Arial" panose="020B0604020202020204" pitchFamily="34" charset="0"/>
                        </a:rPr>
                        <a:t>Launch Vehicle</a:t>
                      </a:r>
                    </a:p>
                  </a:txBody>
                  <a:tcPr marL="77654" marR="77654" marT="38827" marB="38827">
                    <a:solidFill>
                      <a:schemeClr val="accent4">
                        <a:lumMod val="75000"/>
                      </a:schemeClr>
                    </a:solidFill>
                  </a:tcPr>
                </a:tc>
                <a:tc>
                  <a:txBody>
                    <a:bodyPr/>
                    <a:lstStyle/>
                    <a:p>
                      <a:pPr algn="ctr"/>
                      <a:r>
                        <a:rPr lang="en-IN" sz="1000" u="none" dirty="0">
                          <a:solidFill>
                            <a:schemeClr val="bg1"/>
                          </a:solidFill>
                          <a:effectLst/>
                          <a:latin typeface="Arial" panose="020B0604020202020204" pitchFamily="34" charset="0"/>
                          <a:cs typeface="Arial" panose="020B0604020202020204" pitchFamily="34" charset="0"/>
                        </a:rPr>
                        <a:t>Application</a:t>
                      </a:r>
                    </a:p>
                  </a:txBody>
                  <a:tcPr marL="77654" marR="77654" marT="38827" marB="38827">
                    <a:solidFill>
                      <a:schemeClr val="accent4">
                        <a:lumMod val="75000"/>
                      </a:schemeClr>
                    </a:solidFill>
                  </a:tcPr>
                </a:tc>
                <a:extLst>
                  <a:ext uri="{0D108BD9-81ED-4DB2-BD59-A6C34878D82A}">
                    <a16:rowId xmlns:a16="http://schemas.microsoft.com/office/drawing/2014/main" val="2948614201"/>
                  </a:ext>
                </a:extLst>
              </a:tr>
              <a:tr h="350675">
                <a:tc>
                  <a:txBody>
                    <a:bodyPr/>
                    <a:lstStyle/>
                    <a:p>
                      <a:pPr algn="ctr"/>
                      <a:r>
                        <a:rPr lang="en-IN" sz="1000" u="none" dirty="0">
                          <a:solidFill>
                            <a:schemeClr val="tx1"/>
                          </a:solidFill>
                          <a:effectLst/>
                          <a:latin typeface="Arial" panose="020B0604020202020204" pitchFamily="34" charset="0"/>
                          <a:cs typeface="Arial" panose="020B0604020202020204" pitchFamily="34" charset="0"/>
                          <a:hlinkClick r:id="rId3" tooltip="More details of EOS-02">
                            <a:extLst>
                              <a:ext uri="{A12FA001-AC4F-418D-AE19-62706E023703}">
                                <ahyp:hlinkClr xmlns:ahyp="http://schemas.microsoft.com/office/drawing/2018/hyperlinkcolor" val="tx"/>
                              </a:ext>
                            </a:extLst>
                          </a:hlinkClick>
                        </a:rPr>
                        <a:t>EOS-02</a:t>
                      </a:r>
                      <a:endParaRPr lang="en-IN" sz="1000" u="none"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u="none" dirty="0">
                          <a:solidFill>
                            <a:schemeClr val="tx1"/>
                          </a:solidFill>
                          <a:effectLst/>
                          <a:latin typeface="Arial" panose="020B0604020202020204" pitchFamily="34" charset="0"/>
                          <a:cs typeface="Arial" panose="020B0604020202020204" pitchFamily="34" charset="0"/>
                        </a:rPr>
                        <a:t>Aug 07, 2022</a:t>
                      </a:r>
                    </a:p>
                  </a:txBody>
                  <a:tcPr marL="77654" marR="77654" marT="38827" marB="38827">
                    <a:solidFill>
                      <a:schemeClr val="bg1">
                        <a:lumMod val="95000"/>
                      </a:schemeClr>
                    </a:solidFill>
                  </a:tcPr>
                </a:tc>
                <a:tc>
                  <a:txBody>
                    <a:bodyPr/>
                    <a:lstStyle/>
                    <a:p>
                      <a:pPr algn="ctr"/>
                      <a:r>
                        <a:rPr lang="en-IN" sz="1000" u="none" dirty="0">
                          <a:solidFill>
                            <a:schemeClr val="tx1"/>
                          </a:solidFill>
                          <a:effectLst/>
                          <a:latin typeface="Arial" panose="020B0604020202020204" pitchFamily="34" charset="0"/>
                          <a:cs typeface="Arial" panose="020B0604020202020204" pitchFamily="34" charset="0"/>
                          <a:hlinkClick r:id="rId4" tooltip="More details of SSLV-D1/EOS-02 Mission">
                            <a:extLst>
                              <a:ext uri="{A12FA001-AC4F-418D-AE19-62706E023703}">
                                <ahyp:hlinkClr xmlns:ahyp="http://schemas.microsoft.com/office/drawing/2018/hyperlinkcolor" val="tx"/>
                              </a:ext>
                            </a:extLst>
                          </a:hlinkClick>
                        </a:rPr>
                        <a:t>SSLV-D1/EOS-02 Mission</a:t>
                      </a:r>
                      <a:endParaRPr lang="en-IN" sz="1000" u="none"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u="none">
                          <a:solidFill>
                            <a:schemeClr val="tx1"/>
                          </a:solidFill>
                          <a:effectLst/>
                          <a:latin typeface="Arial" panose="020B0604020202020204" pitchFamily="34" charset="0"/>
                          <a:cs typeface="Arial" panose="020B0604020202020204" pitchFamily="34" charset="0"/>
                        </a:rPr>
                        <a:t>Earth Observation</a:t>
                      </a:r>
                    </a:p>
                  </a:txBody>
                  <a:tcPr marL="77654" marR="77654" marT="38827" marB="38827">
                    <a:solidFill>
                      <a:schemeClr val="bg1">
                        <a:lumMod val="95000"/>
                      </a:schemeClr>
                    </a:solidFill>
                  </a:tcPr>
                </a:tc>
                <a:extLst>
                  <a:ext uri="{0D108BD9-81ED-4DB2-BD59-A6C34878D82A}">
                    <a16:rowId xmlns:a16="http://schemas.microsoft.com/office/drawing/2014/main" val="3635379372"/>
                  </a:ext>
                </a:extLst>
              </a:tr>
              <a:tr h="350675">
                <a:tc>
                  <a:txBody>
                    <a:bodyPr/>
                    <a:lstStyle/>
                    <a:p>
                      <a:pPr algn="ctr"/>
                      <a:r>
                        <a:rPr lang="en-IN" sz="1000" u="none" dirty="0">
                          <a:solidFill>
                            <a:schemeClr val="tx1"/>
                          </a:solidFill>
                          <a:effectLst/>
                          <a:latin typeface="Arial" panose="020B0604020202020204" pitchFamily="34" charset="0"/>
                          <a:cs typeface="Arial" panose="020B0604020202020204" pitchFamily="34" charset="0"/>
                          <a:hlinkClick r:id="rId5" tooltip="More details of INS-2TD">
                            <a:extLst>
                              <a:ext uri="{A12FA001-AC4F-418D-AE19-62706E023703}">
                                <ahyp:hlinkClr xmlns:ahyp="http://schemas.microsoft.com/office/drawing/2018/hyperlinkcolor" val="tx"/>
                              </a:ext>
                            </a:extLst>
                          </a:hlinkClick>
                        </a:rPr>
                        <a:t>INS-2TD</a:t>
                      </a:r>
                      <a:endParaRPr lang="en-IN" sz="1000" u="none"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u="none" dirty="0">
                          <a:solidFill>
                            <a:schemeClr val="tx1"/>
                          </a:solidFill>
                          <a:effectLst/>
                          <a:latin typeface="Arial" panose="020B0604020202020204" pitchFamily="34" charset="0"/>
                          <a:cs typeface="Arial" panose="020B0604020202020204" pitchFamily="34" charset="0"/>
                        </a:rPr>
                        <a:t>Feb 14, 2022</a:t>
                      </a:r>
                    </a:p>
                  </a:txBody>
                  <a:tcPr marL="77654" marR="77654" marT="38827" marB="38827">
                    <a:solidFill>
                      <a:schemeClr val="bg1">
                        <a:lumMod val="95000"/>
                      </a:schemeClr>
                    </a:solidFill>
                  </a:tcPr>
                </a:tc>
                <a:tc>
                  <a:txBody>
                    <a:bodyPr/>
                    <a:lstStyle/>
                    <a:p>
                      <a:pPr algn="ctr"/>
                      <a:r>
                        <a:rPr lang="en-IN" sz="1000" u="none" dirty="0">
                          <a:solidFill>
                            <a:schemeClr val="tx1"/>
                          </a:solidFill>
                          <a:effectLst/>
                          <a:latin typeface="Arial" panose="020B0604020202020204" pitchFamily="34" charset="0"/>
                          <a:cs typeface="Arial" panose="020B0604020202020204" pitchFamily="34" charset="0"/>
                          <a:hlinkClick r:id="rId6" tooltip="More details of PSLV-C52/EOS-04 Mission">
                            <a:extLst>
                              <a:ext uri="{A12FA001-AC4F-418D-AE19-62706E023703}">
                                <ahyp:hlinkClr xmlns:ahyp="http://schemas.microsoft.com/office/drawing/2018/hyperlinkcolor" val="tx"/>
                              </a:ext>
                            </a:extLst>
                          </a:hlinkClick>
                        </a:rPr>
                        <a:t>PSLV-C52/EOS-04 Mission</a:t>
                      </a:r>
                      <a:endParaRPr lang="en-IN" sz="1000" u="none"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u="none">
                          <a:solidFill>
                            <a:schemeClr val="tx1"/>
                          </a:solidFill>
                          <a:effectLst/>
                          <a:latin typeface="Arial" panose="020B0604020202020204" pitchFamily="34" charset="0"/>
                          <a:cs typeface="Arial" panose="020B0604020202020204" pitchFamily="34" charset="0"/>
                        </a:rPr>
                        <a:t>Experimental</a:t>
                      </a:r>
                    </a:p>
                  </a:txBody>
                  <a:tcPr marL="77654" marR="77654" marT="38827" marB="38827">
                    <a:solidFill>
                      <a:schemeClr val="bg1">
                        <a:lumMod val="95000"/>
                      </a:schemeClr>
                    </a:solidFill>
                  </a:tcPr>
                </a:tc>
                <a:extLst>
                  <a:ext uri="{0D108BD9-81ED-4DB2-BD59-A6C34878D82A}">
                    <a16:rowId xmlns:a16="http://schemas.microsoft.com/office/drawing/2014/main" val="1675109537"/>
                  </a:ext>
                </a:extLst>
              </a:tr>
              <a:tr h="350675">
                <a:tc>
                  <a:txBody>
                    <a:bodyPr/>
                    <a:lstStyle/>
                    <a:p>
                      <a:pPr algn="ctr"/>
                      <a:r>
                        <a:rPr lang="en-IN" sz="1000" u="none" dirty="0">
                          <a:solidFill>
                            <a:schemeClr val="tx1"/>
                          </a:solidFill>
                          <a:effectLst/>
                          <a:latin typeface="Arial" panose="020B0604020202020204" pitchFamily="34" charset="0"/>
                          <a:cs typeface="Arial" panose="020B0604020202020204" pitchFamily="34" charset="0"/>
                          <a:hlinkClick r:id="rId7" tooltip="More details of EOS-04">
                            <a:extLst>
                              <a:ext uri="{A12FA001-AC4F-418D-AE19-62706E023703}">
                                <ahyp:hlinkClr xmlns:ahyp="http://schemas.microsoft.com/office/drawing/2018/hyperlinkcolor" val="tx"/>
                              </a:ext>
                            </a:extLst>
                          </a:hlinkClick>
                        </a:rPr>
                        <a:t>EOS-04</a:t>
                      </a:r>
                      <a:endParaRPr lang="en-IN" sz="1000" u="none"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u="none">
                          <a:solidFill>
                            <a:schemeClr val="tx1"/>
                          </a:solidFill>
                          <a:effectLst/>
                          <a:latin typeface="Arial" panose="020B0604020202020204" pitchFamily="34" charset="0"/>
                          <a:cs typeface="Arial" panose="020B0604020202020204" pitchFamily="34" charset="0"/>
                        </a:rPr>
                        <a:t>Feb 14, 2022</a:t>
                      </a:r>
                    </a:p>
                  </a:txBody>
                  <a:tcPr marL="77654" marR="77654" marT="38827" marB="38827">
                    <a:solidFill>
                      <a:schemeClr val="bg1">
                        <a:lumMod val="95000"/>
                      </a:schemeClr>
                    </a:solidFill>
                  </a:tcPr>
                </a:tc>
                <a:tc>
                  <a:txBody>
                    <a:bodyPr/>
                    <a:lstStyle/>
                    <a:p>
                      <a:pPr algn="ctr"/>
                      <a:r>
                        <a:rPr lang="en-IN" sz="1000" u="none" dirty="0">
                          <a:solidFill>
                            <a:schemeClr val="tx1"/>
                          </a:solidFill>
                          <a:effectLst/>
                          <a:latin typeface="Arial" panose="020B0604020202020204" pitchFamily="34" charset="0"/>
                          <a:cs typeface="Arial" panose="020B0604020202020204" pitchFamily="34" charset="0"/>
                          <a:hlinkClick r:id="rId6" tooltip="More details of PSLV-C52/EOS-04 Mission">
                            <a:extLst>
                              <a:ext uri="{A12FA001-AC4F-418D-AE19-62706E023703}">
                                <ahyp:hlinkClr xmlns:ahyp="http://schemas.microsoft.com/office/drawing/2018/hyperlinkcolor" val="tx"/>
                              </a:ext>
                            </a:extLst>
                          </a:hlinkClick>
                        </a:rPr>
                        <a:t>PSLV-C52/EOS-04 Mission</a:t>
                      </a:r>
                      <a:endParaRPr lang="en-IN" sz="1000" u="none"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u="none" dirty="0">
                          <a:solidFill>
                            <a:schemeClr val="tx1"/>
                          </a:solidFill>
                          <a:effectLst/>
                          <a:latin typeface="Arial" panose="020B0604020202020204" pitchFamily="34" charset="0"/>
                          <a:cs typeface="Arial" panose="020B0604020202020204" pitchFamily="34" charset="0"/>
                        </a:rPr>
                        <a:t>Earth Observation</a:t>
                      </a:r>
                    </a:p>
                  </a:txBody>
                  <a:tcPr marL="77654" marR="77654" marT="38827" marB="38827">
                    <a:solidFill>
                      <a:schemeClr val="bg1">
                        <a:lumMod val="95000"/>
                      </a:schemeClr>
                    </a:solidFill>
                  </a:tcPr>
                </a:tc>
                <a:extLst>
                  <a:ext uri="{0D108BD9-81ED-4DB2-BD59-A6C34878D82A}">
                    <a16:rowId xmlns:a16="http://schemas.microsoft.com/office/drawing/2014/main" val="3703966484"/>
                  </a:ext>
                </a:extLst>
              </a:tr>
            </a:tbl>
          </a:graphicData>
        </a:graphic>
      </p:graphicFrame>
    </p:spTree>
    <p:extLst>
      <p:ext uri="{BB962C8B-B14F-4D97-AF65-F5344CB8AC3E}">
        <p14:creationId xmlns:p14="http://schemas.microsoft.com/office/powerpoint/2010/main" val="307637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B778A766-11C1-AB31-68F4-2782FFA76339}"/>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5" name="Rectangle 4">
            <a:extLst>
              <a:ext uri="{FF2B5EF4-FFF2-40B4-BE49-F238E27FC236}">
                <a16:creationId xmlns:a16="http://schemas.microsoft.com/office/drawing/2014/main" id="{01B183A7-89E4-E32D-26FE-F5831FCB6962}"/>
              </a:ext>
            </a:extLst>
          </p:cNvPr>
          <p:cNvSpPr/>
          <p:nvPr/>
        </p:nvSpPr>
        <p:spPr>
          <a:xfrm>
            <a:off x="-1" y="1011247"/>
            <a:ext cx="9144001" cy="56630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28650" lvl="1" indent="-171450" algn="just">
              <a:lnSpc>
                <a:spcPct val="150000"/>
              </a:lnSpc>
              <a:buFont typeface="Courier New" panose="02070309020205020404" pitchFamily="49" charset="0"/>
              <a:buChar char="o"/>
            </a:pPr>
            <a:r>
              <a:rPr lang="en-US" sz="1000" dirty="0">
                <a:solidFill>
                  <a:srgbClr val="000000"/>
                </a:solidFill>
                <a:latin typeface="Arial" panose="020B0604020202020204" pitchFamily="34" charset="0"/>
                <a:cs typeface="Arial" panose="020B0604020202020204" pitchFamily="34" charset="0"/>
              </a:rPr>
              <a:t>86 Launch missions, some recent missions accomplished are-</a:t>
            </a: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r>
              <a:rPr lang="en-US" sz="1000" dirty="0">
                <a:solidFill>
                  <a:srgbClr val="000000"/>
                </a:solidFill>
                <a:latin typeface="Arial" panose="020B0604020202020204" pitchFamily="34" charset="0"/>
                <a:cs typeface="Arial" panose="020B0604020202020204" pitchFamily="34" charset="0"/>
              </a:rPr>
              <a:t>13 Student satellites-</a:t>
            </a: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r>
              <a:rPr lang="en-US" sz="1000" dirty="0">
                <a:solidFill>
                  <a:srgbClr val="000000"/>
                </a:solidFill>
                <a:latin typeface="Arial" panose="020B0604020202020204" pitchFamily="34" charset="0"/>
                <a:cs typeface="Arial" panose="020B0604020202020204" pitchFamily="34" charset="0"/>
              </a:rPr>
              <a:t>2 Re-entry missions and 381 Foreign satellites with customers from all over the globe like USA, UK, Singapore, Japan, Italy and many more.  </a:t>
            </a: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lvl="1" algn="just">
              <a:lnSpc>
                <a:spcPct val="150000"/>
              </a:lnSpc>
            </a:pPr>
            <a:endParaRPr lang="en-US" sz="1000" dirty="0">
              <a:solidFill>
                <a:srgbClr val="000000"/>
              </a:solidFill>
              <a:latin typeface="Arial" panose="020B0604020202020204" pitchFamily="34" charset="0"/>
              <a:cs typeface="Arial" panose="020B0604020202020204" pitchFamily="34" charset="0"/>
            </a:endParaRPr>
          </a:p>
          <a:p>
            <a:pPr algn="just">
              <a:lnSpc>
                <a:spcPct val="150000"/>
              </a:lnSpc>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r>
              <a:rPr lang="en-US" sz="1000" dirty="0">
                <a:solidFill>
                  <a:srgbClr val="000000"/>
                </a:solidFill>
                <a:latin typeface="Arial" panose="020B0604020202020204" pitchFamily="34" charset="0"/>
                <a:cs typeface="Arial" panose="020B0604020202020204" pitchFamily="34" charset="0"/>
              </a:rPr>
              <a:t>ISRO has also published the list of </a:t>
            </a:r>
            <a:r>
              <a:rPr lang="en-IN" sz="1000" b="0" i="0" dirty="0">
                <a:solidFill>
                  <a:srgbClr val="000000"/>
                </a:solidFill>
                <a:effectLst/>
                <a:latin typeface="Helvetica" panose="020B0604020202020204" pitchFamily="34" charset="0"/>
              </a:rPr>
              <a:t> Scientific publications made on Indian Science Missions lik</a:t>
            </a:r>
            <a:r>
              <a:rPr lang="en-IN" sz="1000" dirty="0">
                <a:solidFill>
                  <a:srgbClr val="000000"/>
                </a:solidFill>
                <a:latin typeface="Helvetica" panose="020B0604020202020204" pitchFamily="34" charset="0"/>
              </a:rPr>
              <a:t>e-</a:t>
            </a:r>
          </a:p>
          <a:p>
            <a:pPr marL="628650" lvl="1" indent="-171450" algn="just">
              <a:lnSpc>
                <a:spcPct val="150000"/>
              </a:lnSpc>
              <a:buFont typeface="Courier New" panose="02070309020205020404" pitchFamily="49" charset="0"/>
              <a:buChar char="o"/>
            </a:pPr>
            <a:r>
              <a:rPr lang="en-IN" sz="1000" dirty="0">
                <a:solidFill>
                  <a:srgbClr val="000000"/>
                </a:solidFill>
                <a:latin typeface="Helvetica" panose="020B0604020202020204" pitchFamily="34" charset="0"/>
                <a:cs typeface="Arial" panose="020B0604020202020204" pitchFamily="34" charset="0"/>
              </a:rPr>
              <a:t>SROSS C &amp; C2 - </a:t>
            </a:r>
            <a:r>
              <a:rPr lang="en-US" sz="1000" dirty="0">
                <a:solidFill>
                  <a:srgbClr val="000000"/>
                </a:solidFill>
                <a:latin typeface="Helvetica" panose="020B0604020202020204" pitchFamily="34" charset="0"/>
                <a:cs typeface="Arial" panose="020B0604020202020204" pitchFamily="34" charset="0"/>
              </a:rPr>
              <a:t>SROSS C and C2 (Stretched Rohini Satellite Series) are the third and fourth satellites in ISRO's SROSS series and to perform experiments on Gamma-ray astronomy and ionospheric science.</a:t>
            </a:r>
          </a:p>
          <a:p>
            <a:pPr marL="628650" lvl="1" indent="-171450" algn="just">
              <a:lnSpc>
                <a:spcPct val="150000"/>
              </a:lnSpc>
              <a:buFont typeface="Courier New" panose="02070309020205020404" pitchFamily="49" charset="0"/>
              <a:buChar char="o"/>
            </a:pPr>
            <a:r>
              <a:rPr lang="en-US" sz="1000" dirty="0">
                <a:solidFill>
                  <a:srgbClr val="000000"/>
                </a:solidFill>
                <a:latin typeface="Helvetica" panose="020B0604020202020204" pitchFamily="34" charset="0"/>
                <a:cs typeface="Arial" panose="020B0604020202020204" pitchFamily="34" charset="0"/>
              </a:rPr>
              <a:t>Indian X-ray Astronomy Experiment (IXAE) on IRS-P3- </a:t>
            </a:r>
            <a:r>
              <a:rPr lang="en-US" sz="1000" b="0" i="0" dirty="0">
                <a:solidFill>
                  <a:srgbClr val="000000"/>
                </a:solidFill>
                <a:effectLst/>
                <a:latin typeface="Helvetica" panose="020B0604020202020204" pitchFamily="34" charset="0"/>
              </a:rPr>
              <a:t>IXAE is an X-ray astronomy experiment jointly developed by Tata Institute of Fundamental Research, Mumbai and U R Rao Satellite center (URSC, formerly called ISRO Satellite Center), Bangalore to study spectral and temporal characteristics of cosmic X-ray sources.</a:t>
            </a:r>
            <a:endParaRPr lang="en-US" sz="1000" dirty="0">
              <a:solidFill>
                <a:srgbClr val="000000"/>
              </a:solidFill>
              <a:latin typeface="Helvetica"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r>
              <a:rPr lang="en-US" sz="1000" dirty="0">
                <a:solidFill>
                  <a:srgbClr val="000000"/>
                </a:solidFill>
                <a:latin typeface="Helvetica" panose="020B0604020202020204" pitchFamily="34" charset="0"/>
                <a:cs typeface="Arial" panose="020B0604020202020204" pitchFamily="34" charset="0"/>
              </a:rPr>
              <a:t>Solar X-ray Spectrometer (SOXS) on GSAT-2</a:t>
            </a:r>
          </a:p>
          <a:p>
            <a:pPr marL="628650" lvl="1" indent="-171450" algn="just">
              <a:lnSpc>
                <a:spcPct val="150000"/>
              </a:lnSpc>
              <a:buFont typeface="Courier New" panose="02070309020205020404" pitchFamily="49" charset="0"/>
              <a:buChar char="o"/>
            </a:pPr>
            <a:endParaRPr lang="en-US" sz="1000" dirty="0">
              <a:solidFill>
                <a:srgbClr val="000000"/>
              </a:solidFill>
              <a:latin typeface="Helvetica" panose="020B0604020202020204" pitchFamily="34" charset="0"/>
              <a:cs typeface="Arial" panose="020B0604020202020204" pitchFamily="34" charset="0"/>
            </a:endParaRPr>
          </a:p>
          <a:p>
            <a:pPr marL="628650" lvl="1" indent="-171450" algn="just">
              <a:lnSpc>
                <a:spcPct val="150000"/>
              </a:lnSpc>
              <a:buFont typeface="Courier New" panose="02070309020205020404" pitchFamily="49" charset="0"/>
              <a:buChar char="o"/>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algn="just">
              <a:lnSpc>
                <a:spcPct val="150000"/>
              </a:lnSpc>
            </a:pPr>
            <a:r>
              <a:rPr lang="en-US" sz="1000" dirty="0">
                <a:solidFill>
                  <a:srgbClr val="000000"/>
                </a:solidFill>
                <a:latin typeface="Arial" panose="020B0604020202020204" pitchFamily="34" charset="0"/>
                <a:cs typeface="Arial" panose="020B0604020202020204" pitchFamily="34" charset="0"/>
              </a:rPr>
              <a:t>     	</a:t>
            </a:r>
          </a:p>
          <a:p>
            <a:pPr algn="just">
              <a:lnSpc>
                <a:spcPct val="150000"/>
              </a:lnSpc>
            </a:pPr>
            <a:endParaRPr lang="en-US" sz="1000" dirty="0">
              <a:solidFill>
                <a:srgbClr val="000000"/>
              </a:solidFill>
              <a:latin typeface="Helvetica" panose="020B0604020202020204" pitchFamily="34" charset="0"/>
            </a:endParaRPr>
          </a:p>
          <a:p>
            <a:pPr algn="just">
              <a:lnSpc>
                <a:spcPct val="150000"/>
              </a:lnSpc>
            </a:pPr>
            <a:endParaRPr lang="en-US" sz="1000" dirty="0">
              <a:solidFill>
                <a:srgbClr val="000000"/>
              </a:solidFill>
              <a:latin typeface="Helvetica" panose="020B0604020202020204" pitchFamily="34" charset="0"/>
            </a:endParaRPr>
          </a:p>
        </p:txBody>
      </p:sp>
      <p:sp>
        <p:nvSpPr>
          <p:cNvPr id="2" name="Rectangle 1">
            <a:extLst>
              <a:ext uri="{FF2B5EF4-FFF2-40B4-BE49-F238E27FC236}">
                <a16:creationId xmlns:a16="http://schemas.microsoft.com/office/drawing/2014/main" id="{7F1BE59F-CD8E-2C14-A14A-E79197A67897}"/>
              </a:ext>
            </a:extLst>
          </p:cNvPr>
          <p:cNvSpPr/>
          <p:nvPr/>
        </p:nvSpPr>
        <p:spPr>
          <a:xfrm>
            <a:off x="0" y="748631"/>
            <a:ext cx="9144001" cy="262616"/>
          </a:xfrm>
          <a:prstGeom prst="rect">
            <a:avLst/>
          </a:prstGeom>
          <a:solidFill>
            <a:schemeClr val="accent4">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solidFill>
                  <a:schemeClr val="bg1"/>
                </a:solidFill>
                <a:latin typeface="Arial" panose="020B0604020202020204" pitchFamily="34" charset="0"/>
                <a:cs typeface="Arial" panose="020B0604020202020204" pitchFamily="34" charset="0"/>
              </a:rPr>
              <a:t>Indian Space Research Organization </a:t>
            </a:r>
            <a:r>
              <a:rPr lang="en-US" sz="1200" b="1">
                <a:solidFill>
                  <a:schemeClr val="bg1"/>
                </a:solidFill>
                <a:latin typeface="Arial" panose="020B0604020202020204" pitchFamily="34" charset="0"/>
                <a:cs typeface="Arial" panose="020B0604020202020204" pitchFamily="34" charset="0"/>
              </a:rPr>
              <a:t>(ISRO) </a:t>
            </a:r>
            <a:endParaRPr lang="en-US" sz="1200" b="1" dirty="0">
              <a:solidFill>
                <a:schemeClr val="bg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541EF1E-AC0A-966E-9E7C-D4BA49E90A8B}"/>
              </a:ext>
            </a:extLst>
          </p:cNvPr>
          <p:cNvSpPr>
            <a:spLocks noChangeArrowheads="1"/>
          </p:cNvSpPr>
          <p:nvPr/>
        </p:nvSpPr>
        <p:spPr bwMode="auto">
          <a:xfrm>
            <a:off x="190500" y="4575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8">
            <a:extLst>
              <a:ext uri="{FF2B5EF4-FFF2-40B4-BE49-F238E27FC236}">
                <a16:creationId xmlns:a16="http://schemas.microsoft.com/office/drawing/2014/main" id="{DF5EABD9-3961-B065-1700-9F5DEE1A62AB}"/>
              </a:ext>
            </a:extLst>
          </p:cNvPr>
          <p:cNvGraphicFramePr>
            <a:graphicFrameLocks noGrp="1"/>
          </p:cNvGraphicFramePr>
          <p:nvPr>
            <p:extLst>
              <p:ext uri="{D42A27DB-BD31-4B8C-83A1-F6EECF244321}">
                <p14:modId xmlns:p14="http://schemas.microsoft.com/office/powerpoint/2010/main" val="1205730928"/>
              </p:ext>
            </p:extLst>
          </p:nvPr>
        </p:nvGraphicFramePr>
        <p:xfrm>
          <a:off x="190498" y="1327013"/>
          <a:ext cx="8762999" cy="1154225"/>
        </p:xfrm>
        <a:graphic>
          <a:graphicData uri="http://schemas.openxmlformats.org/drawingml/2006/table">
            <a:tbl>
              <a:tblPr firstRow="1" bandRow="1">
                <a:tableStyleId>{5C22544A-7EE6-4342-B048-85BDC9FD1C3A}</a:tableStyleId>
              </a:tblPr>
              <a:tblGrid>
                <a:gridCol w="2841459">
                  <a:extLst>
                    <a:ext uri="{9D8B030D-6E8A-4147-A177-3AD203B41FA5}">
                      <a16:colId xmlns:a16="http://schemas.microsoft.com/office/drawing/2014/main" val="500508417"/>
                    </a:ext>
                  </a:extLst>
                </a:gridCol>
                <a:gridCol w="1828800">
                  <a:extLst>
                    <a:ext uri="{9D8B030D-6E8A-4147-A177-3AD203B41FA5}">
                      <a16:colId xmlns:a16="http://schemas.microsoft.com/office/drawing/2014/main" val="1071810582"/>
                    </a:ext>
                  </a:extLst>
                </a:gridCol>
                <a:gridCol w="2141621">
                  <a:extLst>
                    <a:ext uri="{9D8B030D-6E8A-4147-A177-3AD203B41FA5}">
                      <a16:colId xmlns:a16="http://schemas.microsoft.com/office/drawing/2014/main" val="1138689693"/>
                    </a:ext>
                  </a:extLst>
                </a:gridCol>
                <a:gridCol w="1951119">
                  <a:extLst>
                    <a:ext uri="{9D8B030D-6E8A-4147-A177-3AD203B41FA5}">
                      <a16:colId xmlns:a16="http://schemas.microsoft.com/office/drawing/2014/main" val="609563688"/>
                    </a:ext>
                  </a:extLst>
                </a:gridCol>
              </a:tblGrid>
              <a:tr h="234009">
                <a:tc>
                  <a:txBody>
                    <a:bodyPr/>
                    <a:lstStyle/>
                    <a:p>
                      <a:pPr algn="ctr"/>
                      <a:r>
                        <a:rPr lang="en-IN" sz="1000" dirty="0">
                          <a:effectLst/>
                          <a:latin typeface="Arial" panose="020B0604020202020204" pitchFamily="34" charset="0"/>
                          <a:cs typeface="Arial" panose="020B0604020202020204" pitchFamily="34" charset="0"/>
                        </a:rPr>
                        <a:t>Name</a:t>
                      </a:r>
                    </a:p>
                  </a:txBody>
                  <a:tcPr marL="77654" marR="77654" marT="38827" marB="38827">
                    <a:solidFill>
                      <a:schemeClr val="accent4">
                        <a:lumMod val="75000"/>
                      </a:schemeClr>
                    </a:solidFill>
                  </a:tcPr>
                </a:tc>
                <a:tc>
                  <a:txBody>
                    <a:bodyPr/>
                    <a:lstStyle/>
                    <a:p>
                      <a:pPr algn="ctr"/>
                      <a:r>
                        <a:rPr lang="en-IN" sz="1000" dirty="0">
                          <a:effectLst/>
                          <a:latin typeface="Arial" panose="020B0604020202020204" pitchFamily="34" charset="0"/>
                          <a:cs typeface="Arial" panose="020B0604020202020204" pitchFamily="34" charset="0"/>
                        </a:rPr>
                        <a:t>Launch Date</a:t>
                      </a:r>
                    </a:p>
                  </a:txBody>
                  <a:tcPr marL="77654" marR="77654" marT="38827" marB="38827">
                    <a:solidFill>
                      <a:schemeClr val="accent4">
                        <a:lumMod val="75000"/>
                      </a:schemeClr>
                    </a:solidFill>
                  </a:tcPr>
                </a:tc>
                <a:tc>
                  <a:txBody>
                    <a:bodyPr/>
                    <a:lstStyle/>
                    <a:p>
                      <a:pPr algn="ctr"/>
                      <a:r>
                        <a:rPr lang="en-IN" sz="1000" dirty="0">
                          <a:effectLst/>
                          <a:latin typeface="Arial" panose="020B0604020202020204" pitchFamily="34" charset="0"/>
                          <a:cs typeface="Arial" panose="020B0604020202020204" pitchFamily="34" charset="0"/>
                        </a:rPr>
                        <a:t>Launcher Type</a:t>
                      </a:r>
                    </a:p>
                  </a:txBody>
                  <a:tcPr marL="77654" marR="77654" marT="38827" marB="38827">
                    <a:solidFill>
                      <a:schemeClr val="accent4">
                        <a:lumMod val="75000"/>
                      </a:schemeClr>
                    </a:solidFill>
                  </a:tcPr>
                </a:tc>
                <a:tc>
                  <a:txBody>
                    <a:bodyPr/>
                    <a:lstStyle/>
                    <a:p>
                      <a:pPr algn="ctr"/>
                      <a:r>
                        <a:rPr lang="en-IN" sz="1000" dirty="0">
                          <a:effectLst/>
                          <a:latin typeface="Arial" panose="020B0604020202020204" pitchFamily="34" charset="0"/>
                          <a:cs typeface="Arial" panose="020B0604020202020204" pitchFamily="34" charset="0"/>
                        </a:rPr>
                        <a:t>Payload</a:t>
                      </a:r>
                    </a:p>
                  </a:txBody>
                  <a:tcPr marL="77654" marR="77654" marT="38827" marB="38827">
                    <a:solidFill>
                      <a:schemeClr val="accent4">
                        <a:lumMod val="75000"/>
                      </a:schemeClr>
                    </a:solidFill>
                  </a:tcPr>
                </a:tc>
                <a:extLst>
                  <a:ext uri="{0D108BD9-81ED-4DB2-BD59-A6C34878D82A}">
                    <a16:rowId xmlns:a16="http://schemas.microsoft.com/office/drawing/2014/main" val="2948614201"/>
                  </a:ext>
                </a:extLst>
              </a:tr>
              <a:tr h="215135">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3" tooltip="More details of LVM3-M2/OneWeb Mission">
                            <a:extLst>
                              <a:ext uri="{A12FA001-AC4F-418D-AE19-62706E023703}">
                                <ahyp:hlinkClr xmlns:ahyp="http://schemas.microsoft.com/office/drawing/2018/hyperlinkcolor" val="tx"/>
                              </a:ext>
                            </a:extLst>
                          </a:hlinkClick>
                        </a:rPr>
                        <a:t>LVM3 M2 / </a:t>
                      </a:r>
                      <a:r>
                        <a:rPr lang="en-IN" sz="1000" u="sng" dirty="0" err="1">
                          <a:solidFill>
                            <a:schemeClr val="tx1"/>
                          </a:solidFill>
                          <a:effectLst/>
                          <a:latin typeface="Arial" panose="020B0604020202020204" pitchFamily="34" charset="0"/>
                          <a:cs typeface="Arial" panose="020B0604020202020204" pitchFamily="34" charset="0"/>
                          <a:hlinkClick r:id="rId3" tooltip="More details of LVM3-M2/OneWeb Mission">
                            <a:extLst>
                              <a:ext uri="{A12FA001-AC4F-418D-AE19-62706E023703}">
                                <ahyp:hlinkClr xmlns:ahyp="http://schemas.microsoft.com/office/drawing/2018/hyperlinkcolor" val="tx"/>
                              </a:ext>
                            </a:extLst>
                          </a:hlinkClick>
                        </a:rPr>
                        <a:t>OneWeb</a:t>
                      </a:r>
                      <a:r>
                        <a:rPr lang="en-IN" sz="1000" u="sng" dirty="0">
                          <a:solidFill>
                            <a:schemeClr val="tx1"/>
                          </a:solidFill>
                          <a:effectLst/>
                          <a:latin typeface="Arial" panose="020B0604020202020204" pitchFamily="34" charset="0"/>
                          <a:cs typeface="Arial" panose="020B0604020202020204" pitchFamily="34" charset="0"/>
                          <a:hlinkClick r:id="rId3" tooltip="More details of LVM3-M2/OneWeb Mission">
                            <a:extLst>
                              <a:ext uri="{A12FA001-AC4F-418D-AE19-62706E023703}">
                                <ahyp:hlinkClr xmlns:ahyp="http://schemas.microsoft.com/office/drawing/2018/hyperlinkcolor" val="tx"/>
                              </a:ext>
                            </a:extLst>
                          </a:hlinkClick>
                        </a:rPr>
                        <a:t> India-1 Mission</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Oct 23, 2022</a:t>
                      </a: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LVM3-M2</a:t>
                      </a:r>
                    </a:p>
                  </a:txBody>
                  <a:tcPr marL="77654" marR="77654" marT="38827" marB="38827">
                    <a:solidFill>
                      <a:schemeClr val="bg1">
                        <a:lumMod val="95000"/>
                      </a:schemeClr>
                    </a:solidFill>
                  </a:tcPr>
                </a:tc>
                <a:tc>
                  <a:txBody>
                    <a:bodyPr/>
                    <a:lstStyle/>
                    <a:p>
                      <a:pPr algn="ctr"/>
                      <a:r>
                        <a:rPr lang="en-IN" sz="1000" u="sng" dirty="0" err="1">
                          <a:solidFill>
                            <a:schemeClr val="tx1"/>
                          </a:solidFill>
                          <a:effectLst/>
                          <a:latin typeface="Arial" panose="020B0604020202020204" pitchFamily="34" charset="0"/>
                          <a:cs typeface="Arial" panose="020B0604020202020204" pitchFamily="34" charset="0"/>
                          <a:hlinkClick r:id="rId3" tooltip="More details of LVM3-M2/OneWeb Mission">
                            <a:extLst>
                              <a:ext uri="{A12FA001-AC4F-418D-AE19-62706E023703}">
                                <ahyp:hlinkClr xmlns:ahyp="http://schemas.microsoft.com/office/drawing/2018/hyperlinkcolor" val="tx"/>
                              </a:ext>
                            </a:extLst>
                          </a:hlinkClick>
                        </a:rPr>
                        <a:t>OneWeb</a:t>
                      </a:r>
                      <a:r>
                        <a:rPr lang="en-IN" sz="1000" u="sng" dirty="0">
                          <a:solidFill>
                            <a:schemeClr val="tx1"/>
                          </a:solidFill>
                          <a:effectLst/>
                          <a:latin typeface="Arial" panose="020B0604020202020204" pitchFamily="34" charset="0"/>
                          <a:cs typeface="Arial" panose="020B0604020202020204" pitchFamily="34" charset="0"/>
                          <a:hlinkClick r:id="rId3" tooltip="More details of LVM3-M2/OneWeb Mission">
                            <a:extLst>
                              <a:ext uri="{A12FA001-AC4F-418D-AE19-62706E023703}">
                                <ahyp:hlinkClr xmlns:ahyp="http://schemas.microsoft.com/office/drawing/2018/hyperlinkcolor" val="tx"/>
                              </a:ext>
                            </a:extLst>
                          </a:hlinkClick>
                        </a:rPr>
                        <a:t> Gen-1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635379372"/>
                  </a:ext>
                </a:extLst>
              </a:tr>
              <a:tr h="215135">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4" tooltip="More details of SSLV-D1/EOS-D2 Mission">
                            <a:extLst>
                              <a:ext uri="{A12FA001-AC4F-418D-AE19-62706E023703}">
                                <ahyp:hlinkClr xmlns:ahyp="http://schemas.microsoft.com/office/drawing/2018/hyperlinkcolor" val="tx"/>
                              </a:ext>
                            </a:extLst>
                          </a:hlinkClick>
                        </a:rPr>
                        <a:t>SSLV-D1/EOS-D2 Mission</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Aug 7, 2022</a:t>
                      </a: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SSLV-D1</a:t>
                      </a:r>
                    </a:p>
                  </a:txBody>
                  <a:tcPr marL="77654" marR="77654" marT="38827" marB="38827">
                    <a:solidFill>
                      <a:schemeClr val="bg1">
                        <a:lumMod val="95000"/>
                      </a:schemeClr>
                    </a:solidFill>
                  </a:tcPr>
                </a:tc>
                <a:tc>
                  <a:txBody>
                    <a:bodyPr/>
                    <a:lstStyle/>
                    <a:p>
                      <a:pPr algn="ct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675109537"/>
                  </a:ext>
                </a:extLst>
              </a:tr>
              <a:tr h="215135">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5" tooltip="More details of PSLV-C53/DS-EO Mission">
                            <a:extLst>
                              <a:ext uri="{A12FA001-AC4F-418D-AE19-62706E023703}">
                                <ahyp:hlinkClr xmlns:ahyp="http://schemas.microsoft.com/office/drawing/2018/hyperlinkcolor" val="tx"/>
                              </a:ext>
                            </a:extLst>
                          </a:hlinkClick>
                        </a:rPr>
                        <a:t>PSLV-C53/DS-EO Mission</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Jun 30, 2022</a:t>
                      </a:r>
                    </a:p>
                  </a:txBody>
                  <a:tcPr marL="77654" marR="77654" marT="38827" marB="38827">
                    <a:solidFill>
                      <a:schemeClr val="bg1">
                        <a:lumMod val="95000"/>
                      </a:schemeClr>
                    </a:solidFill>
                  </a:tcPr>
                </a:tc>
                <a:tc>
                  <a:txBody>
                    <a:bodyPr/>
                    <a:lstStyle/>
                    <a:p>
                      <a:pPr algn="ct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703966484"/>
                  </a:ext>
                </a:extLst>
              </a:tr>
              <a:tr h="215135">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6" tooltip="More details of PSLV-C52/EOS-04 Mission">
                            <a:extLst>
                              <a:ext uri="{A12FA001-AC4F-418D-AE19-62706E023703}">
                                <ahyp:hlinkClr xmlns:ahyp="http://schemas.microsoft.com/office/drawing/2018/hyperlinkcolor" val="tx"/>
                              </a:ext>
                            </a:extLst>
                          </a:hlinkClick>
                        </a:rPr>
                        <a:t>PSLV-C52/EOS-04 Mission</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Feb 14, 2022</a:t>
                      </a: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PSLV-XL</a:t>
                      </a:r>
                    </a:p>
                  </a:txBody>
                  <a:tcPr marL="77654" marR="77654" marT="38827" marB="38827">
                    <a:solidFill>
                      <a:schemeClr val="bg1">
                        <a:lumMod val="95000"/>
                      </a:schemeClr>
                    </a:solidFill>
                  </a:tcPr>
                </a:tc>
                <a:tc>
                  <a:txBody>
                    <a:bodyPr/>
                    <a:lstStyle/>
                    <a:p>
                      <a:pPr algn="ctr"/>
                      <a:endParaRPr lang="en-IN" sz="1000" dirty="0">
                        <a:solidFill>
                          <a:schemeClr val="tx1"/>
                        </a:solidFill>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754173186"/>
                  </a:ext>
                </a:extLst>
              </a:tr>
            </a:tbl>
          </a:graphicData>
        </a:graphic>
      </p:graphicFrame>
      <p:graphicFrame>
        <p:nvGraphicFramePr>
          <p:cNvPr id="3" name="Table 8">
            <a:extLst>
              <a:ext uri="{FF2B5EF4-FFF2-40B4-BE49-F238E27FC236}">
                <a16:creationId xmlns:a16="http://schemas.microsoft.com/office/drawing/2014/main" id="{88555452-C806-634E-A012-411597B9A817}"/>
              </a:ext>
            </a:extLst>
          </p:cNvPr>
          <p:cNvGraphicFramePr>
            <a:graphicFrameLocks noGrp="1"/>
          </p:cNvGraphicFramePr>
          <p:nvPr>
            <p:extLst>
              <p:ext uri="{D42A27DB-BD31-4B8C-83A1-F6EECF244321}">
                <p14:modId xmlns:p14="http://schemas.microsoft.com/office/powerpoint/2010/main" val="923914584"/>
              </p:ext>
            </p:extLst>
          </p:nvPr>
        </p:nvGraphicFramePr>
        <p:xfrm>
          <a:off x="190497" y="2861988"/>
          <a:ext cx="8762999" cy="920216"/>
        </p:xfrm>
        <a:graphic>
          <a:graphicData uri="http://schemas.openxmlformats.org/drawingml/2006/table">
            <a:tbl>
              <a:tblPr firstRow="1" bandRow="1">
                <a:tableStyleId>{5C22544A-7EE6-4342-B048-85BDC9FD1C3A}</a:tableStyleId>
              </a:tblPr>
              <a:tblGrid>
                <a:gridCol w="2865524">
                  <a:extLst>
                    <a:ext uri="{9D8B030D-6E8A-4147-A177-3AD203B41FA5}">
                      <a16:colId xmlns:a16="http://schemas.microsoft.com/office/drawing/2014/main" val="500508417"/>
                    </a:ext>
                  </a:extLst>
                </a:gridCol>
                <a:gridCol w="3308684">
                  <a:extLst>
                    <a:ext uri="{9D8B030D-6E8A-4147-A177-3AD203B41FA5}">
                      <a16:colId xmlns:a16="http://schemas.microsoft.com/office/drawing/2014/main" val="1071810582"/>
                    </a:ext>
                  </a:extLst>
                </a:gridCol>
                <a:gridCol w="2588791">
                  <a:extLst>
                    <a:ext uri="{9D8B030D-6E8A-4147-A177-3AD203B41FA5}">
                      <a16:colId xmlns:a16="http://schemas.microsoft.com/office/drawing/2014/main" val="1138689693"/>
                    </a:ext>
                  </a:extLst>
                </a:gridCol>
              </a:tblGrid>
              <a:tr h="166033">
                <a:tc>
                  <a:txBody>
                    <a:bodyPr/>
                    <a:lstStyle/>
                    <a:p>
                      <a:pPr algn="ctr"/>
                      <a:r>
                        <a:rPr lang="en-IN" sz="1000" dirty="0">
                          <a:effectLst/>
                          <a:latin typeface="Arial" panose="020B0604020202020204" pitchFamily="34" charset="0"/>
                          <a:cs typeface="Arial" panose="020B0604020202020204" pitchFamily="34" charset="0"/>
                        </a:rPr>
                        <a:t>NAME</a:t>
                      </a:r>
                    </a:p>
                  </a:txBody>
                  <a:tcPr marL="77654" marR="77654" marT="38827" marB="38827">
                    <a:solidFill>
                      <a:schemeClr val="accent4">
                        <a:lumMod val="75000"/>
                      </a:schemeClr>
                    </a:solidFill>
                  </a:tcPr>
                </a:tc>
                <a:tc>
                  <a:txBody>
                    <a:bodyPr/>
                    <a:lstStyle/>
                    <a:p>
                      <a:pPr algn="ctr"/>
                      <a:r>
                        <a:rPr lang="en-IN" sz="1000" dirty="0">
                          <a:effectLst/>
                          <a:latin typeface="Arial" panose="020B0604020202020204" pitchFamily="34" charset="0"/>
                          <a:cs typeface="Arial" panose="020B0604020202020204" pitchFamily="34" charset="0"/>
                        </a:rPr>
                        <a:t>Launch Date</a:t>
                      </a:r>
                    </a:p>
                  </a:txBody>
                  <a:tcPr marL="77654" marR="77654" marT="38827" marB="38827">
                    <a:solidFill>
                      <a:schemeClr val="accent4">
                        <a:lumMod val="75000"/>
                      </a:schemeClr>
                    </a:solidFill>
                  </a:tcPr>
                </a:tc>
                <a:tc>
                  <a:txBody>
                    <a:bodyPr/>
                    <a:lstStyle/>
                    <a:p>
                      <a:pPr algn="ctr"/>
                      <a:r>
                        <a:rPr lang="en-IN" sz="1000" dirty="0">
                          <a:effectLst/>
                          <a:latin typeface="Arial" panose="020B0604020202020204" pitchFamily="34" charset="0"/>
                          <a:cs typeface="Arial" panose="020B0604020202020204" pitchFamily="34" charset="0"/>
                        </a:rPr>
                        <a:t>Launch Vehicle</a:t>
                      </a:r>
                    </a:p>
                  </a:txBody>
                  <a:tcPr marL="77654" marR="77654" marT="38827" marB="38827">
                    <a:solidFill>
                      <a:schemeClr val="accent4">
                        <a:lumMod val="75000"/>
                      </a:schemeClr>
                    </a:solidFill>
                  </a:tcPr>
                </a:tc>
                <a:extLst>
                  <a:ext uri="{0D108BD9-81ED-4DB2-BD59-A6C34878D82A}">
                    <a16:rowId xmlns:a16="http://schemas.microsoft.com/office/drawing/2014/main" val="2948614201"/>
                  </a:ext>
                </a:extLst>
              </a:tr>
              <a:tr h="166033">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7" tooltip="More details of INSPIREsat-1">
                            <a:extLst>
                              <a:ext uri="{A12FA001-AC4F-418D-AE19-62706E023703}">
                                <ahyp:hlinkClr xmlns:ahyp="http://schemas.microsoft.com/office/drawing/2018/hyperlinkcolor" val="tx"/>
                              </a:ext>
                            </a:extLst>
                          </a:hlinkClick>
                        </a:rPr>
                        <a:t>INSPIREsat-1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Feb 14, 2022</a:t>
                      </a:r>
                    </a:p>
                  </a:txBody>
                  <a:tcPr marL="77654" marR="77654" marT="38827" marB="38827">
                    <a:solidFill>
                      <a:schemeClr val="bg1">
                        <a:lumMod val="95000"/>
                      </a:schemeClr>
                    </a:solidFill>
                  </a:tcPr>
                </a:tc>
                <a:tc>
                  <a:txBody>
                    <a:bodyPr/>
                    <a:lstStyle/>
                    <a:p>
                      <a:pPr algn="ctr"/>
                      <a:r>
                        <a:rPr lang="en-IN" sz="1000" u="sng">
                          <a:solidFill>
                            <a:schemeClr val="tx1"/>
                          </a:solidFill>
                          <a:effectLst/>
                          <a:latin typeface="Arial" panose="020B0604020202020204" pitchFamily="34" charset="0"/>
                          <a:cs typeface="Arial" panose="020B0604020202020204" pitchFamily="34" charset="0"/>
                          <a:hlinkClick r:id="rId6" tooltip="More details of PSLV-C52/EOS-04 Mission">
                            <a:extLst>
                              <a:ext uri="{A12FA001-AC4F-418D-AE19-62706E023703}">
                                <ahyp:hlinkClr xmlns:ahyp="http://schemas.microsoft.com/office/drawing/2018/hyperlinkcolor" val="tx"/>
                              </a:ext>
                            </a:extLst>
                          </a:hlinkClick>
                        </a:rPr>
                        <a:t>PSLV-C52/EOS-04 Mission</a:t>
                      </a:r>
                      <a:endParaRPr lang="en-IN" sz="100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635379372"/>
                  </a:ext>
                </a:extLst>
              </a:tr>
              <a:tr h="166033">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8" tooltip="More details of Satish Dhawan SAT (SDSAT)">
                            <a:extLst>
                              <a:ext uri="{A12FA001-AC4F-418D-AE19-62706E023703}">
                                <ahyp:hlinkClr xmlns:ahyp="http://schemas.microsoft.com/office/drawing/2018/hyperlinkcolor" val="tx"/>
                              </a:ext>
                            </a:extLst>
                          </a:hlinkClick>
                        </a:rPr>
                        <a:t>Satish Dhawan SAT (SDSAT)</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solidFill>
                            <a:schemeClr val="tx1"/>
                          </a:solidFill>
                          <a:effectLst/>
                          <a:latin typeface="Arial" panose="020B0604020202020204" pitchFamily="34" charset="0"/>
                          <a:cs typeface="Arial" panose="020B0604020202020204" pitchFamily="34" charset="0"/>
                        </a:rPr>
                        <a:t>Feb 28, 2021</a:t>
                      </a:r>
                    </a:p>
                  </a:txBody>
                  <a:tcPr marL="77654" marR="77654" marT="38827" marB="38827">
                    <a:solidFill>
                      <a:schemeClr val="bg1">
                        <a:lumMod val="95000"/>
                      </a:schemeClr>
                    </a:solidFill>
                  </a:tcPr>
                </a:tc>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9" tooltip="More details of PSLV-C51/Amazonia-1">
                            <a:extLst>
                              <a:ext uri="{A12FA001-AC4F-418D-AE19-62706E023703}">
                                <ahyp:hlinkClr xmlns:ahyp="http://schemas.microsoft.com/office/drawing/2018/hyperlinkcolor" val="tx"/>
                              </a:ext>
                            </a:extLst>
                          </a:hlinkClick>
                        </a:rPr>
                        <a:t>PSLV-C51/Amazonia-1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675109537"/>
                  </a:ext>
                </a:extLst>
              </a:tr>
              <a:tr h="166033">
                <a:tc>
                  <a:txBody>
                    <a:bodyPr/>
                    <a:lstStyle/>
                    <a:p>
                      <a:pPr algn="ctr"/>
                      <a:r>
                        <a:rPr lang="en-IN" sz="1000" u="sng" dirty="0" err="1">
                          <a:solidFill>
                            <a:schemeClr val="tx1"/>
                          </a:solidFill>
                          <a:effectLst/>
                          <a:latin typeface="Arial" panose="020B0604020202020204" pitchFamily="34" charset="0"/>
                          <a:cs typeface="Arial" panose="020B0604020202020204" pitchFamily="34" charset="0"/>
                          <a:hlinkClick r:id="rId10" tooltip="More details of UNITYsat">
                            <a:extLst>
                              <a:ext uri="{A12FA001-AC4F-418D-AE19-62706E023703}">
                                <ahyp:hlinkClr xmlns:ahyp="http://schemas.microsoft.com/office/drawing/2018/hyperlinkcolor" val="tx"/>
                              </a:ext>
                            </a:extLst>
                          </a:hlinkClick>
                        </a:rPr>
                        <a:t>UNITYsat</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a:solidFill>
                            <a:schemeClr val="tx1"/>
                          </a:solidFill>
                          <a:effectLst/>
                          <a:latin typeface="Arial" panose="020B0604020202020204" pitchFamily="34" charset="0"/>
                          <a:cs typeface="Arial" panose="020B0604020202020204" pitchFamily="34" charset="0"/>
                        </a:rPr>
                        <a:t>Feb 28, 2021</a:t>
                      </a:r>
                    </a:p>
                  </a:txBody>
                  <a:tcPr marL="77654" marR="77654" marT="38827" marB="38827">
                    <a:solidFill>
                      <a:schemeClr val="bg1">
                        <a:lumMod val="95000"/>
                      </a:schemeClr>
                    </a:solidFill>
                  </a:tcPr>
                </a:tc>
                <a:tc>
                  <a:txBody>
                    <a:bodyPr/>
                    <a:lstStyle/>
                    <a:p>
                      <a:pPr algn="ctr"/>
                      <a:r>
                        <a:rPr lang="en-IN" sz="1000" u="sng" dirty="0">
                          <a:solidFill>
                            <a:schemeClr val="tx1"/>
                          </a:solidFill>
                          <a:effectLst/>
                          <a:latin typeface="Arial" panose="020B0604020202020204" pitchFamily="34" charset="0"/>
                          <a:cs typeface="Arial" panose="020B0604020202020204" pitchFamily="34" charset="0"/>
                          <a:hlinkClick r:id="rId9" tooltip="More details of PSLV-C51/Amazonia-1">
                            <a:extLst>
                              <a:ext uri="{A12FA001-AC4F-418D-AE19-62706E023703}">
                                <ahyp:hlinkClr xmlns:ahyp="http://schemas.microsoft.com/office/drawing/2018/hyperlinkcolor" val="tx"/>
                              </a:ext>
                            </a:extLst>
                          </a:hlinkClick>
                        </a:rPr>
                        <a:t>PSLV-C51/Amazonia-1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703966484"/>
                  </a:ext>
                </a:extLst>
              </a:tr>
            </a:tbl>
          </a:graphicData>
        </a:graphic>
      </p:graphicFrame>
      <p:graphicFrame>
        <p:nvGraphicFramePr>
          <p:cNvPr id="8" name="Table 8">
            <a:extLst>
              <a:ext uri="{FF2B5EF4-FFF2-40B4-BE49-F238E27FC236}">
                <a16:creationId xmlns:a16="http://schemas.microsoft.com/office/drawing/2014/main" id="{2C1636FB-1C2C-858F-D943-E2314CCB7508}"/>
              </a:ext>
            </a:extLst>
          </p:cNvPr>
          <p:cNvGraphicFramePr>
            <a:graphicFrameLocks noGrp="1"/>
          </p:cNvGraphicFramePr>
          <p:nvPr>
            <p:extLst>
              <p:ext uri="{D42A27DB-BD31-4B8C-83A1-F6EECF244321}">
                <p14:modId xmlns:p14="http://schemas.microsoft.com/office/powerpoint/2010/main" val="2201277336"/>
              </p:ext>
            </p:extLst>
          </p:nvPr>
        </p:nvGraphicFramePr>
        <p:xfrm>
          <a:off x="190496" y="4044820"/>
          <a:ext cx="8762999" cy="694117"/>
        </p:xfrm>
        <a:graphic>
          <a:graphicData uri="http://schemas.openxmlformats.org/drawingml/2006/table">
            <a:tbl>
              <a:tblPr firstRow="1" bandRow="1">
                <a:tableStyleId>{5C22544A-7EE6-4342-B048-85BDC9FD1C3A}</a:tableStyleId>
              </a:tblPr>
              <a:tblGrid>
                <a:gridCol w="2324009">
                  <a:extLst>
                    <a:ext uri="{9D8B030D-6E8A-4147-A177-3AD203B41FA5}">
                      <a16:colId xmlns:a16="http://schemas.microsoft.com/office/drawing/2014/main" val="500508417"/>
                    </a:ext>
                  </a:extLst>
                </a:gridCol>
                <a:gridCol w="1495762">
                  <a:extLst>
                    <a:ext uri="{9D8B030D-6E8A-4147-A177-3AD203B41FA5}">
                      <a16:colId xmlns:a16="http://schemas.microsoft.com/office/drawing/2014/main" val="1071810582"/>
                    </a:ext>
                  </a:extLst>
                </a:gridCol>
                <a:gridCol w="1751616">
                  <a:extLst>
                    <a:ext uri="{9D8B030D-6E8A-4147-A177-3AD203B41FA5}">
                      <a16:colId xmlns:a16="http://schemas.microsoft.com/office/drawing/2014/main" val="1138689693"/>
                    </a:ext>
                  </a:extLst>
                </a:gridCol>
                <a:gridCol w="1595806">
                  <a:extLst>
                    <a:ext uri="{9D8B030D-6E8A-4147-A177-3AD203B41FA5}">
                      <a16:colId xmlns:a16="http://schemas.microsoft.com/office/drawing/2014/main" val="609563688"/>
                    </a:ext>
                  </a:extLst>
                </a:gridCol>
                <a:gridCol w="1595806">
                  <a:extLst>
                    <a:ext uri="{9D8B030D-6E8A-4147-A177-3AD203B41FA5}">
                      <a16:colId xmlns:a16="http://schemas.microsoft.com/office/drawing/2014/main" val="1074724049"/>
                    </a:ext>
                  </a:extLst>
                </a:gridCol>
              </a:tblGrid>
              <a:tr h="234009">
                <a:tc>
                  <a:txBody>
                    <a:bodyPr/>
                    <a:lstStyle/>
                    <a:p>
                      <a:pPr algn="ctr"/>
                      <a:r>
                        <a:rPr lang="en-IN" sz="1000" dirty="0">
                          <a:latin typeface="Arial" panose="020B0604020202020204" pitchFamily="34" charset="0"/>
                          <a:cs typeface="Arial" panose="020B0604020202020204" pitchFamily="34" charset="0"/>
                        </a:rPr>
                        <a:t>No. Name</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IN" sz="1000" dirty="0">
                          <a:latin typeface="Arial" panose="020B0604020202020204" pitchFamily="34" charset="0"/>
                          <a:cs typeface="Arial" panose="020B0604020202020204" pitchFamily="34" charset="0"/>
                        </a:rPr>
                        <a:t>Country</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IN" sz="1000" dirty="0">
                          <a:latin typeface="Arial" panose="020B0604020202020204" pitchFamily="34" charset="0"/>
                          <a:cs typeface="Arial" panose="020B0604020202020204" pitchFamily="34" charset="0"/>
                        </a:rPr>
                        <a:t>Date of Launch</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IN" sz="1000" dirty="0">
                          <a:latin typeface="Arial" panose="020B0604020202020204" pitchFamily="34" charset="0"/>
                          <a:cs typeface="Arial" panose="020B0604020202020204" pitchFamily="34" charset="0"/>
                        </a:rPr>
                        <a:t>Mass (Kg)</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IN" sz="1000" dirty="0">
                          <a:effectLst/>
                          <a:latin typeface="Arial" panose="020B0604020202020204" pitchFamily="34" charset="0"/>
                          <a:cs typeface="Arial" panose="020B0604020202020204" pitchFamily="34" charset="0"/>
                        </a:rPr>
                        <a:t>Launch Vehicle</a:t>
                      </a:r>
                    </a:p>
                  </a:txBody>
                  <a:tcPr marL="77654" marR="77654" marT="38827" marB="38827">
                    <a:solidFill>
                      <a:schemeClr val="accent4">
                        <a:lumMod val="75000"/>
                      </a:schemeClr>
                    </a:solidFill>
                  </a:tcPr>
                </a:tc>
                <a:extLst>
                  <a:ext uri="{0D108BD9-81ED-4DB2-BD59-A6C34878D82A}">
                    <a16:rowId xmlns:a16="http://schemas.microsoft.com/office/drawing/2014/main" val="2948614201"/>
                  </a:ext>
                </a:extLst>
              </a:tr>
              <a:tr h="215135">
                <a:tc>
                  <a:txBody>
                    <a:bodyPr/>
                    <a:lstStyle/>
                    <a:p>
                      <a:pPr algn="ctr"/>
                      <a:r>
                        <a:rPr lang="en-IN" sz="1000" dirty="0">
                          <a:latin typeface="Arial" panose="020B0604020202020204" pitchFamily="34" charset="0"/>
                          <a:cs typeface="Arial" panose="020B0604020202020204" pitchFamily="34" charset="0"/>
                        </a:rPr>
                        <a:t>DS-EO, </a:t>
                      </a:r>
                      <a:r>
                        <a:rPr lang="en-IN" sz="1000" dirty="0" err="1">
                          <a:latin typeface="Arial" panose="020B0604020202020204" pitchFamily="34" charset="0"/>
                          <a:cs typeface="Arial" panose="020B0604020202020204" pitchFamily="34" charset="0"/>
                        </a:rPr>
                        <a:t>NeuSAR</a:t>
                      </a:r>
                      <a:r>
                        <a:rPr lang="en-IN" sz="1000" dirty="0">
                          <a:latin typeface="Arial" panose="020B0604020202020204" pitchFamily="34" charset="0"/>
                          <a:cs typeface="Arial" panose="020B0604020202020204" pitchFamily="34" charset="0"/>
                        </a:rPr>
                        <a:t>, </a:t>
                      </a:r>
                      <a:r>
                        <a:rPr lang="en-IN" sz="1000" dirty="0" err="1">
                          <a:latin typeface="Arial" panose="020B0604020202020204" pitchFamily="34" charset="0"/>
                          <a:cs typeface="Arial" panose="020B0604020202020204" pitchFamily="34" charset="0"/>
                        </a:rPr>
                        <a:t>Scoob</a:t>
                      </a:r>
                      <a:r>
                        <a:rPr lang="en-IN" sz="1000" dirty="0">
                          <a:latin typeface="Arial" panose="020B0604020202020204" pitchFamily="34" charset="0"/>
                          <a:cs typeface="Arial" panose="020B0604020202020204" pitchFamily="34" charset="0"/>
                        </a:rPr>
                        <a:t>-I</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Singapore</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29-06-2022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u="sng" dirty="0">
                          <a:solidFill>
                            <a:schemeClr val="tx1"/>
                          </a:solidFill>
                          <a:effectLst/>
                          <a:latin typeface="Arial" panose="020B0604020202020204" pitchFamily="34" charset="0"/>
                          <a:cs typeface="Arial" panose="020B0604020202020204" pitchFamily="34" charset="0"/>
                        </a:rPr>
                        <a:t>5</a:t>
                      </a:r>
                      <a:r>
                        <a:rPr lang="en-IN" sz="1000" u="sng" dirty="0">
                          <a:solidFill>
                            <a:schemeClr val="tx1"/>
                          </a:solidFill>
                          <a:effectLst/>
                          <a:latin typeface="Arial" panose="020B0604020202020204" pitchFamily="34" charset="0"/>
                          <a:cs typeface="Arial" panose="020B0604020202020204" pitchFamily="34" charset="0"/>
                        </a:rPr>
                        <a:t>24.8 kg together </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PSLV-C53</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635379372"/>
                  </a:ext>
                </a:extLst>
              </a:tr>
              <a:tr h="215135">
                <a:tc>
                  <a:txBody>
                    <a:bodyPr/>
                    <a:lstStyle/>
                    <a:p>
                      <a:pPr algn="ctr"/>
                      <a:r>
                        <a:rPr lang="en-IN" sz="1000" dirty="0" err="1">
                          <a:latin typeface="Arial" panose="020B0604020202020204" pitchFamily="34" charset="0"/>
                          <a:cs typeface="Arial" panose="020B0604020202020204" pitchFamily="34" charset="0"/>
                        </a:rPr>
                        <a:t>OneWeb</a:t>
                      </a:r>
                      <a:r>
                        <a:rPr lang="en-IN" sz="1000" dirty="0">
                          <a:latin typeface="Arial" panose="020B0604020202020204" pitchFamily="34" charset="0"/>
                          <a:cs typeface="Arial" panose="020B0604020202020204" pitchFamily="34" charset="0"/>
                        </a:rPr>
                        <a:t> Gen-1 (36 Nos.)</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UK</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23-10-2022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5400 kg</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IN" sz="1000" dirty="0">
                          <a:latin typeface="Arial" panose="020B0604020202020204" pitchFamily="34" charset="0"/>
                          <a:cs typeface="Arial" panose="020B0604020202020204" pitchFamily="34" charset="0"/>
                        </a:rPr>
                        <a:t>LVM3 M2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675109537"/>
                  </a:ext>
                </a:extLst>
              </a:tr>
            </a:tbl>
          </a:graphicData>
        </a:graphic>
      </p:graphicFrame>
    </p:spTree>
    <p:extLst>
      <p:ext uri="{BB962C8B-B14F-4D97-AF65-F5344CB8AC3E}">
        <p14:creationId xmlns:p14="http://schemas.microsoft.com/office/powerpoint/2010/main" val="376460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B778A766-11C1-AB31-68F4-2782FFA76339}"/>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5" name="Rectangle 4">
            <a:extLst>
              <a:ext uri="{FF2B5EF4-FFF2-40B4-BE49-F238E27FC236}">
                <a16:creationId xmlns:a16="http://schemas.microsoft.com/office/drawing/2014/main" id="{01B183A7-89E4-E32D-26FE-F5831FCB6962}"/>
              </a:ext>
            </a:extLst>
          </p:cNvPr>
          <p:cNvSpPr/>
          <p:nvPr/>
        </p:nvSpPr>
        <p:spPr>
          <a:xfrm>
            <a:off x="-1" y="1011247"/>
            <a:ext cx="9144001" cy="56630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350" lvl="1" indent="-171450" algn="just">
              <a:lnSpc>
                <a:spcPct val="150000"/>
              </a:lnSpc>
              <a:buFont typeface="Arial" panose="020B0604020202020204" pitchFamily="34" charset="0"/>
              <a:buChar char="•"/>
            </a:pPr>
            <a:r>
              <a:rPr lang="en-US" sz="1000" dirty="0">
                <a:solidFill>
                  <a:srgbClr val="000000"/>
                </a:solidFill>
                <a:latin typeface="Helvetica" panose="020B0604020202020204" pitchFamily="34" charset="0"/>
                <a:cs typeface="Arial" panose="020B0604020202020204" pitchFamily="34" charset="0"/>
              </a:rPr>
              <a:t>Space Technology Cells (STC)- ISRO has set up nine Space Technology Cells (STC) at premier institutions like Indian </a:t>
            </a:r>
            <a:r>
              <a:rPr lang="en-US" sz="1000" dirty="0" err="1">
                <a:solidFill>
                  <a:srgbClr val="000000"/>
                </a:solidFill>
                <a:latin typeface="Helvetica" panose="020B0604020202020204" pitchFamily="34" charset="0"/>
                <a:cs typeface="Arial" panose="020B0604020202020204" pitchFamily="34" charset="0"/>
              </a:rPr>
              <a:t>Instiitute</a:t>
            </a:r>
            <a:r>
              <a:rPr lang="en-US" sz="1000" dirty="0">
                <a:solidFill>
                  <a:srgbClr val="000000"/>
                </a:solidFill>
                <a:latin typeface="Helvetica" panose="020B0604020202020204" pitchFamily="34" charset="0"/>
                <a:cs typeface="Arial" panose="020B0604020202020204" pitchFamily="34" charset="0"/>
              </a:rPr>
              <a:t> of Technology (IITs)- Bombay, Kanpur, Kharagpur, Madras, Guwahati, Roorkee, and Delhi; Indian Institute of Science (IISc), Bengaluru and Joint Research </a:t>
            </a:r>
            <a:r>
              <a:rPr lang="en-US" sz="1000" dirty="0" err="1">
                <a:solidFill>
                  <a:srgbClr val="000000"/>
                </a:solidFill>
                <a:latin typeface="Helvetica" panose="020B0604020202020204" pitchFamily="34" charset="0"/>
                <a:cs typeface="Arial" panose="020B0604020202020204" pitchFamily="34" charset="0"/>
              </a:rPr>
              <a:t>Programme</a:t>
            </a:r>
            <a:r>
              <a:rPr lang="en-US" sz="1000" dirty="0">
                <a:solidFill>
                  <a:srgbClr val="000000"/>
                </a:solidFill>
                <a:latin typeface="Helvetica" panose="020B0604020202020204" pitchFamily="34" charset="0"/>
                <a:cs typeface="Arial" panose="020B0604020202020204" pitchFamily="34" charset="0"/>
              </a:rPr>
              <a:t> with </a:t>
            </a:r>
            <a:r>
              <a:rPr lang="en-US" sz="1000" dirty="0" err="1">
                <a:solidFill>
                  <a:srgbClr val="000000"/>
                </a:solidFill>
                <a:latin typeface="Helvetica" panose="020B0604020202020204" pitchFamily="34" charset="0"/>
                <a:cs typeface="Arial" panose="020B0604020202020204" pitchFamily="34" charset="0"/>
              </a:rPr>
              <a:t>Saviitribai</a:t>
            </a:r>
            <a:r>
              <a:rPr lang="en-US" sz="1000" dirty="0">
                <a:solidFill>
                  <a:srgbClr val="000000"/>
                </a:solidFill>
                <a:latin typeface="Helvetica" panose="020B0604020202020204" pitchFamily="34" charset="0"/>
                <a:cs typeface="Arial" panose="020B0604020202020204" pitchFamily="34" charset="0"/>
              </a:rPr>
              <a:t> Phule Pune University (SPPU, Pune) to carry out research activities in the areas of space technology and applications. During the period, ISRO has supported 66 new projects and 121 ongoing projects pertaining to nine Space Technology Cells. Under STCs, 46 projects have been successfully completed during the year. Details are given below in the table:</a:t>
            </a: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algn="just">
              <a:lnSpc>
                <a:spcPct val="150000"/>
              </a:lnSpc>
            </a:pPr>
            <a:r>
              <a:rPr lang="en-US" sz="1000" dirty="0">
                <a:solidFill>
                  <a:srgbClr val="000000"/>
                </a:solidFill>
                <a:latin typeface="Arial" panose="020B0604020202020204" pitchFamily="34" charset="0"/>
                <a:cs typeface="Arial" panose="020B0604020202020204" pitchFamily="34" charset="0"/>
              </a:rPr>
              <a:t>     	</a:t>
            </a:r>
          </a:p>
          <a:p>
            <a:pPr algn="just">
              <a:lnSpc>
                <a:spcPct val="150000"/>
              </a:lnSpc>
            </a:pPr>
            <a:endParaRPr lang="en-US" sz="1000" dirty="0">
              <a:solidFill>
                <a:srgbClr val="000000"/>
              </a:solidFill>
              <a:latin typeface="Helvetica" panose="020B0604020202020204" pitchFamily="34" charset="0"/>
            </a:endParaRPr>
          </a:p>
          <a:p>
            <a:pPr algn="just">
              <a:lnSpc>
                <a:spcPct val="150000"/>
              </a:lnSpc>
            </a:pPr>
            <a:endParaRPr lang="en-US" sz="1000" dirty="0">
              <a:solidFill>
                <a:srgbClr val="000000"/>
              </a:solidFill>
              <a:latin typeface="Helvetica" panose="020B0604020202020204" pitchFamily="34" charset="0"/>
            </a:endParaRPr>
          </a:p>
        </p:txBody>
      </p:sp>
      <p:sp>
        <p:nvSpPr>
          <p:cNvPr id="2" name="Rectangle 1">
            <a:extLst>
              <a:ext uri="{FF2B5EF4-FFF2-40B4-BE49-F238E27FC236}">
                <a16:creationId xmlns:a16="http://schemas.microsoft.com/office/drawing/2014/main" id="{7F1BE59F-CD8E-2C14-A14A-E79197A67897}"/>
              </a:ext>
            </a:extLst>
          </p:cNvPr>
          <p:cNvSpPr/>
          <p:nvPr/>
        </p:nvSpPr>
        <p:spPr>
          <a:xfrm>
            <a:off x="0" y="748631"/>
            <a:ext cx="9144001" cy="262616"/>
          </a:xfrm>
          <a:prstGeom prst="rect">
            <a:avLst/>
          </a:prstGeom>
          <a:solidFill>
            <a:schemeClr val="accent4">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solidFill>
                  <a:schemeClr val="bg1"/>
                </a:solidFill>
                <a:latin typeface="Arial" panose="020B0604020202020204" pitchFamily="34" charset="0"/>
                <a:cs typeface="Arial" panose="020B0604020202020204" pitchFamily="34" charset="0"/>
              </a:rPr>
              <a:t>Indian Space Research Organization </a:t>
            </a:r>
            <a:r>
              <a:rPr lang="en-US" sz="1200" b="1">
                <a:solidFill>
                  <a:schemeClr val="bg1"/>
                </a:solidFill>
                <a:latin typeface="Arial" panose="020B0604020202020204" pitchFamily="34" charset="0"/>
                <a:cs typeface="Arial" panose="020B0604020202020204" pitchFamily="34" charset="0"/>
              </a:rPr>
              <a:t>(ISRO) </a:t>
            </a:r>
            <a:endParaRPr lang="en-US" sz="1200" b="1" dirty="0">
              <a:solidFill>
                <a:schemeClr val="bg1"/>
              </a:solidFill>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2C1636FB-1C2C-858F-D943-E2314CCB7508}"/>
              </a:ext>
            </a:extLst>
          </p:cNvPr>
          <p:cNvGraphicFramePr>
            <a:graphicFrameLocks noGrp="1"/>
          </p:cNvGraphicFramePr>
          <p:nvPr>
            <p:extLst>
              <p:ext uri="{D42A27DB-BD31-4B8C-83A1-F6EECF244321}">
                <p14:modId xmlns:p14="http://schemas.microsoft.com/office/powerpoint/2010/main" val="1843791494"/>
              </p:ext>
            </p:extLst>
          </p:nvPr>
        </p:nvGraphicFramePr>
        <p:xfrm>
          <a:off x="158749" y="2534671"/>
          <a:ext cx="8826500" cy="2760648"/>
        </p:xfrm>
        <a:graphic>
          <a:graphicData uri="http://schemas.openxmlformats.org/drawingml/2006/table">
            <a:tbl>
              <a:tblPr firstRow="1" bandRow="1">
                <a:tableStyleId>{5C22544A-7EE6-4342-B048-85BDC9FD1C3A}</a:tableStyleId>
              </a:tblPr>
              <a:tblGrid>
                <a:gridCol w="2862050">
                  <a:extLst>
                    <a:ext uri="{9D8B030D-6E8A-4147-A177-3AD203B41FA5}">
                      <a16:colId xmlns:a16="http://schemas.microsoft.com/office/drawing/2014/main" val="500508417"/>
                    </a:ext>
                  </a:extLst>
                </a:gridCol>
                <a:gridCol w="1842052">
                  <a:extLst>
                    <a:ext uri="{9D8B030D-6E8A-4147-A177-3AD203B41FA5}">
                      <a16:colId xmlns:a16="http://schemas.microsoft.com/office/drawing/2014/main" val="1071810582"/>
                    </a:ext>
                  </a:extLst>
                </a:gridCol>
                <a:gridCol w="2157140">
                  <a:extLst>
                    <a:ext uri="{9D8B030D-6E8A-4147-A177-3AD203B41FA5}">
                      <a16:colId xmlns:a16="http://schemas.microsoft.com/office/drawing/2014/main" val="1138689693"/>
                    </a:ext>
                  </a:extLst>
                </a:gridCol>
                <a:gridCol w="1965258">
                  <a:extLst>
                    <a:ext uri="{9D8B030D-6E8A-4147-A177-3AD203B41FA5}">
                      <a16:colId xmlns:a16="http://schemas.microsoft.com/office/drawing/2014/main" val="609563688"/>
                    </a:ext>
                  </a:extLst>
                </a:gridCol>
              </a:tblGrid>
              <a:tr h="194119">
                <a:tc>
                  <a:txBody>
                    <a:bodyPr/>
                    <a:lstStyle/>
                    <a:p>
                      <a:pPr algn="ctr"/>
                      <a:r>
                        <a:rPr lang="en-US" sz="1000" dirty="0">
                          <a:effectLst/>
                          <a:latin typeface="Arial" panose="020B0604020202020204" pitchFamily="34" charset="0"/>
                          <a:cs typeface="Arial" panose="020B0604020202020204" pitchFamily="34" charset="0"/>
                        </a:rPr>
                        <a:t>Name of the STC/JRP</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gridSpan="3">
                  <a:txBody>
                    <a:bodyPr/>
                    <a:lstStyle/>
                    <a:p>
                      <a:pPr algn="ctr"/>
                      <a:r>
                        <a:rPr lang="en-US" sz="1000" dirty="0">
                          <a:effectLst/>
                          <a:latin typeface="Arial" panose="020B0604020202020204" pitchFamily="34" charset="0"/>
                          <a:cs typeface="Arial" panose="020B0604020202020204" pitchFamily="34" charset="0"/>
                        </a:rPr>
                        <a:t>No. of Projects</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hMerge="1">
                  <a:txBody>
                    <a:bodyPr/>
                    <a:lstStyle/>
                    <a:p>
                      <a:pPr algn="ctr"/>
                      <a:r>
                        <a:rPr lang="en-IN" sz="1000" dirty="0">
                          <a:latin typeface="Arial" panose="020B0604020202020204" pitchFamily="34" charset="0"/>
                          <a:cs typeface="Arial" panose="020B0604020202020204" pitchFamily="34" charset="0"/>
                        </a:rPr>
                        <a:t>Date of Launch</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hMerge="1">
                  <a:txBody>
                    <a:bodyPr/>
                    <a:lstStyle/>
                    <a:p>
                      <a:pPr algn="ctr"/>
                      <a:r>
                        <a:rPr lang="en-IN" sz="1000" dirty="0">
                          <a:latin typeface="Arial" panose="020B0604020202020204" pitchFamily="34" charset="0"/>
                          <a:cs typeface="Arial" panose="020B0604020202020204" pitchFamily="34" charset="0"/>
                        </a:rPr>
                        <a:t>Mass (Kg)</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extLst>
                  <a:ext uri="{0D108BD9-81ED-4DB2-BD59-A6C34878D82A}">
                    <a16:rowId xmlns:a16="http://schemas.microsoft.com/office/drawing/2014/main" val="2948614201"/>
                  </a:ext>
                </a:extLst>
              </a:tr>
              <a:tr h="194119">
                <a:tc>
                  <a:txBody>
                    <a:bodyPr/>
                    <a:lstStyle/>
                    <a:p>
                      <a:pPr algn="ct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US" sz="1000" dirty="0">
                          <a:solidFill>
                            <a:schemeClr val="bg1"/>
                          </a:solidFill>
                          <a:effectLst/>
                          <a:latin typeface="Arial" panose="020B0604020202020204" pitchFamily="34" charset="0"/>
                          <a:cs typeface="Arial" panose="020B0604020202020204" pitchFamily="34" charset="0"/>
                        </a:rPr>
                        <a:t>New </a:t>
                      </a:r>
                      <a:endParaRPr lang="en-IN" sz="1000" dirty="0">
                        <a:solidFill>
                          <a:schemeClr val="bg1"/>
                        </a:solidFill>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US" sz="1000" b="1" dirty="0">
                          <a:solidFill>
                            <a:schemeClr val="bg1"/>
                          </a:solidFill>
                          <a:effectLst/>
                          <a:latin typeface="Arial" panose="020B0604020202020204" pitchFamily="34" charset="0"/>
                          <a:cs typeface="Arial" panose="020B0604020202020204" pitchFamily="34" charset="0"/>
                        </a:rPr>
                        <a:t>Ongoing </a:t>
                      </a:r>
                      <a:endParaRPr lang="en-IN" sz="1000" b="1" dirty="0">
                        <a:solidFill>
                          <a:schemeClr val="bg1"/>
                        </a:solidFill>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US" sz="1000" b="1" dirty="0">
                          <a:solidFill>
                            <a:schemeClr val="bg1"/>
                          </a:solidFill>
                          <a:effectLst/>
                          <a:latin typeface="Arial" panose="020B0604020202020204" pitchFamily="34" charset="0"/>
                          <a:cs typeface="Arial" panose="020B0604020202020204" pitchFamily="34" charset="0"/>
                        </a:rPr>
                        <a:t>Completed</a:t>
                      </a:r>
                      <a:endParaRPr lang="en-IN" sz="1000" b="1" dirty="0">
                        <a:solidFill>
                          <a:schemeClr val="bg1"/>
                        </a:solidFill>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extLst>
                  <a:ext uri="{0D108BD9-81ED-4DB2-BD59-A6C34878D82A}">
                    <a16:rowId xmlns:a16="http://schemas.microsoft.com/office/drawing/2014/main" val="109884792"/>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a:t>
                      </a:r>
                      <a:r>
                        <a:rPr lang="en-IN" sz="1000" dirty="0" err="1">
                          <a:solidFill>
                            <a:schemeClr val="tx1"/>
                          </a:solidFill>
                          <a:effectLst/>
                          <a:latin typeface="Arial" panose="020B0604020202020204" pitchFamily="34" charset="0"/>
                          <a:cs typeface="Arial" panose="020B0604020202020204" pitchFamily="34" charset="0"/>
                        </a:rPr>
                        <a:t>ISc</a:t>
                      </a:r>
                      <a:r>
                        <a:rPr lang="en-IN" sz="1000" dirty="0">
                          <a:solidFill>
                            <a:schemeClr val="tx1"/>
                          </a:solidFill>
                          <a:effectLst/>
                          <a:latin typeface="Arial" panose="020B0604020202020204" pitchFamily="34" charset="0"/>
                          <a:cs typeface="Arial" panose="020B0604020202020204" pitchFamily="34" charset="0"/>
                        </a:rPr>
                        <a:t> Bengaluru</a:t>
                      </a: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r>
                        <a:rPr lang="en-IN" sz="1000" dirty="0">
                          <a:solidFill>
                            <a:schemeClr val="tx1"/>
                          </a:solidFill>
                          <a:effectLst/>
                          <a:latin typeface="Arial" panose="020B0604020202020204" pitchFamily="34" charset="0"/>
                          <a:cs typeface="Arial" panose="020B0604020202020204" pitchFamily="34" charset="0"/>
                        </a:rPr>
                        <a:t>5</a:t>
                      </a: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a:t>
                      </a:r>
                      <a:r>
                        <a:rPr lang="en-IN" sz="1000" dirty="0">
                          <a:solidFill>
                            <a:schemeClr val="tx1"/>
                          </a:solidFill>
                          <a:effectLst/>
                          <a:latin typeface="Arial" panose="020B0604020202020204" pitchFamily="34" charset="0"/>
                          <a:cs typeface="Arial" panose="020B0604020202020204" pitchFamily="34" charset="0"/>
                        </a:rPr>
                        <a:t>0</a:t>
                      </a:r>
                    </a:p>
                  </a:txBody>
                  <a:tcPr marL="77654" marR="77654" marT="38827" marB="38827">
                    <a:solidFill>
                      <a:schemeClr val="bg1">
                        <a:lumMod val="95000"/>
                      </a:schemeClr>
                    </a:solidFill>
                  </a:tcPr>
                </a:tc>
                <a:tc>
                  <a:txBody>
                    <a:bodyPr/>
                    <a:lstStyle/>
                    <a:p>
                      <a:pPr algn="ctr"/>
                      <a:r>
                        <a:rPr lang="en-US" sz="1000" u="none" dirty="0">
                          <a:solidFill>
                            <a:schemeClr val="tx1"/>
                          </a:solidFill>
                          <a:effectLst/>
                          <a:latin typeface="Arial" panose="020B0604020202020204" pitchFamily="34" charset="0"/>
                          <a:cs typeface="Arial" panose="020B0604020202020204" pitchFamily="34" charset="0"/>
                        </a:rPr>
                        <a:t>7</a:t>
                      </a:r>
                      <a:r>
                        <a:rPr lang="en-IN" sz="1000" u="sng" dirty="0">
                          <a:solidFill>
                            <a:schemeClr val="tx1"/>
                          </a:solidFill>
                          <a:effectLst/>
                          <a:latin typeface="Arial" panose="020B0604020202020204" pitchFamily="34" charset="0"/>
                          <a:cs typeface="Arial" panose="020B0604020202020204" pitchFamily="34" charset="0"/>
                        </a:rPr>
                        <a:t> </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635379372"/>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a:t>
                      </a:r>
                      <a:r>
                        <a:rPr lang="en-IN" sz="1000" dirty="0">
                          <a:solidFill>
                            <a:schemeClr val="tx1"/>
                          </a:solidFill>
                          <a:effectLst/>
                          <a:latin typeface="Arial" panose="020B0604020202020204" pitchFamily="34" charset="0"/>
                          <a:cs typeface="Arial" panose="020B0604020202020204" pitchFamily="34" charset="0"/>
                        </a:rPr>
                        <a:t>IT Bombay</a:t>
                      </a: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r>
                        <a:rPr lang="en-IN" sz="1000" dirty="0">
                          <a:solidFill>
                            <a:schemeClr val="tx1"/>
                          </a:solidFill>
                          <a:effectLst/>
                          <a:latin typeface="Arial" panose="020B0604020202020204" pitchFamily="34" charset="0"/>
                          <a:cs typeface="Arial" panose="020B0604020202020204" pitchFamily="34" charset="0"/>
                        </a:rPr>
                        <a:t>7</a:t>
                      </a: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8</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675109537"/>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IIT Kanpur</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9</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37253790"/>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IIT Kharagpur</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6</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981409731"/>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IIT Madras</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6</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094806596"/>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IIT Roorkee</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13</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2258449156"/>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IIT Guwahati</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4</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144852947"/>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IIT Delhi</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8</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Nil</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857560404"/>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SPPU, Pune</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3</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2554111596"/>
                  </a:ext>
                </a:extLst>
              </a:tr>
              <a:tr h="194119">
                <a:tc>
                  <a:txBody>
                    <a:bodyPr/>
                    <a:lstStyle/>
                    <a:p>
                      <a:pPr algn="ctr"/>
                      <a:r>
                        <a:rPr lang="en-US" sz="1000" b="1" dirty="0">
                          <a:solidFill>
                            <a:schemeClr val="tx1"/>
                          </a:solidFill>
                          <a:effectLst/>
                          <a:latin typeface="Arial" panose="020B0604020202020204" pitchFamily="34" charset="0"/>
                          <a:cs typeface="Arial" panose="020B0604020202020204" pitchFamily="34" charset="0"/>
                        </a:rPr>
                        <a:t>Total</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b="1" dirty="0">
                          <a:solidFill>
                            <a:schemeClr val="tx1"/>
                          </a:solidFill>
                          <a:effectLst/>
                          <a:latin typeface="Arial" panose="020B0604020202020204" pitchFamily="34" charset="0"/>
                          <a:cs typeface="Arial" panose="020B0604020202020204" pitchFamily="34" charset="0"/>
                        </a:rPr>
                        <a:t>66</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b="1" dirty="0">
                          <a:solidFill>
                            <a:schemeClr val="tx1"/>
                          </a:solidFill>
                          <a:effectLst/>
                          <a:latin typeface="Arial" panose="020B0604020202020204" pitchFamily="34" charset="0"/>
                          <a:cs typeface="Arial" panose="020B0604020202020204" pitchFamily="34" charset="0"/>
                        </a:rPr>
                        <a:t>121</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b="1" dirty="0">
                          <a:solidFill>
                            <a:schemeClr val="tx1"/>
                          </a:solidFill>
                          <a:effectLst/>
                          <a:latin typeface="Arial" panose="020B0604020202020204" pitchFamily="34" charset="0"/>
                          <a:cs typeface="Arial" panose="020B0604020202020204" pitchFamily="34" charset="0"/>
                        </a:rPr>
                        <a:t>46</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486653772"/>
                  </a:ext>
                </a:extLst>
              </a:tr>
            </a:tbl>
          </a:graphicData>
        </a:graphic>
      </p:graphicFrame>
    </p:spTree>
    <p:extLst>
      <p:ext uri="{BB962C8B-B14F-4D97-AF65-F5344CB8AC3E}">
        <p14:creationId xmlns:p14="http://schemas.microsoft.com/office/powerpoint/2010/main" val="51335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B778A766-11C1-AB31-68F4-2782FFA76339}"/>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5" name="Rectangle 4">
            <a:extLst>
              <a:ext uri="{FF2B5EF4-FFF2-40B4-BE49-F238E27FC236}">
                <a16:creationId xmlns:a16="http://schemas.microsoft.com/office/drawing/2014/main" id="{01B183A7-89E4-E32D-26FE-F5831FCB6962}"/>
              </a:ext>
            </a:extLst>
          </p:cNvPr>
          <p:cNvSpPr/>
          <p:nvPr/>
        </p:nvSpPr>
        <p:spPr>
          <a:xfrm>
            <a:off x="-1" y="1011247"/>
            <a:ext cx="9144001" cy="566300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0350" lvl="1" indent="-171450" algn="just">
              <a:lnSpc>
                <a:spcPct val="150000"/>
              </a:lnSpc>
              <a:buFont typeface="Arial" panose="020B0604020202020204" pitchFamily="34" charset="0"/>
              <a:buChar char="•"/>
            </a:pPr>
            <a:r>
              <a:rPr lang="en-US" sz="1000" dirty="0">
                <a:solidFill>
                  <a:srgbClr val="000000"/>
                </a:solidFill>
                <a:latin typeface="Helvetica" panose="020B0604020202020204" pitchFamily="34" charset="0"/>
                <a:cs typeface="Arial" panose="020B0604020202020204" pitchFamily="34" charset="0"/>
              </a:rPr>
              <a:t>ISRO has commissioned various projects/missions towards space in various segments of space and their missions. The details of missions are given in the table below- </a:t>
            </a: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Helvetica" panose="020B0604020202020204" pitchFamily="34" charset="0"/>
              <a:cs typeface="Arial" panose="020B0604020202020204" pitchFamily="34" charset="0"/>
            </a:endParaRPr>
          </a:p>
          <a:p>
            <a:pPr marL="260350" lvl="1"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171450" indent="-171450" algn="just">
              <a:lnSpc>
                <a:spcPct val="150000"/>
              </a:lnSpc>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algn="just">
              <a:lnSpc>
                <a:spcPct val="150000"/>
              </a:lnSpc>
            </a:pPr>
            <a:r>
              <a:rPr lang="en-US" sz="1000" dirty="0">
                <a:solidFill>
                  <a:srgbClr val="000000"/>
                </a:solidFill>
                <a:latin typeface="Arial" panose="020B0604020202020204" pitchFamily="34" charset="0"/>
                <a:cs typeface="Arial" panose="020B0604020202020204" pitchFamily="34" charset="0"/>
              </a:rPr>
              <a:t>     	</a:t>
            </a:r>
          </a:p>
          <a:p>
            <a:pPr algn="just">
              <a:lnSpc>
                <a:spcPct val="150000"/>
              </a:lnSpc>
            </a:pPr>
            <a:endParaRPr lang="en-US" sz="1000" dirty="0">
              <a:solidFill>
                <a:srgbClr val="000000"/>
              </a:solidFill>
              <a:latin typeface="Helvetica" panose="020B0604020202020204" pitchFamily="34" charset="0"/>
            </a:endParaRPr>
          </a:p>
          <a:p>
            <a:pPr algn="just">
              <a:lnSpc>
                <a:spcPct val="150000"/>
              </a:lnSpc>
            </a:pPr>
            <a:endParaRPr lang="en-US" sz="1000" dirty="0">
              <a:solidFill>
                <a:srgbClr val="000000"/>
              </a:solidFill>
              <a:latin typeface="Helvetica" panose="020B0604020202020204" pitchFamily="34" charset="0"/>
            </a:endParaRPr>
          </a:p>
        </p:txBody>
      </p:sp>
      <p:sp>
        <p:nvSpPr>
          <p:cNvPr id="2" name="Rectangle 1">
            <a:extLst>
              <a:ext uri="{FF2B5EF4-FFF2-40B4-BE49-F238E27FC236}">
                <a16:creationId xmlns:a16="http://schemas.microsoft.com/office/drawing/2014/main" id="{7F1BE59F-CD8E-2C14-A14A-E79197A67897}"/>
              </a:ext>
            </a:extLst>
          </p:cNvPr>
          <p:cNvSpPr/>
          <p:nvPr/>
        </p:nvSpPr>
        <p:spPr>
          <a:xfrm>
            <a:off x="0" y="748631"/>
            <a:ext cx="9144001" cy="262616"/>
          </a:xfrm>
          <a:prstGeom prst="rect">
            <a:avLst/>
          </a:prstGeom>
          <a:solidFill>
            <a:schemeClr val="accent4">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200" b="1" dirty="0">
                <a:solidFill>
                  <a:schemeClr val="bg1"/>
                </a:solidFill>
                <a:latin typeface="Arial" panose="020B0604020202020204" pitchFamily="34" charset="0"/>
                <a:cs typeface="Arial" panose="020B0604020202020204" pitchFamily="34" charset="0"/>
              </a:rPr>
              <a:t>Indian Space Research Organization </a:t>
            </a:r>
            <a:r>
              <a:rPr lang="en-US" sz="1200" b="1">
                <a:solidFill>
                  <a:schemeClr val="bg1"/>
                </a:solidFill>
                <a:latin typeface="Arial" panose="020B0604020202020204" pitchFamily="34" charset="0"/>
                <a:cs typeface="Arial" panose="020B0604020202020204" pitchFamily="34" charset="0"/>
              </a:rPr>
              <a:t>(ISRO) </a:t>
            </a:r>
            <a:endParaRPr lang="en-US" sz="1200" b="1" dirty="0">
              <a:solidFill>
                <a:schemeClr val="bg1"/>
              </a:solidFill>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2C1636FB-1C2C-858F-D943-E2314CCB7508}"/>
              </a:ext>
            </a:extLst>
          </p:cNvPr>
          <p:cNvGraphicFramePr>
            <a:graphicFrameLocks noGrp="1"/>
          </p:cNvGraphicFramePr>
          <p:nvPr>
            <p:extLst>
              <p:ext uri="{D42A27DB-BD31-4B8C-83A1-F6EECF244321}">
                <p14:modId xmlns:p14="http://schemas.microsoft.com/office/powerpoint/2010/main" val="4104615919"/>
              </p:ext>
            </p:extLst>
          </p:nvPr>
        </p:nvGraphicFramePr>
        <p:xfrm>
          <a:off x="158749" y="1582171"/>
          <a:ext cx="8826500" cy="2760648"/>
        </p:xfrm>
        <a:graphic>
          <a:graphicData uri="http://schemas.openxmlformats.org/drawingml/2006/table">
            <a:tbl>
              <a:tblPr firstRow="1" bandRow="1">
                <a:tableStyleId>{5C22544A-7EE6-4342-B048-85BDC9FD1C3A}</a:tableStyleId>
              </a:tblPr>
              <a:tblGrid>
                <a:gridCol w="2862050">
                  <a:extLst>
                    <a:ext uri="{9D8B030D-6E8A-4147-A177-3AD203B41FA5}">
                      <a16:colId xmlns:a16="http://schemas.microsoft.com/office/drawing/2014/main" val="500508417"/>
                    </a:ext>
                  </a:extLst>
                </a:gridCol>
                <a:gridCol w="1842052">
                  <a:extLst>
                    <a:ext uri="{9D8B030D-6E8A-4147-A177-3AD203B41FA5}">
                      <a16:colId xmlns:a16="http://schemas.microsoft.com/office/drawing/2014/main" val="1071810582"/>
                    </a:ext>
                  </a:extLst>
                </a:gridCol>
                <a:gridCol w="2157140">
                  <a:extLst>
                    <a:ext uri="{9D8B030D-6E8A-4147-A177-3AD203B41FA5}">
                      <a16:colId xmlns:a16="http://schemas.microsoft.com/office/drawing/2014/main" val="1138689693"/>
                    </a:ext>
                  </a:extLst>
                </a:gridCol>
                <a:gridCol w="1965258">
                  <a:extLst>
                    <a:ext uri="{9D8B030D-6E8A-4147-A177-3AD203B41FA5}">
                      <a16:colId xmlns:a16="http://schemas.microsoft.com/office/drawing/2014/main" val="609563688"/>
                    </a:ext>
                  </a:extLst>
                </a:gridCol>
              </a:tblGrid>
              <a:tr h="194119">
                <a:tc>
                  <a:txBody>
                    <a:bodyPr/>
                    <a:lstStyle/>
                    <a:p>
                      <a:pPr algn="ctr"/>
                      <a:r>
                        <a:rPr lang="en-US" sz="1000" dirty="0">
                          <a:effectLst/>
                          <a:latin typeface="Arial" panose="020B0604020202020204" pitchFamily="34" charset="0"/>
                          <a:cs typeface="Arial" panose="020B0604020202020204" pitchFamily="34" charset="0"/>
                        </a:rPr>
                        <a:t>Mission</a:t>
                      </a:r>
                      <a:endParaRPr lang="en-IN" sz="1000" dirty="0">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US" sz="1000" dirty="0">
                          <a:solidFill>
                            <a:schemeClr val="bg1"/>
                          </a:solidFill>
                          <a:effectLst/>
                          <a:latin typeface="Arial" panose="020B0604020202020204" pitchFamily="34" charset="0"/>
                          <a:cs typeface="Arial" panose="020B0604020202020204" pitchFamily="34" charset="0"/>
                        </a:rPr>
                        <a:t>2020-2021</a:t>
                      </a:r>
                      <a:endParaRPr lang="en-IN" sz="1000" dirty="0">
                        <a:solidFill>
                          <a:schemeClr val="bg1"/>
                        </a:solidFill>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US" sz="1000" b="1" dirty="0">
                          <a:solidFill>
                            <a:schemeClr val="bg1"/>
                          </a:solidFill>
                          <a:effectLst/>
                          <a:latin typeface="Arial" panose="020B0604020202020204" pitchFamily="34" charset="0"/>
                          <a:cs typeface="Arial" panose="020B0604020202020204" pitchFamily="34" charset="0"/>
                        </a:rPr>
                        <a:t>2021-2022</a:t>
                      </a:r>
                      <a:endParaRPr lang="en-IN" sz="1000" b="1" dirty="0">
                        <a:solidFill>
                          <a:schemeClr val="bg1"/>
                        </a:solidFill>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tc>
                  <a:txBody>
                    <a:bodyPr/>
                    <a:lstStyle/>
                    <a:p>
                      <a:pPr algn="ctr"/>
                      <a:r>
                        <a:rPr lang="en-US" sz="1000" b="1" dirty="0">
                          <a:solidFill>
                            <a:schemeClr val="bg1"/>
                          </a:solidFill>
                          <a:effectLst/>
                          <a:latin typeface="Arial" panose="020B0604020202020204" pitchFamily="34" charset="0"/>
                          <a:cs typeface="Arial" panose="020B0604020202020204" pitchFamily="34" charset="0"/>
                        </a:rPr>
                        <a:t>2022-2023</a:t>
                      </a:r>
                      <a:endParaRPr lang="en-IN" sz="1000" b="1" dirty="0">
                        <a:solidFill>
                          <a:schemeClr val="bg1"/>
                        </a:solidFill>
                        <a:effectLst/>
                        <a:latin typeface="Arial" panose="020B0604020202020204" pitchFamily="34" charset="0"/>
                        <a:cs typeface="Arial" panose="020B0604020202020204" pitchFamily="34" charset="0"/>
                      </a:endParaRPr>
                    </a:p>
                  </a:txBody>
                  <a:tcPr marL="77654" marR="77654" marT="38827" marB="38827">
                    <a:solidFill>
                      <a:schemeClr val="accent4">
                        <a:lumMod val="75000"/>
                      </a:schemeClr>
                    </a:solidFill>
                  </a:tcPr>
                </a:tc>
                <a:extLst>
                  <a:ext uri="{0D108BD9-81ED-4DB2-BD59-A6C34878D82A}">
                    <a16:rowId xmlns:a16="http://schemas.microsoft.com/office/drawing/2014/main" val="109884792"/>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Earth Observation Satellites</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a:t>
                      </a:r>
                      <a:r>
                        <a:rPr lang="en-IN" sz="1000" dirty="0">
                          <a:solidFill>
                            <a:schemeClr val="tx1"/>
                          </a:solidFill>
                          <a:effectLst/>
                          <a:latin typeface="Arial" panose="020B0604020202020204" pitchFamily="34" charset="0"/>
                          <a:cs typeface="Arial" panose="020B0604020202020204" pitchFamily="34" charset="0"/>
                        </a:rPr>
                        <a:t>*</a:t>
                      </a:r>
                    </a:p>
                  </a:txBody>
                  <a:tcPr marL="77654" marR="77654" marT="38827" marB="38827">
                    <a:solidFill>
                      <a:schemeClr val="bg1">
                        <a:lumMod val="95000"/>
                      </a:schemeClr>
                    </a:solidFill>
                  </a:tcPr>
                </a:tc>
                <a:tc>
                  <a:txBody>
                    <a:bodyPr/>
                    <a:lstStyle/>
                    <a:p>
                      <a:pPr algn="ctr"/>
                      <a:r>
                        <a:rPr lang="en-US" sz="1000" u="none" dirty="0">
                          <a:solidFill>
                            <a:schemeClr val="tx1"/>
                          </a:solidFill>
                          <a:effectLst/>
                          <a:latin typeface="Arial" panose="020B0604020202020204" pitchFamily="34" charset="0"/>
                          <a:cs typeface="Arial" panose="020B0604020202020204" pitchFamily="34" charset="0"/>
                        </a:rPr>
                        <a:t>1</a:t>
                      </a:r>
                      <a:r>
                        <a:rPr lang="en-IN" sz="1000" u="sng" dirty="0">
                          <a:solidFill>
                            <a:schemeClr val="tx1"/>
                          </a:solidFill>
                          <a:effectLst/>
                          <a:latin typeface="Arial" panose="020B0604020202020204" pitchFamily="34" charset="0"/>
                          <a:cs typeface="Arial" panose="020B0604020202020204" pitchFamily="34" charset="0"/>
                        </a:rPr>
                        <a:t> </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635379372"/>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Communication Satellites</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675109537"/>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Navigation Satellites</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137253790"/>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Space Science Satellites</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3</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981409731"/>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Technology Demonstrator</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094806596"/>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PSLV</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3</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5</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2258449156"/>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GSLV </a:t>
                      </a:r>
                      <a:r>
                        <a:rPr lang="en-US" sz="1000" dirty="0" err="1">
                          <a:solidFill>
                            <a:schemeClr val="tx1"/>
                          </a:solidFill>
                          <a:effectLst/>
                          <a:latin typeface="Arial" panose="020B0604020202020204" pitchFamily="34" charset="0"/>
                          <a:cs typeface="Arial" panose="020B0604020202020204" pitchFamily="34" charset="0"/>
                        </a:rPr>
                        <a:t>MkII</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144852947"/>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GSLV </a:t>
                      </a:r>
                      <a:r>
                        <a:rPr lang="en-US" sz="1000" dirty="0" err="1">
                          <a:solidFill>
                            <a:schemeClr val="tx1"/>
                          </a:solidFill>
                          <a:effectLst/>
                          <a:latin typeface="Arial" panose="020B0604020202020204" pitchFamily="34" charset="0"/>
                          <a:cs typeface="Arial" panose="020B0604020202020204" pitchFamily="34" charset="0"/>
                        </a:rPr>
                        <a:t>MkIII</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3857560404"/>
                  </a:ext>
                </a:extLst>
              </a:tr>
              <a:tr h="194119">
                <a:tc>
                  <a:txBody>
                    <a:bodyPr/>
                    <a:lstStyle/>
                    <a:p>
                      <a:pPr algn="ctr"/>
                      <a:r>
                        <a:rPr lang="en-US" sz="1000" dirty="0">
                          <a:solidFill>
                            <a:schemeClr val="tx1"/>
                          </a:solidFill>
                          <a:effectLst/>
                          <a:latin typeface="Arial" panose="020B0604020202020204" pitchFamily="34" charset="0"/>
                          <a:cs typeface="Arial" panose="020B0604020202020204" pitchFamily="34" charset="0"/>
                        </a:rPr>
                        <a:t>Small Satellite Launch Vehicle</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2</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2554111596"/>
                  </a:ext>
                </a:extLst>
              </a:tr>
              <a:tr h="194119">
                <a:tc>
                  <a:txBody>
                    <a:bodyPr/>
                    <a:lstStyle/>
                    <a:p>
                      <a:pPr algn="ctr"/>
                      <a:r>
                        <a:rPr lang="en-US" sz="1000" dirty="0" err="1">
                          <a:solidFill>
                            <a:schemeClr val="tx1"/>
                          </a:solidFill>
                          <a:effectLst/>
                          <a:latin typeface="Arial" panose="020B0604020202020204" pitchFamily="34" charset="0"/>
                          <a:cs typeface="Arial" panose="020B0604020202020204" pitchFamily="34" charset="0"/>
                        </a:rPr>
                        <a:t>Gaganyaan</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0</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dirty="0">
                          <a:solidFill>
                            <a:schemeClr val="tx1"/>
                          </a:solidFill>
                          <a:effectLst/>
                          <a:latin typeface="Arial" panose="020B0604020202020204" pitchFamily="34" charset="0"/>
                          <a:cs typeface="Arial" panose="020B0604020202020204" pitchFamily="34" charset="0"/>
                        </a:rPr>
                        <a:t>1</a:t>
                      </a:r>
                      <a:endParaRPr lang="en-IN" sz="1000"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2860388617"/>
                  </a:ext>
                </a:extLst>
              </a:tr>
              <a:tr h="194119">
                <a:tc>
                  <a:txBody>
                    <a:bodyPr/>
                    <a:lstStyle/>
                    <a:p>
                      <a:pPr algn="ctr"/>
                      <a:r>
                        <a:rPr lang="en-US" sz="1000" b="1" dirty="0">
                          <a:solidFill>
                            <a:schemeClr val="tx1"/>
                          </a:solidFill>
                          <a:effectLst/>
                          <a:latin typeface="Arial" panose="020B0604020202020204" pitchFamily="34" charset="0"/>
                          <a:cs typeface="Arial" panose="020B0604020202020204" pitchFamily="34" charset="0"/>
                        </a:rPr>
                        <a:t>Total</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b="1" dirty="0">
                          <a:solidFill>
                            <a:schemeClr val="tx1"/>
                          </a:solidFill>
                          <a:effectLst/>
                          <a:latin typeface="Arial" panose="020B0604020202020204" pitchFamily="34" charset="0"/>
                          <a:cs typeface="Arial" panose="020B0604020202020204" pitchFamily="34" charset="0"/>
                        </a:rPr>
                        <a:t>5</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b="1" dirty="0">
                          <a:solidFill>
                            <a:schemeClr val="tx1"/>
                          </a:solidFill>
                          <a:effectLst/>
                          <a:latin typeface="Arial" panose="020B0604020202020204" pitchFamily="34" charset="0"/>
                          <a:cs typeface="Arial" panose="020B0604020202020204" pitchFamily="34" charset="0"/>
                        </a:rPr>
                        <a:t>4</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tc>
                  <a:txBody>
                    <a:bodyPr/>
                    <a:lstStyle/>
                    <a:p>
                      <a:pPr algn="ctr"/>
                      <a:r>
                        <a:rPr lang="en-US" sz="1000" b="1" dirty="0">
                          <a:solidFill>
                            <a:schemeClr val="tx1"/>
                          </a:solidFill>
                          <a:effectLst/>
                          <a:latin typeface="Arial" panose="020B0604020202020204" pitchFamily="34" charset="0"/>
                          <a:cs typeface="Arial" panose="020B0604020202020204" pitchFamily="34" charset="0"/>
                        </a:rPr>
                        <a:t>19</a:t>
                      </a:r>
                      <a:endParaRPr lang="en-IN" sz="1000" b="1" dirty="0">
                        <a:solidFill>
                          <a:schemeClr val="tx1"/>
                        </a:solidFill>
                        <a:effectLst/>
                        <a:latin typeface="Arial" panose="020B0604020202020204" pitchFamily="34" charset="0"/>
                        <a:cs typeface="Arial" panose="020B0604020202020204" pitchFamily="34" charset="0"/>
                      </a:endParaRPr>
                    </a:p>
                  </a:txBody>
                  <a:tcPr marL="77654" marR="77654" marT="38827" marB="38827">
                    <a:solidFill>
                      <a:schemeClr val="bg1">
                        <a:lumMod val="95000"/>
                      </a:schemeClr>
                    </a:solidFill>
                  </a:tcPr>
                </a:tc>
                <a:extLst>
                  <a:ext uri="{0D108BD9-81ED-4DB2-BD59-A6C34878D82A}">
                    <a16:rowId xmlns:a16="http://schemas.microsoft.com/office/drawing/2014/main" val="486653772"/>
                  </a:ext>
                </a:extLst>
              </a:tr>
            </a:tbl>
          </a:graphicData>
        </a:graphic>
      </p:graphicFrame>
      <p:sp>
        <p:nvSpPr>
          <p:cNvPr id="3" name="TextBox 2">
            <a:extLst>
              <a:ext uri="{FF2B5EF4-FFF2-40B4-BE49-F238E27FC236}">
                <a16:creationId xmlns:a16="http://schemas.microsoft.com/office/drawing/2014/main" id="{FB444A55-B14D-03C6-D822-F0F987B74969}"/>
              </a:ext>
            </a:extLst>
          </p:cNvPr>
          <p:cNvSpPr txBox="1"/>
          <p:nvPr/>
        </p:nvSpPr>
        <p:spPr>
          <a:xfrm>
            <a:off x="5156200" y="4445000"/>
            <a:ext cx="3829049" cy="246221"/>
          </a:xfrm>
          <a:prstGeom prst="rect">
            <a:avLst/>
          </a:prstGeom>
          <a:noFill/>
        </p:spPr>
        <p:txBody>
          <a:bodyPr wrap="square" rtlCol="0">
            <a:spAutoFit/>
          </a:bodyPr>
          <a:lstStyle/>
          <a:p>
            <a:r>
              <a:rPr lang="en-US" sz="1000" i="1" dirty="0">
                <a:solidFill>
                  <a:schemeClr val="bg2">
                    <a:lumMod val="50000"/>
                  </a:schemeClr>
                </a:solidFill>
                <a:latin typeface="Arial" panose="020B0604020202020204" pitchFamily="34" charset="0"/>
                <a:cs typeface="Arial" panose="020B0604020202020204" pitchFamily="34" charset="0"/>
              </a:rPr>
              <a:t>*including the mission expected to be achieved by March 2022</a:t>
            </a:r>
            <a:endParaRPr lang="en-IN" sz="1000"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46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B183A7-89E4-E32D-26FE-F5831FCB6962}"/>
              </a:ext>
            </a:extLst>
          </p:cNvPr>
          <p:cNvSpPr/>
          <p:nvPr/>
        </p:nvSpPr>
        <p:spPr>
          <a:xfrm>
            <a:off x="0" y="717318"/>
            <a:ext cx="9144000" cy="1098782"/>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Vikram Sarabhai Space Centre (VSSC)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VSSC, Thiruvananthapuram is responsible for the design and development of launch vehicle technology. The </a:t>
            </a:r>
            <a:r>
              <a:rPr lang="en-US" sz="1000" dirty="0" err="1">
                <a:solidFill>
                  <a:schemeClr val="tx1"/>
                </a:solidFill>
                <a:latin typeface="Arial" panose="020B0604020202020204" pitchFamily="34" charset="0"/>
                <a:cs typeface="Arial" panose="020B0604020202020204" pitchFamily="34" charset="0"/>
              </a:rPr>
              <a:t>centre</a:t>
            </a:r>
            <a:r>
              <a:rPr lang="en-US" sz="1000" dirty="0">
                <a:solidFill>
                  <a:schemeClr val="tx1"/>
                </a:solidFill>
                <a:latin typeface="Arial" panose="020B0604020202020204" pitchFamily="34" charset="0"/>
                <a:cs typeface="Arial" panose="020B0604020202020204" pitchFamily="34" charset="0"/>
              </a:rPr>
              <a:t> pursues active research &amp; development and have developed core competence in various disciplines related to aerospace systems. </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The major </a:t>
            </a:r>
            <a:r>
              <a:rPr lang="en-US" sz="1000" dirty="0" err="1">
                <a:solidFill>
                  <a:schemeClr val="tx1"/>
                </a:solidFill>
                <a:latin typeface="Arial" panose="020B0604020202020204" pitchFamily="34" charset="0"/>
                <a:cs typeface="Arial" panose="020B0604020202020204" pitchFamily="34" charset="0"/>
              </a:rPr>
              <a:t>programmes</a:t>
            </a:r>
            <a:r>
              <a:rPr lang="en-US" sz="1000" dirty="0">
                <a:solidFill>
                  <a:schemeClr val="tx1"/>
                </a:solidFill>
                <a:latin typeface="Arial" panose="020B0604020202020204" pitchFamily="34" charset="0"/>
                <a:cs typeface="Arial" panose="020B0604020202020204" pitchFamily="34" charset="0"/>
              </a:rPr>
              <a:t> at VSSC include Polar Satellite Launch Vehicle (PSLV), Geosynchronous Satellite Launch Vehicle (GSLV), and also the management and development of Small Satellite Launch Vehicle (SSLV).</a:t>
            </a:r>
          </a:p>
        </p:txBody>
      </p:sp>
      <p:sp>
        <p:nvSpPr>
          <p:cNvPr id="7" name="Rectangle 6">
            <a:extLst>
              <a:ext uri="{FF2B5EF4-FFF2-40B4-BE49-F238E27FC236}">
                <a16:creationId xmlns:a16="http://schemas.microsoft.com/office/drawing/2014/main" id="{47C6F477-50D3-439D-A647-E37E1EABA56C}"/>
              </a:ext>
            </a:extLst>
          </p:cNvPr>
          <p:cNvSpPr/>
          <p:nvPr/>
        </p:nvSpPr>
        <p:spPr>
          <a:xfrm>
            <a:off x="-1" y="1892019"/>
            <a:ext cx="9144000" cy="1098783"/>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U R Rao Satellite Centre (URSC)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URSC, Bengaluru, is the lead </a:t>
            </a:r>
            <a:r>
              <a:rPr lang="en-US" sz="1000" dirty="0" err="1">
                <a:solidFill>
                  <a:schemeClr val="tx1"/>
                </a:solidFill>
                <a:latin typeface="Arial" panose="020B0604020202020204" pitchFamily="34" charset="0"/>
                <a:cs typeface="Arial" panose="020B0604020202020204" pitchFamily="34" charset="0"/>
              </a:rPr>
              <a:t>centre</a:t>
            </a:r>
            <a:r>
              <a:rPr lang="en-US" sz="1000" dirty="0">
                <a:solidFill>
                  <a:schemeClr val="tx1"/>
                </a:solidFill>
                <a:latin typeface="Arial" panose="020B0604020202020204" pitchFamily="34" charset="0"/>
                <a:cs typeface="Arial" panose="020B0604020202020204" pitchFamily="34" charset="0"/>
              </a:rPr>
              <a:t> for design, development, the realization of communication, navigation, remote sensing, remote sensing, scientific and small satellite missions. </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URSC is also being involved in research and development activities of cutting-edge satellite technologies, total management of all satellite missions and creation of space industry to realize space systems.</a:t>
            </a:r>
          </a:p>
        </p:txBody>
      </p:sp>
      <p:sp>
        <p:nvSpPr>
          <p:cNvPr id="8" name="Rectangle 7">
            <a:extLst>
              <a:ext uri="{FF2B5EF4-FFF2-40B4-BE49-F238E27FC236}">
                <a16:creationId xmlns:a16="http://schemas.microsoft.com/office/drawing/2014/main" id="{DE6C37E8-709D-1BBE-6A1C-7EB12ED17E54}"/>
              </a:ext>
            </a:extLst>
          </p:cNvPr>
          <p:cNvSpPr/>
          <p:nvPr/>
        </p:nvSpPr>
        <p:spPr>
          <a:xfrm>
            <a:off x="0" y="3066721"/>
            <a:ext cx="9144000" cy="652424"/>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Satish Dhawan Space Centre (SDSC) SHAR</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SHAR, the “Spaceport of India”, is considered as the backbone of the ISRO for providing the launch base infrastructure for the Indian Space </a:t>
            </a:r>
            <a:r>
              <a:rPr lang="en-US" sz="1000" dirty="0" err="1">
                <a:solidFill>
                  <a:schemeClr val="tx1"/>
                </a:solidFill>
                <a:latin typeface="Arial" panose="020B0604020202020204" pitchFamily="34" charset="0"/>
                <a:cs typeface="Arial" panose="020B0604020202020204" pitchFamily="34" charset="0"/>
              </a:rPr>
              <a:t>Programme</a:t>
            </a:r>
            <a:r>
              <a:rPr lang="en-US" sz="1000" dirty="0">
                <a:solidFill>
                  <a:schemeClr val="tx1"/>
                </a:solidFill>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902E2F39-2F06-8618-0535-D37314D563AF}"/>
              </a:ext>
            </a:extLst>
          </p:cNvPr>
          <p:cNvSpPr/>
          <p:nvPr/>
        </p:nvSpPr>
        <p:spPr>
          <a:xfrm>
            <a:off x="0" y="3798820"/>
            <a:ext cx="9143999" cy="874780"/>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b="1" dirty="0">
                <a:solidFill>
                  <a:schemeClr val="tx1"/>
                </a:solidFill>
                <a:latin typeface="Arial" panose="020B0604020202020204" pitchFamily="34" charset="0"/>
                <a:cs typeface="Arial" panose="020B0604020202020204" pitchFamily="34" charset="0"/>
              </a:rPr>
              <a:t>Liquid Propulsion Systems Centre (LPSC)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LPSC is the lead Centre of ISRO for the design, development, and realization of advanced propulsion systems for Launch Vehicles and also space propulsion systems for spacecraft. </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LPSC activities and facilities are mainly spread across the two campuses, namely, LPSC, </a:t>
            </a:r>
            <a:r>
              <a:rPr lang="en-US" sz="1000" dirty="0" err="1">
                <a:solidFill>
                  <a:schemeClr val="tx1"/>
                </a:solidFill>
                <a:latin typeface="Arial" panose="020B0604020202020204" pitchFamily="34" charset="0"/>
                <a:cs typeface="Arial" panose="020B0604020202020204" pitchFamily="34" charset="0"/>
              </a:rPr>
              <a:t>Valiamala</a:t>
            </a:r>
            <a:r>
              <a:rPr lang="en-US" sz="1000" dirty="0">
                <a:solidFill>
                  <a:schemeClr val="tx1"/>
                </a:solidFill>
                <a:latin typeface="Arial" panose="020B0604020202020204" pitchFamily="34" charset="0"/>
                <a:cs typeface="Arial" panose="020B0604020202020204" pitchFamily="34" charset="0"/>
              </a:rPr>
              <a:t>, Thiruvananthapuram, and LPSC, Bengaluru, Karnataka.</a:t>
            </a:r>
          </a:p>
        </p:txBody>
      </p:sp>
      <p:sp>
        <p:nvSpPr>
          <p:cNvPr id="14" name="Rectangle 13">
            <a:extLst>
              <a:ext uri="{FF2B5EF4-FFF2-40B4-BE49-F238E27FC236}">
                <a16:creationId xmlns:a16="http://schemas.microsoft.com/office/drawing/2014/main" id="{3659535C-95F6-DF6B-0A61-383A8D3D8967}"/>
              </a:ext>
            </a:extLst>
          </p:cNvPr>
          <p:cNvSpPr/>
          <p:nvPr/>
        </p:nvSpPr>
        <p:spPr>
          <a:xfrm>
            <a:off x="0" y="4770474"/>
            <a:ext cx="9144000" cy="732072"/>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Space Applications Centre (SAC)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SAC is a major research and development </a:t>
            </a:r>
            <a:r>
              <a:rPr lang="en-US" sz="1000" dirty="0" err="1">
                <a:solidFill>
                  <a:schemeClr val="tx1"/>
                </a:solidFill>
                <a:latin typeface="Arial" panose="020B0604020202020204" pitchFamily="34" charset="0"/>
                <a:cs typeface="Arial" panose="020B0604020202020204" pitchFamily="34" charset="0"/>
              </a:rPr>
              <a:t>centre</a:t>
            </a:r>
            <a:r>
              <a:rPr lang="en-US" sz="1000" dirty="0">
                <a:solidFill>
                  <a:schemeClr val="tx1"/>
                </a:solidFill>
                <a:latin typeface="Arial" panose="020B0604020202020204" pitchFamily="34" charset="0"/>
                <a:cs typeface="Arial" panose="020B0604020202020204" pitchFamily="34" charset="0"/>
              </a:rPr>
              <a:t> of ISRO with competencies in the development of space borne and air borne instruments payload and their applications for national development and societal benefits.</a:t>
            </a:r>
          </a:p>
        </p:txBody>
      </p:sp>
      <p:sp>
        <p:nvSpPr>
          <p:cNvPr id="10" name="Text Placeholder 3">
            <a:extLst>
              <a:ext uri="{FF2B5EF4-FFF2-40B4-BE49-F238E27FC236}">
                <a16:creationId xmlns:a16="http://schemas.microsoft.com/office/drawing/2014/main" id="{B112B83E-1F2B-E945-ACA3-465423E8F732}"/>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18" name="Rectangle 17">
            <a:extLst>
              <a:ext uri="{FF2B5EF4-FFF2-40B4-BE49-F238E27FC236}">
                <a16:creationId xmlns:a16="http://schemas.microsoft.com/office/drawing/2014/main" id="{0F8BB013-A544-2AD3-0EAB-E463792BA35A}"/>
              </a:ext>
            </a:extLst>
          </p:cNvPr>
          <p:cNvSpPr/>
          <p:nvPr/>
        </p:nvSpPr>
        <p:spPr>
          <a:xfrm>
            <a:off x="1" y="5589818"/>
            <a:ext cx="9143999" cy="914959"/>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00" b="1" dirty="0">
                <a:solidFill>
                  <a:schemeClr val="tx1"/>
                </a:solidFill>
                <a:latin typeface="Arial" panose="020B0604020202020204" pitchFamily="34" charset="0"/>
                <a:cs typeface="Arial" panose="020B0604020202020204" pitchFamily="34" charset="0"/>
              </a:rPr>
              <a:t>Human Space Flight Centre (HSFC)</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HSFC was formed on January 30, 2019.</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HSFC is currently focusing on </a:t>
            </a:r>
            <a:r>
              <a:rPr lang="en-US" sz="1000" dirty="0" err="1">
                <a:solidFill>
                  <a:schemeClr val="tx1"/>
                </a:solidFill>
                <a:latin typeface="Arial" panose="020B0604020202020204" pitchFamily="34" charset="0"/>
                <a:cs typeface="Arial" panose="020B0604020202020204" pitchFamily="34" charset="0"/>
              </a:rPr>
              <a:t>Gaganyaan</a:t>
            </a:r>
            <a:r>
              <a:rPr lang="en-US" sz="1000" dirty="0">
                <a:solidFill>
                  <a:schemeClr val="tx1"/>
                </a:solidFill>
                <a:latin typeface="Arial" panose="020B0604020202020204" pitchFamily="34" charset="0"/>
                <a:cs typeface="Arial" panose="020B0604020202020204" pitchFamily="34" charset="0"/>
              </a:rPr>
              <a:t> mission with thrust on areas like end-to-end mission planning, development of orbital module and life support systems and various other fields.  </a:t>
            </a:r>
          </a:p>
        </p:txBody>
      </p:sp>
    </p:spTree>
    <p:extLst>
      <p:ext uri="{BB962C8B-B14F-4D97-AF65-F5344CB8AC3E}">
        <p14:creationId xmlns:p14="http://schemas.microsoft.com/office/powerpoint/2010/main" val="217934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B183A7-89E4-E32D-26FE-F5831FCB6962}"/>
              </a:ext>
            </a:extLst>
          </p:cNvPr>
          <p:cNvSpPr/>
          <p:nvPr/>
        </p:nvSpPr>
        <p:spPr>
          <a:xfrm>
            <a:off x="0" y="717318"/>
            <a:ext cx="9144000" cy="1098782"/>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Master Control Facility (MCF)</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MCF regulates On-Orbit Operations (OOP) and Launch and Early Orbit Phase (LEOP) operations of geostationary/geosynchronous and IRNSS class of spacecraft of ISRO.</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Its facilities are located at Hassan and Bhopal which together take care of 29 Spacecraft (21 in GEOSAT class and 8 in IRNSS class) with payloads categorized into communication, meteorological and navigational category.</a:t>
            </a:r>
          </a:p>
        </p:txBody>
      </p:sp>
      <p:sp>
        <p:nvSpPr>
          <p:cNvPr id="7" name="Rectangle 6">
            <a:extLst>
              <a:ext uri="{FF2B5EF4-FFF2-40B4-BE49-F238E27FC236}">
                <a16:creationId xmlns:a16="http://schemas.microsoft.com/office/drawing/2014/main" id="{47C6F477-50D3-439D-A647-E37E1EABA56C}"/>
              </a:ext>
            </a:extLst>
          </p:cNvPr>
          <p:cNvSpPr/>
          <p:nvPr/>
        </p:nvSpPr>
        <p:spPr>
          <a:xfrm>
            <a:off x="-1" y="1892019"/>
            <a:ext cx="9144000" cy="1098783"/>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ISRO Inertial Systems Unit (IISU)</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Located in Thiruvananthapuram, IISU designs and develops Inertial Systems for Launch Vehicles and Satellites. It also develops actuators and mechanisms, that includes, Reaction Wheel, Solar Array Drive, Momentum Wheel, and Scan Mechanisms for spacecraft and associated applications.</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IISU indigenously has developed Major systems that used in various missions of ISRO like Inertial Navigation Systems based on mechanical gyros and optical gyros, Attitude Reference Systems, Rate Gyro Packages, Accelerometer Packages.</a:t>
            </a:r>
          </a:p>
        </p:txBody>
      </p:sp>
      <p:sp>
        <p:nvSpPr>
          <p:cNvPr id="8" name="Rectangle 7">
            <a:extLst>
              <a:ext uri="{FF2B5EF4-FFF2-40B4-BE49-F238E27FC236}">
                <a16:creationId xmlns:a16="http://schemas.microsoft.com/office/drawing/2014/main" id="{DE6C37E8-709D-1BBE-6A1C-7EB12ED17E54}"/>
              </a:ext>
            </a:extLst>
          </p:cNvPr>
          <p:cNvSpPr/>
          <p:nvPr/>
        </p:nvSpPr>
        <p:spPr>
          <a:xfrm>
            <a:off x="0" y="3066721"/>
            <a:ext cx="9144000" cy="676940"/>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Laboratory for Electro-Optics Systems (LEOS)</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LEOS is located in Bengaluru, India is the principal unit for the designing, development, and production of attitude sensors, high-resolution imaging optics, and special purpose science instruments for several spacecrafts.</a:t>
            </a:r>
          </a:p>
        </p:txBody>
      </p:sp>
      <p:sp>
        <p:nvSpPr>
          <p:cNvPr id="10" name="Text Placeholder 3">
            <a:extLst>
              <a:ext uri="{FF2B5EF4-FFF2-40B4-BE49-F238E27FC236}">
                <a16:creationId xmlns:a16="http://schemas.microsoft.com/office/drawing/2014/main" id="{B112B83E-1F2B-E945-ACA3-465423E8F732}"/>
              </a:ext>
            </a:extLst>
          </p:cNvPr>
          <p:cNvSpPr>
            <a:spLocks noGrp="1"/>
          </p:cNvSpPr>
          <p:nvPr>
            <p:ph type="body" sz="quarter" idx="14"/>
          </p:nvPr>
        </p:nvSpPr>
        <p:spPr>
          <a:xfrm>
            <a:off x="-1" y="183746"/>
            <a:ext cx="7737232" cy="457200"/>
          </a:xfrm>
        </p:spPr>
        <p:txBody>
          <a:bodyPr>
            <a:normAutofit lnSpcReduction="10000"/>
          </a:bodyPr>
          <a:lstStyle/>
          <a:p>
            <a:pPr>
              <a:spcBef>
                <a:spcPts val="0"/>
              </a:spcBef>
            </a:pPr>
            <a:endParaRPr lang="en-US" sz="1400" dirty="0">
              <a:solidFill>
                <a:schemeClr val="tx1">
                  <a:lumMod val="85000"/>
                  <a:lumOff val="15000"/>
                </a:schemeClr>
              </a:solidFill>
              <a:latin typeface="Arial" panose="020B0604020202020204" pitchFamily="34" charset="0"/>
              <a:ea typeface="Verdana" panose="020B0604030504040204" pitchFamily="34" charset="0"/>
            </a:endParaRPr>
          </a:p>
          <a:p>
            <a:pPr>
              <a:spcBef>
                <a:spcPts val="0"/>
              </a:spcBef>
            </a:pPr>
            <a:r>
              <a:rPr lang="en-US" sz="1400" dirty="0">
                <a:solidFill>
                  <a:schemeClr val="tx1">
                    <a:lumMod val="85000"/>
                    <a:lumOff val="15000"/>
                  </a:schemeClr>
                </a:solidFill>
                <a:latin typeface="Arial" panose="020B0604020202020204" pitchFamily="34" charset="0"/>
                <a:ea typeface="Verdana" panose="020B0604030504040204" pitchFamily="34" charset="0"/>
              </a:rPr>
              <a:t>Government Bodies, Public Institutions, Research Institutes- Initiatives /Collaboration</a:t>
            </a:r>
          </a:p>
        </p:txBody>
      </p:sp>
      <p:sp>
        <p:nvSpPr>
          <p:cNvPr id="2" name="Rectangle 1">
            <a:extLst>
              <a:ext uri="{FF2B5EF4-FFF2-40B4-BE49-F238E27FC236}">
                <a16:creationId xmlns:a16="http://schemas.microsoft.com/office/drawing/2014/main" id="{1247B7EA-0CB3-FA89-7C60-5DB45C2ACEE5}"/>
              </a:ext>
            </a:extLst>
          </p:cNvPr>
          <p:cNvSpPr/>
          <p:nvPr/>
        </p:nvSpPr>
        <p:spPr>
          <a:xfrm>
            <a:off x="1790" y="3832308"/>
            <a:ext cx="9144000" cy="676940"/>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Indian Institute of Remote Sensing (IIRS)</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IIRS Formerly known as Indian Photo-Interpretation Institute (IPI), founded in 1966 is a constituent Unit of ISRO. It objective is to build capacity in Remote Sensing and Geoinformatics and their applications through education and training </a:t>
            </a:r>
            <a:r>
              <a:rPr lang="en-US" sz="1000" dirty="0" err="1">
                <a:solidFill>
                  <a:schemeClr val="tx1"/>
                </a:solidFill>
                <a:latin typeface="Arial" panose="020B0604020202020204" pitchFamily="34" charset="0"/>
                <a:cs typeface="Arial" panose="020B0604020202020204" pitchFamily="34" charset="0"/>
              </a:rPr>
              <a:t>programmes</a:t>
            </a:r>
            <a:r>
              <a:rPr lang="en-US" sz="1000" dirty="0">
                <a:solidFill>
                  <a:schemeClr val="tx1"/>
                </a:solidFill>
                <a:latin typeface="Arial" panose="020B0604020202020204" pitchFamily="34" charset="0"/>
                <a:cs typeface="Arial" panose="020B0604020202020204" pitchFamily="34" charset="0"/>
              </a:rPr>
              <a:t> at the postgraduate level. </a:t>
            </a:r>
          </a:p>
        </p:txBody>
      </p:sp>
      <p:sp>
        <p:nvSpPr>
          <p:cNvPr id="3" name="Rectangle 2">
            <a:extLst>
              <a:ext uri="{FF2B5EF4-FFF2-40B4-BE49-F238E27FC236}">
                <a16:creationId xmlns:a16="http://schemas.microsoft.com/office/drawing/2014/main" id="{26318CD5-F2A4-4AA5-3F5A-4CADA548C461}"/>
              </a:ext>
            </a:extLst>
          </p:cNvPr>
          <p:cNvSpPr/>
          <p:nvPr/>
        </p:nvSpPr>
        <p:spPr>
          <a:xfrm>
            <a:off x="3582" y="4597898"/>
            <a:ext cx="9144000" cy="877744"/>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Physical Research Laboratory (PRL)</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An autonomous unit of Department of Space (DOS), Physical Research Laboratory (PRL) is premier research institute that is engaged in basic research in the areas of Astronomy and Astrophysics, Solar Physics, Space and Atmospheric Sciences, Planetary Science and Exploration, Theoretical Physics, Geosciences, Atomic, Molecular and Optical Physics and Astro-chemistry  </a:t>
            </a:r>
          </a:p>
        </p:txBody>
      </p:sp>
      <p:sp>
        <p:nvSpPr>
          <p:cNvPr id="6" name="Rectangle 5">
            <a:extLst>
              <a:ext uri="{FF2B5EF4-FFF2-40B4-BE49-F238E27FC236}">
                <a16:creationId xmlns:a16="http://schemas.microsoft.com/office/drawing/2014/main" id="{1CF65EED-D281-DCBE-774D-73FF0212C0CE}"/>
              </a:ext>
            </a:extLst>
          </p:cNvPr>
          <p:cNvSpPr/>
          <p:nvPr/>
        </p:nvSpPr>
        <p:spPr>
          <a:xfrm>
            <a:off x="-8967" y="5575042"/>
            <a:ext cx="9144000" cy="950414"/>
          </a:xfrm>
          <a:prstGeom prst="rect">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000" b="1" dirty="0">
                <a:solidFill>
                  <a:schemeClr val="tx1"/>
                </a:solidFill>
                <a:latin typeface="Arial" panose="020B0604020202020204" pitchFamily="34" charset="0"/>
                <a:cs typeface="Arial" panose="020B0604020202020204" pitchFamily="34" charset="0"/>
              </a:rPr>
              <a:t>National Atmospheric Research Laboratory (NARL)</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NARL is an autonomous organization provides high-resolution data upper air winds and weather forecasts supporting rocket launches from SDSC, SHAR.</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NARL has a vibrant research program, capacity building, and public outreach activity.</a:t>
            </a:r>
          </a:p>
          <a:p>
            <a:pPr marL="171450" indent="-171450" algn="just">
              <a:lnSpc>
                <a:spcPct val="150000"/>
              </a:lnSpc>
              <a:buFont typeface="Arial" panose="020B0604020202020204" pitchFamily="34" charset="0"/>
              <a:buChar char="•"/>
            </a:pPr>
            <a:r>
              <a:rPr lang="en-US" sz="1000" dirty="0">
                <a:solidFill>
                  <a:schemeClr val="tx1"/>
                </a:solidFill>
                <a:latin typeface="Arial" panose="020B0604020202020204" pitchFamily="34" charset="0"/>
                <a:cs typeface="Arial" panose="020B0604020202020204" pitchFamily="34" charset="0"/>
              </a:rPr>
              <a:t>NARL aims at developing capability to foresee the behavior of the earth's atmosphere through observations and modeling.</a:t>
            </a:r>
          </a:p>
        </p:txBody>
      </p:sp>
    </p:spTree>
    <p:extLst>
      <p:ext uri="{BB962C8B-B14F-4D97-AF65-F5344CB8AC3E}">
        <p14:creationId xmlns:p14="http://schemas.microsoft.com/office/powerpoint/2010/main" val="27098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12041</TotalTime>
  <Words>2452</Words>
  <Application>Microsoft Office PowerPoint</Application>
  <PresentationFormat>On-screen Show (4:3)</PresentationFormat>
  <Paragraphs>342</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Helvetica</vt:lpstr>
      <vt:lpstr>Montserrat</vt:lpstr>
      <vt:lpstr>Office Theme</vt:lpstr>
      <vt:lpstr> Government Bodies, Public Institutions, Research Institutes- Initiatives/ Collaboration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Shiva</dc:creator>
  <cp:lastModifiedBy>Hardik Malhotra</cp:lastModifiedBy>
  <cp:revision>1658</cp:revision>
  <dcterms:created xsi:type="dcterms:W3CDTF">2022-08-20T08:23:04Z</dcterms:created>
  <dcterms:modified xsi:type="dcterms:W3CDTF">2022-11-03T13:51:52Z</dcterms:modified>
</cp:coreProperties>
</file>