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7237" r:id="rId2"/>
    <p:sldId id="7238"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9" d="100"/>
          <a:sy n="79" d="100"/>
        </p:scale>
        <p:origin x="10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1D40A-44BB-40E0-BDF0-0926EB8D7DE2}" type="datetimeFigureOut">
              <a:rPr lang="en-IN" smtClean="0"/>
              <a:t>11-03-2022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DFE675-B0F6-4C4D-98C4-A67C1DC23B89}" type="slidenum">
              <a:rPr lang="en-IN" smtClean="0"/>
              <a:t>‹#›</a:t>
            </a:fld>
            <a:endParaRPr lang="en-IN"/>
          </a:p>
        </p:txBody>
      </p:sp>
    </p:spTree>
    <p:extLst>
      <p:ext uri="{BB962C8B-B14F-4D97-AF65-F5344CB8AC3E}">
        <p14:creationId xmlns:p14="http://schemas.microsoft.com/office/powerpoint/2010/main" val="3577730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1</a:t>
            </a:fld>
            <a:endParaRPr lang="en-US" dirty="0"/>
          </a:p>
        </p:txBody>
      </p:sp>
    </p:spTree>
    <p:extLst>
      <p:ext uri="{BB962C8B-B14F-4D97-AF65-F5344CB8AC3E}">
        <p14:creationId xmlns:p14="http://schemas.microsoft.com/office/powerpoint/2010/main" val="390077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2</a:t>
            </a:fld>
            <a:endParaRPr lang="en-US" dirty="0"/>
          </a:p>
        </p:txBody>
      </p:sp>
    </p:spTree>
    <p:extLst>
      <p:ext uri="{BB962C8B-B14F-4D97-AF65-F5344CB8AC3E}">
        <p14:creationId xmlns:p14="http://schemas.microsoft.com/office/powerpoint/2010/main" val="3826208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9FA938-3563-426B-9A51-ADA8C205018E}"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9AF3F-50B7-41C3-9904-445D1D7B6CA5}" type="slidenum">
              <a:rPr lang="en-IN" smtClean="0"/>
              <a:t>‹#›</a:t>
            </a:fld>
            <a:endParaRPr lang="en-IN"/>
          </a:p>
        </p:txBody>
      </p:sp>
    </p:spTree>
    <p:extLst>
      <p:ext uri="{BB962C8B-B14F-4D97-AF65-F5344CB8AC3E}">
        <p14:creationId xmlns:p14="http://schemas.microsoft.com/office/powerpoint/2010/main" val="1544428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FA938-3563-426B-9A51-ADA8C205018E}"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9AF3F-50B7-41C3-9904-445D1D7B6CA5}" type="slidenum">
              <a:rPr lang="en-IN" smtClean="0"/>
              <a:t>‹#›</a:t>
            </a:fld>
            <a:endParaRPr lang="en-IN"/>
          </a:p>
        </p:txBody>
      </p:sp>
    </p:spTree>
    <p:extLst>
      <p:ext uri="{BB962C8B-B14F-4D97-AF65-F5344CB8AC3E}">
        <p14:creationId xmlns:p14="http://schemas.microsoft.com/office/powerpoint/2010/main" val="1027880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FA938-3563-426B-9A51-ADA8C205018E}"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9AF3F-50B7-41C3-9904-445D1D7B6CA5}" type="slidenum">
              <a:rPr lang="en-IN" smtClean="0"/>
              <a:t>‹#›</a:t>
            </a:fld>
            <a:endParaRPr lang="en-IN"/>
          </a:p>
        </p:txBody>
      </p:sp>
    </p:spTree>
    <p:extLst>
      <p:ext uri="{BB962C8B-B14F-4D97-AF65-F5344CB8AC3E}">
        <p14:creationId xmlns:p14="http://schemas.microsoft.com/office/powerpoint/2010/main" val="2385477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Content writing ">
    <p:spTree>
      <p:nvGrpSpPr>
        <p:cNvPr id="1" name=""/>
        <p:cNvGrpSpPr/>
        <p:nvPr/>
      </p:nvGrpSpPr>
      <p:grpSpPr>
        <a:xfrm>
          <a:off x="0" y="0"/>
          <a:ext cx="0" cy="0"/>
          <a:chOff x="0" y="0"/>
          <a:chExt cx="0" cy="0"/>
        </a:xfrm>
      </p:grpSpPr>
      <p:sp>
        <p:nvSpPr>
          <p:cNvPr id="8" name="Rectangle 7"/>
          <p:cNvSpPr/>
          <p:nvPr userDrawn="1"/>
        </p:nvSpPr>
        <p:spPr>
          <a:xfrm>
            <a:off x="-34113" y="6683333"/>
            <a:ext cx="9193104" cy="1746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5364" y="241333"/>
            <a:ext cx="1236812" cy="388020"/>
          </a:xfrm>
          <a:prstGeom prst="rect">
            <a:avLst/>
          </a:prstGeom>
        </p:spPr>
      </p:pic>
      <p:sp>
        <p:nvSpPr>
          <p:cNvPr id="10" name="Rectangle 9"/>
          <p:cNvSpPr/>
          <p:nvPr userDrawn="1"/>
        </p:nvSpPr>
        <p:spPr>
          <a:xfrm>
            <a:off x="1" y="1"/>
            <a:ext cx="915899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Text Placeholder 3"/>
          <p:cNvSpPr>
            <a:spLocks noGrp="1"/>
          </p:cNvSpPr>
          <p:nvPr>
            <p:ph type="body" sz="quarter" idx="14"/>
          </p:nvPr>
        </p:nvSpPr>
        <p:spPr>
          <a:xfrm>
            <a:off x="132585" y="193795"/>
            <a:ext cx="7417745"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Montserrat" panose="00000500000000000000" pitchFamily="2"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11" name="Rectangle 10"/>
          <p:cNvSpPr/>
          <p:nvPr userDrawn="1"/>
        </p:nvSpPr>
        <p:spPr>
          <a:xfrm>
            <a:off x="8743567" y="6515549"/>
            <a:ext cx="320136" cy="346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7"/>
          <p:cNvSpPr txBox="1"/>
          <p:nvPr userDrawn="1"/>
        </p:nvSpPr>
        <p:spPr>
          <a:xfrm>
            <a:off x="8679474" y="6566712"/>
            <a:ext cx="445403" cy="365125"/>
          </a:xfrm>
          <a:prstGeom prst="rect">
            <a:avLst/>
          </a:prstGeom>
          <a:noFill/>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t>‹#›</a:t>
            </a:fld>
            <a:endParaRPr lang="en-US" sz="1100" dirty="0">
              <a:solidFill>
                <a:sysClr val="windowText" lastClr="000000"/>
              </a:solidFill>
            </a:endParaRPr>
          </a:p>
        </p:txBody>
      </p:sp>
      <p:cxnSp>
        <p:nvCxnSpPr>
          <p:cNvPr id="12" name="Straight Connector 11"/>
          <p:cNvCxnSpPr/>
          <p:nvPr userDrawn="1"/>
        </p:nvCxnSpPr>
        <p:spPr>
          <a:xfrm>
            <a:off x="2"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0678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FA938-3563-426B-9A51-ADA8C205018E}"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9AF3F-50B7-41C3-9904-445D1D7B6CA5}" type="slidenum">
              <a:rPr lang="en-IN" smtClean="0"/>
              <a:t>‹#›</a:t>
            </a:fld>
            <a:endParaRPr lang="en-IN"/>
          </a:p>
        </p:txBody>
      </p:sp>
    </p:spTree>
    <p:extLst>
      <p:ext uri="{BB962C8B-B14F-4D97-AF65-F5344CB8AC3E}">
        <p14:creationId xmlns:p14="http://schemas.microsoft.com/office/powerpoint/2010/main" val="42486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9FA938-3563-426B-9A51-ADA8C205018E}"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9AF3F-50B7-41C3-9904-445D1D7B6CA5}" type="slidenum">
              <a:rPr lang="en-IN" smtClean="0"/>
              <a:t>‹#›</a:t>
            </a:fld>
            <a:endParaRPr lang="en-IN"/>
          </a:p>
        </p:txBody>
      </p:sp>
    </p:spTree>
    <p:extLst>
      <p:ext uri="{BB962C8B-B14F-4D97-AF65-F5344CB8AC3E}">
        <p14:creationId xmlns:p14="http://schemas.microsoft.com/office/powerpoint/2010/main" val="2818214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9FA938-3563-426B-9A51-ADA8C205018E}" type="datetimeFigureOut">
              <a:rPr lang="en-IN" smtClean="0"/>
              <a:t>11-03-2022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E9AF3F-50B7-41C3-9904-445D1D7B6CA5}" type="slidenum">
              <a:rPr lang="en-IN" smtClean="0"/>
              <a:t>‹#›</a:t>
            </a:fld>
            <a:endParaRPr lang="en-IN"/>
          </a:p>
        </p:txBody>
      </p:sp>
    </p:spTree>
    <p:extLst>
      <p:ext uri="{BB962C8B-B14F-4D97-AF65-F5344CB8AC3E}">
        <p14:creationId xmlns:p14="http://schemas.microsoft.com/office/powerpoint/2010/main" val="3261478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9FA938-3563-426B-9A51-ADA8C205018E}" type="datetimeFigureOut">
              <a:rPr lang="en-IN" smtClean="0"/>
              <a:t>11-03-2022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E9AF3F-50B7-41C3-9904-445D1D7B6CA5}" type="slidenum">
              <a:rPr lang="en-IN" smtClean="0"/>
              <a:t>‹#›</a:t>
            </a:fld>
            <a:endParaRPr lang="en-IN"/>
          </a:p>
        </p:txBody>
      </p:sp>
    </p:spTree>
    <p:extLst>
      <p:ext uri="{BB962C8B-B14F-4D97-AF65-F5344CB8AC3E}">
        <p14:creationId xmlns:p14="http://schemas.microsoft.com/office/powerpoint/2010/main" val="4172266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9FA938-3563-426B-9A51-ADA8C205018E}" type="datetimeFigureOut">
              <a:rPr lang="en-IN" smtClean="0"/>
              <a:t>11-03-2022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E9AF3F-50B7-41C3-9904-445D1D7B6CA5}" type="slidenum">
              <a:rPr lang="en-IN" smtClean="0"/>
              <a:t>‹#›</a:t>
            </a:fld>
            <a:endParaRPr lang="en-IN"/>
          </a:p>
        </p:txBody>
      </p:sp>
    </p:spTree>
    <p:extLst>
      <p:ext uri="{BB962C8B-B14F-4D97-AF65-F5344CB8AC3E}">
        <p14:creationId xmlns:p14="http://schemas.microsoft.com/office/powerpoint/2010/main" val="16380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FA938-3563-426B-9A51-ADA8C205018E}" type="datetimeFigureOut">
              <a:rPr lang="en-IN" smtClean="0"/>
              <a:t>11-03-2022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E9AF3F-50B7-41C3-9904-445D1D7B6CA5}" type="slidenum">
              <a:rPr lang="en-IN" smtClean="0"/>
              <a:t>‹#›</a:t>
            </a:fld>
            <a:endParaRPr lang="en-IN"/>
          </a:p>
        </p:txBody>
      </p:sp>
    </p:spTree>
    <p:extLst>
      <p:ext uri="{BB962C8B-B14F-4D97-AF65-F5344CB8AC3E}">
        <p14:creationId xmlns:p14="http://schemas.microsoft.com/office/powerpoint/2010/main" val="343927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9FA938-3563-426B-9A51-ADA8C205018E}" type="datetimeFigureOut">
              <a:rPr lang="en-IN" smtClean="0"/>
              <a:t>11-03-2022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E9AF3F-50B7-41C3-9904-445D1D7B6CA5}" type="slidenum">
              <a:rPr lang="en-IN" smtClean="0"/>
              <a:t>‹#›</a:t>
            </a:fld>
            <a:endParaRPr lang="en-IN"/>
          </a:p>
        </p:txBody>
      </p:sp>
    </p:spTree>
    <p:extLst>
      <p:ext uri="{BB962C8B-B14F-4D97-AF65-F5344CB8AC3E}">
        <p14:creationId xmlns:p14="http://schemas.microsoft.com/office/powerpoint/2010/main" val="27240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9FA938-3563-426B-9A51-ADA8C205018E}" type="datetimeFigureOut">
              <a:rPr lang="en-IN" smtClean="0"/>
              <a:t>11-03-2022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E9AF3F-50B7-41C3-9904-445D1D7B6CA5}" type="slidenum">
              <a:rPr lang="en-IN" smtClean="0"/>
              <a:t>‹#›</a:t>
            </a:fld>
            <a:endParaRPr lang="en-IN"/>
          </a:p>
        </p:txBody>
      </p:sp>
    </p:spTree>
    <p:extLst>
      <p:ext uri="{BB962C8B-B14F-4D97-AF65-F5344CB8AC3E}">
        <p14:creationId xmlns:p14="http://schemas.microsoft.com/office/powerpoint/2010/main" val="3704101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FA938-3563-426B-9A51-ADA8C205018E}" type="datetimeFigureOut">
              <a:rPr lang="en-IN" smtClean="0"/>
              <a:t>11-03-2022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E9AF3F-50B7-41C3-9904-445D1D7B6CA5}" type="slidenum">
              <a:rPr lang="en-IN" smtClean="0"/>
              <a:t>‹#›</a:t>
            </a:fld>
            <a:endParaRPr lang="en-IN"/>
          </a:p>
        </p:txBody>
      </p:sp>
    </p:spTree>
    <p:extLst>
      <p:ext uri="{BB962C8B-B14F-4D97-AF65-F5344CB8AC3E}">
        <p14:creationId xmlns:p14="http://schemas.microsoft.com/office/powerpoint/2010/main" val="705912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p:cNvSpPr>
            <a:spLocks noGrp="1"/>
          </p:cNvSpPr>
          <p:nvPr>
            <p:ph type="body" sz="quarter" idx="14"/>
          </p:nvPr>
        </p:nvSpPr>
        <p:spPr>
          <a:xfrm>
            <a:off x="159090" y="167291"/>
            <a:ext cx="7328388" cy="457200"/>
          </a:xfrm>
        </p:spPr>
        <p:txBody>
          <a:bodyPr>
            <a:normAutofit/>
          </a:bodyPr>
          <a:lstStyle/>
          <a:p>
            <a:pPr>
              <a:spcBef>
                <a:spcPts val="0"/>
              </a:spcBef>
            </a:pPr>
            <a:r>
              <a:rPr lang="en-US" sz="1400" dirty="0">
                <a:solidFill>
                  <a:schemeClr val="tx1"/>
                </a:solidFill>
                <a:latin typeface="Arial" panose="020B0604020202020204" pitchFamily="34" charset="0"/>
                <a:ea typeface="Verdana" panose="020B0604030504040204" pitchFamily="34" charset="0"/>
              </a:rPr>
              <a:t>Roche</a:t>
            </a:r>
          </a:p>
        </p:txBody>
      </p:sp>
      <p:sp>
        <p:nvSpPr>
          <p:cNvPr id="6" name="TextBox 5"/>
          <p:cNvSpPr txBox="1"/>
          <p:nvPr/>
        </p:nvSpPr>
        <p:spPr>
          <a:xfrm>
            <a:off x="172310" y="1362989"/>
            <a:ext cx="8799380" cy="2399293"/>
          </a:xfrm>
          <a:prstGeom prst="rect">
            <a:avLst/>
          </a:prstGeom>
          <a:solidFill>
            <a:schemeClr val="accent5">
              <a:lumMod val="50000"/>
            </a:schemeClr>
          </a:solidFill>
          <a:ln w="28575">
            <a:solidFill>
              <a:srgbClr val="002060"/>
            </a:solidFill>
          </a:ln>
        </p:spPr>
        <p:txBody>
          <a:bodyPr wrap="square" lIns="144000" tIns="72000" rIns="144000" bIns="72000" anchor="t">
            <a:spAutoFit/>
          </a:bodyPr>
          <a:lstStyle>
            <a:defPPr>
              <a:defRPr lang="en-US"/>
            </a:defPPr>
            <a:lvl1pPr marL="285750" indent="-171450" algn="just">
              <a:lnSpc>
                <a:spcPct val="150000"/>
              </a:lnSpc>
              <a:buFont typeface="Wingdings" panose="05000000000000000000" pitchFamily="2" charset="2"/>
              <a:buChar char="§"/>
              <a:defRPr sz="1100" b="1">
                <a:latin typeface="Arial" panose="020B0604020202020204" pitchFamily="34" charset="0"/>
                <a:cs typeface="Arial" panose="020B0604020202020204" pitchFamily="34" charset="0"/>
              </a:defRPr>
            </a:lvl1pPr>
          </a:lstStyle>
          <a:p>
            <a:pPr marL="171450">
              <a:defRPr/>
            </a:pPr>
            <a:r>
              <a:rPr lang="en-US" b="0" dirty="0">
                <a:solidFill>
                  <a:schemeClr val="bg1"/>
                </a:solidFill>
                <a:ea typeface="Verdana" panose="020B0604030504040204" pitchFamily="34" charset="0"/>
              </a:rPr>
              <a:t>In collaboration with SD Biosensor, Inc., the company launched SARS-CoV-2 rapid antigen test in countries accepting the CE mark and planned to file for an EUA in the first quarter of 2021. </a:t>
            </a:r>
          </a:p>
          <a:p>
            <a:pPr marL="171450">
              <a:defRPr/>
            </a:pPr>
            <a:r>
              <a:rPr lang="en-US" b="0" dirty="0">
                <a:solidFill>
                  <a:schemeClr val="bg1"/>
                </a:solidFill>
                <a:ea typeface="Verdana" panose="020B0604030504040204" pitchFamily="34" charset="0"/>
              </a:rPr>
              <a:t>For supporting the high demand of SARS-CoV-2 testing, the company increased the production capacity to unparalleled levels. </a:t>
            </a:r>
          </a:p>
          <a:p>
            <a:pPr marL="171450">
              <a:defRPr/>
            </a:pPr>
            <a:r>
              <a:rPr lang="en-US" b="0" dirty="0">
                <a:solidFill>
                  <a:schemeClr val="bg1"/>
                </a:solidFill>
                <a:ea typeface="Verdana" panose="020B0604030504040204" pitchFamily="34" charset="0"/>
              </a:rPr>
              <a:t>The company assured that these tests, systems and consumables are made available in the most effective way by adopting certain allocation strategies.	</a:t>
            </a:r>
          </a:p>
          <a:p>
            <a:pPr marL="171450">
              <a:defRPr/>
            </a:pPr>
            <a:r>
              <a:rPr lang="en-US" b="0" dirty="0">
                <a:solidFill>
                  <a:schemeClr val="bg1"/>
                </a:solidFill>
                <a:ea typeface="Verdana" panose="020B0604030504040204" pitchFamily="34" charset="0"/>
              </a:rPr>
              <a:t>To maximize the production, multiple task forces were created while maintaining the health and safety of manufacturing personnel. </a:t>
            </a:r>
          </a:p>
          <a:p>
            <a:pPr marL="171450">
              <a:defRPr/>
            </a:pPr>
            <a:r>
              <a:rPr lang="en-US" b="0" dirty="0">
                <a:solidFill>
                  <a:schemeClr val="bg1"/>
                </a:solidFill>
                <a:ea typeface="Verdana" panose="020B0604030504040204" pitchFamily="34" charset="0"/>
              </a:rPr>
              <a:t>Roche quickly began the shipping of SARS-CoV-2 rapid antigen test kit to leading laboratories globally and ramped up the production capacity to high double-digit millions per month for serve healthcare systems in the US and in the CE mark accepted countries.</a:t>
            </a:r>
          </a:p>
          <a:p>
            <a:pPr marL="171450">
              <a:defRPr/>
            </a:pPr>
            <a:r>
              <a:rPr lang="en-US" b="0" dirty="0">
                <a:solidFill>
                  <a:schemeClr val="bg1"/>
                </a:solidFill>
                <a:ea typeface="Verdana" panose="020B0604030504040204" pitchFamily="34" charset="0"/>
              </a:rPr>
              <a:t>They allowed hospitals and reference laboratories to run the test on Roche’s </a:t>
            </a:r>
            <a:r>
              <a:rPr lang="en-US" b="0" dirty="0" err="1">
                <a:solidFill>
                  <a:schemeClr val="bg1"/>
                </a:solidFill>
                <a:ea typeface="Verdana" panose="020B0604030504040204" pitchFamily="34" charset="0"/>
              </a:rPr>
              <a:t>cobas</a:t>
            </a:r>
            <a:r>
              <a:rPr lang="en-US" b="0" dirty="0">
                <a:solidFill>
                  <a:schemeClr val="bg1"/>
                </a:solidFill>
                <a:ea typeface="Verdana" panose="020B0604030504040204" pitchFamily="34" charset="0"/>
              </a:rPr>
              <a:t> e </a:t>
            </a:r>
            <a:r>
              <a:rPr lang="en-US" b="0" dirty="0" err="1">
                <a:solidFill>
                  <a:schemeClr val="bg1"/>
                </a:solidFill>
                <a:ea typeface="Verdana" panose="020B0604030504040204" pitchFamily="34" charset="0"/>
              </a:rPr>
              <a:t>analysers</a:t>
            </a:r>
            <a:r>
              <a:rPr lang="en-US" b="0" dirty="0">
                <a:solidFill>
                  <a:schemeClr val="bg1"/>
                </a:solidFill>
                <a:ea typeface="Verdana" panose="020B0604030504040204" pitchFamily="34" charset="0"/>
              </a:rPr>
              <a:t>, widely available around the world. </a:t>
            </a: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0783" y="167291"/>
            <a:ext cx="1457739" cy="4476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59090" y="902558"/>
            <a:ext cx="8799380" cy="357837"/>
          </a:xfrm>
          <a:prstGeom prst="rect">
            <a:avLst/>
          </a:prstGeom>
          <a:solidFill>
            <a:schemeClr val="accent6">
              <a:lumMod val="40000"/>
              <a:lumOff val="60000"/>
            </a:schemeClr>
          </a:solidFill>
          <a:ln w="28575">
            <a:solidFill>
              <a:schemeClr val="accent6">
                <a:lumMod val="50000"/>
              </a:schemeClr>
            </a:solidFill>
          </a:ln>
        </p:spPr>
        <p:txBody>
          <a:bodyPr wrap="square" lIns="144000" tIns="72000" rIns="144000" bIns="72000" anchor="ctr">
            <a:spAutoFit/>
          </a:bodyPr>
          <a:lstStyle>
            <a:defPPr>
              <a:defRPr lang="en-US"/>
            </a:defPPr>
            <a:lvl1pPr marL="285750" indent="-171450" algn="just">
              <a:lnSpc>
                <a:spcPct val="150000"/>
              </a:lnSpc>
              <a:buFont typeface="Wingdings" panose="05000000000000000000" pitchFamily="2" charset="2"/>
              <a:buChar char="§"/>
              <a:defRPr sz="1100" b="1">
                <a:latin typeface="Arial" panose="020B0604020202020204" pitchFamily="34" charset="0"/>
                <a:cs typeface="Arial" panose="020B0604020202020204" pitchFamily="34" charset="0"/>
              </a:defRPr>
            </a:lvl1pPr>
          </a:lstStyle>
          <a:p>
            <a:pPr marL="0" marR="0" lvl="0" indent="0" algn="just" defTabSz="457200" rtl="0" eaLnBrk="1" fontAlgn="auto" latinLnBrk="0" hangingPunct="1">
              <a:lnSpc>
                <a:spcPct val="150000"/>
              </a:lnSpc>
              <a:spcBef>
                <a:spcPts val="0"/>
              </a:spcBef>
              <a:spcAft>
                <a:spcPts val="0"/>
              </a:spcAft>
              <a:buClrTx/>
              <a:buSzTx/>
              <a:buFontTx/>
              <a:buNone/>
              <a:defRPr/>
            </a:pPr>
            <a:r>
              <a:rPr lang="en-US" sz="1050" dirty="0">
                <a:ea typeface="Verdana" panose="020B0604030504040204" pitchFamily="34" charset="0"/>
              </a:rPr>
              <a:t> Business Strategies</a:t>
            </a:r>
            <a:endParaRPr kumimoji="0" lang="en-US" sz="105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259D7167-49D2-4D6C-8E00-51E2D9DAE125}"/>
              </a:ext>
            </a:extLst>
          </p:cNvPr>
          <p:cNvSpPr txBox="1"/>
          <p:nvPr/>
        </p:nvSpPr>
        <p:spPr>
          <a:xfrm>
            <a:off x="172310" y="3902140"/>
            <a:ext cx="8799380" cy="357837"/>
          </a:xfrm>
          <a:prstGeom prst="rect">
            <a:avLst/>
          </a:prstGeom>
          <a:solidFill>
            <a:schemeClr val="accent6">
              <a:lumMod val="40000"/>
              <a:lumOff val="60000"/>
            </a:schemeClr>
          </a:solidFill>
          <a:ln w="28575">
            <a:solidFill>
              <a:schemeClr val="accent6">
                <a:lumMod val="50000"/>
              </a:schemeClr>
            </a:solidFill>
          </a:ln>
        </p:spPr>
        <p:txBody>
          <a:bodyPr wrap="square" lIns="144000" tIns="72000" rIns="144000" bIns="72000" anchor="ctr">
            <a:spAutoFit/>
          </a:bodyPr>
          <a:lstStyle>
            <a:defPPr>
              <a:defRPr lang="en-US"/>
            </a:defPPr>
            <a:lvl1pPr marL="285750" indent="-171450" algn="just">
              <a:lnSpc>
                <a:spcPct val="150000"/>
              </a:lnSpc>
              <a:buFont typeface="Wingdings" panose="05000000000000000000" pitchFamily="2" charset="2"/>
              <a:buChar char="§"/>
              <a:defRPr sz="1100" b="1">
                <a:latin typeface="Arial" panose="020B0604020202020204" pitchFamily="34" charset="0"/>
                <a:cs typeface="Arial" panose="020B0604020202020204" pitchFamily="34" charset="0"/>
              </a:defRPr>
            </a:lvl1pPr>
          </a:lstStyle>
          <a:p>
            <a:pPr marL="0" marR="0" lvl="0" indent="0" algn="just" defTabSz="457200" rtl="0" eaLnBrk="1" fontAlgn="auto" latinLnBrk="0" hangingPunct="1">
              <a:lnSpc>
                <a:spcPct val="150000"/>
              </a:lnSpc>
              <a:spcBef>
                <a:spcPts val="0"/>
              </a:spcBef>
              <a:spcAft>
                <a:spcPts val="0"/>
              </a:spcAft>
              <a:buClrTx/>
              <a:buSzTx/>
              <a:buFontTx/>
              <a:buNone/>
              <a:defRPr/>
            </a:pPr>
            <a:r>
              <a:rPr lang="en-US" sz="1050" dirty="0">
                <a:ea typeface="Verdana" panose="020B0604030504040204" pitchFamily="34" charset="0"/>
              </a:rPr>
              <a:t> Supply Chain Strategies </a:t>
            </a:r>
            <a:endParaRPr kumimoji="0" lang="en-US" sz="105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375B0D1E-596B-462B-81AC-63ACCA8D2C98}"/>
              </a:ext>
            </a:extLst>
          </p:cNvPr>
          <p:cNvSpPr txBox="1"/>
          <p:nvPr/>
        </p:nvSpPr>
        <p:spPr>
          <a:xfrm>
            <a:off x="159090" y="4363259"/>
            <a:ext cx="8799380" cy="2145377"/>
          </a:xfrm>
          <a:prstGeom prst="rect">
            <a:avLst/>
          </a:prstGeom>
          <a:solidFill>
            <a:schemeClr val="accent5">
              <a:lumMod val="50000"/>
            </a:schemeClr>
          </a:solidFill>
          <a:ln w="28575">
            <a:solidFill>
              <a:srgbClr val="002060"/>
            </a:solidFill>
          </a:ln>
        </p:spPr>
        <p:txBody>
          <a:bodyPr wrap="square" lIns="144000" tIns="72000" rIns="144000" bIns="72000" anchor="t">
            <a:spAutoFit/>
          </a:bodyPr>
          <a:lstStyle>
            <a:defPPr>
              <a:defRPr lang="en-US"/>
            </a:defPPr>
            <a:lvl1pPr marL="285750" indent="-171450" algn="just">
              <a:lnSpc>
                <a:spcPct val="150000"/>
              </a:lnSpc>
              <a:buFont typeface="Wingdings" panose="05000000000000000000" pitchFamily="2" charset="2"/>
              <a:buChar char="§"/>
              <a:defRPr sz="1100" b="1">
                <a:latin typeface="Arial" panose="020B0604020202020204" pitchFamily="34" charset="0"/>
                <a:cs typeface="Arial" panose="020B0604020202020204" pitchFamily="34" charset="0"/>
              </a:defRPr>
            </a:lvl1pPr>
          </a:lstStyle>
          <a:p>
            <a:pPr marL="171450">
              <a:defRPr/>
            </a:pPr>
            <a:r>
              <a:rPr lang="en-US" b="0" dirty="0">
                <a:solidFill>
                  <a:schemeClr val="bg1"/>
                </a:solidFill>
                <a:ea typeface="Verdana" panose="020B0604030504040204" pitchFamily="34" charset="0"/>
              </a:rPr>
              <a:t>The company followed On-Time-In-Full (OTIF) supply chain strategy for the supply of rapid antigen test kit, delivering the full quantity requested by the customer on the specific date, sustaining with more than 97% of their supply.</a:t>
            </a:r>
          </a:p>
          <a:p>
            <a:pPr marL="171450">
              <a:defRPr/>
            </a:pPr>
            <a:r>
              <a:rPr lang="en-US" b="0" dirty="0">
                <a:solidFill>
                  <a:schemeClr val="bg1"/>
                </a:solidFill>
                <a:ea typeface="Verdana" panose="020B0604030504040204" pitchFamily="34" charset="0"/>
              </a:rPr>
              <a:t>Roche also maintained finished goods order lead time of about 30 days for 80% sale. </a:t>
            </a:r>
          </a:p>
          <a:p>
            <a:pPr marL="171450">
              <a:defRPr/>
            </a:pPr>
            <a:r>
              <a:rPr lang="en-US" b="0" dirty="0">
                <a:solidFill>
                  <a:schemeClr val="bg1"/>
                </a:solidFill>
                <a:ea typeface="Verdana" panose="020B0604030504040204" pitchFamily="34" charset="0"/>
              </a:rPr>
              <a:t>Roche had begun implementing OMP as its supply chain planning system of record which covers all operational supply chain planning aspects which includes master production planning, distribution planning, materials requirements planning and detailed scheduling, from packaging materials to finished goods. This strategic investment helped the company in improving the speed and quality of decision making in the supply chain planning.</a:t>
            </a:r>
          </a:p>
          <a:p>
            <a:pPr marL="171450">
              <a:defRPr/>
            </a:pPr>
            <a:r>
              <a:rPr lang="en-US" b="0" dirty="0">
                <a:solidFill>
                  <a:schemeClr val="bg1"/>
                </a:solidFill>
                <a:ea typeface="Verdana" panose="020B0604030504040204" pitchFamily="34" charset="0"/>
              </a:rPr>
              <a:t>Roche also shifted from old warehouses to newly automated distribution centers for the efficient supply of test kits. </a:t>
            </a:r>
          </a:p>
        </p:txBody>
      </p:sp>
    </p:spTree>
    <p:extLst>
      <p:ext uri="{BB962C8B-B14F-4D97-AF65-F5344CB8AC3E}">
        <p14:creationId xmlns:p14="http://schemas.microsoft.com/office/powerpoint/2010/main" val="172306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p:cNvSpPr>
            <a:spLocks noGrp="1"/>
          </p:cNvSpPr>
          <p:nvPr>
            <p:ph type="body" sz="quarter" idx="14"/>
          </p:nvPr>
        </p:nvSpPr>
        <p:spPr>
          <a:xfrm>
            <a:off x="159090" y="167291"/>
            <a:ext cx="7328388" cy="457200"/>
          </a:xfrm>
        </p:spPr>
        <p:txBody>
          <a:bodyPr>
            <a:normAutofit/>
          </a:bodyPr>
          <a:lstStyle/>
          <a:p>
            <a:pPr>
              <a:spcBef>
                <a:spcPts val="0"/>
              </a:spcBef>
            </a:pPr>
            <a:r>
              <a:rPr lang="en-US" sz="1400" dirty="0">
                <a:solidFill>
                  <a:schemeClr val="tx1"/>
                </a:solidFill>
                <a:latin typeface="Arial" panose="020B0604020202020204" pitchFamily="34" charset="0"/>
                <a:ea typeface="Verdana" panose="020B0604030504040204" pitchFamily="34" charset="0"/>
              </a:rPr>
              <a:t>Roche</a:t>
            </a:r>
          </a:p>
        </p:txBody>
      </p:sp>
      <p:sp>
        <p:nvSpPr>
          <p:cNvPr id="6" name="TextBox 5"/>
          <p:cNvSpPr txBox="1"/>
          <p:nvPr/>
        </p:nvSpPr>
        <p:spPr>
          <a:xfrm>
            <a:off x="172310" y="1476398"/>
            <a:ext cx="8799380" cy="1637546"/>
          </a:xfrm>
          <a:prstGeom prst="rect">
            <a:avLst/>
          </a:prstGeom>
          <a:solidFill>
            <a:schemeClr val="accent5">
              <a:lumMod val="50000"/>
            </a:schemeClr>
          </a:solidFill>
          <a:ln w="28575">
            <a:solidFill>
              <a:srgbClr val="002060"/>
            </a:solidFill>
          </a:ln>
        </p:spPr>
        <p:txBody>
          <a:bodyPr wrap="square" lIns="144000" tIns="72000" rIns="144000" bIns="72000" anchor="t">
            <a:spAutoFit/>
          </a:bodyPr>
          <a:lstStyle>
            <a:defPPr>
              <a:defRPr lang="en-US"/>
            </a:defPPr>
            <a:lvl1pPr marL="285750" indent="-171450" algn="just">
              <a:lnSpc>
                <a:spcPct val="150000"/>
              </a:lnSpc>
              <a:buFont typeface="Wingdings" panose="05000000000000000000" pitchFamily="2" charset="2"/>
              <a:buChar char="§"/>
              <a:defRPr sz="1100" b="1">
                <a:latin typeface="Arial" panose="020B0604020202020204" pitchFamily="34" charset="0"/>
                <a:cs typeface="Arial" panose="020B0604020202020204" pitchFamily="34" charset="0"/>
              </a:defRPr>
            </a:lvl1pPr>
          </a:lstStyle>
          <a:p>
            <a:pPr marL="171450">
              <a:defRPr/>
            </a:pPr>
            <a:r>
              <a:rPr lang="en-US" b="0" dirty="0">
                <a:solidFill>
                  <a:schemeClr val="bg1"/>
                </a:solidFill>
                <a:ea typeface="Verdana" panose="020B0604030504040204" pitchFamily="34" charset="0"/>
              </a:rPr>
              <a:t>The company created more than 1000 new jobs worldwide for supporting the high demand for SARS-CoV-2 testing and significantly increased the production capacity. </a:t>
            </a:r>
          </a:p>
          <a:p>
            <a:pPr marL="171450">
              <a:defRPr/>
            </a:pPr>
            <a:r>
              <a:rPr lang="en-US" b="0" dirty="0">
                <a:solidFill>
                  <a:schemeClr val="bg1"/>
                </a:solidFill>
                <a:ea typeface="Verdana" panose="020B0604030504040204" pitchFamily="34" charset="0"/>
              </a:rPr>
              <a:t>Digital solutions were adopted for People &amp; Culture at Roche, especially their move from on-premise to cloud-based platforms, have helped them to live into their vision of “</a:t>
            </a:r>
            <a:r>
              <a:rPr lang="en-US" b="0" i="1" dirty="0">
                <a:solidFill>
                  <a:schemeClr val="bg1"/>
                </a:solidFill>
                <a:ea typeface="Verdana" panose="020B0604030504040204" pitchFamily="34" charset="0"/>
              </a:rPr>
              <a:t>Anyone working Anytime, Anywhere from Any device</a:t>
            </a:r>
            <a:r>
              <a:rPr lang="en-US" b="0" dirty="0">
                <a:solidFill>
                  <a:schemeClr val="bg1"/>
                </a:solidFill>
                <a:ea typeface="Verdana" panose="020B0604030504040204" pitchFamily="34" charset="0"/>
              </a:rPr>
              <a:t>”.</a:t>
            </a:r>
          </a:p>
          <a:p>
            <a:pPr marL="171450">
              <a:defRPr/>
            </a:pPr>
            <a:r>
              <a:rPr lang="en-US" b="0" dirty="0">
                <a:solidFill>
                  <a:schemeClr val="bg1"/>
                </a:solidFill>
                <a:ea typeface="Verdana" panose="020B0604030504040204" pitchFamily="34" charset="0"/>
              </a:rPr>
              <a:t>They digitized majority of their processes and document management which helped them to pay, hire, move and develop employees without any disruption.</a:t>
            </a: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0783" y="167291"/>
            <a:ext cx="1457739" cy="4476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59090" y="963518"/>
            <a:ext cx="8799380" cy="357837"/>
          </a:xfrm>
          <a:prstGeom prst="rect">
            <a:avLst/>
          </a:prstGeom>
          <a:solidFill>
            <a:schemeClr val="accent6">
              <a:lumMod val="40000"/>
              <a:lumOff val="60000"/>
            </a:schemeClr>
          </a:solidFill>
          <a:ln w="28575">
            <a:solidFill>
              <a:schemeClr val="accent6">
                <a:lumMod val="50000"/>
              </a:schemeClr>
            </a:solidFill>
          </a:ln>
        </p:spPr>
        <p:txBody>
          <a:bodyPr wrap="square" lIns="144000" tIns="72000" rIns="144000" bIns="72000" anchor="ctr">
            <a:spAutoFit/>
          </a:bodyPr>
          <a:lstStyle>
            <a:defPPr>
              <a:defRPr lang="en-US"/>
            </a:defPPr>
            <a:lvl1pPr marL="285750" indent="-171450" algn="just">
              <a:lnSpc>
                <a:spcPct val="150000"/>
              </a:lnSpc>
              <a:buFont typeface="Wingdings" panose="05000000000000000000" pitchFamily="2" charset="2"/>
              <a:buChar char="§"/>
              <a:defRPr sz="1100" b="1">
                <a:latin typeface="Arial" panose="020B0604020202020204" pitchFamily="34" charset="0"/>
                <a:cs typeface="Arial" panose="020B0604020202020204" pitchFamily="34" charset="0"/>
              </a:defRPr>
            </a:lvl1pPr>
          </a:lstStyle>
          <a:p>
            <a:pPr marL="0" marR="0" lvl="0" indent="0" algn="just" defTabSz="457200" rtl="0" eaLnBrk="1" fontAlgn="auto" latinLnBrk="0" hangingPunct="1">
              <a:lnSpc>
                <a:spcPct val="150000"/>
              </a:lnSpc>
              <a:spcBef>
                <a:spcPts val="0"/>
              </a:spcBef>
              <a:spcAft>
                <a:spcPts val="0"/>
              </a:spcAft>
              <a:buClrTx/>
              <a:buSzTx/>
              <a:buFontTx/>
              <a:buNone/>
              <a:defRPr/>
            </a:pPr>
            <a:r>
              <a:rPr lang="en-US" sz="1050" dirty="0">
                <a:ea typeface="Verdana" panose="020B0604030504040204" pitchFamily="34" charset="0"/>
              </a:rPr>
              <a:t>Human Resource Strategies </a:t>
            </a:r>
            <a:endParaRPr kumimoji="0" lang="en-US" sz="105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65ECC2E2-D441-4CA9-A899-ABAA754E09C6}"/>
              </a:ext>
            </a:extLst>
          </p:cNvPr>
          <p:cNvSpPr txBox="1"/>
          <p:nvPr/>
        </p:nvSpPr>
        <p:spPr>
          <a:xfrm>
            <a:off x="172310" y="3259843"/>
            <a:ext cx="8799380" cy="357837"/>
          </a:xfrm>
          <a:prstGeom prst="rect">
            <a:avLst/>
          </a:prstGeom>
          <a:solidFill>
            <a:schemeClr val="accent6">
              <a:lumMod val="40000"/>
              <a:lumOff val="60000"/>
            </a:schemeClr>
          </a:solidFill>
          <a:ln w="28575">
            <a:solidFill>
              <a:schemeClr val="accent6">
                <a:lumMod val="50000"/>
              </a:schemeClr>
            </a:solidFill>
          </a:ln>
        </p:spPr>
        <p:txBody>
          <a:bodyPr wrap="square" lIns="144000" tIns="72000" rIns="144000" bIns="72000" anchor="ctr">
            <a:spAutoFit/>
          </a:bodyPr>
          <a:lstStyle>
            <a:defPPr>
              <a:defRPr lang="en-US"/>
            </a:defPPr>
            <a:lvl1pPr marL="285750" indent="-171450" algn="just">
              <a:lnSpc>
                <a:spcPct val="150000"/>
              </a:lnSpc>
              <a:buFont typeface="Wingdings" panose="05000000000000000000" pitchFamily="2" charset="2"/>
              <a:buChar char="§"/>
              <a:defRPr sz="1100" b="1">
                <a:latin typeface="Arial" panose="020B0604020202020204" pitchFamily="34" charset="0"/>
                <a:cs typeface="Arial" panose="020B0604020202020204" pitchFamily="34" charset="0"/>
              </a:defRPr>
            </a:lvl1pPr>
          </a:lstStyle>
          <a:p>
            <a:pPr marL="0" marR="0" lvl="0" indent="0" algn="just" defTabSz="457200" rtl="0" eaLnBrk="1" fontAlgn="auto" latinLnBrk="0" hangingPunct="1">
              <a:lnSpc>
                <a:spcPct val="150000"/>
              </a:lnSpc>
              <a:spcBef>
                <a:spcPts val="0"/>
              </a:spcBef>
              <a:spcAft>
                <a:spcPts val="0"/>
              </a:spcAft>
              <a:buClrTx/>
              <a:buSzTx/>
              <a:buFontTx/>
              <a:buNone/>
              <a:defRPr/>
            </a:pPr>
            <a:r>
              <a:rPr lang="en-US" sz="1050" dirty="0">
                <a:ea typeface="Verdana" panose="020B0604030504040204" pitchFamily="34" charset="0"/>
              </a:rPr>
              <a:t>QMS Strategies </a:t>
            </a:r>
            <a:endParaRPr kumimoji="0" lang="en-US" sz="105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 name="TextBox 8">
            <a:extLst>
              <a:ext uri="{FF2B5EF4-FFF2-40B4-BE49-F238E27FC236}">
                <a16:creationId xmlns:a16="http://schemas.microsoft.com/office/drawing/2014/main" id="{A6EC1CD5-AF14-471C-B0A1-6F40026A6CEB}"/>
              </a:ext>
            </a:extLst>
          </p:cNvPr>
          <p:cNvSpPr txBox="1"/>
          <p:nvPr/>
        </p:nvSpPr>
        <p:spPr>
          <a:xfrm>
            <a:off x="178406" y="3750206"/>
            <a:ext cx="8799380" cy="2145377"/>
          </a:xfrm>
          <a:prstGeom prst="rect">
            <a:avLst/>
          </a:prstGeom>
          <a:solidFill>
            <a:schemeClr val="accent5">
              <a:lumMod val="50000"/>
            </a:schemeClr>
          </a:solidFill>
          <a:ln w="28575">
            <a:solidFill>
              <a:srgbClr val="002060"/>
            </a:solidFill>
          </a:ln>
        </p:spPr>
        <p:txBody>
          <a:bodyPr wrap="square" lIns="144000" tIns="72000" rIns="144000" bIns="72000" anchor="t">
            <a:spAutoFit/>
          </a:bodyPr>
          <a:lstStyle>
            <a:defPPr>
              <a:defRPr lang="en-US"/>
            </a:defPPr>
            <a:lvl1pPr marL="285750" indent="-171450" algn="just">
              <a:lnSpc>
                <a:spcPct val="150000"/>
              </a:lnSpc>
              <a:buFont typeface="Wingdings" panose="05000000000000000000" pitchFamily="2" charset="2"/>
              <a:buChar char="§"/>
              <a:defRPr sz="1100" b="1">
                <a:latin typeface="Arial" panose="020B0604020202020204" pitchFamily="34" charset="0"/>
                <a:cs typeface="Arial" panose="020B0604020202020204" pitchFamily="34" charset="0"/>
              </a:defRPr>
            </a:lvl1pPr>
          </a:lstStyle>
          <a:p>
            <a:pPr marL="171450">
              <a:defRPr/>
            </a:pPr>
            <a:r>
              <a:rPr lang="en-US" b="0" dirty="0">
                <a:solidFill>
                  <a:schemeClr val="bg1"/>
                </a:solidFill>
                <a:ea typeface="Verdana" panose="020B0604030504040204" pitchFamily="34" charset="0"/>
              </a:rPr>
              <a:t>The company possesses the certification of ISO 13485:2016 which is for medical devices – quality management systems ensuring all the measures are being followed by the company to meet the customer and applicable regulatory requirements.</a:t>
            </a:r>
          </a:p>
          <a:p>
            <a:pPr marL="171450">
              <a:defRPr/>
            </a:pPr>
            <a:r>
              <a:rPr lang="en-US" b="0" dirty="0">
                <a:solidFill>
                  <a:schemeClr val="bg1"/>
                </a:solidFill>
                <a:ea typeface="Verdana" panose="020B0604030504040204" pitchFamily="34" charset="0"/>
              </a:rPr>
              <a:t>Roche filed for Emergency Use Authorization (EUA) from the U.S. Food and Drug Administration on 11 December 2020.</a:t>
            </a:r>
          </a:p>
          <a:p>
            <a:pPr marL="171450">
              <a:defRPr/>
            </a:pPr>
            <a:r>
              <a:rPr lang="en-US" b="0" dirty="0">
                <a:solidFill>
                  <a:schemeClr val="bg1"/>
                </a:solidFill>
                <a:ea typeface="Verdana" panose="020B0604030504040204" pitchFamily="34" charset="0"/>
              </a:rPr>
              <a:t>The laboratory based </a:t>
            </a:r>
            <a:r>
              <a:rPr lang="en-US" b="0" dirty="0" err="1">
                <a:solidFill>
                  <a:schemeClr val="bg1"/>
                </a:solidFill>
                <a:ea typeface="Verdana" panose="020B0604030504040204" pitchFamily="34" charset="0"/>
              </a:rPr>
              <a:t>Elecsys</a:t>
            </a:r>
            <a:r>
              <a:rPr lang="en-US" b="0" dirty="0">
                <a:solidFill>
                  <a:schemeClr val="bg1"/>
                </a:solidFill>
                <a:ea typeface="Verdana" panose="020B0604030504040204" pitchFamily="34" charset="0"/>
              </a:rPr>
              <a:t> SARS-CoV-2 Antigen test had also obtained the import license from Central Drugs Standard Control Organization, India on 8</a:t>
            </a:r>
            <a:r>
              <a:rPr lang="en-US" b="0" baseline="30000" dirty="0">
                <a:solidFill>
                  <a:schemeClr val="bg1"/>
                </a:solidFill>
                <a:ea typeface="Verdana" panose="020B0604030504040204" pitchFamily="34" charset="0"/>
              </a:rPr>
              <a:t>th</a:t>
            </a:r>
            <a:r>
              <a:rPr lang="en-US" b="0" dirty="0">
                <a:solidFill>
                  <a:schemeClr val="bg1"/>
                </a:solidFill>
                <a:ea typeface="Verdana" panose="020B0604030504040204" pitchFamily="34" charset="0"/>
              </a:rPr>
              <a:t> June 2021.</a:t>
            </a:r>
          </a:p>
          <a:p>
            <a:pPr marL="171450">
              <a:defRPr/>
            </a:pPr>
            <a:r>
              <a:rPr lang="en-US" b="0" dirty="0">
                <a:solidFill>
                  <a:schemeClr val="bg1"/>
                </a:solidFill>
                <a:ea typeface="Verdana" panose="020B0604030504040204" pitchFamily="34" charset="0"/>
              </a:rPr>
              <a:t> The company follows a structured system of procedures and processes which covers all aspects manufacturing, design, risk management, clinical data, distribution, storage, product labeling, supplier management and complaint handling.</a:t>
            </a:r>
          </a:p>
          <a:p>
            <a:pPr marL="171450">
              <a:defRPr/>
            </a:pPr>
            <a:endParaRPr lang="en-US" b="0" dirty="0">
              <a:solidFill>
                <a:schemeClr val="bg1"/>
              </a:solidFill>
              <a:ea typeface="Verdana" panose="020B0604030504040204" pitchFamily="34" charset="0"/>
            </a:endParaRPr>
          </a:p>
        </p:txBody>
      </p:sp>
    </p:spTree>
    <p:extLst>
      <p:ext uri="{BB962C8B-B14F-4D97-AF65-F5344CB8AC3E}">
        <p14:creationId xmlns:p14="http://schemas.microsoft.com/office/powerpoint/2010/main" val="39197521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534</Words>
  <Application>Microsoft Office PowerPoint</Application>
  <PresentationFormat>On-screen Show (4:3)</PresentationFormat>
  <Paragraphs>25</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Montserrat</vt:lpstr>
      <vt:lpstr>Wingdings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Hardik Malhotra</dc:creator>
  <cp:lastModifiedBy>Hardik Malhotra</cp:lastModifiedBy>
  <cp:revision>1</cp:revision>
  <dcterms:created xsi:type="dcterms:W3CDTF">2022-03-11T11:37:29Z</dcterms:created>
  <dcterms:modified xsi:type="dcterms:W3CDTF">2022-03-11T11:38:17Z</dcterms:modified>
</cp:coreProperties>
</file>